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4"/>
  </p:notesMasterIdLst>
  <p:sldIdLst>
    <p:sldId id="256" r:id="rId2"/>
    <p:sldId id="257" r:id="rId3"/>
    <p:sldId id="283" r:id="rId4"/>
    <p:sldId id="259" r:id="rId5"/>
    <p:sldId id="260" r:id="rId6"/>
    <p:sldId id="258" r:id="rId7"/>
    <p:sldId id="266" r:id="rId8"/>
    <p:sldId id="279" r:id="rId9"/>
    <p:sldId id="281" r:id="rId10"/>
    <p:sldId id="261" r:id="rId11"/>
    <p:sldId id="267" r:id="rId12"/>
    <p:sldId id="268" r:id="rId13"/>
    <p:sldId id="285" r:id="rId14"/>
    <p:sldId id="269" r:id="rId15"/>
    <p:sldId id="278" r:id="rId16"/>
    <p:sldId id="262" r:id="rId17"/>
    <p:sldId id="270" r:id="rId18"/>
    <p:sldId id="284" r:id="rId19"/>
    <p:sldId id="271" r:id="rId20"/>
    <p:sldId id="272" r:id="rId21"/>
    <p:sldId id="276" r:id="rId22"/>
    <p:sldId id="293" r:id="rId23"/>
    <p:sldId id="263" r:id="rId24"/>
    <p:sldId id="273" r:id="rId25"/>
    <p:sldId id="274" r:id="rId26"/>
    <p:sldId id="275" r:id="rId27"/>
    <p:sldId id="277" r:id="rId28"/>
    <p:sldId id="280" r:id="rId29"/>
    <p:sldId id="294" r:id="rId30"/>
    <p:sldId id="282" r:id="rId31"/>
    <p:sldId id="292" r:id="rId32"/>
    <p:sldId id="332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026FB2D-6934-461F-A5FF-EDB120BAEEB7}">
          <p14:sldIdLst>
            <p14:sldId id="256"/>
            <p14:sldId id="257"/>
            <p14:sldId id="283"/>
            <p14:sldId id="259"/>
            <p14:sldId id="260"/>
            <p14:sldId id="258"/>
            <p14:sldId id="266"/>
            <p14:sldId id="279"/>
            <p14:sldId id="281"/>
            <p14:sldId id="261"/>
            <p14:sldId id="267"/>
            <p14:sldId id="268"/>
            <p14:sldId id="285"/>
            <p14:sldId id="269"/>
            <p14:sldId id="278"/>
            <p14:sldId id="262"/>
            <p14:sldId id="270"/>
            <p14:sldId id="284"/>
            <p14:sldId id="271"/>
            <p14:sldId id="272"/>
            <p14:sldId id="276"/>
            <p14:sldId id="293"/>
            <p14:sldId id="263"/>
            <p14:sldId id="273"/>
            <p14:sldId id="274"/>
            <p14:sldId id="275"/>
            <p14:sldId id="277"/>
            <p14:sldId id="280"/>
            <p14:sldId id="294"/>
            <p14:sldId id="282"/>
            <p14:sldId id="292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14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D4FE"/>
    <a:srgbClr val="1CB6DD"/>
    <a:srgbClr val="1696BB"/>
    <a:srgbClr val="11779B"/>
    <a:srgbClr val="09587A"/>
    <a:srgbClr val="3493D1"/>
    <a:srgbClr val="4DADFD"/>
    <a:srgbClr val="03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2BFCA-B86B-4A74-B2E3-83D0FFDAEED7}" v="329" dt="2021-07-03T13:36:23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0" autoAdjust="0"/>
    <p:restoredTop sz="94717" autoAdjust="0"/>
  </p:normalViewPr>
  <p:slideViewPr>
    <p:cSldViewPr snapToGrid="0" showGuides="1">
      <p:cViewPr varScale="1">
        <p:scale>
          <a:sx n="65" d="100"/>
          <a:sy n="65" d="100"/>
        </p:scale>
        <p:origin x="90" y="768"/>
      </p:cViewPr>
      <p:guideLst>
        <p:guide orient="horz" pos="2183"/>
        <p:guide pos="1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defRPr lang="zh-CN" altLang="en-US" sz="2400" b="0" i="0" u="none" strike="noStrike" kern="1200" spc="0" baseline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pPr>
            <a:r>
              <a:rPr lang="en-US" altLang="zh-CN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2019-2021</a:t>
            </a:r>
            <a:r>
              <a:rPr lang="zh-CN" altLang="en-US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销售额统计表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algn="ctr" defTabSz="914400" rtl="0" eaLnBrk="1" latinLnBrk="0" hangingPunct="1">
            <a:lnSpc>
              <a:spcPct val="90000"/>
            </a:lnSpc>
            <a:spcBef>
              <a:spcPts val="1000"/>
            </a:spcBef>
            <a:defRPr lang="zh-CN" altLang="en-US" sz="2400" b="0" i="0" u="none" strike="noStrike" kern="1200" spc="0" baseline="0">
              <a:gradFill>
                <a:gsLst>
                  <a:gs pos="6000">
                    <a:schemeClr val="accent1"/>
                  </a:gs>
                  <a:gs pos="100000">
                    <a:srgbClr val="F9F8EB"/>
                  </a:gs>
                </a:gsLst>
                <a:lin ang="16200000" scaled="1"/>
              </a:gradFill>
              <a:latin typeface="阿里巴巴普惠体 H" panose="00020600040101010101" pitchFamily="18" charset="-122"/>
              <a:ea typeface="阿里巴巴普惠体 H" panose="00020600040101010101" pitchFamily="18" charset="-122"/>
              <a:cs typeface="阿里巴巴普惠体 H" panose="00020600040101010101" pitchFamily="18" charset="-122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青岛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F-440C-B816-8B88C8A28F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济南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F-440C-B816-8B88C8A28F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烟台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DF-440C-B816-8B88C8A28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8831536"/>
        <c:axId val="1928830288"/>
      </c:barChart>
      <c:catAx>
        <c:axId val="192883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28830288"/>
        <c:crosses val="autoZero"/>
        <c:auto val="1"/>
        <c:lblAlgn val="ctr"/>
        <c:lblOffset val="100"/>
        <c:noMultiLvlLbl val="0"/>
      </c:catAx>
      <c:valAx>
        <c:axId val="192883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2883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43000">
          <a:schemeClr val="accent1">
            <a:alpha val="21000"/>
          </a:schemeClr>
        </a:gs>
        <a:gs pos="0">
          <a:schemeClr val="accent1">
            <a:alpha val="36000"/>
          </a:schemeClr>
        </a:gs>
        <a:gs pos="100000">
          <a:schemeClr val="accent1">
            <a:alpha val="0"/>
          </a:schemeClr>
        </a:gs>
      </a:gsLst>
      <a:path path="circle">
        <a:fillToRect l="100000" t="100000"/>
      </a:path>
    </a:gradFill>
    <a:ln>
      <a:solidFill>
        <a:schemeClr val="accent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u="none" strike="noStrike" kern="1200" spc="0" baseline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+mn-cs"/>
              </a:defRPr>
            </a:pPr>
            <a:r>
              <a:rPr lang="en-US" altLang="zh-CN" sz="2400" b="1" i="0" baseline="0" dirty="0"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2019-2021</a:t>
            </a:r>
            <a:r>
              <a:rPr lang="zh-CN" altLang="zh-CN" sz="2400" b="1" i="0" baseline="0" dirty="0"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销售额统计表</a:t>
            </a:r>
            <a:endParaRPr lang="zh-CN" altLang="zh-CN" sz="3200" dirty="0"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2400" b="1" i="0" u="none" strike="noStrike" kern="1200" spc="0" baseline="0">
              <a:gradFill>
                <a:gsLst>
                  <a:gs pos="6000">
                    <a:schemeClr val="accent1"/>
                  </a:gs>
                  <a:gs pos="100000">
                    <a:srgbClr val="F9F8EB"/>
                  </a:gs>
                </a:gsLst>
                <a:lin ang="16200000" scaled="1"/>
              </a:gra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青岛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FA-4A20-AEAB-4FDCCB844E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济南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FA-4A20-AEAB-4FDCCB844E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烟台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FA-4A20-AEAB-4FDCCB844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3833728"/>
        <c:axId val="1023829984"/>
      </c:lineChart>
      <c:catAx>
        <c:axId val="102383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alpha val="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23829984"/>
        <c:crosses val="autoZero"/>
        <c:auto val="1"/>
        <c:lblAlgn val="ctr"/>
        <c:lblOffset val="100"/>
        <c:noMultiLvlLbl val="0"/>
      </c:catAx>
      <c:valAx>
        <c:axId val="1023829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2383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fld id="{A69F0DBA-A01F-405B-ADFC-80CED87902B9}" type="datetimeFigureOut">
              <a:rPr lang="zh-CN" altLang="en-US" smtClean="0"/>
              <a:pPr/>
              <a:t>2022/2/24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fld id="{66BC82BA-F648-43ED-A160-96D65FE3852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522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4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C82BA-F648-43ED-A160-96D65FE385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77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4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02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C82BA-F648-43ED-A160-96D65FE385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3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737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9214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36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146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EEBD33E-2390-4E46-BAB8-C45FB078A7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53000">
                <a:srgbClr val="000000">
                  <a:alpha val="50000"/>
                </a:srgbClr>
              </a:gs>
              <a:gs pos="100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8A67CD-CFBC-4788-8DFF-94F50F3AA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9" b="-635"/>
          <a:stretch/>
        </p:blipFill>
        <p:spPr>
          <a:xfrm>
            <a:off x="2406757" y="-1205799"/>
            <a:ext cx="7378485" cy="51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黑暗中的蓝色星球&#10;&#10;描述已自动生成">
            <a:extLst>
              <a:ext uri="{FF2B5EF4-FFF2-40B4-BE49-F238E27FC236}">
                <a16:creationId xmlns:a16="http://schemas.microsoft.com/office/drawing/2014/main" id="{02CECD2E-E625-492B-B9B5-6892204F1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262"/>
            <a:ext cx="12186096" cy="68557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D2EB3E5-B913-4A63-ADA6-0CDD5ED89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9" b="-635"/>
          <a:stretch/>
        </p:blipFill>
        <p:spPr>
          <a:xfrm>
            <a:off x="2406757" y="-1205799"/>
            <a:ext cx="7378485" cy="51697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31161F9-47AA-4435-BF10-B6AEA7F117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4E57C65-E66C-447F-AE95-A39A1C23671F}"/>
              </a:ext>
            </a:extLst>
          </p:cNvPr>
          <p:cNvGrpSpPr/>
          <p:nvPr userDrawn="1"/>
        </p:nvGrpSpPr>
        <p:grpSpPr>
          <a:xfrm>
            <a:off x="5297736" y="336623"/>
            <a:ext cx="1596529" cy="966063"/>
            <a:chOff x="648468" y="220497"/>
            <a:chExt cx="1596529" cy="966063"/>
          </a:xfrm>
          <a:noFill/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A0C9151-74A4-47AC-B25D-91C5D7B3E463}"/>
                </a:ext>
              </a:extLst>
            </p:cNvPr>
            <p:cNvSpPr txBox="1"/>
            <p:nvPr/>
          </p:nvSpPr>
          <p:spPr>
            <a:xfrm>
              <a:off x="648468" y="220497"/>
              <a:ext cx="1596529" cy="707886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4000" b="1" dirty="0">
                  <a:gradFill>
                    <a:gsLst>
                      <a:gs pos="13000">
                        <a:schemeClr val="bg1"/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目  录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EF8499E-0287-43F3-9891-45A9D916860C}"/>
                </a:ext>
              </a:extLst>
            </p:cNvPr>
            <p:cNvSpPr txBox="1"/>
            <p:nvPr/>
          </p:nvSpPr>
          <p:spPr>
            <a:xfrm>
              <a:off x="703782" y="817228"/>
              <a:ext cx="1485901" cy="369332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ea typeface="思源黑体 CN Bold" panose="020B0800000000000000" pitchFamily="34" charset="-122"/>
                </a:rPr>
                <a:t>CONTENTS</a:t>
              </a:r>
              <a:endParaRPr lang="zh-CN" altLang="en-US" dirty="0">
                <a:gradFill>
                  <a:gsLst>
                    <a:gs pos="34000">
                      <a:srgbClr val="4DADFD">
                        <a:lumMod val="27000"/>
                        <a:lumOff val="73000"/>
                      </a:srgbClr>
                    </a:gs>
                    <a:gs pos="85000">
                      <a:schemeClr val="accent1"/>
                    </a:gs>
                  </a:gsLst>
                  <a:lin ang="5400000" scaled="1"/>
                </a:gradFill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2" name="组合 41" descr="e7d195523061f1c0d3ba7f298e59d031c9c3f97027ed136f882110EF8F17BAD1F2C348D17C7856EF46CB4678CC9E44EE1ABA681E3133328A7B4D22AAF822B2429426B2355AA8CC4431B8568D2CF3B73A971C260BF49B7F9C34FEEFC5971AB83A0BAFDF5A26FFF8641745B4756CCB2BA8BFACFC7F61F65251749BB40C828A6307B2956F2F5DAFD58B">
            <a:extLst>
              <a:ext uri="{FF2B5EF4-FFF2-40B4-BE49-F238E27FC236}">
                <a16:creationId xmlns:a16="http://schemas.microsoft.com/office/drawing/2014/main" id="{9DA0E79C-447E-4754-8142-593F8362AEDA}"/>
              </a:ext>
            </a:extLst>
          </p:cNvPr>
          <p:cNvGrpSpPr/>
          <p:nvPr userDrawn="1"/>
        </p:nvGrpSpPr>
        <p:grpSpPr>
          <a:xfrm>
            <a:off x="-78740" y="5926766"/>
            <a:ext cx="12192000" cy="1140164"/>
            <a:chOff x="815172" y="5582685"/>
            <a:chExt cx="13843516" cy="1294610"/>
          </a:xfrm>
          <a:noFill/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B0ABEFA-FDBA-42BA-91D6-A238E786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6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680" y="5582685"/>
              <a:ext cx="2475552" cy="1280378"/>
            </a:xfrm>
            <a:prstGeom prst="rect">
              <a:avLst/>
            </a:prstGeom>
            <a:grpFill/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FBA082D3-6B14-4DEC-A8DB-A04CF476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6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040" y="5798110"/>
              <a:ext cx="2961897" cy="1064952"/>
            </a:xfrm>
            <a:prstGeom prst="rect">
              <a:avLst/>
            </a:prstGeom>
            <a:grpFill/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61B078B7-689B-4002-A723-FD96859E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6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72" y="5632935"/>
              <a:ext cx="4392927" cy="1244360"/>
            </a:xfrm>
            <a:prstGeom prst="rect">
              <a:avLst/>
            </a:prstGeom>
            <a:grpFill/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64A81C35-B4D0-4382-A96A-1F86F74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5761" y="5632935"/>
              <a:ext cx="4392927" cy="1244360"/>
            </a:xfrm>
            <a:prstGeom prst="rect">
              <a:avLst/>
            </a:prstGeom>
            <a:grpFill/>
          </p:spPr>
        </p:pic>
      </p:grpSp>
      <p:pic>
        <p:nvPicPr>
          <p:cNvPr id="41" name="图片 40" hidden="1">
            <a:extLst>
              <a:ext uri="{FF2B5EF4-FFF2-40B4-BE49-F238E27FC236}">
                <a16:creationId xmlns:a16="http://schemas.microsoft.com/office/drawing/2014/main" id="{C93719F4-CBD4-43D8-9D11-7FCB45C902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38" y="293385"/>
            <a:ext cx="2397246" cy="13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夜空的图片&#10;&#10;描述已自动生成">
            <a:extLst>
              <a:ext uri="{FF2B5EF4-FFF2-40B4-BE49-F238E27FC236}">
                <a16:creationId xmlns:a16="http://schemas.microsoft.com/office/drawing/2014/main" id="{F22B8A67-1DDA-4830-BF5F-B6B8B12F2E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r="13769"/>
          <a:stretch/>
        </p:blipFill>
        <p:spPr>
          <a:xfrm>
            <a:off x="0" y="-6413"/>
            <a:ext cx="12192000" cy="68708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0752B57-E902-434E-88FE-948BE44F54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DE0CF78-1440-4C8A-A214-7BDB6B888F08}"/>
              </a:ext>
            </a:extLst>
          </p:cNvPr>
          <p:cNvGrpSpPr/>
          <p:nvPr userDrawn="1"/>
        </p:nvGrpSpPr>
        <p:grpSpPr>
          <a:xfrm>
            <a:off x="482156" y="383887"/>
            <a:ext cx="956733" cy="644407"/>
            <a:chOff x="1443038" y="525682"/>
            <a:chExt cx="15114589" cy="10180420"/>
          </a:xfrm>
        </p:grpSpPr>
        <p:sp>
          <p:nvSpPr>
            <p:cNvPr id="8" name="菱形 7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A1A9CF56-1A9B-4C82-9E06-FF48611339DA}"/>
                </a:ext>
              </a:extLst>
            </p:cNvPr>
            <p:cNvSpPr/>
            <p:nvPr/>
          </p:nvSpPr>
          <p:spPr>
            <a:xfrm>
              <a:off x="4584702" y="736600"/>
              <a:ext cx="8831263" cy="8832850"/>
            </a:xfrm>
            <a:prstGeom prst="diamond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914400" dist="50800" dir="5400000" algn="ctr" rotWithShape="0">
                <a:srgbClr val="192F69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ea typeface="思源黑体 CN Bold" panose="020B0800000000000000" pitchFamily="34" charset="-122"/>
              </a:endParaRPr>
            </a:p>
          </p:txBody>
        </p:sp>
        <p:grpSp>
          <p:nvGrpSpPr>
            <p:cNvPr id="9" name="组合 8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F63E91D5-4923-4908-8982-4B4550973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3038" y="581025"/>
              <a:ext cx="5399087" cy="10125075"/>
              <a:chOff x="977806" y="0"/>
              <a:chExt cx="3656757" cy="6858000"/>
            </a:xfrm>
          </p:grpSpPr>
          <p:sp>
            <p:nvSpPr>
              <p:cNvPr id="35" name="任意多边形 2">
                <a:extLst>
                  <a:ext uri="{FF2B5EF4-FFF2-40B4-BE49-F238E27FC236}">
                    <a16:creationId xmlns:a16="http://schemas.microsoft.com/office/drawing/2014/main" id="{B32DCEB7-50F6-476A-97B4-649A9AFDA383}"/>
                  </a:ext>
                </a:extLst>
              </p:cNvPr>
              <p:cNvSpPr/>
              <p:nvPr/>
            </p:nvSpPr>
            <p:spPr>
              <a:xfrm>
                <a:off x="977806" y="0"/>
                <a:ext cx="3656757" cy="6858000"/>
              </a:xfrm>
              <a:custGeom>
                <a:avLst/>
                <a:gdLst>
                  <a:gd name="connsiteX0" fmla="*/ 3225800 w 3670300"/>
                  <a:gd name="connsiteY0" fmla="*/ 0 h 6883400"/>
                  <a:gd name="connsiteX1" fmla="*/ 1460500 w 3670300"/>
                  <a:gd name="connsiteY1" fmla="*/ 1790700 h 6883400"/>
                  <a:gd name="connsiteX2" fmla="*/ 1460500 w 3670300"/>
                  <a:gd name="connsiteY2" fmla="*/ 2019300 h 6883400"/>
                  <a:gd name="connsiteX3" fmla="*/ 825500 w 3670300"/>
                  <a:gd name="connsiteY3" fmla="*/ 2667000 h 6883400"/>
                  <a:gd name="connsiteX4" fmla="*/ 723900 w 3670300"/>
                  <a:gd name="connsiteY4" fmla="*/ 2540000 h 6883400"/>
                  <a:gd name="connsiteX5" fmla="*/ 0 w 3670300"/>
                  <a:gd name="connsiteY5" fmla="*/ 3289300 h 6883400"/>
                  <a:gd name="connsiteX6" fmla="*/ 711200 w 3670300"/>
                  <a:gd name="connsiteY6" fmla="*/ 4013200 h 6883400"/>
                  <a:gd name="connsiteX7" fmla="*/ 838200 w 3670300"/>
                  <a:gd name="connsiteY7" fmla="*/ 3898900 h 6883400"/>
                  <a:gd name="connsiteX8" fmla="*/ 1460500 w 3670300"/>
                  <a:gd name="connsiteY8" fmla="*/ 4508500 h 6883400"/>
                  <a:gd name="connsiteX9" fmla="*/ 1473200 w 3670300"/>
                  <a:gd name="connsiteY9" fmla="*/ 4749800 h 6883400"/>
                  <a:gd name="connsiteX10" fmla="*/ 3670300 w 3670300"/>
                  <a:gd name="connsiteY10" fmla="*/ 6883400 h 688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70300" h="6883400">
                    <a:moveTo>
                      <a:pt x="3225800" y="0"/>
                    </a:moveTo>
                    <a:lnTo>
                      <a:pt x="1460500" y="1790700"/>
                    </a:lnTo>
                    <a:lnTo>
                      <a:pt x="1460500" y="2019300"/>
                    </a:lnTo>
                    <a:lnTo>
                      <a:pt x="825500" y="2667000"/>
                    </a:lnTo>
                    <a:lnTo>
                      <a:pt x="723900" y="2540000"/>
                    </a:lnTo>
                    <a:lnTo>
                      <a:pt x="0" y="3289300"/>
                    </a:lnTo>
                    <a:lnTo>
                      <a:pt x="711200" y="4013200"/>
                    </a:lnTo>
                    <a:lnTo>
                      <a:pt x="838200" y="3898900"/>
                    </a:lnTo>
                    <a:lnTo>
                      <a:pt x="1460500" y="4508500"/>
                    </a:lnTo>
                    <a:lnTo>
                      <a:pt x="1473200" y="4749800"/>
                    </a:lnTo>
                    <a:lnTo>
                      <a:pt x="3670300" y="6883400"/>
                    </a:lnTo>
                  </a:path>
                </a:pathLst>
              </a:custGeom>
              <a:noFill/>
              <a:ln w="25400" cap="flat" cmpd="sng" algn="ctr">
                <a:gradFill flip="none" rotWithShape="1">
                  <a:gsLst>
                    <a:gs pos="0">
                      <a:schemeClr val="bg1"/>
                    </a:gs>
                    <a:gs pos="6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white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  <p:sp>
            <p:nvSpPr>
              <p:cNvPr id="36" name="菱形 35">
                <a:extLst>
                  <a:ext uri="{FF2B5EF4-FFF2-40B4-BE49-F238E27FC236}">
                    <a16:creationId xmlns:a16="http://schemas.microsoft.com/office/drawing/2014/main" id="{A20134FE-A4AD-43AD-B726-50C3452EF075}"/>
                  </a:ext>
                </a:extLst>
              </p:cNvPr>
              <p:cNvSpPr/>
              <p:nvPr/>
            </p:nvSpPr>
            <p:spPr>
              <a:xfrm>
                <a:off x="1119732" y="3148357"/>
                <a:ext cx="253747" cy="254837"/>
              </a:xfrm>
              <a:prstGeom prst="diamond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white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</p:grpSp>
        <p:grpSp>
          <p:nvGrpSpPr>
            <p:cNvPr id="10" name="组合 9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16E27D4A-38C1-4D75-82E0-838DA53DE59E}"/>
                </a:ext>
              </a:extLst>
            </p:cNvPr>
            <p:cNvGrpSpPr/>
            <p:nvPr/>
          </p:nvGrpSpPr>
          <p:grpSpPr>
            <a:xfrm>
              <a:off x="2989225" y="4585567"/>
              <a:ext cx="1786620" cy="1628630"/>
              <a:chOff x="2024627" y="2877458"/>
              <a:chExt cx="1210093" cy="1103085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9DAEDBA-9872-49B9-9B73-9FF5FDED408F}"/>
                  </a:ext>
                </a:extLst>
              </p:cNvPr>
              <p:cNvSpPr/>
              <p:nvPr/>
            </p:nvSpPr>
            <p:spPr>
              <a:xfrm rot="18900000" flipH="1">
                <a:off x="2131635" y="2877458"/>
                <a:ext cx="1103085" cy="1103085"/>
              </a:xfrm>
              <a:prstGeom prst="rect">
                <a:avLst/>
              </a:prstGeom>
              <a:noFill/>
              <a:ln w="152400" cap="flat" cmpd="sng" algn="ctr">
                <a:gradFill flip="none" rotWithShape="1">
                  <a:gsLst>
                    <a:gs pos="61000">
                      <a:schemeClr val="accent1">
                        <a:alpha val="0"/>
                      </a:schemeClr>
                    </a:gs>
                    <a:gs pos="82000">
                      <a:schemeClr val="accent2">
                        <a:alpha val="44000"/>
                      </a:schemeClr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black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82629C15-0A32-4A0F-932E-E02CCC2C803F}"/>
                  </a:ext>
                </a:extLst>
              </p:cNvPr>
              <p:cNvSpPr/>
              <p:nvPr/>
            </p:nvSpPr>
            <p:spPr>
              <a:xfrm rot="18900000" flipH="1">
                <a:off x="2024627" y="3154896"/>
                <a:ext cx="548208" cy="548208"/>
              </a:xfrm>
              <a:prstGeom prst="rect">
                <a:avLst/>
              </a:prstGeom>
              <a:noFill/>
              <a:ln w="15875" cap="flat" cmpd="sng" algn="ctr">
                <a:gradFill flip="none" rotWithShape="1">
                  <a:gsLst>
                    <a:gs pos="61000">
                      <a:schemeClr val="bg1">
                        <a:alpha val="0"/>
                      </a:schemeClr>
                    </a:gs>
                    <a:gs pos="82000">
                      <a:schemeClr val="bg1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black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</p:grpSp>
        <p:sp>
          <p:nvSpPr>
            <p:cNvPr id="11" name="任意多边形 32">
              <a:extLst>
                <a:ext uri="{FF2B5EF4-FFF2-40B4-BE49-F238E27FC236}">
                  <a16:creationId xmlns:a16="http://schemas.microsoft.com/office/drawing/2014/main" id="{925318B5-D6E5-4B12-87CC-F294AC7BA370}"/>
                </a:ext>
              </a:extLst>
            </p:cNvPr>
            <p:cNvSpPr/>
            <p:nvPr/>
          </p:nvSpPr>
          <p:spPr>
            <a:xfrm rot="-8100000">
              <a:off x="3512619" y="5223912"/>
              <a:ext cx="351939" cy="351939"/>
            </a:xfrm>
            <a:custGeom>
              <a:avLst/>
              <a:gdLst>
                <a:gd name="connsiteX0" fmla="*/ 0 w 609600"/>
                <a:gd name="connsiteY0" fmla="*/ 0 h 619125"/>
                <a:gd name="connsiteX1" fmla="*/ 609600 w 609600"/>
                <a:gd name="connsiteY1" fmla="*/ 0 h 619125"/>
                <a:gd name="connsiteX2" fmla="*/ 609600 w 609600"/>
                <a:gd name="connsiteY2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19125">
                  <a:moveTo>
                    <a:pt x="0" y="0"/>
                  </a:moveTo>
                  <a:lnTo>
                    <a:pt x="609600" y="0"/>
                  </a:lnTo>
                  <a:lnTo>
                    <a:pt x="609600" y="619125"/>
                  </a:lnTo>
                </a:path>
              </a:pathLst>
            </a:custGeom>
            <a:noFill/>
            <a:ln w="15875" cap="flat" cmpd="sng" algn="ctr">
              <a:gradFill flip="none" rotWithShape="1">
                <a:gsLst>
                  <a:gs pos="61000">
                    <a:sysClr val="windowText" lastClr="000000">
                      <a:lumMod val="75000"/>
                      <a:lumOff val="25000"/>
                      <a:alpha val="0"/>
                    </a:sysClr>
                  </a:gs>
                  <a:gs pos="87000">
                    <a:sysClr val="windowText" lastClr="000000">
                      <a:lumMod val="75000"/>
                      <a:lumOff val="25000"/>
                      <a:alpha val="34000"/>
                    </a:sysClr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3500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60" kern="0" dirty="0">
                <a:solidFill>
                  <a:prstClr val="black"/>
                </a:solidFill>
                <a:latin typeface="Arial Black" panose="020B0A04020102020204" pitchFamily="34" charset="0"/>
                <a:ea typeface="华文细黑" panose="02010600040101010101" charset="-122"/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5CC31A5-E241-4FCD-8EFF-206BBAAF473A}"/>
                </a:ext>
              </a:extLst>
            </p:cNvPr>
            <p:cNvCxnSpPr/>
            <p:nvPr/>
          </p:nvCxnSpPr>
          <p:spPr>
            <a:xfrm flipV="1">
              <a:off x="3747148" y="525682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79DAD484-A47A-47D2-BDC0-CF1068483C76}"/>
                </a:ext>
              </a:extLst>
            </p:cNvPr>
            <p:cNvCxnSpPr/>
            <p:nvPr/>
          </p:nvCxnSpPr>
          <p:spPr>
            <a:xfrm>
              <a:off x="3747148" y="7376115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4" name="任意多边形 45">
              <a:extLst>
                <a:ext uri="{FF2B5EF4-FFF2-40B4-BE49-F238E27FC236}">
                  <a16:creationId xmlns:a16="http://schemas.microsoft.com/office/drawing/2014/main" id="{AF0D9E58-0A76-4C3B-8AFA-9C52C06FF072}"/>
                </a:ext>
              </a:extLst>
            </p:cNvPr>
            <p:cNvSpPr/>
            <p:nvPr/>
          </p:nvSpPr>
          <p:spPr>
            <a:xfrm rot="5400000">
              <a:off x="8852243" y="8287373"/>
              <a:ext cx="296174" cy="578118"/>
            </a:xfrm>
            <a:custGeom>
              <a:avLst/>
              <a:gdLst>
                <a:gd name="connsiteX0" fmla="*/ 0 w 200601"/>
                <a:gd name="connsiteY0" fmla="*/ 346496 h 692993"/>
                <a:gd name="connsiteX1" fmla="*/ 200601 w 200601"/>
                <a:gd name="connsiteY1" fmla="*/ 0 h 692993"/>
                <a:gd name="connsiteX2" fmla="*/ 200601 w 200601"/>
                <a:gd name="connsiteY2" fmla="*/ 692993 h 69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601" h="692993">
                  <a:moveTo>
                    <a:pt x="0" y="346496"/>
                  </a:moveTo>
                  <a:lnTo>
                    <a:pt x="200601" y="0"/>
                  </a:lnTo>
                  <a:lnTo>
                    <a:pt x="200601" y="692993"/>
                  </a:lnTo>
                  <a:close/>
                </a:path>
              </a:pathLst>
            </a:custGeom>
            <a:ln w="38100" cap="rnd"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56000"/>
                    </a:schemeClr>
                  </a:gs>
                  <a:gs pos="48000">
                    <a:schemeClr val="tx1">
                      <a:lumMod val="75000"/>
                      <a:lumOff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32988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495" dirty="0">
                <a:solidFill>
                  <a:prstClr val="black"/>
                </a:solidFill>
                <a:latin typeface="Arial Black" panose="020B0A04020102020204" pitchFamily="34" charset="0"/>
                <a:ea typeface="华文细黑" panose="02010600040101010101" charset="-122"/>
              </a:endParaRPr>
            </a:p>
          </p:txBody>
        </p:sp>
        <p:grpSp>
          <p:nvGrpSpPr>
            <p:cNvPr id="15" name="组合 14" descr="e7d195523061f1c0d3ba7f298e59d031c9c3f97027ed136f882110EF8F17BAD1F2C348D17C7856EF46CB4678CC9E44EE1ABA681E3133328A7B4D22AAF822B2429426B2355AA8CC4431B8568D2CF3B73A1CE1C8B9AAEBBF93E5370393F7C79D9345E0D81CC585E80CCE82174C125C6E0C939987BB702230B0FC5D9432D41B3B86AAEEB5FB96089119">
              <a:extLst>
                <a:ext uri="{FF2B5EF4-FFF2-40B4-BE49-F238E27FC236}">
                  <a16:creationId xmlns:a16="http://schemas.microsoft.com/office/drawing/2014/main" id="{73EEC773-728E-4C46-87BA-1549EE4056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613" y="8170865"/>
              <a:ext cx="5516562" cy="1614487"/>
              <a:chOff x="2741402" y="4841838"/>
              <a:chExt cx="6612150" cy="1093572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08A92635-F118-42D6-BEA2-9F954311881C}"/>
                  </a:ext>
                </a:extLst>
              </p:cNvPr>
              <p:cNvGrpSpPr/>
              <p:nvPr/>
            </p:nvGrpSpPr>
            <p:grpSpPr>
              <a:xfrm>
                <a:off x="2741402" y="4841838"/>
                <a:ext cx="6612150" cy="538396"/>
                <a:chOff x="2741402" y="4841838"/>
                <a:chExt cx="6612150" cy="538396"/>
              </a:xfrm>
            </p:grpSpPr>
            <p:sp>
              <p:nvSpPr>
                <p:cNvPr id="31" name="任意多边形 56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      <a:extLst>
                    <a:ext uri="{FF2B5EF4-FFF2-40B4-BE49-F238E27FC236}">
                      <a16:creationId xmlns:a16="http://schemas.microsoft.com/office/drawing/2014/main" id="{CA777FAD-1222-4D92-90A2-5FC19A35AD87}"/>
                    </a:ext>
                  </a:extLst>
                </p:cNvPr>
                <p:cNvSpPr/>
                <p:nvPr/>
              </p:nvSpPr>
              <p:spPr>
                <a:xfrm>
                  <a:off x="4338470" y="4957564"/>
                  <a:ext cx="3456644" cy="281458"/>
                </a:xfrm>
                <a:custGeom>
                  <a:avLst/>
                  <a:gdLst>
                    <a:gd name="connsiteX0" fmla="*/ 0 w 7060557"/>
                    <a:gd name="connsiteY0" fmla="*/ 0 h 578735"/>
                    <a:gd name="connsiteX1" fmla="*/ 2592729 w 7060557"/>
                    <a:gd name="connsiteY1" fmla="*/ 0 h 578735"/>
                    <a:gd name="connsiteX2" fmla="*/ 3611301 w 7060557"/>
                    <a:gd name="connsiteY2" fmla="*/ 578735 h 578735"/>
                    <a:gd name="connsiteX3" fmla="*/ 4653023 w 7060557"/>
                    <a:gd name="connsiteY3" fmla="*/ 0 h 578735"/>
                    <a:gd name="connsiteX4" fmla="*/ 7060557 w 7060557"/>
                    <a:gd name="connsiteY4" fmla="*/ 0 h 578735"/>
                    <a:gd name="connsiteX0-1" fmla="*/ 0 w 7123230"/>
                    <a:gd name="connsiteY0-2" fmla="*/ 15668 h 594403"/>
                    <a:gd name="connsiteX1-3" fmla="*/ 2592729 w 7123230"/>
                    <a:gd name="connsiteY1-4" fmla="*/ 15668 h 594403"/>
                    <a:gd name="connsiteX2-5" fmla="*/ 3611301 w 7123230"/>
                    <a:gd name="connsiteY2-6" fmla="*/ 594403 h 594403"/>
                    <a:gd name="connsiteX3-7" fmla="*/ 4653023 w 7123230"/>
                    <a:gd name="connsiteY3-8" fmla="*/ 15668 h 594403"/>
                    <a:gd name="connsiteX4-9" fmla="*/ 7123230 w 7123230"/>
                    <a:gd name="connsiteY4-10" fmla="*/ 0 h 594403"/>
                    <a:gd name="connsiteX0-11" fmla="*/ 0 w 7123230"/>
                    <a:gd name="connsiteY0-12" fmla="*/ 15668 h 594403"/>
                    <a:gd name="connsiteX1-13" fmla="*/ 2592729 w 7123230"/>
                    <a:gd name="connsiteY1-14" fmla="*/ 15668 h 594403"/>
                    <a:gd name="connsiteX2-15" fmla="*/ 3611301 w 7123230"/>
                    <a:gd name="connsiteY2-16" fmla="*/ 594403 h 594403"/>
                    <a:gd name="connsiteX3-17" fmla="*/ 4653023 w 7123230"/>
                    <a:gd name="connsiteY3-18" fmla="*/ 15668 h 594403"/>
                    <a:gd name="connsiteX4-19" fmla="*/ 7123230 w 7123230"/>
                    <a:gd name="connsiteY4-20" fmla="*/ 0 h 594403"/>
                    <a:gd name="connsiteX0-21" fmla="*/ 0 w 7107562"/>
                    <a:gd name="connsiteY0-22" fmla="*/ 0 h 578735"/>
                    <a:gd name="connsiteX1-23" fmla="*/ 2592729 w 7107562"/>
                    <a:gd name="connsiteY1-24" fmla="*/ 0 h 578735"/>
                    <a:gd name="connsiteX2-25" fmla="*/ 3611301 w 7107562"/>
                    <a:gd name="connsiteY2-26" fmla="*/ 578735 h 578735"/>
                    <a:gd name="connsiteX3-27" fmla="*/ 4653023 w 7107562"/>
                    <a:gd name="connsiteY3-28" fmla="*/ 0 h 578735"/>
                    <a:gd name="connsiteX4-29" fmla="*/ 7107562 w 7107562"/>
                    <a:gd name="connsiteY4-30" fmla="*/ 0 h 57873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7107562" h="578735">
                      <a:moveTo>
                        <a:pt x="0" y="0"/>
                      </a:moveTo>
                      <a:lnTo>
                        <a:pt x="2592729" y="0"/>
                      </a:lnTo>
                      <a:lnTo>
                        <a:pt x="3611301" y="578735"/>
                      </a:lnTo>
                      <a:lnTo>
                        <a:pt x="4653023" y="0"/>
                      </a:lnTo>
                      <a:lnTo>
                        <a:pt x="7107562" y="0"/>
                      </a:lnTo>
                    </a:path>
                  </a:pathLst>
                </a:custGeom>
                <a:ln w="19050"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  <a:alpha val="0"/>
                        </a:schemeClr>
                      </a:gs>
                      <a:gs pos="51000">
                        <a:schemeClr val="tx1">
                          <a:lumMod val="75000"/>
                          <a:lumOff val="25000"/>
                          <a:alpha val="56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135001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660" dirty="0">
                    <a:solidFill>
                      <a:prstClr val="black"/>
                    </a:solidFill>
                    <a:latin typeface="Arial Black" panose="020B0A04020102020204" pitchFamily="34" charset="0"/>
                    <a:ea typeface="华文细黑" panose="02010600040101010101" charset="-122"/>
                  </a:endParaRPr>
                </a:p>
              </p:txBody>
            </p:sp>
            <p:sp>
              <p:nvSpPr>
                <p:cNvPr id="32" name="任意多边形 5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      <a:extLst>
                    <a:ext uri="{FF2B5EF4-FFF2-40B4-BE49-F238E27FC236}">
                      <a16:creationId xmlns:a16="http://schemas.microsoft.com/office/drawing/2014/main" id="{3C972B56-B811-4C7A-84FF-E2E91073C7A4}"/>
                    </a:ext>
                  </a:extLst>
                </p:cNvPr>
                <p:cNvSpPr/>
                <p:nvPr/>
              </p:nvSpPr>
              <p:spPr>
                <a:xfrm>
                  <a:off x="2741402" y="4841838"/>
                  <a:ext cx="6612150" cy="538396"/>
                </a:xfrm>
                <a:custGeom>
                  <a:avLst/>
                  <a:gdLst>
                    <a:gd name="connsiteX0" fmla="*/ 0 w 7060557"/>
                    <a:gd name="connsiteY0" fmla="*/ 0 h 578735"/>
                    <a:gd name="connsiteX1" fmla="*/ 2592729 w 7060557"/>
                    <a:gd name="connsiteY1" fmla="*/ 0 h 578735"/>
                    <a:gd name="connsiteX2" fmla="*/ 3611301 w 7060557"/>
                    <a:gd name="connsiteY2" fmla="*/ 578735 h 578735"/>
                    <a:gd name="connsiteX3" fmla="*/ 4653023 w 7060557"/>
                    <a:gd name="connsiteY3" fmla="*/ 0 h 578735"/>
                    <a:gd name="connsiteX4" fmla="*/ 7060557 w 7060557"/>
                    <a:gd name="connsiteY4" fmla="*/ 0 h 578735"/>
                    <a:gd name="connsiteX0-1" fmla="*/ 0 w 7123230"/>
                    <a:gd name="connsiteY0-2" fmla="*/ 15668 h 594403"/>
                    <a:gd name="connsiteX1-3" fmla="*/ 2592729 w 7123230"/>
                    <a:gd name="connsiteY1-4" fmla="*/ 15668 h 594403"/>
                    <a:gd name="connsiteX2-5" fmla="*/ 3611301 w 7123230"/>
                    <a:gd name="connsiteY2-6" fmla="*/ 594403 h 594403"/>
                    <a:gd name="connsiteX3-7" fmla="*/ 4653023 w 7123230"/>
                    <a:gd name="connsiteY3-8" fmla="*/ 15668 h 594403"/>
                    <a:gd name="connsiteX4-9" fmla="*/ 7123230 w 7123230"/>
                    <a:gd name="connsiteY4-10" fmla="*/ 0 h 594403"/>
                    <a:gd name="connsiteX0-11" fmla="*/ 0 w 7123230"/>
                    <a:gd name="connsiteY0-12" fmla="*/ 15668 h 594403"/>
                    <a:gd name="connsiteX1-13" fmla="*/ 2592729 w 7123230"/>
                    <a:gd name="connsiteY1-14" fmla="*/ 15668 h 594403"/>
                    <a:gd name="connsiteX2-15" fmla="*/ 3611301 w 7123230"/>
                    <a:gd name="connsiteY2-16" fmla="*/ 594403 h 594403"/>
                    <a:gd name="connsiteX3-17" fmla="*/ 4653023 w 7123230"/>
                    <a:gd name="connsiteY3-18" fmla="*/ 15668 h 594403"/>
                    <a:gd name="connsiteX4-19" fmla="*/ 7123230 w 7123230"/>
                    <a:gd name="connsiteY4-20" fmla="*/ 0 h 594403"/>
                    <a:gd name="connsiteX0-21" fmla="*/ 0 w 7107562"/>
                    <a:gd name="connsiteY0-22" fmla="*/ 0 h 578735"/>
                    <a:gd name="connsiteX1-23" fmla="*/ 2592729 w 7107562"/>
                    <a:gd name="connsiteY1-24" fmla="*/ 0 h 578735"/>
                    <a:gd name="connsiteX2-25" fmla="*/ 3611301 w 7107562"/>
                    <a:gd name="connsiteY2-26" fmla="*/ 578735 h 578735"/>
                    <a:gd name="connsiteX3-27" fmla="*/ 4653023 w 7107562"/>
                    <a:gd name="connsiteY3-28" fmla="*/ 0 h 578735"/>
                    <a:gd name="connsiteX4-29" fmla="*/ 7107562 w 7107562"/>
                    <a:gd name="connsiteY4-30" fmla="*/ 0 h 57873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7107562" h="578735">
                      <a:moveTo>
                        <a:pt x="0" y="0"/>
                      </a:moveTo>
                      <a:lnTo>
                        <a:pt x="2592729" y="0"/>
                      </a:lnTo>
                      <a:lnTo>
                        <a:pt x="3611301" y="578735"/>
                      </a:lnTo>
                      <a:lnTo>
                        <a:pt x="4653023" y="0"/>
                      </a:lnTo>
                      <a:lnTo>
                        <a:pt x="7107562" y="0"/>
                      </a:lnTo>
                    </a:path>
                  </a:pathLst>
                </a:custGeom>
                <a:ln w="3810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tx1">
                          <a:lumMod val="75000"/>
                          <a:lumOff val="25000"/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135001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660" dirty="0">
                    <a:solidFill>
                      <a:prstClr val="black"/>
                    </a:solidFill>
                    <a:latin typeface="Arial Black" panose="020B0A04020102020204" pitchFamily="34" charset="0"/>
                    <a:ea typeface="华文细黑" panose="02010600040101010101" charset="-122"/>
                  </a:endParaRPr>
                </a:p>
              </p:txBody>
            </p:sp>
          </p:grpSp>
          <p:grpSp>
            <p:nvGrpSpPr>
              <p:cNvPr id="26" name="组合 47" descr="e7d195523061f1c0d3ba7f298e59d031c9c3f97027ed136f882110EF8F17BAD1F2C348D17C7856EF46CB4678CC9E44EE1ABA681E3133328A7B4D22AAF822B2429426B2355AA8CC4431B8568D2CF3B73A971C260BF49B7F9C34FEEFC5971AB83A0BAFDF5A26FFF8641745B4756CCB2BA8BFACFC7F61F65251749BB40C828A6307B2956F2F5DAFD58B">
                <a:extLst>
                  <a:ext uri="{FF2B5EF4-FFF2-40B4-BE49-F238E27FC236}">
                    <a16:creationId xmlns:a16="http://schemas.microsoft.com/office/drawing/2014/main" id="{7D2C4A1E-B645-4A3A-885A-B9C466093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5057" y="5106952"/>
                <a:ext cx="2921884" cy="824554"/>
                <a:chOff x="3232806" y="4343961"/>
                <a:chExt cx="5725110" cy="4941341"/>
              </a:xfrm>
            </p:grpSpPr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A46CC952-0278-46E2-A3A2-8D830A6BC6F2}"/>
                    </a:ext>
                  </a:extLst>
                </p:cNvPr>
                <p:cNvCxnSpPr/>
                <p:nvPr/>
              </p:nvCxnSpPr>
              <p:spPr>
                <a:xfrm>
                  <a:off x="5292535" y="7910279"/>
                  <a:ext cx="802827" cy="1375023"/>
                </a:xfrm>
                <a:prstGeom prst="line">
                  <a:avLst/>
                </a:prstGeom>
                <a:ln w="190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bg1"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A3653AEC-41EE-4835-8B4D-737673385B93}"/>
                    </a:ext>
                  </a:extLst>
                </p:cNvPr>
                <p:cNvCxnSpPr/>
                <p:nvPr/>
              </p:nvCxnSpPr>
              <p:spPr>
                <a:xfrm flipV="1">
                  <a:off x="6079764" y="4343961"/>
                  <a:ext cx="2878152" cy="4941341"/>
                </a:xfrm>
                <a:prstGeom prst="line">
                  <a:avLst/>
                </a:prstGeom>
                <a:ln w="190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bg1"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7650A92C-B175-456F-8665-5F648FFCBCA6}"/>
                    </a:ext>
                  </a:extLst>
                </p:cNvPr>
                <p:cNvCxnSpPr/>
                <p:nvPr/>
              </p:nvCxnSpPr>
              <p:spPr>
                <a:xfrm>
                  <a:off x="5036527" y="7485062"/>
                  <a:ext cx="182687" cy="309310"/>
                </a:xfrm>
                <a:prstGeom prst="line">
                  <a:avLst/>
                </a:prstGeom>
                <a:ln w="38100" cap="flat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D5A86A8C-2006-4ABD-97F4-28DB1C0528E3}"/>
                    </a:ext>
                  </a:extLst>
                </p:cNvPr>
                <p:cNvCxnSpPr/>
                <p:nvPr/>
              </p:nvCxnSpPr>
              <p:spPr>
                <a:xfrm>
                  <a:off x="3232806" y="4382524"/>
                  <a:ext cx="1722270" cy="2949784"/>
                </a:xfrm>
                <a:prstGeom prst="line">
                  <a:avLst/>
                </a:prstGeom>
                <a:ln w="190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bg1"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组合 15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B4D92688-B05E-40CB-ADCE-43CA4DA408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58540" y="581027"/>
              <a:ext cx="5399087" cy="10125075"/>
              <a:chOff x="7557437" y="0"/>
              <a:chExt cx="3656757" cy="6858000"/>
            </a:xfrm>
          </p:grpSpPr>
          <p:sp>
            <p:nvSpPr>
              <p:cNvPr id="23" name="任意多边形 3">
                <a:extLst>
                  <a:ext uri="{FF2B5EF4-FFF2-40B4-BE49-F238E27FC236}">
                    <a16:creationId xmlns:a16="http://schemas.microsoft.com/office/drawing/2014/main" id="{C8B4184A-1BB7-4144-B45B-428785CD1F24}"/>
                  </a:ext>
                </a:extLst>
              </p:cNvPr>
              <p:cNvSpPr/>
              <p:nvPr/>
            </p:nvSpPr>
            <p:spPr>
              <a:xfrm flipH="1">
                <a:off x="7557437" y="0"/>
                <a:ext cx="3656757" cy="6858000"/>
              </a:xfrm>
              <a:custGeom>
                <a:avLst/>
                <a:gdLst>
                  <a:gd name="connsiteX0" fmla="*/ 3225800 w 3670300"/>
                  <a:gd name="connsiteY0" fmla="*/ 0 h 6883400"/>
                  <a:gd name="connsiteX1" fmla="*/ 1460500 w 3670300"/>
                  <a:gd name="connsiteY1" fmla="*/ 1790700 h 6883400"/>
                  <a:gd name="connsiteX2" fmla="*/ 1460500 w 3670300"/>
                  <a:gd name="connsiteY2" fmla="*/ 2019300 h 6883400"/>
                  <a:gd name="connsiteX3" fmla="*/ 825500 w 3670300"/>
                  <a:gd name="connsiteY3" fmla="*/ 2667000 h 6883400"/>
                  <a:gd name="connsiteX4" fmla="*/ 723900 w 3670300"/>
                  <a:gd name="connsiteY4" fmla="*/ 2540000 h 6883400"/>
                  <a:gd name="connsiteX5" fmla="*/ 0 w 3670300"/>
                  <a:gd name="connsiteY5" fmla="*/ 3289300 h 6883400"/>
                  <a:gd name="connsiteX6" fmla="*/ 711200 w 3670300"/>
                  <a:gd name="connsiteY6" fmla="*/ 4013200 h 6883400"/>
                  <a:gd name="connsiteX7" fmla="*/ 838200 w 3670300"/>
                  <a:gd name="connsiteY7" fmla="*/ 3898900 h 6883400"/>
                  <a:gd name="connsiteX8" fmla="*/ 1460500 w 3670300"/>
                  <a:gd name="connsiteY8" fmla="*/ 4508500 h 6883400"/>
                  <a:gd name="connsiteX9" fmla="*/ 1473200 w 3670300"/>
                  <a:gd name="connsiteY9" fmla="*/ 4749800 h 6883400"/>
                  <a:gd name="connsiteX10" fmla="*/ 3670300 w 3670300"/>
                  <a:gd name="connsiteY10" fmla="*/ 6883400 h 688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70300" h="6883400">
                    <a:moveTo>
                      <a:pt x="3225800" y="0"/>
                    </a:moveTo>
                    <a:lnTo>
                      <a:pt x="1460500" y="1790700"/>
                    </a:lnTo>
                    <a:lnTo>
                      <a:pt x="1460500" y="2019300"/>
                    </a:lnTo>
                    <a:lnTo>
                      <a:pt x="825500" y="2667000"/>
                    </a:lnTo>
                    <a:lnTo>
                      <a:pt x="723900" y="2540000"/>
                    </a:lnTo>
                    <a:lnTo>
                      <a:pt x="0" y="3289300"/>
                    </a:lnTo>
                    <a:lnTo>
                      <a:pt x="711200" y="4013200"/>
                    </a:lnTo>
                    <a:lnTo>
                      <a:pt x="838200" y="3898900"/>
                    </a:lnTo>
                    <a:lnTo>
                      <a:pt x="1460500" y="4508500"/>
                    </a:lnTo>
                    <a:lnTo>
                      <a:pt x="1473200" y="4749800"/>
                    </a:lnTo>
                    <a:lnTo>
                      <a:pt x="3670300" y="6883400"/>
                    </a:lnTo>
                  </a:path>
                </a:pathLst>
              </a:custGeom>
              <a:noFill/>
              <a:ln w="25400" cap="flat" cmpd="sng" algn="ctr">
                <a:gradFill flip="none" rotWithShape="1">
                  <a:gsLst>
                    <a:gs pos="0">
                      <a:schemeClr val="bg1"/>
                    </a:gs>
                    <a:gs pos="6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white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  <p:sp>
            <p:nvSpPr>
              <p:cNvPr id="24" name="菱形 23">
                <a:extLst>
                  <a:ext uri="{FF2B5EF4-FFF2-40B4-BE49-F238E27FC236}">
                    <a16:creationId xmlns:a16="http://schemas.microsoft.com/office/drawing/2014/main" id="{281FDEDC-C784-4489-A60F-D483B6CE823D}"/>
                  </a:ext>
                </a:extLst>
              </p:cNvPr>
              <p:cNvSpPr/>
              <p:nvPr/>
            </p:nvSpPr>
            <p:spPr>
              <a:xfrm>
                <a:off x="10822821" y="3148357"/>
                <a:ext cx="253747" cy="254837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dirty="0">
                  <a:solidFill>
                    <a:prstClr val="white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</p:grpSp>
        <p:grpSp>
          <p:nvGrpSpPr>
            <p:cNvPr id="17" name="组合 16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DE9E9EE1-AEB5-47E3-9388-44B1E5A1D813}"/>
                </a:ext>
              </a:extLst>
            </p:cNvPr>
            <p:cNvGrpSpPr/>
            <p:nvPr/>
          </p:nvGrpSpPr>
          <p:grpSpPr>
            <a:xfrm>
              <a:off x="13226207" y="4585566"/>
              <a:ext cx="1783129" cy="1628630"/>
              <a:chOff x="8958220" y="2877457"/>
              <a:chExt cx="1207728" cy="1103085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F374207E-C299-461E-BC95-1A79D2164DF5}"/>
                  </a:ext>
                </a:extLst>
              </p:cNvPr>
              <p:cNvSpPr/>
              <p:nvPr/>
            </p:nvSpPr>
            <p:spPr>
              <a:xfrm rot="2700000">
                <a:off x="8958220" y="2877457"/>
                <a:ext cx="1103085" cy="1103085"/>
              </a:xfrm>
              <a:prstGeom prst="rect">
                <a:avLst/>
              </a:prstGeom>
              <a:noFill/>
              <a:ln w="152400">
                <a:gradFill flip="none" rotWithShape="1">
                  <a:gsLst>
                    <a:gs pos="61000">
                      <a:schemeClr val="accent1">
                        <a:alpha val="0"/>
                      </a:schemeClr>
                    </a:gs>
                    <a:gs pos="83000">
                      <a:schemeClr val="accent1">
                        <a:alpha val="25000"/>
                      </a:schemeClr>
                    </a:gs>
                  </a:gsLst>
                  <a:lin ang="189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dirty="0">
                  <a:solidFill>
                    <a:prstClr val="black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B6AB147-EAAE-4D5A-9F26-D47BEBD4BDB6}"/>
                  </a:ext>
                </a:extLst>
              </p:cNvPr>
              <p:cNvSpPr/>
              <p:nvPr/>
            </p:nvSpPr>
            <p:spPr>
              <a:xfrm rot="2700000">
                <a:off x="9617740" y="3154898"/>
                <a:ext cx="548208" cy="548208"/>
              </a:xfrm>
              <a:prstGeom prst="rect">
                <a:avLst/>
              </a:prstGeom>
              <a:noFill/>
              <a:ln w="15875">
                <a:gradFill flip="none" rotWithShape="1">
                  <a:gsLst>
                    <a:gs pos="61000">
                      <a:schemeClr val="bg1">
                        <a:alpha val="0"/>
                      </a:schemeClr>
                    </a:gs>
                    <a:gs pos="87000">
                      <a:schemeClr val="bg1"/>
                    </a:gs>
                  </a:gsLst>
                  <a:lin ang="189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dirty="0">
                  <a:solidFill>
                    <a:prstClr val="black"/>
                  </a:solidFill>
                  <a:latin typeface="Arial Black" panose="020B0A04020102020204" pitchFamily="34" charset="0"/>
                  <a:ea typeface="华文细黑" panose="02010600040101010101" charset="-122"/>
                </a:endParaRPr>
              </a:p>
            </p:txBody>
          </p:sp>
        </p:grpSp>
        <p:sp>
          <p:nvSpPr>
            <p:cNvPr id="18" name="任意多边形 34">
              <a:extLst>
                <a:ext uri="{FF2B5EF4-FFF2-40B4-BE49-F238E27FC236}">
                  <a16:creationId xmlns:a16="http://schemas.microsoft.com/office/drawing/2014/main" id="{FF718446-5300-4F19-AE4F-6D751770CE66}"/>
                </a:ext>
              </a:extLst>
            </p:cNvPr>
            <p:cNvSpPr/>
            <p:nvPr/>
          </p:nvSpPr>
          <p:spPr>
            <a:xfrm rot="8100000" flipH="1">
              <a:off x="14124974" y="5223912"/>
              <a:ext cx="351939" cy="351939"/>
            </a:xfrm>
            <a:custGeom>
              <a:avLst/>
              <a:gdLst>
                <a:gd name="connsiteX0" fmla="*/ 0 w 609600"/>
                <a:gd name="connsiteY0" fmla="*/ 0 h 619125"/>
                <a:gd name="connsiteX1" fmla="*/ 609600 w 609600"/>
                <a:gd name="connsiteY1" fmla="*/ 0 h 619125"/>
                <a:gd name="connsiteX2" fmla="*/ 609600 w 609600"/>
                <a:gd name="connsiteY2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19125">
                  <a:moveTo>
                    <a:pt x="0" y="0"/>
                  </a:moveTo>
                  <a:lnTo>
                    <a:pt x="609600" y="0"/>
                  </a:lnTo>
                  <a:lnTo>
                    <a:pt x="609600" y="619125"/>
                  </a:lnTo>
                </a:path>
              </a:pathLst>
            </a:custGeom>
            <a:noFill/>
            <a:ln w="15875">
              <a:gradFill flip="none" rotWithShape="1">
                <a:gsLst>
                  <a:gs pos="61000">
                    <a:schemeClr val="tx1">
                      <a:lumMod val="75000"/>
                      <a:lumOff val="25000"/>
                      <a:alpha val="0"/>
                    </a:schemeClr>
                  </a:gs>
                  <a:gs pos="87000">
                    <a:schemeClr val="tx1">
                      <a:lumMod val="75000"/>
                      <a:lumOff val="25000"/>
                      <a:alpha val="34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500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60" dirty="0">
                <a:solidFill>
                  <a:prstClr val="black"/>
                </a:solidFill>
                <a:latin typeface="Arial Black" panose="020B0A04020102020204" pitchFamily="34" charset="0"/>
                <a:ea typeface="华文细黑" panose="02010600040101010101" charset="-122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A944F09-B930-405F-ADFD-D23387364C50}"/>
                </a:ext>
              </a:extLst>
            </p:cNvPr>
            <p:cNvCxnSpPr/>
            <p:nvPr/>
          </p:nvCxnSpPr>
          <p:spPr>
            <a:xfrm flipH="1" flipV="1">
              <a:off x="11518770" y="525682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9DA399F5-A332-4110-AB01-BC66EDBD0AD1}"/>
                </a:ext>
              </a:extLst>
            </p:cNvPr>
            <p:cNvCxnSpPr/>
            <p:nvPr/>
          </p:nvCxnSpPr>
          <p:spPr>
            <a:xfrm flipH="1">
              <a:off x="11518770" y="7376115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sp>
        <p:nvSpPr>
          <p:cNvPr id="40" name="文本占位符 39">
            <a:extLst>
              <a:ext uri="{FF2B5EF4-FFF2-40B4-BE49-F238E27FC236}">
                <a16:creationId xmlns:a16="http://schemas.microsoft.com/office/drawing/2014/main" id="{C43EFE54-02A0-4E29-BCD1-B9BA4D99A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7460" y="407970"/>
            <a:ext cx="3162300" cy="64135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 lang="zh-CN" altLang="en-US" sz="2800" b="1" kern="1200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339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动物&#10;&#10;描述已自动生成">
            <a:extLst>
              <a:ext uri="{FF2B5EF4-FFF2-40B4-BE49-F238E27FC236}">
                <a16:creationId xmlns:a16="http://schemas.microsoft.com/office/drawing/2014/main" id="{0A214F60-3544-4EB6-9063-388000538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10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F9083FA-67FD-4A02-9D09-06FD22AAF1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7DBD-FDC3-48E5-A809-C4BE27E94636}"/>
              </a:ext>
            </a:extLst>
          </p:cNvPr>
          <p:cNvGrpSpPr/>
          <p:nvPr userDrawn="1"/>
        </p:nvGrpSpPr>
        <p:grpSpPr>
          <a:xfrm>
            <a:off x="3461385" y="794385"/>
            <a:ext cx="5269230" cy="5269230"/>
            <a:chOff x="1511583" y="2138870"/>
            <a:chExt cx="2194560" cy="219456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ABE13D4-7DE1-4055-94E9-0922D8751D24}"/>
                </a:ext>
              </a:extLst>
            </p:cNvPr>
            <p:cNvSpPr/>
            <p:nvPr/>
          </p:nvSpPr>
          <p:spPr>
            <a:xfrm>
              <a:off x="1657232" y="2284519"/>
              <a:ext cx="1903262" cy="1903262"/>
            </a:xfrm>
            <a:prstGeom prst="ellipse">
              <a:avLst/>
            </a:prstGeom>
            <a:gradFill flip="none" rotWithShape="1">
              <a:gsLst>
                <a:gs pos="54000">
                  <a:schemeClr val="accent2">
                    <a:alpha val="0"/>
                  </a:schemeClr>
                </a:gs>
                <a:gs pos="100000">
                  <a:schemeClr val="accent2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8" name="弧形 7">
              <a:extLst>
                <a:ext uri="{FF2B5EF4-FFF2-40B4-BE49-F238E27FC236}">
                  <a16:creationId xmlns:a16="http://schemas.microsoft.com/office/drawing/2014/main" id="{22077ACD-9A24-4C60-A274-7903683D35C6}"/>
                </a:ext>
              </a:extLst>
            </p:cNvPr>
            <p:cNvSpPr/>
            <p:nvPr/>
          </p:nvSpPr>
          <p:spPr>
            <a:xfrm>
              <a:off x="1511583" y="2138870"/>
              <a:ext cx="2194560" cy="2194560"/>
            </a:xfrm>
            <a:prstGeom prst="arc">
              <a:avLst>
                <a:gd name="adj1" fmla="val 13183324"/>
                <a:gd name="adj2" fmla="val 19179742"/>
              </a:avLst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" name="弧形 8">
              <a:extLst>
                <a:ext uri="{FF2B5EF4-FFF2-40B4-BE49-F238E27FC236}">
                  <a16:creationId xmlns:a16="http://schemas.microsoft.com/office/drawing/2014/main" id="{C9F71D02-A410-4F3D-BF72-C7529FDA21C1}"/>
                </a:ext>
              </a:extLst>
            </p:cNvPr>
            <p:cNvSpPr/>
            <p:nvPr/>
          </p:nvSpPr>
          <p:spPr>
            <a:xfrm>
              <a:off x="1511583" y="2138870"/>
              <a:ext cx="2194560" cy="2194560"/>
            </a:xfrm>
            <a:prstGeom prst="arc">
              <a:avLst>
                <a:gd name="adj1" fmla="val 19555689"/>
                <a:gd name="adj2" fmla="val 2098353"/>
              </a:avLst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1B99DBBE-7699-472B-A225-D1CCD7265F43}"/>
                </a:ext>
              </a:extLst>
            </p:cNvPr>
            <p:cNvSpPr/>
            <p:nvPr/>
          </p:nvSpPr>
          <p:spPr>
            <a:xfrm flipV="1">
              <a:off x="1511583" y="2138870"/>
              <a:ext cx="2194560" cy="2194560"/>
            </a:xfrm>
            <a:prstGeom prst="arc">
              <a:avLst>
                <a:gd name="adj1" fmla="val 13212858"/>
                <a:gd name="adj2" fmla="val 19206546"/>
              </a:avLst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1" name="弧形 10">
              <a:extLst>
                <a:ext uri="{FF2B5EF4-FFF2-40B4-BE49-F238E27FC236}">
                  <a16:creationId xmlns:a16="http://schemas.microsoft.com/office/drawing/2014/main" id="{5BFA543B-35B5-4BF0-B217-6125912E3C96}"/>
                </a:ext>
              </a:extLst>
            </p:cNvPr>
            <p:cNvSpPr/>
            <p:nvPr/>
          </p:nvSpPr>
          <p:spPr>
            <a:xfrm flipH="1">
              <a:off x="1511583" y="2138870"/>
              <a:ext cx="2194560" cy="2194560"/>
            </a:xfrm>
            <a:prstGeom prst="arc">
              <a:avLst>
                <a:gd name="adj1" fmla="val 19568616"/>
                <a:gd name="adj2" fmla="val 2079210"/>
              </a:avLst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5349A5D-6F1A-4B23-B35D-F284BA43D699}"/>
                </a:ext>
              </a:extLst>
            </p:cNvPr>
            <p:cNvSpPr/>
            <p:nvPr/>
          </p:nvSpPr>
          <p:spPr>
            <a:xfrm>
              <a:off x="3455719" y="255073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B5CD958C-8C50-49BE-B70D-2AD3262B1610}"/>
                </a:ext>
              </a:extLst>
            </p:cNvPr>
            <p:cNvSpPr/>
            <p:nvPr/>
          </p:nvSpPr>
          <p:spPr>
            <a:xfrm>
              <a:off x="1708199" y="255073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B24F719-DF61-493E-85C2-0583ECAE41A5}"/>
                </a:ext>
              </a:extLst>
            </p:cNvPr>
            <p:cNvSpPr/>
            <p:nvPr/>
          </p:nvSpPr>
          <p:spPr>
            <a:xfrm>
              <a:off x="3455719" y="387661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CEC0BACA-8253-4CB0-B8E3-387A3A7D3F35}"/>
                </a:ext>
              </a:extLst>
            </p:cNvPr>
            <p:cNvSpPr/>
            <p:nvPr/>
          </p:nvSpPr>
          <p:spPr>
            <a:xfrm>
              <a:off x="1708199" y="387661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35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标注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8B6475-6D9F-4658-9442-E0BED133A5BE}"/>
              </a:ext>
            </a:extLst>
          </p:cNvPr>
          <p:cNvGrpSpPr/>
          <p:nvPr userDrawn="1"/>
        </p:nvGrpSpPr>
        <p:grpSpPr>
          <a:xfrm>
            <a:off x="1768617" y="1462340"/>
            <a:ext cx="8654766" cy="3933321"/>
            <a:chOff x="2381203" y="1387194"/>
            <a:chExt cx="8654766" cy="3933321"/>
          </a:xfrm>
        </p:grpSpPr>
        <p:sp>
          <p:nvSpPr>
            <p:cNvPr id="11" name="矩形 10"/>
            <p:cNvSpPr/>
            <p:nvPr userDrawn="1"/>
          </p:nvSpPr>
          <p:spPr>
            <a:xfrm>
              <a:off x="2381203" y="1387194"/>
              <a:ext cx="1402001" cy="3453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字体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使用 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行距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背景图片出处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声明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3961624" y="1387194"/>
              <a:ext cx="7074345" cy="393332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英文  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Arial  / Arial Black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中文   微软雅黑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正文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1.3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cn.bing.com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本网站所提供的任何信息内容（包括但不限于 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PPT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模板、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Word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文档、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Excel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图表、图片素材等）均受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《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中华人民共和国著作权法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》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《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信息网络传播权保护条例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》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及其他适用的法律法规的保护，未经权利人书面明确授权，信息内容的任何部分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(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包括图片或图表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)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不得被全部或部分的复制、传播、销售，否则将承担法律责任。</a:t>
              </a:r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6D7F8BA7-FDCB-4F8A-85DA-C343954E9B7B}"/>
              </a:ext>
            </a:extLst>
          </p:cNvPr>
          <p:cNvSpPr/>
          <p:nvPr userDrawn="1"/>
        </p:nvSpPr>
        <p:spPr>
          <a:xfrm>
            <a:off x="10698480" y="83819"/>
            <a:ext cx="1402079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23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</a:defRPr>
            </a:lvl1pPr>
          </a:lstStyle>
          <a:p>
            <a:fld id="{B6F15528-21DE-4FAA-801E-634DDDAF4B2B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31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48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69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.xml"/><Relationship Id="rId7" Type="http://schemas.openxmlformats.org/officeDocument/2006/relationships/image" Target="../media/image1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4.xml"/><Relationship Id="rId7" Type="http://schemas.microsoft.com/office/2007/relationships/hdphoto" Target="../media/hdphoto1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6B9D742A-96FB-4065-8AEF-C710BF4A7458}"/>
              </a:ext>
            </a:extLst>
          </p:cNvPr>
          <p:cNvSpPr txBox="1"/>
          <p:nvPr/>
        </p:nvSpPr>
        <p:spPr>
          <a:xfrm>
            <a:off x="2410184" y="1471071"/>
            <a:ext cx="7371633" cy="930319"/>
          </a:xfrm>
          <a:prstGeom prst="rect">
            <a:avLst/>
          </a:prstGeom>
          <a:noFill/>
          <a:effectLst>
            <a:outerShdw blurRad="63500" algn="ctr" rotWithShape="0">
              <a:srgbClr val="0C5451">
                <a:alpha val="40000"/>
              </a:srgbClr>
            </a:outerShdw>
          </a:effectLst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lvl="0" algn="ctr">
              <a:lnSpc>
                <a:spcPct val="120000"/>
              </a:lnSpc>
              <a:defRPr sz="3600">
                <a:gradFill>
                  <a:gsLst>
                    <a:gs pos="0">
                      <a:srgbClr val="4DADFD">
                        <a:lumMod val="46000"/>
                        <a:lumOff val="54000"/>
                      </a:srgbClr>
                    </a:gs>
                    <a:gs pos="100000">
                      <a:srgbClr val="4DADFD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en-US" altLang="zh-CN" sz="54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  <a:ea typeface="思源黑体 CN Bold" panose="020B0800000000000000" pitchFamily="34" charset="-122"/>
              </a:rPr>
              <a:t>Technological style</a:t>
            </a:r>
            <a:endParaRPr lang="zh-CN" altLang="en-US" sz="5400" b="1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12" name="PA-文本框 11">
            <a:extLst>
              <a:ext uri="{FF2B5EF4-FFF2-40B4-BE49-F238E27FC236}">
                <a16:creationId xmlns:a16="http://schemas.microsoft.com/office/drawing/2014/main" id="{53B696AB-25FF-4BCF-A1AE-00155E58B67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91355" y="2283660"/>
            <a:ext cx="7617470" cy="1134670"/>
          </a:xfrm>
          <a:prstGeom prst="rect">
            <a:avLst/>
          </a:prstGeom>
          <a:noFill/>
          <a:effectLst>
            <a:outerShdw blurRad="63500" algn="ctr" rotWithShape="0">
              <a:srgbClr val="0C5451">
                <a:alpha val="40000"/>
              </a:srgbClr>
            </a:outerShdw>
          </a:effectLst>
        </p:spPr>
        <p:txBody>
          <a:bodyPr wrap="none" lIns="0" tIns="0" rIns="0" bIns="0" anchor="ctr">
            <a:noAutofit/>
          </a:bodyPr>
          <a:lstStyle/>
          <a:p>
            <a:pPr lvl="0" algn="ctr">
              <a:defRPr/>
            </a:pPr>
            <a:r>
              <a:rPr lang="zh-CN" altLang="en-US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微软雅黑" panose="020B0503020204020204" pitchFamily="34" charset="-122"/>
              </a:rPr>
              <a:t>科技风通用汇报模板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1A36EC4-73A6-42B6-8BF0-8112A3FBF6B1}"/>
              </a:ext>
            </a:extLst>
          </p:cNvPr>
          <p:cNvGrpSpPr/>
          <p:nvPr/>
        </p:nvGrpSpPr>
        <p:grpSpPr>
          <a:xfrm>
            <a:off x="2951458" y="3697331"/>
            <a:ext cx="6289084" cy="412613"/>
            <a:chOff x="3103400" y="3697331"/>
            <a:chExt cx="6289084" cy="412613"/>
          </a:xfrm>
        </p:grpSpPr>
        <p:sp>
          <p:nvSpPr>
            <p:cNvPr id="26" name="矩形 3">
              <a:extLst>
                <a:ext uri="{FF2B5EF4-FFF2-40B4-BE49-F238E27FC236}">
                  <a16:creationId xmlns:a16="http://schemas.microsoft.com/office/drawing/2014/main" id="{A53E36B3-9793-463E-B411-56B862C34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400" y="3697331"/>
              <a:ext cx="2911759" cy="412613"/>
            </a:xfrm>
            <a:prstGeom prst="rect">
              <a:avLst/>
            </a:prstGeom>
            <a:noFill/>
            <a:effectLst>
              <a:outerShdw blurRad="63500" algn="ctr" rotWithShape="0">
                <a:srgbClr val="0C5451">
                  <a:alpha val="40000"/>
                </a:srgbClr>
              </a:outerShdw>
            </a:effectLst>
          </p:spPr>
          <p:txBody>
            <a:bodyPr wrap="non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演讲人：</a:t>
              </a:r>
              <a:r>
                <a:rPr lang="en-US" altLang="zh-CN" sz="2400" b="1" dirty="0" err="1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OfficePLUS</a:t>
              </a:r>
              <a:endParaRPr lang="zh-CN" altLang="en-US" sz="2400" b="1" dirty="0">
                <a:gradFill>
                  <a:gsLst>
                    <a:gs pos="34000">
                      <a:srgbClr val="4DADFD">
                        <a:lumMod val="27000"/>
                        <a:lumOff val="73000"/>
                      </a:srgbClr>
                    </a:gs>
                    <a:gs pos="85000">
                      <a:schemeClr val="accent1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1" name="矩形 3">
              <a:extLst>
                <a:ext uri="{FF2B5EF4-FFF2-40B4-BE49-F238E27FC236}">
                  <a16:creationId xmlns:a16="http://schemas.microsoft.com/office/drawing/2014/main" id="{4D849702-A663-4BA9-A3CE-FFA669884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469" y="3697331"/>
              <a:ext cx="2677015" cy="412613"/>
            </a:xfrm>
            <a:prstGeom prst="rect">
              <a:avLst/>
            </a:prstGeom>
            <a:noFill/>
            <a:effectLst>
              <a:outerShdw blurRad="63500" algn="ctr" rotWithShape="0">
                <a:srgbClr val="0C5451">
                  <a:alpha val="40000"/>
                </a:srgbClr>
              </a:outerShdw>
            </a:effectLst>
          </p:spPr>
          <p:txBody>
            <a:bodyPr wrap="non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日期：</a:t>
              </a:r>
              <a:r>
                <a:rPr lang="en-US" altLang="zh-CN" sz="2400" b="1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20XX/XX/XX</a:t>
              </a:r>
              <a:endParaRPr lang="zh-CN" altLang="en-US" sz="2400" b="1" dirty="0">
                <a:gradFill>
                  <a:gsLst>
                    <a:gs pos="34000">
                      <a:srgbClr val="4DADFD">
                        <a:lumMod val="27000"/>
                        <a:lumOff val="73000"/>
                      </a:srgbClr>
                    </a:gs>
                    <a:gs pos="85000">
                      <a:schemeClr val="accent1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D8565D0-6EEE-4CA7-9B72-1C84FE450F4A}"/>
              </a:ext>
            </a:extLst>
          </p:cNvPr>
          <p:cNvGrpSpPr/>
          <p:nvPr/>
        </p:nvGrpSpPr>
        <p:grpSpPr>
          <a:xfrm>
            <a:off x="1010027" y="2666218"/>
            <a:ext cx="1270362" cy="401451"/>
            <a:chOff x="6446413" y="1824216"/>
            <a:chExt cx="1049711" cy="331722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B94AE015-FF4F-43B5-9B43-6DEF66D1F32F}"/>
                </a:ext>
              </a:extLst>
            </p:cNvPr>
            <p:cNvGrpSpPr/>
            <p:nvPr/>
          </p:nvGrpSpPr>
          <p:grpSpPr>
            <a:xfrm>
              <a:off x="6446413" y="1824216"/>
              <a:ext cx="331722" cy="331722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64" name="空心弧 63">
                <a:extLst>
                  <a:ext uri="{FF2B5EF4-FFF2-40B4-BE49-F238E27FC236}">
                    <a16:creationId xmlns:a16="http://schemas.microsoft.com/office/drawing/2014/main" id="{B141A2EA-DB6C-48D9-BA14-48706AADE85D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5" name="空心弧 64">
                <a:extLst>
                  <a:ext uri="{FF2B5EF4-FFF2-40B4-BE49-F238E27FC236}">
                    <a16:creationId xmlns:a16="http://schemas.microsoft.com/office/drawing/2014/main" id="{BBC95001-BCE0-48D6-B188-DD146281E840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6" name="空心弧 65">
                <a:extLst>
                  <a:ext uri="{FF2B5EF4-FFF2-40B4-BE49-F238E27FC236}">
                    <a16:creationId xmlns:a16="http://schemas.microsoft.com/office/drawing/2014/main" id="{92E9E5B1-3147-4C65-AC89-8D24BCB05AC8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FC34443E-6E41-4FF8-BF65-BF8195553516}"/>
                </a:ext>
              </a:extLst>
            </p:cNvPr>
            <p:cNvGrpSpPr/>
            <p:nvPr/>
          </p:nvGrpSpPr>
          <p:grpSpPr>
            <a:xfrm rot="16829414">
              <a:off x="6537376" y="1915180"/>
              <a:ext cx="149794" cy="149794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61" name="空心弧 60">
                <a:extLst>
                  <a:ext uri="{FF2B5EF4-FFF2-40B4-BE49-F238E27FC236}">
                    <a16:creationId xmlns:a16="http://schemas.microsoft.com/office/drawing/2014/main" id="{0B11BB05-14C6-4F95-A9C5-3BAD5D587AC7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2" name="空心弧 61">
                <a:extLst>
                  <a:ext uri="{FF2B5EF4-FFF2-40B4-BE49-F238E27FC236}">
                    <a16:creationId xmlns:a16="http://schemas.microsoft.com/office/drawing/2014/main" id="{3B4484CE-F524-485E-A505-E896F961044A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3" name="空心弧 62">
                <a:extLst>
                  <a:ext uri="{FF2B5EF4-FFF2-40B4-BE49-F238E27FC236}">
                    <a16:creationId xmlns:a16="http://schemas.microsoft.com/office/drawing/2014/main" id="{36F77C8D-C65A-4799-8F6A-46937BAFE292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56" name="连接线2">
              <a:extLst>
                <a:ext uri="{FF2B5EF4-FFF2-40B4-BE49-F238E27FC236}">
                  <a16:creationId xmlns:a16="http://schemas.microsoft.com/office/drawing/2014/main" id="{402983C0-ACE1-4AEA-BD15-1DD470EAFCA5}"/>
                </a:ext>
              </a:extLst>
            </p:cNvPr>
            <p:cNvCxnSpPr/>
            <p:nvPr/>
          </p:nvCxnSpPr>
          <p:spPr bwMode="auto">
            <a:xfrm>
              <a:off x="6613053" y="1976899"/>
              <a:ext cx="88307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8F60D7D0-43A5-41EB-BD05-2F0C7596221D}"/>
              </a:ext>
            </a:extLst>
          </p:cNvPr>
          <p:cNvGrpSpPr/>
          <p:nvPr/>
        </p:nvGrpSpPr>
        <p:grpSpPr>
          <a:xfrm flipH="1">
            <a:off x="10122240" y="2666218"/>
            <a:ext cx="1270362" cy="401451"/>
            <a:chOff x="6446413" y="1824216"/>
            <a:chExt cx="1049711" cy="331722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FC8B29DF-21D1-4ECE-889E-979182C07E7E}"/>
                </a:ext>
              </a:extLst>
            </p:cNvPr>
            <p:cNvGrpSpPr/>
            <p:nvPr/>
          </p:nvGrpSpPr>
          <p:grpSpPr>
            <a:xfrm>
              <a:off x="6446413" y="1824216"/>
              <a:ext cx="331722" cy="331722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74" name="空心弧 73">
                <a:extLst>
                  <a:ext uri="{FF2B5EF4-FFF2-40B4-BE49-F238E27FC236}">
                    <a16:creationId xmlns:a16="http://schemas.microsoft.com/office/drawing/2014/main" id="{6D381A77-1DE2-4EEF-9192-B9204F3583F4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5" name="空心弧 74">
                <a:extLst>
                  <a:ext uri="{FF2B5EF4-FFF2-40B4-BE49-F238E27FC236}">
                    <a16:creationId xmlns:a16="http://schemas.microsoft.com/office/drawing/2014/main" id="{C4EE57EC-9923-423A-AA8A-BDD454D762F2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6" name="空心弧 75">
                <a:extLst>
                  <a:ext uri="{FF2B5EF4-FFF2-40B4-BE49-F238E27FC236}">
                    <a16:creationId xmlns:a16="http://schemas.microsoft.com/office/drawing/2014/main" id="{332416B3-E3C3-421B-B2B3-C1C841DA21C4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A9F90A9-605B-4BB9-9343-2BE50D30848D}"/>
                </a:ext>
              </a:extLst>
            </p:cNvPr>
            <p:cNvGrpSpPr/>
            <p:nvPr/>
          </p:nvGrpSpPr>
          <p:grpSpPr>
            <a:xfrm rot="16829414">
              <a:off x="6537376" y="1915180"/>
              <a:ext cx="149794" cy="149794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71" name="空心弧 70">
                <a:extLst>
                  <a:ext uri="{FF2B5EF4-FFF2-40B4-BE49-F238E27FC236}">
                    <a16:creationId xmlns:a16="http://schemas.microsoft.com/office/drawing/2014/main" id="{67A94D5B-B5CF-4DD5-82EA-ED6B69115A36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2" name="空心弧 71">
                <a:extLst>
                  <a:ext uri="{FF2B5EF4-FFF2-40B4-BE49-F238E27FC236}">
                    <a16:creationId xmlns:a16="http://schemas.microsoft.com/office/drawing/2014/main" id="{3EE0E165-9FB7-4479-BE4A-70F074C84E71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3" name="空心弧 72">
                <a:extLst>
                  <a:ext uri="{FF2B5EF4-FFF2-40B4-BE49-F238E27FC236}">
                    <a16:creationId xmlns:a16="http://schemas.microsoft.com/office/drawing/2014/main" id="{BC279D06-330B-4727-A79D-66387EB44984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70" name="连接线2">
              <a:extLst>
                <a:ext uri="{FF2B5EF4-FFF2-40B4-BE49-F238E27FC236}">
                  <a16:creationId xmlns:a16="http://schemas.microsoft.com/office/drawing/2014/main" id="{5216E052-6B00-4CB1-B2F9-B75E4CD462A4}"/>
                </a:ext>
              </a:extLst>
            </p:cNvPr>
            <p:cNvCxnSpPr/>
            <p:nvPr/>
          </p:nvCxnSpPr>
          <p:spPr bwMode="auto">
            <a:xfrm>
              <a:off x="6613053" y="1976899"/>
              <a:ext cx="88307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15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D491D56-89AE-43C2-9DEE-356F0C9C28B9}"/>
              </a:ext>
            </a:extLst>
          </p:cNvPr>
          <p:cNvSpPr txBox="1"/>
          <p:nvPr/>
        </p:nvSpPr>
        <p:spPr>
          <a:xfrm>
            <a:off x="4673600" y="2376268"/>
            <a:ext cx="30226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0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PART 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PA-文本框 4">
            <a:extLst>
              <a:ext uri="{FF2B5EF4-FFF2-40B4-BE49-F238E27FC236}">
                <a16:creationId xmlns:a16="http://schemas.microsoft.com/office/drawing/2014/main" id="{F5AA3500-FC03-4EAD-9CDB-61387BC40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64844" y="3389126"/>
            <a:ext cx="2662312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n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立项原因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F3EDF5-E83E-407F-81F0-50EE14563EA1}"/>
              </a:ext>
            </a:extLst>
          </p:cNvPr>
          <p:cNvSpPr txBox="1"/>
          <p:nvPr/>
        </p:nvSpPr>
        <p:spPr>
          <a:xfrm>
            <a:off x="3826783" y="4192844"/>
            <a:ext cx="453843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ea typeface="思源黑体 CN Bold" panose="020B0800000000000000" pitchFamily="34" charset="-122"/>
              </a:rPr>
              <a:t>REASONS FOR PROJECT APPROVAL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559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02 </a:t>
            </a:r>
            <a:r>
              <a:rPr lang="zh-CN" altLang="en-US" dirty="0"/>
              <a:t>立项原因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2070EDB-B637-45AC-ADBF-891411F4DE5B}"/>
              </a:ext>
            </a:extLst>
          </p:cNvPr>
          <p:cNvSpPr/>
          <p:nvPr/>
        </p:nvSpPr>
        <p:spPr>
          <a:xfrm>
            <a:off x="2899728" y="530492"/>
            <a:ext cx="6319520" cy="6319520"/>
          </a:xfrm>
          <a:prstGeom prst="ellipse">
            <a:avLst/>
          </a:prstGeom>
          <a:noFill/>
          <a:ln w="6350" cap="flat" cmpd="sng" algn="ctr">
            <a:gradFill>
              <a:gsLst>
                <a:gs pos="0">
                  <a:schemeClr val="accent1"/>
                </a:gs>
                <a:gs pos="85000">
                  <a:srgbClr val="1CADE4">
                    <a:alpha val="0"/>
                  </a:srgbClr>
                </a:gs>
                <a:gs pos="15000">
                  <a:srgbClr val="1CADE4">
                    <a:alpha val="0"/>
                  </a:srgbClr>
                </a:gs>
                <a:gs pos="100000">
                  <a:schemeClr val="accent1"/>
                </a:gs>
              </a:gsLst>
              <a:lin ang="0" scaled="0"/>
            </a:gra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D948B2A-8E56-4B91-861E-9CE0E07B198E}"/>
              </a:ext>
            </a:extLst>
          </p:cNvPr>
          <p:cNvSpPr/>
          <p:nvPr/>
        </p:nvSpPr>
        <p:spPr>
          <a:xfrm>
            <a:off x="2573438" y="167690"/>
            <a:ext cx="7045124" cy="7045124"/>
          </a:xfrm>
          <a:prstGeom prst="ellips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50000"/>
                  </a:schemeClr>
                </a:gs>
                <a:gs pos="85000">
                  <a:srgbClr val="1CADE4">
                    <a:alpha val="0"/>
                  </a:srgbClr>
                </a:gs>
                <a:gs pos="15000">
                  <a:srgbClr val="1CADE4">
                    <a:alpha val="0"/>
                  </a:srgbClr>
                </a:gs>
                <a:gs pos="100000">
                  <a:schemeClr val="accent1">
                    <a:alpha val="50000"/>
                  </a:schemeClr>
                </a:gs>
              </a:gsLst>
              <a:lin ang="0" scaled="0"/>
            </a:gra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A19B6F-7756-4B27-9E47-F1AAC3B332B2}"/>
              </a:ext>
            </a:extLst>
          </p:cNvPr>
          <p:cNvSpPr/>
          <p:nvPr/>
        </p:nvSpPr>
        <p:spPr>
          <a:xfrm>
            <a:off x="2212835" y="-156401"/>
            <a:ext cx="7693306" cy="7693306"/>
          </a:xfrm>
          <a:prstGeom prst="ellips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20000"/>
                  </a:schemeClr>
                </a:gs>
                <a:gs pos="85000">
                  <a:srgbClr val="1CADE4">
                    <a:alpha val="0"/>
                  </a:srgbClr>
                </a:gs>
                <a:gs pos="15000">
                  <a:srgbClr val="1CADE4">
                    <a:alpha val="0"/>
                  </a:srgbClr>
                </a:gs>
                <a:gs pos="100000">
                  <a:schemeClr val="accent1">
                    <a:alpha val="20000"/>
                  </a:schemeClr>
                </a:gs>
              </a:gsLst>
              <a:lin ang="0" scaled="0"/>
            </a:gra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A5F4050-AC5D-487A-B109-B90F40802B80}"/>
              </a:ext>
            </a:extLst>
          </p:cNvPr>
          <p:cNvGrpSpPr/>
          <p:nvPr/>
        </p:nvGrpSpPr>
        <p:grpSpPr>
          <a:xfrm>
            <a:off x="4143386" y="1583751"/>
            <a:ext cx="3827362" cy="4421346"/>
            <a:chOff x="4428318" y="1502504"/>
            <a:chExt cx="3335364" cy="3852992"/>
          </a:xfrm>
        </p:grpSpPr>
        <p:sp>
          <p:nvSpPr>
            <p:cNvPr id="4" name="图形 6">
              <a:extLst>
                <a:ext uri="{FF2B5EF4-FFF2-40B4-BE49-F238E27FC236}">
                  <a16:creationId xmlns:a16="http://schemas.microsoft.com/office/drawing/2014/main" id="{35951FCC-65E1-41B7-80FE-D3AE2731D818}"/>
                </a:ext>
              </a:extLst>
            </p:cNvPr>
            <p:cNvSpPr>
              <a:spLocks/>
            </p:cNvSpPr>
            <p:nvPr/>
          </p:nvSpPr>
          <p:spPr>
            <a:xfrm>
              <a:off x="4629398" y="1734790"/>
              <a:ext cx="2933204" cy="3388420"/>
            </a:xfrm>
            <a:custGeom>
              <a:avLst/>
              <a:gdLst>
                <a:gd name="connsiteX0" fmla="*/ 2885668 w 2933203"/>
                <a:gd name="connsiteY0" fmla="*/ 2038574 h 3388419"/>
                <a:gd name="connsiteX1" fmla="*/ 1467648 w 2933203"/>
                <a:gd name="connsiteY1" fmla="*/ 3391660 h 3388419"/>
                <a:gd name="connsiteX2" fmla="*/ 50424 w 2933203"/>
                <a:gd name="connsiteY2" fmla="*/ 2038574 h 3388419"/>
                <a:gd name="connsiteX3" fmla="*/ 33441 w 2933203"/>
                <a:gd name="connsiteY3" fmla="*/ 342592 h 3388419"/>
                <a:gd name="connsiteX4" fmla="*/ 784662 w 2933203"/>
                <a:gd name="connsiteY4" fmla="*/ 342592 h 3388419"/>
                <a:gd name="connsiteX5" fmla="*/ 1467648 w 2933203"/>
                <a:gd name="connsiteY5" fmla="*/ 0 h 3388419"/>
                <a:gd name="connsiteX6" fmla="*/ 2150950 w 2933203"/>
                <a:gd name="connsiteY6" fmla="*/ 342592 h 3388419"/>
                <a:gd name="connsiteX7" fmla="*/ 2902641 w 2933203"/>
                <a:gd name="connsiteY7" fmla="*/ 342592 h 3388419"/>
                <a:gd name="connsiteX8" fmla="*/ 2885668 w 2933203"/>
                <a:gd name="connsiteY8" fmla="*/ 2038574 h 338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3203" h="3388419">
                  <a:moveTo>
                    <a:pt x="2885668" y="2038574"/>
                  </a:moveTo>
                  <a:cubicBezTo>
                    <a:pt x="2783146" y="2809300"/>
                    <a:pt x="1467648" y="3391660"/>
                    <a:pt x="1467648" y="3391660"/>
                  </a:cubicBezTo>
                  <a:cubicBezTo>
                    <a:pt x="1467648" y="3391660"/>
                    <a:pt x="152932" y="2809300"/>
                    <a:pt x="50424" y="2038574"/>
                  </a:cubicBezTo>
                  <a:cubicBezTo>
                    <a:pt x="-52091" y="1267555"/>
                    <a:pt x="33441" y="342592"/>
                    <a:pt x="33441" y="342592"/>
                  </a:cubicBezTo>
                  <a:cubicBezTo>
                    <a:pt x="33441" y="342592"/>
                    <a:pt x="505746" y="428285"/>
                    <a:pt x="784662" y="342592"/>
                  </a:cubicBezTo>
                  <a:cubicBezTo>
                    <a:pt x="1232440" y="205023"/>
                    <a:pt x="1467648" y="0"/>
                    <a:pt x="1467648" y="0"/>
                  </a:cubicBezTo>
                  <a:cubicBezTo>
                    <a:pt x="1467648" y="0"/>
                    <a:pt x="1702856" y="205023"/>
                    <a:pt x="2150950" y="342592"/>
                  </a:cubicBezTo>
                  <a:cubicBezTo>
                    <a:pt x="2430020" y="428285"/>
                    <a:pt x="2902641" y="342592"/>
                    <a:pt x="2902641" y="342592"/>
                  </a:cubicBezTo>
                  <a:cubicBezTo>
                    <a:pt x="2902641" y="342592"/>
                    <a:pt x="2988169" y="1267555"/>
                    <a:pt x="2885668" y="2038574"/>
                  </a:cubicBezTo>
                  <a:close/>
                </a:path>
              </a:pathLst>
            </a:custGeom>
            <a:gradFill>
              <a:gsLst>
                <a:gs pos="91000">
                  <a:schemeClr val="accent2">
                    <a:alpha val="0"/>
                  </a:schemeClr>
                </a:gs>
                <a:gs pos="0">
                  <a:schemeClr val="accent1">
                    <a:alpha val="49000"/>
                  </a:schemeClr>
                </a:gs>
              </a:gsLst>
              <a:lin ang="5400000" scaled="1"/>
            </a:gradFill>
            <a:ln w="3665" cap="flat">
              <a:gradFill>
                <a:gsLst>
                  <a:gs pos="0">
                    <a:schemeClr val="accent2"/>
                  </a:gs>
                  <a:gs pos="83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5" name="图形 6">
              <a:extLst>
                <a:ext uri="{FF2B5EF4-FFF2-40B4-BE49-F238E27FC236}">
                  <a16:creationId xmlns:a16="http://schemas.microsoft.com/office/drawing/2014/main" id="{4BB5027A-7488-49E8-8E62-969CD0F16974}"/>
                </a:ext>
              </a:extLst>
            </p:cNvPr>
            <p:cNvSpPr/>
            <p:nvPr/>
          </p:nvSpPr>
          <p:spPr>
            <a:xfrm>
              <a:off x="4428318" y="1502504"/>
              <a:ext cx="3335364" cy="3852992"/>
            </a:xfrm>
            <a:custGeom>
              <a:avLst/>
              <a:gdLst>
                <a:gd name="connsiteX0" fmla="*/ 2885668 w 2933203"/>
                <a:gd name="connsiteY0" fmla="*/ 2038574 h 3388419"/>
                <a:gd name="connsiteX1" fmla="*/ 1467648 w 2933203"/>
                <a:gd name="connsiteY1" fmla="*/ 3391660 h 3388419"/>
                <a:gd name="connsiteX2" fmla="*/ 50424 w 2933203"/>
                <a:gd name="connsiteY2" fmla="*/ 2038574 h 3388419"/>
                <a:gd name="connsiteX3" fmla="*/ 33441 w 2933203"/>
                <a:gd name="connsiteY3" fmla="*/ 342592 h 3388419"/>
                <a:gd name="connsiteX4" fmla="*/ 784662 w 2933203"/>
                <a:gd name="connsiteY4" fmla="*/ 342592 h 3388419"/>
                <a:gd name="connsiteX5" fmla="*/ 1467648 w 2933203"/>
                <a:gd name="connsiteY5" fmla="*/ 0 h 3388419"/>
                <a:gd name="connsiteX6" fmla="*/ 2150950 w 2933203"/>
                <a:gd name="connsiteY6" fmla="*/ 342592 h 3388419"/>
                <a:gd name="connsiteX7" fmla="*/ 2902641 w 2933203"/>
                <a:gd name="connsiteY7" fmla="*/ 342592 h 3388419"/>
                <a:gd name="connsiteX8" fmla="*/ 2885668 w 2933203"/>
                <a:gd name="connsiteY8" fmla="*/ 2038574 h 338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3203" h="3388419">
                  <a:moveTo>
                    <a:pt x="2885668" y="2038574"/>
                  </a:moveTo>
                  <a:cubicBezTo>
                    <a:pt x="2783146" y="2809300"/>
                    <a:pt x="1467648" y="3391660"/>
                    <a:pt x="1467648" y="3391660"/>
                  </a:cubicBezTo>
                  <a:cubicBezTo>
                    <a:pt x="1467648" y="3391660"/>
                    <a:pt x="152932" y="2809300"/>
                    <a:pt x="50424" y="2038574"/>
                  </a:cubicBezTo>
                  <a:cubicBezTo>
                    <a:pt x="-52091" y="1267555"/>
                    <a:pt x="33441" y="342592"/>
                    <a:pt x="33441" y="342592"/>
                  </a:cubicBezTo>
                  <a:cubicBezTo>
                    <a:pt x="33441" y="342592"/>
                    <a:pt x="505746" y="428285"/>
                    <a:pt x="784662" y="342592"/>
                  </a:cubicBezTo>
                  <a:cubicBezTo>
                    <a:pt x="1232440" y="205023"/>
                    <a:pt x="1467648" y="0"/>
                    <a:pt x="1467648" y="0"/>
                  </a:cubicBezTo>
                  <a:cubicBezTo>
                    <a:pt x="1467648" y="0"/>
                    <a:pt x="1702856" y="205023"/>
                    <a:pt x="2150950" y="342592"/>
                  </a:cubicBezTo>
                  <a:cubicBezTo>
                    <a:pt x="2430020" y="428285"/>
                    <a:pt x="2902641" y="342592"/>
                    <a:pt x="2902641" y="342592"/>
                  </a:cubicBezTo>
                  <a:cubicBezTo>
                    <a:pt x="2902641" y="342592"/>
                    <a:pt x="2988169" y="1267555"/>
                    <a:pt x="2885668" y="2038574"/>
                  </a:cubicBezTo>
                  <a:close/>
                </a:path>
              </a:pathLst>
            </a:custGeom>
            <a:noFill/>
            <a:ln w="3665" cap="flat">
              <a:gradFill>
                <a:gsLst>
                  <a:gs pos="0">
                    <a:schemeClr val="accent2">
                      <a:alpha val="2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6" name="图形 6">
              <a:extLst>
                <a:ext uri="{FF2B5EF4-FFF2-40B4-BE49-F238E27FC236}">
                  <a16:creationId xmlns:a16="http://schemas.microsoft.com/office/drawing/2014/main" id="{86D524F5-4BB8-4708-A57A-BCD7196A3733}"/>
                </a:ext>
              </a:extLst>
            </p:cNvPr>
            <p:cNvSpPr/>
            <p:nvPr/>
          </p:nvSpPr>
          <p:spPr>
            <a:xfrm>
              <a:off x="4972720" y="2131393"/>
              <a:ext cx="2246560" cy="2595214"/>
            </a:xfrm>
            <a:custGeom>
              <a:avLst/>
              <a:gdLst>
                <a:gd name="connsiteX0" fmla="*/ 2885668 w 2933203"/>
                <a:gd name="connsiteY0" fmla="*/ 2038574 h 3388419"/>
                <a:gd name="connsiteX1" fmla="*/ 1467648 w 2933203"/>
                <a:gd name="connsiteY1" fmla="*/ 3391660 h 3388419"/>
                <a:gd name="connsiteX2" fmla="*/ 50424 w 2933203"/>
                <a:gd name="connsiteY2" fmla="*/ 2038574 h 3388419"/>
                <a:gd name="connsiteX3" fmla="*/ 33441 w 2933203"/>
                <a:gd name="connsiteY3" fmla="*/ 342592 h 3388419"/>
                <a:gd name="connsiteX4" fmla="*/ 784662 w 2933203"/>
                <a:gd name="connsiteY4" fmla="*/ 342592 h 3388419"/>
                <a:gd name="connsiteX5" fmla="*/ 1467648 w 2933203"/>
                <a:gd name="connsiteY5" fmla="*/ 0 h 3388419"/>
                <a:gd name="connsiteX6" fmla="*/ 2150950 w 2933203"/>
                <a:gd name="connsiteY6" fmla="*/ 342592 h 3388419"/>
                <a:gd name="connsiteX7" fmla="*/ 2902641 w 2933203"/>
                <a:gd name="connsiteY7" fmla="*/ 342592 h 3388419"/>
                <a:gd name="connsiteX8" fmla="*/ 2885668 w 2933203"/>
                <a:gd name="connsiteY8" fmla="*/ 2038574 h 338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3203" h="3388419">
                  <a:moveTo>
                    <a:pt x="2885668" y="2038574"/>
                  </a:moveTo>
                  <a:cubicBezTo>
                    <a:pt x="2783146" y="2809300"/>
                    <a:pt x="1467648" y="3391660"/>
                    <a:pt x="1467648" y="3391660"/>
                  </a:cubicBezTo>
                  <a:cubicBezTo>
                    <a:pt x="1467648" y="3391660"/>
                    <a:pt x="152932" y="2809300"/>
                    <a:pt x="50424" y="2038574"/>
                  </a:cubicBezTo>
                  <a:cubicBezTo>
                    <a:pt x="-52091" y="1267555"/>
                    <a:pt x="33441" y="342592"/>
                    <a:pt x="33441" y="342592"/>
                  </a:cubicBezTo>
                  <a:cubicBezTo>
                    <a:pt x="33441" y="342592"/>
                    <a:pt x="505746" y="428285"/>
                    <a:pt x="784662" y="342592"/>
                  </a:cubicBezTo>
                  <a:cubicBezTo>
                    <a:pt x="1232440" y="205023"/>
                    <a:pt x="1467648" y="0"/>
                    <a:pt x="1467648" y="0"/>
                  </a:cubicBezTo>
                  <a:cubicBezTo>
                    <a:pt x="1467648" y="0"/>
                    <a:pt x="1702856" y="205023"/>
                    <a:pt x="2150950" y="342592"/>
                  </a:cubicBezTo>
                  <a:cubicBezTo>
                    <a:pt x="2430020" y="428285"/>
                    <a:pt x="2902641" y="342592"/>
                    <a:pt x="2902641" y="342592"/>
                  </a:cubicBezTo>
                  <a:cubicBezTo>
                    <a:pt x="2902641" y="342592"/>
                    <a:pt x="2988169" y="1267555"/>
                    <a:pt x="2885668" y="2038574"/>
                  </a:cubicBezTo>
                  <a:close/>
                </a:path>
              </a:pathLst>
            </a:custGeom>
            <a:gradFill>
              <a:gsLst>
                <a:gs pos="3000">
                  <a:schemeClr val="accent2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3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5EE36AB-1F27-4A97-9B88-F8ADCA54EC8D}"/>
              </a:ext>
            </a:extLst>
          </p:cNvPr>
          <p:cNvSpPr txBox="1"/>
          <p:nvPr/>
        </p:nvSpPr>
        <p:spPr>
          <a:xfrm>
            <a:off x="5070096" y="3748042"/>
            <a:ext cx="1973943" cy="484300"/>
          </a:xfrm>
          <a:prstGeom prst="rect">
            <a:avLst/>
          </a:prstGeom>
        </p:spPr>
        <p:txBody>
          <a:bodyPr anchor="ctr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800" dirty="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立项原因</a:t>
            </a: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20D844DC-A1F3-4C36-B2CB-6A3C03AC3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9182" y="2931963"/>
            <a:ext cx="635771" cy="635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F25A102-A326-4C7F-8687-36CCCA32F898}"/>
              </a:ext>
            </a:extLst>
          </p:cNvPr>
          <p:cNvGrpSpPr/>
          <p:nvPr/>
        </p:nvGrpSpPr>
        <p:grpSpPr>
          <a:xfrm>
            <a:off x="2676983" y="1850301"/>
            <a:ext cx="753640" cy="753640"/>
            <a:chOff x="2093330" y="1981000"/>
            <a:chExt cx="2591460" cy="259146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1ED0CA7-7257-4283-9462-648586EA6C9C}"/>
                </a:ext>
              </a:extLst>
            </p:cNvPr>
            <p:cNvSpPr/>
            <p:nvPr/>
          </p:nvSpPr>
          <p:spPr>
            <a:xfrm>
              <a:off x="2093330" y="1981000"/>
              <a:ext cx="2591460" cy="2591460"/>
            </a:xfrm>
            <a:prstGeom prst="ellipse">
              <a:avLst/>
            </a:prstGeom>
            <a:gradFill flip="none" rotWithShape="1">
              <a:gsLst>
                <a:gs pos="53000">
                  <a:schemeClr val="tx1">
                    <a:alpha val="0"/>
                  </a:schemeClr>
                </a:gs>
                <a:gs pos="100000">
                  <a:schemeClr val="tx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54000">
                    <a:schemeClr val="accent1">
                      <a:alpha val="0"/>
                    </a:schemeClr>
                  </a:gs>
                  <a:gs pos="100000">
                    <a:schemeClr val="accent1">
                      <a:alpha val="53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C3D03D9-4984-4FE1-8FB1-2B1A77784611}"/>
                </a:ext>
              </a:extLst>
            </p:cNvPr>
            <p:cNvSpPr/>
            <p:nvPr/>
          </p:nvSpPr>
          <p:spPr>
            <a:xfrm>
              <a:off x="2413759" y="2301429"/>
              <a:ext cx="1950603" cy="1950603"/>
            </a:xfrm>
            <a:prstGeom prst="ellipse">
              <a:avLst/>
            </a:prstGeom>
            <a:gradFill flip="none" rotWithShape="1">
              <a:gsLst>
                <a:gs pos="53000">
                  <a:srgbClr val="0886D0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A6C65DF-F9A9-436E-A612-1A35C7A8BE25}"/>
                </a:ext>
              </a:extLst>
            </p:cNvPr>
            <p:cNvSpPr/>
            <p:nvPr/>
          </p:nvSpPr>
          <p:spPr>
            <a:xfrm>
              <a:off x="2701028" y="2588698"/>
              <a:ext cx="1376065" cy="1376065"/>
            </a:xfrm>
            <a:prstGeom prst="ellipse">
              <a:avLst/>
            </a:prstGeom>
            <a:gradFill flip="none" rotWithShape="1">
              <a:gsLst>
                <a:gs pos="50000">
                  <a:srgbClr val="0886D0">
                    <a:alpha val="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3C2409F-1889-44B1-A165-0F4FC4BF7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8384482">
              <a:off x="2369112" y="2293385"/>
              <a:ext cx="1306765" cy="10993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BC40F39-D840-4829-BE54-BC6A57037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19510477">
              <a:off x="3070863" y="3185110"/>
              <a:ext cx="1306765" cy="1099346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7139E41-D352-4AC5-A344-FB739ADF4FE6}"/>
              </a:ext>
            </a:extLst>
          </p:cNvPr>
          <p:cNvGrpSpPr/>
          <p:nvPr/>
        </p:nvGrpSpPr>
        <p:grpSpPr>
          <a:xfrm>
            <a:off x="2540377" y="3249848"/>
            <a:ext cx="753640" cy="753640"/>
            <a:chOff x="2093330" y="1981000"/>
            <a:chExt cx="2591460" cy="259146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E185CF69-55AA-48B2-B35A-E979F20FD5CF}"/>
                </a:ext>
              </a:extLst>
            </p:cNvPr>
            <p:cNvSpPr/>
            <p:nvPr/>
          </p:nvSpPr>
          <p:spPr>
            <a:xfrm>
              <a:off x="2093330" y="1981000"/>
              <a:ext cx="2591460" cy="2591460"/>
            </a:xfrm>
            <a:prstGeom prst="ellipse">
              <a:avLst/>
            </a:prstGeom>
            <a:gradFill flip="none" rotWithShape="1">
              <a:gsLst>
                <a:gs pos="53000">
                  <a:schemeClr val="tx1">
                    <a:alpha val="0"/>
                  </a:schemeClr>
                </a:gs>
                <a:gs pos="100000">
                  <a:schemeClr val="tx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54000">
                    <a:schemeClr val="accent1">
                      <a:alpha val="0"/>
                    </a:schemeClr>
                  </a:gs>
                  <a:gs pos="100000">
                    <a:schemeClr val="accent1">
                      <a:alpha val="53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06334D8-2555-4B3B-AE96-E6B1BAA5AE33}"/>
                </a:ext>
              </a:extLst>
            </p:cNvPr>
            <p:cNvSpPr/>
            <p:nvPr/>
          </p:nvSpPr>
          <p:spPr>
            <a:xfrm>
              <a:off x="2413759" y="2301429"/>
              <a:ext cx="1950603" cy="1950603"/>
            </a:xfrm>
            <a:prstGeom prst="ellipse">
              <a:avLst/>
            </a:prstGeom>
            <a:gradFill flip="none" rotWithShape="1">
              <a:gsLst>
                <a:gs pos="53000">
                  <a:srgbClr val="0886D0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FCF41D23-ED87-4DA4-BB25-44971B1D98B9}"/>
                </a:ext>
              </a:extLst>
            </p:cNvPr>
            <p:cNvSpPr/>
            <p:nvPr/>
          </p:nvSpPr>
          <p:spPr>
            <a:xfrm>
              <a:off x="2701028" y="2588698"/>
              <a:ext cx="1376065" cy="1376065"/>
            </a:xfrm>
            <a:prstGeom prst="ellipse">
              <a:avLst/>
            </a:prstGeom>
            <a:gradFill flip="none" rotWithShape="1">
              <a:gsLst>
                <a:gs pos="50000">
                  <a:srgbClr val="0886D0">
                    <a:alpha val="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0355394-C316-4E82-B9E4-927D7900B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8384482">
              <a:off x="2369112" y="2293385"/>
              <a:ext cx="1306765" cy="109934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38AEC5-4BA7-41C4-974B-DB6E7E2EB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19510477">
              <a:off x="3070863" y="3185110"/>
              <a:ext cx="1306765" cy="1099346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2EED6CA-A3FD-4611-BDB7-A3D5B4206548}"/>
              </a:ext>
            </a:extLst>
          </p:cNvPr>
          <p:cNvGrpSpPr/>
          <p:nvPr/>
        </p:nvGrpSpPr>
        <p:grpSpPr>
          <a:xfrm>
            <a:off x="2917197" y="4717346"/>
            <a:ext cx="753640" cy="753640"/>
            <a:chOff x="2093330" y="1981000"/>
            <a:chExt cx="2591460" cy="259146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F98ACEFC-DDD6-49A0-A2F1-D9F56331E722}"/>
                </a:ext>
              </a:extLst>
            </p:cNvPr>
            <p:cNvSpPr/>
            <p:nvPr/>
          </p:nvSpPr>
          <p:spPr>
            <a:xfrm>
              <a:off x="2093330" y="1981000"/>
              <a:ext cx="2591460" cy="2591460"/>
            </a:xfrm>
            <a:prstGeom prst="ellipse">
              <a:avLst/>
            </a:prstGeom>
            <a:gradFill flip="none" rotWithShape="1">
              <a:gsLst>
                <a:gs pos="53000">
                  <a:schemeClr val="tx1">
                    <a:alpha val="0"/>
                  </a:schemeClr>
                </a:gs>
                <a:gs pos="100000">
                  <a:schemeClr val="tx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54000">
                    <a:schemeClr val="accent1">
                      <a:alpha val="0"/>
                    </a:schemeClr>
                  </a:gs>
                  <a:gs pos="100000">
                    <a:schemeClr val="accent1">
                      <a:alpha val="53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837181D9-8923-49EA-B30C-53AFD5A43E69}"/>
                </a:ext>
              </a:extLst>
            </p:cNvPr>
            <p:cNvSpPr/>
            <p:nvPr/>
          </p:nvSpPr>
          <p:spPr>
            <a:xfrm>
              <a:off x="2413759" y="2301429"/>
              <a:ext cx="1950603" cy="1950603"/>
            </a:xfrm>
            <a:prstGeom prst="ellipse">
              <a:avLst/>
            </a:prstGeom>
            <a:gradFill flip="none" rotWithShape="1">
              <a:gsLst>
                <a:gs pos="53000">
                  <a:srgbClr val="0886D0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A28ED3F-0CAC-4B90-99AA-6CEBBB4DE926}"/>
                </a:ext>
              </a:extLst>
            </p:cNvPr>
            <p:cNvSpPr/>
            <p:nvPr/>
          </p:nvSpPr>
          <p:spPr>
            <a:xfrm>
              <a:off x="2701028" y="2588698"/>
              <a:ext cx="1376065" cy="1376065"/>
            </a:xfrm>
            <a:prstGeom prst="ellipse">
              <a:avLst/>
            </a:prstGeom>
            <a:gradFill flip="none" rotWithShape="1">
              <a:gsLst>
                <a:gs pos="50000">
                  <a:srgbClr val="0886D0">
                    <a:alpha val="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1505D08-878B-4617-9104-DE5EDA7B9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8384482">
              <a:off x="2369112" y="2293385"/>
              <a:ext cx="1306765" cy="1099346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882DCCD-F0CD-4AD7-B4A9-78E888422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19510477">
              <a:off x="3070863" y="3185110"/>
              <a:ext cx="1306765" cy="1099346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2BC4285-F19C-452C-B6C0-09B8D15BE205}"/>
              </a:ext>
            </a:extLst>
          </p:cNvPr>
          <p:cNvGrpSpPr/>
          <p:nvPr/>
        </p:nvGrpSpPr>
        <p:grpSpPr>
          <a:xfrm>
            <a:off x="8400095" y="1850301"/>
            <a:ext cx="753640" cy="753640"/>
            <a:chOff x="2093330" y="1981000"/>
            <a:chExt cx="2591460" cy="259146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AEDAA66-5BC4-4F44-8A72-6EA9C842042F}"/>
                </a:ext>
              </a:extLst>
            </p:cNvPr>
            <p:cNvSpPr/>
            <p:nvPr/>
          </p:nvSpPr>
          <p:spPr>
            <a:xfrm>
              <a:off x="2093330" y="1981000"/>
              <a:ext cx="2591460" cy="2591460"/>
            </a:xfrm>
            <a:prstGeom prst="ellipse">
              <a:avLst/>
            </a:prstGeom>
            <a:gradFill flip="none" rotWithShape="1">
              <a:gsLst>
                <a:gs pos="53000">
                  <a:schemeClr val="tx1">
                    <a:alpha val="0"/>
                  </a:schemeClr>
                </a:gs>
                <a:gs pos="100000">
                  <a:schemeClr val="tx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54000">
                    <a:schemeClr val="accent1">
                      <a:alpha val="0"/>
                    </a:schemeClr>
                  </a:gs>
                  <a:gs pos="100000">
                    <a:schemeClr val="accent1">
                      <a:alpha val="53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9EE665E-8019-4D00-8609-49B10CD76676}"/>
                </a:ext>
              </a:extLst>
            </p:cNvPr>
            <p:cNvSpPr/>
            <p:nvPr/>
          </p:nvSpPr>
          <p:spPr>
            <a:xfrm>
              <a:off x="2413759" y="2301429"/>
              <a:ext cx="1950603" cy="1950603"/>
            </a:xfrm>
            <a:prstGeom prst="ellipse">
              <a:avLst/>
            </a:prstGeom>
            <a:gradFill flip="none" rotWithShape="1">
              <a:gsLst>
                <a:gs pos="53000">
                  <a:srgbClr val="0886D0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FA5543D-446F-407C-B5D3-F48544E95FEC}"/>
                </a:ext>
              </a:extLst>
            </p:cNvPr>
            <p:cNvSpPr/>
            <p:nvPr/>
          </p:nvSpPr>
          <p:spPr>
            <a:xfrm>
              <a:off x="2701028" y="2588698"/>
              <a:ext cx="1376065" cy="1376065"/>
            </a:xfrm>
            <a:prstGeom prst="ellipse">
              <a:avLst/>
            </a:prstGeom>
            <a:gradFill flip="none" rotWithShape="1">
              <a:gsLst>
                <a:gs pos="50000">
                  <a:srgbClr val="0886D0">
                    <a:alpha val="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D33F591-4ACC-436F-A466-A0776A9BC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8384482">
              <a:off x="2369112" y="2293385"/>
              <a:ext cx="1306765" cy="1099346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77206AE-2FAF-4D9D-98E6-EF05009DC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19510477">
              <a:off x="3070863" y="3185110"/>
              <a:ext cx="1306765" cy="1099346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2D1B5D7-715D-488F-97DB-D1A7A65E110D}"/>
              </a:ext>
            </a:extLst>
          </p:cNvPr>
          <p:cNvGrpSpPr/>
          <p:nvPr/>
        </p:nvGrpSpPr>
        <p:grpSpPr>
          <a:xfrm>
            <a:off x="8520132" y="4717346"/>
            <a:ext cx="753640" cy="753640"/>
            <a:chOff x="2093330" y="1981000"/>
            <a:chExt cx="2591460" cy="259146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DDEC99FA-C466-449D-8DEC-52A9B9100E46}"/>
                </a:ext>
              </a:extLst>
            </p:cNvPr>
            <p:cNvSpPr/>
            <p:nvPr/>
          </p:nvSpPr>
          <p:spPr>
            <a:xfrm>
              <a:off x="2093330" y="1981000"/>
              <a:ext cx="2591460" cy="2591460"/>
            </a:xfrm>
            <a:prstGeom prst="ellipse">
              <a:avLst/>
            </a:prstGeom>
            <a:gradFill flip="none" rotWithShape="1">
              <a:gsLst>
                <a:gs pos="53000">
                  <a:schemeClr val="tx1">
                    <a:alpha val="0"/>
                  </a:schemeClr>
                </a:gs>
                <a:gs pos="100000">
                  <a:schemeClr val="tx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54000">
                    <a:schemeClr val="accent1">
                      <a:alpha val="0"/>
                    </a:schemeClr>
                  </a:gs>
                  <a:gs pos="100000">
                    <a:schemeClr val="accent1">
                      <a:alpha val="53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887BB70-D11B-4687-B670-EB5252CBF4D2}"/>
                </a:ext>
              </a:extLst>
            </p:cNvPr>
            <p:cNvSpPr/>
            <p:nvPr/>
          </p:nvSpPr>
          <p:spPr>
            <a:xfrm>
              <a:off x="2413759" y="2301429"/>
              <a:ext cx="1950603" cy="1950603"/>
            </a:xfrm>
            <a:prstGeom prst="ellipse">
              <a:avLst/>
            </a:prstGeom>
            <a:gradFill flip="none" rotWithShape="1">
              <a:gsLst>
                <a:gs pos="53000">
                  <a:srgbClr val="0886D0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25F4083-B5EF-46ED-B949-1C25C15E5BE1}"/>
                </a:ext>
              </a:extLst>
            </p:cNvPr>
            <p:cNvSpPr/>
            <p:nvPr/>
          </p:nvSpPr>
          <p:spPr>
            <a:xfrm>
              <a:off x="2701028" y="2588698"/>
              <a:ext cx="1376065" cy="1376065"/>
            </a:xfrm>
            <a:prstGeom prst="ellipse">
              <a:avLst/>
            </a:prstGeom>
            <a:gradFill flip="none" rotWithShape="1">
              <a:gsLst>
                <a:gs pos="50000">
                  <a:srgbClr val="0886D0">
                    <a:alpha val="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07AFEC4F-AA07-4768-AFCC-51FD42DCC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8384482">
              <a:off x="2369112" y="2293385"/>
              <a:ext cx="1306765" cy="1099346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3EC276D-38F7-42C7-8C14-430A9C6D0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19510477">
              <a:off x="3070863" y="3185110"/>
              <a:ext cx="1306765" cy="1099346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3800E50-41CB-4764-B9D3-3465E4E50D08}"/>
              </a:ext>
            </a:extLst>
          </p:cNvPr>
          <p:cNvGrpSpPr/>
          <p:nvPr/>
        </p:nvGrpSpPr>
        <p:grpSpPr>
          <a:xfrm>
            <a:off x="8798212" y="3249848"/>
            <a:ext cx="753640" cy="753640"/>
            <a:chOff x="2093330" y="1981000"/>
            <a:chExt cx="2591460" cy="2591460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06E85C7-BBFD-450A-BEC4-3B465C35E333}"/>
                </a:ext>
              </a:extLst>
            </p:cNvPr>
            <p:cNvSpPr/>
            <p:nvPr/>
          </p:nvSpPr>
          <p:spPr>
            <a:xfrm>
              <a:off x="2093330" y="1981000"/>
              <a:ext cx="2591460" cy="2591460"/>
            </a:xfrm>
            <a:prstGeom prst="ellipse">
              <a:avLst/>
            </a:prstGeom>
            <a:gradFill flip="none" rotWithShape="1">
              <a:gsLst>
                <a:gs pos="53000">
                  <a:schemeClr val="tx1">
                    <a:alpha val="0"/>
                  </a:schemeClr>
                </a:gs>
                <a:gs pos="100000">
                  <a:schemeClr val="tx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54000">
                    <a:schemeClr val="accent1">
                      <a:alpha val="0"/>
                    </a:schemeClr>
                  </a:gs>
                  <a:gs pos="100000">
                    <a:schemeClr val="accent1">
                      <a:alpha val="53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575A8C2-3AF4-4BE1-9EA5-6135954D69D6}"/>
                </a:ext>
              </a:extLst>
            </p:cNvPr>
            <p:cNvSpPr/>
            <p:nvPr/>
          </p:nvSpPr>
          <p:spPr>
            <a:xfrm>
              <a:off x="2413759" y="2301429"/>
              <a:ext cx="1950603" cy="1950603"/>
            </a:xfrm>
            <a:prstGeom prst="ellipse">
              <a:avLst/>
            </a:prstGeom>
            <a:gradFill flip="none" rotWithShape="1">
              <a:gsLst>
                <a:gs pos="53000">
                  <a:srgbClr val="0886D0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3847A58C-8121-47E6-8A10-38A92B5E97CC}"/>
                </a:ext>
              </a:extLst>
            </p:cNvPr>
            <p:cNvSpPr/>
            <p:nvPr/>
          </p:nvSpPr>
          <p:spPr>
            <a:xfrm>
              <a:off x="2701028" y="2588698"/>
              <a:ext cx="1376065" cy="1376065"/>
            </a:xfrm>
            <a:prstGeom prst="ellipse">
              <a:avLst/>
            </a:prstGeom>
            <a:gradFill flip="none" rotWithShape="1">
              <a:gsLst>
                <a:gs pos="50000">
                  <a:srgbClr val="0886D0">
                    <a:alpha val="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CF3CAA3-059B-4366-B19D-8E78FD67D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8384482">
              <a:off x="2369112" y="2293385"/>
              <a:ext cx="1306765" cy="1099346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7F476BC-C2BF-4B1D-A4B6-8ECF84A2E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9" b="12547"/>
            <a:stretch/>
          </p:blipFill>
          <p:spPr>
            <a:xfrm rot="19510477">
              <a:off x="3070863" y="3185110"/>
              <a:ext cx="1306765" cy="1099346"/>
            </a:xfrm>
            <a:prstGeom prst="rect">
              <a:avLst/>
            </a:prstGeom>
          </p:spPr>
        </p:pic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6EFC6C55-5374-4DC8-BAC1-DC03EFA0AB31}"/>
              </a:ext>
            </a:extLst>
          </p:cNvPr>
          <p:cNvSpPr txBox="1"/>
          <p:nvPr/>
        </p:nvSpPr>
        <p:spPr>
          <a:xfrm>
            <a:off x="636445" y="2011202"/>
            <a:ext cx="1998420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市场前景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C7E5D87-1DAF-41E3-91E6-67F60192CB33}"/>
              </a:ext>
            </a:extLst>
          </p:cNvPr>
          <p:cNvSpPr txBox="1"/>
          <p:nvPr/>
        </p:nvSpPr>
        <p:spPr>
          <a:xfrm>
            <a:off x="623874" y="3415575"/>
            <a:ext cx="1816590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受众群广泛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686B1D8-BE20-4CA4-9189-E2E80A9A34EA}"/>
              </a:ext>
            </a:extLst>
          </p:cNvPr>
          <p:cNvSpPr txBox="1"/>
          <p:nvPr/>
        </p:nvSpPr>
        <p:spPr>
          <a:xfrm>
            <a:off x="869000" y="4926686"/>
            <a:ext cx="1972616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潜力巨大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5B6E546-CD28-4B79-9A2A-EF6B9763A63F}"/>
              </a:ext>
            </a:extLst>
          </p:cNvPr>
          <p:cNvSpPr txBox="1"/>
          <p:nvPr/>
        </p:nvSpPr>
        <p:spPr>
          <a:xfrm>
            <a:off x="9476493" y="4926686"/>
            <a:ext cx="200062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造福人类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31FF9DE-ECD4-4D89-8A0D-88B6E12B4483}"/>
              </a:ext>
            </a:extLst>
          </p:cNvPr>
          <p:cNvSpPr txBox="1"/>
          <p:nvPr/>
        </p:nvSpPr>
        <p:spPr>
          <a:xfrm>
            <a:off x="9685691" y="3415575"/>
            <a:ext cx="2132387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未来趋势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D5E2289-150B-421A-A8A7-953C2303A0E7}"/>
              </a:ext>
            </a:extLst>
          </p:cNvPr>
          <p:cNvSpPr txBox="1"/>
          <p:nvPr/>
        </p:nvSpPr>
        <p:spPr>
          <a:xfrm>
            <a:off x="9476492" y="2057881"/>
            <a:ext cx="2000629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l"/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政府支持</a:t>
            </a:r>
          </a:p>
        </p:txBody>
      </p:sp>
    </p:spTree>
    <p:extLst>
      <p:ext uri="{BB962C8B-B14F-4D97-AF65-F5344CB8AC3E}">
        <p14:creationId xmlns:p14="http://schemas.microsoft.com/office/powerpoint/2010/main" val="3951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 </a:t>
            </a:r>
            <a:r>
              <a:rPr lang="zh-CN" altLang="en-US" dirty="0"/>
              <a:t>立项原因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91CBBE6-DFEF-4017-8D03-3D6B42BD67F7}"/>
              </a:ext>
            </a:extLst>
          </p:cNvPr>
          <p:cNvGrpSpPr/>
          <p:nvPr/>
        </p:nvGrpSpPr>
        <p:grpSpPr>
          <a:xfrm>
            <a:off x="493200" y="1616099"/>
            <a:ext cx="11282649" cy="4523966"/>
            <a:chOff x="493200" y="1616099"/>
            <a:chExt cx="11282649" cy="452396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F2D0BC6-ECFE-4F36-9DDB-FC624047EDE5}"/>
                </a:ext>
              </a:extLst>
            </p:cNvPr>
            <p:cNvGrpSpPr/>
            <p:nvPr/>
          </p:nvGrpSpPr>
          <p:grpSpPr>
            <a:xfrm>
              <a:off x="1187705" y="1616099"/>
              <a:ext cx="1010127" cy="1040630"/>
              <a:chOff x="1978542" y="1911234"/>
              <a:chExt cx="1010127" cy="1040630"/>
            </a:xfrm>
          </p:grpSpPr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D4238675-04D2-4886-9399-3BB710A4A208}"/>
                  </a:ext>
                </a:extLst>
              </p:cNvPr>
              <p:cNvSpPr/>
              <p:nvPr/>
            </p:nvSpPr>
            <p:spPr>
              <a:xfrm rot="6865370">
                <a:off x="1963291" y="1926485"/>
                <a:ext cx="1040630" cy="1010127"/>
              </a:xfrm>
              <a:prstGeom prst="ellipse">
                <a:avLst/>
              </a:prstGeom>
              <a:noFill/>
              <a:ln w="139700">
                <a:gradFill>
                  <a:gsLst>
                    <a:gs pos="0">
                      <a:schemeClr val="accent1"/>
                    </a:gs>
                    <a:gs pos="47000">
                      <a:schemeClr val="accent3"/>
                    </a:gs>
                    <a:gs pos="93000">
                      <a:schemeClr val="accent3"/>
                    </a:gs>
                    <a:gs pos="71000">
                      <a:schemeClr val="accent1"/>
                    </a:gs>
                    <a:gs pos="23000">
                      <a:schemeClr val="accent2"/>
                    </a:gs>
                  </a:gsLst>
                  <a:lin ang="2700000" scaled="0"/>
                </a:gra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333461"/>
                          <a:gd name="connsiteY0" fmla="*/ 2166731 h 4333461"/>
                          <a:gd name="connsiteX1" fmla="*/ 2166731 w 4333461"/>
                          <a:gd name="connsiteY1" fmla="*/ 0 h 4333461"/>
                          <a:gd name="connsiteX2" fmla="*/ 4333462 w 4333461"/>
                          <a:gd name="connsiteY2" fmla="*/ 2166731 h 4333461"/>
                          <a:gd name="connsiteX3" fmla="*/ 2166731 w 4333461"/>
                          <a:gd name="connsiteY3" fmla="*/ 4333462 h 4333461"/>
                          <a:gd name="connsiteX4" fmla="*/ 0 w 4333461"/>
                          <a:gd name="connsiteY4" fmla="*/ 2166731 h 43334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33461" h="4333461" extrusionOk="0">
                            <a:moveTo>
                              <a:pt x="0" y="2166731"/>
                            </a:moveTo>
                            <a:cubicBezTo>
                              <a:pt x="-86704" y="916598"/>
                              <a:pt x="784620" y="69606"/>
                              <a:pt x="2166731" y="0"/>
                            </a:cubicBezTo>
                            <a:cubicBezTo>
                              <a:pt x="3661060" y="62668"/>
                              <a:pt x="4226219" y="973489"/>
                              <a:pt x="4333462" y="2166731"/>
                            </a:cubicBezTo>
                            <a:cubicBezTo>
                              <a:pt x="4136005" y="3556211"/>
                              <a:pt x="3322874" y="4557369"/>
                              <a:pt x="2166731" y="4333462"/>
                            </a:cubicBezTo>
                            <a:cubicBezTo>
                              <a:pt x="899259" y="4294714"/>
                              <a:pt x="69434" y="3396559"/>
                              <a:pt x="0" y="216673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pic>
            <p:nvPicPr>
              <p:cNvPr id="7" name="图形 6">
                <a:extLst>
                  <a:ext uri="{FF2B5EF4-FFF2-40B4-BE49-F238E27FC236}">
                    <a16:creationId xmlns:a16="http://schemas.microsoft.com/office/drawing/2014/main" id="{29762F09-65D9-4786-A0FE-942DEB59F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268571" y="2205407"/>
                <a:ext cx="452326" cy="45232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E20AD7C-8BE0-4271-B694-EEA4E07C15B2}"/>
                </a:ext>
              </a:extLst>
            </p:cNvPr>
            <p:cNvGrpSpPr/>
            <p:nvPr/>
          </p:nvGrpSpPr>
          <p:grpSpPr>
            <a:xfrm>
              <a:off x="4122863" y="1616099"/>
              <a:ext cx="1010127" cy="1040630"/>
              <a:chOff x="4650372" y="1911233"/>
              <a:chExt cx="1010127" cy="1040630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E49A64E9-6923-48E7-91B7-B90E1A74E670}"/>
                  </a:ext>
                </a:extLst>
              </p:cNvPr>
              <p:cNvSpPr/>
              <p:nvPr/>
            </p:nvSpPr>
            <p:spPr>
              <a:xfrm rot="6865370">
                <a:off x="4635121" y="1926484"/>
                <a:ext cx="1040630" cy="1010127"/>
              </a:xfrm>
              <a:prstGeom prst="ellipse">
                <a:avLst/>
              </a:prstGeom>
              <a:noFill/>
              <a:ln w="139700">
                <a:gradFill>
                  <a:gsLst>
                    <a:gs pos="0">
                      <a:schemeClr val="accent1"/>
                    </a:gs>
                    <a:gs pos="47000">
                      <a:schemeClr val="accent3"/>
                    </a:gs>
                    <a:gs pos="93000">
                      <a:schemeClr val="accent3"/>
                    </a:gs>
                    <a:gs pos="71000">
                      <a:schemeClr val="accent1"/>
                    </a:gs>
                    <a:gs pos="23000">
                      <a:schemeClr val="accent2"/>
                    </a:gs>
                  </a:gsLst>
                  <a:lin ang="2700000" scaled="0"/>
                </a:gra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333461"/>
                          <a:gd name="connsiteY0" fmla="*/ 2166731 h 4333461"/>
                          <a:gd name="connsiteX1" fmla="*/ 2166731 w 4333461"/>
                          <a:gd name="connsiteY1" fmla="*/ 0 h 4333461"/>
                          <a:gd name="connsiteX2" fmla="*/ 4333462 w 4333461"/>
                          <a:gd name="connsiteY2" fmla="*/ 2166731 h 4333461"/>
                          <a:gd name="connsiteX3" fmla="*/ 2166731 w 4333461"/>
                          <a:gd name="connsiteY3" fmla="*/ 4333462 h 4333461"/>
                          <a:gd name="connsiteX4" fmla="*/ 0 w 4333461"/>
                          <a:gd name="connsiteY4" fmla="*/ 2166731 h 43334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33461" h="4333461" extrusionOk="0">
                            <a:moveTo>
                              <a:pt x="0" y="2166731"/>
                            </a:moveTo>
                            <a:cubicBezTo>
                              <a:pt x="-86704" y="916598"/>
                              <a:pt x="784620" y="69606"/>
                              <a:pt x="2166731" y="0"/>
                            </a:cubicBezTo>
                            <a:cubicBezTo>
                              <a:pt x="3661060" y="62668"/>
                              <a:pt x="4226219" y="973489"/>
                              <a:pt x="4333462" y="2166731"/>
                            </a:cubicBezTo>
                            <a:cubicBezTo>
                              <a:pt x="4136005" y="3556211"/>
                              <a:pt x="3322874" y="4557369"/>
                              <a:pt x="2166731" y="4333462"/>
                            </a:cubicBezTo>
                            <a:cubicBezTo>
                              <a:pt x="899259" y="4294714"/>
                              <a:pt x="69434" y="3396559"/>
                              <a:pt x="0" y="216673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pic>
            <p:nvPicPr>
              <p:cNvPr id="8" name="图形 7">
                <a:extLst>
                  <a:ext uri="{FF2B5EF4-FFF2-40B4-BE49-F238E27FC236}">
                    <a16:creationId xmlns:a16="http://schemas.microsoft.com/office/drawing/2014/main" id="{D7DE4C82-8B99-458C-81ED-968B1C6ED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29273" y="2205383"/>
                <a:ext cx="452327" cy="452327"/>
              </a:xfrm>
              <a:prstGeom prst="rect">
                <a:avLst/>
              </a:prstGeom>
            </p:spPr>
          </p:pic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FEB40B0-AC44-40AF-88A2-068DAC6E75D9}"/>
                </a:ext>
              </a:extLst>
            </p:cNvPr>
            <p:cNvGrpSpPr/>
            <p:nvPr/>
          </p:nvGrpSpPr>
          <p:grpSpPr>
            <a:xfrm>
              <a:off x="7091477" y="1616099"/>
              <a:ext cx="1010127" cy="1040630"/>
              <a:chOff x="7322202" y="1911234"/>
              <a:chExt cx="1010127" cy="1040630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EAEB1615-AF62-4FE6-8CF3-D0E04759298B}"/>
                  </a:ext>
                </a:extLst>
              </p:cNvPr>
              <p:cNvSpPr/>
              <p:nvPr/>
            </p:nvSpPr>
            <p:spPr>
              <a:xfrm rot="6865370">
                <a:off x="7306951" y="1926485"/>
                <a:ext cx="1040630" cy="1010127"/>
              </a:xfrm>
              <a:prstGeom prst="ellipse">
                <a:avLst/>
              </a:prstGeom>
              <a:noFill/>
              <a:ln w="139700">
                <a:gradFill>
                  <a:gsLst>
                    <a:gs pos="0">
                      <a:schemeClr val="accent1"/>
                    </a:gs>
                    <a:gs pos="47000">
                      <a:schemeClr val="accent3"/>
                    </a:gs>
                    <a:gs pos="93000">
                      <a:schemeClr val="accent3"/>
                    </a:gs>
                    <a:gs pos="71000">
                      <a:schemeClr val="accent1"/>
                    </a:gs>
                    <a:gs pos="23000">
                      <a:schemeClr val="accent2"/>
                    </a:gs>
                  </a:gsLst>
                  <a:lin ang="2700000" scaled="0"/>
                </a:gra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333461"/>
                          <a:gd name="connsiteY0" fmla="*/ 2166731 h 4333461"/>
                          <a:gd name="connsiteX1" fmla="*/ 2166731 w 4333461"/>
                          <a:gd name="connsiteY1" fmla="*/ 0 h 4333461"/>
                          <a:gd name="connsiteX2" fmla="*/ 4333462 w 4333461"/>
                          <a:gd name="connsiteY2" fmla="*/ 2166731 h 4333461"/>
                          <a:gd name="connsiteX3" fmla="*/ 2166731 w 4333461"/>
                          <a:gd name="connsiteY3" fmla="*/ 4333462 h 4333461"/>
                          <a:gd name="connsiteX4" fmla="*/ 0 w 4333461"/>
                          <a:gd name="connsiteY4" fmla="*/ 2166731 h 43334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33461" h="4333461" extrusionOk="0">
                            <a:moveTo>
                              <a:pt x="0" y="2166731"/>
                            </a:moveTo>
                            <a:cubicBezTo>
                              <a:pt x="-86704" y="916598"/>
                              <a:pt x="784620" y="69606"/>
                              <a:pt x="2166731" y="0"/>
                            </a:cubicBezTo>
                            <a:cubicBezTo>
                              <a:pt x="3661060" y="62668"/>
                              <a:pt x="4226219" y="973489"/>
                              <a:pt x="4333462" y="2166731"/>
                            </a:cubicBezTo>
                            <a:cubicBezTo>
                              <a:pt x="4136005" y="3556211"/>
                              <a:pt x="3322874" y="4557369"/>
                              <a:pt x="2166731" y="4333462"/>
                            </a:cubicBezTo>
                            <a:cubicBezTo>
                              <a:pt x="899259" y="4294714"/>
                              <a:pt x="69434" y="3396559"/>
                              <a:pt x="0" y="216673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pic>
            <p:nvPicPr>
              <p:cNvPr id="9" name="图形 8">
                <a:extLst>
                  <a:ext uri="{FF2B5EF4-FFF2-40B4-BE49-F238E27FC236}">
                    <a16:creationId xmlns:a16="http://schemas.microsoft.com/office/drawing/2014/main" id="{BE05E7D4-3B94-4EF9-BFD3-33B47C419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01102" y="2205382"/>
                <a:ext cx="452327" cy="452327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4F63522-F8AF-4F2B-96F7-39F09742A27A}"/>
                </a:ext>
              </a:extLst>
            </p:cNvPr>
            <p:cNvGrpSpPr/>
            <p:nvPr/>
          </p:nvGrpSpPr>
          <p:grpSpPr>
            <a:xfrm>
              <a:off x="10060090" y="1616099"/>
              <a:ext cx="1010127" cy="1040630"/>
              <a:chOff x="9994032" y="1911235"/>
              <a:chExt cx="1010127" cy="104063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1FC96F07-FC97-4026-BD76-77E5107AFD97}"/>
                  </a:ext>
                </a:extLst>
              </p:cNvPr>
              <p:cNvSpPr/>
              <p:nvPr/>
            </p:nvSpPr>
            <p:spPr>
              <a:xfrm rot="6865370">
                <a:off x="9978781" y="1926486"/>
                <a:ext cx="1040630" cy="1010127"/>
              </a:xfrm>
              <a:prstGeom prst="ellipse">
                <a:avLst/>
              </a:prstGeom>
              <a:noFill/>
              <a:ln w="139700">
                <a:gradFill>
                  <a:gsLst>
                    <a:gs pos="0">
                      <a:schemeClr val="accent1"/>
                    </a:gs>
                    <a:gs pos="47000">
                      <a:schemeClr val="accent3"/>
                    </a:gs>
                    <a:gs pos="93000">
                      <a:schemeClr val="accent3"/>
                    </a:gs>
                    <a:gs pos="71000">
                      <a:schemeClr val="accent1"/>
                    </a:gs>
                    <a:gs pos="23000">
                      <a:schemeClr val="accent2"/>
                    </a:gs>
                  </a:gsLst>
                  <a:lin ang="2700000" scaled="0"/>
                </a:gra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333461"/>
                          <a:gd name="connsiteY0" fmla="*/ 2166731 h 4333461"/>
                          <a:gd name="connsiteX1" fmla="*/ 2166731 w 4333461"/>
                          <a:gd name="connsiteY1" fmla="*/ 0 h 4333461"/>
                          <a:gd name="connsiteX2" fmla="*/ 4333462 w 4333461"/>
                          <a:gd name="connsiteY2" fmla="*/ 2166731 h 4333461"/>
                          <a:gd name="connsiteX3" fmla="*/ 2166731 w 4333461"/>
                          <a:gd name="connsiteY3" fmla="*/ 4333462 h 4333461"/>
                          <a:gd name="connsiteX4" fmla="*/ 0 w 4333461"/>
                          <a:gd name="connsiteY4" fmla="*/ 2166731 h 43334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33461" h="4333461" extrusionOk="0">
                            <a:moveTo>
                              <a:pt x="0" y="2166731"/>
                            </a:moveTo>
                            <a:cubicBezTo>
                              <a:pt x="-86704" y="916598"/>
                              <a:pt x="784620" y="69606"/>
                              <a:pt x="2166731" y="0"/>
                            </a:cubicBezTo>
                            <a:cubicBezTo>
                              <a:pt x="3661060" y="62668"/>
                              <a:pt x="4226219" y="973489"/>
                              <a:pt x="4333462" y="2166731"/>
                            </a:cubicBezTo>
                            <a:cubicBezTo>
                              <a:pt x="4136005" y="3556211"/>
                              <a:pt x="3322874" y="4557369"/>
                              <a:pt x="2166731" y="4333462"/>
                            </a:cubicBezTo>
                            <a:cubicBezTo>
                              <a:pt x="899259" y="4294714"/>
                              <a:pt x="69434" y="3396559"/>
                              <a:pt x="0" y="216673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pic>
            <p:nvPicPr>
              <p:cNvPr id="10" name="图形 9">
                <a:extLst>
                  <a:ext uri="{FF2B5EF4-FFF2-40B4-BE49-F238E27FC236}">
                    <a16:creationId xmlns:a16="http://schemas.microsoft.com/office/drawing/2014/main" id="{07CBF558-370C-4082-873E-C85E42BD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272933" y="2205382"/>
                <a:ext cx="452326" cy="452326"/>
              </a:xfrm>
              <a:prstGeom prst="rect">
                <a:avLst/>
              </a:prstGeom>
            </p:spPr>
          </p:pic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F2711F5-0F98-4C38-858F-C01828F7F466}"/>
                </a:ext>
              </a:extLst>
            </p:cNvPr>
            <p:cNvSpPr txBox="1"/>
            <p:nvPr/>
          </p:nvSpPr>
          <p:spPr>
            <a:xfrm>
              <a:off x="706694" y="2942338"/>
              <a:ext cx="1905237" cy="461665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阿里巴巴普惠体 H" panose="00020600040101010101" pitchFamily="18" charset="-122"/>
                </a:rPr>
                <a:t>市场前景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E3CEB0D-554A-4FB0-889F-AE18CECB41D9}"/>
                </a:ext>
              </a:extLst>
            </p:cNvPr>
            <p:cNvSpPr txBox="1"/>
            <p:nvPr/>
          </p:nvSpPr>
          <p:spPr>
            <a:xfrm>
              <a:off x="3675308" y="2942338"/>
              <a:ext cx="1905237" cy="461665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阿里巴巴普惠体 H" panose="00020600040101010101" pitchFamily="18" charset="-122"/>
                </a:rPr>
                <a:t>受众群广泛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7BF83B6-72E5-4B9D-A353-9578E29C3B16}"/>
                </a:ext>
              </a:extLst>
            </p:cNvPr>
            <p:cNvSpPr txBox="1"/>
            <p:nvPr/>
          </p:nvSpPr>
          <p:spPr>
            <a:xfrm>
              <a:off x="6643922" y="2942338"/>
              <a:ext cx="1905237" cy="461665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阿里巴巴普惠体 H" panose="00020600040101010101" pitchFamily="18" charset="-122"/>
                </a:rPr>
                <a:t>潜力巨大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B186F59-EEDA-40BC-BDBA-FC242BDEB623}"/>
                </a:ext>
              </a:extLst>
            </p:cNvPr>
            <p:cNvSpPr txBox="1"/>
            <p:nvPr/>
          </p:nvSpPr>
          <p:spPr>
            <a:xfrm>
              <a:off x="9612535" y="2942338"/>
              <a:ext cx="1905237" cy="461665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阿里巴巴普惠体 H" panose="00020600040101010101" pitchFamily="18" charset="-122"/>
                </a:rPr>
                <a:t>未来趋势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5958461-162E-4600-B6E9-B6345FCD282F}"/>
                </a:ext>
              </a:extLst>
            </p:cNvPr>
            <p:cNvSpPr txBox="1"/>
            <p:nvPr/>
          </p:nvSpPr>
          <p:spPr>
            <a:xfrm>
              <a:off x="9354456" y="3518642"/>
              <a:ext cx="2421393" cy="2621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兼顾网站长期市场占有率和短期资金回报率以抢占市场，以满足个性消费为主题，以鲜花为试点带动其他产品，最终能构成具有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"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地质大学青鸟花店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"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品牌优势的市场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.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是十分可行的。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12526D-1AA5-4F1B-9DAA-42EF59E7E6CD}"/>
                </a:ext>
              </a:extLst>
            </p:cNvPr>
            <p:cNvSpPr txBox="1"/>
            <p:nvPr/>
          </p:nvSpPr>
          <p:spPr>
            <a:xfrm>
              <a:off x="6385843" y="3518642"/>
              <a:ext cx="2421393" cy="23013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生活质量不断提高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.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对生活的追求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!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 除了花卉本身所具俏丽姿容，让人们赏心悦目，美化家居等功效外，它还能够开发人们的想象力，使人们在相互交流时更含蓄，更有品位。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CC8A542-47BD-4683-BE32-E1BC549850CA}"/>
                </a:ext>
              </a:extLst>
            </p:cNvPr>
            <p:cNvSpPr txBox="1"/>
            <p:nvPr/>
          </p:nvSpPr>
          <p:spPr>
            <a:xfrm>
              <a:off x="3384765" y="3518642"/>
              <a:ext cx="2421393" cy="2621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而最新的统计证明，全国在校大学生有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650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万左右，这样的市场规模是相当庞大的，而且思考到将来在校生毕业后仍将成为网站的忠诚客户这一现实，目标市场的容量将是相当可观的。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64D8C39-CC16-4835-A833-A3A22E59C615}"/>
                </a:ext>
              </a:extLst>
            </p:cNvPr>
            <p:cNvSpPr txBox="1"/>
            <p:nvPr/>
          </p:nvSpPr>
          <p:spPr>
            <a:xfrm>
              <a:off x="493200" y="3518642"/>
              <a:ext cx="2421393" cy="23013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全国在校大学生有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650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万左右，这样的市场规模是相当庞大的，而且思考到将来在校生毕业后仍将成为网站的忠诚客户这一现实，目标市场的容量将是相当可观的。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60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94B5CAA-DFAD-46A5-B002-A6E71386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02 </a:t>
            </a:r>
            <a:r>
              <a:rPr lang="zh-CN" altLang="en-US" dirty="0"/>
              <a:t>立项原因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03F6092-CFA4-463E-AB61-CDFDFF1F96BB}"/>
              </a:ext>
            </a:extLst>
          </p:cNvPr>
          <p:cNvGrpSpPr/>
          <p:nvPr/>
        </p:nvGrpSpPr>
        <p:grpSpPr>
          <a:xfrm>
            <a:off x="830707" y="3192707"/>
            <a:ext cx="9768586" cy="670344"/>
            <a:chOff x="-937549" y="3432797"/>
            <a:chExt cx="12410883" cy="851664"/>
          </a:xfrm>
        </p:grpSpPr>
        <p:sp>
          <p:nvSpPr>
            <p:cNvPr id="4" name="îŝlïḑè">
              <a:extLst>
                <a:ext uri="{FF2B5EF4-FFF2-40B4-BE49-F238E27FC236}">
                  <a16:creationId xmlns:a16="http://schemas.microsoft.com/office/drawing/2014/main" id="{0C969699-5B40-4B6E-9C1D-15D6F3F78EF0}"/>
                </a:ext>
              </a:extLst>
            </p:cNvPr>
            <p:cNvSpPr/>
            <p:nvPr/>
          </p:nvSpPr>
          <p:spPr>
            <a:xfrm>
              <a:off x="-937549" y="3432797"/>
              <a:ext cx="12410883" cy="851664"/>
            </a:xfrm>
            <a:prstGeom prst="rightArrow">
              <a:avLst>
                <a:gd name="adj1" fmla="val 39110"/>
                <a:gd name="adj2" fmla="val 50000"/>
              </a:avLst>
            </a:prstGeom>
            <a:gradFill>
              <a:gsLst>
                <a:gs pos="0">
                  <a:srgbClr val="0886D0">
                    <a:alpha val="4000"/>
                  </a:srgbClr>
                </a:gs>
                <a:gs pos="100000">
                  <a:schemeClr val="accent1">
                    <a:alpha val="39000"/>
                  </a:schemeClr>
                </a:gs>
              </a:gsLst>
              <a:lin ang="0" scaled="0"/>
            </a:gradFill>
            <a:ln w="9525" cap="flat">
              <a:gradFill>
                <a:gsLst>
                  <a:gs pos="81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prstDash val="solid"/>
              <a:miter/>
            </a:ln>
            <a:effectLst>
              <a:outerShdw blurRad="317500" algn="ctr" rotWithShape="0">
                <a:schemeClr val="tx1">
                  <a:alpha val="71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zh-CN" altLang="en-US" dirty="0">
                  <a:ea typeface="思源黑体 CN Bold" panose="020B0800000000000000" pitchFamily="34" charset="-122"/>
                </a:rPr>
                <a:t>               </a:t>
              </a:r>
            </a:p>
          </p:txBody>
        </p:sp>
        <p:grpSp>
          <p:nvGrpSpPr>
            <p:cNvPr id="5" name="íṥḻîḓè">
              <a:extLst>
                <a:ext uri="{FF2B5EF4-FFF2-40B4-BE49-F238E27FC236}">
                  <a16:creationId xmlns:a16="http://schemas.microsoft.com/office/drawing/2014/main" id="{7B3F8E09-4EFE-4C80-93DD-0CAEA54C28A1}"/>
                </a:ext>
              </a:extLst>
            </p:cNvPr>
            <p:cNvGrpSpPr/>
            <p:nvPr/>
          </p:nvGrpSpPr>
          <p:grpSpPr>
            <a:xfrm>
              <a:off x="7709047" y="3433695"/>
              <a:ext cx="1158856" cy="827422"/>
              <a:chOff x="1406466" y="2090057"/>
              <a:chExt cx="3243260" cy="2315688"/>
            </a:xfrm>
          </p:grpSpPr>
          <p:sp>
            <p:nvSpPr>
              <p:cNvPr id="26" name="išľíḍe">
                <a:extLst>
                  <a:ext uri="{FF2B5EF4-FFF2-40B4-BE49-F238E27FC236}">
                    <a16:creationId xmlns:a16="http://schemas.microsoft.com/office/drawing/2014/main" id="{97B82423-F677-4845-9734-7EAE74204C78}"/>
                  </a:ext>
                </a:extLst>
              </p:cNvPr>
              <p:cNvSpPr/>
              <p:nvPr/>
            </p:nvSpPr>
            <p:spPr>
              <a:xfrm>
                <a:off x="3825466" y="2090057"/>
                <a:ext cx="824260" cy="701724"/>
              </a:xfrm>
              <a:prstGeom prst="triangle">
                <a:avLst/>
              </a:prstGeom>
              <a:gradFill>
                <a:gsLst>
                  <a:gs pos="0">
                    <a:srgbClr val="0886D0">
                      <a:alpha val="0"/>
                    </a:srgbClr>
                  </a:gs>
                  <a:gs pos="10000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7" name="íšḷidê">
                <a:extLst>
                  <a:ext uri="{FF2B5EF4-FFF2-40B4-BE49-F238E27FC236}">
                    <a16:creationId xmlns:a16="http://schemas.microsoft.com/office/drawing/2014/main" id="{08268EBF-82CA-4B4B-8F06-0B13C183E1BC}"/>
                  </a:ext>
                </a:extLst>
              </p:cNvPr>
              <p:cNvSpPr/>
              <p:nvPr/>
            </p:nvSpPr>
            <p:spPr>
              <a:xfrm flipV="1">
                <a:off x="1406466" y="3752602"/>
                <a:ext cx="757646" cy="653143"/>
              </a:xfrm>
              <a:prstGeom prst="triangle">
                <a:avLst/>
              </a:prstGeom>
              <a:gradFill>
                <a:gsLst>
                  <a:gs pos="100000">
                    <a:srgbClr val="0886D0">
                      <a:alpha val="0"/>
                    </a:srgbClr>
                  </a:gs>
                  <a:gs pos="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8" name="işľïḑe">
                <a:extLst>
                  <a:ext uri="{FF2B5EF4-FFF2-40B4-BE49-F238E27FC236}">
                    <a16:creationId xmlns:a16="http://schemas.microsoft.com/office/drawing/2014/main" id="{11A31C1B-6D23-480E-A354-0142C8082272}"/>
                  </a:ext>
                </a:extLst>
              </p:cNvPr>
              <p:cNvSpPr/>
              <p:nvPr/>
            </p:nvSpPr>
            <p:spPr>
              <a:xfrm>
                <a:off x="1781299" y="2090057"/>
                <a:ext cx="2458193" cy="2315688"/>
              </a:xfrm>
              <a:prstGeom prst="parallelogram">
                <a:avLst>
                  <a:gd name="adj" fmla="val 58009"/>
                </a:avLst>
              </a:prstGeom>
              <a:gradFill>
                <a:gsLst>
                  <a:gs pos="0">
                    <a:srgbClr val="0886D0">
                      <a:alpha val="41000"/>
                    </a:srgbClr>
                  </a:gs>
                  <a:gs pos="100000">
                    <a:schemeClr val="accent1"/>
                  </a:gs>
                </a:gsLst>
                <a:lin ang="0" scaled="0"/>
              </a:gradFill>
              <a:ln w="9525" cap="flat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6" name="íṥḻîḓè">
              <a:extLst>
                <a:ext uri="{FF2B5EF4-FFF2-40B4-BE49-F238E27FC236}">
                  <a16:creationId xmlns:a16="http://schemas.microsoft.com/office/drawing/2014/main" id="{CF0B769F-2EE3-47AC-AB43-B88841617C73}"/>
                </a:ext>
              </a:extLst>
            </p:cNvPr>
            <p:cNvGrpSpPr/>
            <p:nvPr/>
          </p:nvGrpSpPr>
          <p:grpSpPr>
            <a:xfrm>
              <a:off x="1084431" y="3433695"/>
              <a:ext cx="1158856" cy="827422"/>
              <a:chOff x="1406466" y="2090057"/>
              <a:chExt cx="3243260" cy="2315688"/>
            </a:xfrm>
          </p:grpSpPr>
          <p:sp>
            <p:nvSpPr>
              <p:cNvPr id="23" name="išľíḍe">
                <a:extLst>
                  <a:ext uri="{FF2B5EF4-FFF2-40B4-BE49-F238E27FC236}">
                    <a16:creationId xmlns:a16="http://schemas.microsoft.com/office/drawing/2014/main" id="{9C81EA24-60EF-4B9C-AF6E-5DDD14AAE510}"/>
                  </a:ext>
                </a:extLst>
              </p:cNvPr>
              <p:cNvSpPr/>
              <p:nvPr/>
            </p:nvSpPr>
            <p:spPr>
              <a:xfrm>
                <a:off x="3825466" y="2090057"/>
                <a:ext cx="824260" cy="701724"/>
              </a:xfrm>
              <a:prstGeom prst="triangle">
                <a:avLst/>
              </a:prstGeom>
              <a:gradFill>
                <a:gsLst>
                  <a:gs pos="0">
                    <a:srgbClr val="0886D0">
                      <a:alpha val="0"/>
                    </a:srgbClr>
                  </a:gs>
                  <a:gs pos="10000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4" name="íšḷidê">
                <a:extLst>
                  <a:ext uri="{FF2B5EF4-FFF2-40B4-BE49-F238E27FC236}">
                    <a16:creationId xmlns:a16="http://schemas.microsoft.com/office/drawing/2014/main" id="{7981FBC8-E7CA-4C2E-AD3A-D1528ED5266B}"/>
                  </a:ext>
                </a:extLst>
              </p:cNvPr>
              <p:cNvSpPr/>
              <p:nvPr/>
            </p:nvSpPr>
            <p:spPr>
              <a:xfrm flipV="1">
                <a:off x="1406466" y="3752602"/>
                <a:ext cx="757646" cy="653143"/>
              </a:xfrm>
              <a:prstGeom prst="triangle">
                <a:avLst/>
              </a:prstGeom>
              <a:gradFill>
                <a:gsLst>
                  <a:gs pos="100000">
                    <a:srgbClr val="0886D0">
                      <a:alpha val="0"/>
                    </a:srgbClr>
                  </a:gs>
                  <a:gs pos="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5" name="işľïḑe">
                <a:extLst>
                  <a:ext uri="{FF2B5EF4-FFF2-40B4-BE49-F238E27FC236}">
                    <a16:creationId xmlns:a16="http://schemas.microsoft.com/office/drawing/2014/main" id="{35CC970D-6B1D-413D-BDFF-F7FAC93C5105}"/>
                  </a:ext>
                </a:extLst>
              </p:cNvPr>
              <p:cNvSpPr/>
              <p:nvPr/>
            </p:nvSpPr>
            <p:spPr>
              <a:xfrm>
                <a:off x="1781299" y="2090057"/>
                <a:ext cx="2458193" cy="2315688"/>
              </a:xfrm>
              <a:prstGeom prst="parallelogram">
                <a:avLst>
                  <a:gd name="adj" fmla="val 58009"/>
                </a:avLst>
              </a:prstGeom>
              <a:gradFill>
                <a:gsLst>
                  <a:gs pos="0">
                    <a:srgbClr val="0886D0">
                      <a:alpha val="11000"/>
                    </a:srgbClr>
                  </a:gs>
                  <a:gs pos="100000">
                    <a:schemeClr val="accent1">
                      <a:alpha val="35000"/>
                    </a:schemeClr>
                  </a:gs>
                </a:gsLst>
                <a:lin ang="0" scaled="0"/>
              </a:gradFill>
              <a:ln w="9525" cap="flat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7" name="íṥḻîḓè">
              <a:extLst>
                <a:ext uri="{FF2B5EF4-FFF2-40B4-BE49-F238E27FC236}">
                  <a16:creationId xmlns:a16="http://schemas.microsoft.com/office/drawing/2014/main" id="{08FAAC47-9E98-4F2E-80A7-608617A61DA4}"/>
                </a:ext>
              </a:extLst>
            </p:cNvPr>
            <p:cNvGrpSpPr/>
            <p:nvPr/>
          </p:nvGrpSpPr>
          <p:grpSpPr>
            <a:xfrm>
              <a:off x="2695070" y="3433695"/>
              <a:ext cx="1158856" cy="827422"/>
              <a:chOff x="1406466" y="2090057"/>
              <a:chExt cx="3243260" cy="2315688"/>
            </a:xfrm>
          </p:grpSpPr>
          <p:sp>
            <p:nvSpPr>
              <p:cNvPr id="20" name="išľíḍe">
                <a:extLst>
                  <a:ext uri="{FF2B5EF4-FFF2-40B4-BE49-F238E27FC236}">
                    <a16:creationId xmlns:a16="http://schemas.microsoft.com/office/drawing/2014/main" id="{64B6274C-1DC7-4EBA-B88E-490AF5FD7183}"/>
                  </a:ext>
                </a:extLst>
              </p:cNvPr>
              <p:cNvSpPr/>
              <p:nvPr/>
            </p:nvSpPr>
            <p:spPr>
              <a:xfrm>
                <a:off x="3825466" y="2090057"/>
                <a:ext cx="824260" cy="701724"/>
              </a:xfrm>
              <a:prstGeom prst="triangle">
                <a:avLst/>
              </a:prstGeom>
              <a:gradFill>
                <a:gsLst>
                  <a:gs pos="0">
                    <a:srgbClr val="0886D0">
                      <a:alpha val="0"/>
                    </a:srgbClr>
                  </a:gs>
                  <a:gs pos="10000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íšḷidê">
                <a:extLst>
                  <a:ext uri="{FF2B5EF4-FFF2-40B4-BE49-F238E27FC236}">
                    <a16:creationId xmlns:a16="http://schemas.microsoft.com/office/drawing/2014/main" id="{C22B0E88-5322-48E8-BE4D-C0E6F425D5E3}"/>
                  </a:ext>
                </a:extLst>
              </p:cNvPr>
              <p:cNvSpPr/>
              <p:nvPr/>
            </p:nvSpPr>
            <p:spPr>
              <a:xfrm flipV="1">
                <a:off x="1406466" y="3752602"/>
                <a:ext cx="757646" cy="653143"/>
              </a:xfrm>
              <a:prstGeom prst="triangle">
                <a:avLst/>
              </a:prstGeom>
              <a:gradFill>
                <a:gsLst>
                  <a:gs pos="100000">
                    <a:srgbClr val="0886D0">
                      <a:alpha val="0"/>
                    </a:srgbClr>
                  </a:gs>
                  <a:gs pos="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2" name="işľïḑe">
                <a:extLst>
                  <a:ext uri="{FF2B5EF4-FFF2-40B4-BE49-F238E27FC236}">
                    <a16:creationId xmlns:a16="http://schemas.microsoft.com/office/drawing/2014/main" id="{CD2A2FD5-A6A4-471E-B6A8-360312C64F35}"/>
                  </a:ext>
                </a:extLst>
              </p:cNvPr>
              <p:cNvSpPr/>
              <p:nvPr/>
            </p:nvSpPr>
            <p:spPr>
              <a:xfrm>
                <a:off x="1781299" y="2090057"/>
                <a:ext cx="2458193" cy="2315688"/>
              </a:xfrm>
              <a:prstGeom prst="parallelogram">
                <a:avLst>
                  <a:gd name="adj" fmla="val 58009"/>
                </a:avLst>
              </a:prstGeom>
              <a:gradFill>
                <a:gsLst>
                  <a:gs pos="0">
                    <a:srgbClr val="0886D0">
                      <a:alpha val="15000"/>
                    </a:srgbClr>
                  </a:gs>
                  <a:gs pos="100000">
                    <a:schemeClr val="accent1">
                      <a:alpha val="60000"/>
                    </a:schemeClr>
                  </a:gs>
                </a:gsLst>
                <a:lin ang="0" scaled="0"/>
              </a:gradFill>
              <a:ln w="9525" cap="flat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8" name="íṥḻîḓè">
              <a:extLst>
                <a:ext uri="{FF2B5EF4-FFF2-40B4-BE49-F238E27FC236}">
                  <a16:creationId xmlns:a16="http://schemas.microsoft.com/office/drawing/2014/main" id="{1614C687-EFFD-4E34-89A8-87ACA6AD65D4}"/>
                </a:ext>
              </a:extLst>
            </p:cNvPr>
            <p:cNvGrpSpPr/>
            <p:nvPr/>
          </p:nvGrpSpPr>
          <p:grpSpPr>
            <a:xfrm>
              <a:off x="4453722" y="3433695"/>
              <a:ext cx="1158856" cy="827422"/>
              <a:chOff x="1406466" y="2090057"/>
              <a:chExt cx="3243260" cy="2315688"/>
            </a:xfrm>
          </p:grpSpPr>
          <p:sp>
            <p:nvSpPr>
              <p:cNvPr id="17" name="išľíḍe">
                <a:extLst>
                  <a:ext uri="{FF2B5EF4-FFF2-40B4-BE49-F238E27FC236}">
                    <a16:creationId xmlns:a16="http://schemas.microsoft.com/office/drawing/2014/main" id="{36B43FE0-9448-4095-8B5B-DFAACDB716D5}"/>
                  </a:ext>
                </a:extLst>
              </p:cNvPr>
              <p:cNvSpPr/>
              <p:nvPr/>
            </p:nvSpPr>
            <p:spPr>
              <a:xfrm>
                <a:off x="3825466" y="2090057"/>
                <a:ext cx="824260" cy="701724"/>
              </a:xfrm>
              <a:prstGeom prst="triangle">
                <a:avLst/>
              </a:prstGeom>
              <a:gradFill>
                <a:gsLst>
                  <a:gs pos="0">
                    <a:srgbClr val="0886D0">
                      <a:alpha val="0"/>
                    </a:srgbClr>
                  </a:gs>
                  <a:gs pos="10000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8" name="íšḷidê">
                <a:extLst>
                  <a:ext uri="{FF2B5EF4-FFF2-40B4-BE49-F238E27FC236}">
                    <a16:creationId xmlns:a16="http://schemas.microsoft.com/office/drawing/2014/main" id="{04AD2CC9-5042-41B9-8B97-9F0C6A206B7B}"/>
                  </a:ext>
                </a:extLst>
              </p:cNvPr>
              <p:cNvSpPr/>
              <p:nvPr/>
            </p:nvSpPr>
            <p:spPr>
              <a:xfrm flipV="1">
                <a:off x="1406466" y="3752602"/>
                <a:ext cx="757646" cy="653143"/>
              </a:xfrm>
              <a:prstGeom prst="triangle">
                <a:avLst/>
              </a:prstGeom>
              <a:gradFill>
                <a:gsLst>
                  <a:gs pos="100000">
                    <a:srgbClr val="0886D0">
                      <a:alpha val="0"/>
                    </a:srgbClr>
                  </a:gs>
                  <a:gs pos="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9" name="işľïḑe">
                <a:extLst>
                  <a:ext uri="{FF2B5EF4-FFF2-40B4-BE49-F238E27FC236}">
                    <a16:creationId xmlns:a16="http://schemas.microsoft.com/office/drawing/2014/main" id="{5AF4565D-0223-48AD-88AD-8EE43BB58A04}"/>
                  </a:ext>
                </a:extLst>
              </p:cNvPr>
              <p:cNvSpPr/>
              <p:nvPr/>
            </p:nvSpPr>
            <p:spPr>
              <a:xfrm>
                <a:off x="1781299" y="2090057"/>
                <a:ext cx="2458193" cy="2315688"/>
              </a:xfrm>
              <a:prstGeom prst="parallelogram">
                <a:avLst>
                  <a:gd name="adj" fmla="val 58009"/>
                </a:avLst>
              </a:prstGeom>
              <a:gradFill>
                <a:gsLst>
                  <a:gs pos="0">
                    <a:srgbClr val="0886D0">
                      <a:alpha val="15000"/>
                    </a:srgbClr>
                  </a:gs>
                  <a:gs pos="100000">
                    <a:schemeClr val="accent1">
                      <a:alpha val="71000"/>
                    </a:schemeClr>
                  </a:gs>
                </a:gsLst>
                <a:lin ang="0" scaled="0"/>
              </a:gradFill>
              <a:ln w="9525" cap="flat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9" name="íṥḻîḓè">
              <a:extLst>
                <a:ext uri="{FF2B5EF4-FFF2-40B4-BE49-F238E27FC236}">
                  <a16:creationId xmlns:a16="http://schemas.microsoft.com/office/drawing/2014/main" id="{90D5BE90-741D-4B38-AF64-3E1DE9B69431}"/>
                </a:ext>
              </a:extLst>
            </p:cNvPr>
            <p:cNvGrpSpPr/>
            <p:nvPr/>
          </p:nvGrpSpPr>
          <p:grpSpPr>
            <a:xfrm>
              <a:off x="6213708" y="3433695"/>
              <a:ext cx="1158856" cy="827422"/>
              <a:chOff x="1406466" y="2090057"/>
              <a:chExt cx="3243260" cy="2315688"/>
            </a:xfrm>
          </p:grpSpPr>
          <p:sp>
            <p:nvSpPr>
              <p:cNvPr id="14" name="išľíḍe">
                <a:extLst>
                  <a:ext uri="{FF2B5EF4-FFF2-40B4-BE49-F238E27FC236}">
                    <a16:creationId xmlns:a16="http://schemas.microsoft.com/office/drawing/2014/main" id="{2342A54A-026D-432D-BEDD-138A2A4D00C5}"/>
                  </a:ext>
                </a:extLst>
              </p:cNvPr>
              <p:cNvSpPr/>
              <p:nvPr/>
            </p:nvSpPr>
            <p:spPr>
              <a:xfrm>
                <a:off x="3825466" y="2090057"/>
                <a:ext cx="824260" cy="701724"/>
              </a:xfrm>
              <a:prstGeom prst="triangle">
                <a:avLst/>
              </a:prstGeom>
              <a:gradFill>
                <a:gsLst>
                  <a:gs pos="0">
                    <a:srgbClr val="0886D0">
                      <a:alpha val="0"/>
                    </a:srgbClr>
                  </a:gs>
                  <a:gs pos="10000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5" name="íšḷidê">
                <a:extLst>
                  <a:ext uri="{FF2B5EF4-FFF2-40B4-BE49-F238E27FC236}">
                    <a16:creationId xmlns:a16="http://schemas.microsoft.com/office/drawing/2014/main" id="{39C76336-B4E8-4537-B12E-E241A6DBCC91}"/>
                  </a:ext>
                </a:extLst>
              </p:cNvPr>
              <p:cNvSpPr/>
              <p:nvPr/>
            </p:nvSpPr>
            <p:spPr>
              <a:xfrm flipV="1">
                <a:off x="1406466" y="3752602"/>
                <a:ext cx="757646" cy="653143"/>
              </a:xfrm>
              <a:prstGeom prst="triangle">
                <a:avLst/>
              </a:prstGeom>
              <a:gradFill>
                <a:gsLst>
                  <a:gs pos="100000">
                    <a:srgbClr val="0886D0">
                      <a:alpha val="0"/>
                    </a:srgbClr>
                  </a:gs>
                  <a:gs pos="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6" name="işľïḑe">
                <a:extLst>
                  <a:ext uri="{FF2B5EF4-FFF2-40B4-BE49-F238E27FC236}">
                    <a16:creationId xmlns:a16="http://schemas.microsoft.com/office/drawing/2014/main" id="{F3E51D52-5CD1-4867-A453-1781118885E0}"/>
                  </a:ext>
                </a:extLst>
              </p:cNvPr>
              <p:cNvSpPr/>
              <p:nvPr/>
            </p:nvSpPr>
            <p:spPr>
              <a:xfrm>
                <a:off x="1781299" y="2090057"/>
                <a:ext cx="2458193" cy="2315688"/>
              </a:xfrm>
              <a:prstGeom prst="parallelogram">
                <a:avLst>
                  <a:gd name="adj" fmla="val 58009"/>
                </a:avLst>
              </a:prstGeom>
              <a:gradFill>
                <a:gsLst>
                  <a:gs pos="0">
                    <a:srgbClr val="0886D0">
                      <a:alpha val="15000"/>
                    </a:srgbClr>
                  </a:gs>
                  <a:gs pos="100000">
                    <a:schemeClr val="accent1">
                      <a:alpha val="83000"/>
                    </a:schemeClr>
                  </a:gs>
                </a:gsLst>
                <a:lin ang="0" scaled="0"/>
              </a:gradFill>
              <a:ln w="9525" cap="flat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0" name="íṥḻîḓè">
              <a:extLst>
                <a:ext uri="{FF2B5EF4-FFF2-40B4-BE49-F238E27FC236}">
                  <a16:creationId xmlns:a16="http://schemas.microsoft.com/office/drawing/2014/main" id="{D78DFBE8-20B1-4339-94D6-20A5410183A0}"/>
                </a:ext>
              </a:extLst>
            </p:cNvPr>
            <p:cNvGrpSpPr/>
            <p:nvPr/>
          </p:nvGrpSpPr>
          <p:grpSpPr>
            <a:xfrm>
              <a:off x="9121287" y="3433695"/>
              <a:ext cx="1158856" cy="827422"/>
              <a:chOff x="1406466" y="2090057"/>
              <a:chExt cx="3243260" cy="2315688"/>
            </a:xfrm>
          </p:grpSpPr>
          <p:sp>
            <p:nvSpPr>
              <p:cNvPr id="11" name="išľíḍe">
                <a:extLst>
                  <a:ext uri="{FF2B5EF4-FFF2-40B4-BE49-F238E27FC236}">
                    <a16:creationId xmlns:a16="http://schemas.microsoft.com/office/drawing/2014/main" id="{D74F1B7A-DC87-44F0-9B51-4D70ABDD5923}"/>
                  </a:ext>
                </a:extLst>
              </p:cNvPr>
              <p:cNvSpPr/>
              <p:nvPr/>
            </p:nvSpPr>
            <p:spPr>
              <a:xfrm>
                <a:off x="3825466" y="2090057"/>
                <a:ext cx="824260" cy="701724"/>
              </a:xfrm>
              <a:prstGeom prst="triangle">
                <a:avLst/>
              </a:prstGeom>
              <a:gradFill>
                <a:gsLst>
                  <a:gs pos="0">
                    <a:srgbClr val="0886D0">
                      <a:alpha val="0"/>
                    </a:srgbClr>
                  </a:gs>
                  <a:gs pos="10000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2" name="íšḷidê">
                <a:extLst>
                  <a:ext uri="{FF2B5EF4-FFF2-40B4-BE49-F238E27FC236}">
                    <a16:creationId xmlns:a16="http://schemas.microsoft.com/office/drawing/2014/main" id="{EA54782F-E821-498F-97AD-FDEA31032AE9}"/>
                  </a:ext>
                </a:extLst>
              </p:cNvPr>
              <p:cNvSpPr/>
              <p:nvPr/>
            </p:nvSpPr>
            <p:spPr>
              <a:xfrm flipV="1">
                <a:off x="1406466" y="3752602"/>
                <a:ext cx="757646" cy="653143"/>
              </a:xfrm>
              <a:prstGeom prst="triangle">
                <a:avLst/>
              </a:prstGeom>
              <a:gradFill>
                <a:gsLst>
                  <a:gs pos="100000">
                    <a:srgbClr val="0886D0">
                      <a:alpha val="0"/>
                    </a:srgbClr>
                  </a:gs>
                  <a:gs pos="0">
                    <a:schemeClr val="accent1">
                      <a:alpha val="39000"/>
                    </a:schemeClr>
                  </a:gs>
                </a:gsLst>
                <a:lin ang="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" name="işľïḑe">
                <a:extLst>
                  <a:ext uri="{FF2B5EF4-FFF2-40B4-BE49-F238E27FC236}">
                    <a16:creationId xmlns:a16="http://schemas.microsoft.com/office/drawing/2014/main" id="{F8044398-EA71-4CF8-B7F3-31626F9295B2}"/>
                  </a:ext>
                </a:extLst>
              </p:cNvPr>
              <p:cNvSpPr/>
              <p:nvPr/>
            </p:nvSpPr>
            <p:spPr>
              <a:xfrm>
                <a:off x="1781299" y="2090057"/>
                <a:ext cx="2458193" cy="2315688"/>
              </a:xfrm>
              <a:prstGeom prst="parallelogram">
                <a:avLst>
                  <a:gd name="adj" fmla="val 58009"/>
                </a:avLst>
              </a:prstGeom>
              <a:gradFill>
                <a:gsLst>
                  <a:gs pos="0">
                    <a:srgbClr val="0886D0">
                      <a:alpha val="71000"/>
                    </a:srgbClr>
                  </a:gs>
                  <a:gs pos="100000">
                    <a:schemeClr val="accent1"/>
                  </a:gs>
                </a:gsLst>
                <a:lin ang="0" scaled="0"/>
              </a:gradFill>
              <a:ln w="9525" cap="flat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dirty="0">
                  <a:ea typeface="思源黑体 CN Bold" panose="020B0800000000000000" pitchFamily="34" charset="-122"/>
                </a:endParaRPr>
              </a:p>
            </p:txBody>
          </p:sp>
        </p:grpSp>
      </p:grp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214D3333-0043-4B85-A995-4C39DA8E6DEC}"/>
              </a:ext>
            </a:extLst>
          </p:cNvPr>
          <p:cNvCxnSpPr>
            <a:cxnSpLocks/>
          </p:cNvCxnSpPr>
          <p:nvPr/>
        </p:nvCxnSpPr>
        <p:spPr bwMode="auto">
          <a:xfrm>
            <a:off x="3059169" y="2452479"/>
            <a:ext cx="0" cy="740228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none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8167E683-5CF8-46A6-9C41-99468E311E8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04616" y="3863051"/>
            <a:ext cx="0" cy="740228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none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0A0C3458-21CA-4D95-9BDC-89DAD5B2BF94}"/>
              </a:ext>
            </a:extLst>
          </p:cNvPr>
          <p:cNvCxnSpPr>
            <a:cxnSpLocks/>
          </p:cNvCxnSpPr>
          <p:nvPr/>
        </p:nvCxnSpPr>
        <p:spPr bwMode="auto">
          <a:xfrm flipV="1">
            <a:off x="6755073" y="3863051"/>
            <a:ext cx="0" cy="740228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none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E1F3238-40D9-4EF1-8E41-5262194FCF86}"/>
              </a:ext>
            </a:extLst>
          </p:cNvPr>
          <p:cNvCxnSpPr>
            <a:cxnSpLocks/>
          </p:cNvCxnSpPr>
          <p:nvPr/>
        </p:nvCxnSpPr>
        <p:spPr bwMode="auto">
          <a:xfrm flipV="1">
            <a:off x="9056249" y="3863051"/>
            <a:ext cx="0" cy="740228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none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B7CA7CF-BD28-4CC7-BB78-A6713DBDED78}"/>
              </a:ext>
            </a:extLst>
          </p:cNvPr>
          <p:cNvCxnSpPr>
            <a:cxnSpLocks/>
          </p:cNvCxnSpPr>
          <p:nvPr/>
        </p:nvCxnSpPr>
        <p:spPr bwMode="auto">
          <a:xfrm>
            <a:off x="5688938" y="2452479"/>
            <a:ext cx="0" cy="740228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none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9DA0D742-27DA-4E7B-AB87-D3D2EE12988B}"/>
              </a:ext>
            </a:extLst>
          </p:cNvPr>
          <p:cNvCxnSpPr>
            <a:cxnSpLocks/>
          </p:cNvCxnSpPr>
          <p:nvPr/>
        </p:nvCxnSpPr>
        <p:spPr bwMode="auto">
          <a:xfrm>
            <a:off x="8283066" y="2452479"/>
            <a:ext cx="0" cy="740228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none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9CF5AEE2-BC5A-4089-8DDD-1B7476A183AC}"/>
              </a:ext>
            </a:extLst>
          </p:cNvPr>
          <p:cNvSpPr txBox="1"/>
          <p:nvPr/>
        </p:nvSpPr>
        <p:spPr>
          <a:xfrm>
            <a:off x="2289022" y="1870246"/>
            <a:ext cx="162700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市场前景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C905173-3D92-417A-9F4B-42544A3BA0E8}"/>
              </a:ext>
            </a:extLst>
          </p:cNvPr>
          <p:cNvSpPr txBox="1"/>
          <p:nvPr/>
        </p:nvSpPr>
        <p:spPr>
          <a:xfrm>
            <a:off x="3059170" y="4757823"/>
            <a:ext cx="1890118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受众群广泛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5B298E6-31CE-44CF-9E5C-FAFE65913384}"/>
              </a:ext>
            </a:extLst>
          </p:cNvPr>
          <p:cNvSpPr txBox="1"/>
          <p:nvPr/>
        </p:nvSpPr>
        <p:spPr>
          <a:xfrm>
            <a:off x="4901498" y="1870246"/>
            <a:ext cx="162700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潜力巨大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6A8782E-6E39-4318-AD7F-27927279BCA2}"/>
              </a:ext>
            </a:extLst>
          </p:cNvPr>
          <p:cNvSpPr txBox="1"/>
          <p:nvPr/>
        </p:nvSpPr>
        <p:spPr>
          <a:xfrm>
            <a:off x="7469564" y="1870246"/>
            <a:ext cx="162700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未来趋势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82F303A-4833-4090-A8E2-08557F69472B}"/>
              </a:ext>
            </a:extLst>
          </p:cNvPr>
          <p:cNvSpPr txBox="1"/>
          <p:nvPr/>
        </p:nvSpPr>
        <p:spPr>
          <a:xfrm>
            <a:off x="8157638" y="4757823"/>
            <a:ext cx="1797222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造福人类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49CF8BB-2F70-4747-8FF8-B3F032D50D1B}"/>
              </a:ext>
            </a:extLst>
          </p:cNvPr>
          <p:cNvSpPr txBox="1"/>
          <p:nvPr/>
        </p:nvSpPr>
        <p:spPr>
          <a:xfrm>
            <a:off x="5941571" y="4757823"/>
            <a:ext cx="162700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政府支持</a:t>
            </a:r>
          </a:p>
        </p:txBody>
      </p:sp>
    </p:spTree>
    <p:extLst>
      <p:ext uri="{BB962C8B-B14F-4D97-AF65-F5344CB8AC3E}">
        <p14:creationId xmlns:p14="http://schemas.microsoft.com/office/powerpoint/2010/main" val="336522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 </a:t>
            </a:r>
            <a:r>
              <a:rPr lang="zh-CN" altLang="en-US" dirty="0"/>
              <a:t>立项原因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17F7682-183E-4EB2-BA58-A07A2773E33F}"/>
              </a:ext>
            </a:extLst>
          </p:cNvPr>
          <p:cNvSpPr/>
          <p:nvPr/>
        </p:nvSpPr>
        <p:spPr>
          <a:xfrm>
            <a:off x="8450759" y="2309802"/>
            <a:ext cx="2854539" cy="4382321"/>
          </a:xfrm>
          <a:custGeom>
            <a:avLst/>
            <a:gdLst>
              <a:gd name="connsiteX0" fmla="*/ 0 w 2854539"/>
              <a:gd name="connsiteY0" fmla="*/ 0 h 3692858"/>
              <a:gd name="connsiteX1" fmla="*/ 1015805 w 2854539"/>
              <a:gd name="connsiteY1" fmla="*/ 0 h 3692858"/>
              <a:gd name="connsiteX2" fmla="*/ 1113532 w 2854539"/>
              <a:gd name="connsiteY2" fmla="*/ 97727 h 3692858"/>
              <a:gd name="connsiteX3" fmla="*/ 2854539 w 2854539"/>
              <a:gd name="connsiteY3" fmla="*/ 97727 h 3692858"/>
              <a:gd name="connsiteX4" fmla="*/ 2854539 w 2854539"/>
              <a:gd name="connsiteY4" fmla="*/ 3692858 h 3692858"/>
              <a:gd name="connsiteX5" fmla="*/ 0 w 2854539"/>
              <a:gd name="connsiteY5" fmla="*/ 3692858 h 3692858"/>
              <a:gd name="connsiteX6" fmla="*/ 0 w 2854539"/>
              <a:gd name="connsiteY6" fmla="*/ 217900 h 3692858"/>
              <a:gd name="connsiteX7" fmla="*/ 0 w 2854539"/>
              <a:gd name="connsiteY7" fmla="*/ 97727 h 369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539" h="3692858">
                <a:moveTo>
                  <a:pt x="0" y="0"/>
                </a:moveTo>
                <a:lnTo>
                  <a:pt x="1015805" y="0"/>
                </a:lnTo>
                <a:lnTo>
                  <a:pt x="1113532" y="97727"/>
                </a:lnTo>
                <a:lnTo>
                  <a:pt x="2854539" y="97727"/>
                </a:lnTo>
                <a:lnTo>
                  <a:pt x="2854539" y="3692858"/>
                </a:lnTo>
                <a:lnTo>
                  <a:pt x="0" y="3692858"/>
                </a:lnTo>
                <a:lnTo>
                  <a:pt x="0" y="217900"/>
                </a:lnTo>
                <a:lnTo>
                  <a:pt x="0" y="97727"/>
                </a:lnTo>
                <a:close/>
              </a:path>
            </a:pathLst>
          </a:custGeom>
          <a:gradFill>
            <a:gsLst>
              <a:gs pos="1000">
                <a:schemeClr val="bg1">
                  <a:alpha val="19000"/>
                </a:schemeClr>
              </a:gs>
              <a:gs pos="84000">
                <a:schemeClr val="accent2">
                  <a:alpha val="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bg1">
                  <a:alpha val="17000"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</a:ln>
          <a:effectLst>
            <a:outerShdw blurRad="254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2E73B3F-3E1D-4C60-89F1-313D6A736D0C}"/>
              </a:ext>
            </a:extLst>
          </p:cNvPr>
          <p:cNvGrpSpPr/>
          <p:nvPr/>
        </p:nvGrpSpPr>
        <p:grpSpPr>
          <a:xfrm>
            <a:off x="8371407" y="2250863"/>
            <a:ext cx="175725" cy="217899"/>
            <a:chOff x="2326640" y="8618220"/>
            <a:chExt cx="381000" cy="47244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0755A61-9EF7-45E9-A337-D7377E3BE05B}"/>
                </a:ext>
              </a:extLst>
            </p:cNvPr>
            <p:cNvCxnSpPr/>
            <p:nvPr/>
          </p:nvCxnSpPr>
          <p:spPr>
            <a:xfrm>
              <a:off x="2326640" y="8618220"/>
              <a:ext cx="0" cy="47244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EF424A59-6A67-473E-9359-2054A9D2E8F8}"/>
                </a:ext>
              </a:extLst>
            </p:cNvPr>
            <p:cNvCxnSpPr>
              <a:cxnSpLocks/>
            </p:cNvCxnSpPr>
            <p:nvPr/>
          </p:nvCxnSpPr>
          <p:spPr>
            <a:xfrm>
              <a:off x="2326640" y="8618220"/>
              <a:ext cx="381000" cy="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7AB404-0C42-4347-8FF3-6191AE985092}"/>
              </a:ext>
            </a:extLst>
          </p:cNvPr>
          <p:cNvGrpSpPr/>
          <p:nvPr/>
        </p:nvGrpSpPr>
        <p:grpSpPr>
          <a:xfrm flipH="1">
            <a:off x="11193968" y="2361937"/>
            <a:ext cx="175725" cy="217899"/>
            <a:chOff x="2326640" y="8618220"/>
            <a:chExt cx="381000" cy="47244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E0CF5491-D55A-46C8-80FC-26422476408C}"/>
                </a:ext>
              </a:extLst>
            </p:cNvPr>
            <p:cNvCxnSpPr/>
            <p:nvPr/>
          </p:nvCxnSpPr>
          <p:spPr>
            <a:xfrm>
              <a:off x="2326640" y="8618220"/>
              <a:ext cx="0" cy="47244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E00EF52-D4A8-4B9E-8AF0-E3590CD7A7F1}"/>
                </a:ext>
              </a:extLst>
            </p:cNvPr>
            <p:cNvCxnSpPr>
              <a:cxnSpLocks/>
            </p:cNvCxnSpPr>
            <p:nvPr/>
          </p:nvCxnSpPr>
          <p:spPr>
            <a:xfrm>
              <a:off x="2326640" y="8618220"/>
              <a:ext cx="381000" cy="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46E7BA5A-8334-40E2-B6C0-2F1C7EF43F88}"/>
              </a:ext>
            </a:extLst>
          </p:cNvPr>
          <p:cNvSpPr/>
          <p:nvPr/>
        </p:nvSpPr>
        <p:spPr>
          <a:xfrm>
            <a:off x="4665498" y="2505252"/>
            <a:ext cx="2854539" cy="3912944"/>
          </a:xfrm>
          <a:custGeom>
            <a:avLst/>
            <a:gdLst>
              <a:gd name="connsiteX0" fmla="*/ 0 w 2854539"/>
              <a:gd name="connsiteY0" fmla="*/ 0 h 3692858"/>
              <a:gd name="connsiteX1" fmla="*/ 1015805 w 2854539"/>
              <a:gd name="connsiteY1" fmla="*/ 0 h 3692858"/>
              <a:gd name="connsiteX2" fmla="*/ 1113532 w 2854539"/>
              <a:gd name="connsiteY2" fmla="*/ 97727 h 3692858"/>
              <a:gd name="connsiteX3" fmla="*/ 2854539 w 2854539"/>
              <a:gd name="connsiteY3" fmla="*/ 97727 h 3692858"/>
              <a:gd name="connsiteX4" fmla="*/ 2854539 w 2854539"/>
              <a:gd name="connsiteY4" fmla="*/ 3692858 h 3692858"/>
              <a:gd name="connsiteX5" fmla="*/ 0 w 2854539"/>
              <a:gd name="connsiteY5" fmla="*/ 3692858 h 3692858"/>
              <a:gd name="connsiteX6" fmla="*/ 0 w 2854539"/>
              <a:gd name="connsiteY6" fmla="*/ 217900 h 3692858"/>
              <a:gd name="connsiteX7" fmla="*/ 0 w 2854539"/>
              <a:gd name="connsiteY7" fmla="*/ 97727 h 369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539" h="3692858">
                <a:moveTo>
                  <a:pt x="0" y="0"/>
                </a:moveTo>
                <a:lnTo>
                  <a:pt x="1015805" y="0"/>
                </a:lnTo>
                <a:lnTo>
                  <a:pt x="1113532" y="97727"/>
                </a:lnTo>
                <a:lnTo>
                  <a:pt x="2854539" y="97727"/>
                </a:lnTo>
                <a:lnTo>
                  <a:pt x="2854539" y="3692858"/>
                </a:lnTo>
                <a:lnTo>
                  <a:pt x="0" y="3692858"/>
                </a:lnTo>
                <a:lnTo>
                  <a:pt x="0" y="217900"/>
                </a:lnTo>
                <a:lnTo>
                  <a:pt x="0" y="97727"/>
                </a:lnTo>
                <a:close/>
              </a:path>
            </a:pathLst>
          </a:custGeom>
          <a:gradFill>
            <a:gsLst>
              <a:gs pos="1000">
                <a:schemeClr val="bg1">
                  <a:alpha val="19000"/>
                </a:schemeClr>
              </a:gs>
              <a:gs pos="84000">
                <a:schemeClr val="accent2">
                  <a:alpha val="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bg1">
                  <a:alpha val="17000"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</a:ln>
          <a:effectLst>
            <a:outerShdw blurRad="254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C2AD86E-8A91-49B9-8ECF-05A0915D8570}"/>
              </a:ext>
            </a:extLst>
          </p:cNvPr>
          <p:cNvGrpSpPr/>
          <p:nvPr/>
        </p:nvGrpSpPr>
        <p:grpSpPr>
          <a:xfrm>
            <a:off x="4600603" y="2455502"/>
            <a:ext cx="175725" cy="217899"/>
            <a:chOff x="2326640" y="8618220"/>
            <a:chExt cx="381000" cy="47244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8C584DA-6E7A-4871-8897-258F0A6E2642}"/>
                </a:ext>
              </a:extLst>
            </p:cNvPr>
            <p:cNvCxnSpPr/>
            <p:nvPr/>
          </p:nvCxnSpPr>
          <p:spPr>
            <a:xfrm>
              <a:off x="2326640" y="8618220"/>
              <a:ext cx="0" cy="47244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5D4FA104-00BB-4420-ADBD-71241FED1956}"/>
                </a:ext>
              </a:extLst>
            </p:cNvPr>
            <p:cNvCxnSpPr>
              <a:cxnSpLocks/>
            </p:cNvCxnSpPr>
            <p:nvPr/>
          </p:nvCxnSpPr>
          <p:spPr>
            <a:xfrm>
              <a:off x="2326640" y="8618220"/>
              <a:ext cx="381000" cy="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98A4381-F418-4024-A397-0CDC89E9184C}"/>
              </a:ext>
            </a:extLst>
          </p:cNvPr>
          <p:cNvGrpSpPr/>
          <p:nvPr/>
        </p:nvGrpSpPr>
        <p:grpSpPr>
          <a:xfrm flipH="1">
            <a:off x="7397406" y="2553697"/>
            <a:ext cx="175725" cy="217899"/>
            <a:chOff x="2326640" y="8618220"/>
            <a:chExt cx="381000" cy="472440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F0BA8489-8012-47E9-8B61-39CF0C2A9A23}"/>
                </a:ext>
              </a:extLst>
            </p:cNvPr>
            <p:cNvCxnSpPr/>
            <p:nvPr/>
          </p:nvCxnSpPr>
          <p:spPr>
            <a:xfrm>
              <a:off x="2326640" y="8618220"/>
              <a:ext cx="0" cy="47244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D916759B-70C0-4DEC-A34F-B90D18908433}"/>
                </a:ext>
              </a:extLst>
            </p:cNvPr>
            <p:cNvCxnSpPr>
              <a:cxnSpLocks/>
            </p:cNvCxnSpPr>
            <p:nvPr/>
          </p:nvCxnSpPr>
          <p:spPr>
            <a:xfrm>
              <a:off x="2326640" y="8618220"/>
              <a:ext cx="381000" cy="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1A31EB8B-6F9A-4EDE-90C6-B6C717AE9276}"/>
              </a:ext>
            </a:extLst>
          </p:cNvPr>
          <p:cNvGrpSpPr/>
          <p:nvPr/>
        </p:nvGrpSpPr>
        <p:grpSpPr>
          <a:xfrm>
            <a:off x="5781563" y="2491493"/>
            <a:ext cx="1120841" cy="81592"/>
            <a:chOff x="5781563" y="2491493"/>
            <a:chExt cx="1120841" cy="81592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9D7A341C-7D80-4313-89A3-A0AA58B9EEB3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42" name="平行四边形 41">
                <a:extLst>
                  <a:ext uri="{FF2B5EF4-FFF2-40B4-BE49-F238E27FC236}">
                    <a16:creationId xmlns:a16="http://schemas.microsoft.com/office/drawing/2014/main" id="{DC5D5B16-39B1-4A96-83DB-EF2879DD59DA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3" name="平行四边形 42">
                <a:extLst>
                  <a:ext uri="{FF2B5EF4-FFF2-40B4-BE49-F238E27FC236}">
                    <a16:creationId xmlns:a16="http://schemas.microsoft.com/office/drawing/2014/main" id="{B546BBD4-14F9-4190-B6CA-F574FBB0B8C9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4" name="平行四边形 43">
                <a:extLst>
                  <a:ext uri="{FF2B5EF4-FFF2-40B4-BE49-F238E27FC236}">
                    <a16:creationId xmlns:a16="http://schemas.microsoft.com/office/drawing/2014/main" id="{4E40244A-4FAC-412D-8819-98F5DF7B2230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5" name="平行四边形 44">
                <a:extLst>
                  <a:ext uri="{FF2B5EF4-FFF2-40B4-BE49-F238E27FC236}">
                    <a16:creationId xmlns:a16="http://schemas.microsoft.com/office/drawing/2014/main" id="{199DC8A2-D45D-486A-B9DD-3698FB47F56E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8912B1D1-BC13-4932-9D6C-94ECB6BB6800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38" name="平行四边形 37">
                <a:extLst>
                  <a:ext uri="{FF2B5EF4-FFF2-40B4-BE49-F238E27FC236}">
                    <a16:creationId xmlns:a16="http://schemas.microsoft.com/office/drawing/2014/main" id="{B17BBB32-354E-424C-8412-061246D6B2AB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39" name="平行四边形 38">
                <a:extLst>
                  <a:ext uri="{FF2B5EF4-FFF2-40B4-BE49-F238E27FC236}">
                    <a16:creationId xmlns:a16="http://schemas.microsoft.com/office/drawing/2014/main" id="{82C7A106-0029-4F1D-976E-3A43A3FB9233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0" name="平行四边形 39">
                <a:extLst>
                  <a:ext uri="{FF2B5EF4-FFF2-40B4-BE49-F238E27FC236}">
                    <a16:creationId xmlns:a16="http://schemas.microsoft.com/office/drawing/2014/main" id="{BA893A17-B83B-4548-9767-C0C88C2D00FD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1" name="平行四边形 40">
                <a:extLst>
                  <a:ext uri="{FF2B5EF4-FFF2-40B4-BE49-F238E27FC236}">
                    <a16:creationId xmlns:a16="http://schemas.microsoft.com/office/drawing/2014/main" id="{CA3E952C-0882-4807-9D54-EEA250CDBD3A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956BF078-BB3E-4377-B307-DDCAB609C5B8}"/>
              </a:ext>
            </a:extLst>
          </p:cNvPr>
          <p:cNvSpPr/>
          <p:nvPr/>
        </p:nvSpPr>
        <p:spPr>
          <a:xfrm>
            <a:off x="874714" y="2790511"/>
            <a:ext cx="2854539" cy="3692858"/>
          </a:xfrm>
          <a:custGeom>
            <a:avLst/>
            <a:gdLst>
              <a:gd name="connsiteX0" fmla="*/ 0 w 2854539"/>
              <a:gd name="connsiteY0" fmla="*/ 0 h 3692858"/>
              <a:gd name="connsiteX1" fmla="*/ 1015805 w 2854539"/>
              <a:gd name="connsiteY1" fmla="*/ 0 h 3692858"/>
              <a:gd name="connsiteX2" fmla="*/ 1113532 w 2854539"/>
              <a:gd name="connsiteY2" fmla="*/ 97727 h 3692858"/>
              <a:gd name="connsiteX3" fmla="*/ 2854539 w 2854539"/>
              <a:gd name="connsiteY3" fmla="*/ 97727 h 3692858"/>
              <a:gd name="connsiteX4" fmla="*/ 2854539 w 2854539"/>
              <a:gd name="connsiteY4" fmla="*/ 3692858 h 3692858"/>
              <a:gd name="connsiteX5" fmla="*/ 0 w 2854539"/>
              <a:gd name="connsiteY5" fmla="*/ 3692858 h 3692858"/>
              <a:gd name="connsiteX6" fmla="*/ 0 w 2854539"/>
              <a:gd name="connsiteY6" fmla="*/ 217900 h 3692858"/>
              <a:gd name="connsiteX7" fmla="*/ 0 w 2854539"/>
              <a:gd name="connsiteY7" fmla="*/ 97727 h 369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539" h="3692858">
                <a:moveTo>
                  <a:pt x="0" y="0"/>
                </a:moveTo>
                <a:lnTo>
                  <a:pt x="1015805" y="0"/>
                </a:lnTo>
                <a:lnTo>
                  <a:pt x="1113532" y="97727"/>
                </a:lnTo>
                <a:lnTo>
                  <a:pt x="2854539" y="97727"/>
                </a:lnTo>
                <a:lnTo>
                  <a:pt x="2854539" y="3692858"/>
                </a:lnTo>
                <a:lnTo>
                  <a:pt x="0" y="3692858"/>
                </a:lnTo>
                <a:lnTo>
                  <a:pt x="0" y="217900"/>
                </a:lnTo>
                <a:lnTo>
                  <a:pt x="0" y="97727"/>
                </a:lnTo>
                <a:close/>
              </a:path>
            </a:pathLst>
          </a:custGeom>
          <a:gradFill>
            <a:gsLst>
              <a:gs pos="1000">
                <a:schemeClr val="bg1">
                  <a:alpha val="19000"/>
                </a:schemeClr>
              </a:gs>
              <a:gs pos="84000">
                <a:schemeClr val="accent2">
                  <a:alpha val="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bg1">
                  <a:alpha val="17000"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</a:ln>
          <a:effectLst>
            <a:outerShdw blurRad="254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912B59B-5E56-4EC7-AC31-DDF5257982A0}"/>
              </a:ext>
            </a:extLst>
          </p:cNvPr>
          <p:cNvSpPr txBox="1"/>
          <p:nvPr/>
        </p:nvSpPr>
        <p:spPr>
          <a:xfrm>
            <a:off x="1297415" y="2989419"/>
            <a:ext cx="2009137" cy="42832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宣传策略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A8DE2E9E-7ED5-4BB8-8A8C-46714196ABE3}"/>
              </a:ext>
            </a:extLst>
          </p:cNvPr>
          <p:cNvGrpSpPr/>
          <p:nvPr/>
        </p:nvGrpSpPr>
        <p:grpSpPr>
          <a:xfrm>
            <a:off x="810726" y="2724612"/>
            <a:ext cx="175725" cy="217899"/>
            <a:chOff x="2326640" y="8618220"/>
            <a:chExt cx="381000" cy="472440"/>
          </a:xfrm>
        </p:grpSpPr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60E9411C-B459-4E79-AEFA-34FD3F3C7A44}"/>
                </a:ext>
              </a:extLst>
            </p:cNvPr>
            <p:cNvCxnSpPr/>
            <p:nvPr/>
          </p:nvCxnSpPr>
          <p:spPr>
            <a:xfrm>
              <a:off x="2326640" y="8618220"/>
              <a:ext cx="0" cy="47244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BB270F0D-9D04-446E-80D1-2D262AB001F3}"/>
                </a:ext>
              </a:extLst>
            </p:cNvPr>
            <p:cNvCxnSpPr>
              <a:cxnSpLocks/>
            </p:cNvCxnSpPr>
            <p:nvPr/>
          </p:nvCxnSpPr>
          <p:spPr>
            <a:xfrm>
              <a:off x="2326640" y="8618220"/>
              <a:ext cx="381000" cy="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ADD83D7-BB06-4B9D-AECC-B8D0B58DB770}"/>
              </a:ext>
            </a:extLst>
          </p:cNvPr>
          <p:cNvGrpSpPr/>
          <p:nvPr/>
        </p:nvGrpSpPr>
        <p:grpSpPr>
          <a:xfrm flipH="1">
            <a:off x="3607529" y="2822807"/>
            <a:ext cx="175725" cy="217899"/>
            <a:chOff x="2326640" y="8618220"/>
            <a:chExt cx="381000" cy="472440"/>
          </a:xfrm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879BFCBF-C8D2-4F17-8689-F1E00F3665B9}"/>
                </a:ext>
              </a:extLst>
            </p:cNvPr>
            <p:cNvCxnSpPr/>
            <p:nvPr/>
          </p:nvCxnSpPr>
          <p:spPr>
            <a:xfrm>
              <a:off x="2326640" y="8618220"/>
              <a:ext cx="0" cy="47244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F6013FA8-288D-4877-B061-01AF2CD156AC}"/>
                </a:ext>
              </a:extLst>
            </p:cNvPr>
            <p:cNvCxnSpPr>
              <a:cxnSpLocks/>
            </p:cNvCxnSpPr>
            <p:nvPr/>
          </p:nvCxnSpPr>
          <p:spPr>
            <a:xfrm>
              <a:off x="2326640" y="8618220"/>
              <a:ext cx="381000" cy="0"/>
            </a:xfrm>
            <a:prstGeom prst="line">
              <a:avLst/>
            </a:prstGeom>
            <a:ln w="254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矩形 72">
            <a:extLst>
              <a:ext uri="{FF2B5EF4-FFF2-40B4-BE49-F238E27FC236}">
                <a16:creationId xmlns:a16="http://schemas.microsoft.com/office/drawing/2014/main" id="{D5BC030E-CFA5-4BD9-8B0B-E73CCA45BC82}"/>
              </a:ext>
            </a:extLst>
          </p:cNvPr>
          <p:cNvSpPr/>
          <p:nvPr/>
        </p:nvSpPr>
        <p:spPr>
          <a:xfrm>
            <a:off x="0" y="6204981"/>
            <a:ext cx="12192000" cy="79968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CB9AD77E-07D2-4A7D-993E-A11F096F90B1}"/>
              </a:ext>
            </a:extLst>
          </p:cNvPr>
          <p:cNvGrpSpPr/>
          <p:nvPr/>
        </p:nvGrpSpPr>
        <p:grpSpPr>
          <a:xfrm>
            <a:off x="2002876" y="2767577"/>
            <a:ext cx="1120841" cy="81592"/>
            <a:chOff x="5781563" y="2491493"/>
            <a:chExt cx="1120841" cy="81592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CD7E56CD-BCB6-41F3-8599-160C3E5EF348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84" name="平行四边形 83">
                <a:extLst>
                  <a:ext uri="{FF2B5EF4-FFF2-40B4-BE49-F238E27FC236}">
                    <a16:creationId xmlns:a16="http://schemas.microsoft.com/office/drawing/2014/main" id="{95C21B47-EBA1-428E-AD6F-75E0AFB31D07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85" name="平行四边形 84">
                <a:extLst>
                  <a:ext uri="{FF2B5EF4-FFF2-40B4-BE49-F238E27FC236}">
                    <a16:creationId xmlns:a16="http://schemas.microsoft.com/office/drawing/2014/main" id="{2BD7DF18-11AC-4058-8163-2455EE5B61C6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86" name="平行四边形 85">
                <a:extLst>
                  <a:ext uri="{FF2B5EF4-FFF2-40B4-BE49-F238E27FC236}">
                    <a16:creationId xmlns:a16="http://schemas.microsoft.com/office/drawing/2014/main" id="{4ED57621-4095-4EA9-BC49-1BD53E1D26B9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87" name="平行四边形 86">
                <a:extLst>
                  <a:ext uri="{FF2B5EF4-FFF2-40B4-BE49-F238E27FC236}">
                    <a16:creationId xmlns:a16="http://schemas.microsoft.com/office/drawing/2014/main" id="{FA47D0B6-5404-4599-AD2A-270B1275DCA2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A4596DA6-B401-4342-977F-230A315CE49D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80" name="平行四边形 79">
                <a:extLst>
                  <a:ext uri="{FF2B5EF4-FFF2-40B4-BE49-F238E27FC236}">
                    <a16:creationId xmlns:a16="http://schemas.microsoft.com/office/drawing/2014/main" id="{7E4BA61A-16BD-41AE-9876-26F5F252C7AF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81" name="平行四边形 80">
                <a:extLst>
                  <a:ext uri="{FF2B5EF4-FFF2-40B4-BE49-F238E27FC236}">
                    <a16:creationId xmlns:a16="http://schemas.microsoft.com/office/drawing/2014/main" id="{B42010A5-B7B5-4121-8498-0F755DFC162B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82" name="平行四边形 81">
                <a:extLst>
                  <a:ext uri="{FF2B5EF4-FFF2-40B4-BE49-F238E27FC236}">
                    <a16:creationId xmlns:a16="http://schemas.microsoft.com/office/drawing/2014/main" id="{97BE9C56-2770-4FFC-BEC9-A78A136ED243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83" name="平行四边形 82">
                <a:extLst>
                  <a:ext uri="{FF2B5EF4-FFF2-40B4-BE49-F238E27FC236}">
                    <a16:creationId xmlns:a16="http://schemas.microsoft.com/office/drawing/2014/main" id="{42C57382-4DFA-484F-A79E-616444AB1BF4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5744989F-C1FD-4AF8-B899-C7F2A670EBED}"/>
              </a:ext>
            </a:extLst>
          </p:cNvPr>
          <p:cNvGrpSpPr/>
          <p:nvPr/>
        </p:nvGrpSpPr>
        <p:grpSpPr>
          <a:xfrm>
            <a:off x="9525490" y="2301609"/>
            <a:ext cx="1120841" cy="81592"/>
            <a:chOff x="5781563" y="2491493"/>
            <a:chExt cx="1120841" cy="81592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498EF61E-9F34-4C83-B37E-9129B2326BB3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95" name="平行四边形 94">
                <a:extLst>
                  <a:ext uri="{FF2B5EF4-FFF2-40B4-BE49-F238E27FC236}">
                    <a16:creationId xmlns:a16="http://schemas.microsoft.com/office/drawing/2014/main" id="{33A40859-EC02-46BC-9308-ECD86247F029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6" name="平行四边形 95">
                <a:extLst>
                  <a:ext uri="{FF2B5EF4-FFF2-40B4-BE49-F238E27FC236}">
                    <a16:creationId xmlns:a16="http://schemas.microsoft.com/office/drawing/2014/main" id="{ED70215B-3DBD-4823-85F4-C50B71FC1EF0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7" name="平行四边形 96">
                <a:extLst>
                  <a:ext uri="{FF2B5EF4-FFF2-40B4-BE49-F238E27FC236}">
                    <a16:creationId xmlns:a16="http://schemas.microsoft.com/office/drawing/2014/main" id="{01EC9761-869D-4D02-8C06-8476CBDECDDC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8" name="平行四边形 97">
                <a:extLst>
                  <a:ext uri="{FF2B5EF4-FFF2-40B4-BE49-F238E27FC236}">
                    <a16:creationId xmlns:a16="http://schemas.microsoft.com/office/drawing/2014/main" id="{647E3B00-393D-4D94-BD5B-94E290F4382A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60466D70-3535-4573-ADC0-82D64C16539E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91" name="平行四边形 90">
                <a:extLst>
                  <a:ext uri="{FF2B5EF4-FFF2-40B4-BE49-F238E27FC236}">
                    <a16:creationId xmlns:a16="http://schemas.microsoft.com/office/drawing/2014/main" id="{4394A986-BB8E-4A33-9D4A-C47E7F98F47E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2" name="平行四边形 91">
                <a:extLst>
                  <a:ext uri="{FF2B5EF4-FFF2-40B4-BE49-F238E27FC236}">
                    <a16:creationId xmlns:a16="http://schemas.microsoft.com/office/drawing/2014/main" id="{51EB5EB4-C9CD-4E61-89CC-F167CAEBECEE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3" name="平行四边形 92">
                <a:extLst>
                  <a:ext uri="{FF2B5EF4-FFF2-40B4-BE49-F238E27FC236}">
                    <a16:creationId xmlns:a16="http://schemas.microsoft.com/office/drawing/2014/main" id="{AB55F2C6-C248-4D02-860D-DC2D1CD73327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4" name="平行四边形 93">
                <a:extLst>
                  <a:ext uri="{FF2B5EF4-FFF2-40B4-BE49-F238E27FC236}">
                    <a16:creationId xmlns:a16="http://schemas.microsoft.com/office/drawing/2014/main" id="{36971BC5-FA2B-4A77-9E07-75C3DD8FE641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1198ADE4-0E6A-4C32-A062-2F3F540B9D4F}"/>
              </a:ext>
            </a:extLst>
          </p:cNvPr>
          <p:cNvSpPr txBox="1"/>
          <p:nvPr/>
        </p:nvSpPr>
        <p:spPr>
          <a:xfrm>
            <a:off x="5088199" y="2756338"/>
            <a:ext cx="2009137" cy="428322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defRPr sz="240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促销策略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AE9B68F5-B6DE-4FB9-BF19-057B05F0F77B}"/>
              </a:ext>
            </a:extLst>
          </p:cNvPr>
          <p:cNvSpPr txBox="1"/>
          <p:nvPr/>
        </p:nvSpPr>
        <p:spPr>
          <a:xfrm>
            <a:off x="8873460" y="2596281"/>
            <a:ext cx="2009137" cy="428322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defRPr sz="240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品牌策略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957797B-9D5E-491D-8EF9-B8C0411D143D}"/>
              </a:ext>
            </a:extLst>
          </p:cNvPr>
          <p:cNvGrpSpPr/>
          <p:nvPr/>
        </p:nvGrpSpPr>
        <p:grpSpPr>
          <a:xfrm>
            <a:off x="3047387" y="1232573"/>
            <a:ext cx="6047063" cy="474659"/>
            <a:chOff x="3047387" y="1003973"/>
            <a:chExt cx="6047063" cy="474659"/>
          </a:xfrm>
        </p:grpSpPr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196D83D7-0FD5-4953-8392-A06BDFE5C41C}"/>
                </a:ext>
              </a:extLst>
            </p:cNvPr>
            <p:cNvSpPr txBox="1"/>
            <p:nvPr/>
          </p:nvSpPr>
          <p:spPr>
            <a:xfrm>
              <a:off x="3577720" y="1003973"/>
              <a:ext cx="5029200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阿里巴巴普惠体 H" panose="00020600040101010101" pitchFamily="18" charset="-122"/>
                </a:rPr>
                <a:t>市场营销策略三步走</a:t>
              </a: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0CAF1895-1050-4DB4-91AF-DD2D7F00FE1D}"/>
                </a:ext>
              </a:extLst>
            </p:cNvPr>
            <p:cNvGrpSpPr/>
            <p:nvPr/>
          </p:nvGrpSpPr>
          <p:grpSpPr>
            <a:xfrm>
              <a:off x="3047387" y="1069971"/>
              <a:ext cx="1270362" cy="401451"/>
              <a:chOff x="6446413" y="1824216"/>
              <a:chExt cx="1049711" cy="331722"/>
            </a:xfrm>
          </p:grpSpPr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BADF5C47-33FC-4496-9749-055CA1651818}"/>
                  </a:ext>
                </a:extLst>
              </p:cNvPr>
              <p:cNvGrpSpPr/>
              <p:nvPr/>
            </p:nvGrpSpPr>
            <p:grpSpPr>
              <a:xfrm>
                <a:off x="6446413" y="1824216"/>
                <a:ext cx="331722" cy="331722"/>
                <a:chOff x="6057517" y="396409"/>
                <a:chExt cx="1124493" cy="1124493"/>
              </a:xfrm>
              <a:solidFill>
                <a:schemeClr val="bg1">
                  <a:alpha val="38000"/>
                </a:schemeClr>
              </a:solidFill>
            </p:grpSpPr>
            <p:sp>
              <p:nvSpPr>
                <p:cNvPr id="109" name="空心弧 108">
                  <a:extLst>
                    <a:ext uri="{FF2B5EF4-FFF2-40B4-BE49-F238E27FC236}">
                      <a16:creationId xmlns:a16="http://schemas.microsoft.com/office/drawing/2014/main" id="{FB77CA54-D3F7-4241-AC39-09EF5DA62F59}"/>
                    </a:ext>
                  </a:extLst>
                </p:cNvPr>
                <p:cNvSpPr/>
                <p:nvPr/>
              </p:nvSpPr>
              <p:spPr>
                <a:xfrm rot="20511567">
                  <a:off x="6057517" y="396409"/>
                  <a:ext cx="1124493" cy="1124493"/>
                </a:xfrm>
                <a:prstGeom prst="blockArc">
                  <a:avLst>
                    <a:gd name="adj1" fmla="val 4268407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10" name="空心弧 109">
                  <a:extLst>
                    <a:ext uri="{FF2B5EF4-FFF2-40B4-BE49-F238E27FC236}">
                      <a16:creationId xmlns:a16="http://schemas.microsoft.com/office/drawing/2014/main" id="{65E944E4-4E68-4706-9BC7-71217CBE1944}"/>
                    </a:ext>
                  </a:extLst>
                </p:cNvPr>
                <p:cNvSpPr/>
                <p:nvPr/>
              </p:nvSpPr>
              <p:spPr>
                <a:xfrm rot="6029253">
                  <a:off x="6057517" y="396409"/>
                  <a:ext cx="1124493" cy="1124493"/>
                </a:xfrm>
                <a:prstGeom prst="blockArc">
                  <a:avLst>
                    <a:gd name="adj1" fmla="val 431828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11" name="空心弧 110">
                  <a:extLst>
                    <a:ext uri="{FF2B5EF4-FFF2-40B4-BE49-F238E27FC236}">
                      <a16:creationId xmlns:a16="http://schemas.microsoft.com/office/drawing/2014/main" id="{08FC48A3-C6B2-46E7-814F-293A7CE32298}"/>
                    </a:ext>
                  </a:extLst>
                </p:cNvPr>
                <p:cNvSpPr/>
                <p:nvPr/>
              </p:nvSpPr>
              <p:spPr>
                <a:xfrm rot="12979780">
                  <a:off x="6057517" y="396409"/>
                  <a:ext cx="1124493" cy="1124493"/>
                </a:xfrm>
                <a:prstGeom prst="blockArc">
                  <a:avLst>
                    <a:gd name="adj1" fmla="val 443910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</p:grpSp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67E04111-6991-4B4B-B0B6-7E6B1480127C}"/>
                  </a:ext>
                </a:extLst>
              </p:cNvPr>
              <p:cNvGrpSpPr/>
              <p:nvPr/>
            </p:nvGrpSpPr>
            <p:grpSpPr>
              <a:xfrm rot="16829414">
                <a:off x="6537376" y="1915180"/>
                <a:ext cx="149794" cy="149794"/>
                <a:chOff x="6057517" y="396409"/>
                <a:chExt cx="1124493" cy="1124493"/>
              </a:xfrm>
              <a:solidFill>
                <a:schemeClr val="bg1">
                  <a:alpha val="38000"/>
                </a:schemeClr>
              </a:solidFill>
            </p:grpSpPr>
            <p:sp>
              <p:nvSpPr>
                <p:cNvPr id="106" name="空心弧 105">
                  <a:extLst>
                    <a:ext uri="{FF2B5EF4-FFF2-40B4-BE49-F238E27FC236}">
                      <a16:creationId xmlns:a16="http://schemas.microsoft.com/office/drawing/2014/main" id="{86B5C465-3E08-489F-9DE5-2091A662D4FD}"/>
                    </a:ext>
                  </a:extLst>
                </p:cNvPr>
                <p:cNvSpPr/>
                <p:nvPr/>
              </p:nvSpPr>
              <p:spPr>
                <a:xfrm rot="20511567">
                  <a:off x="6057517" y="396409"/>
                  <a:ext cx="1124493" cy="1124493"/>
                </a:xfrm>
                <a:prstGeom prst="blockArc">
                  <a:avLst>
                    <a:gd name="adj1" fmla="val 4268407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07" name="空心弧 106">
                  <a:extLst>
                    <a:ext uri="{FF2B5EF4-FFF2-40B4-BE49-F238E27FC236}">
                      <a16:creationId xmlns:a16="http://schemas.microsoft.com/office/drawing/2014/main" id="{BF06CA15-DD60-4BED-844D-6D0893B366C7}"/>
                    </a:ext>
                  </a:extLst>
                </p:cNvPr>
                <p:cNvSpPr/>
                <p:nvPr/>
              </p:nvSpPr>
              <p:spPr>
                <a:xfrm rot="6029253">
                  <a:off x="6057517" y="396409"/>
                  <a:ext cx="1124493" cy="1124493"/>
                </a:xfrm>
                <a:prstGeom prst="blockArc">
                  <a:avLst>
                    <a:gd name="adj1" fmla="val 431828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08" name="空心弧 107">
                  <a:extLst>
                    <a:ext uri="{FF2B5EF4-FFF2-40B4-BE49-F238E27FC236}">
                      <a16:creationId xmlns:a16="http://schemas.microsoft.com/office/drawing/2014/main" id="{54FC973E-9C53-4588-B012-0C8CA5BB4591}"/>
                    </a:ext>
                  </a:extLst>
                </p:cNvPr>
                <p:cNvSpPr/>
                <p:nvPr/>
              </p:nvSpPr>
              <p:spPr>
                <a:xfrm rot="12979780">
                  <a:off x="6057517" y="396409"/>
                  <a:ext cx="1124493" cy="1124493"/>
                </a:xfrm>
                <a:prstGeom prst="blockArc">
                  <a:avLst>
                    <a:gd name="adj1" fmla="val 443910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</p:grpSp>
          <p:cxnSp>
            <p:nvCxnSpPr>
              <p:cNvPr id="105" name="连接线2">
                <a:extLst>
                  <a:ext uri="{FF2B5EF4-FFF2-40B4-BE49-F238E27FC236}">
                    <a16:creationId xmlns:a16="http://schemas.microsoft.com/office/drawing/2014/main" id="{FA0324B4-098E-42F6-8BFF-D8E66C6098F7}"/>
                  </a:ext>
                </a:extLst>
              </p:cNvPr>
              <p:cNvCxnSpPr/>
              <p:nvPr/>
            </p:nvCxnSpPr>
            <p:spPr bwMode="auto">
              <a:xfrm>
                <a:off x="6613053" y="1976899"/>
                <a:ext cx="883071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headEnd type="oval" w="med" len="med"/>
                <a:tailEnd type="oval" w="med" len="med"/>
              </a:ln>
              <a:effectLst>
                <a:glow rad="50800">
                  <a:schemeClr val="accent1">
                    <a:alpha val="44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A6F12405-9C77-4879-A87C-8BEA247377EC}"/>
                </a:ext>
              </a:extLst>
            </p:cNvPr>
            <p:cNvGrpSpPr/>
            <p:nvPr/>
          </p:nvGrpSpPr>
          <p:grpSpPr>
            <a:xfrm flipH="1">
              <a:off x="7824088" y="1077181"/>
              <a:ext cx="1270362" cy="401451"/>
              <a:chOff x="6446413" y="1824216"/>
              <a:chExt cx="1049711" cy="331722"/>
            </a:xfrm>
          </p:grpSpPr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440995E2-173D-4A1D-853F-1D39CB2FA0F7}"/>
                  </a:ext>
                </a:extLst>
              </p:cNvPr>
              <p:cNvGrpSpPr/>
              <p:nvPr/>
            </p:nvGrpSpPr>
            <p:grpSpPr>
              <a:xfrm>
                <a:off x="6446413" y="1824216"/>
                <a:ext cx="331722" cy="331722"/>
                <a:chOff x="6057517" y="396409"/>
                <a:chExt cx="1124493" cy="1124493"/>
              </a:xfrm>
              <a:solidFill>
                <a:schemeClr val="bg1">
                  <a:alpha val="38000"/>
                </a:schemeClr>
              </a:solidFill>
            </p:grpSpPr>
            <p:sp>
              <p:nvSpPr>
                <p:cNvPr id="119" name="空心弧 118">
                  <a:extLst>
                    <a:ext uri="{FF2B5EF4-FFF2-40B4-BE49-F238E27FC236}">
                      <a16:creationId xmlns:a16="http://schemas.microsoft.com/office/drawing/2014/main" id="{E1F251AC-54DB-4DBE-99D2-F125E93BB626}"/>
                    </a:ext>
                  </a:extLst>
                </p:cNvPr>
                <p:cNvSpPr/>
                <p:nvPr/>
              </p:nvSpPr>
              <p:spPr>
                <a:xfrm rot="20511567">
                  <a:off x="6057517" y="396409"/>
                  <a:ext cx="1124493" cy="1124493"/>
                </a:xfrm>
                <a:prstGeom prst="blockArc">
                  <a:avLst>
                    <a:gd name="adj1" fmla="val 4268407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20" name="空心弧 119">
                  <a:extLst>
                    <a:ext uri="{FF2B5EF4-FFF2-40B4-BE49-F238E27FC236}">
                      <a16:creationId xmlns:a16="http://schemas.microsoft.com/office/drawing/2014/main" id="{32F94079-652D-4786-9CE0-3BB770AEDABF}"/>
                    </a:ext>
                  </a:extLst>
                </p:cNvPr>
                <p:cNvSpPr/>
                <p:nvPr/>
              </p:nvSpPr>
              <p:spPr>
                <a:xfrm rot="6029253">
                  <a:off x="6057517" y="396409"/>
                  <a:ext cx="1124493" cy="1124493"/>
                </a:xfrm>
                <a:prstGeom prst="blockArc">
                  <a:avLst>
                    <a:gd name="adj1" fmla="val 431828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21" name="空心弧 120">
                  <a:extLst>
                    <a:ext uri="{FF2B5EF4-FFF2-40B4-BE49-F238E27FC236}">
                      <a16:creationId xmlns:a16="http://schemas.microsoft.com/office/drawing/2014/main" id="{11416158-BF0A-4C57-872A-0325C1A1CFDD}"/>
                    </a:ext>
                  </a:extLst>
                </p:cNvPr>
                <p:cNvSpPr/>
                <p:nvPr/>
              </p:nvSpPr>
              <p:spPr>
                <a:xfrm rot="12979780">
                  <a:off x="6057517" y="396409"/>
                  <a:ext cx="1124493" cy="1124493"/>
                </a:xfrm>
                <a:prstGeom prst="blockArc">
                  <a:avLst>
                    <a:gd name="adj1" fmla="val 443910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</p:grpSp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653104D2-F320-4D73-B126-15BA6CB5E9F8}"/>
                  </a:ext>
                </a:extLst>
              </p:cNvPr>
              <p:cNvGrpSpPr/>
              <p:nvPr/>
            </p:nvGrpSpPr>
            <p:grpSpPr>
              <a:xfrm rot="16829414">
                <a:off x="6537376" y="1915180"/>
                <a:ext cx="149794" cy="149794"/>
                <a:chOff x="6057517" y="396409"/>
                <a:chExt cx="1124493" cy="1124493"/>
              </a:xfrm>
              <a:solidFill>
                <a:schemeClr val="bg1">
                  <a:alpha val="38000"/>
                </a:schemeClr>
              </a:solidFill>
            </p:grpSpPr>
            <p:sp>
              <p:nvSpPr>
                <p:cNvPr id="116" name="空心弧 115">
                  <a:extLst>
                    <a:ext uri="{FF2B5EF4-FFF2-40B4-BE49-F238E27FC236}">
                      <a16:creationId xmlns:a16="http://schemas.microsoft.com/office/drawing/2014/main" id="{B5F70520-A205-42F2-9519-7E50BBA99B11}"/>
                    </a:ext>
                  </a:extLst>
                </p:cNvPr>
                <p:cNvSpPr/>
                <p:nvPr/>
              </p:nvSpPr>
              <p:spPr>
                <a:xfrm rot="20511567">
                  <a:off x="6057517" y="396409"/>
                  <a:ext cx="1124493" cy="1124493"/>
                </a:xfrm>
                <a:prstGeom prst="blockArc">
                  <a:avLst>
                    <a:gd name="adj1" fmla="val 4268407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17" name="空心弧 116">
                  <a:extLst>
                    <a:ext uri="{FF2B5EF4-FFF2-40B4-BE49-F238E27FC236}">
                      <a16:creationId xmlns:a16="http://schemas.microsoft.com/office/drawing/2014/main" id="{C9F6AD4C-7B81-436B-9A9E-7FC0F12929CF}"/>
                    </a:ext>
                  </a:extLst>
                </p:cNvPr>
                <p:cNvSpPr/>
                <p:nvPr/>
              </p:nvSpPr>
              <p:spPr>
                <a:xfrm rot="6029253">
                  <a:off x="6057517" y="396409"/>
                  <a:ext cx="1124493" cy="1124493"/>
                </a:xfrm>
                <a:prstGeom prst="blockArc">
                  <a:avLst>
                    <a:gd name="adj1" fmla="val 431828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18" name="空心弧 117">
                  <a:extLst>
                    <a:ext uri="{FF2B5EF4-FFF2-40B4-BE49-F238E27FC236}">
                      <a16:creationId xmlns:a16="http://schemas.microsoft.com/office/drawing/2014/main" id="{75DAA7DD-40C3-4494-A2A3-3877C6A55F3A}"/>
                    </a:ext>
                  </a:extLst>
                </p:cNvPr>
                <p:cNvSpPr/>
                <p:nvPr/>
              </p:nvSpPr>
              <p:spPr>
                <a:xfrm rot="12979780">
                  <a:off x="6057517" y="396409"/>
                  <a:ext cx="1124493" cy="1124493"/>
                </a:xfrm>
                <a:prstGeom prst="blockArc">
                  <a:avLst>
                    <a:gd name="adj1" fmla="val 4439106"/>
                    <a:gd name="adj2" fmla="val 10047780"/>
                    <a:gd name="adj3" fmla="val 1499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dirty="0">
                    <a:solidFill>
                      <a:srgbClr val="000000"/>
                    </a:solidFill>
                    <a:latin typeface="Arial"/>
                    <a:ea typeface="思源黑体 CN Bold" panose="020B0800000000000000" pitchFamily="34" charset="-122"/>
                  </a:endParaRPr>
                </a:p>
              </p:txBody>
            </p:sp>
          </p:grpSp>
          <p:cxnSp>
            <p:nvCxnSpPr>
              <p:cNvPr id="115" name="连接线2">
                <a:extLst>
                  <a:ext uri="{FF2B5EF4-FFF2-40B4-BE49-F238E27FC236}">
                    <a16:creationId xmlns:a16="http://schemas.microsoft.com/office/drawing/2014/main" id="{7C867E63-9538-4438-871F-4EE1056D5E90}"/>
                  </a:ext>
                </a:extLst>
              </p:cNvPr>
              <p:cNvCxnSpPr/>
              <p:nvPr/>
            </p:nvCxnSpPr>
            <p:spPr bwMode="auto">
              <a:xfrm>
                <a:off x="6613053" y="1976899"/>
                <a:ext cx="883071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headEnd type="oval" w="med" len="med"/>
                <a:tailEnd type="oval" w="med" len="med"/>
              </a:ln>
              <a:effectLst>
                <a:glow rad="50800">
                  <a:schemeClr val="accent1">
                    <a:alpha val="44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8D4F7D7-0955-4C27-8CF1-E013D4EDE383}"/>
              </a:ext>
            </a:extLst>
          </p:cNvPr>
          <p:cNvSpPr txBox="1"/>
          <p:nvPr/>
        </p:nvSpPr>
        <p:spPr>
          <a:xfrm>
            <a:off x="1018580" y="3536291"/>
            <a:ext cx="2617171" cy="2621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利用学校广播站，报栏，宣传栏免费宣传另外利用网站本身信息流优势宣传和突出形象，并与各大报社，地方电台与电视台建立良好的关系，采取互惠互利双赢的战略模式。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F71263C7-6E44-4882-A7D2-F81A127CFDEA}"/>
              </a:ext>
            </a:extLst>
          </p:cNvPr>
          <p:cNvSpPr txBox="1"/>
          <p:nvPr/>
        </p:nvSpPr>
        <p:spPr>
          <a:xfrm>
            <a:off x="4784182" y="3303245"/>
            <a:ext cx="2617171" cy="29415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第一次订购的客户将收到随花赠送的花瓶，并享受价格优惠，成为会员后享受会员价格。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无条件理解客户退货，集中受理客户投诉。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设立消费者调查表，附赠礼品，掌握消费者需求的第一手资料。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41828BBF-442B-491D-9EC9-46C952857E18}"/>
              </a:ext>
            </a:extLst>
          </p:cNvPr>
          <p:cNvSpPr txBox="1"/>
          <p:nvPr/>
        </p:nvSpPr>
        <p:spPr>
          <a:xfrm>
            <a:off x="8569443" y="3122434"/>
            <a:ext cx="2617171" cy="2621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在品牌包装上，由美工人员根据详细的市场调查和大胆预测，采取动态与静态页面相结合的设计方案，从视觉形象和文字字体都经过精心规划，力求具有独特创新。</a:t>
            </a:r>
          </a:p>
        </p:txBody>
      </p:sp>
    </p:spTree>
    <p:extLst>
      <p:ext uri="{BB962C8B-B14F-4D97-AF65-F5344CB8AC3E}">
        <p14:creationId xmlns:p14="http://schemas.microsoft.com/office/powerpoint/2010/main" val="127409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 </a:t>
            </a:r>
            <a:r>
              <a:rPr lang="zh-CN" altLang="en-US" dirty="0"/>
              <a:t>立项原因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59E6783-24CE-4561-A459-5BE006A2CD8D}"/>
              </a:ext>
            </a:extLst>
          </p:cNvPr>
          <p:cNvGrpSpPr/>
          <p:nvPr/>
        </p:nvGrpSpPr>
        <p:grpSpPr>
          <a:xfrm>
            <a:off x="6659800" y="1689100"/>
            <a:ext cx="4776522" cy="4139866"/>
            <a:chOff x="1319478" y="1743226"/>
            <a:chExt cx="4776522" cy="413986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428B663-CEA0-4D93-B96E-F38586D966D3}"/>
                </a:ext>
              </a:extLst>
            </p:cNvPr>
            <p:cNvGrpSpPr/>
            <p:nvPr/>
          </p:nvGrpSpPr>
          <p:grpSpPr>
            <a:xfrm>
              <a:off x="1319478" y="1743226"/>
              <a:ext cx="4776522" cy="4139866"/>
              <a:chOff x="1262658" y="1169987"/>
              <a:chExt cx="3582391" cy="3104900"/>
            </a:xfrm>
            <a:solidFill>
              <a:srgbClr val="FFFFFF">
                <a:alpha val="30196"/>
              </a:srgbClr>
            </a:solidFill>
          </p:grpSpPr>
          <p:sp>
            <p:nvSpPr>
              <p:cNvPr id="4" name="Freeform 78">
                <a:extLst>
                  <a:ext uri="{FF2B5EF4-FFF2-40B4-BE49-F238E27FC236}">
                    <a16:creationId xmlns:a16="http://schemas.microsoft.com/office/drawing/2014/main" id="{BF130D0C-4038-48DB-AE44-D7298F3A4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3549" y="2335212"/>
                <a:ext cx="1841500" cy="1938337"/>
              </a:xfrm>
              <a:custGeom>
                <a:avLst/>
                <a:gdLst>
                  <a:gd name="T0" fmla="*/ 340 w 341"/>
                  <a:gd name="T1" fmla="*/ 0 h 359"/>
                  <a:gd name="T2" fmla="*/ 294 w 341"/>
                  <a:gd name="T3" fmla="*/ 0 h 359"/>
                  <a:gd name="T4" fmla="*/ 294 w 341"/>
                  <a:gd name="T5" fmla="*/ 18 h 359"/>
                  <a:gd name="T6" fmla="*/ 0 w 341"/>
                  <a:gd name="T7" fmla="*/ 313 h 359"/>
                  <a:gd name="T8" fmla="*/ 0 w 341"/>
                  <a:gd name="T9" fmla="*/ 359 h 359"/>
                  <a:gd name="T10" fmla="*/ 341 w 341"/>
                  <a:gd name="T11" fmla="*/ 18 h 359"/>
                  <a:gd name="T12" fmla="*/ 340 w 341"/>
                  <a:gd name="T13" fmla="*/ 0 h 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1"/>
                  <a:gd name="T22" fmla="*/ 0 h 359"/>
                  <a:gd name="T23" fmla="*/ 341 w 341"/>
                  <a:gd name="T24" fmla="*/ 359 h 35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1" h="359">
                    <a:moveTo>
                      <a:pt x="340" y="0"/>
                    </a:moveTo>
                    <a:cubicBezTo>
                      <a:pt x="294" y="0"/>
                      <a:pt x="294" y="0"/>
                      <a:pt x="294" y="0"/>
                    </a:cubicBezTo>
                    <a:cubicBezTo>
                      <a:pt x="294" y="6"/>
                      <a:pt x="294" y="12"/>
                      <a:pt x="294" y="18"/>
                    </a:cubicBezTo>
                    <a:cubicBezTo>
                      <a:pt x="294" y="181"/>
                      <a:pt x="162" y="313"/>
                      <a:pt x="0" y="313"/>
                    </a:cubicBezTo>
                    <a:cubicBezTo>
                      <a:pt x="0" y="359"/>
                      <a:pt x="0" y="359"/>
                      <a:pt x="0" y="359"/>
                    </a:cubicBezTo>
                    <a:cubicBezTo>
                      <a:pt x="188" y="359"/>
                      <a:pt x="341" y="206"/>
                      <a:pt x="341" y="18"/>
                    </a:cubicBezTo>
                    <a:cubicBezTo>
                      <a:pt x="341" y="12"/>
                      <a:pt x="341" y="6"/>
                      <a:pt x="34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  <a:sym typeface="字魂58号-创中黑" panose="00000500000000000000" charset="-122"/>
                </a:endParaRPr>
              </a:p>
            </p:txBody>
          </p:sp>
          <p:sp>
            <p:nvSpPr>
              <p:cNvPr id="5" name="Freeform 79">
                <a:extLst>
                  <a:ext uri="{FF2B5EF4-FFF2-40B4-BE49-F238E27FC236}">
                    <a16:creationId xmlns:a16="http://schemas.microsoft.com/office/drawing/2014/main" id="{83522BF6-5D39-4CDC-8905-D7DE615C3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699" y="1346199"/>
                <a:ext cx="2165350" cy="2171700"/>
              </a:xfrm>
              <a:custGeom>
                <a:avLst/>
                <a:gdLst>
                  <a:gd name="T0" fmla="*/ 355 w 401"/>
                  <a:gd name="T1" fmla="*/ 182 h 402"/>
                  <a:gd name="T2" fmla="*/ 356 w 401"/>
                  <a:gd name="T3" fmla="*/ 201 h 402"/>
                  <a:gd name="T4" fmla="*/ 201 w 401"/>
                  <a:gd name="T5" fmla="*/ 356 h 402"/>
                  <a:gd name="T6" fmla="*/ 45 w 401"/>
                  <a:gd name="T7" fmla="*/ 201 h 402"/>
                  <a:gd name="T8" fmla="*/ 201 w 401"/>
                  <a:gd name="T9" fmla="*/ 46 h 402"/>
                  <a:gd name="T10" fmla="*/ 267 w 401"/>
                  <a:gd name="T11" fmla="*/ 61 h 402"/>
                  <a:gd name="T12" fmla="*/ 288 w 401"/>
                  <a:gd name="T13" fmla="*/ 20 h 402"/>
                  <a:gd name="T14" fmla="*/ 201 w 401"/>
                  <a:gd name="T15" fmla="*/ 0 h 402"/>
                  <a:gd name="T16" fmla="*/ 0 w 401"/>
                  <a:gd name="T17" fmla="*/ 201 h 402"/>
                  <a:gd name="T18" fmla="*/ 201 w 401"/>
                  <a:gd name="T19" fmla="*/ 402 h 402"/>
                  <a:gd name="T20" fmla="*/ 401 w 401"/>
                  <a:gd name="T21" fmla="*/ 201 h 402"/>
                  <a:gd name="T22" fmla="*/ 400 w 401"/>
                  <a:gd name="T23" fmla="*/ 182 h 402"/>
                  <a:gd name="T24" fmla="*/ 355 w 401"/>
                  <a:gd name="T25" fmla="*/ 182 h 4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1"/>
                  <a:gd name="T40" fmla="*/ 0 h 402"/>
                  <a:gd name="T41" fmla="*/ 401 w 401"/>
                  <a:gd name="T42" fmla="*/ 402 h 4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1" h="402">
                    <a:moveTo>
                      <a:pt x="355" y="182"/>
                    </a:moveTo>
                    <a:cubicBezTo>
                      <a:pt x="355" y="189"/>
                      <a:pt x="356" y="195"/>
                      <a:pt x="356" y="201"/>
                    </a:cubicBezTo>
                    <a:cubicBezTo>
                      <a:pt x="356" y="287"/>
                      <a:pt x="286" y="356"/>
                      <a:pt x="201" y="356"/>
                    </a:cubicBezTo>
                    <a:cubicBezTo>
                      <a:pt x="115" y="356"/>
                      <a:pt x="45" y="287"/>
                      <a:pt x="45" y="201"/>
                    </a:cubicBezTo>
                    <a:cubicBezTo>
                      <a:pt x="45" y="115"/>
                      <a:pt x="115" y="46"/>
                      <a:pt x="201" y="46"/>
                    </a:cubicBezTo>
                    <a:cubicBezTo>
                      <a:pt x="224" y="46"/>
                      <a:pt x="247" y="51"/>
                      <a:pt x="267" y="61"/>
                    </a:cubicBezTo>
                    <a:cubicBezTo>
                      <a:pt x="288" y="20"/>
                      <a:pt x="288" y="20"/>
                      <a:pt x="288" y="20"/>
                    </a:cubicBezTo>
                    <a:cubicBezTo>
                      <a:pt x="262" y="7"/>
                      <a:pt x="232" y="0"/>
                      <a:pt x="201" y="0"/>
                    </a:cubicBezTo>
                    <a:cubicBezTo>
                      <a:pt x="90" y="0"/>
                      <a:pt x="0" y="90"/>
                      <a:pt x="0" y="201"/>
                    </a:cubicBezTo>
                    <a:cubicBezTo>
                      <a:pt x="0" y="312"/>
                      <a:pt x="90" y="402"/>
                      <a:pt x="201" y="402"/>
                    </a:cubicBezTo>
                    <a:cubicBezTo>
                      <a:pt x="311" y="402"/>
                      <a:pt x="401" y="312"/>
                      <a:pt x="401" y="201"/>
                    </a:cubicBezTo>
                    <a:cubicBezTo>
                      <a:pt x="401" y="195"/>
                      <a:pt x="401" y="189"/>
                      <a:pt x="400" y="182"/>
                    </a:cubicBezTo>
                    <a:lnTo>
                      <a:pt x="355" y="182"/>
                    </a:lnTo>
                    <a:close/>
                  </a:path>
                </a:pathLst>
              </a:custGeom>
              <a:ln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zh-CN" sz="2135" b="0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字魂58号-创中黑" panose="00000500000000000000" charset="-122"/>
                </a:endParaRPr>
              </a:p>
            </p:txBody>
          </p:sp>
          <p:sp>
            <p:nvSpPr>
              <p:cNvPr id="6" name="Freeform 80">
                <a:extLst>
                  <a:ext uri="{FF2B5EF4-FFF2-40B4-BE49-F238E27FC236}">
                    <a16:creationId xmlns:a16="http://schemas.microsoft.com/office/drawing/2014/main" id="{9D603F1A-A47D-4935-8C0A-60F77B7FE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699" y="1454149"/>
                <a:ext cx="2673350" cy="2317750"/>
              </a:xfrm>
              <a:custGeom>
                <a:avLst/>
                <a:gdLst>
                  <a:gd name="T0" fmla="*/ 448 w 495"/>
                  <a:gd name="T1" fmla="*/ 163 h 429"/>
                  <a:gd name="T2" fmla="*/ 449 w 495"/>
                  <a:gd name="T3" fmla="*/ 181 h 429"/>
                  <a:gd name="T4" fmla="*/ 248 w 495"/>
                  <a:gd name="T5" fmla="*/ 382 h 429"/>
                  <a:gd name="T6" fmla="*/ 46 w 495"/>
                  <a:gd name="T7" fmla="*/ 181 h 429"/>
                  <a:gd name="T8" fmla="*/ 112 w 495"/>
                  <a:gd name="T9" fmla="*/ 32 h 429"/>
                  <a:gd name="T10" fmla="*/ 79 w 495"/>
                  <a:gd name="T11" fmla="*/ 0 h 429"/>
                  <a:gd name="T12" fmla="*/ 0 w 495"/>
                  <a:gd name="T13" fmla="*/ 181 h 429"/>
                  <a:gd name="T14" fmla="*/ 248 w 495"/>
                  <a:gd name="T15" fmla="*/ 429 h 429"/>
                  <a:gd name="T16" fmla="*/ 495 w 495"/>
                  <a:gd name="T17" fmla="*/ 181 h 429"/>
                  <a:gd name="T18" fmla="*/ 495 w 495"/>
                  <a:gd name="T19" fmla="*/ 163 h 429"/>
                  <a:gd name="T20" fmla="*/ 448 w 495"/>
                  <a:gd name="T21" fmla="*/ 163 h 4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5"/>
                  <a:gd name="T34" fmla="*/ 0 h 429"/>
                  <a:gd name="T35" fmla="*/ 495 w 495"/>
                  <a:gd name="T36" fmla="*/ 429 h 4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5" h="429">
                    <a:moveTo>
                      <a:pt x="448" y="163"/>
                    </a:moveTo>
                    <a:cubicBezTo>
                      <a:pt x="448" y="169"/>
                      <a:pt x="449" y="175"/>
                      <a:pt x="449" y="181"/>
                    </a:cubicBezTo>
                    <a:cubicBezTo>
                      <a:pt x="449" y="292"/>
                      <a:pt x="359" y="382"/>
                      <a:pt x="248" y="382"/>
                    </a:cubicBezTo>
                    <a:cubicBezTo>
                      <a:pt x="136" y="382"/>
                      <a:pt x="46" y="292"/>
                      <a:pt x="46" y="181"/>
                    </a:cubicBezTo>
                    <a:cubicBezTo>
                      <a:pt x="46" y="122"/>
                      <a:pt x="72" y="69"/>
                      <a:pt x="112" y="32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30" y="45"/>
                      <a:pt x="0" y="109"/>
                      <a:pt x="0" y="181"/>
                    </a:cubicBezTo>
                    <a:cubicBezTo>
                      <a:pt x="0" y="318"/>
                      <a:pt x="111" y="429"/>
                      <a:pt x="248" y="429"/>
                    </a:cubicBezTo>
                    <a:cubicBezTo>
                      <a:pt x="384" y="429"/>
                      <a:pt x="495" y="318"/>
                      <a:pt x="495" y="181"/>
                    </a:cubicBezTo>
                    <a:cubicBezTo>
                      <a:pt x="495" y="175"/>
                      <a:pt x="495" y="169"/>
                      <a:pt x="495" y="163"/>
                    </a:cubicBezTo>
                    <a:lnTo>
                      <a:pt x="448" y="16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zh-CN" altLang="zh-CN" sz="2135" b="0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字魂58号-创中黑" panose="00000500000000000000" charset="-122"/>
                </a:endParaRPr>
              </a:p>
            </p:txBody>
          </p:sp>
          <p:sp>
            <p:nvSpPr>
              <p:cNvPr id="7" name="Freeform 83">
                <a:extLst>
                  <a:ext uri="{FF2B5EF4-FFF2-40B4-BE49-F238E27FC236}">
                    <a16:creationId xmlns:a16="http://schemas.microsoft.com/office/drawing/2014/main" id="{07D489EA-6898-46D5-B28F-AF3728125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724" y="2335212"/>
                <a:ext cx="2981325" cy="1685925"/>
              </a:xfrm>
              <a:custGeom>
                <a:avLst/>
                <a:gdLst>
                  <a:gd name="T0" fmla="*/ 505 w 552"/>
                  <a:gd name="T1" fmla="*/ 0 h 312"/>
                  <a:gd name="T2" fmla="*/ 506 w 552"/>
                  <a:gd name="T3" fmla="*/ 18 h 312"/>
                  <a:gd name="T4" fmla="*/ 258 w 552"/>
                  <a:gd name="T5" fmla="*/ 266 h 312"/>
                  <a:gd name="T6" fmla="*/ 40 w 552"/>
                  <a:gd name="T7" fmla="*/ 138 h 312"/>
                  <a:gd name="T8" fmla="*/ 0 w 552"/>
                  <a:gd name="T9" fmla="*/ 160 h 312"/>
                  <a:gd name="T10" fmla="*/ 258 w 552"/>
                  <a:gd name="T11" fmla="*/ 312 h 312"/>
                  <a:gd name="T12" fmla="*/ 552 w 552"/>
                  <a:gd name="T13" fmla="*/ 18 h 312"/>
                  <a:gd name="T14" fmla="*/ 551 w 552"/>
                  <a:gd name="T15" fmla="*/ 0 h 312"/>
                  <a:gd name="T16" fmla="*/ 505 w 552"/>
                  <a:gd name="T17" fmla="*/ 0 h 3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12"/>
                  <a:gd name="T29" fmla="*/ 552 w 552"/>
                  <a:gd name="T30" fmla="*/ 312 h 3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12">
                    <a:moveTo>
                      <a:pt x="505" y="0"/>
                    </a:moveTo>
                    <a:cubicBezTo>
                      <a:pt x="505" y="6"/>
                      <a:pt x="506" y="12"/>
                      <a:pt x="506" y="18"/>
                    </a:cubicBezTo>
                    <a:cubicBezTo>
                      <a:pt x="506" y="155"/>
                      <a:pt x="395" y="266"/>
                      <a:pt x="258" y="266"/>
                    </a:cubicBezTo>
                    <a:cubicBezTo>
                      <a:pt x="164" y="266"/>
                      <a:pt x="82" y="214"/>
                      <a:pt x="40" y="138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50" y="251"/>
                      <a:pt x="146" y="312"/>
                      <a:pt x="258" y="312"/>
                    </a:cubicBezTo>
                    <a:cubicBezTo>
                      <a:pt x="420" y="312"/>
                      <a:pt x="552" y="180"/>
                      <a:pt x="552" y="18"/>
                    </a:cubicBezTo>
                    <a:cubicBezTo>
                      <a:pt x="552" y="12"/>
                      <a:pt x="552" y="6"/>
                      <a:pt x="551" y="0"/>
                    </a:cubicBezTo>
                    <a:lnTo>
                      <a:pt x="50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alpha val="16000"/>
                    </a:schemeClr>
                  </a:gs>
                  <a:gs pos="100000">
                    <a:srgbClr val="25C6FF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  <a:sym typeface="字魂58号-创中黑" panose="00000500000000000000" charset="-122"/>
                </a:endParaRPr>
              </a:p>
            </p:txBody>
          </p:sp>
          <p:sp>
            <p:nvSpPr>
              <p:cNvPr id="8" name="TextBox 682">
                <a:extLst>
                  <a:ext uri="{FF2B5EF4-FFF2-40B4-BE49-F238E27FC236}">
                    <a16:creationId xmlns:a16="http://schemas.microsoft.com/office/drawing/2014/main" id="{4C71C72D-B11E-46AC-848F-DE13E8746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6439" y="3959224"/>
                <a:ext cx="549670" cy="31566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en-US" sz="2135" b="1" dirty="0">
                    <a:solidFill>
                      <a:srgbClr val="F2F2F2"/>
                    </a:solidFill>
                    <a:ea typeface="思源黑体 CN Bold" panose="020B0800000000000000" pitchFamily="34" charset="-122"/>
                    <a:cs typeface="字魂58号-创中黑" panose="00000500000000000000" charset="-122"/>
                    <a:sym typeface="字魂58号-创中黑" panose="00000500000000000000" charset="-122"/>
                  </a:rPr>
                  <a:t>38%</a:t>
                </a:r>
                <a:endParaRPr lang="zh-CN" altLang="en-US" sz="2135" b="1" dirty="0">
                  <a:solidFill>
                    <a:srgbClr val="F2F2F2"/>
                  </a:solidFill>
                  <a:ea typeface="思源黑体 CN Bold" panose="020B0800000000000000" pitchFamily="34" charset="-122"/>
                  <a:cs typeface="字魂58号-创中黑" panose="00000500000000000000" charset="-122"/>
                  <a:sym typeface="字魂58号-创中黑" panose="00000500000000000000" charset="-122"/>
                </a:endParaRPr>
              </a:p>
            </p:txBody>
          </p:sp>
          <p:sp>
            <p:nvSpPr>
              <p:cNvPr id="9" name="TextBox 682">
                <a:extLst>
                  <a:ext uri="{FF2B5EF4-FFF2-40B4-BE49-F238E27FC236}">
                    <a16:creationId xmlns:a16="http://schemas.microsoft.com/office/drawing/2014/main" id="{74023854-579E-4F6B-8120-E059465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58" y="2805112"/>
                <a:ext cx="549670" cy="31566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en-US" sz="2135" b="1" dirty="0">
                    <a:solidFill>
                      <a:srgbClr val="F2F2F2"/>
                    </a:solidFill>
                    <a:ea typeface="思源黑体 CN Bold" panose="020B0800000000000000" pitchFamily="34" charset="-122"/>
                    <a:cs typeface="字魂58号-创中黑" panose="00000500000000000000" charset="-122"/>
                    <a:sym typeface="字魂58号-创中黑" panose="00000500000000000000" charset="-122"/>
                  </a:rPr>
                  <a:t>55%</a:t>
                </a:r>
                <a:endParaRPr lang="zh-CN" altLang="en-US" sz="2135" b="1" dirty="0">
                  <a:solidFill>
                    <a:srgbClr val="F2F2F2"/>
                  </a:solidFill>
                  <a:ea typeface="思源黑体 CN Bold" panose="020B0800000000000000" pitchFamily="34" charset="-122"/>
                  <a:cs typeface="字魂58号-创中黑" panose="00000500000000000000" charset="-122"/>
                  <a:sym typeface="字魂58号-创中黑" panose="00000500000000000000" charset="-122"/>
                </a:endParaRPr>
              </a:p>
            </p:txBody>
          </p:sp>
          <p:sp>
            <p:nvSpPr>
              <p:cNvPr id="10" name="TextBox 682">
                <a:extLst>
                  <a:ext uri="{FF2B5EF4-FFF2-40B4-BE49-F238E27FC236}">
                    <a16:creationId xmlns:a16="http://schemas.microsoft.com/office/drawing/2014/main" id="{5CC6A168-A83F-492C-9169-BCAAF75EC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7045" y="1169987"/>
                <a:ext cx="549670" cy="31566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en-US" sz="2135" b="1" dirty="0">
                    <a:solidFill>
                      <a:srgbClr val="F2F2F2"/>
                    </a:solidFill>
                    <a:ea typeface="思源黑体 CN Bold" panose="020B0800000000000000" pitchFamily="34" charset="-122"/>
                    <a:cs typeface="字魂58号-创中黑" panose="00000500000000000000" charset="-122"/>
                    <a:sym typeface="字魂58号-创中黑" panose="00000500000000000000" charset="-122"/>
                  </a:rPr>
                  <a:t>65%</a:t>
                </a:r>
                <a:endParaRPr lang="zh-CN" altLang="en-US" sz="2135" b="1" dirty="0">
                  <a:solidFill>
                    <a:srgbClr val="F2F2F2"/>
                  </a:solidFill>
                  <a:ea typeface="思源黑体 CN Bold" panose="020B0800000000000000" pitchFamily="34" charset="-122"/>
                  <a:cs typeface="字魂58号-创中黑" panose="00000500000000000000" charset="-122"/>
                  <a:sym typeface="字魂58号-创中黑" panose="00000500000000000000" charset="-122"/>
                </a:endParaRPr>
              </a:p>
            </p:txBody>
          </p:sp>
          <p:sp>
            <p:nvSpPr>
              <p:cNvPr id="11" name="TextBox 682">
                <a:extLst>
                  <a:ext uri="{FF2B5EF4-FFF2-40B4-BE49-F238E27FC236}">
                    <a16:creationId xmlns:a16="http://schemas.microsoft.com/office/drawing/2014/main" id="{D0DA1D1B-B981-4C8E-B09C-35B329DAE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458" y="1447799"/>
                <a:ext cx="549670" cy="31566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1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+mn-lt"/>
                    <a:ea typeface="思源黑体 CN Bold" panose="020B0800000000000000" pitchFamily="34" charset="-122"/>
                    <a:cs typeface="字魂58号-创中黑" panose="00000500000000000000" charset="-122"/>
                    <a:sym typeface="字魂58号-创中黑" panose="00000500000000000000" charset="-122"/>
                  </a:rPr>
                  <a:t>78%</a:t>
                </a:r>
                <a:endPara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n-lt"/>
                  <a:ea typeface="思源黑体 CN Bold" panose="020B0800000000000000" pitchFamily="34" charset="-122"/>
                  <a:cs typeface="字魂58号-创中黑" panose="00000500000000000000" charset="-122"/>
                  <a:sym typeface="字魂58号-创中黑" panose="00000500000000000000" charset="-122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8932866F-2E49-4A97-A9EE-BB8A48AF1FCA}"/>
                </a:ext>
              </a:extLst>
            </p:cNvPr>
            <p:cNvGrpSpPr/>
            <p:nvPr/>
          </p:nvGrpSpPr>
          <p:grpSpPr>
            <a:xfrm>
              <a:off x="2621422" y="2435375"/>
              <a:ext cx="2038488" cy="2038488"/>
              <a:chOff x="7916553" y="3364121"/>
              <a:chExt cx="1856638" cy="185663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B1DEBD4-C60E-4662-9D24-21744EC63808}"/>
                  </a:ext>
                </a:extLst>
              </p:cNvPr>
              <p:cNvSpPr/>
              <p:nvPr/>
            </p:nvSpPr>
            <p:spPr>
              <a:xfrm flipH="1">
                <a:off x="8144000" y="3591568"/>
                <a:ext cx="1401744" cy="1401744"/>
              </a:xfrm>
              <a:prstGeom prst="ellipse">
                <a:avLst/>
              </a:prstGeom>
              <a:noFill/>
              <a:ln w="76200">
                <a:solidFill>
                  <a:schemeClr val="accent1"/>
                </a:solidFill>
                <a:prstDash val="sysDash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2B555504-C43F-4AEF-8EBA-508FEF98DE86}"/>
                  </a:ext>
                </a:extLst>
              </p:cNvPr>
              <p:cNvSpPr/>
              <p:nvPr/>
            </p:nvSpPr>
            <p:spPr>
              <a:xfrm flipH="1">
                <a:off x="8267182" y="3714750"/>
                <a:ext cx="1155380" cy="115538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  <a:prstDash val="dash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5" name="椭圆 213">
                <a:extLst>
                  <a:ext uri="{FF2B5EF4-FFF2-40B4-BE49-F238E27FC236}">
                    <a16:creationId xmlns:a16="http://schemas.microsoft.com/office/drawing/2014/main" id="{752675D9-F6E9-4F15-86A3-BAE7BC16AB68}"/>
                  </a:ext>
                </a:extLst>
              </p:cNvPr>
              <p:cNvSpPr/>
              <p:nvPr/>
            </p:nvSpPr>
            <p:spPr>
              <a:xfrm flipH="1">
                <a:off x="8065143" y="3512711"/>
                <a:ext cx="1559458" cy="1559458"/>
              </a:xfrm>
              <a:custGeom>
                <a:avLst/>
                <a:gdLst>
                  <a:gd name="connsiteX0" fmla="*/ 0 w 1559458"/>
                  <a:gd name="connsiteY0" fmla="*/ 779729 h 1559458"/>
                  <a:gd name="connsiteX1" fmla="*/ 779729 w 1559458"/>
                  <a:gd name="connsiteY1" fmla="*/ 0 h 1559458"/>
                  <a:gd name="connsiteX2" fmla="*/ 1559458 w 1559458"/>
                  <a:gd name="connsiteY2" fmla="*/ 779729 h 1559458"/>
                  <a:gd name="connsiteX3" fmla="*/ 779729 w 1559458"/>
                  <a:gd name="connsiteY3" fmla="*/ 1559458 h 1559458"/>
                  <a:gd name="connsiteX4" fmla="*/ 0 w 1559458"/>
                  <a:gd name="connsiteY4" fmla="*/ 779729 h 1559458"/>
                  <a:gd name="connsiteX0" fmla="*/ 8399882 w 9959340"/>
                  <a:gd name="connsiteY0" fmla="*/ 4292440 h 5072169"/>
                  <a:gd name="connsiteX1" fmla="*/ 0 w 9959340"/>
                  <a:gd name="connsiteY1" fmla="*/ 0 h 5072169"/>
                  <a:gd name="connsiteX2" fmla="*/ 9179611 w 9959340"/>
                  <a:gd name="connsiteY2" fmla="*/ 3512711 h 5072169"/>
                  <a:gd name="connsiteX3" fmla="*/ 9959340 w 9959340"/>
                  <a:gd name="connsiteY3" fmla="*/ 4292440 h 5072169"/>
                  <a:gd name="connsiteX4" fmla="*/ 9179611 w 9959340"/>
                  <a:gd name="connsiteY4" fmla="*/ 5072169 h 5072169"/>
                  <a:gd name="connsiteX5" fmla="*/ 8399882 w 9959340"/>
                  <a:gd name="connsiteY5" fmla="*/ 4292440 h 5072169"/>
                  <a:gd name="connsiteX0" fmla="*/ 0 w 1559458"/>
                  <a:gd name="connsiteY0" fmla="*/ 779729 h 1559458"/>
                  <a:gd name="connsiteX1" fmla="*/ 779729 w 1559458"/>
                  <a:gd name="connsiteY1" fmla="*/ 0 h 1559458"/>
                  <a:gd name="connsiteX2" fmla="*/ 1559458 w 1559458"/>
                  <a:gd name="connsiteY2" fmla="*/ 779729 h 1559458"/>
                  <a:gd name="connsiteX3" fmla="*/ 779729 w 1559458"/>
                  <a:gd name="connsiteY3" fmla="*/ 1559458 h 1559458"/>
                  <a:gd name="connsiteX4" fmla="*/ 0 w 1559458"/>
                  <a:gd name="connsiteY4" fmla="*/ 779729 h 155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9458" h="1559458">
                    <a:moveTo>
                      <a:pt x="0" y="779729"/>
                    </a:moveTo>
                    <a:cubicBezTo>
                      <a:pt x="0" y="349097"/>
                      <a:pt x="349097" y="0"/>
                      <a:pt x="779729" y="0"/>
                    </a:cubicBezTo>
                    <a:cubicBezTo>
                      <a:pt x="1210361" y="0"/>
                      <a:pt x="1559458" y="349097"/>
                      <a:pt x="1559458" y="779729"/>
                    </a:cubicBezTo>
                    <a:cubicBezTo>
                      <a:pt x="1559458" y="1210361"/>
                      <a:pt x="1210361" y="1559458"/>
                      <a:pt x="779729" y="1559458"/>
                    </a:cubicBezTo>
                    <a:cubicBezTo>
                      <a:pt x="349097" y="1559458"/>
                      <a:pt x="0" y="1210361"/>
                      <a:pt x="0" y="779729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1"/>
                </a:solidFill>
                <a:prstDash val="solid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FFED5908-26B5-49C9-97BE-DEAF001E6704}"/>
                  </a:ext>
                </a:extLst>
              </p:cNvPr>
              <p:cNvSpPr/>
              <p:nvPr/>
            </p:nvSpPr>
            <p:spPr>
              <a:xfrm>
                <a:off x="8035425" y="3482993"/>
                <a:ext cx="1618894" cy="1618894"/>
              </a:xfrm>
              <a:custGeom>
                <a:avLst/>
                <a:gdLst/>
                <a:ahLst/>
                <a:cxnLst/>
                <a:rect l="0" t="0" r="0" b="0"/>
                <a:pathLst>
                  <a:path w="1618895" h="1618895">
                    <a:moveTo>
                      <a:pt x="1618894" y="809447"/>
                    </a:moveTo>
                    <a:cubicBezTo>
                      <a:pt x="1618894" y="362402"/>
                      <a:pt x="1256492" y="0"/>
                      <a:pt x="809447" y="0"/>
                    </a:cubicBezTo>
                    <a:cubicBezTo>
                      <a:pt x="362402" y="0"/>
                      <a:pt x="0" y="362402"/>
                      <a:pt x="0" y="809447"/>
                    </a:cubicBezTo>
                    <a:cubicBezTo>
                      <a:pt x="0" y="1256492"/>
                      <a:pt x="362402" y="1618894"/>
                      <a:pt x="809447" y="1618894"/>
                    </a:cubicBezTo>
                    <a:cubicBezTo>
                      <a:pt x="1256492" y="1618894"/>
                      <a:pt x="1618894" y="1256492"/>
                      <a:pt x="1618894" y="809447"/>
                    </a:cubicBezTo>
                    <a:close/>
                  </a:path>
                </a:pathLst>
              </a:custGeom>
              <a:noFill/>
              <a:ln w="6350" cap="flat" cmpd="sng" algn="ctr">
                <a:solidFill>
                  <a:schemeClr val="accent1">
                    <a:alpha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96A7DD41-018E-47B9-9DD0-8EA0A691869C}"/>
                  </a:ext>
                </a:extLst>
              </p:cNvPr>
              <p:cNvSpPr/>
              <p:nvPr/>
            </p:nvSpPr>
            <p:spPr>
              <a:xfrm>
                <a:off x="8005707" y="3453275"/>
                <a:ext cx="1678330" cy="1678330"/>
              </a:xfrm>
              <a:custGeom>
                <a:avLst/>
                <a:gdLst/>
                <a:ahLst/>
                <a:cxnLst/>
                <a:rect l="0" t="0" r="0" b="0"/>
                <a:pathLst>
                  <a:path w="1678331" h="1678331">
                    <a:moveTo>
                      <a:pt x="1678330" y="839165"/>
                    </a:moveTo>
                    <a:cubicBezTo>
                      <a:pt x="1678330" y="375708"/>
                      <a:pt x="1302623" y="0"/>
                      <a:pt x="839165" y="0"/>
                    </a:cubicBezTo>
                    <a:cubicBezTo>
                      <a:pt x="375707" y="0"/>
                      <a:pt x="0" y="375708"/>
                      <a:pt x="0" y="839165"/>
                    </a:cubicBezTo>
                    <a:cubicBezTo>
                      <a:pt x="0" y="1302623"/>
                      <a:pt x="375707" y="1678330"/>
                      <a:pt x="839165" y="1678330"/>
                    </a:cubicBezTo>
                    <a:cubicBezTo>
                      <a:pt x="1302623" y="1678330"/>
                      <a:pt x="1678330" y="1302623"/>
                      <a:pt x="1678330" y="839165"/>
                    </a:cubicBezTo>
                    <a:close/>
                  </a:path>
                </a:pathLst>
              </a:custGeom>
              <a:noFill/>
              <a:ln w="6350" cap="flat" cmpd="sng" algn="ctr">
                <a:solidFill>
                  <a:schemeClr val="accent1">
                    <a:alpha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DA4A3901-13BD-4749-A24D-0E0DCB6F0441}"/>
                  </a:ext>
                </a:extLst>
              </p:cNvPr>
              <p:cNvSpPr/>
              <p:nvPr/>
            </p:nvSpPr>
            <p:spPr>
              <a:xfrm>
                <a:off x="7975989" y="3423557"/>
                <a:ext cx="1737766" cy="1737766"/>
              </a:xfrm>
              <a:custGeom>
                <a:avLst/>
                <a:gdLst/>
                <a:ahLst/>
                <a:cxnLst/>
                <a:rect l="0" t="0" r="0" b="0"/>
                <a:pathLst>
                  <a:path w="1737767" h="1737767">
                    <a:moveTo>
                      <a:pt x="1737766" y="868883"/>
                    </a:moveTo>
                    <a:cubicBezTo>
                      <a:pt x="1737766" y="389013"/>
                      <a:pt x="1348753" y="0"/>
                      <a:pt x="868883" y="0"/>
                    </a:cubicBezTo>
                    <a:cubicBezTo>
                      <a:pt x="389013" y="0"/>
                      <a:pt x="0" y="389013"/>
                      <a:pt x="0" y="868883"/>
                    </a:cubicBezTo>
                    <a:cubicBezTo>
                      <a:pt x="0" y="1348754"/>
                      <a:pt x="389013" y="1737766"/>
                      <a:pt x="868883" y="1737766"/>
                    </a:cubicBezTo>
                    <a:cubicBezTo>
                      <a:pt x="1348753" y="1737766"/>
                      <a:pt x="1737766" y="1348754"/>
                      <a:pt x="1737766" y="868883"/>
                    </a:cubicBezTo>
                    <a:close/>
                  </a:path>
                </a:pathLst>
              </a:custGeom>
              <a:noFill/>
              <a:ln w="6350" cap="flat" cmpd="sng" algn="ctr">
                <a:solidFill>
                  <a:schemeClr val="accent1">
                    <a:alpha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B7D8F608-255C-429D-820A-57A7B48E5026}"/>
                  </a:ext>
                </a:extLst>
              </p:cNvPr>
              <p:cNvSpPr/>
              <p:nvPr/>
            </p:nvSpPr>
            <p:spPr>
              <a:xfrm>
                <a:off x="7946271" y="3393839"/>
                <a:ext cx="1797202" cy="1797202"/>
              </a:xfrm>
              <a:custGeom>
                <a:avLst/>
                <a:gdLst/>
                <a:ahLst/>
                <a:cxnLst/>
                <a:rect l="0" t="0" r="0" b="0"/>
                <a:pathLst>
                  <a:path w="1797203" h="1797203">
                    <a:moveTo>
                      <a:pt x="1797202" y="898601"/>
                    </a:moveTo>
                    <a:cubicBezTo>
                      <a:pt x="1797202" y="402318"/>
                      <a:pt x="1394884" y="0"/>
                      <a:pt x="898601" y="0"/>
                    </a:cubicBezTo>
                    <a:cubicBezTo>
                      <a:pt x="402318" y="0"/>
                      <a:pt x="0" y="402318"/>
                      <a:pt x="0" y="898601"/>
                    </a:cubicBezTo>
                    <a:cubicBezTo>
                      <a:pt x="0" y="1394884"/>
                      <a:pt x="402318" y="1797202"/>
                      <a:pt x="898601" y="1797202"/>
                    </a:cubicBezTo>
                    <a:cubicBezTo>
                      <a:pt x="1394884" y="1797202"/>
                      <a:pt x="1797202" y="1394884"/>
                      <a:pt x="1797202" y="898601"/>
                    </a:cubicBezTo>
                    <a:close/>
                  </a:path>
                </a:pathLst>
              </a:custGeom>
              <a:noFill/>
              <a:ln w="6350" cap="flat" cmpd="sng" algn="ctr">
                <a:solidFill>
                  <a:schemeClr val="accent1">
                    <a:alpha val="2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algn="ctr" rotWithShape="0">
                  <a:schemeClr val="accent1">
                    <a:alpha val="6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0" name="椭圆 214">
                <a:extLst>
                  <a:ext uri="{FF2B5EF4-FFF2-40B4-BE49-F238E27FC236}">
                    <a16:creationId xmlns:a16="http://schemas.microsoft.com/office/drawing/2014/main" id="{E7CDEFBC-832B-408F-A9E4-47048D78047A}"/>
                  </a:ext>
                </a:extLst>
              </p:cNvPr>
              <p:cNvSpPr/>
              <p:nvPr/>
            </p:nvSpPr>
            <p:spPr>
              <a:xfrm flipH="1">
                <a:off x="7916553" y="3364121"/>
                <a:ext cx="1856638" cy="1856638"/>
              </a:xfrm>
              <a:custGeom>
                <a:avLst/>
                <a:gdLst>
                  <a:gd name="connsiteX0" fmla="*/ 0 w 1856638"/>
                  <a:gd name="connsiteY0" fmla="*/ 928319 h 1856638"/>
                  <a:gd name="connsiteX1" fmla="*/ 928319 w 1856638"/>
                  <a:gd name="connsiteY1" fmla="*/ 0 h 1856638"/>
                  <a:gd name="connsiteX2" fmla="*/ 1856638 w 1856638"/>
                  <a:gd name="connsiteY2" fmla="*/ 928319 h 1856638"/>
                  <a:gd name="connsiteX3" fmla="*/ 928319 w 1856638"/>
                  <a:gd name="connsiteY3" fmla="*/ 1856638 h 1856638"/>
                  <a:gd name="connsiteX4" fmla="*/ 0 w 1856638"/>
                  <a:gd name="connsiteY4" fmla="*/ 928319 h 1856638"/>
                  <a:gd name="connsiteX0" fmla="*/ 8251292 w 10107930"/>
                  <a:gd name="connsiteY0" fmla="*/ 4292440 h 5220759"/>
                  <a:gd name="connsiteX1" fmla="*/ 0 w 10107930"/>
                  <a:gd name="connsiteY1" fmla="*/ 0 h 5220759"/>
                  <a:gd name="connsiteX2" fmla="*/ 9179611 w 10107930"/>
                  <a:gd name="connsiteY2" fmla="*/ 3364121 h 5220759"/>
                  <a:gd name="connsiteX3" fmla="*/ 10107930 w 10107930"/>
                  <a:gd name="connsiteY3" fmla="*/ 4292440 h 5220759"/>
                  <a:gd name="connsiteX4" fmla="*/ 9179611 w 10107930"/>
                  <a:gd name="connsiteY4" fmla="*/ 5220759 h 5220759"/>
                  <a:gd name="connsiteX5" fmla="*/ 8251292 w 10107930"/>
                  <a:gd name="connsiteY5" fmla="*/ 4292440 h 5220759"/>
                  <a:gd name="connsiteX0" fmla="*/ 0 w 1856638"/>
                  <a:gd name="connsiteY0" fmla="*/ 928319 h 1856638"/>
                  <a:gd name="connsiteX1" fmla="*/ 928319 w 1856638"/>
                  <a:gd name="connsiteY1" fmla="*/ 0 h 1856638"/>
                  <a:gd name="connsiteX2" fmla="*/ 1856638 w 1856638"/>
                  <a:gd name="connsiteY2" fmla="*/ 928319 h 1856638"/>
                  <a:gd name="connsiteX3" fmla="*/ 928319 w 1856638"/>
                  <a:gd name="connsiteY3" fmla="*/ 1856638 h 1856638"/>
                  <a:gd name="connsiteX4" fmla="*/ 0 w 1856638"/>
                  <a:gd name="connsiteY4" fmla="*/ 928319 h 185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6638" h="1856638">
                    <a:moveTo>
                      <a:pt x="0" y="928319"/>
                    </a:moveTo>
                    <a:cubicBezTo>
                      <a:pt x="0" y="415623"/>
                      <a:pt x="415623" y="0"/>
                      <a:pt x="928319" y="0"/>
                    </a:cubicBezTo>
                    <a:cubicBezTo>
                      <a:pt x="1441015" y="0"/>
                      <a:pt x="1856638" y="415623"/>
                      <a:pt x="1856638" y="928319"/>
                    </a:cubicBezTo>
                    <a:cubicBezTo>
                      <a:pt x="1856638" y="1441015"/>
                      <a:pt x="1441015" y="1856638"/>
                      <a:pt x="928319" y="1856638"/>
                    </a:cubicBezTo>
                    <a:cubicBezTo>
                      <a:pt x="415623" y="1856638"/>
                      <a:pt x="0" y="1441015"/>
                      <a:pt x="0" y="928319"/>
                    </a:cubicBezTo>
                    <a:close/>
                  </a:path>
                </a:pathLst>
              </a:custGeom>
              <a:noFill/>
              <a:ln w="6350" cmpd="sng">
                <a:solidFill>
                  <a:schemeClr val="accent1">
                    <a:alpha val="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5B378575-37CD-4302-AEAB-2FCA777952E0}"/>
                  </a:ext>
                </a:extLst>
              </p:cNvPr>
              <p:cNvGrpSpPr/>
              <p:nvPr/>
            </p:nvGrpSpPr>
            <p:grpSpPr>
              <a:xfrm>
                <a:off x="8396613" y="3844181"/>
                <a:ext cx="896518" cy="896518"/>
                <a:chOff x="4478403" y="4056769"/>
                <a:chExt cx="776142" cy="776142"/>
              </a:xfrm>
            </p:grpSpPr>
            <p:sp>
              <p:nvSpPr>
                <p:cNvPr id="22" name="等腰三角形 21">
                  <a:extLst>
                    <a:ext uri="{FF2B5EF4-FFF2-40B4-BE49-F238E27FC236}">
                      <a16:creationId xmlns:a16="http://schemas.microsoft.com/office/drawing/2014/main" id="{10B09450-2E90-43EC-B12F-A983E883D1BE}"/>
                    </a:ext>
                  </a:extLst>
                </p:cNvPr>
                <p:cNvSpPr/>
                <p:nvPr/>
              </p:nvSpPr>
              <p:spPr>
                <a:xfrm rot="10800000">
                  <a:off x="4837363" y="4056769"/>
                  <a:ext cx="58221" cy="5019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254000" algn="ctr" rotWithShape="0">
                    <a:schemeClr val="accent1">
                      <a:alpha val="6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思源黑体 CN Bold" panose="020B0800000000000000" pitchFamily="34" charset="-122"/>
                    <a:cs typeface="+mn-cs"/>
                  </a:endParaRPr>
                </a:p>
              </p:txBody>
            </p:sp>
            <p:sp>
              <p:nvSpPr>
                <p:cNvPr id="23" name="等腰三角形 22">
                  <a:extLst>
                    <a:ext uri="{FF2B5EF4-FFF2-40B4-BE49-F238E27FC236}">
                      <a16:creationId xmlns:a16="http://schemas.microsoft.com/office/drawing/2014/main" id="{5472F90E-9912-4CF4-A622-429DC1D6DB19}"/>
                    </a:ext>
                  </a:extLst>
                </p:cNvPr>
                <p:cNvSpPr/>
                <p:nvPr/>
              </p:nvSpPr>
              <p:spPr>
                <a:xfrm rot="10800000" flipV="1">
                  <a:off x="4837363" y="4782721"/>
                  <a:ext cx="58221" cy="5019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254000" algn="ctr" rotWithShape="0">
                    <a:schemeClr val="accent1">
                      <a:alpha val="6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思源黑体 CN Bold" panose="020B0800000000000000" pitchFamily="34" charset="-122"/>
                    <a:cs typeface="+mn-cs"/>
                  </a:endParaRPr>
                </a:p>
              </p:txBody>
            </p:sp>
            <p:sp>
              <p:nvSpPr>
                <p:cNvPr id="24" name="等腰三角形 23">
                  <a:extLst>
                    <a:ext uri="{FF2B5EF4-FFF2-40B4-BE49-F238E27FC236}">
                      <a16:creationId xmlns:a16="http://schemas.microsoft.com/office/drawing/2014/main" id="{DA393FD0-F63D-4C3F-AEB0-C6617E0BC222}"/>
                    </a:ext>
                  </a:extLst>
                </p:cNvPr>
                <p:cNvSpPr/>
                <p:nvPr/>
              </p:nvSpPr>
              <p:spPr>
                <a:xfrm rot="16200000">
                  <a:off x="5200339" y="4419745"/>
                  <a:ext cx="58221" cy="5019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254000" algn="ctr" rotWithShape="0">
                    <a:schemeClr val="accent1">
                      <a:alpha val="6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思源黑体 CN Bold" panose="020B0800000000000000" pitchFamily="34" charset="-122"/>
                    <a:cs typeface="+mn-cs"/>
                  </a:endParaRPr>
                </a:p>
              </p:txBody>
            </p:sp>
            <p:sp>
              <p:nvSpPr>
                <p:cNvPr id="25" name="等腰三角形 24">
                  <a:extLst>
                    <a:ext uri="{FF2B5EF4-FFF2-40B4-BE49-F238E27FC236}">
                      <a16:creationId xmlns:a16="http://schemas.microsoft.com/office/drawing/2014/main" id="{A3D83B46-2BF3-44FC-9D0E-F7101C8B547B}"/>
                    </a:ext>
                  </a:extLst>
                </p:cNvPr>
                <p:cNvSpPr/>
                <p:nvPr/>
              </p:nvSpPr>
              <p:spPr>
                <a:xfrm rot="16200000" flipV="1">
                  <a:off x="4474387" y="4419745"/>
                  <a:ext cx="58221" cy="50190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254000" algn="ctr" rotWithShape="0">
                    <a:schemeClr val="accent1">
                      <a:alpha val="6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思源黑体 CN Bold" panose="020B0800000000000000" pitchFamily="34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9D915C9-1D83-41EC-9C19-996638061D50}"/>
              </a:ext>
            </a:extLst>
          </p:cNvPr>
          <p:cNvGrpSpPr/>
          <p:nvPr/>
        </p:nvGrpSpPr>
        <p:grpSpPr>
          <a:xfrm>
            <a:off x="755679" y="1706033"/>
            <a:ext cx="5474535" cy="3756755"/>
            <a:chOff x="6508750" y="1988662"/>
            <a:chExt cx="4982037" cy="3418791"/>
          </a:xfrm>
        </p:grpSpPr>
        <p:sp>
          <p:nvSpPr>
            <p:cNvPr id="28" name="矩形: 剪去对角 27">
              <a:extLst>
                <a:ext uri="{FF2B5EF4-FFF2-40B4-BE49-F238E27FC236}">
                  <a16:creationId xmlns:a16="http://schemas.microsoft.com/office/drawing/2014/main" id="{6DC42F93-22A8-4EE0-B76D-2D2A497EB5D5}"/>
                </a:ext>
              </a:extLst>
            </p:cNvPr>
            <p:cNvSpPr/>
            <p:nvPr/>
          </p:nvSpPr>
          <p:spPr>
            <a:xfrm>
              <a:off x="6508750" y="2205374"/>
              <a:ext cx="4982036" cy="3111348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思源黑体 CN Bold" panose="020B0800000000000000" pitchFamily="34" charset="-122"/>
                <a:cs typeface="+mn-cs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8B335431-7CFF-421D-B09C-8CCE48BE8A24}"/>
                </a:ext>
              </a:extLst>
            </p:cNvPr>
            <p:cNvGrpSpPr/>
            <p:nvPr/>
          </p:nvGrpSpPr>
          <p:grpSpPr>
            <a:xfrm>
              <a:off x="6635096" y="2084005"/>
              <a:ext cx="2621089" cy="176837"/>
              <a:chOff x="6335469" y="2446274"/>
              <a:chExt cx="2260715" cy="83266"/>
            </a:xfrm>
          </p:grpSpPr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BDD0B6AB-4DD5-4DF0-9989-E4D7F00382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7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09763BDA-B808-49FD-9949-AB5B4F8508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5469" y="2446274"/>
                <a:ext cx="142547" cy="83266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BC2B781-F8E0-47E1-8493-79B2F13CA861}"/>
                </a:ext>
              </a:extLst>
            </p:cNvPr>
            <p:cNvGrpSpPr/>
            <p:nvPr/>
          </p:nvGrpSpPr>
          <p:grpSpPr>
            <a:xfrm>
              <a:off x="6635096" y="5114067"/>
              <a:ext cx="1052930" cy="130653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46" name="平行四边形 45">
                <a:extLst>
                  <a:ext uri="{FF2B5EF4-FFF2-40B4-BE49-F238E27FC236}">
                    <a16:creationId xmlns:a16="http://schemas.microsoft.com/office/drawing/2014/main" id="{9B9AB90B-7715-4354-9E28-D6177CE541EC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7" name="平行四边形 46">
                <a:extLst>
                  <a:ext uri="{FF2B5EF4-FFF2-40B4-BE49-F238E27FC236}">
                    <a16:creationId xmlns:a16="http://schemas.microsoft.com/office/drawing/2014/main" id="{EA0B82F2-5638-4BED-A417-D985A1DE0A9F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8" name="平行四边形 47">
                <a:extLst>
                  <a:ext uri="{FF2B5EF4-FFF2-40B4-BE49-F238E27FC236}">
                    <a16:creationId xmlns:a16="http://schemas.microsoft.com/office/drawing/2014/main" id="{9E27BD62-9418-4A66-A046-88EF03D30F5B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9" name="平行四边形 48">
                <a:extLst>
                  <a:ext uri="{FF2B5EF4-FFF2-40B4-BE49-F238E27FC236}">
                    <a16:creationId xmlns:a16="http://schemas.microsoft.com/office/drawing/2014/main" id="{93AD0920-2B1F-4371-B5C6-2352EEFA8D14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0" name="平行四边形 49">
                <a:extLst>
                  <a:ext uri="{FF2B5EF4-FFF2-40B4-BE49-F238E27FC236}">
                    <a16:creationId xmlns:a16="http://schemas.microsoft.com/office/drawing/2014/main" id="{382CE7B6-E27C-4761-A83D-438C525BD64A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1" name="平行四边形 50">
                <a:extLst>
                  <a:ext uri="{FF2B5EF4-FFF2-40B4-BE49-F238E27FC236}">
                    <a16:creationId xmlns:a16="http://schemas.microsoft.com/office/drawing/2014/main" id="{CF2B49C3-A18C-4D86-A5D1-4BE0CABDF61E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2" name="平行四边形 51">
                <a:extLst>
                  <a:ext uri="{FF2B5EF4-FFF2-40B4-BE49-F238E27FC236}">
                    <a16:creationId xmlns:a16="http://schemas.microsoft.com/office/drawing/2014/main" id="{BDF3BEDB-F7EA-4C57-8A02-7192A3DBF318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3" name="平行四边形 52">
                <a:extLst>
                  <a:ext uri="{FF2B5EF4-FFF2-40B4-BE49-F238E27FC236}">
                    <a16:creationId xmlns:a16="http://schemas.microsoft.com/office/drawing/2014/main" id="{85FFA9AE-E359-4811-B8A4-EA132377B12A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25A29795-07A5-4899-B32B-CBC22A9F58B8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5" name="平行四边形 54">
                <a:extLst>
                  <a:ext uri="{FF2B5EF4-FFF2-40B4-BE49-F238E27FC236}">
                    <a16:creationId xmlns:a16="http://schemas.microsoft.com/office/drawing/2014/main" id="{CAED057A-6302-409D-B489-97B6D0B4498F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56" name="平行四边形 55">
                <a:extLst>
                  <a:ext uri="{FF2B5EF4-FFF2-40B4-BE49-F238E27FC236}">
                    <a16:creationId xmlns:a16="http://schemas.microsoft.com/office/drawing/2014/main" id="{78632BFB-B18E-4B53-87A4-B89DB3F32F52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C3D3F05-7B24-4A2D-9D5C-C402BB79DDEE}"/>
                </a:ext>
              </a:extLst>
            </p:cNvPr>
            <p:cNvGrpSpPr/>
            <p:nvPr/>
          </p:nvGrpSpPr>
          <p:grpSpPr>
            <a:xfrm>
              <a:off x="10437857" y="1988662"/>
              <a:ext cx="1052930" cy="130653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35" name="平行四边形 34">
                <a:extLst>
                  <a:ext uri="{FF2B5EF4-FFF2-40B4-BE49-F238E27FC236}">
                    <a16:creationId xmlns:a16="http://schemas.microsoft.com/office/drawing/2014/main" id="{7E113A10-EEE3-41CD-AA58-E14EDE122BB2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6" name="平行四边形 35">
                <a:extLst>
                  <a:ext uri="{FF2B5EF4-FFF2-40B4-BE49-F238E27FC236}">
                    <a16:creationId xmlns:a16="http://schemas.microsoft.com/office/drawing/2014/main" id="{6FCD2867-9BEC-4B29-8BAD-B8438F80BA4E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7" name="平行四边形 36">
                <a:extLst>
                  <a:ext uri="{FF2B5EF4-FFF2-40B4-BE49-F238E27FC236}">
                    <a16:creationId xmlns:a16="http://schemas.microsoft.com/office/drawing/2014/main" id="{1B40CBD6-3DDE-4F8F-8A30-2428398CF898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8" name="平行四边形 37">
                <a:extLst>
                  <a:ext uri="{FF2B5EF4-FFF2-40B4-BE49-F238E27FC236}">
                    <a16:creationId xmlns:a16="http://schemas.microsoft.com/office/drawing/2014/main" id="{71FB13B6-87F9-4804-9D89-61B867C5B8DB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9" name="平行四边形 38">
                <a:extLst>
                  <a:ext uri="{FF2B5EF4-FFF2-40B4-BE49-F238E27FC236}">
                    <a16:creationId xmlns:a16="http://schemas.microsoft.com/office/drawing/2014/main" id="{34A71F91-BDA4-4F42-B8A9-7EF08C9F3FE8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0" name="平行四边形 39">
                <a:extLst>
                  <a:ext uri="{FF2B5EF4-FFF2-40B4-BE49-F238E27FC236}">
                    <a16:creationId xmlns:a16="http://schemas.microsoft.com/office/drawing/2014/main" id="{5D794845-3419-4498-9042-2B0180D37B67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1" name="平行四边形 40">
                <a:extLst>
                  <a:ext uri="{FF2B5EF4-FFF2-40B4-BE49-F238E27FC236}">
                    <a16:creationId xmlns:a16="http://schemas.microsoft.com/office/drawing/2014/main" id="{05BADCF9-4700-4E8B-83F3-25673E84096B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2" name="平行四边形 41">
                <a:extLst>
                  <a:ext uri="{FF2B5EF4-FFF2-40B4-BE49-F238E27FC236}">
                    <a16:creationId xmlns:a16="http://schemas.microsoft.com/office/drawing/2014/main" id="{F0138B77-3826-4BC5-AC3C-BDB623CB88B0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3" name="平行四边形 42">
                <a:extLst>
                  <a:ext uri="{FF2B5EF4-FFF2-40B4-BE49-F238E27FC236}">
                    <a16:creationId xmlns:a16="http://schemas.microsoft.com/office/drawing/2014/main" id="{0616E711-48F8-457D-BF0D-920FCD51B63B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4" name="平行四边形 43">
                <a:extLst>
                  <a:ext uri="{FF2B5EF4-FFF2-40B4-BE49-F238E27FC236}">
                    <a16:creationId xmlns:a16="http://schemas.microsoft.com/office/drawing/2014/main" id="{42355066-BFBB-4E42-8532-A89A4A15CCAA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45" name="平行四边形 44">
                <a:extLst>
                  <a:ext uri="{FF2B5EF4-FFF2-40B4-BE49-F238E27FC236}">
                    <a16:creationId xmlns:a16="http://schemas.microsoft.com/office/drawing/2014/main" id="{CB646B8D-4517-4315-AD6C-9477BFA4CD18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7E34FA25-CEF2-4E39-AE35-8198061D3CAC}"/>
                </a:ext>
              </a:extLst>
            </p:cNvPr>
            <p:cNvGrpSpPr/>
            <p:nvPr/>
          </p:nvGrpSpPr>
          <p:grpSpPr>
            <a:xfrm>
              <a:off x="9981993" y="5122243"/>
              <a:ext cx="1498852" cy="285210"/>
              <a:chOff x="9443085" y="3927165"/>
              <a:chExt cx="1292774" cy="134295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F421166-9BED-44C5-8069-9FA33BD16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BD507F5F-27F0-4BA1-91AF-0B5644691B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927165"/>
                <a:ext cx="215704" cy="13366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868D4584-59B5-4447-87B5-B50831CA57C1}"/>
              </a:ext>
            </a:extLst>
          </p:cNvPr>
          <p:cNvSpPr txBox="1"/>
          <p:nvPr/>
        </p:nvSpPr>
        <p:spPr>
          <a:xfrm>
            <a:off x="1916570" y="2171728"/>
            <a:ext cx="3152753" cy="484300"/>
          </a:xfrm>
          <a:prstGeom prst="rect">
            <a:avLst/>
          </a:prstGeom>
        </p:spPr>
        <p:txBody>
          <a:bodyPr anchor="ctr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800" dirty="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市场调查分析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5BA55A7-1DFF-468D-99D6-C2C46C53C11C}"/>
              </a:ext>
            </a:extLst>
          </p:cNvPr>
          <p:cNvSpPr txBox="1"/>
          <p:nvPr/>
        </p:nvSpPr>
        <p:spPr>
          <a:xfrm>
            <a:off x="1381788" y="2730475"/>
            <a:ext cx="4222317" cy="2621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大学生愿意网上在线支付购买鲜花占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55%</a:t>
            </a:r>
            <a:endParaRPr lang="en-US" altLang="zh-CN"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285750" indent="-285750">
              <a:lnSpc>
                <a:spcPct val="130000"/>
              </a:lnSpc>
              <a:buClr>
                <a:srgbClr val="22D4FE"/>
              </a:buClr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大学生愿意实体购买鲜花占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38%</a:t>
            </a:r>
          </a:p>
          <a:p>
            <a:pPr marL="285750" indent="-285750">
              <a:lnSpc>
                <a:spcPct val="130000"/>
              </a:lnSpc>
              <a:buClr>
                <a:srgbClr val="22D4FE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购买鲜花给男女朋友比例为</a:t>
            </a:r>
            <a:r>
              <a:rPr lang="en-US" altLang="zh-CN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78%</a:t>
            </a:r>
          </a:p>
          <a:p>
            <a:pPr marL="285750" indent="-285750">
              <a:lnSpc>
                <a:spcPct val="130000"/>
              </a:lnSpc>
              <a:buClr>
                <a:srgbClr val="22D4FE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节假日购买鲜花的比例为</a:t>
            </a:r>
            <a:r>
              <a:rPr lang="en-US" altLang="zh-CN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65%</a:t>
            </a:r>
          </a:p>
          <a:p>
            <a:pPr marL="285750" indent="-285750">
              <a:lnSpc>
                <a:spcPct val="130000"/>
              </a:lnSpc>
              <a:buClr>
                <a:srgbClr val="22D4FE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这说明鲜花在现在的高校中市场潜力还是非常的巨大</a:t>
            </a:r>
            <a:endParaRPr lang="en-US" altLang="zh-CN"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79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D491D56-89AE-43C2-9DEE-356F0C9C28B9}"/>
              </a:ext>
            </a:extLst>
          </p:cNvPr>
          <p:cNvSpPr txBox="1"/>
          <p:nvPr/>
        </p:nvSpPr>
        <p:spPr>
          <a:xfrm>
            <a:off x="4673600" y="2376268"/>
            <a:ext cx="30226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PART </a:t>
            </a:r>
            <a:r>
              <a:rPr lang="zh-CN" altLang="en-US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PA-文本框 4">
            <a:extLst>
              <a:ext uri="{FF2B5EF4-FFF2-40B4-BE49-F238E27FC236}">
                <a16:creationId xmlns:a16="http://schemas.microsoft.com/office/drawing/2014/main" id="{F5AA3500-FC03-4EAD-9CDB-61387BC40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64844" y="3437917"/>
            <a:ext cx="2662312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>
                <a:gradFill flip="none" rotWithShape="1">
                  <a:gsLst>
                    <a:gs pos="32000">
                      <a:srgbClr val="E7E3B5"/>
                    </a:gs>
                    <a:gs pos="100000">
                      <a:srgbClr val="F9F8EB"/>
                    </a:gs>
                  </a:gsLst>
                  <a:lin ang="16200000" scaled="1"/>
                  <a:tileRect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4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项目内容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23B2AC-B057-421B-9FF8-C5BDC018BCE3}"/>
              </a:ext>
            </a:extLst>
          </p:cNvPr>
          <p:cNvSpPr txBox="1"/>
          <p:nvPr/>
        </p:nvSpPr>
        <p:spPr>
          <a:xfrm>
            <a:off x="3826783" y="4192844"/>
            <a:ext cx="453843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ea typeface="思源黑体 CN Bold" panose="020B0800000000000000" pitchFamily="34" charset="-122"/>
              </a:rPr>
              <a:t>PROJECT CONTENT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47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</a:t>
            </a:r>
            <a:r>
              <a:rPr lang="zh-CN" altLang="en-US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</a:rPr>
              <a:t>项目内容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9C2468-4E3D-4977-94CA-10322C565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49798"/>
          <a:stretch/>
        </p:blipFill>
        <p:spPr>
          <a:xfrm>
            <a:off x="3651116" y="4161007"/>
            <a:ext cx="4889768" cy="498444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7C47A2E9-9F7F-4628-89EB-1F6E4B647B54}"/>
              </a:ext>
            </a:extLst>
          </p:cNvPr>
          <p:cNvSpPr/>
          <p:nvPr/>
        </p:nvSpPr>
        <p:spPr>
          <a:xfrm>
            <a:off x="1720645" y="3082055"/>
            <a:ext cx="8750710" cy="875071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5" name="椭圆 3">
            <a:extLst>
              <a:ext uri="{FF2B5EF4-FFF2-40B4-BE49-F238E27FC236}">
                <a16:creationId xmlns:a16="http://schemas.microsoft.com/office/drawing/2014/main" id="{528B4F75-1641-48BC-B43E-5D75D6A36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348" y="4740814"/>
            <a:ext cx="296046" cy="29604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椭圆 3">
            <a:extLst>
              <a:ext uri="{FF2B5EF4-FFF2-40B4-BE49-F238E27FC236}">
                <a16:creationId xmlns:a16="http://schemas.microsoft.com/office/drawing/2014/main" id="{41679483-469D-40B9-9A44-FAE4B248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248" y="3429000"/>
            <a:ext cx="296046" cy="29604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椭圆 3">
            <a:extLst>
              <a:ext uri="{FF2B5EF4-FFF2-40B4-BE49-F238E27FC236}">
                <a16:creationId xmlns:a16="http://schemas.microsoft.com/office/drawing/2014/main" id="{67F4E0A3-70F8-4659-B3D4-CFF80689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977" y="2934032"/>
            <a:ext cx="296046" cy="29604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椭圆 3">
            <a:extLst>
              <a:ext uri="{FF2B5EF4-FFF2-40B4-BE49-F238E27FC236}">
                <a16:creationId xmlns:a16="http://schemas.microsoft.com/office/drawing/2014/main" id="{A0FB1A3E-3C8B-4BA1-8ACB-AF99C755A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739" y="3399497"/>
            <a:ext cx="296046" cy="29604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宋体" panose="02010600030101010101" pitchFamily="2" charset="-122"/>
            </a:endParaRPr>
          </a:p>
        </p:txBody>
      </p:sp>
      <p:sp>
        <p:nvSpPr>
          <p:cNvPr id="9" name="椭圆 3">
            <a:extLst>
              <a:ext uri="{FF2B5EF4-FFF2-40B4-BE49-F238E27FC236}">
                <a16:creationId xmlns:a16="http://schemas.microsoft.com/office/drawing/2014/main" id="{EACF1BCD-50DD-459D-9F9C-6508380E7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317" y="4740814"/>
            <a:ext cx="296046" cy="29604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宋体" panose="02010600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F233879-8CB4-4ED1-B269-77312BD85B7E}"/>
              </a:ext>
            </a:extLst>
          </p:cNvPr>
          <p:cNvGrpSpPr/>
          <p:nvPr/>
        </p:nvGrpSpPr>
        <p:grpSpPr>
          <a:xfrm>
            <a:off x="203200" y="4638783"/>
            <a:ext cx="2047360" cy="470303"/>
            <a:chOff x="203200" y="4638783"/>
            <a:chExt cx="2047360" cy="470303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14B05D95-7C4E-403D-AC23-C83A542EFFC2}"/>
                </a:ext>
              </a:extLst>
            </p:cNvPr>
            <p:cNvSpPr/>
            <p:nvPr/>
          </p:nvSpPr>
          <p:spPr>
            <a:xfrm>
              <a:off x="203200" y="4650993"/>
              <a:ext cx="2047360" cy="4580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F7412A4-4B80-4CD1-BCB0-D7B811A974CA}"/>
                </a:ext>
              </a:extLst>
            </p:cNvPr>
            <p:cNvSpPr txBox="1"/>
            <p:nvPr/>
          </p:nvSpPr>
          <p:spPr>
            <a:xfrm>
              <a:off x="347927" y="4638783"/>
              <a:ext cx="1757906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a typeface="思源黑体 CN Bold" panose="020B0800000000000000" pitchFamily="34" charset="-122"/>
                </a:rPr>
                <a:t>项目策划</a:t>
              </a:r>
            </a:p>
          </p:txBody>
        </p:sp>
      </p:grpSp>
      <p:sp>
        <p:nvSpPr>
          <p:cNvPr id="27" name="椭圆 26">
            <a:extLst>
              <a:ext uri="{FF2B5EF4-FFF2-40B4-BE49-F238E27FC236}">
                <a16:creationId xmlns:a16="http://schemas.microsoft.com/office/drawing/2014/main" id="{B160478A-4181-4B41-BFDD-7F881907AD4E}"/>
              </a:ext>
            </a:extLst>
          </p:cNvPr>
          <p:cNvSpPr/>
          <p:nvPr/>
        </p:nvSpPr>
        <p:spPr>
          <a:xfrm>
            <a:off x="2473825" y="3843566"/>
            <a:ext cx="7244351" cy="7244351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95A5ED2-5068-4DD6-AC20-D07C728776C4}"/>
              </a:ext>
            </a:extLst>
          </p:cNvPr>
          <p:cNvGrpSpPr/>
          <p:nvPr/>
        </p:nvGrpSpPr>
        <p:grpSpPr>
          <a:xfrm>
            <a:off x="1518753" y="3242633"/>
            <a:ext cx="2047360" cy="470303"/>
            <a:chOff x="203200" y="4638783"/>
            <a:chExt cx="2047360" cy="470303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B81AFBD-AAAA-429D-A95E-2C671BD7677A}"/>
                </a:ext>
              </a:extLst>
            </p:cNvPr>
            <p:cNvSpPr/>
            <p:nvPr/>
          </p:nvSpPr>
          <p:spPr>
            <a:xfrm>
              <a:off x="203200" y="4650993"/>
              <a:ext cx="2047360" cy="4580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8B98F1E-EE75-4EEC-8C6B-1303E98D563D}"/>
                </a:ext>
              </a:extLst>
            </p:cNvPr>
            <p:cNvSpPr txBox="1"/>
            <p:nvPr/>
          </p:nvSpPr>
          <p:spPr>
            <a:xfrm>
              <a:off x="347927" y="4638783"/>
              <a:ext cx="1757906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a typeface="思源黑体 CN Bold" panose="020B0800000000000000" pitchFamily="34" charset="-122"/>
                </a:rPr>
                <a:t>客户分析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3496B36-0421-460F-AD10-600D2373A8F3}"/>
              </a:ext>
            </a:extLst>
          </p:cNvPr>
          <p:cNvGrpSpPr/>
          <p:nvPr/>
        </p:nvGrpSpPr>
        <p:grpSpPr>
          <a:xfrm>
            <a:off x="5035808" y="2006015"/>
            <a:ext cx="2047360" cy="470303"/>
            <a:chOff x="203200" y="4638783"/>
            <a:chExt cx="2047360" cy="470303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DB964FE5-A705-41F1-8388-55D5813C6FEF}"/>
                </a:ext>
              </a:extLst>
            </p:cNvPr>
            <p:cNvSpPr/>
            <p:nvPr/>
          </p:nvSpPr>
          <p:spPr>
            <a:xfrm>
              <a:off x="203200" y="4650993"/>
              <a:ext cx="2047360" cy="4580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C643181-5EC5-4919-B6E2-9F01C0EDB1A9}"/>
                </a:ext>
              </a:extLst>
            </p:cNvPr>
            <p:cNvSpPr txBox="1"/>
            <p:nvPr/>
          </p:nvSpPr>
          <p:spPr>
            <a:xfrm>
              <a:off x="347927" y="4638783"/>
              <a:ext cx="1757906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a typeface="思源黑体 CN Bold" panose="020B0800000000000000" pitchFamily="34" charset="-122"/>
                </a:rPr>
                <a:t>经营策略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1530F540-2C3E-4C30-B0C9-AD0FD4DD8576}"/>
              </a:ext>
            </a:extLst>
          </p:cNvPr>
          <p:cNvGrpSpPr/>
          <p:nvPr/>
        </p:nvGrpSpPr>
        <p:grpSpPr>
          <a:xfrm>
            <a:off x="8474857" y="3251329"/>
            <a:ext cx="2047360" cy="470303"/>
            <a:chOff x="203200" y="4638783"/>
            <a:chExt cx="2047360" cy="470303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F086286E-832E-4208-AC91-F84782A30F81}"/>
                </a:ext>
              </a:extLst>
            </p:cNvPr>
            <p:cNvSpPr/>
            <p:nvPr/>
          </p:nvSpPr>
          <p:spPr>
            <a:xfrm>
              <a:off x="203200" y="4650993"/>
              <a:ext cx="2047360" cy="4580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EC07E45-6E98-4F7B-864E-846B4F6E7DC6}"/>
                </a:ext>
              </a:extLst>
            </p:cNvPr>
            <p:cNvSpPr txBox="1"/>
            <p:nvPr/>
          </p:nvSpPr>
          <p:spPr>
            <a:xfrm>
              <a:off x="347927" y="4638783"/>
              <a:ext cx="1757906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a typeface="思源黑体 CN Bold" panose="020B0800000000000000" pitchFamily="34" charset="-122"/>
                </a:rPr>
                <a:t>效果预测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A244A10-8A74-4107-8554-279416FB273D}"/>
              </a:ext>
            </a:extLst>
          </p:cNvPr>
          <p:cNvGrpSpPr/>
          <p:nvPr/>
        </p:nvGrpSpPr>
        <p:grpSpPr>
          <a:xfrm>
            <a:off x="9937392" y="4638783"/>
            <a:ext cx="2047360" cy="470303"/>
            <a:chOff x="203200" y="4638783"/>
            <a:chExt cx="2047360" cy="470303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3C2BBFA-1E89-49EA-A58C-E882EA0D86A7}"/>
                </a:ext>
              </a:extLst>
            </p:cNvPr>
            <p:cNvSpPr/>
            <p:nvPr/>
          </p:nvSpPr>
          <p:spPr>
            <a:xfrm>
              <a:off x="203200" y="4650993"/>
              <a:ext cx="2047360" cy="4580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8FB41B1-4535-4439-8B1A-2A25882FE6D6}"/>
                </a:ext>
              </a:extLst>
            </p:cNvPr>
            <p:cNvSpPr txBox="1"/>
            <p:nvPr/>
          </p:nvSpPr>
          <p:spPr>
            <a:xfrm>
              <a:off x="347927" y="4638783"/>
              <a:ext cx="1757906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a typeface="思源黑体 CN Bold" panose="020B0800000000000000" pitchFamily="34" charset="-122"/>
                </a:rPr>
                <a:t>成本预估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137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35F8A3E-4899-4BB0-A98F-54946B2FE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</a:t>
            </a:r>
            <a:r>
              <a:rPr lang="zh-CN" altLang="en-US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</a:rPr>
              <a:t>项目内容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606DEF-5D27-4733-B23B-D4B483766A57}"/>
              </a:ext>
            </a:extLst>
          </p:cNvPr>
          <p:cNvSpPr txBox="1"/>
          <p:nvPr/>
        </p:nvSpPr>
        <p:spPr>
          <a:xfrm>
            <a:off x="707229" y="1976707"/>
            <a:ext cx="2372030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01 </a:t>
            </a:r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原则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5F6B15-75D5-47B0-9BD6-F20D1BFFF37A}"/>
              </a:ext>
            </a:extLst>
          </p:cNvPr>
          <p:cNvSpPr txBox="1"/>
          <p:nvPr/>
        </p:nvSpPr>
        <p:spPr>
          <a:xfrm>
            <a:off x="9002520" y="1976707"/>
            <a:ext cx="2182064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02</a:t>
            </a:r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初期投资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274CD5E-8C67-4110-8807-1F8CE095F6F9}"/>
              </a:ext>
            </a:extLst>
          </p:cNvPr>
          <p:cNvSpPr txBox="1"/>
          <p:nvPr/>
        </p:nvSpPr>
        <p:spPr>
          <a:xfrm>
            <a:off x="584658" y="2669048"/>
            <a:ext cx="3001859" cy="2301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把每一分钱用在刀刃上，充分发挥每一分钱的价值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这一阶段我们的服务将辐射各大高校和武汉市区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，服务的资料会有很大的扩展，服务的质量也将有进一步的提高。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08662E-57AF-4827-94F9-E94A320CDD27}"/>
              </a:ext>
            </a:extLst>
          </p:cNvPr>
          <p:cNvSpPr txBox="1"/>
          <p:nvPr/>
        </p:nvSpPr>
        <p:spPr>
          <a:xfrm>
            <a:off x="8579762" y="2673440"/>
            <a:ext cx="3027580" cy="2621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这一时期，资金主要用于外购整体网络服务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虚拟主机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，产品采购，系统开发和维护，前期宣传，物流配送等方面上。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预计需要人民币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万元左右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从网站建立到网站正常运作起来大约需要一个月的时间。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5C81D46-7F31-4D23-9D4A-5F1D22741C8F}"/>
              </a:ext>
            </a:extLst>
          </p:cNvPr>
          <p:cNvGrpSpPr/>
          <p:nvPr/>
        </p:nvGrpSpPr>
        <p:grpSpPr>
          <a:xfrm>
            <a:off x="2790083" y="1662617"/>
            <a:ext cx="6586113" cy="3547281"/>
            <a:chOff x="-1475872" y="-2133600"/>
            <a:chExt cx="15143746" cy="815642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19D721A-D621-4492-AD4A-41E37B3B2CDC}"/>
                </a:ext>
              </a:extLst>
            </p:cNvPr>
            <p:cNvSpPr/>
            <p:nvPr/>
          </p:nvSpPr>
          <p:spPr bwMode="auto">
            <a:xfrm rot="16200000" flipV="1">
              <a:off x="2473703" y="-5099405"/>
              <a:ext cx="7291754" cy="13223364"/>
            </a:xfrm>
            <a:custGeom>
              <a:avLst/>
              <a:gdLst>
                <a:gd name="connsiteX0" fmla="*/ 0 w 2385058"/>
                <a:gd name="connsiteY0" fmla="*/ 3779520 h 3779520"/>
                <a:gd name="connsiteX1" fmla="*/ 1851658 w 2385058"/>
                <a:gd name="connsiteY1" fmla="*/ 2293620 h 3779520"/>
                <a:gd name="connsiteX2" fmla="*/ 1851658 w 2385058"/>
                <a:gd name="connsiteY2" fmla="*/ 2560320 h 3779520"/>
                <a:gd name="connsiteX3" fmla="*/ 2385058 w 2385058"/>
                <a:gd name="connsiteY3" fmla="*/ 1889760 h 3779520"/>
                <a:gd name="connsiteX4" fmla="*/ 1851658 w 2385058"/>
                <a:gd name="connsiteY4" fmla="*/ 1219200 h 3779520"/>
                <a:gd name="connsiteX5" fmla="*/ 1851658 w 2385058"/>
                <a:gd name="connsiteY5" fmla="*/ 1485900 h 3779520"/>
                <a:gd name="connsiteX6" fmla="*/ 0 w 2385058"/>
                <a:gd name="connsiteY6" fmla="*/ 0 h 3779520"/>
                <a:gd name="connsiteX7" fmla="*/ 0 w 2385058"/>
                <a:gd name="connsiteY7" fmla="*/ 1889760 h 37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058" h="3779520">
                  <a:moveTo>
                    <a:pt x="0" y="3779520"/>
                  </a:moveTo>
                  <a:cubicBezTo>
                    <a:pt x="495300" y="2994660"/>
                    <a:pt x="929640" y="2369820"/>
                    <a:pt x="1851658" y="2293620"/>
                  </a:cubicBezTo>
                  <a:lnTo>
                    <a:pt x="1851658" y="2560320"/>
                  </a:lnTo>
                  <a:lnTo>
                    <a:pt x="2385058" y="1889760"/>
                  </a:lnTo>
                  <a:lnTo>
                    <a:pt x="1851658" y="1219200"/>
                  </a:lnTo>
                  <a:lnTo>
                    <a:pt x="1851658" y="1485900"/>
                  </a:lnTo>
                  <a:cubicBezTo>
                    <a:pt x="929640" y="1409700"/>
                    <a:pt x="495300" y="784860"/>
                    <a:pt x="0" y="0"/>
                  </a:cubicBezTo>
                  <a:lnTo>
                    <a:pt x="0" y="188976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100000">
                    <a:schemeClr val="accent2"/>
                  </a:gs>
                  <a:gs pos="65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3D31255-CB25-4A55-B62A-7127B37F83BD}"/>
                </a:ext>
              </a:extLst>
            </p:cNvPr>
            <p:cNvSpPr/>
            <p:nvPr/>
          </p:nvSpPr>
          <p:spPr bwMode="auto">
            <a:xfrm rot="16200000" flipV="1">
              <a:off x="4830384" y="1527566"/>
              <a:ext cx="2578392" cy="2330280"/>
            </a:xfrm>
            <a:custGeom>
              <a:avLst/>
              <a:gdLst>
                <a:gd name="connsiteX0" fmla="*/ 0 w 2385058"/>
                <a:gd name="connsiteY0" fmla="*/ 3779520 h 3779520"/>
                <a:gd name="connsiteX1" fmla="*/ 1851658 w 2385058"/>
                <a:gd name="connsiteY1" fmla="*/ 2293620 h 3779520"/>
                <a:gd name="connsiteX2" fmla="*/ 1851658 w 2385058"/>
                <a:gd name="connsiteY2" fmla="*/ 2560320 h 3779520"/>
                <a:gd name="connsiteX3" fmla="*/ 2385058 w 2385058"/>
                <a:gd name="connsiteY3" fmla="*/ 1889760 h 3779520"/>
                <a:gd name="connsiteX4" fmla="*/ 1851658 w 2385058"/>
                <a:gd name="connsiteY4" fmla="*/ 1219200 h 3779520"/>
                <a:gd name="connsiteX5" fmla="*/ 1851658 w 2385058"/>
                <a:gd name="connsiteY5" fmla="*/ 1485900 h 3779520"/>
                <a:gd name="connsiteX6" fmla="*/ 0 w 2385058"/>
                <a:gd name="connsiteY6" fmla="*/ 0 h 3779520"/>
                <a:gd name="connsiteX7" fmla="*/ 0 w 2385058"/>
                <a:gd name="connsiteY7" fmla="*/ 1889760 h 37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058" h="3779520">
                  <a:moveTo>
                    <a:pt x="0" y="3779520"/>
                  </a:moveTo>
                  <a:cubicBezTo>
                    <a:pt x="495300" y="2994660"/>
                    <a:pt x="929640" y="2369820"/>
                    <a:pt x="1851658" y="2293620"/>
                  </a:cubicBezTo>
                  <a:lnTo>
                    <a:pt x="1851658" y="2560320"/>
                  </a:lnTo>
                  <a:lnTo>
                    <a:pt x="2385058" y="1889760"/>
                  </a:lnTo>
                  <a:lnTo>
                    <a:pt x="1851658" y="1219200"/>
                  </a:lnTo>
                  <a:lnTo>
                    <a:pt x="1851658" y="1485900"/>
                  </a:lnTo>
                  <a:cubicBezTo>
                    <a:pt x="929640" y="1409700"/>
                    <a:pt x="495300" y="784860"/>
                    <a:pt x="0" y="0"/>
                  </a:cubicBezTo>
                  <a:lnTo>
                    <a:pt x="0" y="188976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37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31F7197-72E6-4E53-94A8-1C008C81A39C}"/>
                </a:ext>
              </a:extLst>
            </p:cNvPr>
            <p:cNvSpPr/>
            <p:nvPr/>
          </p:nvSpPr>
          <p:spPr bwMode="auto">
            <a:xfrm rot="16200000" flipV="1">
              <a:off x="4639858" y="2132293"/>
              <a:ext cx="2959443" cy="3305640"/>
            </a:xfrm>
            <a:custGeom>
              <a:avLst/>
              <a:gdLst>
                <a:gd name="connsiteX0" fmla="*/ 0 w 2385058"/>
                <a:gd name="connsiteY0" fmla="*/ 3779520 h 3779520"/>
                <a:gd name="connsiteX1" fmla="*/ 1851658 w 2385058"/>
                <a:gd name="connsiteY1" fmla="*/ 2293620 h 3779520"/>
                <a:gd name="connsiteX2" fmla="*/ 1851658 w 2385058"/>
                <a:gd name="connsiteY2" fmla="*/ 2560320 h 3779520"/>
                <a:gd name="connsiteX3" fmla="*/ 2385058 w 2385058"/>
                <a:gd name="connsiteY3" fmla="*/ 1889760 h 3779520"/>
                <a:gd name="connsiteX4" fmla="*/ 1851658 w 2385058"/>
                <a:gd name="connsiteY4" fmla="*/ 1219200 h 3779520"/>
                <a:gd name="connsiteX5" fmla="*/ 1851658 w 2385058"/>
                <a:gd name="connsiteY5" fmla="*/ 1485900 h 3779520"/>
                <a:gd name="connsiteX6" fmla="*/ 0 w 2385058"/>
                <a:gd name="connsiteY6" fmla="*/ 0 h 3779520"/>
                <a:gd name="connsiteX7" fmla="*/ 0 w 2385058"/>
                <a:gd name="connsiteY7" fmla="*/ 1889760 h 37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058" h="3779520">
                  <a:moveTo>
                    <a:pt x="0" y="3779520"/>
                  </a:moveTo>
                  <a:cubicBezTo>
                    <a:pt x="495300" y="2994660"/>
                    <a:pt x="929640" y="2369820"/>
                    <a:pt x="1851658" y="2293620"/>
                  </a:cubicBezTo>
                  <a:lnTo>
                    <a:pt x="1851658" y="2560320"/>
                  </a:lnTo>
                  <a:lnTo>
                    <a:pt x="2385058" y="1889760"/>
                  </a:lnTo>
                  <a:lnTo>
                    <a:pt x="1851658" y="1219200"/>
                  </a:lnTo>
                  <a:lnTo>
                    <a:pt x="1851658" y="1485900"/>
                  </a:lnTo>
                  <a:cubicBezTo>
                    <a:pt x="929640" y="1409700"/>
                    <a:pt x="495300" y="784860"/>
                    <a:pt x="0" y="0"/>
                  </a:cubicBezTo>
                  <a:lnTo>
                    <a:pt x="0" y="188976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3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100000">
                    <a:schemeClr val="accent2"/>
                  </a:gs>
                  <a:gs pos="65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2" name="箭头: 上 11">
              <a:extLst>
                <a:ext uri="{FF2B5EF4-FFF2-40B4-BE49-F238E27FC236}">
                  <a16:creationId xmlns:a16="http://schemas.microsoft.com/office/drawing/2014/main" id="{B238C0BB-36A2-4368-9F96-11077F48548D}"/>
                </a:ext>
              </a:extLst>
            </p:cNvPr>
            <p:cNvSpPr/>
            <p:nvPr/>
          </p:nvSpPr>
          <p:spPr>
            <a:xfrm>
              <a:off x="5052011" y="2321098"/>
              <a:ext cx="260241" cy="703456"/>
            </a:xfrm>
            <a:prstGeom prst="upArrow">
              <a:avLst>
                <a:gd name="adj1" fmla="val 50000"/>
                <a:gd name="adj2" fmla="val 71919"/>
              </a:avLst>
            </a:prstGeom>
            <a:gradFill flip="none" rotWithShape="0">
              <a:gsLst>
                <a:gs pos="0">
                  <a:schemeClr val="accent1">
                    <a:alpha val="3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3" name="箭头: 上 12">
              <a:extLst>
                <a:ext uri="{FF2B5EF4-FFF2-40B4-BE49-F238E27FC236}">
                  <a16:creationId xmlns:a16="http://schemas.microsoft.com/office/drawing/2014/main" id="{23EE56F7-AA45-4BAE-9808-D67F278A8D3A}"/>
                </a:ext>
              </a:extLst>
            </p:cNvPr>
            <p:cNvSpPr/>
            <p:nvPr/>
          </p:nvSpPr>
          <p:spPr>
            <a:xfrm>
              <a:off x="6813722" y="2406111"/>
              <a:ext cx="325116" cy="612841"/>
            </a:xfrm>
            <a:prstGeom prst="upArrow">
              <a:avLst>
                <a:gd name="adj1" fmla="val 50000"/>
                <a:gd name="adj2" fmla="val 71919"/>
              </a:avLst>
            </a:prstGeom>
            <a:gradFill flip="none" rotWithShape="0">
              <a:gsLst>
                <a:gs pos="0">
                  <a:schemeClr val="accent1">
                    <a:alpha val="3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0A29FE7-0A4B-45E3-BF66-43B1B7858046}"/>
                </a:ext>
              </a:extLst>
            </p:cNvPr>
            <p:cNvSpPr/>
            <p:nvPr/>
          </p:nvSpPr>
          <p:spPr>
            <a:xfrm>
              <a:off x="521370" y="4157930"/>
              <a:ext cx="11149262" cy="145582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10000"/>
                  </a:schemeClr>
                </a:gs>
                <a:gs pos="42000">
                  <a:schemeClr val="accent1">
                    <a:alpha val="0"/>
                  </a:schemeClr>
                </a:gs>
              </a:gsLst>
              <a:lin ang="5400000" scaled="0"/>
              <a:tileRect/>
            </a:gradFill>
            <a:ln>
              <a:gradFill>
                <a:gsLst>
                  <a:gs pos="11000">
                    <a:schemeClr val="accent1">
                      <a:alpha val="0"/>
                    </a:schemeClr>
                  </a:gs>
                  <a:gs pos="100000">
                    <a:schemeClr val="accent1">
                      <a:alpha val="49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CF0C326C-0ADC-4CFE-88B5-8DBD28FEDE12}"/>
                </a:ext>
              </a:extLst>
            </p:cNvPr>
            <p:cNvSpPr/>
            <p:nvPr/>
          </p:nvSpPr>
          <p:spPr>
            <a:xfrm>
              <a:off x="2109539" y="4398561"/>
              <a:ext cx="7972924" cy="97455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28000"/>
                  </a:schemeClr>
                </a:gs>
                <a:gs pos="42000">
                  <a:schemeClr val="accent1">
                    <a:alpha val="0"/>
                  </a:schemeClr>
                </a:gs>
              </a:gsLst>
              <a:lin ang="5400000" scaled="0"/>
              <a:tileRect/>
            </a:gradFill>
            <a:ln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B3E91617-F37A-4D56-8142-3C30F9D4537F}"/>
                </a:ext>
              </a:extLst>
            </p:cNvPr>
            <p:cNvSpPr/>
            <p:nvPr/>
          </p:nvSpPr>
          <p:spPr>
            <a:xfrm>
              <a:off x="-1475872" y="3748857"/>
              <a:ext cx="15143746" cy="227396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10000"/>
                  </a:schemeClr>
                </a:gs>
                <a:gs pos="42000">
                  <a:schemeClr val="accent1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7" name="箭头: 上 16">
              <a:extLst>
                <a:ext uri="{FF2B5EF4-FFF2-40B4-BE49-F238E27FC236}">
                  <a16:creationId xmlns:a16="http://schemas.microsoft.com/office/drawing/2014/main" id="{771B04F5-04C1-4A9A-A98C-259E912135EB}"/>
                </a:ext>
              </a:extLst>
            </p:cNvPr>
            <p:cNvSpPr/>
            <p:nvPr/>
          </p:nvSpPr>
          <p:spPr>
            <a:xfrm>
              <a:off x="4243516" y="3320511"/>
              <a:ext cx="325116" cy="612841"/>
            </a:xfrm>
            <a:prstGeom prst="upArrow">
              <a:avLst>
                <a:gd name="adj1" fmla="val 50000"/>
                <a:gd name="adj2" fmla="val 71919"/>
              </a:avLst>
            </a:prstGeom>
            <a:gradFill flip="none" rotWithShape="0">
              <a:gsLst>
                <a:gs pos="0">
                  <a:schemeClr val="accent1">
                    <a:alpha val="3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8" name="箭头: 上 17">
              <a:extLst>
                <a:ext uri="{FF2B5EF4-FFF2-40B4-BE49-F238E27FC236}">
                  <a16:creationId xmlns:a16="http://schemas.microsoft.com/office/drawing/2014/main" id="{EDBC6623-9556-41B7-9788-219D6EB899EF}"/>
                </a:ext>
              </a:extLst>
            </p:cNvPr>
            <p:cNvSpPr/>
            <p:nvPr/>
          </p:nvSpPr>
          <p:spPr>
            <a:xfrm>
              <a:off x="7547438" y="3448335"/>
              <a:ext cx="176732" cy="333139"/>
            </a:xfrm>
            <a:prstGeom prst="upArrow">
              <a:avLst>
                <a:gd name="adj1" fmla="val 50000"/>
                <a:gd name="adj2" fmla="val 71919"/>
              </a:avLst>
            </a:prstGeom>
            <a:gradFill flip="none" rotWithShape="0">
              <a:gsLst>
                <a:gs pos="0">
                  <a:schemeClr val="accent1">
                    <a:alpha val="3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9EDB40DD-CF56-40C3-A906-CA14F265A7F1}"/>
                </a:ext>
              </a:extLst>
            </p:cNvPr>
            <p:cNvCxnSpPr>
              <a:cxnSpLocks/>
            </p:cNvCxnSpPr>
            <p:nvPr/>
          </p:nvCxnSpPr>
          <p:spPr>
            <a:xfrm>
              <a:off x="5360310" y="1064960"/>
              <a:ext cx="0" cy="902702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4A8C55B-ED8E-4171-8EB4-5912E58CF36F}"/>
                </a:ext>
              </a:extLst>
            </p:cNvPr>
            <p:cNvCxnSpPr>
              <a:cxnSpLocks/>
            </p:cNvCxnSpPr>
            <p:nvPr/>
          </p:nvCxnSpPr>
          <p:spPr>
            <a:xfrm>
              <a:off x="4690081" y="2078053"/>
              <a:ext cx="0" cy="902702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alpha val="39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DFC920D1-DDBA-4E2C-B316-BA13138A511D}"/>
                </a:ext>
              </a:extLst>
            </p:cNvPr>
            <p:cNvCxnSpPr>
              <a:cxnSpLocks/>
            </p:cNvCxnSpPr>
            <p:nvPr/>
          </p:nvCxnSpPr>
          <p:spPr>
            <a:xfrm>
              <a:off x="3918705" y="3099390"/>
              <a:ext cx="0" cy="1074530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alpha val="5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CD4B68EA-D1A2-445C-A2CB-BA7330CEB910}"/>
                </a:ext>
              </a:extLst>
            </p:cNvPr>
            <p:cNvCxnSpPr>
              <a:cxnSpLocks/>
            </p:cNvCxnSpPr>
            <p:nvPr/>
          </p:nvCxnSpPr>
          <p:spPr>
            <a:xfrm>
              <a:off x="3164943" y="4091354"/>
              <a:ext cx="0" cy="842273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8619DE5-9948-49BC-907C-CC3AA49648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6050" y="2078053"/>
              <a:ext cx="0" cy="902702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alpha val="39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95F6F6C-BE4D-4524-AEAD-9FFF20DAC9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7426" y="3099390"/>
              <a:ext cx="0" cy="1074530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alpha val="5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3F73F02-C193-4342-9494-A71CACC15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1188" y="4091354"/>
              <a:ext cx="0" cy="842273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C7854E1-F38E-47C3-9960-3DF03229FC62}"/>
                </a:ext>
              </a:extLst>
            </p:cNvPr>
            <p:cNvCxnSpPr>
              <a:cxnSpLocks/>
            </p:cNvCxnSpPr>
            <p:nvPr/>
          </p:nvCxnSpPr>
          <p:spPr>
            <a:xfrm>
              <a:off x="6716670" y="638240"/>
              <a:ext cx="0" cy="902702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0958983-0FD9-491A-9659-CB7119EB050F}"/>
                </a:ext>
              </a:extLst>
            </p:cNvPr>
            <p:cNvCxnSpPr>
              <a:cxnSpLocks/>
            </p:cNvCxnSpPr>
            <p:nvPr/>
          </p:nvCxnSpPr>
          <p:spPr>
            <a:xfrm>
              <a:off x="10082463" y="1450360"/>
              <a:ext cx="0" cy="902702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86051EB-8406-4F8E-8DFB-5D7D7805DC2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387" y="2417809"/>
              <a:ext cx="0" cy="902702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4E21C9A-CED2-4AA8-A45A-B27F744C74DC}"/>
                </a:ext>
              </a:extLst>
            </p:cNvPr>
            <p:cNvCxnSpPr>
              <a:cxnSpLocks/>
            </p:cNvCxnSpPr>
            <p:nvPr/>
          </p:nvCxnSpPr>
          <p:spPr>
            <a:xfrm>
              <a:off x="7277069" y="3683000"/>
              <a:ext cx="0" cy="75692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565B327-9D29-4FF9-9A17-012BDA5B59F1}"/>
                </a:ext>
              </a:extLst>
            </p:cNvPr>
            <p:cNvCxnSpPr>
              <a:cxnSpLocks/>
            </p:cNvCxnSpPr>
            <p:nvPr/>
          </p:nvCxnSpPr>
          <p:spPr>
            <a:xfrm>
              <a:off x="4914932" y="3906520"/>
              <a:ext cx="0" cy="75692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2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956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</a:t>
            </a:r>
            <a:r>
              <a:rPr lang="zh-CN" altLang="en-US" dirty="0"/>
              <a:t>项目内容</a:t>
            </a:r>
          </a:p>
        </p:txBody>
      </p:sp>
      <p:grpSp>
        <p:nvGrpSpPr>
          <p:cNvPr id="249" name="组合 248">
            <a:extLst>
              <a:ext uri="{FF2B5EF4-FFF2-40B4-BE49-F238E27FC236}">
                <a16:creationId xmlns:a16="http://schemas.microsoft.com/office/drawing/2014/main" id="{806E3933-4743-4137-83DA-F6148F8A2941}"/>
              </a:ext>
            </a:extLst>
          </p:cNvPr>
          <p:cNvGrpSpPr/>
          <p:nvPr/>
        </p:nvGrpSpPr>
        <p:grpSpPr>
          <a:xfrm>
            <a:off x="1950072" y="1836057"/>
            <a:ext cx="1364342" cy="1364342"/>
            <a:chOff x="2032001" y="1855107"/>
            <a:chExt cx="1364342" cy="1364342"/>
          </a:xfrm>
        </p:grpSpPr>
        <p:sp>
          <p:nvSpPr>
            <p:cNvPr id="247" name="椭圆 246">
              <a:extLst>
                <a:ext uri="{FF2B5EF4-FFF2-40B4-BE49-F238E27FC236}">
                  <a16:creationId xmlns:a16="http://schemas.microsoft.com/office/drawing/2014/main" id="{20A7C45B-377A-4572-9877-165878243AD7}"/>
                </a:ext>
              </a:extLst>
            </p:cNvPr>
            <p:cNvSpPr/>
            <p:nvPr/>
          </p:nvSpPr>
          <p:spPr>
            <a:xfrm>
              <a:off x="2032001" y="1855107"/>
              <a:ext cx="1364342" cy="1364342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248" name="图形 247">
              <a:extLst>
                <a:ext uri="{FF2B5EF4-FFF2-40B4-BE49-F238E27FC236}">
                  <a16:creationId xmlns:a16="http://schemas.microsoft.com/office/drawing/2014/main" id="{1A76C42E-712B-446F-853F-7FC86142C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1797" y="2174874"/>
              <a:ext cx="684303" cy="684303"/>
            </a:xfrm>
            <a:prstGeom prst="rect">
              <a:avLst/>
            </a:prstGeom>
          </p:spPr>
        </p:pic>
      </p:grpSp>
      <p:sp>
        <p:nvSpPr>
          <p:cNvPr id="251" name="椭圆 250">
            <a:extLst>
              <a:ext uri="{FF2B5EF4-FFF2-40B4-BE49-F238E27FC236}">
                <a16:creationId xmlns:a16="http://schemas.microsoft.com/office/drawing/2014/main" id="{E6944712-95BE-441B-883B-CD05DF1F0627}"/>
              </a:ext>
            </a:extLst>
          </p:cNvPr>
          <p:cNvSpPr/>
          <p:nvPr/>
        </p:nvSpPr>
        <p:spPr>
          <a:xfrm>
            <a:off x="5413829" y="1836057"/>
            <a:ext cx="1364342" cy="136434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254" name="椭圆 253">
            <a:extLst>
              <a:ext uri="{FF2B5EF4-FFF2-40B4-BE49-F238E27FC236}">
                <a16:creationId xmlns:a16="http://schemas.microsoft.com/office/drawing/2014/main" id="{B0026E6D-F95D-4E6C-A900-E374CA695C77}"/>
              </a:ext>
            </a:extLst>
          </p:cNvPr>
          <p:cNvSpPr/>
          <p:nvPr/>
        </p:nvSpPr>
        <p:spPr>
          <a:xfrm>
            <a:off x="8877586" y="1836057"/>
            <a:ext cx="1364342" cy="136434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DFD7FEE9-85E8-4DCA-8BA3-CA80946FB987}"/>
              </a:ext>
            </a:extLst>
          </p:cNvPr>
          <p:cNvCxnSpPr>
            <a:cxnSpLocks/>
          </p:cNvCxnSpPr>
          <p:nvPr/>
        </p:nvCxnSpPr>
        <p:spPr>
          <a:xfrm>
            <a:off x="4451030" y="2137228"/>
            <a:ext cx="0" cy="3349171"/>
          </a:xfrm>
          <a:prstGeom prst="line">
            <a:avLst/>
          </a:prstGeom>
          <a:ln>
            <a:gradFill>
              <a:gsLst>
                <a:gs pos="0">
                  <a:srgbClr val="25C6FF"/>
                </a:gs>
                <a:gs pos="100000">
                  <a:srgbClr val="034EFD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41BB20EE-1487-414B-A169-E0E1A60C27E2}"/>
              </a:ext>
            </a:extLst>
          </p:cNvPr>
          <p:cNvCxnSpPr>
            <a:cxnSpLocks/>
          </p:cNvCxnSpPr>
          <p:nvPr/>
        </p:nvCxnSpPr>
        <p:spPr>
          <a:xfrm>
            <a:off x="7900100" y="2137228"/>
            <a:ext cx="0" cy="3349171"/>
          </a:xfrm>
          <a:prstGeom prst="line">
            <a:avLst/>
          </a:prstGeom>
          <a:ln>
            <a:gradFill>
              <a:gsLst>
                <a:gs pos="0">
                  <a:srgbClr val="25C6FF"/>
                </a:gs>
                <a:gs pos="100000">
                  <a:srgbClr val="034EFD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文本框 259">
            <a:extLst>
              <a:ext uri="{FF2B5EF4-FFF2-40B4-BE49-F238E27FC236}">
                <a16:creationId xmlns:a16="http://schemas.microsoft.com/office/drawing/2014/main" id="{7FDB5043-816E-460D-8AAD-38BD73593EA5}"/>
              </a:ext>
            </a:extLst>
          </p:cNvPr>
          <p:cNvSpPr txBox="1"/>
          <p:nvPr/>
        </p:nvSpPr>
        <p:spPr>
          <a:xfrm>
            <a:off x="1679625" y="3429000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营业额收入</a:t>
            </a:r>
          </a:p>
        </p:txBody>
      </p:sp>
      <p:sp>
        <p:nvSpPr>
          <p:cNvPr id="261" name="文本框 260">
            <a:extLst>
              <a:ext uri="{FF2B5EF4-FFF2-40B4-BE49-F238E27FC236}">
                <a16:creationId xmlns:a16="http://schemas.microsoft.com/office/drawing/2014/main" id="{52090ADA-1326-42C8-AD84-2D2D47296C84}"/>
              </a:ext>
            </a:extLst>
          </p:cNvPr>
          <p:cNvSpPr txBox="1"/>
          <p:nvPr/>
        </p:nvSpPr>
        <p:spPr>
          <a:xfrm>
            <a:off x="1421547" y="4005304"/>
            <a:ext cx="2505751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据调查分析，我们能够预测在主要节假日，每一天销售额在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1000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元以上。</a:t>
            </a:r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E71B92DD-A975-46D2-9842-4EBBA151A37B}"/>
              </a:ext>
            </a:extLst>
          </p:cNvPr>
          <p:cNvSpPr txBox="1"/>
          <p:nvPr/>
        </p:nvSpPr>
        <p:spPr>
          <a:xfrm>
            <a:off x="5143382" y="3429000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支付方式</a:t>
            </a:r>
          </a:p>
        </p:txBody>
      </p:sp>
      <p:sp>
        <p:nvSpPr>
          <p:cNvPr id="263" name="文本框 262">
            <a:extLst>
              <a:ext uri="{FF2B5EF4-FFF2-40B4-BE49-F238E27FC236}">
                <a16:creationId xmlns:a16="http://schemas.microsoft.com/office/drawing/2014/main" id="{6B6A2212-BD5B-4CDD-840D-DB35946706DB}"/>
              </a:ext>
            </a:extLst>
          </p:cNvPr>
          <p:cNvSpPr txBox="1"/>
          <p:nvPr/>
        </p:nvSpPr>
        <p:spPr>
          <a:xfrm>
            <a:off x="4885304" y="4005304"/>
            <a:ext cx="2505751" cy="1661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根据有关材料网上在线支付将会到达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20%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，我们正用心与招商银行等金融单位联系建立业务合作关系，促进在线支付。</a:t>
            </a:r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A65EA231-C592-4A1C-A051-17D02CAAA0F9}"/>
              </a:ext>
            </a:extLst>
          </p:cNvPr>
          <p:cNvSpPr txBox="1"/>
          <p:nvPr/>
        </p:nvSpPr>
        <p:spPr>
          <a:xfrm>
            <a:off x="8607139" y="3429000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订货方式</a:t>
            </a: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D083C624-2594-4384-BC26-0C569B2C0012}"/>
              </a:ext>
            </a:extLst>
          </p:cNvPr>
          <p:cNvSpPr txBox="1"/>
          <p:nvPr/>
        </p:nvSpPr>
        <p:spPr>
          <a:xfrm>
            <a:off x="8349061" y="4005304"/>
            <a:ext cx="2505751" cy="1661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E-MAIL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定单，直接进入网站校园花店订购，电话订购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另外，我们重点推出倍受学生喜欢的信息订购。</a:t>
            </a:r>
          </a:p>
        </p:txBody>
      </p:sp>
      <p:pic>
        <p:nvPicPr>
          <p:cNvPr id="266" name="图形 265">
            <a:extLst>
              <a:ext uri="{FF2B5EF4-FFF2-40B4-BE49-F238E27FC236}">
                <a16:creationId xmlns:a16="http://schemas.microsoft.com/office/drawing/2014/main" id="{C73E88F6-E6F9-43FD-B668-29B21D90F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6000" y="2177719"/>
            <a:ext cx="720000" cy="720000"/>
          </a:xfrm>
          <a:prstGeom prst="rect">
            <a:avLst/>
          </a:prstGeom>
        </p:spPr>
      </p:pic>
      <p:pic>
        <p:nvPicPr>
          <p:cNvPr id="267" name="图形 266">
            <a:extLst>
              <a:ext uri="{FF2B5EF4-FFF2-40B4-BE49-F238E27FC236}">
                <a16:creationId xmlns:a16="http://schemas.microsoft.com/office/drawing/2014/main" id="{8F8DAC80-4DC4-4CE6-A710-BD4D4759595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7606" y="2176077"/>
            <a:ext cx="684303" cy="6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7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48">
            <a:extLst>
              <a:ext uri="{FF2B5EF4-FFF2-40B4-BE49-F238E27FC236}">
                <a16:creationId xmlns:a16="http://schemas.microsoft.com/office/drawing/2014/main" id="{B2378D8C-7AC5-49CC-AE52-DC9330CEC7A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815960" y="2133011"/>
            <a:ext cx="3899393" cy="820663"/>
            <a:chOff x="5465490" y="530836"/>
            <a:chExt cx="1988838" cy="418562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B1AC6DC-3880-48C6-BC37-3F032D4FAE93}"/>
                </a:ext>
              </a:extLst>
            </p:cNvPr>
            <p:cNvSpPr/>
            <p:nvPr/>
          </p:nvSpPr>
          <p:spPr>
            <a:xfrm>
              <a:off x="5465490" y="530836"/>
              <a:ext cx="1988737" cy="418562"/>
            </a:xfrm>
            <a:custGeom>
              <a:avLst/>
              <a:gdLst>
                <a:gd name="connsiteX0" fmla="*/ 110597 w 1988837"/>
                <a:gd name="connsiteY0" fmla="*/ 0 h 418597"/>
                <a:gd name="connsiteX1" fmla="*/ 1988837 w 1988837"/>
                <a:gd name="connsiteY1" fmla="*/ 0 h 418597"/>
                <a:gd name="connsiteX2" fmla="*/ 1988837 w 1988837"/>
                <a:gd name="connsiteY2" fmla="*/ 313925 h 418597"/>
                <a:gd name="connsiteX3" fmla="*/ 1878080 w 1988837"/>
                <a:gd name="connsiteY3" fmla="*/ 418597 h 418597"/>
                <a:gd name="connsiteX4" fmla="*/ 1515494 w 1988837"/>
                <a:gd name="connsiteY4" fmla="*/ 418597 h 418597"/>
                <a:gd name="connsiteX5" fmla="*/ 1479631 w 1988837"/>
                <a:gd name="connsiteY5" fmla="*/ 381213 h 418597"/>
                <a:gd name="connsiteX6" fmla="*/ 0 w 1988837"/>
                <a:gd name="connsiteY6" fmla="*/ 381213 h 418597"/>
                <a:gd name="connsiteX7" fmla="*/ 0 w 1988837"/>
                <a:gd name="connsiteY7" fmla="*/ 106852 h 41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8837" h="418597">
                  <a:moveTo>
                    <a:pt x="110597" y="0"/>
                  </a:moveTo>
                  <a:lnTo>
                    <a:pt x="1988837" y="0"/>
                  </a:lnTo>
                  <a:lnTo>
                    <a:pt x="1988837" y="313925"/>
                  </a:lnTo>
                  <a:lnTo>
                    <a:pt x="1878080" y="418597"/>
                  </a:lnTo>
                  <a:lnTo>
                    <a:pt x="1515494" y="418597"/>
                  </a:lnTo>
                  <a:lnTo>
                    <a:pt x="1479631" y="381213"/>
                  </a:lnTo>
                  <a:lnTo>
                    <a:pt x="0" y="381213"/>
                  </a:lnTo>
                  <a:lnTo>
                    <a:pt x="0" y="106852"/>
                  </a:lnTo>
                  <a:close/>
                </a:path>
              </a:pathLst>
            </a:custGeom>
            <a:solidFill>
              <a:schemeClr val="accent1">
                <a:alpha val="21000"/>
              </a:schemeClr>
            </a:solidFill>
            <a:ln>
              <a:noFill/>
            </a:ln>
            <a:effectLst>
              <a:outerShdw blurRad="177800" dist="152400" dir="5400000" algn="ctr" rotWithShape="0">
                <a:srgbClr val="184684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dirty="0">
                <a:solidFill>
                  <a:prstClr val="white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9" name="矩形: 剪去对角 8">
              <a:extLst>
                <a:ext uri="{FF2B5EF4-FFF2-40B4-BE49-F238E27FC236}">
                  <a16:creationId xmlns:a16="http://schemas.microsoft.com/office/drawing/2014/main" id="{ABF263E2-2918-44DF-868B-C69C25278655}"/>
                </a:ext>
              </a:extLst>
            </p:cNvPr>
            <p:cNvSpPr/>
            <p:nvPr/>
          </p:nvSpPr>
          <p:spPr>
            <a:xfrm flipV="1">
              <a:off x="5465491" y="531717"/>
              <a:ext cx="1988837" cy="407862"/>
            </a:xfrm>
            <a:prstGeom prst="snip2DiagRect">
              <a:avLst>
                <a:gd name="adj1" fmla="val 0"/>
                <a:gd name="adj2" fmla="val 24858"/>
              </a:avLst>
            </a:prstGeom>
            <a:noFill/>
            <a:ln w="9525" cap="flat" cmpd="sng" algn="ctr">
              <a:gradFill flip="none" rotWithShape="1">
                <a:gsLst>
                  <a:gs pos="100000">
                    <a:schemeClr val="accent1"/>
                  </a:gs>
                  <a:gs pos="0">
                    <a:schemeClr val="accent1"/>
                  </a:gs>
                  <a:gs pos="69000">
                    <a:schemeClr val="accent2"/>
                  </a:gs>
                  <a:gs pos="31000">
                    <a:schemeClr val="accent2">
                      <a:alpha val="26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kern="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2" name="组合 48">
            <a:extLst>
              <a:ext uri="{FF2B5EF4-FFF2-40B4-BE49-F238E27FC236}">
                <a16:creationId xmlns:a16="http://schemas.microsoft.com/office/drawing/2014/main" id="{1A4E51CA-0B44-4D9A-B160-C61B578221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00527" y="2133011"/>
            <a:ext cx="3899393" cy="820663"/>
            <a:chOff x="5465490" y="530836"/>
            <a:chExt cx="1988838" cy="418562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EBD1EFE-B89C-4837-AA3F-FC08A4CF6EB3}"/>
                </a:ext>
              </a:extLst>
            </p:cNvPr>
            <p:cNvSpPr/>
            <p:nvPr/>
          </p:nvSpPr>
          <p:spPr>
            <a:xfrm>
              <a:off x="5465490" y="530836"/>
              <a:ext cx="1988737" cy="418562"/>
            </a:xfrm>
            <a:custGeom>
              <a:avLst/>
              <a:gdLst>
                <a:gd name="connsiteX0" fmla="*/ 110597 w 1988837"/>
                <a:gd name="connsiteY0" fmla="*/ 0 h 418597"/>
                <a:gd name="connsiteX1" fmla="*/ 1988837 w 1988837"/>
                <a:gd name="connsiteY1" fmla="*/ 0 h 418597"/>
                <a:gd name="connsiteX2" fmla="*/ 1988837 w 1988837"/>
                <a:gd name="connsiteY2" fmla="*/ 313925 h 418597"/>
                <a:gd name="connsiteX3" fmla="*/ 1878080 w 1988837"/>
                <a:gd name="connsiteY3" fmla="*/ 418597 h 418597"/>
                <a:gd name="connsiteX4" fmla="*/ 1515494 w 1988837"/>
                <a:gd name="connsiteY4" fmla="*/ 418597 h 418597"/>
                <a:gd name="connsiteX5" fmla="*/ 1479631 w 1988837"/>
                <a:gd name="connsiteY5" fmla="*/ 381213 h 418597"/>
                <a:gd name="connsiteX6" fmla="*/ 0 w 1988837"/>
                <a:gd name="connsiteY6" fmla="*/ 381213 h 418597"/>
                <a:gd name="connsiteX7" fmla="*/ 0 w 1988837"/>
                <a:gd name="connsiteY7" fmla="*/ 106852 h 41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8837" h="418597">
                  <a:moveTo>
                    <a:pt x="110597" y="0"/>
                  </a:moveTo>
                  <a:lnTo>
                    <a:pt x="1988837" y="0"/>
                  </a:lnTo>
                  <a:lnTo>
                    <a:pt x="1988837" y="313925"/>
                  </a:lnTo>
                  <a:lnTo>
                    <a:pt x="1878080" y="418597"/>
                  </a:lnTo>
                  <a:lnTo>
                    <a:pt x="1515494" y="418597"/>
                  </a:lnTo>
                  <a:lnTo>
                    <a:pt x="1479631" y="381213"/>
                  </a:lnTo>
                  <a:lnTo>
                    <a:pt x="0" y="381213"/>
                  </a:lnTo>
                  <a:lnTo>
                    <a:pt x="0" y="106852"/>
                  </a:lnTo>
                  <a:close/>
                </a:path>
              </a:pathLst>
            </a:custGeom>
            <a:solidFill>
              <a:schemeClr val="accent1">
                <a:alpha val="21000"/>
              </a:schemeClr>
            </a:solidFill>
            <a:ln>
              <a:noFill/>
            </a:ln>
            <a:effectLst>
              <a:outerShdw blurRad="177800" dist="152400" dir="5400000" algn="ctr" rotWithShape="0">
                <a:srgbClr val="184684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dirty="0">
                <a:solidFill>
                  <a:prstClr val="white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矩形: 剪去对角 14">
              <a:extLst>
                <a:ext uri="{FF2B5EF4-FFF2-40B4-BE49-F238E27FC236}">
                  <a16:creationId xmlns:a16="http://schemas.microsoft.com/office/drawing/2014/main" id="{53348FA2-0211-4751-9C76-09839C52DE36}"/>
                </a:ext>
              </a:extLst>
            </p:cNvPr>
            <p:cNvSpPr/>
            <p:nvPr/>
          </p:nvSpPr>
          <p:spPr>
            <a:xfrm flipV="1">
              <a:off x="5465491" y="531717"/>
              <a:ext cx="1988837" cy="407862"/>
            </a:xfrm>
            <a:prstGeom prst="snip2DiagRect">
              <a:avLst>
                <a:gd name="adj1" fmla="val 0"/>
                <a:gd name="adj2" fmla="val 24858"/>
              </a:avLst>
            </a:prstGeom>
            <a:noFill/>
            <a:ln w="9525" cap="flat" cmpd="sng" algn="ctr">
              <a:gradFill flip="none" rotWithShape="1">
                <a:gsLst>
                  <a:gs pos="100000">
                    <a:schemeClr val="accent1"/>
                  </a:gs>
                  <a:gs pos="0">
                    <a:schemeClr val="accent1"/>
                  </a:gs>
                  <a:gs pos="69000">
                    <a:schemeClr val="accent2"/>
                  </a:gs>
                  <a:gs pos="31000">
                    <a:schemeClr val="accent2">
                      <a:alpha val="26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kern="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7" name="组合 48">
            <a:extLst>
              <a:ext uri="{FF2B5EF4-FFF2-40B4-BE49-F238E27FC236}">
                <a16:creationId xmlns:a16="http://schemas.microsoft.com/office/drawing/2014/main" id="{84FF8483-E98F-4152-82F8-7C10796DFEA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854246" y="3597498"/>
            <a:ext cx="3899393" cy="820663"/>
            <a:chOff x="5465490" y="530836"/>
            <a:chExt cx="1988838" cy="418562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CD31492-E5D8-4475-BA94-2718C534A72D}"/>
                </a:ext>
              </a:extLst>
            </p:cNvPr>
            <p:cNvSpPr/>
            <p:nvPr/>
          </p:nvSpPr>
          <p:spPr>
            <a:xfrm>
              <a:off x="5465490" y="530836"/>
              <a:ext cx="1988737" cy="418562"/>
            </a:xfrm>
            <a:custGeom>
              <a:avLst/>
              <a:gdLst>
                <a:gd name="connsiteX0" fmla="*/ 110597 w 1988837"/>
                <a:gd name="connsiteY0" fmla="*/ 0 h 418597"/>
                <a:gd name="connsiteX1" fmla="*/ 1988837 w 1988837"/>
                <a:gd name="connsiteY1" fmla="*/ 0 h 418597"/>
                <a:gd name="connsiteX2" fmla="*/ 1988837 w 1988837"/>
                <a:gd name="connsiteY2" fmla="*/ 313925 h 418597"/>
                <a:gd name="connsiteX3" fmla="*/ 1878080 w 1988837"/>
                <a:gd name="connsiteY3" fmla="*/ 418597 h 418597"/>
                <a:gd name="connsiteX4" fmla="*/ 1515494 w 1988837"/>
                <a:gd name="connsiteY4" fmla="*/ 418597 h 418597"/>
                <a:gd name="connsiteX5" fmla="*/ 1479631 w 1988837"/>
                <a:gd name="connsiteY5" fmla="*/ 381213 h 418597"/>
                <a:gd name="connsiteX6" fmla="*/ 0 w 1988837"/>
                <a:gd name="connsiteY6" fmla="*/ 381213 h 418597"/>
                <a:gd name="connsiteX7" fmla="*/ 0 w 1988837"/>
                <a:gd name="connsiteY7" fmla="*/ 106852 h 41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8837" h="418597">
                  <a:moveTo>
                    <a:pt x="110597" y="0"/>
                  </a:moveTo>
                  <a:lnTo>
                    <a:pt x="1988837" y="0"/>
                  </a:lnTo>
                  <a:lnTo>
                    <a:pt x="1988837" y="313925"/>
                  </a:lnTo>
                  <a:lnTo>
                    <a:pt x="1878080" y="418597"/>
                  </a:lnTo>
                  <a:lnTo>
                    <a:pt x="1515494" y="418597"/>
                  </a:lnTo>
                  <a:lnTo>
                    <a:pt x="1479631" y="381213"/>
                  </a:lnTo>
                  <a:lnTo>
                    <a:pt x="0" y="381213"/>
                  </a:lnTo>
                  <a:lnTo>
                    <a:pt x="0" y="106852"/>
                  </a:lnTo>
                  <a:close/>
                </a:path>
              </a:pathLst>
            </a:custGeom>
            <a:solidFill>
              <a:schemeClr val="accent1">
                <a:alpha val="21000"/>
              </a:schemeClr>
            </a:solidFill>
            <a:ln>
              <a:noFill/>
            </a:ln>
            <a:effectLst>
              <a:outerShdw blurRad="177800" dist="152400" dir="5400000" algn="ctr" rotWithShape="0">
                <a:srgbClr val="184684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dirty="0">
                <a:solidFill>
                  <a:prstClr val="white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0" name="矩形: 剪去对角 19">
              <a:extLst>
                <a:ext uri="{FF2B5EF4-FFF2-40B4-BE49-F238E27FC236}">
                  <a16:creationId xmlns:a16="http://schemas.microsoft.com/office/drawing/2014/main" id="{8FC4F988-91B8-413A-A4A0-A422BB43790A}"/>
                </a:ext>
              </a:extLst>
            </p:cNvPr>
            <p:cNvSpPr/>
            <p:nvPr/>
          </p:nvSpPr>
          <p:spPr>
            <a:xfrm flipV="1">
              <a:off x="5465491" y="531717"/>
              <a:ext cx="1988837" cy="407862"/>
            </a:xfrm>
            <a:prstGeom prst="snip2DiagRect">
              <a:avLst>
                <a:gd name="adj1" fmla="val 0"/>
                <a:gd name="adj2" fmla="val 24858"/>
              </a:avLst>
            </a:prstGeom>
            <a:noFill/>
            <a:ln w="9525" cap="flat" cmpd="sng" algn="ctr">
              <a:gradFill flip="none" rotWithShape="1">
                <a:gsLst>
                  <a:gs pos="100000">
                    <a:schemeClr val="accent1"/>
                  </a:gs>
                  <a:gs pos="0">
                    <a:schemeClr val="accent1"/>
                  </a:gs>
                  <a:gs pos="69000">
                    <a:schemeClr val="accent2"/>
                  </a:gs>
                  <a:gs pos="31000">
                    <a:schemeClr val="accent2">
                      <a:alpha val="26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kern="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2" name="组合 48">
            <a:extLst>
              <a:ext uri="{FF2B5EF4-FFF2-40B4-BE49-F238E27FC236}">
                <a16:creationId xmlns:a16="http://schemas.microsoft.com/office/drawing/2014/main" id="{CD56DC3D-91EC-4E68-AE75-CAF2363350C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19670" y="3597498"/>
            <a:ext cx="3899393" cy="820663"/>
            <a:chOff x="5465490" y="530836"/>
            <a:chExt cx="1988838" cy="418562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0C2E838-5A49-41C1-901D-9A44BADC69DF}"/>
                </a:ext>
              </a:extLst>
            </p:cNvPr>
            <p:cNvSpPr/>
            <p:nvPr/>
          </p:nvSpPr>
          <p:spPr>
            <a:xfrm>
              <a:off x="5465490" y="530836"/>
              <a:ext cx="1988737" cy="418562"/>
            </a:xfrm>
            <a:custGeom>
              <a:avLst/>
              <a:gdLst>
                <a:gd name="connsiteX0" fmla="*/ 110597 w 1988837"/>
                <a:gd name="connsiteY0" fmla="*/ 0 h 418597"/>
                <a:gd name="connsiteX1" fmla="*/ 1988837 w 1988837"/>
                <a:gd name="connsiteY1" fmla="*/ 0 h 418597"/>
                <a:gd name="connsiteX2" fmla="*/ 1988837 w 1988837"/>
                <a:gd name="connsiteY2" fmla="*/ 313925 h 418597"/>
                <a:gd name="connsiteX3" fmla="*/ 1878080 w 1988837"/>
                <a:gd name="connsiteY3" fmla="*/ 418597 h 418597"/>
                <a:gd name="connsiteX4" fmla="*/ 1515494 w 1988837"/>
                <a:gd name="connsiteY4" fmla="*/ 418597 h 418597"/>
                <a:gd name="connsiteX5" fmla="*/ 1479631 w 1988837"/>
                <a:gd name="connsiteY5" fmla="*/ 381213 h 418597"/>
                <a:gd name="connsiteX6" fmla="*/ 0 w 1988837"/>
                <a:gd name="connsiteY6" fmla="*/ 381213 h 418597"/>
                <a:gd name="connsiteX7" fmla="*/ 0 w 1988837"/>
                <a:gd name="connsiteY7" fmla="*/ 106852 h 41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8837" h="418597">
                  <a:moveTo>
                    <a:pt x="110597" y="0"/>
                  </a:moveTo>
                  <a:lnTo>
                    <a:pt x="1988837" y="0"/>
                  </a:lnTo>
                  <a:lnTo>
                    <a:pt x="1988837" y="313925"/>
                  </a:lnTo>
                  <a:lnTo>
                    <a:pt x="1878080" y="418597"/>
                  </a:lnTo>
                  <a:lnTo>
                    <a:pt x="1515494" y="418597"/>
                  </a:lnTo>
                  <a:lnTo>
                    <a:pt x="1479631" y="381213"/>
                  </a:lnTo>
                  <a:lnTo>
                    <a:pt x="0" y="381213"/>
                  </a:lnTo>
                  <a:lnTo>
                    <a:pt x="0" y="106852"/>
                  </a:lnTo>
                  <a:close/>
                </a:path>
              </a:pathLst>
            </a:custGeom>
            <a:solidFill>
              <a:schemeClr val="accent1">
                <a:alpha val="21000"/>
              </a:schemeClr>
            </a:solidFill>
            <a:ln>
              <a:noFill/>
            </a:ln>
            <a:effectLst>
              <a:outerShdw blurRad="177800" dist="152400" dir="5400000" algn="ctr" rotWithShape="0">
                <a:srgbClr val="184684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dirty="0">
                <a:solidFill>
                  <a:prstClr val="white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5" name="矩形: 剪去对角 34">
              <a:extLst>
                <a:ext uri="{FF2B5EF4-FFF2-40B4-BE49-F238E27FC236}">
                  <a16:creationId xmlns:a16="http://schemas.microsoft.com/office/drawing/2014/main" id="{4286EBEA-0215-4808-83B4-5DED95AB4654}"/>
                </a:ext>
              </a:extLst>
            </p:cNvPr>
            <p:cNvSpPr/>
            <p:nvPr/>
          </p:nvSpPr>
          <p:spPr>
            <a:xfrm flipV="1">
              <a:off x="5465491" y="531717"/>
              <a:ext cx="1988837" cy="407862"/>
            </a:xfrm>
            <a:prstGeom prst="snip2DiagRect">
              <a:avLst>
                <a:gd name="adj1" fmla="val 0"/>
                <a:gd name="adj2" fmla="val 24858"/>
              </a:avLst>
            </a:prstGeom>
            <a:noFill/>
            <a:ln w="9525" cap="flat" cmpd="sng" algn="ctr">
              <a:gradFill flip="none" rotWithShape="1">
                <a:gsLst>
                  <a:gs pos="100000">
                    <a:schemeClr val="accent1"/>
                  </a:gs>
                  <a:gs pos="0">
                    <a:schemeClr val="accent1"/>
                  </a:gs>
                  <a:gs pos="69000">
                    <a:schemeClr val="accent2"/>
                  </a:gs>
                  <a:gs pos="31000">
                    <a:schemeClr val="accent2">
                      <a:alpha val="26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kern="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A64D50D-22D9-4D58-B110-FA04F983ED41}"/>
              </a:ext>
            </a:extLst>
          </p:cNvPr>
          <p:cNvGrpSpPr/>
          <p:nvPr/>
        </p:nvGrpSpPr>
        <p:grpSpPr>
          <a:xfrm>
            <a:off x="2114780" y="2332654"/>
            <a:ext cx="2762594" cy="461665"/>
            <a:chOff x="1925863" y="1817382"/>
            <a:chExt cx="2762594" cy="461665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5BC3238-81C8-438D-B945-C47064866C57}"/>
                </a:ext>
              </a:extLst>
            </p:cNvPr>
            <p:cNvSpPr txBox="1"/>
            <p:nvPr/>
          </p:nvSpPr>
          <p:spPr>
            <a:xfrm>
              <a:off x="1925863" y="1817382"/>
              <a:ext cx="752567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 sz="2400">
                  <a:gradFill>
                    <a:gsLst>
                      <a:gs pos="32000">
                        <a:schemeClr val="accent3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阿里巴巴普惠体 H" panose="00020600040101010101" pitchFamily="18" charset="-122"/>
                  <a:ea typeface="阿里巴巴普惠体 H" panose="00020600040101010101" pitchFamily="18" charset="-122"/>
                  <a:cs typeface="阿里巴巴普惠体 H" panose="00020600040101010101" pitchFamily="18" charset="-122"/>
                </a:defRPr>
              </a:lvl1pPr>
            </a:lstStyle>
            <a:p>
              <a:r>
                <a:rPr lang="en-US" altLang="zh-CN" dirty="0">
                  <a:gradFill>
                    <a:gsLst>
                      <a:gs pos="32000">
                        <a:schemeClr val="accent1"/>
                      </a:gs>
                      <a:gs pos="78000">
                        <a:srgbClr val="F9F8EB"/>
                      </a:gs>
                    </a:gsLst>
                    <a:lin ang="16200000" scaled="1"/>
                  </a:gradFill>
                  <a:latin typeface="+mj-lt"/>
                  <a:ea typeface="思源黑体 CN Bold" panose="020B0800000000000000" pitchFamily="34" charset="-122"/>
                </a:rPr>
                <a:t>01</a:t>
              </a:r>
              <a:endParaRPr lang="zh-CN" altLang="en-US" dirty="0">
                <a:gradFill>
                  <a:gsLst>
                    <a:gs pos="32000">
                      <a:schemeClr val="accent1"/>
                    </a:gs>
                    <a:gs pos="78000">
                      <a:srgbClr val="F9F8EB"/>
                    </a:gs>
                  </a:gsLst>
                  <a:lin ang="16200000" scaled="1"/>
                </a:gradFill>
                <a:latin typeface="+mj-lt"/>
                <a:ea typeface="思源黑体 CN Bold" panose="020B0800000000000000" pitchFamily="34" charset="-122"/>
              </a:endParaRPr>
            </a:p>
          </p:txBody>
        </p:sp>
        <p:sp>
          <p:nvSpPr>
            <p:cNvPr id="54" name="PA-文本框 4">
              <a:extLst>
                <a:ext uri="{FF2B5EF4-FFF2-40B4-BE49-F238E27FC236}">
                  <a16:creationId xmlns:a16="http://schemas.microsoft.com/office/drawing/2014/main" id="{30AD8ED1-04E8-4328-A63C-3656D051FA1A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278161" y="1817382"/>
              <a:ext cx="1410296" cy="4616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6000">
                  <a:gradFill flip="none" rotWithShape="1">
                    <a:gsLst>
                      <a:gs pos="32000">
                        <a:srgbClr val="E7E3B5"/>
                      </a:gs>
                      <a:gs pos="100000">
                        <a:srgbClr val="F9F8EB"/>
                      </a:gs>
                    </a:gsLst>
                    <a:lin ang="16200000" scaled="1"/>
                    <a:tileRect/>
                  </a:gradFill>
                  <a:latin typeface="阿里巴巴普惠体 H" panose="00020600040101010101" pitchFamily="18" charset="-122"/>
                  <a:ea typeface="阿里巴巴普惠体 H" panose="00020600040101010101" pitchFamily="18" charset="-122"/>
                  <a:cs typeface="阿里巴巴普惠体 H" panose="00020600040101010101" pitchFamily="18" charset="-122"/>
                </a:defRPr>
              </a:lvl1pPr>
            </a:lstStyle>
            <a:p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项目背景</a:t>
              </a:r>
            </a:p>
          </p:txBody>
        </p: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7FD0D11-32AD-47EE-973E-10F53C0988DA}"/>
                </a:ext>
              </a:extLst>
            </p:cNvPr>
            <p:cNvCxnSpPr/>
            <p:nvPr/>
          </p:nvCxnSpPr>
          <p:spPr>
            <a:xfrm>
              <a:off x="2800350" y="1817382"/>
              <a:ext cx="0" cy="454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93AF2F13-6079-4577-8B64-8D9D2632F50E}"/>
              </a:ext>
            </a:extLst>
          </p:cNvPr>
          <p:cNvSpPr txBox="1"/>
          <p:nvPr/>
        </p:nvSpPr>
        <p:spPr>
          <a:xfrm>
            <a:off x="2186515" y="3792078"/>
            <a:ext cx="63050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32000">
                      <a:schemeClr val="accent1"/>
                    </a:gs>
                    <a:gs pos="78000">
                      <a:srgbClr val="F9F8EB"/>
                    </a:gs>
                  </a:gsLst>
                  <a:lin ang="16200000" scaled="1"/>
                </a:gradFill>
                <a:latin typeface="+mj-lt"/>
                <a:ea typeface="微软雅黑" panose="020B0503020204020204" pitchFamily="34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ea typeface="思源黑体 CN Bold" panose="020B0800000000000000" pitchFamily="34" charset="-122"/>
              </a:rPr>
              <a:t>03</a:t>
            </a:r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58" name="PA-文本框 4">
            <a:extLst>
              <a:ext uri="{FF2B5EF4-FFF2-40B4-BE49-F238E27FC236}">
                <a16:creationId xmlns:a16="http://schemas.microsoft.com/office/drawing/2014/main" id="{5C444941-FA46-4D4F-B932-BB8B1A48796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67078" y="3799513"/>
            <a:ext cx="1410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项目内容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10A07916-3718-4114-BE1E-E81C84C70D28}"/>
              </a:ext>
            </a:extLst>
          </p:cNvPr>
          <p:cNvCxnSpPr/>
          <p:nvPr/>
        </p:nvCxnSpPr>
        <p:spPr>
          <a:xfrm>
            <a:off x="2989267" y="3799513"/>
            <a:ext cx="0" cy="454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00389FC6-29F0-4C9B-86AB-96759DA083FA}"/>
              </a:ext>
            </a:extLst>
          </p:cNvPr>
          <p:cNvSpPr txBox="1"/>
          <p:nvPr/>
        </p:nvSpPr>
        <p:spPr>
          <a:xfrm>
            <a:off x="7249051" y="2314508"/>
            <a:ext cx="410369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32000">
                      <a:schemeClr val="accent1"/>
                    </a:gs>
                    <a:gs pos="78000">
                      <a:srgbClr val="F9F8EB"/>
                    </a:gs>
                  </a:gsLst>
                  <a:lin ang="16200000" scaled="1"/>
                </a:gradFill>
                <a:latin typeface="+mj-lt"/>
                <a:ea typeface="微软雅黑" panose="020B0503020204020204" pitchFamily="34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ea typeface="思源黑体 CN Bold" panose="020B0800000000000000" pitchFamily="34" charset="-122"/>
              </a:rPr>
              <a:t>02</a:t>
            </a:r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67" name="PA-文本框 4">
            <a:extLst>
              <a:ext uri="{FF2B5EF4-FFF2-40B4-BE49-F238E27FC236}">
                <a16:creationId xmlns:a16="http://schemas.microsoft.com/office/drawing/2014/main" id="{B481F3E2-3CF3-4ADD-8C24-A7AA5368355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46600" y="2325219"/>
            <a:ext cx="14102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立项原因</a:t>
            </a: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E9D290-608C-4DE5-9BC2-6DC329639503}"/>
              </a:ext>
            </a:extLst>
          </p:cNvPr>
          <p:cNvCxnSpPr/>
          <p:nvPr/>
        </p:nvCxnSpPr>
        <p:spPr>
          <a:xfrm>
            <a:off x="7999417" y="2324490"/>
            <a:ext cx="0" cy="454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FF200826-D98D-4962-8907-B744D2A9994D}"/>
              </a:ext>
            </a:extLst>
          </p:cNvPr>
          <p:cNvSpPr txBox="1"/>
          <p:nvPr/>
        </p:nvSpPr>
        <p:spPr>
          <a:xfrm>
            <a:off x="7121496" y="3792078"/>
            <a:ext cx="7525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32000">
                      <a:schemeClr val="accent1"/>
                    </a:gs>
                    <a:gs pos="78000">
                      <a:srgbClr val="F9F8EB"/>
                    </a:gs>
                  </a:gsLst>
                  <a:lin ang="16200000" scaled="1"/>
                </a:gradFill>
                <a:latin typeface="+mj-lt"/>
                <a:ea typeface="微软雅黑" panose="020B0503020204020204" pitchFamily="34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ea typeface="思源黑体 CN Bold" panose="020B0800000000000000" pitchFamily="34" charset="-122"/>
              </a:rPr>
              <a:t>04</a:t>
            </a:r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70" name="PA-文本框 4">
            <a:extLst>
              <a:ext uri="{FF2B5EF4-FFF2-40B4-BE49-F238E27FC236}">
                <a16:creationId xmlns:a16="http://schemas.microsoft.com/office/drawing/2014/main" id="{21820098-836B-4391-BBAA-E435A714447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446600" y="3802773"/>
            <a:ext cx="1410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创新点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D7CD8399-D177-4ACA-9556-F8E937E796C0}"/>
              </a:ext>
            </a:extLst>
          </p:cNvPr>
          <p:cNvCxnSpPr/>
          <p:nvPr/>
        </p:nvCxnSpPr>
        <p:spPr>
          <a:xfrm>
            <a:off x="7999417" y="3799513"/>
            <a:ext cx="0" cy="454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2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</a:t>
            </a:r>
            <a:r>
              <a:rPr lang="zh-CN" altLang="en-US" dirty="0"/>
              <a:t>项目内容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C3DE756-987C-47A2-A1B7-97D433C8141A}"/>
              </a:ext>
            </a:extLst>
          </p:cNvPr>
          <p:cNvSpPr/>
          <p:nvPr/>
        </p:nvSpPr>
        <p:spPr>
          <a:xfrm rot="6865370">
            <a:off x="1203314" y="1427160"/>
            <a:ext cx="1289517" cy="1251719"/>
          </a:xfrm>
          <a:prstGeom prst="ellipse">
            <a:avLst/>
          </a:prstGeom>
          <a:noFill/>
          <a:ln w="139700">
            <a:gradFill>
              <a:gsLst>
                <a:gs pos="0">
                  <a:schemeClr val="accent1"/>
                </a:gs>
                <a:gs pos="47000">
                  <a:schemeClr val="accent3"/>
                </a:gs>
                <a:gs pos="93000">
                  <a:schemeClr val="accent3"/>
                </a:gs>
                <a:gs pos="71000">
                  <a:schemeClr val="accent1"/>
                </a:gs>
                <a:gs pos="23000">
                  <a:schemeClr val="accent2"/>
                </a:gs>
              </a:gsLst>
              <a:lin ang="2700000" scaled="0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333461"/>
                      <a:gd name="connsiteY0" fmla="*/ 2166731 h 4333461"/>
                      <a:gd name="connsiteX1" fmla="*/ 2166731 w 4333461"/>
                      <a:gd name="connsiteY1" fmla="*/ 0 h 4333461"/>
                      <a:gd name="connsiteX2" fmla="*/ 4333462 w 4333461"/>
                      <a:gd name="connsiteY2" fmla="*/ 2166731 h 4333461"/>
                      <a:gd name="connsiteX3" fmla="*/ 2166731 w 4333461"/>
                      <a:gd name="connsiteY3" fmla="*/ 4333462 h 4333461"/>
                      <a:gd name="connsiteX4" fmla="*/ 0 w 4333461"/>
                      <a:gd name="connsiteY4" fmla="*/ 2166731 h 433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3461" h="4333461" extrusionOk="0">
                        <a:moveTo>
                          <a:pt x="0" y="2166731"/>
                        </a:moveTo>
                        <a:cubicBezTo>
                          <a:pt x="-86704" y="916598"/>
                          <a:pt x="784620" y="69606"/>
                          <a:pt x="2166731" y="0"/>
                        </a:cubicBezTo>
                        <a:cubicBezTo>
                          <a:pt x="3661060" y="62668"/>
                          <a:pt x="4226219" y="973489"/>
                          <a:pt x="4333462" y="2166731"/>
                        </a:cubicBezTo>
                        <a:cubicBezTo>
                          <a:pt x="4136005" y="3556211"/>
                          <a:pt x="3322874" y="4557369"/>
                          <a:pt x="2166731" y="4333462"/>
                        </a:cubicBezTo>
                        <a:cubicBezTo>
                          <a:pt x="899259" y="4294714"/>
                          <a:pt x="69434" y="3396559"/>
                          <a:pt x="0" y="216673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21C1C99-AF02-44E6-8AA9-1C1FBA945B78}"/>
              </a:ext>
            </a:extLst>
          </p:cNvPr>
          <p:cNvSpPr/>
          <p:nvPr/>
        </p:nvSpPr>
        <p:spPr>
          <a:xfrm rot="6865370">
            <a:off x="1203315" y="3118835"/>
            <a:ext cx="1289517" cy="1251719"/>
          </a:xfrm>
          <a:prstGeom prst="ellipse">
            <a:avLst/>
          </a:prstGeom>
          <a:noFill/>
          <a:ln w="139700">
            <a:gradFill>
              <a:gsLst>
                <a:gs pos="0">
                  <a:schemeClr val="accent1"/>
                </a:gs>
                <a:gs pos="47000">
                  <a:schemeClr val="accent3"/>
                </a:gs>
                <a:gs pos="93000">
                  <a:schemeClr val="accent3"/>
                </a:gs>
                <a:gs pos="71000">
                  <a:schemeClr val="accent1"/>
                </a:gs>
                <a:gs pos="23000">
                  <a:schemeClr val="accent2"/>
                </a:gs>
              </a:gsLst>
              <a:lin ang="2700000" scaled="0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333461"/>
                      <a:gd name="connsiteY0" fmla="*/ 2166731 h 4333461"/>
                      <a:gd name="connsiteX1" fmla="*/ 2166731 w 4333461"/>
                      <a:gd name="connsiteY1" fmla="*/ 0 h 4333461"/>
                      <a:gd name="connsiteX2" fmla="*/ 4333462 w 4333461"/>
                      <a:gd name="connsiteY2" fmla="*/ 2166731 h 4333461"/>
                      <a:gd name="connsiteX3" fmla="*/ 2166731 w 4333461"/>
                      <a:gd name="connsiteY3" fmla="*/ 4333462 h 4333461"/>
                      <a:gd name="connsiteX4" fmla="*/ 0 w 4333461"/>
                      <a:gd name="connsiteY4" fmla="*/ 2166731 h 433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3461" h="4333461" extrusionOk="0">
                        <a:moveTo>
                          <a:pt x="0" y="2166731"/>
                        </a:moveTo>
                        <a:cubicBezTo>
                          <a:pt x="-86704" y="916598"/>
                          <a:pt x="784620" y="69606"/>
                          <a:pt x="2166731" y="0"/>
                        </a:cubicBezTo>
                        <a:cubicBezTo>
                          <a:pt x="3661060" y="62668"/>
                          <a:pt x="4226219" y="973489"/>
                          <a:pt x="4333462" y="2166731"/>
                        </a:cubicBezTo>
                        <a:cubicBezTo>
                          <a:pt x="4136005" y="3556211"/>
                          <a:pt x="3322874" y="4557369"/>
                          <a:pt x="2166731" y="4333462"/>
                        </a:cubicBezTo>
                        <a:cubicBezTo>
                          <a:pt x="899259" y="4294714"/>
                          <a:pt x="69434" y="3396559"/>
                          <a:pt x="0" y="216673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B8E7FAF-F1A5-4CDD-8075-410F95086481}"/>
              </a:ext>
            </a:extLst>
          </p:cNvPr>
          <p:cNvSpPr/>
          <p:nvPr/>
        </p:nvSpPr>
        <p:spPr>
          <a:xfrm rot="6865370">
            <a:off x="1203315" y="4810511"/>
            <a:ext cx="1289517" cy="1251719"/>
          </a:xfrm>
          <a:prstGeom prst="ellipse">
            <a:avLst/>
          </a:prstGeom>
          <a:noFill/>
          <a:ln w="139700">
            <a:gradFill>
              <a:gsLst>
                <a:gs pos="0">
                  <a:schemeClr val="accent1"/>
                </a:gs>
                <a:gs pos="47000">
                  <a:schemeClr val="accent3"/>
                </a:gs>
                <a:gs pos="93000">
                  <a:schemeClr val="accent3"/>
                </a:gs>
                <a:gs pos="71000">
                  <a:schemeClr val="accent1"/>
                </a:gs>
                <a:gs pos="23000">
                  <a:schemeClr val="accent2"/>
                </a:gs>
              </a:gsLst>
              <a:lin ang="2700000" scaled="0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333461"/>
                      <a:gd name="connsiteY0" fmla="*/ 2166731 h 4333461"/>
                      <a:gd name="connsiteX1" fmla="*/ 2166731 w 4333461"/>
                      <a:gd name="connsiteY1" fmla="*/ 0 h 4333461"/>
                      <a:gd name="connsiteX2" fmla="*/ 4333462 w 4333461"/>
                      <a:gd name="connsiteY2" fmla="*/ 2166731 h 4333461"/>
                      <a:gd name="connsiteX3" fmla="*/ 2166731 w 4333461"/>
                      <a:gd name="connsiteY3" fmla="*/ 4333462 h 4333461"/>
                      <a:gd name="connsiteX4" fmla="*/ 0 w 4333461"/>
                      <a:gd name="connsiteY4" fmla="*/ 2166731 h 433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3461" h="4333461" extrusionOk="0">
                        <a:moveTo>
                          <a:pt x="0" y="2166731"/>
                        </a:moveTo>
                        <a:cubicBezTo>
                          <a:pt x="-86704" y="916598"/>
                          <a:pt x="784620" y="69606"/>
                          <a:pt x="2166731" y="0"/>
                        </a:cubicBezTo>
                        <a:cubicBezTo>
                          <a:pt x="3661060" y="62668"/>
                          <a:pt x="4226219" y="973489"/>
                          <a:pt x="4333462" y="2166731"/>
                        </a:cubicBezTo>
                        <a:cubicBezTo>
                          <a:pt x="4136005" y="3556211"/>
                          <a:pt x="3322874" y="4557369"/>
                          <a:pt x="2166731" y="4333462"/>
                        </a:cubicBezTo>
                        <a:cubicBezTo>
                          <a:pt x="899259" y="4294714"/>
                          <a:pt x="69434" y="3396559"/>
                          <a:pt x="0" y="216673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3EEC80-882A-4900-95AA-2541E7241448}"/>
              </a:ext>
            </a:extLst>
          </p:cNvPr>
          <p:cNvSpPr txBox="1"/>
          <p:nvPr/>
        </p:nvSpPr>
        <p:spPr>
          <a:xfrm>
            <a:off x="1306956" y="1760632"/>
            <a:ext cx="108223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3200" dirty="0">
                <a:latin typeface="+mn-lt"/>
                <a:ea typeface="思源黑体 CN Bold" panose="020B0800000000000000" pitchFamily="34" charset="-122"/>
              </a:rPr>
              <a:t>60%</a:t>
            </a:r>
            <a:endParaRPr lang="zh-CN" altLang="en-US" sz="3200" dirty="0">
              <a:latin typeface="+mn-lt"/>
              <a:ea typeface="思源黑体 CN Bold" panose="020B08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C4DAEF-8FC5-4AA6-8298-DCEE6402F25C}"/>
              </a:ext>
            </a:extLst>
          </p:cNvPr>
          <p:cNvSpPr txBox="1"/>
          <p:nvPr/>
        </p:nvSpPr>
        <p:spPr>
          <a:xfrm>
            <a:off x="1306958" y="3452307"/>
            <a:ext cx="108223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3200" dirty="0">
                <a:latin typeface="+mn-lt"/>
                <a:ea typeface="思源黑体 CN Bold" panose="020B0800000000000000" pitchFamily="34" charset="-122"/>
              </a:rPr>
              <a:t>35%</a:t>
            </a:r>
            <a:endParaRPr lang="zh-CN" altLang="en-US" sz="3200" dirty="0">
              <a:latin typeface="+mn-lt"/>
              <a:ea typeface="思源黑体 CN Bold" panose="020B08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A7B73D-A466-47E0-957D-98D01DD78321}"/>
              </a:ext>
            </a:extLst>
          </p:cNvPr>
          <p:cNvSpPr txBox="1"/>
          <p:nvPr/>
        </p:nvSpPr>
        <p:spPr>
          <a:xfrm>
            <a:off x="1306958" y="5143983"/>
            <a:ext cx="108223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3200" dirty="0">
                <a:latin typeface="+mn-lt"/>
                <a:ea typeface="思源黑体 CN Bold" panose="020B0800000000000000" pitchFamily="34" charset="-122"/>
              </a:rPr>
              <a:t>5%</a:t>
            </a:r>
            <a:endParaRPr lang="zh-CN" altLang="en-US" sz="3200" dirty="0">
              <a:latin typeface="+mn-lt"/>
              <a:ea typeface="思源黑体 CN Bold" panose="020B0800000000000000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6D60A53-A957-49A0-A925-A609CD05284C}"/>
              </a:ext>
            </a:extLst>
          </p:cNvPr>
          <p:cNvGrpSpPr/>
          <p:nvPr/>
        </p:nvGrpSpPr>
        <p:grpSpPr>
          <a:xfrm>
            <a:off x="2909188" y="1394460"/>
            <a:ext cx="8060600" cy="4657773"/>
            <a:chOff x="1854200" y="977900"/>
            <a:chExt cx="8483600" cy="4902201"/>
          </a:xfrm>
          <a:effectLst>
            <a:outerShdw blurRad="254000" algn="ctr" rotWithShape="0">
              <a:schemeClr val="accent1">
                <a:alpha val="70000"/>
              </a:schemeClr>
            </a:outerShdw>
          </a:effectLst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D9CEBB6F-1AF3-4414-9461-9F2A0FD807FC}"/>
                </a:ext>
              </a:extLst>
            </p:cNvPr>
            <p:cNvSpPr/>
            <p:nvPr/>
          </p:nvSpPr>
          <p:spPr>
            <a:xfrm>
              <a:off x="1854200" y="977901"/>
              <a:ext cx="8483600" cy="4902200"/>
            </a:xfrm>
            <a:custGeom>
              <a:avLst/>
              <a:gdLst>
                <a:gd name="connsiteX0" fmla="*/ 240502 w 8483600"/>
                <a:gd name="connsiteY0" fmla="*/ 0 h 4902200"/>
                <a:gd name="connsiteX1" fmla="*/ 3708375 w 8483600"/>
                <a:gd name="connsiteY1" fmla="*/ 0 h 4902200"/>
                <a:gd name="connsiteX2" fmla="*/ 3759729 w 8483600"/>
                <a:gd name="connsiteY2" fmla="*/ 56516 h 4902200"/>
                <a:gd name="connsiteX3" fmla="*/ 4723873 w 8483600"/>
                <a:gd name="connsiteY3" fmla="*/ 56516 h 4902200"/>
                <a:gd name="connsiteX4" fmla="*/ 4775228 w 8483600"/>
                <a:gd name="connsiteY4" fmla="*/ 0 h 4902200"/>
                <a:gd name="connsiteX5" fmla="*/ 8243098 w 8483600"/>
                <a:gd name="connsiteY5" fmla="*/ 0 h 4902200"/>
                <a:gd name="connsiteX6" fmla="*/ 8483600 w 8483600"/>
                <a:gd name="connsiteY6" fmla="*/ 240502 h 4902200"/>
                <a:gd name="connsiteX7" fmla="*/ 8483600 w 8483600"/>
                <a:gd name="connsiteY7" fmla="*/ 2864087 h 4902200"/>
                <a:gd name="connsiteX8" fmla="*/ 8370316 w 8483600"/>
                <a:gd name="connsiteY8" fmla="*/ 2890519 h 4902200"/>
                <a:gd name="connsiteX9" fmla="*/ 8370316 w 8483600"/>
                <a:gd name="connsiteY9" fmla="*/ 3660141 h 4902200"/>
                <a:gd name="connsiteX10" fmla="*/ 8483600 w 8483600"/>
                <a:gd name="connsiteY10" fmla="*/ 3686574 h 4902200"/>
                <a:gd name="connsiteX11" fmla="*/ 8483600 w 8483600"/>
                <a:gd name="connsiteY11" fmla="*/ 4902200 h 4902200"/>
                <a:gd name="connsiteX12" fmla="*/ 5032306 w 8483600"/>
                <a:gd name="connsiteY12" fmla="*/ 4902200 h 4902200"/>
                <a:gd name="connsiteX13" fmla="*/ 4789076 w 8483600"/>
                <a:gd name="connsiteY13" fmla="*/ 4658970 h 4902200"/>
                <a:gd name="connsiteX14" fmla="*/ 3694527 w 8483600"/>
                <a:gd name="connsiteY14" fmla="*/ 4658970 h 4902200"/>
                <a:gd name="connsiteX15" fmla="*/ 3451297 w 8483600"/>
                <a:gd name="connsiteY15" fmla="*/ 4902200 h 4902200"/>
                <a:gd name="connsiteX16" fmla="*/ 0 w 8483600"/>
                <a:gd name="connsiteY16" fmla="*/ 4902200 h 4902200"/>
                <a:gd name="connsiteX17" fmla="*/ 0 w 8483600"/>
                <a:gd name="connsiteY17" fmla="*/ 2147334 h 4902200"/>
                <a:gd name="connsiteX18" fmla="*/ 113284 w 8483600"/>
                <a:gd name="connsiteY18" fmla="*/ 2120901 h 4902200"/>
                <a:gd name="connsiteX19" fmla="*/ 113284 w 8483600"/>
                <a:gd name="connsiteY19" fmla="*/ 1351279 h 4902200"/>
                <a:gd name="connsiteX20" fmla="*/ 0 w 8483600"/>
                <a:gd name="connsiteY20" fmla="*/ 1324847 h 4902200"/>
                <a:gd name="connsiteX21" fmla="*/ 0 w 8483600"/>
                <a:gd name="connsiteY21" fmla="*/ 240502 h 490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3600" h="4902200">
                  <a:moveTo>
                    <a:pt x="240502" y="0"/>
                  </a:moveTo>
                  <a:lnTo>
                    <a:pt x="3708375" y="0"/>
                  </a:lnTo>
                  <a:lnTo>
                    <a:pt x="3759729" y="56516"/>
                  </a:lnTo>
                  <a:lnTo>
                    <a:pt x="4723873" y="56516"/>
                  </a:lnTo>
                  <a:lnTo>
                    <a:pt x="4775228" y="0"/>
                  </a:lnTo>
                  <a:lnTo>
                    <a:pt x="8243098" y="0"/>
                  </a:lnTo>
                  <a:lnTo>
                    <a:pt x="8483600" y="240502"/>
                  </a:lnTo>
                  <a:lnTo>
                    <a:pt x="8483600" y="2864087"/>
                  </a:lnTo>
                  <a:lnTo>
                    <a:pt x="8370316" y="2890519"/>
                  </a:lnTo>
                  <a:lnTo>
                    <a:pt x="8370316" y="3660141"/>
                  </a:lnTo>
                  <a:lnTo>
                    <a:pt x="8483600" y="3686574"/>
                  </a:lnTo>
                  <a:lnTo>
                    <a:pt x="8483600" y="4902200"/>
                  </a:lnTo>
                  <a:lnTo>
                    <a:pt x="5032306" y="4902200"/>
                  </a:lnTo>
                  <a:lnTo>
                    <a:pt x="4789076" y="4658970"/>
                  </a:lnTo>
                  <a:lnTo>
                    <a:pt x="3694527" y="4658970"/>
                  </a:lnTo>
                  <a:lnTo>
                    <a:pt x="3451297" y="4902200"/>
                  </a:lnTo>
                  <a:lnTo>
                    <a:pt x="0" y="4902200"/>
                  </a:lnTo>
                  <a:lnTo>
                    <a:pt x="0" y="2147334"/>
                  </a:lnTo>
                  <a:lnTo>
                    <a:pt x="113284" y="2120901"/>
                  </a:lnTo>
                  <a:lnTo>
                    <a:pt x="113284" y="1351279"/>
                  </a:lnTo>
                  <a:lnTo>
                    <a:pt x="0" y="1324847"/>
                  </a:lnTo>
                  <a:lnTo>
                    <a:pt x="0" y="2405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64000"/>
                  </a:schemeClr>
                </a:gs>
                <a:gs pos="48000">
                  <a:schemeClr val="accent1">
                    <a:alpha val="1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4476E927-FE21-4BB7-A21F-19E319DF255A}"/>
                </a:ext>
              </a:extLst>
            </p:cNvPr>
            <p:cNvSpPr/>
            <p:nvPr/>
          </p:nvSpPr>
          <p:spPr>
            <a:xfrm rot="5400000">
              <a:off x="1854200" y="977900"/>
              <a:ext cx="144780" cy="144780"/>
            </a:xfrm>
            <a:prstGeom prst="rt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4" name="直角三角形 13">
              <a:extLst>
                <a:ext uri="{FF2B5EF4-FFF2-40B4-BE49-F238E27FC236}">
                  <a16:creationId xmlns:a16="http://schemas.microsoft.com/office/drawing/2014/main" id="{19B45BE3-7D27-4B2A-A12E-E44E22D0F810}"/>
                </a:ext>
              </a:extLst>
            </p:cNvPr>
            <p:cNvSpPr/>
            <p:nvPr/>
          </p:nvSpPr>
          <p:spPr>
            <a:xfrm rot="16200000" flipH="1">
              <a:off x="10193020" y="977900"/>
              <a:ext cx="144780" cy="144780"/>
            </a:xfrm>
            <a:prstGeom prst="rt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5" name="梯形 14">
              <a:extLst>
                <a:ext uri="{FF2B5EF4-FFF2-40B4-BE49-F238E27FC236}">
                  <a16:creationId xmlns:a16="http://schemas.microsoft.com/office/drawing/2014/main" id="{576C1A47-27AA-4CE4-AA88-0AFA9EED34D3}"/>
                </a:ext>
              </a:extLst>
            </p:cNvPr>
            <p:cNvSpPr/>
            <p:nvPr/>
          </p:nvSpPr>
          <p:spPr>
            <a:xfrm rot="5400000">
              <a:off x="1521775" y="2680020"/>
              <a:ext cx="732790" cy="67940"/>
            </a:xfrm>
            <a:prstGeom prst="trapezoid">
              <a:avLst>
                <a:gd name="adj" fmla="val 2333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6" name="梯形 15">
              <a:extLst>
                <a:ext uri="{FF2B5EF4-FFF2-40B4-BE49-F238E27FC236}">
                  <a16:creationId xmlns:a16="http://schemas.microsoft.com/office/drawing/2014/main" id="{38C4B845-72D1-4FA0-AAF8-CB0C9A4B5A19}"/>
                </a:ext>
              </a:extLst>
            </p:cNvPr>
            <p:cNvSpPr/>
            <p:nvPr/>
          </p:nvSpPr>
          <p:spPr>
            <a:xfrm rot="16200000" flipH="1">
              <a:off x="9937435" y="4217548"/>
              <a:ext cx="732790" cy="67940"/>
            </a:xfrm>
            <a:prstGeom prst="trapezoid">
              <a:avLst>
                <a:gd name="adj" fmla="val 2333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9225417D-9F00-4C37-95EB-A2BF32D2C94D}"/>
                </a:ext>
              </a:extLst>
            </p:cNvPr>
            <p:cNvSpPr/>
            <p:nvPr/>
          </p:nvSpPr>
          <p:spPr>
            <a:xfrm>
              <a:off x="5374007" y="5680711"/>
              <a:ext cx="1443988" cy="199390"/>
            </a:xfrm>
            <a:custGeom>
              <a:avLst/>
              <a:gdLst>
                <a:gd name="connsiteX0" fmla="*/ 188346 w 1443988"/>
                <a:gd name="connsiteY0" fmla="*/ 0 h 199390"/>
                <a:gd name="connsiteX1" fmla="*/ 1255642 w 1443988"/>
                <a:gd name="connsiteY1" fmla="*/ 0 h 199390"/>
                <a:gd name="connsiteX2" fmla="*/ 1443988 w 1443988"/>
                <a:gd name="connsiteY2" fmla="*/ 199390 h 199390"/>
                <a:gd name="connsiteX3" fmla="*/ 1397375 w 1443988"/>
                <a:gd name="connsiteY3" fmla="*/ 199390 h 199390"/>
                <a:gd name="connsiteX4" fmla="*/ 1232782 w 1443988"/>
                <a:gd name="connsiteY4" fmla="*/ 25146 h 199390"/>
                <a:gd name="connsiteX5" fmla="*/ 211206 w 1443988"/>
                <a:gd name="connsiteY5" fmla="*/ 25146 h 199390"/>
                <a:gd name="connsiteX6" fmla="*/ 46613 w 1443988"/>
                <a:gd name="connsiteY6" fmla="*/ 199390 h 199390"/>
                <a:gd name="connsiteX7" fmla="*/ 0 w 1443988"/>
                <a:gd name="connsiteY7" fmla="*/ 199390 h 1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988" h="199390">
                  <a:moveTo>
                    <a:pt x="188346" y="0"/>
                  </a:moveTo>
                  <a:lnTo>
                    <a:pt x="1255642" y="0"/>
                  </a:lnTo>
                  <a:lnTo>
                    <a:pt x="1443988" y="199390"/>
                  </a:lnTo>
                  <a:lnTo>
                    <a:pt x="1397375" y="199390"/>
                  </a:lnTo>
                  <a:lnTo>
                    <a:pt x="1232782" y="25146"/>
                  </a:lnTo>
                  <a:lnTo>
                    <a:pt x="211206" y="25146"/>
                  </a:lnTo>
                  <a:lnTo>
                    <a:pt x="46613" y="199390"/>
                  </a:lnTo>
                  <a:lnTo>
                    <a:pt x="0" y="19939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8" name="梯形 17">
              <a:extLst>
                <a:ext uri="{FF2B5EF4-FFF2-40B4-BE49-F238E27FC236}">
                  <a16:creationId xmlns:a16="http://schemas.microsoft.com/office/drawing/2014/main" id="{0E647A90-09F8-451D-98AF-510FC30C90D6}"/>
                </a:ext>
              </a:extLst>
            </p:cNvPr>
            <p:cNvSpPr/>
            <p:nvPr/>
          </p:nvSpPr>
          <p:spPr>
            <a:xfrm>
              <a:off x="5505452" y="5760720"/>
              <a:ext cx="1181098" cy="119379"/>
            </a:xfrm>
            <a:prstGeom prst="trapezoid">
              <a:avLst>
                <a:gd name="adj" fmla="val 90868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9" name="半闭框 18">
              <a:extLst>
                <a:ext uri="{FF2B5EF4-FFF2-40B4-BE49-F238E27FC236}">
                  <a16:creationId xmlns:a16="http://schemas.microsoft.com/office/drawing/2014/main" id="{09396463-4FE6-49F6-9400-BBADDCECDFED}"/>
                </a:ext>
              </a:extLst>
            </p:cNvPr>
            <p:cNvSpPr/>
            <p:nvPr/>
          </p:nvSpPr>
          <p:spPr>
            <a:xfrm rot="16200000">
              <a:off x="1854200" y="5509261"/>
              <a:ext cx="370840" cy="370840"/>
            </a:xfrm>
            <a:prstGeom prst="halfFrame">
              <a:avLst>
                <a:gd name="adj1" fmla="val 12801"/>
                <a:gd name="adj2" fmla="val 121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0" name="半闭框 19">
              <a:extLst>
                <a:ext uri="{FF2B5EF4-FFF2-40B4-BE49-F238E27FC236}">
                  <a16:creationId xmlns:a16="http://schemas.microsoft.com/office/drawing/2014/main" id="{9F9CD543-7C69-4FB3-9B5C-1E32BD22560E}"/>
                </a:ext>
              </a:extLst>
            </p:cNvPr>
            <p:cNvSpPr/>
            <p:nvPr/>
          </p:nvSpPr>
          <p:spPr>
            <a:xfrm rot="5400000" flipH="1">
              <a:off x="9966960" y="5509261"/>
              <a:ext cx="370840" cy="370840"/>
            </a:xfrm>
            <a:prstGeom prst="halfFrame">
              <a:avLst>
                <a:gd name="adj1" fmla="val 12801"/>
                <a:gd name="adj2" fmla="val 121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ECCA373-C8BE-4A98-81A6-E759979FD4C0}"/>
              </a:ext>
            </a:extLst>
          </p:cNvPr>
          <p:cNvSpPr txBox="1"/>
          <p:nvPr/>
        </p:nvSpPr>
        <p:spPr>
          <a:xfrm>
            <a:off x="5374967" y="1760632"/>
            <a:ext cx="3152753" cy="484300"/>
          </a:xfrm>
          <a:prstGeom prst="rect">
            <a:avLst/>
          </a:prstGeom>
        </p:spPr>
        <p:txBody>
          <a:bodyPr anchor="ctr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800" dirty="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2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大学生购买鲜花用途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DF5323D-19A4-4BCE-8115-3CE797D578C5}"/>
              </a:ext>
            </a:extLst>
          </p:cNvPr>
          <p:cNvGrpSpPr/>
          <p:nvPr/>
        </p:nvGrpSpPr>
        <p:grpSpPr>
          <a:xfrm>
            <a:off x="8386125" y="1921344"/>
            <a:ext cx="1120841" cy="81592"/>
            <a:chOff x="5781563" y="2491493"/>
            <a:chExt cx="1120841" cy="8159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7F5A34D8-A1E6-4D8C-B515-FC6FD40F2D06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id="{60AFB073-43AB-4827-BF82-C9F51F24D28F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id="{9F9E05A2-F2C6-486D-B787-5373349A8042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id="{BCFC890A-37E2-4C4B-A57B-7B2DCD898177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id="{6F094341-5338-4767-8149-A62B3AC180BA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C7FEAE8-63CD-40C4-8B40-315C3F1107BE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26" name="平行四边形 25">
                <a:extLst>
                  <a:ext uri="{FF2B5EF4-FFF2-40B4-BE49-F238E27FC236}">
                    <a16:creationId xmlns:a16="http://schemas.microsoft.com/office/drawing/2014/main" id="{18C787C8-41C0-42DB-8D7B-EFEBDD3E4110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id="{D2A2D4B1-C4FC-436A-958F-409EEDCDF423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id="{BD259BA1-A81B-4EAE-9CFF-555B23C4267C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id="{0765BBBB-F247-4674-9428-C5DF30487251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85C84F8-A36B-423E-9E90-29698945F190}"/>
              </a:ext>
            </a:extLst>
          </p:cNvPr>
          <p:cNvGrpSpPr/>
          <p:nvPr/>
        </p:nvGrpSpPr>
        <p:grpSpPr>
          <a:xfrm>
            <a:off x="4395721" y="1921344"/>
            <a:ext cx="1120841" cy="81592"/>
            <a:chOff x="5781563" y="2491493"/>
            <a:chExt cx="1120841" cy="81592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E2830081-3D10-4A70-88C7-AC4B84F6C1C2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41" name="平行四边形 40">
                <a:extLst>
                  <a:ext uri="{FF2B5EF4-FFF2-40B4-BE49-F238E27FC236}">
                    <a16:creationId xmlns:a16="http://schemas.microsoft.com/office/drawing/2014/main" id="{EDCF0085-629A-4FB7-9F3B-DE78AD9C4A8E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2" name="平行四边形 41">
                <a:extLst>
                  <a:ext uri="{FF2B5EF4-FFF2-40B4-BE49-F238E27FC236}">
                    <a16:creationId xmlns:a16="http://schemas.microsoft.com/office/drawing/2014/main" id="{12F60CD0-FC05-4E8F-84E6-7AC869FB3C06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3" name="平行四边形 42">
                <a:extLst>
                  <a:ext uri="{FF2B5EF4-FFF2-40B4-BE49-F238E27FC236}">
                    <a16:creationId xmlns:a16="http://schemas.microsoft.com/office/drawing/2014/main" id="{2D0F238A-BFB3-414B-8EEC-B8E66D9A8DDA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4" name="平行四边形 43">
                <a:extLst>
                  <a:ext uri="{FF2B5EF4-FFF2-40B4-BE49-F238E27FC236}">
                    <a16:creationId xmlns:a16="http://schemas.microsoft.com/office/drawing/2014/main" id="{97EC1AC3-41B6-47B5-BEF1-9E8C057486AF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70B9173-92C5-4B7B-B9D7-0C12ACBA89AE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37" name="平行四边形 36">
                <a:extLst>
                  <a:ext uri="{FF2B5EF4-FFF2-40B4-BE49-F238E27FC236}">
                    <a16:creationId xmlns:a16="http://schemas.microsoft.com/office/drawing/2014/main" id="{43BEC8F3-5596-4077-A1C8-005627CE9526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38" name="平行四边形 37">
                <a:extLst>
                  <a:ext uri="{FF2B5EF4-FFF2-40B4-BE49-F238E27FC236}">
                    <a16:creationId xmlns:a16="http://schemas.microsoft.com/office/drawing/2014/main" id="{72B7E5AB-EA2A-4837-BA2C-00FAB8A2FB98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39" name="平行四边形 38">
                <a:extLst>
                  <a:ext uri="{FF2B5EF4-FFF2-40B4-BE49-F238E27FC236}">
                    <a16:creationId xmlns:a16="http://schemas.microsoft.com/office/drawing/2014/main" id="{4915AC1A-C9FA-45BB-BC5C-9432682E0045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0" name="平行四边形 39">
                <a:extLst>
                  <a:ext uri="{FF2B5EF4-FFF2-40B4-BE49-F238E27FC236}">
                    <a16:creationId xmlns:a16="http://schemas.microsoft.com/office/drawing/2014/main" id="{BAD4DE13-F2D6-45AA-925D-AC9F064A68D7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21173647-8D50-428C-9715-430B860A9FEF}"/>
              </a:ext>
            </a:extLst>
          </p:cNvPr>
          <p:cNvCxnSpPr/>
          <p:nvPr/>
        </p:nvCxnSpPr>
        <p:spPr bwMode="auto">
          <a:xfrm>
            <a:off x="3973403" y="2913894"/>
            <a:ext cx="5932170" cy="0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2C7708E-5F1A-4A9E-B39D-9A1AC50AFD9B}"/>
              </a:ext>
            </a:extLst>
          </p:cNvPr>
          <p:cNvCxnSpPr/>
          <p:nvPr/>
        </p:nvCxnSpPr>
        <p:spPr bwMode="auto">
          <a:xfrm>
            <a:off x="3980835" y="3880339"/>
            <a:ext cx="5932170" cy="0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D0243E65-002B-48CE-8F16-D4AC7F5191AA}"/>
              </a:ext>
            </a:extLst>
          </p:cNvPr>
          <p:cNvSpPr txBox="1"/>
          <p:nvPr/>
        </p:nvSpPr>
        <p:spPr>
          <a:xfrm>
            <a:off x="4127407" y="2449512"/>
            <a:ext cx="5785598" cy="3901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购买鲜花过节过生日送个男女朋友表达爱意占全部的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60%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3336A8F-77AA-41A7-A9AC-B858DABC2FCE}"/>
              </a:ext>
            </a:extLst>
          </p:cNvPr>
          <p:cNvSpPr txBox="1"/>
          <p:nvPr/>
        </p:nvSpPr>
        <p:spPr>
          <a:xfrm>
            <a:off x="4127407" y="3433537"/>
            <a:ext cx="5713614" cy="3901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购买鲜花送个亲人老师、看望病人等占全部的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35%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。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5F6ED6F-9ECC-4EB6-B77A-AF9E37EE699B}"/>
              </a:ext>
            </a:extLst>
          </p:cNvPr>
          <p:cNvCxnSpPr/>
          <p:nvPr/>
        </p:nvCxnSpPr>
        <p:spPr bwMode="auto">
          <a:xfrm>
            <a:off x="3980835" y="4846783"/>
            <a:ext cx="5932170" cy="0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ADC61092-70BA-425B-85DF-E6A858EF8013}"/>
              </a:ext>
            </a:extLst>
          </p:cNvPr>
          <p:cNvSpPr txBox="1"/>
          <p:nvPr/>
        </p:nvSpPr>
        <p:spPr>
          <a:xfrm>
            <a:off x="4127407" y="4417562"/>
            <a:ext cx="5713614" cy="3901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购买鲜花为了学校活动需要占全部的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5%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7169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</a:t>
            </a:r>
            <a:r>
              <a:rPr lang="zh-CN" altLang="en-US" dirty="0"/>
              <a:t>项目内容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280540DC-4848-4F16-A3E4-186D22BEC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380832"/>
              </p:ext>
            </p:extLst>
          </p:nvPr>
        </p:nvGraphicFramePr>
        <p:xfrm>
          <a:off x="552569" y="1650698"/>
          <a:ext cx="5049762" cy="405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78FE79-37C2-4964-ACC9-E098501C194D}"/>
              </a:ext>
            </a:extLst>
          </p:cNvPr>
          <p:cNvGrpSpPr/>
          <p:nvPr/>
        </p:nvGrpSpPr>
        <p:grpSpPr>
          <a:xfrm>
            <a:off x="6132513" y="1650698"/>
            <a:ext cx="5474535" cy="3756755"/>
            <a:chOff x="6508750" y="1988662"/>
            <a:chExt cx="4982037" cy="3418791"/>
          </a:xfrm>
        </p:grpSpPr>
        <p:sp>
          <p:nvSpPr>
            <p:cNvPr id="7" name="矩形: 剪去对角 6">
              <a:extLst>
                <a:ext uri="{FF2B5EF4-FFF2-40B4-BE49-F238E27FC236}">
                  <a16:creationId xmlns:a16="http://schemas.microsoft.com/office/drawing/2014/main" id="{92DC09FC-BCAA-4EC5-BFE1-2082729AE95E}"/>
                </a:ext>
              </a:extLst>
            </p:cNvPr>
            <p:cNvSpPr/>
            <p:nvPr/>
          </p:nvSpPr>
          <p:spPr>
            <a:xfrm>
              <a:off x="6508750" y="2205374"/>
              <a:ext cx="4982036" cy="3111348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思源黑体 CN Bold" panose="020B0800000000000000" pitchFamily="34" charset="-122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8E13F9D-1AD5-436E-A5B7-CED8E2DC4F0B}"/>
                </a:ext>
              </a:extLst>
            </p:cNvPr>
            <p:cNvGrpSpPr/>
            <p:nvPr/>
          </p:nvGrpSpPr>
          <p:grpSpPr>
            <a:xfrm>
              <a:off x="6635096" y="2084005"/>
              <a:ext cx="2621089" cy="176837"/>
              <a:chOff x="6335469" y="2446274"/>
              <a:chExt cx="2260715" cy="83266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C65B6482-9C26-4CB3-9F37-34EA2AE434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7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1A5C70C8-724D-4E7A-88FF-02E230AF71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5469" y="2446274"/>
                <a:ext cx="142547" cy="83266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43612DC-94AD-4524-999F-49FBC480049D}"/>
                </a:ext>
              </a:extLst>
            </p:cNvPr>
            <p:cNvGrpSpPr/>
            <p:nvPr/>
          </p:nvGrpSpPr>
          <p:grpSpPr>
            <a:xfrm>
              <a:off x="6635096" y="5114067"/>
              <a:ext cx="1052930" cy="130653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25" name="平行四边形 24">
                <a:extLst>
                  <a:ext uri="{FF2B5EF4-FFF2-40B4-BE49-F238E27FC236}">
                    <a16:creationId xmlns:a16="http://schemas.microsoft.com/office/drawing/2014/main" id="{28BF4139-B0B0-49F0-9DCF-542859D80127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6" name="平行四边形 25">
                <a:extLst>
                  <a:ext uri="{FF2B5EF4-FFF2-40B4-BE49-F238E27FC236}">
                    <a16:creationId xmlns:a16="http://schemas.microsoft.com/office/drawing/2014/main" id="{46643266-0CA8-4C02-9464-C74F040218D1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id="{1EA1E084-ECD8-4955-82F7-942460C3A1DA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id="{C699A57D-E7DC-498F-8CC5-74AFA5813601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id="{34FEDD34-8214-4A35-8E90-D455C4794EA2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id="{A1B817C0-757F-47C3-8CD8-164F7220A4C7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id="{91890F7E-F683-4B55-85E9-6C6F3995CB1B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id="{1D2EC809-ABE3-4264-82AF-E30640AD9EC5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id="{EFD310E4-74CB-4BB2-8D77-5BD79B669AEF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4" name="平行四边形 33">
                <a:extLst>
                  <a:ext uri="{FF2B5EF4-FFF2-40B4-BE49-F238E27FC236}">
                    <a16:creationId xmlns:a16="http://schemas.microsoft.com/office/drawing/2014/main" id="{CF6DE073-9432-479D-91BC-26D6DB522109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5" name="平行四边形 34">
                <a:extLst>
                  <a:ext uri="{FF2B5EF4-FFF2-40B4-BE49-F238E27FC236}">
                    <a16:creationId xmlns:a16="http://schemas.microsoft.com/office/drawing/2014/main" id="{158132A4-C3B3-487F-B39A-BFA2A7C67712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25B2A147-A4AE-450A-94F3-B81461CC557E}"/>
                </a:ext>
              </a:extLst>
            </p:cNvPr>
            <p:cNvGrpSpPr/>
            <p:nvPr/>
          </p:nvGrpSpPr>
          <p:grpSpPr>
            <a:xfrm>
              <a:off x="10437857" y="1988662"/>
              <a:ext cx="1052930" cy="130653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48753CE0-93A9-4DF3-B9CE-1FE2703460ED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DD725856-FFC7-426E-A4CD-522D044DD2BA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3626A23A-5FE1-4F90-A3AA-3B03A714205E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D8A2711D-7668-4181-AB9B-E8F832CA8878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A80BDA14-3D4F-44A6-A695-91873BB15C0C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9" name="平行四边形 18">
                <a:extLst>
                  <a:ext uri="{FF2B5EF4-FFF2-40B4-BE49-F238E27FC236}">
                    <a16:creationId xmlns:a16="http://schemas.microsoft.com/office/drawing/2014/main" id="{1582A69F-C4F4-4FF6-BC7C-D7B54B36F660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0" name="平行四边形 19">
                <a:extLst>
                  <a:ext uri="{FF2B5EF4-FFF2-40B4-BE49-F238E27FC236}">
                    <a16:creationId xmlns:a16="http://schemas.microsoft.com/office/drawing/2014/main" id="{52BD4857-1E8C-45AE-9D74-E2CF512B6072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1" name="平行四边形 20">
                <a:extLst>
                  <a:ext uri="{FF2B5EF4-FFF2-40B4-BE49-F238E27FC236}">
                    <a16:creationId xmlns:a16="http://schemas.microsoft.com/office/drawing/2014/main" id="{C969438D-BCC7-441F-9A11-1AA0C804F059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id="{A20711F5-CDCB-4AB0-AD79-65E71689EDC1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3" name="平行四边形 22">
                <a:extLst>
                  <a:ext uri="{FF2B5EF4-FFF2-40B4-BE49-F238E27FC236}">
                    <a16:creationId xmlns:a16="http://schemas.microsoft.com/office/drawing/2014/main" id="{D1418700-6F0C-4AD3-AD57-5D65123300B4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4" name="平行四边形 23">
                <a:extLst>
                  <a:ext uri="{FF2B5EF4-FFF2-40B4-BE49-F238E27FC236}">
                    <a16:creationId xmlns:a16="http://schemas.microsoft.com/office/drawing/2014/main" id="{0C504E11-508D-4AE1-B7EF-8F84E3AE16EE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2DC0783-774A-49BB-97E3-49E1B135B208}"/>
                </a:ext>
              </a:extLst>
            </p:cNvPr>
            <p:cNvGrpSpPr/>
            <p:nvPr/>
          </p:nvGrpSpPr>
          <p:grpSpPr>
            <a:xfrm>
              <a:off x="9981993" y="5122243"/>
              <a:ext cx="1498852" cy="285210"/>
              <a:chOff x="9443085" y="3927165"/>
              <a:chExt cx="1292774" cy="134295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204876D3-8E74-4577-B711-2AAA5312AA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6D470EEC-5DB4-4CEB-A56E-9E2199BF2B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927165"/>
                <a:ext cx="215704" cy="13366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F723E2BC-98EC-4B97-9DB6-8EDF303FE7B2}"/>
              </a:ext>
            </a:extLst>
          </p:cNvPr>
          <p:cNvSpPr txBox="1"/>
          <p:nvPr/>
        </p:nvSpPr>
        <p:spPr>
          <a:xfrm>
            <a:off x="7143067" y="2039837"/>
            <a:ext cx="3603764" cy="484300"/>
          </a:xfrm>
          <a:prstGeom prst="rect">
            <a:avLst/>
          </a:prstGeom>
        </p:spPr>
        <p:txBody>
          <a:bodyPr anchor="ctr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800" dirty="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公司年度销售额统计解读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2A6CDC7-C735-45B9-94AD-5FD22E06748B}"/>
              </a:ext>
            </a:extLst>
          </p:cNvPr>
          <p:cNvSpPr txBox="1"/>
          <p:nvPr/>
        </p:nvSpPr>
        <p:spPr>
          <a:xfrm>
            <a:off x="6954622" y="2675140"/>
            <a:ext cx="4007262" cy="23017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从左图可以看出，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2019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年为青岛市场一支独秀；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sz="1600" dirty="0">
                <a:solidFill>
                  <a:srgbClr val="FFFFFF"/>
                </a:solidFill>
                <a:latin typeface="+mn-ea"/>
              </a:rPr>
              <a:t>2020</a:t>
            </a:r>
            <a:r>
              <a:rPr lang="zh-CN" altLang="en-US" sz="1600" dirty="0">
                <a:solidFill>
                  <a:srgbClr val="FFFFFF"/>
                </a:solidFill>
                <a:latin typeface="+mn-ea"/>
              </a:rPr>
              <a:t>年济南市场成为黑马力压沿海城市；</a:t>
            </a:r>
            <a:endParaRPr lang="en-US" altLang="zh-CN" sz="1600" dirty="0">
              <a:solidFill>
                <a:srgbClr val="FFFFFF"/>
              </a:solidFill>
              <a:latin typeface="+mn-ea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2021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年沿海城市发力抢占济南市场，导致济南市场下滑严重；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sz="1600" dirty="0">
                <a:solidFill>
                  <a:srgbClr val="FFFFFF"/>
                </a:solidFill>
                <a:latin typeface="+mn-ea"/>
              </a:rPr>
              <a:t>2021</a:t>
            </a:r>
            <a:r>
              <a:rPr lang="zh-CN" altLang="en-US" sz="1600" dirty="0">
                <a:solidFill>
                  <a:srgbClr val="FFFFFF"/>
                </a:solidFill>
                <a:latin typeface="+mn-ea"/>
              </a:rPr>
              <a:t>年整体业绩出现下滑趋势。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25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CE60DCA-F6BA-4225-B09C-9C7BD9B97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</a:t>
            </a:r>
            <a:r>
              <a:rPr lang="zh-CN" altLang="en-US" dirty="0"/>
              <a:t>项目内容</a:t>
            </a:r>
          </a:p>
        </p:txBody>
      </p:sp>
      <p:sp>
        <p:nvSpPr>
          <p:cNvPr id="179" name="椭圆 178">
            <a:extLst>
              <a:ext uri="{FF2B5EF4-FFF2-40B4-BE49-F238E27FC236}">
                <a16:creationId xmlns:a16="http://schemas.microsoft.com/office/drawing/2014/main" id="{62E4524C-46E6-4280-A8AF-F5A563B2380C}"/>
              </a:ext>
            </a:extLst>
          </p:cNvPr>
          <p:cNvSpPr/>
          <p:nvPr/>
        </p:nvSpPr>
        <p:spPr>
          <a:xfrm>
            <a:off x="3787049" y="2050214"/>
            <a:ext cx="416548" cy="4165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ea typeface="思源黑体 CN Bold" panose="020B0800000000000000" pitchFamily="34" charset="-122"/>
            </a:endParaRPr>
          </a:p>
        </p:txBody>
      </p:sp>
      <p:grpSp>
        <p:nvGrpSpPr>
          <p:cNvPr id="274" name="组合 273">
            <a:extLst>
              <a:ext uri="{FF2B5EF4-FFF2-40B4-BE49-F238E27FC236}">
                <a16:creationId xmlns:a16="http://schemas.microsoft.com/office/drawing/2014/main" id="{1028E0F4-8700-4562-8F47-329D9B83AE54}"/>
              </a:ext>
            </a:extLst>
          </p:cNvPr>
          <p:cNvGrpSpPr/>
          <p:nvPr/>
        </p:nvGrpSpPr>
        <p:grpSpPr>
          <a:xfrm>
            <a:off x="3556412" y="1253540"/>
            <a:ext cx="5079175" cy="5079175"/>
            <a:chOff x="4521200" y="1661350"/>
            <a:chExt cx="3149600" cy="3149600"/>
          </a:xfrm>
        </p:grpSpPr>
        <p:sp>
          <p:nvSpPr>
            <p:cNvPr id="275" name="椭圆 274">
              <a:extLst>
                <a:ext uri="{FF2B5EF4-FFF2-40B4-BE49-F238E27FC236}">
                  <a16:creationId xmlns:a16="http://schemas.microsoft.com/office/drawing/2014/main" id="{AF89AA37-1DC7-4485-BDAB-FBEBB79C84F8}"/>
                </a:ext>
              </a:extLst>
            </p:cNvPr>
            <p:cNvSpPr/>
            <p:nvPr/>
          </p:nvSpPr>
          <p:spPr>
            <a:xfrm>
              <a:off x="4673600" y="1813750"/>
              <a:ext cx="2844800" cy="2844800"/>
            </a:xfrm>
            <a:prstGeom prst="ellipse">
              <a:avLst/>
            </a:prstGeom>
            <a:gradFill flip="none" rotWithShape="1">
              <a:gsLst>
                <a:gs pos="64000">
                  <a:schemeClr val="accent2">
                    <a:alpha val="0"/>
                  </a:schemeClr>
                </a:gs>
                <a:gs pos="100000">
                  <a:schemeClr val="accent2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76" name="椭圆 275">
              <a:extLst>
                <a:ext uri="{FF2B5EF4-FFF2-40B4-BE49-F238E27FC236}">
                  <a16:creationId xmlns:a16="http://schemas.microsoft.com/office/drawing/2014/main" id="{55D5BD1C-A818-4009-A3F9-7D922C72784F}"/>
                </a:ext>
              </a:extLst>
            </p:cNvPr>
            <p:cNvSpPr/>
            <p:nvPr/>
          </p:nvSpPr>
          <p:spPr>
            <a:xfrm>
              <a:off x="5144369" y="2284519"/>
              <a:ext cx="1903262" cy="1903262"/>
            </a:xfrm>
            <a:prstGeom prst="ellipse">
              <a:avLst/>
            </a:prstGeom>
            <a:gradFill flip="none" rotWithShape="1">
              <a:gsLst>
                <a:gs pos="54000">
                  <a:schemeClr val="accent2">
                    <a:alpha val="0"/>
                  </a:schemeClr>
                </a:gs>
                <a:gs pos="100000">
                  <a:schemeClr val="accent2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77" name="弧形 276">
              <a:extLst>
                <a:ext uri="{FF2B5EF4-FFF2-40B4-BE49-F238E27FC236}">
                  <a16:creationId xmlns:a16="http://schemas.microsoft.com/office/drawing/2014/main" id="{913FA2EE-B751-4702-B843-B3EB3A77DD69}"/>
                </a:ext>
              </a:extLst>
            </p:cNvPr>
            <p:cNvSpPr/>
            <p:nvPr/>
          </p:nvSpPr>
          <p:spPr>
            <a:xfrm>
              <a:off x="4998720" y="2138870"/>
              <a:ext cx="2194560" cy="2194560"/>
            </a:xfrm>
            <a:prstGeom prst="arc">
              <a:avLst>
                <a:gd name="adj1" fmla="val 13183324"/>
                <a:gd name="adj2" fmla="val 19179742"/>
              </a:avLst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78" name="弧形 277">
              <a:extLst>
                <a:ext uri="{FF2B5EF4-FFF2-40B4-BE49-F238E27FC236}">
                  <a16:creationId xmlns:a16="http://schemas.microsoft.com/office/drawing/2014/main" id="{79C896E4-E14B-4732-8416-95918086DB76}"/>
                </a:ext>
              </a:extLst>
            </p:cNvPr>
            <p:cNvSpPr/>
            <p:nvPr/>
          </p:nvSpPr>
          <p:spPr>
            <a:xfrm>
              <a:off x="4998720" y="2138870"/>
              <a:ext cx="2194560" cy="2194560"/>
            </a:xfrm>
            <a:prstGeom prst="arc">
              <a:avLst>
                <a:gd name="adj1" fmla="val 19555689"/>
                <a:gd name="adj2" fmla="val 2098353"/>
              </a:avLst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79" name="弧形 278">
              <a:extLst>
                <a:ext uri="{FF2B5EF4-FFF2-40B4-BE49-F238E27FC236}">
                  <a16:creationId xmlns:a16="http://schemas.microsoft.com/office/drawing/2014/main" id="{F9BC9BFF-1064-49F4-9C06-D69D3754094C}"/>
                </a:ext>
              </a:extLst>
            </p:cNvPr>
            <p:cNvSpPr/>
            <p:nvPr/>
          </p:nvSpPr>
          <p:spPr>
            <a:xfrm flipV="1">
              <a:off x="4998720" y="2138870"/>
              <a:ext cx="2194560" cy="2194560"/>
            </a:xfrm>
            <a:prstGeom prst="arc">
              <a:avLst>
                <a:gd name="adj1" fmla="val 13212858"/>
                <a:gd name="adj2" fmla="val 19206546"/>
              </a:avLst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80" name="弧形 279">
              <a:extLst>
                <a:ext uri="{FF2B5EF4-FFF2-40B4-BE49-F238E27FC236}">
                  <a16:creationId xmlns:a16="http://schemas.microsoft.com/office/drawing/2014/main" id="{377B2432-A14D-4051-AC74-E92472B43A23}"/>
                </a:ext>
              </a:extLst>
            </p:cNvPr>
            <p:cNvSpPr/>
            <p:nvPr/>
          </p:nvSpPr>
          <p:spPr>
            <a:xfrm flipH="1">
              <a:off x="4998720" y="2138870"/>
              <a:ext cx="2194560" cy="2194560"/>
            </a:xfrm>
            <a:prstGeom prst="arc">
              <a:avLst>
                <a:gd name="adj1" fmla="val 19568616"/>
                <a:gd name="adj2" fmla="val 2079210"/>
              </a:avLst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81" name="椭圆 280">
              <a:extLst>
                <a:ext uri="{FF2B5EF4-FFF2-40B4-BE49-F238E27FC236}">
                  <a16:creationId xmlns:a16="http://schemas.microsoft.com/office/drawing/2014/main" id="{53AFF30A-B186-45A9-AB29-796458403BFC}"/>
                </a:ext>
              </a:extLst>
            </p:cNvPr>
            <p:cNvSpPr/>
            <p:nvPr/>
          </p:nvSpPr>
          <p:spPr>
            <a:xfrm>
              <a:off x="6942856" y="255073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82" name="椭圆 281">
              <a:extLst>
                <a:ext uri="{FF2B5EF4-FFF2-40B4-BE49-F238E27FC236}">
                  <a16:creationId xmlns:a16="http://schemas.microsoft.com/office/drawing/2014/main" id="{3648BA4C-AF13-440B-B9E9-5ACDFDA77A13}"/>
                </a:ext>
              </a:extLst>
            </p:cNvPr>
            <p:cNvSpPr/>
            <p:nvPr/>
          </p:nvSpPr>
          <p:spPr>
            <a:xfrm>
              <a:off x="5195336" y="255073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83" name="椭圆 282">
              <a:extLst>
                <a:ext uri="{FF2B5EF4-FFF2-40B4-BE49-F238E27FC236}">
                  <a16:creationId xmlns:a16="http://schemas.microsoft.com/office/drawing/2014/main" id="{8347E3DF-5E76-408A-B460-89CDDA8DBEF1}"/>
                </a:ext>
              </a:extLst>
            </p:cNvPr>
            <p:cNvSpPr/>
            <p:nvPr/>
          </p:nvSpPr>
          <p:spPr>
            <a:xfrm>
              <a:off x="6942856" y="387661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84" name="椭圆 283">
              <a:extLst>
                <a:ext uri="{FF2B5EF4-FFF2-40B4-BE49-F238E27FC236}">
                  <a16:creationId xmlns:a16="http://schemas.microsoft.com/office/drawing/2014/main" id="{76924DF0-5CC2-4ECB-8F3B-08006097C169}"/>
                </a:ext>
              </a:extLst>
            </p:cNvPr>
            <p:cNvSpPr/>
            <p:nvPr/>
          </p:nvSpPr>
          <p:spPr>
            <a:xfrm>
              <a:off x="5195336" y="387661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85" name="椭圆 284">
              <a:extLst>
                <a:ext uri="{FF2B5EF4-FFF2-40B4-BE49-F238E27FC236}">
                  <a16:creationId xmlns:a16="http://schemas.microsoft.com/office/drawing/2014/main" id="{F9BBD9F8-40C9-43EA-A10F-1FBEEC47A239}"/>
                </a:ext>
              </a:extLst>
            </p:cNvPr>
            <p:cNvSpPr/>
            <p:nvPr/>
          </p:nvSpPr>
          <p:spPr>
            <a:xfrm>
              <a:off x="4521200" y="1661350"/>
              <a:ext cx="3149600" cy="3149600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1"/>
                  </a:gs>
                  <a:gs pos="85000">
                    <a:srgbClr val="1CADE4">
                      <a:alpha val="0"/>
                    </a:srgbClr>
                  </a:gs>
                  <a:gs pos="15000">
                    <a:srgbClr val="1CADE4">
                      <a:alpha val="0"/>
                    </a:srgbClr>
                  </a:gs>
                  <a:gs pos="100000">
                    <a:schemeClr val="accent1"/>
                  </a:gs>
                </a:gsLst>
                <a:lin ang="0" scaled="0"/>
              </a:gra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286" name="文本框 285">
            <a:extLst>
              <a:ext uri="{FF2B5EF4-FFF2-40B4-BE49-F238E27FC236}">
                <a16:creationId xmlns:a16="http://schemas.microsoft.com/office/drawing/2014/main" id="{615AFA27-0296-4852-9AF4-04FFCFE6B5F9}"/>
              </a:ext>
            </a:extLst>
          </p:cNvPr>
          <p:cNvSpPr txBox="1"/>
          <p:nvPr/>
        </p:nvSpPr>
        <p:spPr>
          <a:xfrm>
            <a:off x="5162548" y="3365534"/>
            <a:ext cx="2005167" cy="75713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+mj-ea"/>
                <a:ea typeface="+mj-ea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营销效果</a:t>
            </a:r>
            <a:endParaRPr lang="en-US" altLang="zh-CN" sz="28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预测与分析</a:t>
            </a:r>
          </a:p>
        </p:txBody>
      </p:sp>
      <p:sp>
        <p:nvSpPr>
          <p:cNvPr id="287" name="椭圆 286">
            <a:extLst>
              <a:ext uri="{FF2B5EF4-FFF2-40B4-BE49-F238E27FC236}">
                <a16:creationId xmlns:a16="http://schemas.microsoft.com/office/drawing/2014/main" id="{19906A84-D007-4609-B60D-466E829913AE}"/>
              </a:ext>
            </a:extLst>
          </p:cNvPr>
          <p:cNvSpPr/>
          <p:nvPr/>
        </p:nvSpPr>
        <p:spPr>
          <a:xfrm>
            <a:off x="3640217" y="4772492"/>
            <a:ext cx="416548" cy="4165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ea typeface="思源黑体 CN Bold" panose="020B0800000000000000" pitchFamily="34" charset="-122"/>
            </a:endParaRPr>
          </a:p>
        </p:txBody>
      </p:sp>
      <p:sp>
        <p:nvSpPr>
          <p:cNvPr id="306" name="椭圆 305">
            <a:extLst>
              <a:ext uri="{FF2B5EF4-FFF2-40B4-BE49-F238E27FC236}">
                <a16:creationId xmlns:a16="http://schemas.microsoft.com/office/drawing/2014/main" id="{08137363-BDD1-4206-A84B-C950968985A7}"/>
              </a:ext>
            </a:extLst>
          </p:cNvPr>
          <p:cNvSpPr/>
          <p:nvPr/>
        </p:nvSpPr>
        <p:spPr>
          <a:xfrm>
            <a:off x="8153647" y="4772492"/>
            <a:ext cx="416548" cy="4165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ea typeface="思源黑体 CN Bold" panose="020B0800000000000000" pitchFamily="34" charset="-122"/>
            </a:endParaRPr>
          </a:p>
        </p:txBody>
      </p:sp>
      <p:sp>
        <p:nvSpPr>
          <p:cNvPr id="307" name="椭圆 306">
            <a:extLst>
              <a:ext uri="{FF2B5EF4-FFF2-40B4-BE49-F238E27FC236}">
                <a16:creationId xmlns:a16="http://schemas.microsoft.com/office/drawing/2014/main" id="{868787AC-CA45-4987-AA77-1CD85ED52B05}"/>
              </a:ext>
            </a:extLst>
          </p:cNvPr>
          <p:cNvSpPr/>
          <p:nvPr/>
        </p:nvSpPr>
        <p:spPr>
          <a:xfrm>
            <a:off x="7988403" y="2050214"/>
            <a:ext cx="416548" cy="4165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ea typeface="思源黑体 CN Bold" panose="020B0800000000000000" pitchFamily="34" charset="-122"/>
            </a:endParaRPr>
          </a:p>
        </p:txBody>
      </p:sp>
      <p:sp>
        <p:nvSpPr>
          <p:cNvPr id="309" name="文本框 308">
            <a:extLst>
              <a:ext uri="{FF2B5EF4-FFF2-40B4-BE49-F238E27FC236}">
                <a16:creationId xmlns:a16="http://schemas.microsoft.com/office/drawing/2014/main" id="{28E1AC1A-A29F-470A-A86D-BD0B9B4A720B}"/>
              </a:ext>
            </a:extLst>
          </p:cNvPr>
          <p:cNvSpPr txBox="1"/>
          <p:nvPr/>
        </p:nvSpPr>
        <p:spPr>
          <a:xfrm>
            <a:off x="1843688" y="2000916"/>
            <a:ext cx="1808503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营业额收入</a:t>
            </a:r>
          </a:p>
        </p:txBody>
      </p:sp>
      <p:sp>
        <p:nvSpPr>
          <p:cNvPr id="310" name="文本框 309">
            <a:extLst>
              <a:ext uri="{FF2B5EF4-FFF2-40B4-BE49-F238E27FC236}">
                <a16:creationId xmlns:a16="http://schemas.microsoft.com/office/drawing/2014/main" id="{635D71F5-C2CD-4F98-BF2F-02E0F8DAEC37}"/>
              </a:ext>
            </a:extLst>
          </p:cNvPr>
          <p:cNvSpPr txBox="1"/>
          <p:nvPr/>
        </p:nvSpPr>
        <p:spPr>
          <a:xfrm>
            <a:off x="1646257" y="4757948"/>
            <a:ext cx="1808503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订货方式</a:t>
            </a:r>
          </a:p>
        </p:txBody>
      </p:sp>
      <p:sp>
        <p:nvSpPr>
          <p:cNvPr id="313" name="文本框 312">
            <a:extLst>
              <a:ext uri="{FF2B5EF4-FFF2-40B4-BE49-F238E27FC236}">
                <a16:creationId xmlns:a16="http://schemas.microsoft.com/office/drawing/2014/main" id="{D4F4EDFB-BE5E-40CD-ABFF-340092EF8851}"/>
              </a:ext>
            </a:extLst>
          </p:cNvPr>
          <p:cNvSpPr txBox="1"/>
          <p:nvPr/>
        </p:nvSpPr>
        <p:spPr>
          <a:xfrm>
            <a:off x="8797549" y="4757948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支付方式</a:t>
            </a: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3CC665F1-A2AE-4FFD-98B5-9A9166C10042}"/>
              </a:ext>
            </a:extLst>
          </p:cNvPr>
          <p:cNvSpPr txBox="1"/>
          <p:nvPr/>
        </p:nvSpPr>
        <p:spPr>
          <a:xfrm>
            <a:off x="8580706" y="2000916"/>
            <a:ext cx="2381758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客户特点年轻化</a:t>
            </a:r>
          </a:p>
        </p:txBody>
      </p:sp>
    </p:spTree>
    <p:extLst>
      <p:ext uri="{BB962C8B-B14F-4D97-AF65-F5344CB8AC3E}">
        <p14:creationId xmlns:p14="http://schemas.microsoft.com/office/powerpoint/2010/main" val="268344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D491D56-89AE-43C2-9DEE-356F0C9C28B9}"/>
              </a:ext>
            </a:extLst>
          </p:cNvPr>
          <p:cNvSpPr txBox="1"/>
          <p:nvPr/>
        </p:nvSpPr>
        <p:spPr>
          <a:xfrm>
            <a:off x="4673600" y="2376268"/>
            <a:ext cx="30226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PART </a:t>
            </a:r>
            <a:r>
              <a:rPr lang="zh-CN" altLang="en-US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04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PA-文本框 4">
            <a:extLst>
              <a:ext uri="{FF2B5EF4-FFF2-40B4-BE49-F238E27FC236}">
                <a16:creationId xmlns:a16="http://schemas.microsoft.com/office/drawing/2014/main" id="{F5AA3500-FC03-4EAD-9CDB-61387BC40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64844" y="3437917"/>
            <a:ext cx="2662312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>
                <a:gradFill flip="none" rotWithShape="1">
                  <a:gsLst>
                    <a:gs pos="32000">
                      <a:srgbClr val="E7E3B5"/>
                    </a:gs>
                    <a:gs pos="100000">
                      <a:srgbClr val="F9F8EB"/>
                    </a:gs>
                  </a:gsLst>
                  <a:lin ang="16200000" scaled="1"/>
                  <a:tileRect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4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创新点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687EE3-0B76-4C8E-94F3-9C0DDCE67E4E}"/>
              </a:ext>
            </a:extLst>
          </p:cNvPr>
          <p:cNvSpPr txBox="1"/>
          <p:nvPr/>
        </p:nvSpPr>
        <p:spPr>
          <a:xfrm>
            <a:off x="3826783" y="4192844"/>
            <a:ext cx="453843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ea typeface="思源黑体 CN Bold" panose="020B0800000000000000" pitchFamily="34" charset="-122"/>
              </a:rPr>
              <a:t>INNOVATIVE POINTS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99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 </a:t>
            </a:r>
            <a:r>
              <a:rPr lang="zh-CN" altLang="en-US" dirty="0"/>
              <a:t>创新点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7D3B93C-E393-4839-AF38-8DFCEC2C3FFC}"/>
              </a:ext>
            </a:extLst>
          </p:cNvPr>
          <p:cNvGrpSpPr/>
          <p:nvPr/>
        </p:nvGrpSpPr>
        <p:grpSpPr>
          <a:xfrm>
            <a:off x="682912" y="1687432"/>
            <a:ext cx="5778086" cy="3951692"/>
            <a:chOff x="1854200" y="977900"/>
            <a:chExt cx="8483600" cy="4902201"/>
          </a:xfrm>
          <a:effectLst>
            <a:outerShdw blurRad="254000" algn="ctr" rotWithShape="0">
              <a:schemeClr val="accent1">
                <a:alpha val="70000"/>
              </a:schemeClr>
            </a:outerShdw>
          </a:effectLst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77993B8-1A1C-475E-AB53-440A506F6307}"/>
                </a:ext>
              </a:extLst>
            </p:cNvPr>
            <p:cNvSpPr/>
            <p:nvPr/>
          </p:nvSpPr>
          <p:spPr>
            <a:xfrm>
              <a:off x="1854200" y="977901"/>
              <a:ext cx="8483600" cy="4902200"/>
            </a:xfrm>
            <a:custGeom>
              <a:avLst/>
              <a:gdLst>
                <a:gd name="connsiteX0" fmla="*/ 240502 w 8483600"/>
                <a:gd name="connsiteY0" fmla="*/ 0 h 4902200"/>
                <a:gd name="connsiteX1" fmla="*/ 3708375 w 8483600"/>
                <a:gd name="connsiteY1" fmla="*/ 0 h 4902200"/>
                <a:gd name="connsiteX2" fmla="*/ 3759729 w 8483600"/>
                <a:gd name="connsiteY2" fmla="*/ 56516 h 4902200"/>
                <a:gd name="connsiteX3" fmla="*/ 4723873 w 8483600"/>
                <a:gd name="connsiteY3" fmla="*/ 56516 h 4902200"/>
                <a:gd name="connsiteX4" fmla="*/ 4775228 w 8483600"/>
                <a:gd name="connsiteY4" fmla="*/ 0 h 4902200"/>
                <a:gd name="connsiteX5" fmla="*/ 8243098 w 8483600"/>
                <a:gd name="connsiteY5" fmla="*/ 0 h 4902200"/>
                <a:gd name="connsiteX6" fmla="*/ 8483600 w 8483600"/>
                <a:gd name="connsiteY6" fmla="*/ 240502 h 4902200"/>
                <a:gd name="connsiteX7" fmla="*/ 8483600 w 8483600"/>
                <a:gd name="connsiteY7" fmla="*/ 2864087 h 4902200"/>
                <a:gd name="connsiteX8" fmla="*/ 8370316 w 8483600"/>
                <a:gd name="connsiteY8" fmla="*/ 2890519 h 4902200"/>
                <a:gd name="connsiteX9" fmla="*/ 8370316 w 8483600"/>
                <a:gd name="connsiteY9" fmla="*/ 3660141 h 4902200"/>
                <a:gd name="connsiteX10" fmla="*/ 8483600 w 8483600"/>
                <a:gd name="connsiteY10" fmla="*/ 3686574 h 4902200"/>
                <a:gd name="connsiteX11" fmla="*/ 8483600 w 8483600"/>
                <a:gd name="connsiteY11" fmla="*/ 4902200 h 4902200"/>
                <a:gd name="connsiteX12" fmla="*/ 5032306 w 8483600"/>
                <a:gd name="connsiteY12" fmla="*/ 4902200 h 4902200"/>
                <a:gd name="connsiteX13" fmla="*/ 4789076 w 8483600"/>
                <a:gd name="connsiteY13" fmla="*/ 4658970 h 4902200"/>
                <a:gd name="connsiteX14" fmla="*/ 3694527 w 8483600"/>
                <a:gd name="connsiteY14" fmla="*/ 4658970 h 4902200"/>
                <a:gd name="connsiteX15" fmla="*/ 3451297 w 8483600"/>
                <a:gd name="connsiteY15" fmla="*/ 4902200 h 4902200"/>
                <a:gd name="connsiteX16" fmla="*/ 0 w 8483600"/>
                <a:gd name="connsiteY16" fmla="*/ 4902200 h 4902200"/>
                <a:gd name="connsiteX17" fmla="*/ 0 w 8483600"/>
                <a:gd name="connsiteY17" fmla="*/ 2147334 h 4902200"/>
                <a:gd name="connsiteX18" fmla="*/ 113284 w 8483600"/>
                <a:gd name="connsiteY18" fmla="*/ 2120901 h 4902200"/>
                <a:gd name="connsiteX19" fmla="*/ 113284 w 8483600"/>
                <a:gd name="connsiteY19" fmla="*/ 1351279 h 4902200"/>
                <a:gd name="connsiteX20" fmla="*/ 0 w 8483600"/>
                <a:gd name="connsiteY20" fmla="*/ 1324847 h 4902200"/>
                <a:gd name="connsiteX21" fmla="*/ 0 w 8483600"/>
                <a:gd name="connsiteY21" fmla="*/ 240502 h 490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3600" h="4902200">
                  <a:moveTo>
                    <a:pt x="240502" y="0"/>
                  </a:moveTo>
                  <a:lnTo>
                    <a:pt x="3708375" y="0"/>
                  </a:lnTo>
                  <a:lnTo>
                    <a:pt x="3759729" y="56516"/>
                  </a:lnTo>
                  <a:lnTo>
                    <a:pt x="4723873" y="56516"/>
                  </a:lnTo>
                  <a:lnTo>
                    <a:pt x="4775228" y="0"/>
                  </a:lnTo>
                  <a:lnTo>
                    <a:pt x="8243098" y="0"/>
                  </a:lnTo>
                  <a:lnTo>
                    <a:pt x="8483600" y="240502"/>
                  </a:lnTo>
                  <a:lnTo>
                    <a:pt x="8483600" y="2864087"/>
                  </a:lnTo>
                  <a:lnTo>
                    <a:pt x="8370316" y="2890519"/>
                  </a:lnTo>
                  <a:lnTo>
                    <a:pt x="8370316" y="3660141"/>
                  </a:lnTo>
                  <a:lnTo>
                    <a:pt x="8483600" y="3686574"/>
                  </a:lnTo>
                  <a:lnTo>
                    <a:pt x="8483600" y="4902200"/>
                  </a:lnTo>
                  <a:lnTo>
                    <a:pt x="5032306" y="4902200"/>
                  </a:lnTo>
                  <a:lnTo>
                    <a:pt x="4789076" y="4658970"/>
                  </a:lnTo>
                  <a:lnTo>
                    <a:pt x="3694527" y="4658970"/>
                  </a:lnTo>
                  <a:lnTo>
                    <a:pt x="3451297" y="4902200"/>
                  </a:lnTo>
                  <a:lnTo>
                    <a:pt x="0" y="4902200"/>
                  </a:lnTo>
                  <a:lnTo>
                    <a:pt x="0" y="2147334"/>
                  </a:lnTo>
                  <a:lnTo>
                    <a:pt x="113284" y="2120901"/>
                  </a:lnTo>
                  <a:lnTo>
                    <a:pt x="113284" y="1351279"/>
                  </a:lnTo>
                  <a:lnTo>
                    <a:pt x="0" y="1324847"/>
                  </a:lnTo>
                  <a:lnTo>
                    <a:pt x="0" y="24050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64000"/>
                  </a:schemeClr>
                </a:gs>
                <a:gs pos="48000">
                  <a:schemeClr val="accent1">
                    <a:alpha val="1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4" name="直角三角形 33">
              <a:extLst>
                <a:ext uri="{FF2B5EF4-FFF2-40B4-BE49-F238E27FC236}">
                  <a16:creationId xmlns:a16="http://schemas.microsoft.com/office/drawing/2014/main" id="{660EA9C8-E799-45E9-8A27-A85520734B7D}"/>
                </a:ext>
              </a:extLst>
            </p:cNvPr>
            <p:cNvSpPr/>
            <p:nvPr/>
          </p:nvSpPr>
          <p:spPr>
            <a:xfrm rot="5400000">
              <a:off x="1854200" y="977900"/>
              <a:ext cx="144780" cy="144780"/>
            </a:xfrm>
            <a:prstGeom prst="rt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5" name="直角三角形 34">
              <a:extLst>
                <a:ext uri="{FF2B5EF4-FFF2-40B4-BE49-F238E27FC236}">
                  <a16:creationId xmlns:a16="http://schemas.microsoft.com/office/drawing/2014/main" id="{C3537833-493A-47B6-9A4A-A27C9DB88BD3}"/>
                </a:ext>
              </a:extLst>
            </p:cNvPr>
            <p:cNvSpPr/>
            <p:nvPr/>
          </p:nvSpPr>
          <p:spPr>
            <a:xfrm rot="16200000" flipH="1">
              <a:off x="10193020" y="977900"/>
              <a:ext cx="144780" cy="144780"/>
            </a:xfrm>
            <a:prstGeom prst="rt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6" name="梯形 35">
              <a:extLst>
                <a:ext uri="{FF2B5EF4-FFF2-40B4-BE49-F238E27FC236}">
                  <a16:creationId xmlns:a16="http://schemas.microsoft.com/office/drawing/2014/main" id="{AEDB9F09-87E0-4523-A7CD-4A02AD79D04A}"/>
                </a:ext>
              </a:extLst>
            </p:cNvPr>
            <p:cNvSpPr/>
            <p:nvPr/>
          </p:nvSpPr>
          <p:spPr>
            <a:xfrm rot="5400000">
              <a:off x="1521775" y="2680020"/>
              <a:ext cx="732790" cy="67940"/>
            </a:xfrm>
            <a:prstGeom prst="trapezoid">
              <a:avLst>
                <a:gd name="adj" fmla="val 2333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7" name="梯形 36">
              <a:extLst>
                <a:ext uri="{FF2B5EF4-FFF2-40B4-BE49-F238E27FC236}">
                  <a16:creationId xmlns:a16="http://schemas.microsoft.com/office/drawing/2014/main" id="{7641C120-DC1E-426E-8FE2-2E70664AA74A}"/>
                </a:ext>
              </a:extLst>
            </p:cNvPr>
            <p:cNvSpPr/>
            <p:nvPr/>
          </p:nvSpPr>
          <p:spPr>
            <a:xfrm rot="16200000" flipH="1">
              <a:off x="9937435" y="4217548"/>
              <a:ext cx="732790" cy="67940"/>
            </a:xfrm>
            <a:prstGeom prst="trapezoid">
              <a:avLst>
                <a:gd name="adj" fmla="val 2333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CFF125B-2910-4F0B-9E52-16804C910E6A}"/>
                </a:ext>
              </a:extLst>
            </p:cNvPr>
            <p:cNvSpPr/>
            <p:nvPr/>
          </p:nvSpPr>
          <p:spPr>
            <a:xfrm>
              <a:off x="5374007" y="5680711"/>
              <a:ext cx="1443988" cy="199390"/>
            </a:xfrm>
            <a:custGeom>
              <a:avLst/>
              <a:gdLst>
                <a:gd name="connsiteX0" fmla="*/ 188346 w 1443988"/>
                <a:gd name="connsiteY0" fmla="*/ 0 h 199390"/>
                <a:gd name="connsiteX1" fmla="*/ 1255642 w 1443988"/>
                <a:gd name="connsiteY1" fmla="*/ 0 h 199390"/>
                <a:gd name="connsiteX2" fmla="*/ 1443988 w 1443988"/>
                <a:gd name="connsiteY2" fmla="*/ 199390 h 199390"/>
                <a:gd name="connsiteX3" fmla="*/ 1397375 w 1443988"/>
                <a:gd name="connsiteY3" fmla="*/ 199390 h 199390"/>
                <a:gd name="connsiteX4" fmla="*/ 1232782 w 1443988"/>
                <a:gd name="connsiteY4" fmla="*/ 25146 h 199390"/>
                <a:gd name="connsiteX5" fmla="*/ 211206 w 1443988"/>
                <a:gd name="connsiteY5" fmla="*/ 25146 h 199390"/>
                <a:gd name="connsiteX6" fmla="*/ 46613 w 1443988"/>
                <a:gd name="connsiteY6" fmla="*/ 199390 h 199390"/>
                <a:gd name="connsiteX7" fmla="*/ 0 w 1443988"/>
                <a:gd name="connsiteY7" fmla="*/ 199390 h 1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988" h="199390">
                  <a:moveTo>
                    <a:pt x="188346" y="0"/>
                  </a:moveTo>
                  <a:lnTo>
                    <a:pt x="1255642" y="0"/>
                  </a:lnTo>
                  <a:lnTo>
                    <a:pt x="1443988" y="199390"/>
                  </a:lnTo>
                  <a:lnTo>
                    <a:pt x="1397375" y="199390"/>
                  </a:lnTo>
                  <a:lnTo>
                    <a:pt x="1232782" y="25146"/>
                  </a:lnTo>
                  <a:lnTo>
                    <a:pt x="211206" y="25146"/>
                  </a:lnTo>
                  <a:lnTo>
                    <a:pt x="46613" y="199390"/>
                  </a:lnTo>
                  <a:lnTo>
                    <a:pt x="0" y="19939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id="{F6E3A00D-B583-45D8-BCB8-4392F44591D4}"/>
                </a:ext>
              </a:extLst>
            </p:cNvPr>
            <p:cNvSpPr/>
            <p:nvPr/>
          </p:nvSpPr>
          <p:spPr>
            <a:xfrm>
              <a:off x="5505452" y="5760720"/>
              <a:ext cx="1181098" cy="119379"/>
            </a:xfrm>
            <a:prstGeom prst="trapezoid">
              <a:avLst>
                <a:gd name="adj" fmla="val 90868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0" name="半闭框 39">
              <a:extLst>
                <a:ext uri="{FF2B5EF4-FFF2-40B4-BE49-F238E27FC236}">
                  <a16:creationId xmlns:a16="http://schemas.microsoft.com/office/drawing/2014/main" id="{F7C90A44-4B4A-4B22-9D7C-2A29E0BD12DD}"/>
                </a:ext>
              </a:extLst>
            </p:cNvPr>
            <p:cNvSpPr/>
            <p:nvPr/>
          </p:nvSpPr>
          <p:spPr>
            <a:xfrm rot="16200000">
              <a:off x="1854200" y="5509261"/>
              <a:ext cx="370840" cy="370840"/>
            </a:xfrm>
            <a:prstGeom prst="halfFrame">
              <a:avLst>
                <a:gd name="adj1" fmla="val 12801"/>
                <a:gd name="adj2" fmla="val 121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1" name="半闭框 40">
              <a:extLst>
                <a:ext uri="{FF2B5EF4-FFF2-40B4-BE49-F238E27FC236}">
                  <a16:creationId xmlns:a16="http://schemas.microsoft.com/office/drawing/2014/main" id="{3981C8E5-6F26-4624-8BE7-EEAEE32B6835}"/>
                </a:ext>
              </a:extLst>
            </p:cNvPr>
            <p:cNvSpPr/>
            <p:nvPr/>
          </p:nvSpPr>
          <p:spPr>
            <a:xfrm rot="5400000" flipH="1">
              <a:off x="9966960" y="5509261"/>
              <a:ext cx="370840" cy="370840"/>
            </a:xfrm>
            <a:prstGeom prst="halfFrame">
              <a:avLst>
                <a:gd name="adj1" fmla="val 12801"/>
                <a:gd name="adj2" fmla="val 121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8AF8CA02-0312-4A61-B520-4E534A92B31C}"/>
              </a:ext>
            </a:extLst>
          </p:cNvPr>
          <p:cNvSpPr txBox="1"/>
          <p:nvPr/>
        </p:nvSpPr>
        <p:spPr>
          <a:xfrm>
            <a:off x="1995579" y="2014793"/>
            <a:ext cx="3152753" cy="484300"/>
          </a:xfrm>
          <a:prstGeom prst="rect">
            <a:avLst/>
          </a:prstGeom>
        </p:spPr>
        <p:txBody>
          <a:bodyPr anchor="ctr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800" dirty="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2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大学生购买鲜花用途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4177351-709B-4E61-B685-89233662E851}"/>
              </a:ext>
            </a:extLst>
          </p:cNvPr>
          <p:cNvGrpSpPr/>
          <p:nvPr/>
        </p:nvGrpSpPr>
        <p:grpSpPr>
          <a:xfrm>
            <a:off x="4998338" y="2175505"/>
            <a:ext cx="1120841" cy="81592"/>
            <a:chOff x="5781563" y="2491493"/>
            <a:chExt cx="1120841" cy="81592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F7659F0-102D-4A45-972A-55317411CC5C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62" name="平行四边形 61">
                <a:extLst>
                  <a:ext uri="{FF2B5EF4-FFF2-40B4-BE49-F238E27FC236}">
                    <a16:creationId xmlns:a16="http://schemas.microsoft.com/office/drawing/2014/main" id="{5C744910-2BCE-445D-86C7-627F654AC6BD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63" name="平行四边形 62">
                <a:extLst>
                  <a:ext uri="{FF2B5EF4-FFF2-40B4-BE49-F238E27FC236}">
                    <a16:creationId xmlns:a16="http://schemas.microsoft.com/office/drawing/2014/main" id="{E69A5455-4EEB-4F95-88A4-833755FE61D5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64" name="平行四边形 63">
                <a:extLst>
                  <a:ext uri="{FF2B5EF4-FFF2-40B4-BE49-F238E27FC236}">
                    <a16:creationId xmlns:a16="http://schemas.microsoft.com/office/drawing/2014/main" id="{2B5E9BC0-1FC1-4D54-B880-2C1905E0FBAC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65" name="平行四边形 64">
                <a:extLst>
                  <a:ext uri="{FF2B5EF4-FFF2-40B4-BE49-F238E27FC236}">
                    <a16:creationId xmlns:a16="http://schemas.microsoft.com/office/drawing/2014/main" id="{E96BB361-D421-4C57-976F-4209169BD6E7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DDB53125-A513-42EC-AF08-6FDB3EBC7245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58" name="平行四边形 57">
                <a:extLst>
                  <a:ext uri="{FF2B5EF4-FFF2-40B4-BE49-F238E27FC236}">
                    <a16:creationId xmlns:a16="http://schemas.microsoft.com/office/drawing/2014/main" id="{DB935920-6B51-4900-A929-5A5F00742B27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59" name="平行四边形 58">
                <a:extLst>
                  <a:ext uri="{FF2B5EF4-FFF2-40B4-BE49-F238E27FC236}">
                    <a16:creationId xmlns:a16="http://schemas.microsoft.com/office/drawing/2014/main" id="{D5FD3A64-95BD-4B6E-90D9-9382977930B9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60" name="平行四边形 59">
                <a:extLst>
                  <a:ext uri="{FF2B5EF4-FFF2-40B4-BE49-F238E27FC236}">
                    <a16:creationId xmlns:a16="http://schemas.microsoft.com/office/drawing/2014/main" id="{C22A650E-DCC4-4D2C-A0F0-386F4037A7B7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425C03F6-AE3E-4034-ADDB-65BAEF4B3BC9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819E372-7E28-4EE8-A7AF-6D4C1B278140}"/>
              </a:ext>
            </a:extLst>
          </p:cNvPr>
          <p:cNvGrpSpPr/>
          <p:nvPr/>
        </p:nvGrpSpPr>
        <p:grpSpPr>
          <a:xfrm>
            <a:off x="1010218" y="2175505"/>
            <a:ext cx="1120841" cy="81592"/>
            <a:chOff x="5781563" y="2491493"/>
            <a:chExt cx="1120841" cy="81592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613A0D2-7FA5-4AB9-8A78-98E8DD6551A4}"/>
                </a:ext>
              </a:extLst>
            </p:cNvPr>
            <p:cNvGrpSpPr/>
            <p:nvPr/>
          </p:nvGrpSpPr>
          <p:grpSpPr>
            <a:xfrm>
              <a:off x="5781563" y="2491493"/>
              <a:ext cx="584131" cy="81592"/>
              <a:chOff x="5083839" y="8681084"/>
              <a:chExt cx="891710" cy="193643"/>
            </a:xfrm>
          </p:grpSpPr>
          <p:sp>
            <p:nvSpPr>
              <p:cNvPr id="52" name="平行四边形 51">
                <a:extLst>
                  <a:ext uri="{FF2B5EF4-FFF2-40B4-BE49-F238E27FC236}">
                    <a16:creationId xmlns:a16="http://schemas.microsoft.com/office/drawing/2014/main" id="{BBC14D3E-11D1-4F64-ACB2-14706C0E65D7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53" name="平行四边形 52">
                <a:extLst>
                  <a:ext uri="{FF2B5EF4-FFF2-40B4-BE49-F238E27FC236}">
                    <a16:creationId xmlns:a16="http://schemas.microsoft.com/office/drawing/2014/main" id="{2EB199B5-0DFE-4C81-97B8-F62CE978F79F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6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C5A11E79-8C95-4B09-8B52-52AD248C6147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chemeClr val="accent1">
                  <a:alpha val="4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55" name="平行四边形 54">
                <a:extLst>
                  <a:ext uri="{FF2B5EF4-FFF2-40B4-BE49-F238E27FC236}">
                    <a16:creationId xmlns:a16="http://schemas.microsoft.com/office/drawing/2014/main" id="{63130175-4264-4826-BEF3-E697744EA5B2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chemeClr val="accent1">
                  <a:alpha val="2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5A7653CC-4565-4087-8376-3F1A38C3B7A7}"/>
                </a:ext>
              </a:extLst>
            </p:cNvPr>
            <p:cNvGrpSpPr/>
            <p:nvPr/>
          </p:nvGrpSpPr>
          <p:grpSpPr>
            <a:xfrm>
              <a:off x="6318273" y="2491493"/>
              <a:ext cx="584131" cy="81592"/>
              <a:chOff x="5083839" y="8681084"/>
              <a:chExt cx="891710" cy="193643"/>
            </a:xfrm>
          </p:grpSpPr>
          <p:sp>
            <p:nvSpPr>
              <p:cNvPr id="48" name="平行四边形 47">
                <a:extLst>
                  <a:ext uri="{FF2B5EF4-FFF2-40B4-BE49-F238E27FC236}">
                    <a16:creationId xmlns:a16="http://schemas.microsoft.com/office/drawing/2014/main" id="{3F8BC38D-5B11-4E19-A797-4BCB94508C75}"/>
                  </a:ext>
                </a:extLst>
              </p:cNvPr>
              <p:cNvSpPr/>
              <p:nvPr/>
            </p:nvSpPr>
            <p:spPr>
              <a:xfrm flipV="1">
                <a:off x="5083839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09587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49" name="平行四边形 48">
                <a:extLst>
                  <a:ext uri="{FF2B5EF4-FFF2-40B4-BE49-F238E27FC236}">
                    <a16:creationId xmlns:a16="http://schemas.microsoft.com/office/drawing/2014/main" id="{A5DF09B2-71FB-42E0-9A67-086F554BE946}"/>
                  </a:ext>
                </a:extLst>
              </p:cNvPr>
              <p:cNvSpPr/>
              <p:nvPr/>
            </p:nvSpPr>
            <p:spPr>
              <a:xfrm flipV="1">
                <a:off x="5283008" y="8681084"/>
                <a:ext cx="29587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1779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50" name="平行四边形 49">
                <a:extLst>
                  <a:ext uri="{FF2B5EF4-FFF2-40B4-BE49-F238E27FC236}">
                    <a16:creationId xmlns:a16="http://schemas.microsoft.com/office/drawing/2014/main" id="{B8B29097-876D-40E3-85C6-3503CFA88B1C}"/>
                  </a:ext>
                </a:extLst>
              </p:cNvPr>
              <p:cNvSpPr/>
              <p:nvPr/>
            </p:nvSpPr>
            <p:spPr>
              <a:xfrm flipV="1">
                <a:off x="5483065" y="8681084"/>
                <a:ext cx="292429" cy="193643"/>
              </a:xfrm>
              <a:prstGeom prst="parallelogram">
                <a:avLst>
                  <a:gd name="adj" fmla="val 103394"/>
                </a:avLst>
              </a:prstGeom>
              <a:solidFill>
                <a:srgbClr val="1696B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51" name="平行四边形 50">
                <a:extLst>
                  <a:ext uri="{FF2B5EF4-FFF2-40B4-BE49-F238E27FC236}">
                    <a16:creationId xmlns:a16="http://schemas.microsoft.com/office/drawing/2014/main" id="{4E2EAF59-3400-4BE7-92DB-C8B09F78A928}"/>
                  </a:ext>
                </a:extLst>
              </p:cNvPr>
              <p:cNvSpPr/>
              <p:nvPr/>
            </p:nvSpPr>
            <p:spPr>
              <a:xfrm flipV="1">
                <a:off x="5692142" y="8681084"/>
                <a:ext cx="283407" cy="193643"/>
              </a:xfrm>
              <a:prstGeom prst="parallelogram">
                <a:avLst>
                  <a:gd name="adj" fmla="val 100476"/>
                </a:avLst>
              </a:prstGeom>
              <a:solidFill>
                <a:srgbClr val="1CB6D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3FBF54E8-0742-44AE-A606-A855A4161FFF}"/>
              </a:ext>
            </a:extLst>
          </p:cNvPr>
          <p:cNvSpPr txBox="1"/>
          <p:nvPr/>
        </p:nvSpPr>
        <p:spPr>
          <a:xfrm>
            <a:off x="1226653" y="2755604"/>
            <a:ext cx="4665695" cy="2579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购买鲜花过节过生日送个男女朋友表达爱意占全部的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60%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；</a:t>
            </a: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购买鲜花送个亲人老师、看望病人等占全部的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35%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；</a:t>
            </a:r>
            <a:endParaRPr lang="en-US" altLang="zh-CN" sz="1600" dirty="0">
              <a:solidFill>
                <a:schemeClr val="bg1"/>
              </a:solidFill>
              <a:ea typeface="思源黑体 CN Bold" panose="020B0800000000000000" pitchFamily="34" charset="-122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购买鲜花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为了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学校活动需要占全部的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5%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。</a:t>
            </a:r>
            <a:endParaRPr lang="en-US" altLang="zh-CN" sz="1600" dirty="0">
              <a:solidFill>
                <a:schemeClr val="bg1"/>
              </a:solidFill>
              <a:ea typeface="思源黑体 CN Bold" panose="020B0800000000000000" pitchFamily="34" charset="-122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大学生对于鲜花的需求量调查分析来看还是不错的。</a:t>
            </a:r>
          </a:p>
          <a:p>
            <a:pPr algn="just">
              <a:buClr>
                <a:schemeClr val="accent1"/>
              </a:buClr>
            </a:pPr>
            <a:endParaRPr lang="zh-CN" altLang="en-US" sz="1600" dirty="0">
              <a:solidFill>
                <a:schemeClr val="bg1"/>
              </a:solidFill>
              <a:ea typeface="思源黑体 CN Bold" panose="020B0800000000000000" pitchFamily="34" charset="-122"/>
            </a:endParaRPr>
          </a:p>
        </p:txBody>
      </p:sp>
      <p:pic>
        <p:nvPicPr>
          <p:cNvPr id="68" name="图片 67" descr="图片包含 桌子, 灯光, 小, 线&#10;&#10;描述已自动生成">
            <a:extLst>
              <a:ext uri="{FF2B5EF4-FFF2-40B4-BE49-F238E27FC236}">
                <a16:creationId xmlns:a16="http://schemas.microsoft.com/office/drawing/2014/main" id="{CBF51E55-58C8-45A3-8B80-C996F05AD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78" y="1445791"/>
            <a:ext cx="4515310" cy="45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7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04 </a:t>
            </a:r>
            <a:r>
              <a:rPr lang="zh-CN" altLang="en-US" dirty="0"/>
              <a:t>创新点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17169F2-1004-46DB-9136-6E314A74131A}"/>
              </a:ext>
            </a:extLst>
          </p:cNvPr>
          <p:cNvSpPr/>
          <p:nvPr/>
        </p:nvSpPr>
        <p:spPr>
          <a:xfrm>
            <a:off x="3785694" y="3261072"/>
            <a:ext cx="204439" cy="204439"/>
          </a:xfrm>
          <a:prstGeom prst="ellipse">
            <a:avLst/>
          </a:prstGeom>
          <a:gradFill>
            <a:gsLst>
              <a:gs pos="6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2B36E71-B032-40CC-99DF-53A7D5F17C7D}"/>
              </a:ext>
            </a:extLst>
          </p:cNvPr>
          <p:cNvSpPr/>
          <p:nvPr/>
        </p:nvSpPr>
        <p:spPr>
          <a:xfrm>
            <a:off x="8508079" y="3261072"/>
            <a:ext cx="204439" cy="204439"/>
          </a:xfrm>
          <a:prstGeom prst="ellipse">
            <a:avLst/>
          </a:prstGeom>
          <a:gradFill>
            <a:gsLst>
              <a:gs pos="6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8E989A6-A5A9-4365-8515-03F239D51205}"/>
              </a:ext>
            </a:extLst>
          </p:cNvPr>
          <p:cNvSpPr/>
          <p:nvPr/>
        </p:nvSpPr>
        <p:spPr>
          <a:xfrm>
            <a:off x="5077675" y="669007"/>
            <a:ext cx="204439" cy="204439"/>
          </a:xfrm>
          <a:prstGeom prst="ellipse">
            <a:avLst/>
          </a:prstGeom>
          <a:gradFill>
            <a:gsLst>
              <a:gs pos="6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D5F3DA-F734-43CF-AFB8-382526F74CE1}"/>
              </a:ext>
            </a:extLst>
          </p:cNvPr>
          <p:cNvSpPr txBox="1"/>
          <p:nvPr/>
        </p:nvSpPr>
        <p:spPr>
          <a:xfrm>
            <a:off x="1970088" y="3132460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营业额收入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BE46C1C-6B4E-42C4-8DAC-006DD4118094}"/>
              </a:ext>
            </a:extLst>
          </p:cNvPr>
          <p:cNvGrpSpPr/>
          <p:nvPr/>
        </p:nvGrpSpPr>
        <p:grpSpPr>
          <a:xfrm>
            <a:off x="5143381" y="5071384"/>
            <a:ext cx="1905238" cy="461665"/>
            <a:chOff x="5179894" y="5071384"/>
            <a:chExt cx="1905238" cy="461665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A7ACE17-07E4-4C61-B817-EF68A3BFF86F}"/>
                </a:ext>
              </a:extLst>
            </p:cNvPr>
            <p:cNvSpPr/>
            <p:nvPr/>
          </p:nvSpPr>
          <p:spPr>
            <a:xfrm>
              <a:off x="5179894" y="5199996"/>
              <a:ext cx="204439" cy="204439"/>
            </a:xfrm>
            <a:prstGeom prst="ellipse">
              <a:avLst/>
            </a:prstGeom>
            <a:gradFill>
              <a:gsLst>
                <a:gs pos="6000">
                  <a:schemeClr val="accent2"/>
                </a:gs>
                <a:gs pos="100000">
                  <a:schemeClr val="accent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6621B0-E336-4A2A-9E75-2E710393CB0E}"/>
                </a:ext>
              </a:extLst>
            </p:cNvPr>
            <p:cNvSpPr txBox="1"/>
            <p:nvPr/>
          </p:nvSpPr>
          <p:spPr>
            <a:xfrm>
              <a:off x="5179895" y="5071384"/>
              <a:ext cx="1905237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6000">
                        <a:schemeClr val="accent1"/>
                      </a:gs>
                      <a:gs pos="100000">
                        <a:srgbClr val="F9F8EB"/>
                      </a:gs>
                    </a:gsLst>
                    <a:lin ang="162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阿里巴巴普惠体 H" panose="00020600040101010101" pitchFamily="18" charset="-122"/>
                </a:rPr>
                <a:t>支付方式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4402A-5C39-42B9-B638-BE24E74A3740}"/>
              </a:ext>
            </a:extLst>
          </p:cNvPr>
          <p:cNvSpPr txBox="1"/>
          <p:nvPr/>
        </p:nvSpPr>
        <p:spPr>
          <a:xfrm>
            <a:off x="8622887" y="3132460"/>
            <a:ext cx="2381758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客户特点年轻化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AA325C2-14A5-4DFB-B22F-069FFB177B64}"/>
              </a:ext>
            </a:extLst>
          </p:cNvPr>
          <p:cNvSpPr txBox="1"/>
          <p:nvPr/>
        </p:nvSpPr>
        <p:spPr>
          <a:xfrm>
            <a:off x="5179895" y="545770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订货方式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4A705D-3388-48DA-98E7-F45339337948}"/>
              </a:ext>
            </a:extLst>
          </p:cNvPr>
          <p:cNvSpPr txBox="1"/>
          <p:nvPr/>
        </p:nvSpPr>
        <p:spPr>
          <a:xfrm>
            <a:off x="1425616" y="3603650"/>
            <a:ext cx="2620018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据调查分析，我们能够预测在主要节假日，每一天销售额在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1000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元以上。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D546880-8FB3-4435-BE29-18054428820B}"/>
              </a:ext>
            </a:extLst>
          </p:cNvPr>
          <p:cNvSpPr txBox="1"/>
          <p:nvPr/>
        </p:nvSpPr>
        <p:spPr>
          <a:xfrm>
            <a:off x="4094447" y="5596847"/>
            <a:ext cx="4003106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根据有关材料网上在线支付将会到达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20%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，我们正用心与招商银行等金融单位联系建立业务合作关系，促进在线支付。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4F4A45-863E-4015-BA84-7ACF96E6D1E6}"/>
              </a:ext>
            </a:extLst>
          </p:cNvPr>
          <p:cNvSpPr txBox="1"/>
          <p:nvPr/>
        </p:nvSpPr>
        <p:spPr>
          <a:xfrm>
            <a:off x="8384625" y="3603650"/>
            <a:ext cx="2726397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100%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为青年人，以男性学生为主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;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他们信誉高，文化素质高，无坏帐现象。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76DBC01-0000-401B-BEC5-A93493C085D1}"/>
              </a:ext>
            </a:extLst>
          </p:cNvPr>
          <p:cNvSpPr txBox="1"/>
          <p:nvPr/>
        </p:nvSpPr>
        <p:spPr>
          <a:xfrm>
            <a:off x="4094447" y="982865"/>
            <a:ext cx="4003106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E-MAIL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定单，直接进入、网站校园花店订购，电话订购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另外，我们重点推出倍受学生喜欢的信息订购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.</a:t>
            </a:r>
            <a:endParaRPr lang="zh-CN" altLang="en-US" sz="1600" dirty="0">
              <a:solidFill>
                <a:schemeClr val="bg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FBF2531-EA49-4712-A16C-EAE1458C7B4F}"/>
              </a:ext>
            </a:extLst>
          </p:cNvPr>
          <p:cNvGrpSpPr/>
          <p:nvPr/>
        </p:nvGrpSpPr>
        <p:grpSpPr>
          <a:xfrm>
            <a:off x="4629368" y="1982025"/>
            <a:ext cx="2933264" cy="2933264"/>
            <a:chOff x="5806964" y="1289280"/>
            <a:chExt cx="3726048" cy="3726048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15B94A-323D-49ED-A003-E30CFBA2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964" y="1289280"/>
              <a:ext cx="3726048" cy="3726048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BB9BB97-E036-4E3F-A72D-8D75F2B8E91D}"/>
                </a:ext>
              </a:extLst>
            </p:cNvPr>
            <p:cNvSpPr/>
            <p:nvPr/>
          </p:nvSpPr>
          <p:spPr>
            <a:xfrm>
              <a:off x="5806964" y="1289281"/>
              <a:ext cx="3726048" cy="3726046"/>
            </a:xfrm>
            <a:prstGeom prst="ellipse">
              <a:avLst/>
            </a:prstGeom>
            <a:gradFill>
              <a:gsLst>
                <a:gs pos="20000">
                  <a:schemeClr val="accent2">
                    <a:alpha val="0"/>
                  </a:schemeClr>
                </a:gs>
                <a:gs pos="100000">
                  <a:schemeClr val="accent2">
                    <a:alpha val="10000"/>
                  </a:schemeClr>
                </a:gs>
              </a:gsLst>
              <a:lin ang="2700000" scaled="0"/>
            </a:gradFill>
            <a:ln>
              <a:gradFill>
                <a:gsLst>
                  <a:gs pos="20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186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 </a:t>
            </a:r>
            <a:r>
              <a:rPr lang="zh-CN" altLang="en-US" dirty="0"/>
              <a:t>创新点</a:t>
            </a:r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37A1FA1A-5032-40CB-B1AF-6F00E05E2B7F}"/>
              </a:ext>
            </a:extLst>
          </p:cNvPr>
          <p:cNvSpPr/>
          <p:nvPr/>
        </p:nvSpPr>
        <p:spPr>
          <a:xfrm>
            <a:off x="0" y="2958986"/>
            <a:ext cx="12192000" cy="1347474"/>
          </a:xfrm>
          <a:custGeom>
            <a:avLst/>
            <a:gdLst>
              <a:gd name="connsiteX0" fmla="*/ 0 w 10898372"/>
              <a:gd name="connsiteY0" fmla="*/ 209517 h 1347474"/>
              <a:gd name="connsiteX1" fmla="*/ 2392326 w 10898372"/>
              <a:gd name="connsiteY1" fmla="*/ 1347201 h 1347474"/>
              <a:gd name="connsiteX2" fmla="*/ 4433777 w 10898372"/>
              <a:gd name="connsiteY2" fmla="*/ 326475 h 1347474"/>
              <a:gd name="connsiteX3" fmla="*/ 6996223 w 10898372"/>
              <a:gd name="connsiteY3" fmla="*/ 1272773 h 1347474"/>
              <a:gd name="connsiteX4" fmla="*/ 9399181 w 10898372"/>
              <a:gd name="connsiteY4" fmla="*/ 18131 h 1347474"/>
              <a:gd name="connsiteX5" fmla="*/ 10898372 w 10898372"/>
              <a:gd name="connsiteY5" fmla="*/ 645452 h 134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98372" h="1347474">
                <a:moveTo>
                  <a:pt x="0" y="209517"/>
                </a:moveTo>
                <a:cubicBezTo>
                  <a:pt x="826681" y="768612"/>
                  <a:pt x="1653363" y="1327708"/>
                  <a:pt x="2392326" y="1347201"/>
                </a:cubicBezTo>
                <a:cubicBezTo>
                  <a:pt x="3131289" y="1366694"/>
                  <a:pt x="3666461" y="338880"/>
                  <a:pt x="4433777" y="326475"/>
                </a:cubicBezTo>
                <a:cubicBezTo>
                  <a:pt x="5201093" y="314070"/>
                  <a:pt x="6168656" y="1324164"/>
                  <a:pt x="6996223" y="1272773"/>
                </a:cubicBezTo>
                <a:cubicBezTo>
                  <a:pt x="7823790" y="1221382"/>
                  <a:pt x="8748823" y="122684"/>
                  <a:pt x="9399181" y="18131"/>
                </a:cubicBezTo>
                <a:cubicBezTo>
                  <a:pt x="10049539" y="-86422"/>
                  <a:pt x="10473955" y="279515"/>
                  <a:pt x="10898372" y="645452"/>
                </a:cubicBezTo>
              </a:path>
            </a:pathLst>
          </a:custGeom>
          <a:noFill/>
          <a:ln w="25400">
            <a:solidFill>
              <a:srgbClr val="6AE7FF">
                <a:alpha val="61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CEF6D5-BF36-4A90-8182-EE4397D072A0}"/>
              </a:ext>
            </a:extLst>
          </p:cNvPr>
          <p:cNvGrpSpPr/>
          <p:nvPr/>
        </p:nvGrpSpPr>
        <p:grpSpPr>
          <a:xfrm>
            <a:off x="2200668" y="3897308"/>
            <a:ext cx="818303" cy="818303"/>
            <a:chOff x="2032001" y="1855107"/>
            <a:chExt cx="1364342" cy="136434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80D338EA-192F-4F12-97BE-234F8DEE0086}"/>
                </a:ext>
              </a:extLst>
            </p:cNvPr>
            <p:cNvSpPr/>
            <p:nvPr/>
          </p:nvSpPr>
          <p:spPr>
            <a:xfrm>
              <a:off x="2032001" y="1855107"/>
              <a:ext cx="1364342" cy="1364342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A5816556-7A55-4293-958D-FD495E1BC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1797" y="2174874"/>
              <a:ext cx="684303" cy="684303"/>
            </a:xfrm>
            <a:prstGeom prst="rect">
              <a:avLst/>
            </a:prstGeom>
          </p:spPr>
        </p:pic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7D3009DD-7F53-4309-AF22-60B06649773C}"/>
              </a:ext>
            </a:extLst>
          </p:cNvPr>
          <p:cNvSpPr/>
          <p:nvPr/>
        </p:nvSpPr>
        <p:spPr>
          <a:xfrm>
            <a:off x="4525613" y="2744839"/>
            <a:ext cx="906879" cy="90687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B8F8164A-8CC8-4292-9A9F-ABEA1E37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9760" y="2958986"/>
            <a:ext cx="478584" cy="478584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D980548E-0BDB-4235-B999-7BC4F3A472FF}"/>
              </a:ext>
            </a:extLst>
          </p:cNvPr>
          <p:cNvSpPr/>
          <p:nvPr/>
        </p:nvSpPr>
        <p:spPr>
          <a:xfrm>
            <a:off x="7538029" y="3724388"/>
            <a:ext cx="818303" cy="818303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732C243D-8BA9-48EB-B958-8656F81DC33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1965" y="3928324"/>
            <a:ext cx="410430" cy="41043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EC47935B-C11D-4488-93EB-4F973B99F7C3}"/>
              </a:ext>
            </a:extLst>
          </p:cNvPr>
          <p:cNvSpPr/>
          <p:nvPr/>
        </p:nvSpPr>
        <p:spPr>
          <a:xfrm>
            <a:off x="10048132" y="2581795"/>
            <a:ext cx="818303" cy="818303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91747750-5E96-4D5A-8F9C-58D065765E3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2068" y="2785731"/>
            <a:ext cx="410430" cy="41043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784F3D6-CA44-43F2-8833-0C84BD984690}"/>
              </a:ext>
            </a:extLst>
          </p:cNvPr>
          <p:cNvSpPr txBox="1"/>
          <p:nvPr/>
        </p:nvSpPr>
        <p:spPr>
          <a:xfrm>
            <a:off x="1657200" y="4907400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2018</a:t>
            </a:r>
            <a:endParaRPr lang="zh-CN" altLang="en-US" sz="2400" b="1" dirty="0">
              <a:gradFill>
                <a:gsLst>
                  <a:gs pos="6000">
                    <a:schemeClr val="accent1"/>
                  </a:gs>
                  <a:gs pos="100000">
                    <a:srgbClr val="F9F8EB"/>
                  </a:gs>
                </a:gsLst>
                <a:lin ang="162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34B1138-02EC-448B-BAD8-B4AD4EA79050}"/>
              </a:ext>
            </a:extLst>
          </p:cNvPr>
          <p:cNvSpPr txBox="1"/>
          <p:nvPr/>
        </p:nvSpPr>
        <p:spPr>
          <a:xfrm>
            <a:off x="4026433" y="2189325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2019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4BD2A8-3EEE-4C66-92EF-E51FD2B4050F}"/>
              </a:ext>
            </a:extLst>
          </p:cNvPr>
          <p:cNvSpPr txBox="1"/>
          <p:nvPr/>
        </p:nvSpPr>
        <p:spPr>
          <a:xfrm>
            <a:off x="6994561" y="4730581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D587234-6365-41F7-B756-0A23D6287C39}"/>
              </a:ext>
            </a:extLst>
          </p:cNvPr>
          <p:cNvSpPr txBox="1"/>
          <p:nvPr/>
        </p:nvSpPr>
        <p:spPr>
          <a:xfrm>
            <a:off x="9504664" y="2052624"/>
            <a:ext cx="1905237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2021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4BBE7D8-238F-4EAC-9419-E24AD861B1A5}"/>
              </a:ext>
            </a:extLst>
          </p:cNvPr>
          <p:cNvSpPr txBox="1"/>
          <p:nvPr/>
        </p:nvSpPr>
        <p:spPr>
          <a:xfrm>
            <a:off x="1117327" y="5432897"/>
            <a:ext cx="3408286" cy="700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公司于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2018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年成立，公司的宗旨是为顾客提供优质及专业的鲜花服务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F7CFB4B-A8E1-43EB-A7E4-28F510E5F16F}"/>
              </a:ext>
            </a:extLst>
          </p:cNvPr>
          <p:cNvSpPr txBox="1"/>
          <p:nvPr/>
        </p:nvSpPr>
        <p:spPr>
          <a:xfrm>
            <a:off x="3889963" y="1280569"/>
            <a:ext cx="2656762" cy="6991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公司于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2019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年发展壮大，公司人数壮大为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200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人。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82C737-8280-448D-8BC2-2369BDAEB275}"/>
              </a:ext>
            </a:extLst>
          </p:cNvPr>
          <p:cNvSpPr txBox="1"/>
          <p:nvPr/>
        </p:nvSpPr>
        <p:spPr>
          <a:xfrm>
            <a:off x="6423818" y="5210259"/>
            <a:ext cx="3408286" cy="700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公司于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2020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年改革，公司的宗旨变为顾客提供有品质的鲜花服务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8ABE66A-FBA5-4B77-BDA7-202B5DC2F38B}"/>
              </a:ext>
            </a:extLst>
          </p:cNvPr>
          <p:cNvSpPr txBox="1"/>
          <p:nvPr/>
        </p:nvSpPr>
        <p:spPr>
          <a:xfrm>
            <a:off x="9128901" y="1301387"/>
            <a:ext cx="2656762" cy="700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公司于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2021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年壮大，并在全国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12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地市成立分支机构。</a:t>
            </a:r>
          </a:p>
        </p:txBody>
      </p:sp>
    </p:spTree>
    <p:extLst>
      <p:ext uri="{BB962C8B-B14F-4D97-AF65-F5344CB8AC3E}">
        <p14:creationId xmlns:p14="http://schemas.microsoft.com/office/powerpoint/2010/main" val="143603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 </a:t>
            </a:r>
            <a:r>
              <a:rPr lang="zh-CN" altLang="en-US" dirty="0"/>
              <a:t>创新点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37E1B073-1429-4832-8FDB-807000F5E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912301"/>
              </p:ext>
            </p:extLst>
          </p:nvPr>
        </p:nvGraphicFramePr>
        <p:xfrm>
          <a:off x="761773" y="1570858"/>
          <a:ext cx="5334227" cy="3947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5" name="组合 74">
            <a:extLst>
              <a:ext uri="{FF2B5EF4-FFF2-40B4-BE49-F238E27FC236}">
                <a16:creationId xmlns:a16="http://schemas.microsoft.com/office/drawing/2014/main" id="{3FAD927F-6D10-456A-AD02-FBEC8ABD6CD6}"/>
              </a:ext>
            </a:extLst>
          </p:cNvPr>
          <p:cNvGrpSpPr/>
          <p:nvPr/>
        </p:nvGrpSpPr>
        <p:grpSpPr>
          <a:xfrm>
            <a:off x="6132513" y="1650698"/>
            <a:ext cx="5474535" cy="3756755"/>
            <a:chOff x="6508750" y="1988662"/>
            <a:chExt cx="4982037" cy="3418791"/>
          </a:xfrm>
        </p:grpSpPr>
        <p:sp>
          <p:nvSpPr>
            <p:cNvPr id="76" name="矩形: 剪去对角 75">
              <a:extLst>
                <a:ext uri="{FF2B5EF4-FFF2-40B4-BE49-F238E27FC236}">
                  <a16:creationId xmlns:a16="http://schemas.microsoft.com/office/drawing/2014/main" id="{5D1062A3-04CD-474E-A19E-E1764AC4CC41}"/>
                </a:ext>
              </a:extLst>
            </p:cNvPr>
            <p:cNvSpPr/>
            <p:nvPr/>
          </p:nvSpPr>
          <p:spPr>
            <a:xfrm>
              <a:off x="6508750" y="2205374"/>
              <a:ext cx="4982036" cy="3111348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思源黑体 CN Bold" panose="020B0800000000000000" pitchFamily="34" charset="-122"/>
                <a:cs typeface="+mn-cs"/>
              </a:endParaRPr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E364B8B2-21EB-4387-BBDC-4021D85545DD}"/>
                </a:ext>
              </a:extLst>
            </p:cNvPr>
            <p:cNvGrpSpPr/>
            <p:nvPr/>
          </p:nvGrpSpPr>
          <p:grpSpPr>
            <a:xfrm>
              <a:off x="6635096" y="2084005"/>
              <a:ext cx="2621089" cy="176837"/>
              <a:chOff x="6335469" y="2446274"/>
              <a:chExt cx="2260715" cy="83266"/>
            </a:xfrm>
          </p:grpSpPr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2F52F709-6290-4CFB-92B4-D6BD40CF14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7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6" name="直接连接符 105">
                <a:extLst>
                  <a:ext uri="{FF2B5EF4-FFF2-40B4-BE49-F238E27FC236}">
                    <a16:creationId xmlns:a16="http://schemas.microsoft.com/office/drawing/2014/main" id="{D82A1465-C2C2-4232-905B-0F87E2FEBA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5469" y="2446274"/>
                <a:ext cx="142547" cy="83266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33FD433B-198A-4FCC-A6A5-58EBF22AA173}"/>
                </a:ext>
              </a:extLst>
            </p:cNvPr>
            <p:cNvGrpSpPr/>
            <p:nvPr/>
          </p:nvGrpSpPr>
          <p:grpSpPr>
            <a:xfrm>
              <a:off x="6635096" y="5114067"/>
              <a:ext cx="1052930" cy="130653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94" name="平行四边形 93">
                <a:extLst>
                  <a:ext uri="{FF2B5EF4-FFF2-40B4-BE49-F238E27FC236}">
                    <a16:creationId xmlns:a16="http://schemas.microsoft.com/office/drawing/2014/main" id="{5BBF4C25-67BD-4525-9128-EDCED5D4A840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5" name="平行四边形 94">
                <a:extLst>
                  <a:ext uri="{FF2B5EF4-FFF2-40B4-BE49-F238E27FC236}">
                    <a16:creationId xmlns:a16="http://schemas.microsoft.com/office/drawing/2014/main" id="{C79FB1ED-53B2-46DE-A3B5-B8EE8F3FC414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6" name="平行四边形 95">
                <a:extLst>
                  <a:ext uri="{FF2B5EF4-FFF2-40B4-BE49-F238E27FC236}">
                    <a16:creationId xmlns:a16="http://schemas.microsoft.com/office/drawing/2014/main" id="{F9E66B65-742A-4666-8348-B64F5D0B25D2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7" name="平行四边形 96">
                <a:extLst>
                  <a:ext uri="{FF2B5EF4-FFF2-40B4-BE49-F238E27FC236}">
                    <a16:creationId xmlns:a16="http://schemas.microsoft.com/office/drawing/2014/main" id="{99A3395A-83B7-43EE-826C-593EF2D26F17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8" name="平行四边形 97">
                <a:extLst>
                  <a:ext uri="{FF2B5EF4-FFF2-40B4-BE49-F238E27FC236}">
                    <a16:creationId xmlns:a16="http://schemas.microsoft.com/office/drawing/2014/main" id="{413AF642-1624-47B8-A13B-EB5151001A92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9" name="平行四边形 98">
                <a:extLst>
                  <a:ext uri="{FF2B5EF4-FFF2-40B4-BE49-F238E27FC236}">
                    <a16:creationId xmlns:a16="http://schemas.microsoft.com/office/drawing/2014/main" id="{9F4CF552-B4C3-4C78-9876-1D75B036F824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0" name="平行四边形 99">
                <a:extLst>
                  <a:ext uri="{FF2B5EF4-FFF2-40B4-BE49-F238E27FC236}">
                    <a16:creationId xmlns:a16="http://schemas.microsoft.com/office/drawing/2014/main" id="{E9F38D79-A4C2-4816-A176-111CBC517596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1" name="平行四边形 100">
                <a:extLst>
                  <a:ext uri="{FF2B5EF4-FFF2-40B4-BE49-F238E27FC236}">
                    <a16:creationId xmlns:a16="http://schemas.microsoft.com/office/drawing/2014/main" id="{089A8F11-14AA-4CE4-A7D1-28A2A584A6D1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2" name="平行四边形 101">
                <a:extLst>
                  <a:ext uri="{FF2B5EF4-FFF2-40B4-BE49-F238E27FC236}">
                    <a16:creationId xmlns:a16="http://schemas.microsoft.com/office/drawing/2014/main" id="{1F2DA00B-8075-487A-8715-D1E4E408739E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3" name="平行四边形 102">
                <a:extLst>
                  <a:ext uri="{FF2B5EF4-FFF2-40B4-BE49-F238E27FC236}">
                    <a16:creationId xmlns:a16="http://schemas.microsoft.com/office/drawing/2014/main" id="{789036B4-5CF0-496F-9F67-B3337D74C51B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4" name="平行四边形 103">
                <a:extLst>
                  <a:ext uri="{FF2B5EF4-FFF2-40B4-BE49-F238E27FC236}">
                    <a16:creationId xmlns:a16="http://schemas.microsoft.com/office/drawing/2014/main" id="{77028DBE-FF93-4256-A55B-1D2CE13A87A7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E51E5E9B-510A-4730-90D1-DF2493910FCD}"/>
                </a:ext>
              </a:extLst>
            </p:cNvPr>
            <p:cNvGrpSpPr/>
            <p:nvPr/>
          </p:nvGrpSpPr>
          <p:grpSpPr>
            <a:xfrm>
              <a:off x="10437857" y="1988662"/>
              <a:ext cx="1052930" cy="130653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83" name="平行四边形 82">
                <a:extLst>
                  <a:ext uri="{FF2B5EF4-FFF2-40B4-BE49-F238E27FC236}">
                    <a16:creationId xmlns:a16="http://schemas.microsoft.com/office/drawing/2014/main" id="{7F632298-1433-42A6-B21A-614A7F4D5B66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4" name="平行四边形 83">
                <a:extLst>
                  <a:ext uri="{FF2B5EF4-FFF2-40B4-BE49-F238E27FC236}">
                    <a16:creationId xmlns:a16="http://schemas.microsoft.com/office/drawing/2014/main" id="{A7B54C18-2E33-4534-B586-C1AC339715C0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5" name="平行四边形 84">
                <a:extLst>
                  <a:ext uri="{FF2B5EF4-FFF2-40B4-BE49-F238E27FC236}">
                    <a16:creationId xmlns:a16="http://schemas.microsoft.com/office/drawing/2014/main" id="{7B10D35D-4734-46DF-8086-290F1DC26AFE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6" name="平行四边形 85">
                <a:extLst>
                  <a:ext uri="{FF2B5EF4-FFF2-40B4-BE49-F238E27FC236}">
                    <a16:creationId xmlns:a16="http://schemas.microsoft.com/office/drawing/2014/main" id="{BA228068-762B-438B-8BDE-3F0FD05552B7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7" name="平行四边形 86">
                <a:extLst>
                  <a:ext uri="{FF2B5EF4-FFF2-40B4-BE49-F238E27FC236}">
                    <a16:creationId xmlns:a16="http://schemas.microsoft.com/office/drawing/2014/main" id="{4E564C89-FD54-423D-8168-59B5C6644646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8" name="平行四边形 87">
                <a:extLst>
                  <a:ext uri="{FF2B5EF4-FFF2-40B4-BE49-F238E27FC236}">
                    <a16:creationId xmlns:a16="http://schemas.microsoft.com/office/drawing/2014/main" id="{0C07CADC-60AB-4D34-9F09-1344FFE5BF4F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9" name="平行四边形 88">
                <a:extLst>
                  <a:ext uri="{FF2B5EF4-FFF2-40B4-BE49-F238E27FC236}">
                    <a16:creationId xmlns:a16="http://schemas.microsoft.com/office/drawing/2014/main" id="{867FD5AC-3D26-42DE-8BD0-0F73D5B45964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0" name="平行四边形 89">
                <a:extLst>
                  <a:ext uri="{FF2B5EF4-FFF2-40B4-BE49-F238E27FC236}">
                    <a16:creationId xmlns:a16="http://schemas.microsoft.com/office/drawing/2014/main" id="{A9F0CB50-AAAD-4255-BA6F-B0B7E2F8F5BA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1" name="平行四边形 90">
                <a:extLst>
                  <a:ext uri="{FF2B5EF4-FFF2-40B4-BE49-F238E27FC236}">
                    <a16:creationId xmlns:a16="http://schemas.microsoft.com/office/drawing/2014/main" id="{372FE2C2-DE53-407F-A858-0D6C5C18F153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2" name="平行四边形 91">
                <a:extLst>
                  <a:ext uri="{FF2B5EF4-FFF2-40B4-BE49-F238E27FC236}">
                    <a16:creationId xmlns:a16="http://schemas.microsoft.com/office/drawing/2014/main" id="{B2B6F3E0-B777-444E-BCCA-AADF944F7320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3" name="平行四边形 92">
                <a:extLst>
                  <a:ext uri="{FF2B5EF4-FFF2-40B4-BE49-F238E27FC236}">
                    <a16:creationId xmlns:a16="http://schemas.microsoft.com/office/drawing/2014/main" id="{A73B63C1-C8A1-4979-9F71-430137AA11AF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9EB500FB-E8BA-4DA6-A871-AA0DE1CEDDCA}"/>
                </a:ext>
              </a:extLst>
            </p:cNvPr>
            <p:cNvGrpSpPr/>
            <p:nvPr/>
          </p:nvGrpSpPr>
          <p:grpSpPr>
            <a:xfrm>
              <a:off x="9981993" y="5122243"/>
              <a:ext cx="1498852" cy="285210"/>
              <a:chOff x="9443085" y="3927165"/>
              <a:chExt cx="1292774" cy="134295"/>
            </a:xfrm>
          </p:grpSpPr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FB0027CB-20D4-45A9-B8F1-3FAC4E7B44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17DA4A4D-DF9F-488F-9E53-937F06B81A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927165"/>
                <a:ext cx="215704" cy="13366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07" name="文本框 106">
            <a:extLst>
              <a:ext uri="{FF2B5EF4-FFF2-40B4-BE49-F238E27FC236}">
                <a16:creationId xmlns:a16="http://schemas.microsoft.com/office/drawing/2014/main" id="{E95BFF66-F37A-4279-93C2-605879FA9519}"/>
              </a:ext>
            </a:extLst>
          </p:cNvPr>
          <p:cNvSpPr txBox="1"/>
          <p:nvPr/>
        </p:nvSpPr>
        <p:spPr>
          <a:xfrm>
            <a:off x="7143067" y="2039837"/>
            <a:ext cx="3603764" cy="484300"/>
          </a:xfrm>
          <a:prstGeom prst="rect">
            <a:avLst/>
          </a:prstGeom>
        </p:spPr>
        <p:txBody>
          <a:bodyPr anchor="ctr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800" dirty="0">
                <a:gradFill>
                  <a:gsLst>
                    <a:gs pos="6000">
                      <a:schemeClr val="accent3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公司年度销售额统计解读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43B895D9-BB04-4292-9437-743E420E1922}"/>
              </a:ext>
            </a:extLst>
          </p:cNvPr>
          <p:cNvSpPr txBox="1"/>
          <p:nvPr/>
        </p:nvSpPr>
        <p:spPr>
          <a:xfrm>
            <a:off x="6954622" y="2675140"/>
            <a:ext cx="4007262" cy="23017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从左图可以看出，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2019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年为青岛市场一支独秀；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年济南市场成为黑马力压沿海城市；</a:t>
            </a:r>
            <a:endParaRPr lang="en-US" altLang="zh-CN"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2021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年沿海城市发力抢占济南市场，导致济南市场下滑严重；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2021</a:t>
            </a:r>
            <a:r>
              <a:rPr lang="zh-CN" altLang="en-US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年整体业绩出现下滑趋势。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D4FE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14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 </a:t>
            </a:r>
            <a:r>
              <a:rPr lang="zh-CN" altLang="en-US" dirty="0"/>
              <a:t>创新点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AD357149-75A2-489C-8CC7-2B31CB188A35}"/>
              </a:ext>
            </a:extLst>
          </p:cNvPr>
          <p:cNvGrpSpPr/>
          <p:nvPr/>
        </p:nvGrpSpPr>
        <p:grpSpPr>
          <a:xfrm>
            <a:off x="567153" y="1448463"/>
            <a:ext cx="11057694" cy="3961074"/>
            <a:chOff x="773724" y="3332147"/>
            <a:chExt cx="22834966" cy="8179914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DF83A15A-B3C3-4E5D-86D8-D0AE1987AEA5}"/>
                </a:ext>
              </a:extLst>
            </p:cNvPr>
            <p:cNvGrpSpPr/>
            <p:nvPr/>
          </p:nvGrpSpPr>
          <p:grpSpPr>
            <a:xfrm>
              <a:off x="773724" y="10699934"/>
              <a:ext cx="5380753" cy="812127"/>
              <a:chOff x="195690" y="9926212"/>
              <a:chExt cx="7817088" cy="770408"/>
            </a:xfrm>
          </p:grpSpPr>
          <p:sp>
            <p:nvSpPr>
              <p:cNvPr id="135" name="梯形 134">
                <a:extLst>
                  <a:ext uri="{FF2B5EF4-FFF2-40B4-BE49-F238E27FC236}">
                    <a16:creationId xmlns:a16="http://schemas.microsoft.com/office/drawing/2014/main" id="{36D01FD3-BAAB-410F-A4A9-838B0137D2B4}"/>
                  </a:ext>
                </a:extLst>
              </p:cNvPr>
              <p:cNvSpPr/>
              <p:nvPr/>
            </p:nvSpPr>
            <p:spPr>
              <a:xfrm>
                <a:off x="195690" y="9926212"/>
                <a:ext cx="7817088" cy="390956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6" name="梯形 135">
                <a:extLst>
                  <a:ext uri="{FF2B5EF4-FFF2-40B4-BE49-F238E27FC236}">
                    <a16:creationId xmlns:a16="http://schemas.microsoft.com/office/drawing/2014/main" id="{DDF5C967-C01F-4754-A786-4BD6147B0A2B}"/>
                  </a:ext>
                </a:extLst>
              </p:cNvPr>
              <p:cNvSpPr/>
              <p:nvPr/>
            </p:nvSpPr>
            <p:spPr>
              <a:xfrm>
                <a:off x="1151761" y="10388459"/>
                <a:ext cx="5904946" cy="308161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AF94BE3-44DA-41A6-9C03-6D2D82DE9882}"/>
                </a:ext>
              </a:extLst>
            </p:cNvPr>
            <p:cNvGrpSpPr/>
            <p:nvPr/>
          </p:nvGrpSpPr>
          <p:grpSpPr>
            <a:xfrm>
              <a:off x="6591795" y="10699934"/>
              <a:ext cx="5380753" cy="812127"/>
              <a:chOff x="195690" y="9926212"/>
              <a:chExt cx="7817088" cy="770408"/>
            </a:xfrm>
          </p:grpSpPr>
          <p:sp>
            <p:nvSpPr>
              <p:cNvPr id="133" name="梯形 132">
                <a:extLst>
                  <a:ext uri="{FF2B5EF4-FFF2-40B4-BE49-F238E27FC236}">
                    <a16:creationId xmlns:a16="http://schemas.microsoft.com/office/drawing/2014/main" id="{79AF20BF-3F78-47DB-9DB3-282FE28DB31A}"/>
                  </a:ext>
                </a:extLst>
              </p:cNvPr>
              <p:cNvSpPr/>
              <p:nvPr/>
            </p:nvSpPr>
            <p:spPr>
              <a:xfrm>
                <a:off x="195690" y="9926212"/>
                <a:ext cx="7817088" cy="390956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4" name="梯形 133">
                <a:extLst>
                  <a:ext uri="{FF2B5EF4-FFF2-40B4-BE49-F238E27FC236}">
                    <a16:creationId xmlns:a16="http://schemas.microsoft.com/office/drawing/2014/main" id="{D05D4C1F-BE82-41FC-81B8-C2B16A4860EE}"/>
                  </a:ext>
                </a:extLst>
              </p:cNvPr>
              <p:cNvSpPr/>
              <p:nvPr/>
            </p:nvSpPr>
            <p:spPr>
              <a:xfrm>
                <a:off x="1151761" y="10388459"/>
                <a:ext cx="5904946" cy="308161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3925A02A-282D-4285-B1B9-2A8C49F3C259}"/>
                </a:ext>
              </a:extLst>
            </p:cNvPr>
            <p:cNvGrpSpPr/>
            <p:nvPr/>
          </p:nvGrpSpPr>
          <p:grpSpPr>
            <a:xfrm>
              <a:off x="12409866" y="10699934"/>
              <a:ext cx="5380753" cy="812127"/>
              <a:chOff x="195690" y="9926212"/>
              <a:chExt cx="7817088" cy="770408"/>
            </a:xfrm>
          </p:grpSpPr>
          <p:sp>
            <p:nvSpPr>
              <p:cNvPr id="131" name="梯形 130">
                <a:extLst>
                  <a:ext uri="{FF2B5EF4-FFF2-40B4-BE49-F238E27FC236}">
                    <a16:creationId xmlns:a16="http://schemas.microsoft.com/office/drawing/2014/main" id="{11ED43D9-5BD5-4199-9DC7-1D6E36A21E69}"/>
                  </a:ext>
                </a:extLst>
              </p:cNvPr>
              <p:cNvSpPr/>
              <p:nvPr/>
            </p:nvSpPr>
            <p:spPr>
              <a:xfrm>
                <a:off x="195690" y="9926212"/>
                <a:ext cx="7817088" cy="390956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2" name="梯形 131">
                <a:extLst>
                  <a:ext uri="{FF2B5EF4-FFF2-40B4-BE49-F238E27FC236}">
                    <a16:creationId xmlns:a16="http://schemas.microsoft.com/office/drawing/2014/main" id="{B3A14AC2-6091-4E8D-BFEA-4637A9C02DD3}"/>
                  </a:ext>
                </a:extLst>
              </p:cNvPr>
              <p:cNvSpPr/>
              <p:nvPr/>
            </p:nvSpPr>
            <p:spPr>
              <a:xfrm>
                <a:off x="1151761" y="10388459"/>
                <a:ext cx="5904946" cy="308161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EA2A9E74-C35A-45C7-B0EA-5330A1793062}"/>
                </a:ext>
              </a:extLst>
            </p:cNvPr>
            <p:cNvGrpSpPr/>
            <p:nvPr/>
          </p:nvGrpSpPr>
          <p:grpSpPr>
            <a:xfrm>
              <a:off x="18227937" y="10699934"/>
              <a:ext cx="5380753" cy="812127"/>
              <a:chOff x="195690" y="9926212"/>
              <a:chExt cx="7817088" cy="770408"/>
            </a:xfrm>
          </p:grpSpPr>
          <p:sp>
            <p:nvSpPr>
              <p:cNvPr id="129" name="梯形 128">
                <a:extLst>
                  <a:ext uri="{FF2B5EF4-FFF2-40B4-BE49-F238E27FC236}">
                    <a16:creationId xmlns:a16="http://schemas.microsoft.com/office/drawing/2014/main" id="{6F658363-F6E3-47DA-AE19-667507AA0D1B}"/>
                  </a:ext>
                </a:extLst>
              </p:cNvPr>
              <p:cNvSpPr/>
              <p:nvPr/>
            </p:nvSpPr>
            <p:spPr>
              <a:xfrm>
                <a:off x="195690" y="9926212"/>
                <a:ext cx="7817088" cy="390956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0" name="梯形 129">
                <a:extLst>
                  <a:ext uri="{FF2B5EF4-FFF2-40B4-BE49-F238E27FC236}">
                    <a16:creationId xmlns:a16="http://schemas.microsoft.com/office/drawing/2014/main" id="{362AA6A2-14B7-4226-8335-CF2DFE646770}"/>
                  </a:ext>
                </a:extLst>
              </p:cNvPr>
              <p:cNvSpPr/>
              <p:nvPr/>
            </p:nvSpPr>
            <p:spPr>
              <a:xfrm>
                <a:off x="1151761" y="10388459"/>
                <a:ext cx="5904946" cy="308161"/>
              </a:xfrm>
              <a:prstGeom prst="trapezoid">
                <a:avLst>
                  <a:gd name="adj" fmla="val 129079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7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E498E71D-7DD5-43F0-A3B7-F6B591E042BA}"/>
                </a:ext>
              </a:extLst>
            </p:cNvPr>
            <p:cNvGrpSpPr/>
            <p:nvPr/>
          </p:nvGrpSpPr>
          <p:grpSpPr>
            <a:xfrm>
              <a:off x="12766853" y="3510130"/>
              <a:ext cx="0" cy="4414039"/>
              <a:chOff x="11242040" y="2413470"/>
              <a:chExt cx="0" cy="2135347"/>
            </a:xfrm>
          </p:grpSpPr>
          <p:cxnSp>
            <p:nvCxnSpPr>
              <p:cNvPr id="127" name="直接连接符 126">
                <a:extLst>
                  <a:ext uri="{FF2B5EF4-FFF2-40B4-BE49-F238E27FC236}">
                    <a16:creationId xmlns:a16="http://schemas.microsoft.com/office/drawing/2014/main" id="{C3559E92-4A64-433B-86CA-1DE8039CDF8E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90C5A844-FE4B-479A-AAA8-B58E4426F2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6BD3C574-9B8F-46A6-B678-DEAE77701F30}"/>
                </a:ext>
              </a:extLst>
            </p:cNvPr>
            <p:cNvGrpSpPr/>
            <p:nvPr/>
          </p:nvGrpSpPr>
          <p:grpSpPr>
            <a:xfrm flipV="1">
              <a:off x="13377669" y="3643821"/>
              <a:ext cx="0" cy="4414039"/>
              <a:chOff x="11242040" y="2413470"/>
              <a:chExt cx="0" cy="2135347"/>
            </a:xfrm>
          </p:grpSpPr>
          <p:cxnSp>
            <p:nvCxnSpPr>
              <p:cNvPr id="125" name="直接连接符 124">
                <a:extLst>
                  <a:ext uri="{FF2B5EF4-FFF2-40B4-BE49-F238E27FC236}">
                    <a16:creationId xmlns:a16="http://schemas.microsoft.com/office/drawing/2014/main" id="{9199DCF3-6035-49B3-81AE-DF80D61874E5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>
                <a:extLst>
                  <a:ext uri="{FF2B5EF4-FFF2-40B4-BE49-F238E27FC236}">
                    <a16:creationId xmlns:a16="http://schemas.microsoft.com/office/drawing/2014/main" id="{3D9E0BFB-F965-4C73-8E35-FDB11EAC55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DF0C1344-E6D8-472C-9413-BD1FDCF86424}"/>
                </a:ext>
              </a:extLst>
            </p:cNvPr>
            <p:cNvGrpSpPr/>
            <p:nvPr/>
          </p:nvGrpSpPr>
          <p:grpSpPr>
            <a:xfrm flipV="1">
              <a:off x="11766920" y="4250960"/>
              <a:ext cx="0" cy="4414039"/>
              <a:chOff x="11242040" y="2413470"/>
              <a:chExt cx="0" cy="2135347"/>
            </a:xfrm>
          </p:grpSpPr>
          <p:cxnSp>
            <p:nvCxnSpPr>
              <p:cNvPr id="123" name="直接连接符 122">
                <a:extLst>
                  <a:ext uri="{FF2B5EF4-FFF2-40B4-BE49-F238E27FC236}">
                    <a16:creationId xmlns:a16="http://schemas.microsoft.com/office/drawing/2014/main" id="{2446FA23-F836-4EB3-85FE-D35F99CFC1F2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>
                <a:extLst>
                  <a:ext uri="{FF2B5EF4-FFF2-40B4-BE49-F238E27FC236}">
                    <a16:creationId xmlns:a16="http://schemas.microsoft.com/office/drawing/2014/main" id="{E1F23363-F246-412F-A337-87621866CF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276DFCFC-7E7A-4E38-A884-2C01CE506E0C}"/>
                </a:ext>
              </a:extLst>
            </p:cNvPr>
            <p:cNvGrpSpPr/>
            <p:nvPr/>
          </p:nvGrpSpPr>
          <p:grpSpPr>
            <a:xfrm>
              <a:off x="11160628" y="3750347"/>
              <a:ext cx="0" cy="4414039"/>
              <a:chOff x="11242040" y="2413470"/>
              <a:chExt cx="0" cy="2135347"/>
            </a:xfrm>
          </p:grpSpPr>
          <p:cxnSp>
            <p:nvCxnSpPr>
              <p:cNvPr id="121" name="直接连接符 120">
                <a:extLst>
                  <a:ext uri="{FF2B5EF4-FFF2-40B4-BE49-F238E27FC236}">
                    <a16:creationId xmlns:a16="http://schemas.microsoft.com/office/drawing/2014/main" id="{19DB904E-374F-4F74-87BA-D9F0D3FD1487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66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980839F9-2A3C-4766-B5B7-D13A92AA8A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66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84D2A199-E963-4435-A1AA-8CFE945990C9}"/>
                </a:ext>
              </a:extLst>
            </p:cNvPr>
            <p:cNvGrpSpPr/>
            <p:nvPr/>
          </p:nvGrpSpPr>
          <p:grpSpPr>
            <a:xfrm>
              <a:off x="10735317" y="3750347"/>
              <a:ext cx="0" cy="4414039"/>
              <a:chOff x="11242040" y="2413470"/>
              <a:chExt cx="0" cy="2135347"/>
            </a:xfrm>
          </p:grpSpPr>
          <p:cxnSp>
            <p:nvCxnSpPr>
              <p:cNvPr id="119" name="直接连接符 118">
                <a:extLst>
                  <a:ext uri="{FF2B5EF4-FFF2-40B4-BE49-F238E27FC236}">
                    <a16:creationId xmlns:a16="http://schemas.microsoft.com/office/drawing/2014/main" id="{71F2B814-89F7-4434-B483-886E8C981DB9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>
                <a:extLst>
                  <a:ext uri="{FF2B5EF4-FFF2-40B4-BE49-F238E27FC236}">
                    <a16:creationId xmlns:a16="http://schemas.microsoft.com/office/drawing/2014/main" id="{9BAD3464-CF18-45F7-B430-381623A497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E304F417-55F9-4B26-80EF-31237EC75534}"/>
                </a:ext>
              </a:extLst>
            </p:cNvPr>
            <p:cNvGrpSpPr/>
            <p:nvPr/>
          </p:nvGrpSpPr>
          <p:grpSpPr>
            <a:xfrm>
              <a:off x="13812029" y="3332147"/>
              <a:ext cx="0" cy="4414039"/>
              <a:chOff x="11242040" y="2413470"/>
              <a:chExt cx="0" cy="2135347"/>
            </a:xfrm>
          </p:grpSpPr>
          <p:cxnSp>
            <p:nvCxnSpPr>
              <p:cNvPr id="117" name="直接连接符 116">
                <a:extLst>
                  <a:ext uri="{FF2B5EF4-FFF2-40B4-BE49-F238E27FC236}">
                    <a16:creationId xmlns:a16="http://schemas.microsoft.com/office/drawing/2014/main" id="{C173BA92-CAB9-441E-861A-37E6BBA4A8E4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37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>
                <a:extLst>
                  <a:ext uri="{FF2B5EF4-FFF2-40B4-BE49-F238E27FC236}">
                    <a16:creationId xmlns:a16="http://schemas.microsoft.com/office/drawing/2014/main" id="{5440333E-9243-48D3-A24D-DBA57D574C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37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35845D13-154C-4850-8E3D-28F416C8690E}"/>
                </a:ext>
              </a:extLst>
            </p:cNvPr>
            <p:cNvGrpSpPr/>
            <p:nvPr/>
          </p:nvGrpSpPr>
          <p:grpSpPr>
            <a:xfrm>
              <a:off x="15102254" y="3770783"/>
              <a:ext cx="141228" cy="3326695"/>
              <a:chOff x="11242040" y="2413470"/>
              <a:chExt cx="0" cy="2135347"/>
            </a:xfrm>
          </p:grpSpPr>
          <p:cxnSp>
            <p:nvCxnSpPr>
              <p:cNvPr id="115" name="直接连接符 114">
                <a:extLst>
                  <a:ext uri="{FF2B5EF4-FFF2-40B4-BE49-F238E27FC236}">
                    <a16:creationId xmlns:a16="http://schemas.microsoft.com/office/drawing/2014/main" id="{ED350C00-B7B1-4F52-91ED-C32F493D2578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37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>
                <a:extLst>
                  <a:ext uri="{FF2B5EF4-FFF2-40B4-BE49-F238E27FC236}">
                    <a16:creationId xmlns:a16="http://schemas.microsoft.com/office/drawing/2014/main" id="{E8C0833F-3CD6-4233-8AE3-C0B0032080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37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C8474B64-B429-4D35-B47D-1FC1793493A8}"/>
                </a:ext>
              </a:extLst>
            </p:cNvPr>
            <p:cNvGrpSpPr/>
            <p:nvPr/>
          </p:nvGrpSpPr>
          <p:grpSpPr>
            <a:xfrm>
              <a:off x="10266402" y="3735711"/>
              <a:ext cx="115260" cy="3288860"/>
              <a:chOff x="11242040" y="2413470"/>
              <a:chExt cx="0" cy="2135347"/>
            </a:xfrm>
          </p:grpSpPr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id="{5F565FE3-8EE3-4C8D-988F-7D4574A54F16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>
                <a:extLst>
                  <a:ext uri="{FF2B5EF4-FFF2-40B4-BE49-F238E27FC236}">
                    <a16:creationId xmlns:a16="http://schemas.microsoft.com/office/drawing/2014/main" id="{47B6050D-9425-4DE8-9391-A5D77A7D1A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15B15D36-5DA9-44D5-959B-5DF4A32D943C}"/>
                </a:ext>
              </a:extLst>
            </p:cNvPr>
            <p:cNvGrpSpPr/>
            <p:nvPr/>
          </p:nvGrpSpPr>
          <p:grpSpPr>
            <a:xfrm>
              <a:off x="6462211" y="4085506"/>
              <a:ext cx="11499218" cy="3580392"/>
              <a:chOff x="9358473" y="4496939"/>
              <a:chExt cx="5665466" cy="4765388"/>
            </a:xfrm>
          </p:grpSpPr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819B921F-EBC3-488F-87A7-95D6F1EC573C}"/>
                  </a:ext>
                </a:extLst>
              </p:cNvPr>
              <p:cNvGrpSpPr/>
              <p:nvPr/>
            </p:nvGrpSpPr>
            <p:grpSpPr>
              <a:xfrm>
                <a:off x="9358473" y="4496939"/>
                <a:ext cx="5665466" cy="741501"/>
                <a:chOff x="10553225" y="4192546"/>
                <a:chExt cx="3275962" cy="608050"/>
              </a:xfrm>
            </p:grpSpPr>
            <p:sp>
              <p:nvSpPr>
                <p:cNvPr id="111" name="菱形 110">
                  <a:extLst>
                    <a:ext uri="{FF2B5EF4-FFF2-40B4-BE49-F238E27FC236}">
                      <a16:creationId xmlns:a16="http://schemas.microsoft.com/office/drawing/2014/main" id="{C2908404-2DA0-4765-B40B-A7EB9728BBF4}"/>
                    </a:ext>
                  </a:extLst>
                </p:cNvPr>
                <p:cNvSpPr/>
                <p:nvPr/>
              </p:nvSpPr>
              <p:spPr>
                <a:xfrm>
                  <a:off x="10553225" y="4192546"/>
                  <a:ext cx="3275962" cy="608050"/>
                </a:xfrm>
                <a:prstGeom prst="diamond">
                  <a:avLst/>
                </a:prstGeom>
                <a:gradFill>
                  <a:gsLst>
                    <a:gs pos="0">
                      <a:schemeClr val="accent1">
                        <a:alpha val="13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chemeClr val="accent1"/>
                      </a:gs>
                      <a:gs pos="89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12" name="菱形 111">
                  <a:extLst>
                    <a:ext uri="{FF2B5EF4-FFF2-40B4-BE49-F238E27FC236}">
                      <a16:creationId xmlns:a16="http://schemas.microsoft.com/office/drawing/2014/main" id="{7386411E-4523-4BB6-A373-A1868D84E053}"/>
                    </a:ext>
                  </a:extLst>
                </p:cNvPr>
                <p:cNvSpPr/>
                <p:nvPr/>
              </p:nvSpPr>
              <p:spPr>
                <a:xfrm flipV="1">
                  <a:off x="11179093" y="4321285"/>
                  <a:ext cx="2024222" cy="322752"/>
                </a:xfrm>
                <a:prstGeom prst="diamond">
                  <a:avLst/>
                </a:prstGeom>
                <a:noFill/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</p:grpSp>
          <p:grpSp>
            <p:nvGrpSpPr>
              <p:cNvPr id="108" name="组合 107">
                <a:extLst>
                  <a:ext uri="{FF2B5EF4-FFF2-40B4-BE49-F238E27FC236}">
                    <a16:creationId xmlns:a16="http://schemas.microsoft.com/office/drawing/2014/main" id="{909B6AE1-CB86-442D-8DE8-BF13B86F2D9B}"/>
                  </a:ext>
                </a:extLst>
              </p:cNvPr>
              <p:cNvGrpSpPr/>
              <p:nvPr/>
            </p:nvGrpSpPr>
            <p:grpSpPr>
              <a:xfrm flipV="1">
                <a:off x="9358473" y="8520826"/>
                <a:ext cx="5665466" cy="741501"/>
                <a:chOff x="10553225" y="4192546"/>
                <a:chExt cx="3275962" cy="608050"/>
              </a:xfrm>
            </p:grpSpPr>
            <p:sp>
              <p:nvSpPr>
                <p:cNvPr id="109" name="菱形 108">
                  <a:extLst>
                    <a:ext uri="{FF2B5EF4-FFF2-40B4-BE49-F238E27FC236}">
                      <a16:creationId xmlns:a16="http://schemas.microsoft.com/office/drawing/2014/main" id="{D96057E6-A3F5-4782-99FE-571B0B11C605}"/>
                    </a:ext>
                  </a:extLst>
                </p:cNvPr>
                <p:cNvSpPr/>
                <p:nvPr/>
              </p:nvSpPr>
              <p:spPr>
                <a:xfrm>
                  <a:off x="10553225" y="4192546"/>
                  <a:ext cx="3275962" cy="608050"/>
                </a:xfrm>
                <a:prstGeom prst="diamond">
                  <a:avLst/>
                </a:prstGeom>
                <a:gradFill>
                  <a:gsLst>
                    <a:gs pos="0">
                      <a:schemeClr val="accent1">
                        <a:alpha val="13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chemeClr val="accent1"/>
                      </a:gs>
                      <a:gs pos="89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10" name="菱形 109">
                  <a:extLst>
                    <a:ext uri="{FF2B5EF4-FFF2-40B4-BE49-F238E27FC236}">
                      <a16:creationId xmlns:a16="http://schemas.microsoft.com/office/drawing/2014/main" id="{D9102796-355D-4C56-A041-FDA752A53496}"/>
                    </a:ext>
                  </a:extLst>
                </p:cNvPr>
                <p:cNvSpPr/>
                <p:nvPr/>
              </p:nvSpPr>
              <p:spPr>
                <a:xfrm flipV="1">
                  <a:off x="11179093" y="4321285"/>
                  <a:ext cx="2024222" cy="322752"/>
                </a:xfrm>
                <a:prstGeom prst="diamond">
                  <a:avLst/>
                </a:prstGeom>
                <a:noFill/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</p:grpSp>
        </p:grp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E7283FEA-39C4-4B89-B6DC-EDE8F1F6F5C3}"/>
                </a:ext>
              </a:extLst>
            </p:cNvPr>
            <p:cNvGrpSpPr/>
            <p:nvPr/>
          </p:nvGrpSpPr>
          <p:grpSpPr>
            <a:xfrm>
              <a:off x="9314889" y="4291067"/>
              <a:ext cx="141228" cy="3326695"/>
              <a:chOff x="11242040" y="2413470"/>
              <a:chExt cx="0" cy="2135347"/>
            </a:xfrm>
          </p:grpSpPr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D6437AA4-FB0F-4695-B2C6-013B83ABEBA6}"/>
                  </a:ext>
                </a:extLst>
              </p:cNvPr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37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>
                <a:extLst>
                  <a:ext uri="{FF2B5EF4-FFF2-40B4-BE49-F238E27FC236}">
                    <a16:creationId xmlns:a16="http://schemas.microsoft.com/office/drawing/2014/main" id="{0179633A-9718-48B7-8F60-1461E01CE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1">
                        <a:alpha val="37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E8A75D82-9145-4CD5-AE2F-18A0E0BFF7D0}"/>
                </a:ext>
              </a:extLst>
            </p:cNvPr>
            <p:cNvSpPr/>
            <p:nvPr/>
          </p:nvSpPr>
          <p:spPr>
            <a:xfrm flipV="1">
              <a:off x="14550702" y="5058039"/>
              <a:ext cx="142823" cy="142823"/>
            </a:xfrm>
            <a:prstGeom prst="ellipse">
              <a:avLst/>
            </a:prstGeom>
            <a:ln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8C7488A-9D83-4566-989B-EB5DD350005A}"/>
                </a:ext>
              </a:extLst>
            </p:cNvPr>
            <p:cNvSpPr/>
            <p:nvPr/>
          </p:nvSpPr>
          <p:spPr>
            <a:xfrm flipV="1">
              <a:off x="9453533" y="7029982"/>
              <a:ext cx="112714" cy="112714"/>
            </a:xfrm>
            <a:prstGeom prst="ellipse">
              <a:avLst/>
            </a:prstGeom>
            <a:ln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734F0B7-220D-49CA-8F82-67F5E0D94955}"/>
                </a:ext>
              </a:extLst>
            </p:cNvPr>
            <p:cNvSpPr/>
            <p:nvPr/>
          </p:nvSpPr>
          <p:spPr>
            <a:xfrm flipV="1">
              <a:off x="14868348" y="6702394"/>
              <a:ext cx="263661" cy="263661"/>
            </a:xfrm>
            <a:prstGeom prst="ellipse">
              <a:avLst/>
            </a:prstGeom>
            <a:ln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A21EBC56-73A7-4D21-8429-ED37B0042359}"/>
                </a:ext>
              </a:extLst>
            </p:cNvPr>
            <p:cNvSpPr/>
            <p:nvPr/>
          </p:nvSpPr>
          <p:spPr>
            <a:xfrm flipV="1">
              <a:off x="8900136" y="6096018"/>
              <a:ext cx="148336" cy="148336"/>
            </a:xfrm>
            <a:prstGeom prst="ellipse">
              <a:avLst/>
            </a:prstGeom>
            <a:ln>
              <a:solidFill>
                <a:schemeClr val="accent1">
                  <a:alpha val="49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9870A4D9-9D2F-4298-802E-065FD0C0B01E}"/>
                </a:ext>
              </a:extLst>
            </p:cNvPr>
            <p:cNvSpPr/>
            <p:nvPr/>
          </p:nvSpPr>
          <p:spPr>
            <a:xfrm flipV="1">
              <a:off x="15426176" y="5595003"/>
              <a:ext cx="148336" cy="148336"/>
            </a:xfrm>
            <a:prstGeom prst="ellipse">
              <a:avLst/>
            </a:prstGeom>
            <a:ln>
              <a:solidFill>
                <a:schemeClr val="accent1">
                  <a:alpha val="49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ea typeface="思源黑体 CN Bold" panose="020B0800000000000000" pitchFamily="34" charset="-122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3DCB39CD-25A5-4F81-9DBC-BFF56A23F865}"/>
                </a:ext>
              </a:extLst>
            </p:cNvPr>
            <p:cNvSpPr/>
            <p:nvPr/>
          </p:nvSpPr>
          <p:spPr>
            <a:xfrm>
              <a:off x="1718193" y="5496980"/>
              <a:ext cx="4451715" cy="1072900"/>
            </a:xfrm>
            <a:custGeom>
              <a:avLst/>
              <a:gdLst>
                <a:gd name="connsiteX0" fmla="*/ 0 w 1781175"/>
                <a:gd name="connsiteY0" fmla="*/ 488950 h 695325"/>
                <a:gd name="connsiteX1" fmla="*/ 663575 w 1781175"/>
                <a:gd name="connsiteY1" fmla="*/ 488950 h 695325"/>
                <a:gd name="connsiteX2" fmla="*/ 815975 w 1781175"/>
                <a:gd name="connsiteY2" fmla="*/ 0 h 695325"/>
                <a:gd name="connsiteX3" fmla="*/ 965200 w 1781175"/>
                <a:gd name="connsiteY3" fmla="*/ 695325 h 695325"/>
                <a:gd name="connsiteX4" fmla="*/ 1057275 w 1781175"/>
                <a:gd name="connsiteY4" fmla="*/ 298450 h 695325"/>
                <a:gd name="connsiteX5" fmla="*/ 1781175 w 1781175"/>
                <a:gd name="connsiteY5" fmla="*/ 298450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5" h="695325">
                  <a:moveTo>
                    <a:pt x="0" y="488950"/>
                  </a:moveTo>
                  <a:lnTo>
                    <a:pt x="663575" y="488950"/>
                  </a:lnTo>
                  <a:lnTo>
                    <a:pt x="815975" y="0"/>
                  </a:lnTo>
                  <a:lnTo>
                    <a:pt x="965200" y="695325"/>
                  </a:lnTo>
                  <a:lnTo>
                    <a:pt x="1057275" y="298450"/>
                  </a:lnTo>
                  <a:lnTo>
                    <a:pt x="1781175" y="298450"/>
                  </a:lnTo>
                </a:path>
              </a:pathLst>
            </a:custGeom>
            <a:noFill/>
            <a:ln w="25400">
              <a:gradFill flip="none" rotWithShape="1">
                <a:gsLst>
                  <a:gs pos="54000">
                    <a:schemeClr val="accent2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841F94A6-2A74-4CEB-A420-D2726F7803AB}"/>
                </a:ext>
              </a:extLst>
            </p:cNvPr>
            <p:cNvGrpSpPr/>
            <p:nvPr/>
          </p:nvGrpSpPr>
          <p:grpSpPr>
            <a:xfrm>
              <a:off x="6278437" y="4785295"/>
              <a:ext cx="11866766" cy="2238817"/>
              <a:chOff x="7682469" y="4002701"/>
              <a:chExt cx="9385125" cy="1770624"/>
            </a:xfrm>
          </p:grpSpPr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E8A49064-0EFD-400F-A137-6E43B3E9F21A}"/>
                  </a:ext>
                </a:extLst>
              </p:cNvPr>
              <p:cNvGrpSpPr/>
              <p:nvPr/>
            </p:nvGrpSpPr>
            <p:grpSpPr>
              <a:xfrm>
                <a:off x="7682469" y="4002701"/>
                <a:ext cx="851930" cy="1770624"/>
                <a:chOff x="7682469" y="4002701"/>
                <a:chExt cx="851930" cy="1770624"/>
              </a:xfrm>
            </p:grpSpPr>
            <p:sp>
              <p:nvSpPr>
                <p:cNvPr id="102" name="椭圆 101">
                  <a:extLst>
                    <a:ext uri="{FF2B5EF4-FFF2-40B4-BE49-F238E27FC236}">
                      <a16:creationId xmlns:a16="http://schemas.microsoft.com/office/drawing/2014/main" id="{0CDFFAE6-8A31-4F99-9AC7-C0F8A0DDD410}"/>
                    </a:ext>
                  </a:extLst>
                </p:cNvPr>
                <p:cNvSpPr/>
                <p:nvPr/>
              </p:nvSpPr>
              <p:spPr>
                <a:xfrm flipV="1">
                  <a:off x="8323336" y="4002701"/>
                  <a:ext cx="211063" cy="211063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03" name="椭圆 102">
                  <a:extLst>
                    <a:ext uri="{FF2B5EF4-FFF2-40B4-BE49-F238E27FC236}">
                      <a16:creationId xmlns:a16="http://schemas.microsoft.com/office/drawing/2014/main" id="{5BA525B1-7A78-44DF-BEF6-98A313DB1BA5}"/>
                    </a:ext>
                  </a:extLst>
                </p:cNvPr>
                <p:cNvSpPr/>
                <p:nvPr/>
              </p:nvSpPr>
              <p:spPr>
                <a:xfrm flipV="1">
                  <a:off x="8120137" y="5684182"/>
                  <a:ext cx="89143" cy="89143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04" name="椭圆 103">
                  <a:extLst>
                    <a:ext uri="{FF2B5EF4-FFF2-40B4-BE49-F238E27FC236}">
                      <a16:creationId xmlns:a16="http://schemas.microsoft.com/office/drawing/2014/main" id="{ED71BF84-3038-4A64-9E06-D569A988C012}"/>
                    </a:ext>
                  </a:extLst>
                </p:cNvPr>
                <p:cNvSpPr/>
                <p:nvPr/>
              </p:nvSpPr>
              <p:spPr>
                <a:xfrm flipV="1">
                  <a:off x="7682469" y="4945533"/>
                  <a:ext cx="117315" cy="117315"/>
                </a:xfrm>
                <a:prstGeom prst="ellipse">
                  <a:avLst/>
                </a:prstGeom>
                <a:ln>
                  <a:solidFill>
                    <a:schemeClr val="accent1">
                      <a:alpha val="49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</p:grpSp>
          <p:grpSp>
            <p:nvGrpSpPr>
              <p:cNvPr id="98" name="组合 97">
                <a:extLst>
                  <a:ext uri="{FF2B5EF4-FFF2-40B4-BE49-F238E27FC236}">
                    <a16:creationId xmlns:a16="http://schemas.microsoft.com/office/drawing/2014/main" id="{6BFDFCD1-4BBA-4859-B000-8FABE9D64F3A}"/>
                  </a:ext>
                </a:extLst>
              </p:cNvPr>
              <p:cNvGrpSpPr/>
              <p:nvPr/>
            </p:nvGrpSpPr>
            <p:grpSpPr>
              <a:xfrm flipH="1" flipV="1">
                <a:off x="16215664" y="4002701"/>
                <a:ext cx="851930" cy="1770624"/>
                <a:chOff x="16474777" y="4002701"/>
                <a:chExt cx="851930" cy="1770624"/>
              </a:xfrm>
            </p:grpSpPr>
            <p:sp>
              <p:nvSpPr>
                <p:cNvPr id="99" name="椭圆 98">
                  <a:extLst>
                    <a:ext uri="{FF2B5EF4-FFF2-40B4-BE49-F238E27FC236}">
                      <a16:creationId xmlns:a16="http://schemas.microsoft.com/office/drawing/2014/main" id="{48B26231-FEA5-4E49-9DC4-5AA321B0E256}"/>
                    </a:ext>
                  </a:extLst>
                </p:cNvPr>
                <p:cNvSpPr/>
                <p:nvPr/>
              </p:nvSpPr>
              <p:spPr>
                <a:xfrm flipV="1">
                  <a:off x="17115644" y="4002701"/>
                  <a:ext cx="211063" cy="211063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00" name="椭圆 99">
                  <a:extLst>
                    <a:ext uri="{FF2B5EF4-FFF2-40B4-BE49-F238E27FC236}">
                      <a16:creationId xmlns:a16="http://schemas.microsoft.com/office/drawing/2014/main" id="{7C074641-1C31-41A6-94A2-12D3C77AE12C}"/>
                    </a:ext>
                  </a:extLst>
                </p:cNvPr>
                <p:cNvSpPr/>
                <p:nvPr/>
              </p:nvSpPr>
              <p:spPr>
                <a:xfrm flipV="1">
                  <a:off x="16912445" y="5684182"/>
                  <a:ext cx="89143" cy="89143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101" name="椭圆 100">
                  <a:extLst>
                    <a:ext uri="{FF2B5EF4-FFF2-40B4-BE49-F238E27FC236}">
                      <a16:creationId xmlns:a16="http://schemas.microsoft.com/office/drawing/2014/main" id="{25ADA205-0BF6-4A9F-A881-510227AFD660}"/>
                    </a:ext>
                  </a:extLst>
                </p:cNvPr>
                <p:cNvSpPr/>
                <p:nvPr/>
              </p:nvSpPr>
              <p:spPr>
                <a:xfrm flipV="1">
                  <a:off x="16474777" y="4945533"/>
                  <a:ext cx="117315" cy="117315"/>
                </a:xfrm>
                <a:prstGeom prst="ellipse">
                  <a:avLst/>
                </a:prstGeom>
                <a:ln>
                  <a:solidFill>
                    <a:schemeClr val="accent1">
                      <a:alpha val="49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 dirty="0">
                    <a:ea typeface="思源黑体 CN Bold" panose="020B0800000000000000" pitchFamily="34" charset="-122"/>
                  </a:endParaRPr>
                </a:p>
              </p:txBody>
            </p:sp>
          </p:grpSp>
        </p:grp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CD07C4A3-20F2-4B57-B13F-A6123E2CDC7E}"/>
                </a:ext>
              </a:extLst>
            </p:cNvPr>
            <p:cNvSpPr/>
            <p:nvPr/>
          </p:nvSpPr>
          <p:spPr>
            <a:xfrm>
              <a:off x="18056594" y="5496980"/>
              <a:ext cx="4451715" cy="1072900"/>
            </a:xfrm>
            <a:custGeom>
              <a:avLst/>
              <a:gdLst>
                <a:gd name="connsiteX0" fmla="*/ 0 w 1781175"/>
                <a:gd name="connsiteY0" fmla="*/ 488950 h 695325"/>
                <a:gd name="connsiteX1" fmla="*/ 663575 w 1781175"/>
                <a:gd name="connsiteY1" fmla="*/ 488950 h 695325"/>
                <a:gd name="connsiteX2" fmla="*/ 815975 w 1781175"/>
                <a:gd name="connsiteY2" fmla="*/ 0 h 695325"/>
                <a:gd name="connsiteX3" fmla="*/ 965200 w 1781175"/>
                <a:gd name="connsiteY3" fmla="*/ 695325 h 695325"/>
                <a:gd name="connsiteX4" fmla="*/ 1057275 w 1781175"/>
                <a:gd name="connsiteY4" fmla="*/ 298450 h 695325"/>
                <a:gd name="connsiteX5" fmla="*/ 1781175 w 1781175"/>
                <a:gd name="connsiteY5" fmla="*/ 298450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5" h="695325">
                  <a:moveTo>
                    <a:pt x="0" y="488950"/>
                  </a:moveTo>
                  <a:lnTo>
                    <a:pt x="663575" y="488950"/>
                  </a:lnTo>
                  <a:lnTo>
                    <a:pt x="815975" y="0"/>
                  </a:lnTo>
                  <a:lnTo>
                    <a:pt x="965200" y="695325"/>
                  </a:lnTo>
                  <a:lnTo>
                    <a:pt x="1057275" y="298450"/>
                  </a:lnTo>
                  <a:lnTo>
                    <a:pt x="1781175" y="298450"/>
                  </a:lnTo>
                </a:path>
              </a:pathLst>
            </a:custGeom>
            <a:noFill/>
            <a:ln w="25400">
              <a:gradFill flip="none" rotWithShape="1">
                <a:gsLst>
                  <a:gs pos="54000">
                    <a:schemeClr val="accent2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3" name="弧形 92">
              <a:extLst>
                <a:ext uri="{FF2B5EF4-FFF2-40B4-BE49-F238E27FC236}">
                  <a16:creationId xmlns:a16="http://schemas.microsoft.com/office/drawing/2014/main" id="{22E6B870-616F-456B-A993-34274E9C5302}"/>
                </a:ext>
              </a:extLst>
            </p:cNvPr>
            <p:cNvSpPr/>
            <p:nvPr/>
          </p:nvSpPr>
          <p:spPr>
            <a:xfrm flipH="1">
              <a:off x="3685735" y="7554610"/>
              <a:ext cx="3930748" cy="3875390"/>
            </a:xfrm>
            <a:prstGeom prst="arc">
              <a:avLst>
                <a:gd name="adj1" fmla="val 16498682"/>
                <a:gd name="adj2" fmla="val 622414"/>
              </a:avLst>
            </a:prstGeom>
            <a:ln w="19050">
              <a:gradFill flip="none" rotWithShape="1">
                <a:gsLst>
                  <a:gs pos="44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94" name="弧形 93">
              <a:extLst>
                <a:ext uri="{FF2B5EF4-FFF2-40B4-BE49-F238E27FC236}">
                  <a16:creationId xmlns:a16="http://schemas.microsoft.com/office/drawing/2014/main" id="{699D64F3-76A9-4610-8DCF-397F4EDBB846}"/>
                </a:ext>
              </a:extLst>
            </p:cNvPr>
            <p:cNvSpPr/>
            <p:nvPr/>
          </p:nvSpPr>
          <p:spPr>
            <a:xfrm flipH="1">
              <a:off x="9311640" y="7508890"/>
              <a:ext cx="2879188" cy="3875390"/>
            </a:xfrm>
            <a:prstGeom prst="arc">
              <a:avLst>
                <a:gd name="adj1" fmla="val 17912525"/>
                <a:gd name="adj2" fmla="val 622414"/>
              </a:avLst>
            </a:prstGeom>
            <a:ln w="19050">
              <a:gradFill flip="none" rotWithShape="1">
                <a:gsLst>
                  <a:gs pos="44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95" name="弧形 94">
              <a:extLst>
                <a:ext uri="{FF2B5EF4-FFF2-40B4-BE49-F238E27FC236}">
                  <a16:creationId xmlns:a16="http://schemas.microsoft.com/office/drawing/2014/main" id="{31F2EB33-50EB-4B9E-B2A8-0B55CEA8B8E5}"/>
                </a:ext>
              </a:extLst>
            </p:cNvPr>
            <p:cNvSpPr/>
            <p:nvPr/>
          </p:nvSpPr>
          <p:spPr>
            <a:xfrm>
              <a:off x="16935156" y="7554610"/>
              <a:ext cx="3930748" cy="3875390"/>
            </a:xfrm>
            <a:prstGeom prst="arc">
              <a:avLst>
                <a:gd name="adj1" fmla="val 16498682"/>
                <a:gd name="adj2" fmla="val 622414"/>
              </a:avLst>
            </a:prstGeom>
            <a:ln w="19050">
              <a:gradFill flip="none" rotWithShape="1">
                <a:gsLst>
                  <a:gs pos="44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96" name="弧形 95">
              <a:extLst>
                <a:ext uri="{FF2B5EF4-FFF2-40B4-BE49-F238E27FC236}">
                  <a16:creationId xmlns:a16="http://schemas.microsoft.com/office/drawing/2014/main" id="{BAFECA2C-5000-4814-9439-521A6AFB1689}"/>
                </a:ext>
              </a:extLst>
            </p:cNvPr>
            <p:cNvSpPr/>
            <p:nvPr/>
          </p:nvSpPr>
          <p:spPr>
            <a:xfrm>
              <a:off x="12360811" y="7508890"/>
              <a:ext cx="2879188" cy="3875390"/>
            </a:xfrm>
            <a:prstGeom prst="arc">
              <a:avLst>
                <a:gd name="adj1" fmla="val 17912525"/>
                <a:gd name="adj2" fmla="val 622414"/>
              </a:avLst>
            </a:prstGeom>
            <a:ln w="19050">
              <a:gradFill flip="none" rotWithShape="1">
                <a:gsLst>
                  <a:gs pos="44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37" name="文本框 136">
            <a:extLst>
              <a:ext uri="{FF2B5EF4-FFF2-40B4-BE49-F238E27FC236}">
                <a16:creationId xmlns:a16="http://schemas.microsoft.com/office/drawing/2014/main" id="{DBDF3089-410C-4924-831B-A4792E3FB800}"/>
              </a:ext>
            </a:extLst>
          </p:cNvPr>
          <p:cNvSpPr txBox="1"/>
          <p:nvPr/>
        </p:nvSpPr>
        <p:spPr>
          <a:xfrm>
            <a:off x="639263" y="4448893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营业额收入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FF6EF022-B6FB-4F54-BDF5-A11650ABBB80}"/>
              </a:ext>
            </a:extLst>
          </p:cNvPr>
          <p:cNvSpPr txBox="1"/>
          <p:nvPr/>
        </p:nvSpPr>
        <p:spPr>
          <a:xfrm>
            <a:off x="3268692" y="4448893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支付方式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EEAC7A5D-262D-4156-9D7C-47F6BA6C9E80}"/>
              </a:ext>
            </a:extLst>
          </p:cNvPr>
          <p:cNvSpPr txBox="1"/>
          <p:nvPr/>
        </p:nvSpPr>
        <p:spPr>
          <a:xfrm>
            <a:off x="6086861" y="4448893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订货方式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E1F368ED-F9CE-4412-9332-F34C22DBEA8B}"/>
              </a:ext>
            </a:extLst>
          </p:cNvPr>
          <p:cNvSpPr txBox="1"/>
          <p:nvPr/>
        </p:nvSpPr>
        <p:spPr>
          <a:xfrm>
            <a:off x="8864409" y="4448893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客户特点年轻化</a:t>
            </a:r>
          </a:p>
        </p:txBody>
      </p:sp>
    </p:spTree>
    <p:extLst>
      <p:ext uri="{BB962C8B-B14F-4D97-AF65-F5344CB8AC3E}">
        <p14:creationId xmlns:p14="http://schemas.microsoft.com/office/powerpoint/2010/main" val="2593562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3718BD1-5C68-4E04-AEBD-D9927CA5F1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 </a:t>
            </a:r>
            <a:r>
              <a:rPr lang="zh-CN" altLang="en-US" dirty="0"/>
              <a:t>创新点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EF7F230-4E36-427F-8B3F-1940BCECEB14}"/>
              </a:ext>
            </a:extLst>
          </p:cNvPr>
          <p:cNvGrpSpPr/>
          <p:nvPr/>
        </p:nvGrpSpPr>
        <p:grpSpPr>
          <a:xfrm>
            <a:off x="-1158240" y="-2613971"/>
            <a:ext cx="14508480" cy="14508446"/>
            <a:chOff x="2702560" y="35568"/>
            <a:chExt cx="6786880" cy="6786864"/>
          </a:xfrm>
          <a:scene3d>
            <a:camera prst="perspectiveRelaxedModerately">
              <a:rot lat="16800000" lon="0" rev="0"/>
            </a:camera>
            <a:lightRig rig="threePt" dir="t"/>
          </a:scene3d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24159AB7-B3A4-4475-914E-B93F7E9BF039}"/>
                </a:ext>
              </a:extLst>
            </p:cNvPr>
            <p:cNvSpPr/>
            <p:nvPr/>
          </p:nvSpPr>
          <p:spPr>
            <a:xfrm>
              <a:off x="3840480" y="1173480"/>
              <a:ext cx="4511040" cy="4511040"/>
            </a:xfrm>
            <a:prstGeom prst="ellipse">
              <a:avLst/>
            </a:prstGeom>
            <a:gradFill flip="none" rotWithShape="1">
              <a:gsLst>
                <a:gs pos="100000">
                  <a:schemeClr val="accent3">
                    <a:alpha val="30000"/>
                  </a:schemeClr>
                </a:gs>
                <a:gs pos="44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7400FED-A2EC-44E1-B716-B46B10B69F7F}"/>
                </a:ext>
              </a:extLst>
            </p:cNvPr>
            <p:cNvSpPr/>
            <p:nvPr/>
          </p:nvSpPr>
          <p:spPr>
            <a:xfrm>
              <a:off x="4514650" y="1847654"/>
              <a:ext cx="3162700" cy="3162692"/>
            </a:xfrm>
            <a:prstGeom prst="ellipse">
              <a:avLst/>
            </a:prstGeom>
            <a:noFill/>
            <a:ln w="6350" cap="flat" cmpd="sng" algn="ctr">
              <a:solidFill>
                <a:schemeClr val="accent1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4648B71-3702-4F0D-8A7B-321FA63B13E1}"/>
                </a:ext>
              </a:extLst>
            </p:cNvPr>
            <p:cNvSpPr/>
            <p:nvPr/>
          </p:nvSpPr>
          <p:spPr>
            <a:xfrm>
              <a:off x="3453353" y="786359"/>
              <a:ext cx="5285294" cy="5285282"/>
            </a:xfrm>
            <a:prstGeom prst="ellipse">
              <a:avLst/>
            </a:prstGeom>
            <a:noFill/>
            <a:ln w="6350" cap="flat" cmpd="sng" algn="ctr">
              <a:solidFill>
                <a:schemeClr val="accent1">
                  <a:alpha val="3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7CCC1E5-BD32-4B54-8F21-A7D0D7F4D480}"/>
                </a:ext>
              </a:extLst>
            </p:cNvPr>
            <p:cNvGrpSpPr/>
            <p:nvPr/>
          </p:nvGrpSpPr>
          <p:grpSpPr>
            <a:xfrm>
              <a:off x="4998720" y="2331720"/>
              <a:ext cx="2194560" cy="2194560"/>
              <a:chOff x="1780139" y="2331720"/>
              <a:chExt cx="2194560" cy="219456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8AA62F4F-2AA8-4452-A501-A507841B8B34}"/>
                  </a:ext>
                </a:extLst>
              </p:cNvPr>
              <p:cNvSpPr/>
              <p:nvPr/>
            </p:nvSpPr>
            <p:spPr>
              <a:xfrm>
                <a:off x="1925788" y="2477369"/>
                <a:ext cx="1903262" cy="1903262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3">
                      <a:alpha val="73000"/>
                    </a:schemeClr>
                  </a:gs>
                  <a:gs pos="44000">
                    <a:schemeClr val="accent2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1D37FEC2-B556-47C2-AC2B-88FBDEB3BB0A}"/>
                  </a:ext>
                </a:extLst>
              </p:cNvPr>
              <p:cNvSpPr/>
              <p:nvPr/>
            </p:nvSpPr>
            <p:spPr>
              <a:xfrm>
                <a:off x="1780139" y="2331720"/>
                <a:ext cx="2194560" cy="2194560"/>
              </a:xfrm>
              <a:prstGeom prst="arc">
                <a:avLst>
                  <a:gd name="adj1" fmla="val 13183324"/>
                  <a:gd name="adj2" fmla="val 19179742"/>
                </a:avLst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" name="弧形 12">
                <a:extLst>
                  <a:ext uri="{FF2B5EF4-FFF2-40B4-BE49-F238E27FC236}">
                    <a16:creationId xmlns:a16="http://schemas.microsoft.com/office/drawing/2014/main" id="{A3D087A5-B7AC-4EEC-A657-B44FA243257B}"/>
                  </a:ext>
                </a:extLst>
              </p:cNvPr>
              <p:cNvSpPr/>
              <p:nvPr/>
            </p:nvSpPr>
            <p:spPr>
              <a:xfrm>
                <a:off x="1780139" y="2331720"/>
                <a:ext cx="2194560" cy="2194560"/>
              </a:xfrm>
              <a:prstGeom prst="arc">
                <a:avLst>
                  <a:gd name="adj1" fmla="val 19555689"/>
                  <a:gd name="adj2" fmla="val 2098353"/>
                </a:avLst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4" name="弧形 13">
                <a:extLst>
                  <a:ext uri="{FF2B5EF4-FFF2-40B4-BE49-F238E27FC236}">
                    <a16:creationId xmlns:a16="http://schemas.microsoft.com/office/drawing/2014/main" id="{6DE1FB25-C1C7-40FD-B433-9322C3A4C26A}"/>
                  </a:ext>
                </a:extLst>
              </p:cNvPr>
              <p:cNvSpPr/>
              <p:nvPr/>
            </p:nvSpPr>
            <p:spPr>
              <a:xfrm flipV="1">
                <a:off x="1780139" y="2331720"/>
                <a:ext cx="2194560" cy="2194560"/>
              </a:xfrm>
              <a:prstGeom prst="arc">
                <a:avLst>
                  <a:gd name="adj1" fmla="val 13212858"/>
                  <a:gd name="adj2" fmla="val 19206546"/>
                </a:avLst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5" name="弧形 14">
                <a:extLst>
                  <a:ext uri="{FF2B5EF4-FFF2-40B4-BE49-F238E27FC236}">
                    <a16:creationId xmlns:a16="http://schemas.microsoft.com/office/drawing/2014/main" id="{DB48460E-2A9F-4876-833D-F899E861556D}"/>
                  </a:ext>
                </a:extLst>
              </p:cNvPr>
              <p:cNvSpPr/>
              <p:nvPr/>
            </p:nvSpPr>
            <p:spPr>
              <a:xfrm flipH="1">
                <a:off x="1780139" y="2331720"/>
                <a:ext cx="2194560" cy="2194560"/>
              </a:xfrm>
              <a:prstGeom prst="arc">
                <a:avLst>
                  <a:gd name="adj1" fmla="val 19568616"/>
                  <a:gd name="adj2" fmla="val 2079210"/>
                </a:avLst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B5E1D60-A6F7-4D7F-9AC9-7B8100B45C0B}"/>
                  </a:ext>
                </a:extLst>
              </p:cNvPr>
              <p:cNvSpPr/>
              <p:nvPr/>
            </p:nvSpPr>
            <p:spPr>
              <a:xfrm>
                <a:off x="3724275" y="2743581"/>
                <a:ext cx="54864" cy="5486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0A2AFC1-02E9-4B9F-A1C4-8C396C58F6CB}"/>
                  </a:ext>
                </a:extLst>
              </p:cNvPr>
              <p:cNvSpPr/>
              <p:nvPr/>
            </p:nvSpPr>
            <p:spPr>
              <a:xfrm>
                <a:off x="1976755" y="2743581"/>
                <a:ext cx="54864" cy="5486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291B9FD2-BA3E-44C6-8583-5BFF9409CF1D}"/>
                  </a:ext>
                </a:extLst>
              </p:cNvPr>
              <p:cNvSpPr/>
              <p:nvPr/>
            </p:nvSpPr>
            <p:spPr>
              <a:xfrm>
                <a:off x="3724275" y="4069461"/>
                <a:ext cx="54864" cy="5486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A268D039-4D9D-4E8C-B8E9-E6622065FFCC}"/>
                  </a:ext>
                </a:extLst>
              </p:cNvPr>
              <p:cNvSpPr/>
              <p:nvPr/>
            </p:nvSpPr>
            <p:spPr>
              <a:xfrm>
                <a:off x="1976755" y="4069461"/>
                <a:ext cx="54864" cy="5486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816D886-3DF7-43A8-A8F1-9A48265057CF}"/>
                </a:ext>
              </a:extLst>
            </p:cNvPr>
            <p:cNvSpPr/>
            <p:nvPr/>
          </p:nvSpPr>
          <p:spPr>
            <a:xfrm>
              <a:off x="2702560" y="35568"/>
              <a:ext cx="6786880" cy="6786864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 useBgFill="1">
        <p:nvSpPr>
          <p:cNvPr id="20" name="椭圆 19">
            <a:extLst>
              <a:ext uri="{FF2B5EF4-FFF2-40B4-BE49-F238E27FC236}">
                <a16:creationId xmlns:a16="http://schemas.microsoft.com/office/drawing/2014/main" id="{95725428-3C30-426D-89D7-D5F22113FE1F}"/>
              </a:ext>
            </a:extLst>
          </p:cNvPr>
          <p:cNvSpPr/>
          <p:nvPr/>
        </p:nvSpPr>
        <p:spPr>
          <a:xfrm>
            <a:off x="3434638" y="2137316"/>
            <a:ext cx="1058986" cy="1058986"/>
          </a:xfrm>
          <a:prstGeom prst="ellipse">
            <a:avLst/>
          </a:prstGeom>
          <a:gradFill flip="none" rotWithShape="1">
            <a:gsLst>
              <a:gs pos="54000">
                <a:schemeClr val="accent2">
                  <a:alpha val="0"/>
                </a:schemeClr>
              </a:gs>
              <a:gs pos="100000">
                <a:schemeClr val="accent2">
                  <a:alpha val="74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 useBgFill="1">
        <p:nvSpPr>
          <p:cNvPr id="21" name="椭圆 20">
            <a:extLst>
              <a:ext uri="{FF2B5EF4-FFF2-40B4-BE49-F238E27FC236}">
                <a16:creationId xmlns:a16="http://schemas.microsoft.com/office/drawing/2014/main" id="{29495D56-AC5E-4170-8CB7-278C4CD86E63}"/>
              </a:ext>
            </a:extLst>
          </p:cNvPr>
          <p:cNvSpPr/>
          <p:nvPr/>
        </p:nvSpPr>
        <p:spPr>
          <a:xfrm>
            <a:off x="7698376" y="1985361"/>
            <a:ext cx="1058986" cy="1058986"/>
          </a:xfrm>
          <a:prstGeom prst="ellipse">
            <a:avLst/>
          </a:prstGeom>
          <a:gradFill flip="none" rotWithShape="1">
            <a:gsLst>
              <a:gs pos="54000">
                <a:schemeClr val="accent2">
                  <a:alpha val="0"/>
                </a:schemeClr>
              </a:gs>
              <a:gs pos="100000">
                <a:schemeClr val="accent2">
                  <a:alpha val="74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ea typeface="思源黑体 CN Bold" panose="020B0800000000000000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0AC79BA6-7387-46FC-9A58-8516099F1AE5}"/>
              </a:ext>
            </a:extLst>
          </p:cNvPr>
          <p:cNvCxnSpPr/>
          <p:nvPr/>
        </p:nvCxnSpPr>
        <p:spPr>
          <a:xfrm flipV="1">
            <a:off x="3964131" y="3267128"/>
            <a:ext cx="0" cy="927938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66847F05-377E-4D84-93EC-9CB28E5231AB}"/>
              </a:ext>
            </a:extLst>
          </p:cNvPr>
          <p:cNvCxnSpPr/>
          <p:nvPr/>
        </p:nvCxnSpPr>
        <p:spPr>
          <a:xfrm flipV="1">
            <a:off x="8227869" y="3267128"/>
            <a:ext cx="0" cy="927938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椭圆 23">
            <a:extLst>
              <a:ext uri="{FF2B5EF4-FFF2-40B4-BE49-F238E27FC236}">
                <a16:creationId xmlns:a16="http://schemas.microsoft.com/office/drawing/2014/main" id="{BFCFB2F6-16B1-485E-A87E-F73AF9B9DBBC}"/>
              </a:ext>
            </a:extLst>
          </p:cNvPr>
          <p:cNvSpPr/>
          <p:nvPr/>
        </p:nvSpPr>
        <p:spPr>
          <a:xfrm>
            <a:off x="1375201" y="2286829"/>
            <a:ext cx="1164703" cy="1164703"/>
          </a:xfrm>
          <a:prstGeom prst="ellipse">
            <a:avLst/>
          </a:prstGeom>
          <a:gradFill flip="none" rotWithShape="1">
            <a:gsLst>
              <a:gs pos="54000">
                <a:schemeClr val="accent2">
                  <a:alpha val="0"/>
                </a:schemeClr>
              </a:gs>
              <a:gs pos="100000">
                <a:schemeClr val="accent2">
                  <a:alpha val="74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ea typeface="思源黑体 CN Bold" panose="020B0800000000000000" pitchFamily="34" charset="-122"/>
            </a:endParaRPr>
          </a:p>
        </p:txBody>
      </p:sp>
      <p:sp useBgFill="1">
        <p:nvSpPr>
          <p:cNvPr id="25" name="椭圆 24">
            <a:extLst>
              <a:ext uri="{FF2B5EF4-FFF2-40B4-BE49-F238E27FC236}">
                <a16:creationId xmlns:a16="http://schemas.microsoft.com/office/drawing/2014/main" id="{AF34448D-0A0E-4E5F-9B80-5725FA01DC51}"/>
              </a:ext>
            </a:extLst>
          </p:cNvPr>
          <p:cNvSpPr/>
          <p:nvPr/>
        </p:nvSpPr>
        <p:spPr>
          <a:xfrm>
            <a:off x="9453903" y="2137316"/>
            <a:ext cx="1362896" cy="1362896"/>
          </a:xfrm>
          <a:prstGeom prst="ellipse">
            <a:avLst/>
          </a:prstGeom>
          <a:gradFill flip="none" rotWithShape="1">
            <a:gsLst>
              <a:gs pos="54000">
                <a:schemeClr val="accent2">
                  <a:alpha val="0"/>
                </a:schemeClr>
              </a:gs>
              <a:gs pos="100000">
                <a:schemeClr val="accent2">
                  <a:alpha val="74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ea typeface="思源黑体 CN Bold" panose="020B0800000000000000" pitchFamily="34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48BA00A-0E0E-4639-921E-A02D6EEF5B62}"/>
              </a:ext>
            </a:extLst>
          </p:cNvPr>
          <p:cNvCxnSpPr/>
          <p:nvPr/>
        </p:nvCxnSpPr>
        <p:spPr>
          <a:xfrm flipV="1">
            <a:off x="1957552" y="3619172"/>
            <a:ext cx="0" cy="162267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89859FB-C3B1-4AF8-8E5F-3F5AA043EAC1}"/>
              </a:ext>
            </a:extLst>
          </p:cNvPr>
          <p:cNvCxnSpPr/>
          <p:nvPr/>
        </p:nvCxnSpPr>
        <p:spPr>
          <a:xfrm flipV="1">
            <a:off x="10135351" y="3667852"/>
            <a:ext cx="0" cy="162267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4DF97912-D2B2-44DD-B2F9-145E405EC978}"/>
              </a:ext>
            </a:extLst>
          </p:cNvPr>
          <p:cNvSpPr/>
          <p:nvPr/>
        </p:nvSpPr>
        <p:spPr>
          <a:xfrm>
            <a:off x="5133571" y="2537783"/>
            <a:ext cx="1924858" cy="1924858"/>
          </a:xfrm>
          <a:prstGeom prst="ellipse">
            <a:avLst/>
          </a:prstGeom>
          <a:gradFill flip="none" rotWithShape="1">
            <a:gsLst>
              <a:gs pos="54000">
                <a:schemeClr val="accent2">
                  <a:alpha val="0"/>
                </a:schemeClr>
              </a:gs>
              <a:gs pos="100000">
                <a:schemeClr val="accent2">
                  <a:alpha val="74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90FCE3B-03DF-43F2-9AE4-4DBD95EC79CA}"/>
              </a:ext>
            </a:extLst>
          </p:cNvPr>
          <p:cNvSpPr/>
          <p:nvPr/>
        </p:nvSpPr>
        <p:spPr>
          <a:xfrm>
            <a:off x="5122545" y="4537382"/>
            <a:ext cx="1954530" cy="16383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7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32F1EEF-0F08-4BD9-8742-B06E95B7CA84}"/>
              </a:ext>
            </a:extLst>
          </p:cNvPr>
          <p:cNvSpPr txBox="1"/>
          <p:nvPr/>
        </p:nvSpPr>
        <p:spPr>
          <a:xfrm>
            <a:off x="5385311" y="3007573"/>
            <a:ext cx="1486738" cy="1421928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经营成本预估</a:t>
            </a:r>
          </a:p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5E5EF71-3077-4063-8FFF-ED1E4BD1A810}"/>
              </a:ext>
            </a:extLst>
          </p:cNvPr>
          <p:cNvSpPr txBox="1"/>
          <p:nvPr/>
        </p:nvSpPr>
        <p:spPr>
          <a:xfrm>
            <a:off x="1602066" y="2678551"/>
            <a:ext cx="657740" cy="386388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原则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87E4683-831E-4DDC-86FA-2ECFDF38E1C0}"/>
              </a:ext>
            </a:extLst>
          </p:cNvPr>
          <p:cNvSpPr txBox="1"/>
          <p:nvPr/>
        </p:nvSpPr>
        <p:spPr>
          <a:xfrm>
            <a:off x="3631923" y="2299962"/>
            <a:ext cx="657740" cy="701346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初期投资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742B53E-3426-4E0C-9727-E658FB3E5C00}"/>
              </a:ext>
            </a:extLst>
          </p:cNvPr>
          <p:cNvSpPr txBox="1"/>
          <p:nvPr/>
        </p:nvSpPr>
        <p:spPr>
          <a:xfrm>
            <a:off x="7898999" y="2137316"/>
            <a:ext cx="657740" cy="701346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二期投资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E40C8E9-8673-45B3-85FD-D7053B546AFA}"/>
              </a:ext>
            </a:extLst>
          </p:cNvPr>
          <p:cNvSpPr txBox="1"/>
          <p:nvPr/>
        </p:nvSpPr>
        <p:spPr>
          <a:xfrm>
            <a:off x="9806481" y="2491718"/>
            <a:ext cx="657740" cy="701346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2400" b="1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成本预算</a:t>
            </a:r>
          </a:p>
        </p:txBody>
      </p:sp>
    </p:spTree>
    <p:extLst>
      <p:ext uri="{BB962C8B-B14F-4D97-AF65-F5344CB8AC3E}">
        <p14:creationId xmlns:p14="http://schemas.microsoft.com/office/powerpoint/2010/main" val="237551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图片 609">
            <a:extLst>
              <a:ext uri="{FF2B5EF4-FFF2-40B4-BE49-F238E27FC236}">
                <a16:creationId xmlns:a16="http://schemas.microsoft.com/office/drawing/2014/main" id="{3BDFC9A7-1F8A-419B-B945-D0D0493D0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145" y="2231884"/>
            <a:ext cx="1103472" cy="1109568"/>
          </a:xfrm>
          <a:prstGeom prst="rect">
            <a:avLst/>
          </a:prstGeom>
        </p:spPr>
      </p:pic>
      <p:sp>
        <p:nvSpPr>
          <p:cNvPr id="608" name="文本框 607">
            <a:extLst>
              <a:ext uri="{FF2B5EF4-FFF2-40B4-BE49-F238E27FC236}">
                <a16:creationId xmlns:a16="http://schemas.microsoft.com/office/drawing/2014/main" id="{65616CD5-F8F7-4302-8CFB-B8B072168641}"/>
              </a:ext>
            </a:extLst>
          </p:cNvPr>
          <p:cNvSpPr txBox="1"/>
          <p:nvPr/>
        </p:nvSpPr>
        <p:spPr>
          <a:xfrm>
            <a:off x="1968072" y="2555836"/>
            <a:ext cx="2696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2"/>
                </a:soli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dirty="0">
                <a:latin typeface="+mj-lt"/>
                <a:ea typeface="思源黑体 CN Bold" panose="020B0800000000000000" pitchFamily="34" charset="-122"/>
              </a:rPr>
              <a:t>1</a:t>
            </a:r>
            <a:endParaRPr lang="zh-CN" altLang="en-US" dirty="0"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620" name="PA-文本框 4">
            <a:extLst>
              <a:ext uri="{FF2B5EF4-FFF2-40B4-BE49-F238E27FC236}">
                <a16:creationId xmlns:a16="http://schemas.microsoft.com/office/drawing/2014/main" id="{645F469E-E5F0-42AA-934F-371684D7572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97733" y="3605030"/>
            <a:ext cx="1410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>
                <a:gradFill flip="none" rotWithShape="1">
                  <a:gsLst>
                    <a:gs pos="32000">
                      <a:srgbClr val="E7E3B5"/>
                    </a:gs>
                    <a:gs pos="100000">
                      <a:srgbClr val="F9F8EB"/>
                    </a:gs>
                  </a:gsLst>
                  <a:lin ang="16200000" scaled="1"/>
                  <a:tileRect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项目背景</a:t>
            </a:r>
          </a:p>
        </p:txBody>
      </p:sp>
      <p:pic>
        <p:nvPicPr>
          <p:cNvPr id="611" name="图片 610">
            <a:extLst>
              <a:ext uri="{FF2B5EF4-FFF2-40B4-BE49-F238E27FC236}">
                <a16:creationId xmlns:a16="http://schemas.microsoft.com/office/drawing/2014/main" id="{82EB5792-F558-4BF3-89A9-0CC80A810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176" y="2231884"/>
            <a:ext cx="1109568" cy="1109568"/>
          </a:xfrm>
          <a:prstGeom prst="rect">
            <a:avLst/>
          </a:prstGeom>
        </p:spPr>
      </p:pic>
      <p:sp>
        <p:nvSpPr>
          <p:cNvPr id="609" name="文本框 608">
            <a:extLst>
              <a:ext uri="{FF2B5EF4-FFF2-40B4-BE49-F238E27FC236}">
                <a16:creationId xmlns:a16="http://schemas.microsoft.com/office/drawing/2014/main" id="{DB34B4B7-DF79-402C-9105-B7BA3517169A}"/>
              </a:ext>
            </a:extLst>
          </p:cNvPr>
          <p:cNvSpPr txBox="1"/>
          <p:nvPr/>
        </p:nvSpPr>
        <p:spPr>
          <a:xfrm>
            <a:off x="4630151" y="2555836"/>
            <a:ext cx="2696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+mj-lt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2</a:t>
            </a:r>
            <a:endParaRPr lang="zh-CN" altLang="en-US" sz="2400" b="1" dirty="0">
              <a:solidFill>
                <a:schemeClr val="accent2"/>
              </a:solidFill>
              <a:latin typeface="+mj-lt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21" name="PA-文本框 4">
            <a:extLst>
              <a:ext uri="{FF2B5EF4-FFF2-40B4-BE49-F238E27FC236}">
                <a16:creationId xmlns:a16="http://schemas.microsoft.com/office/drawing/2014/main" id="{4D2B3C05-E294-4ABC-BECF-882693FE72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59812" y="3605030"/>
            <a:ext cx="1410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立项原因</a:t>
            </a:r>
          </a:p>
        </p:txBody>
      </p:sp>
      <p:pic>
        <p:nvPicPr>
          <p:cNvPr id="612" name="图片 611">
            <a:extLst>
              <a:ext uri="{FF2B5EF4-FFF2-40B4-BE49-F238E27FC236}">
                <a16:creationId xmlns:a16="http://schemas.microsoft.com/office/drawing/2014/main" id="{2AA5B802-DBB5-4148-8C2E-0261D655A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255" y="2231884"/>
            <a:ext cx="1109568" cy="1109568"/>
          </a:xfrm>
          <a:prstGeom prst="rect">
            <a:avLst/>
          </a:prstGeom>
        </p:spPr>
      </p:pic>
      <p:sp>
        <p:nvSpPr>
          <p:cNvPr id="616" name="文本框 615">
            <a:extLst>
              <a:ext uri="{FF2B5EF4-FFF2-40B4-BE49-F238E27FC236}">
                <a16:creationId xmlns:a16="http://schemas.microsoft.com/office/drawing/2014/main" id="{C5C6D847-563E-4C06-8827-1864F8C0EC03}"/>
              </a:ext>
            </a:extLst>
          </p:cNvPr>
          <p:cNvSpPr txBox="1"/>
          <p:nvPr/>
        </p:nvSpPr>
        <p:spPr>
          <a:xfrm>
            <a:off x="7292230" y="2555836"/>
            <a:ext cx="2696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+mj-lt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3</a:t>
            </a:r>
            <a:endParaRPr lang="zh-CN" altLang="en-US" sz="2400" b="1" dirty="0">
              <a:solidFill>
                <a:schemeClr val="accent2"/>
              </a:solidFill>
              <a:latin typeface="+mj-lt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22" name="PA-文本框 4">
            <a:extLst>
              <a:ext uri="{FF2B5EF4-FFF2-40B4-BE49-F238E27FC236}">
                <a16:creationId xmlns:a16="http://schemas.microsoft.com/office/drawing/2014/main" id="{1E760572-148F-4537-B707-65AC2B58C3E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21891" y="3605030"/>
            <a:ext cx="1410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项目内容</a:t>
            </a:r>
          </a:p>
        </p:txBody>
      </p:sp>
      <p:pic>
        <p:nvPicPr>
          <p:cNvPr id="613" name="图片 612">
            <a:extLst>
              <a:ext uri="{FF2B5EF4-FFF2-40B4-BE49-F238E27FC236}">
                <a16:creationId xmlns:a16="http://schemas.microsoft.com/office/drawing/2014/main" id="{915BC041-0512-4DE0-BAB6-71E3C55C39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4335" y="2231884"/>
            <a:ext cx="1109568" cy="1109568"/>
          </a:xfrm>
          <a:prstGeom prst="rect">
            <a:avLst/>
          </a:prstGeom>
        </p:spPr>
      </p:pic>
      <p:sp>
        <p:nvSpPr>
          <p:cNvPr id="617" name="文本框 616">
            <a:extLst>
              <a:ext uri="{FF2B5EF4-FFF2-40B4-BE49-F238E27FC236}">
                <a16:creationId xmlns:a16="http://schemas.microsoft.com/office/drawing/2014/main" id="{CBEB04F5-0B15-4869-AF8A-EF4219A6B8C1}"/>
              </a:ext>
            </a:extLst>
          </p:cNvPr>
          <p:cNvSpPr txBox="1"/>
          <p:nvPr/>
        </p:nvSpPr>
        <p:spPr>
          <a:xfrm>
            <a:off x="9954310" y="2555836"/>
            <a:ext cx="2696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+mj-lt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4</a:t>
            </a:r>
            <a:endParaRPr lang="zh-CN" altLang="en-US" sz="2400" b="1" dirty="0">
              <a:solidFill>
                <a:schemeClr val="accent2"/>
              </a:solidFill>
              <a:latin typeface="+mj-lt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23" name="PA-文本框 4">
            <a:extLst>
              <a:ext uri="{FF2B5EF4-FFF2-40B4-BE49-F238E27FC236}">
                <a16:creationId xmlns:a16="http://schemas.microsoft.com/office/drawing/2014/main" id="{6B23488D-CC18-4F59-B83C-6831AC4339F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83971" y="3605030"/>
            <a:ext cx="14102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创新点</a:t>
            </a:r>
          </a:p>
        </p:txBody>
      </p:sp>
    </p:spTree>
    <p:extLst>
      <p:ext uri="{BB962C8B-B14F-4D97-AF65-F5344CB8AC3E}">
        <p14:creationId xmlns:p14="http://schemas.microsoft.com/office/powerpoint/2010/main" val="1681055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53B696AB-25FF-4BCF-A1AE-00155E58B67F}"/>
              </a:ext>
            </a:extLst>
          </p:cNvPr>
          <p:cNvSpPr txBox="1"/>
          <p:nvPr/>
        </p:nvSpPr>
        <p:spPr>
          <a:xfrm>
            <a:off x="4067597" y="1949368"/>
            <a:ext cx="4685655" cy="1257267"/>
          </a:xfrm>
          <a:prstGeom prst="rect">
            <a:avLst/>
          </a:prstGeom>
          <a:noFill/>
          <a:effectLst>
            <a:outerShdw blurRad="63500" algn="ctr" rotWithShape="0">
              <a:srgbClr val="0C5451">
                <a:alpha val="40000"/>
              </a:srgbClr>
            </a:outerShdw>
          </a:effectLst>
        </p:spPr>
        <p:txBody>
          <a:bodyPr wrap="square" lIns="0" tIns="0" rIns="0" bIns="0">
            <a:no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72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  <a:ea typeface="思源黑体 CN Bold" panose="020B0800000000000000" pitchFamily="34" charset="-122"/>
                <a:sym typeface="微软雅黑" panose="020B0503020204020204" pitchFamily="34" charset="-122"/>
              </a:rPr>
              <a:t>THANKS</a:t>
            </a:r>
            <a:r>
              <a:rPr lang="zh-CN" altLang="en-US" sz="72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  <a:ea typeface="思源黑体 CN Bold" panose="020B0800000000000000" pitchFamily="34" charset="-122"/>
                <a:sym typeface="微软雅黑" panose="020B0503020204020204" pitchFamily="34" charset="-122"/>
              </a:rPr>
              <a:t>！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D8565D0-6EEE-4CA7-9B72-1C84FE450F4A}"/>
              </a:ext>
            </a:extLst>
          </p:cNvPr>
          <p:cNvGrpSpPr/>
          <p:nvPr/>
        </p:nvGrpSpPr>
        <p:grpSpPr>
          <a:xfrm>
            <a:off x="2234030" y="2377276"/>
            <a:ext cx="1270362" cy="401451"/>
            <a:chOff x="6446413" y="1824216"/>
            <a:chExt cx="1049711" cy="331722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B94AE015-FF4F-43B5-9B43-6DEF66D1F32F}"/>
                </a:ext>
              </a:extLst>
            </p:cNvPr>
            <p:cNvGrpSpPr/>
            <p:nvPr/>
          </p:nvGrpSpPr>
          <p:grpSpPr>
            <a:xfrm>
              <a:off x="6446413" y="1824216"/>
              <a:ext cx="331722" cy="331722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64" name="空心弧 63">
                <a:extLst>
                  <a:ext uri="{FF2B5EF4-FFF2-40B4-BE49-F238E27FC236}">
                    <a16:creationId xmlns:a16="http://schemas.microsoft.com/office/drawing/2014/main" id="{B141A2EA-DB6C-48D9-BA14-48706AADE85D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5" name="空心弧 64">
                <a:extLst>
                  <a:ext uri="{FF2B5EF4-FFF2-40B4-BE49-F238E27FC236}">
                    <a16:creationId xmlns:a16="http://schemas.microsoft.com/office/drawing/2014/main" id="{BBC95001-BCE0-48D6-B188-DD146281E840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6" name="空心弧 65">
                <a:extLst>
                  <a:ext uri="{FF2B5EF4-FFF2-40B4-BE49-F238E27FC236}">
                    <a16:creationId xmlns:a16="http://schemas.microsoft.com/office/drawing/2014/main" id="{92E9E5B1-3147-4C65-AC89-8D24BCB05AC8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FC34443E-6E41-4FF8-BF65-BF8195553516}"/>
                </a:ext>
              </a:extLst>
            </p:cNvPr>
            <p:cNvGrpSpPr/>
            <p:nvPr/>
          </p:nvGrpSpPr>
          <p:grpSpPr>
            <a:xfrm rot="16829414">
              <a:off x="6537376" y="1915180"/>
              <a:ext cx="149794" cy="149794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61" name="空心弧 60">
                <a:extLst>
                  <a:ext uri="{FF2B5EF4-FFF2-40B4-BE49-F238E27FC236}">
                    <a16:creationId xmlns:a16="http://schemas.microsoft.com/office/drawing/2014/main" id="{0B11BB05-14C6-4F95-A9C5-3BAD5D587AC7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2" name="空心弧 61">
                <a:extLst>
                  <a:ext uri="{FF2B5EF4-FFF2-40B4-BE49-F238E27FC236}">
                    <a16:creationId xmlns:a16="http://schemas.microsoft.com/office/drawing/2014/main" id="{3B4484CE-F524-485E-A505-E896F961044A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3" name="空心弧 62">
                <a:extLst>
                  <a:ext uri="{FF2B5EF4-FFF2-40B4-BE49-F238E27FC236}">
                    <a16:creationId xmlns:a16="http://schemas.microsoft.com/office/drawing/2014/main" id="{36F77C8D-C65A-4799-8F6A-46937BAFE292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56" name="连接线2">
              <a:extLst>
                <a:ext uri="{FF2B5EF4-FFF2-40B4-BE49-F238E27FC236}">
                  <a16:creationId xmlns:a16="http://schemas.microsoft.com/office/drawing/2014/main" id="{402983C0-ACE1-4AEA-BD15-1DD470EAFCA5}"/>
                </a:ext>
              </a:extLst>
            </p:cNvPr>
            <p:cNvCxnSpPr/>
            <p:nvPr/>
          </p:nvCxnSpPr>
          <p:spPr bwMode="auto">
            <a:xfrm>
              <a:off x="6613053" y="1976899"/>
              <a:ext cx="88307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8F60D7D0-43A5-41EB-BD05-2F0C7596221D}"/>
              </a:ext>
            </a:extLst>
          </p:cNvPr>
          <p:cNvGrpSpPr/>
          <p:nvPr/>
        </p:nvGrpSpPr>
        <p:grpSpPr>
          <a:xfrm flipH="1">
            <a:off x="8690936" y="2377275"/>
            <a:ext cx="1270362" cy="401451"/>
            <a:chOff x="6446413" y="1824216"/>
            <a:chExt cx="1049711" cy="331722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FC8B29DF-21D1-4ECE-889E-979182C07E7E}"/>
                </a:ext>
              </a:extLst>
            </p:cNvPr>
            <p:cNvGrpSpPr/>
            <p:nvPr/>
          </p:nvGrpSpPr>
          <p:grpSpPr>
            <a:xfrm>
              <a:off x="6446413" y="1824216"/>
              <a:ext cx="331722" cy="331722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74" name="空心弧 73">
                <a:extLst>
                  <a:ext uri="{FF2B5EF4-FFF2-40B4-BE49-F238E27FC236}">
                    <a16:creationId xmlns:a16="http://schemas.microsoft.com/office/drawing/2014/main" id="{6D381A77-1DE2-4EEF-9192-B9204F3583F4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5" name="空心弧 74">
                <a:extLst>
                  <a:ext uri="{FF2B5EF4-FFF2-40B4-BE49-F238E27FC236}">
                    <a16:creationId xmlns:a16="http://schemas.microsoft.com/office/drawing/2014/main" id="{C4EE57EC-9923-423A-AA8A-BDD454D762F2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6" name="空心弧 75">
                <a:extLst>
                  <a:ext uri="{FF2B5EF4-FFF2-40B4-BE49-F238E27FC236}">
                    <a16:creationId xmlns:a16="http://schemas.microsoft.com/office/drawing/2014/main" id="{332416B3-E3C3-421B-B2B3-C1C841DA21C4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A9F90A9-605B-4BB9-9343-2BE50D30848D}"/>
                </a:ext>
              </a:extLst>
            </p:cNvPr>
            <p:cNvGrpSpPr/>
            <p:nvPr/>
          </p:nvGrpSpPr>
          <p:grpSpPr>
            <a:xfrm rot="16829414">
              <a:off x="6537376" y="1915180"/>
              <a:ext cx="149794" cy="149794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71" name="空心弧 70">
                <a:extLst>
                  <a:ext uri="{FF2B5EF4-FFF2-40B4-BE49-F238E27FC236}">
                    <a16:creationId xmlns:a16="http://schemas.microsoft.com/office/drawing/2014/main" id="{67A94D5B-B5CF-4DD5-82EA-ED6B69115A36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2" name="空心弧 71">
                <a:extLst>
                  <a:ext uri="{FF2B5EF4-FFF2-40B4-BE49-F238E27FC236}">
                    <a16:creationId xmlns:a16="http://schemas.microsoft.com/office/drawing/2014/main" id="{3EE0E165-9FB7-4479-BE4A-70F074C84E71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3" name="空心弧 72">
                <a:extLst>
                  <a:ext uri="{FF2B5EF4-FFF2-40B4-BE49-F238E27FC236}">
                    <a16:creationId xmlns:a16="http://schemas.microsoft.com/office/drawing/2014/main" id="{BC279D06-330B-4727-A79D-66387EB44984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b="1" dirty="0">
                  <a:solidFill>
                    <a:srgbClr val="000000"/>
                  </a:solidFill>
                  <a:latin typeface="+mj-lt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70" name="连接线2">
              <a:extLst>
                <a:ext uri="{FF2B5EF4-FFF2-40B4-BE49-F238E27FC236}">
                  <a16:creationId xmlns:a16="http://schemas.microsoft.com/office/drawing/2014/main" id="{5216E052-6B00-4CB1-B2F9-B75E4CD462A4}"/>
                </a:ext>
              </a:extLst>
            </p:cNvPr>
            <p:cNvCxnSpPr/>
            <p:nvPr/>
          </p:nvCxnSpPr>
          <p:spPr bwMode="auto">
            <a:xfrm>
              <a:off x="6613053" y="1976899"/>
              <a:ext cx="88307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EFE3CCC-1B73-479A-A796-469C7A7D74C4}"/>
              </a:ext>
            </a:extLst>
          </p:cNvPr>
          <p:cNvGrpSpPr/>
          <p:nvPr/>
        </p:nvGrpSpPr>
        <p:grpSpPr>
          <a:xfrm>
            <a:off x="2583047" y="3465513"/>
            <a:ext cx="7025906" cy="511422"/>
            <a:chOff x="2793676" y="3697331"/>
            <a:chExt cx="7025906" cy="511422"/>
          </a:xfrm>
        </p:grpSpPr>
        <p:sp>
          <p:nvSpPr>
            <p:cNvPr id="33" name="矩形 3">
              <a:extLst>
                <a:ext uri="{FF2B5EF4-FFF2-40B4-BE49-F238E27FC236}">
                  <a16:creationId xmlns:a16="http://schemas.microsoft.com/office/drawing/2014/main" id="{43460262-AE9E-48AD-9470-91D2551D2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676" y="3697331"/>
              <a:ext cx="3531209" cy="511422"/>
            </a:xfrm>
            <a:prstGeom prst="rect">
              <a:avLst/>
            </a:prstGeom>
            <a:noFill/>
            <a:effectLst>
              <a:outerShdw blurRad="63500" algn="ctr" rotWithShape="0">
                <a:srgbClr val="0C5451">
                  <a:alpha val="40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演讲人：</a:t>
              </a:r>
              <a:r>
                <a:rPr lang="en-US" altLang="zh-CN" sz="2400" b="1" dirty="0" err="1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OfficePLUS</a:t>
              </a:r>
              <a:endParaRPr lang="zh-CN" altLang="en-US" sz="2400" b="1" dirty="0">
                <a:gradFill>
                  <a:gsLst>
                    <a:gs pos="34000">
                      <a:srgbClr val="4DADFD">
                        <a:lumMod val="27000"/>
                        <a:lumOff val="73000"/>
                      </a:srgbClr>
                    </a:gs>
                    <a:gs pos="85000">
                      <a:schemeClr val="accent1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4" name="矩形 3">
              <a:extLst>
                <a:ext uri="{FF2B5EF4-FFF2-40B4-BE49-F238E27FC236}">
                  <a16:creationId xmlns:a16="http://schemas.microsoft.com/office/drawing/2014/main" id="{93124318-5EDC-4726-92BE-A4F670C38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373" y="3697331"/>
              <a:ext cx="3531209" cy="511422"/>
            </a:xfrm>
            <a:prstGeom prst="rect">
              <a:avLst/>
            </a:prstGeom>
            <a:noFill/>
            <a:effectLst>
              <a:outerShdw blurRad="63500" algn="ctr" rotWithShape="0">
                <a:srgbClr val="0C5451">
                  <a:alpha val="40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日期：</a:t>
              </a:r>
              <a:r>
                <a:rPr lang="en-US" altLang="zh-CN" sz="2400" b="1" dirty="0">
                  <a:gradFill>
                    <a:gsLst>
                      <a:gs pos="34000">
                        <a:srgbClr val="4DADFD">
                          <a:lumMod val="27000"/>
                          <a:lumOff val="73000"/>
                        </a:srgbClr>
                      </a:gs>
                      <a:gs pos="85000">
                        <a:schemeClr val="accent1"/>
                      </a:gs>
                    </a:gsLst>
                    <a:lin ang="5400000" scaled="1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20XX/XX/XX</a:t>
              </a:r>
              <a:endParaRPr lang="zh-CN" altLang="en-US" sz="2400" b="1" dirty="0">
                <a:gradFill>
                  <a:gsLst>
                    <a:gs pos="34000">
                      <a:srgbClr val="4DADFD">
                        <a:lumMod val="27000"/>
                        <a:lumOff val="73000"/>
                      </a:srgbClr>
                    </a:gs>
                    <a:gs pos="85000">
                      <a:schemeClr val="accent1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B7E619D9-4532-4206-9E2B-0CFE26EA9634}"/>
              </a:ext>
            </a:extLst>
          </p:cNvPr>
          <p:cNvSpPr txBox="1"/>
          <p:nvPr/>
        </p:nvSpPr>
        <p:spPr>
          <a:xfrm>
            <a:off x="2434753" y="1280519"/>
            <a:ext cx="7727383" cy="1022652"/>
          </a:xfrm>
          <a:prstGeom prst="rect">
            <a:avLst/>
          </a:prstGeom>
          <a:noFill/>
          <a:effectLst>
            <a:outerShdw blurRad="63500" algn="ctr" rotWithShape="0">
              <a:srgbClr val="0C5451">
                <a:alpha val="40000"/>
              </a:srgbClr>
            </a:outerShdw>
          </a:effectLst>
        </p:spPr>
        <p:txBody>
          <a:bodyPr wrap="square">
            <a:noAutofit/>
          </a:bodyPr>
          <a:lstStyle>
            <a:defPPr>
              <a:defRPr lang="en-US"/>
            </a:defPPr>
            <a:lvl1pPr lvl="0" algn="ctr">
              <a:lnSpc>
                <a:spcPct val="120000"/>
              </a:lnSpc>
              <a:defRPr sz="3600">
                <a:gradFill>
                  <a:gsLst>
                    <a:gs pos="0">
                      <a:srgbClr val="4DADFD">
                        <a:lumMod val="46000"/>
                        <a:lumOff val="54000"/>
                      </a:srgbClr>
                    </a:gs>
                    <a:gs pos="100000">
                      <a:srgbClr val="4DADFD"/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en-US" altLang="zh-CN" sz="54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  <a:ea typeface="思源黑体 CN Bold" panose="020B0800000000000000" pitchFamily="34" charset="-122"/>
              </a:rPr>
              <a:t>Technological style</a:t>
            </a:r>
            <a:endParaRPr lang="zh-CN" altLang="en-US" sz="5400" b="1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463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1CCE92-7B49-48BA-9728-B74F2483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5D6E02-7415-49AF-B9CA-F770FAC44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5D031A4E-F298-432E-B745-665FD0C6E330}"/>
              </a:ext>
            </a:extLst>
          </p:cNvPr>
          <p:cNvSpPr txBox="1">
            <a:spLocks/>
          </p:cNvSpPr>
          <p:nvPr/>
        </p:nvSpPr>
        <p:spPr>
          <a:xfrm>
            <a:off x="676392" y="319677"/>
            <a:ext cx="10839216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marL="12700" defTabSz="914400">
              <a:lnSpc>
                <a:spcPct val="100000"/>
              </a:lnSpc>
              <a:spcBef>
                <a:spcPts val="105"/>
              </a:spcBef>
              <a:buNone/>
              <a:defRPr sz="3200" b="1" i="0">
                <a:solidFill>
                  <a:srgbClr val="252525"/>
                </a:solidFill>
                <a:latin typeface="微软雅黑"/>
                <a:ea typeface="+mj-ea"/>
                <a:cs typeface="微软雅黑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可替换的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icon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BCF5FA8-60C5-408D-8289-DC6289B45DCF}"/>
              </a:ext>
            </a:extLst>
          </p:cNvPr>
          <p:cNvSpPr>
            <a:spLocks/>
          </p:cNvSpPr>
          <p:nvPr/>
        </p:nvSpPr>
        <p:spPr bwMode="auto">
          <a:xfrm>
            <a:off x="2544763" y="1978026"/>
            <a:ext cx="779462" cy="755649"/>
          </a:xfrm>
          <a:custGeom>
            <a:avLst/>
            <a:gdLst>
              <a:gd name="T0" fmla="*/ 185 w 205"/>
              <a:gd name="T1" fmla="*/ 34 h 199"/>
              <a:gd name="T2" fmla="*/ 185 w 205"/>
              <a:gd name="T3" fmla="*/ 20 h 199"/>
              <a:gd name="T4" fmla="*/ 171 w 205"/>
              <a:gd name="T5" fmla="*/ 20 h 199"/>
              <a:gd name="T6" fmla="*/ 101 w 205"/>
              <a:gd name="T7" fmla="*/ 20 h 199"/>
              <a:gd name="T8" fmla="*/ 54 w 205"/>
              <a:gd name="T9" fmla="*/ 66 h 199"/>
              <a:gd name="T10" fmla="*/ 37 w 205"/>
              <a:gd name="T11" fmla="*/ 69 h 199"/>
              <a:gd name="T12" fmla="*/ 19 w 205"/>
              <a:gd name="T13" fmla="*/ 72 h 199"/>
              <a:gd name="T14" fmla="*/ 9 w 205"/>
              <a:gd name="T15" fmla="*/ 82 h 199"/>
              <a:gd name="T16" fmla="*/ 9 w 205"/>
              <a:gd name="T17" fmla="*/ 82 h 199"/>
              <a:gd name="T18" fmla="*/ 39 w 205"/>
              <a:gd name="T19" fmla="*/ 149 h 199"/>
              <a:gd name="T20" fmla="*/ 44 w 205"/>
              <a:gd name="T21" fmla="*/ 136 h 199"/>
              <a:gd name="T22" fmla="*/ 18 w 205"/>
              <a:gd name="T23" fmla="*/ 91 h 199"/>
              <a:gd name="T24" fmla="*/ 18 w 205"/>
              <a:gd name="T25" fmla="*/ 91 h 199"/>
              <a:gd name="T26" fmla="*/ 77 w 205"/>
              <a:gd name="T27" fmla="*/ 128 h 199"/>
              <a:gd name="T28" fmla="*/ 81 w 205"/>
              <a:gd name="T29" fmla="*/ 132 h 199"/>
              <a:gd name="T30" fmla="*/ 71 w 205"/>
              <a:gd name="T31" fmla="*/ 130 h 199"/>
              <a:gd name="T32" fmla="*/ 53 w 205"/>
              <a:gd name="T33" fmla="*/ 137 h 199"/>
              <a:gd name="T34" fmla="*/ 49 w 205"/>
              <a:gd name="T35" fmla="*/ 143 h 199"/>
              <a:gd name="T36" fmla="*/ 49 w 205"/>
              <a:gd name="T37" fmla="*/ 143 h 199"/>
              <a:gd name="T38" fmla="*/ 49 w 205"/>
              <a:gd name="T39" fmla="*/ 143 h 199"/>
              <a:gd name="T40" fmla="*/ 47 w 205"/>
              <a:gd name="T41" fmla="*/ 149 h 199"/>
              <a:gd name="T42" fmla="*/ 47 w 205"/>
              <a:gd name="T43" fmla="*/ 150 h 199"/>
              <a:gd name="T44" fmla="*/ 46 w 205"/>
              <a:gd name="T45" fmla="*/ 153 h 199"/>
              <a:gd name="T46" fmla="*/ 46 w 205"/>
              <a:gd name="T47" fmla="*/ 153 h 199"/>
              <a:gd name="T48" fmla="*/ 46 w 205"/>
              <a:gd name="T49" fmla="*/ 156 h 199"/>
              <a:gd name="T50" fmla="*/ 46 w 205"/>
              <a:gd name="T51" fmla="*/ 157 h 199"/>
              <a:gd name="T52" fmla="*/ 46 w 205"/>
              <a:gd name="T53" fmla="*/ 157 h 199"/>
              <a:gd name="T54" fmla="*/ 53 w 205"/>
              <a:gd name="T55" fmla="*/ 173 h 199"/>
              <a:gd name="T56" fmla="*/ 71 w 205"/>
              <a:gd name="T57" fmla="*/ 180 h 199"/>
              <a:gd name="T58" fmla="*/ 73 w 205"/>
              <a:gd name="T59" fmla="*/ 180 h 199"/>
              <a:gd name="T60" fmla="*/ 73 w 205"/>
              <a:gd name="T61" fmla="*/ 180 h 199"/>
              <a:gd name="T62" fmla="*/ 73 w 205"/>
              <a:gd name="T63" fmla="*/ 180 h 199"/>
              <a:gd name="T64" fmla="*/ 76 w 205"/>
              <a:gd name="T65" fmla="*/ 179 h 199"/>
              <a:gd name="T66" fmla="*/ 76 w 205"/>
              <a:gd name="T67" fmla="*/ 179 h 199"/>
              <a:gd name="T68" fmla="*/ 83 w 205"/>
              <a:gd name="T69" fmla="*/ 177 h 199"/>
              <a:gd name="T70" fmla="*/ 83 w 205"/>
              <a:gd name="T71" fmla="*/ 177 h 199"/>
              <a:gd name="T72" fmla="*/ 88 w 205"/>
              <a:gd name="T73" fmla="*/ 173 h 199"/>
              <a:gd name="T74" fmla="*/ 95 w 205"/>
              <a:gd name="T75" fmla="*/ 148 h 199"/>
              <a:gd name="T76" fmla="*/ 114 w 205"/>
              <a:gd name="T77" fmla="*/ 187 h 199"/>
              <a:gd name="T78" fmla="*/ 114 w 205"/>
              <a:gd name="T79" fmla="*/ 187 h 199"/>
              <a:gd name="T80" fmla="*/ 93 w 205"/>
              <a:gd name="T81" fmla="*/ 179 h 199"/>
              <a:gd name="T82" fmla="*/ 82 w 205"/>
              <a:gd name="T83" fmla="*/ 186 h 199"/>
              <a:gd name="T84" fmla="*/ 114 w 205"/>
              <a:gd name="T85" fmla="*/ 199 h 199"/>
              <a:gd name="T86" fmla="*/ 123 w 205"/>
              <a:gd name="T87" fmla="*/ 196 h 199"/>
              <a:gd name="T88" fmla="*/ 123 w 205"/>
              <a:gd name="T89" fmla="*/ 196 h 199"/>
              <a:gd name="T90" fmla="*/ 133 w 205"/>
              <a:gd name="T91" fmla="*/ 186 h 199"/>
              <a:gd name="T92" fmla="*/ 136 w 205"/>
              <a:gd name="T93" fmla="*/ 168 h 199"/>
              <a:gd name="T94" fmla="*/ 139 w 205"/>
              <a:gd name="T95" fmla="*/ 151 h 199"/>
              <a:gd name="T96" fmla="*/ 185 w 205"/>
              <a:gd name="T97" fmla="*/ 104 h 199"/>
              <a:gd name="T98" fmla="*/ 185 w 205"/>
              <a:gd name="T99" fmla="*/ 3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5" h="199">
                <a:moveTo>
                  <a:pt x="185" y="34"/>
                </a:moveTo>
                <a:cubicBezTo>
                  <a:pt x="190" y="30"/>
                  <a:pt x="190" y="24"/>
                  <a:pt x="185" y="20"/>
                </a:cubicBezTo>
                <a:cubicBezTo>
                  <a:pt x="181" y="15"/>
                  <a:pt x="175" y="15"/>
                  <a:pt x="171" y="20"/>
                </a:cubicBezTo>
                <a:cubicBezTo>
                  <a:pt x="151" y="0"/>
                  <a:pt x="120" y="0"/>
                  <a:pt x="101" y="20"/>
                </a:cubicBezTo>
                <a:cubicBezTo>
                  <a:pt x="54" y="66"/>
                  <a:pt x="54" y="66"/>
                  <a:pt x="54" y="66"/>
                </a:cubicBezTo>
                <a:cubicBezTo>
                  <a:pt x="50" y="70"/>
                  <a:pt x="46" y="72"/>
                  <a:pt x="37" y="69"/>
                </a:cubicBezTo>
                <a:cubicBezTo>
                  <a:pt x="31" y="67"/>
                  <a:pt x="23" y="68"/>
                  <a:pt x="19" y="72"/>
                </a:cubicBezTo>
                <a:cubicBezTo>
                  <a:pt x="15" y="76"/>
                  <a:pt x="9" y="82"/>
                  <a:pt x="9" y="82"/>
                </a:cubicBezTo>
                <a:cubicBezTo>
                  <a:pt x="9" y="82"/>
                  <a:pt x="9" y="82"/>
                  <a:pt x="9" y="82"/>
                </a:cubicBezTo>
                <a:cubicBezTo>
                  <a:pt x="0" y="92"/>
                  <a:pt x="13" y="120"/>
                  <a:pt x="39" y="149"/>
                </a:cubicBezTo>
                <a:cubicBezTo>
                  <a:pt x="39" y="144"/>
                  <a:pt x="41" y="140"/>
                  <a:pt x="44" y="136"/>
                </a:cubicBezTo>
                <a:cubicBezTo>
                  <a:pt x="24" y="114"/>
                  <a:pt x="18" y="96"/>
                  <a:pt x="18" y="91"/>
                </a:cubicBezTo>
                <a:cubicBezTo>
                  <a:pt x="18" y="91"/>
                  <a:pt x="18" y="91"/>
                  <a:pt x="18" y="91"/>
                </a:cubicBezTo>
                <a:cubicBezTo>
                  <a:pt x="29" y="91"/>
                  <a:pt x="53" y="104"/>
                  <a:pt x="77" y="128"/>
                </a:cubicBezTo>
                <a:cubicBezTo>
                  <a:pt x="78" y="130"/>
                  <a:pt x="80" y="131"/>
                  <a:pt x="81" y="132"/>
                </a:cubicBezTo>
                <a:cubicBezTo>
                  <a:pt x="78" y="131"/>
                  <a:pt x="74" y="130"/>
                  <a:pt x="71" y="130"/>
                </a:cubicBezTo>
                <a:cubicBezTo>
                  <a:pt x="64" y="130"/>
                  <a:pt x="58" y="133"/>
                  <a:pt x="53" y="137"/>
                </a:cubicBezTo>
                <a:cubicBezTo>
                  <a:pt x="52" y="139"/>
                  <a:pt x="50" y="141"/>
                  <a:pt x="49" y="143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48" y="145"/>
                  <a:pt x="47" y="147"/>
                  <a:pt x="47" y="149"/>
                </a:cubicBezTo>
                <a:cubicBezTo>
                  <a:pt x="47" y="149"/>
                  <a:pt x="47" y="149"/>
                  <a:pt x="47" y="150"/>
                </a:cubicBezTo>
                <a:cubicBezTo>
                  <a:pt x="46" y="151"/>
                  <a:pt x="46" y="152"/>
                  <a:pt x="46" y="153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6" y="154"/>
                  <a:pt x="46" y="155"/>
                  <a:pt x="46" y="156"/>
                </a:cubicBezTo>
                <a:cubicBezTo>
                  <a:pt x="46" y="156"/>
                  <a:pt x="46" y="156"/>
                  <a:pt x="46" y="157"/>
                </a:cubicBezTo>
                <a:cubicBezTo>
                  <a:pt x="46" y="157"/>
                  <a:pt x="46" y="157"/>
                  <a:pt x="46" y="157"/>
                </a:cubicBezTo>
                <a:cubicBezTo>
                  <a:pt x="46" y="162"/>
                  <a:pt x="49" y="168"/>
                  <a:pt x="53" y="173"/>
                </a:cubicBezTo>
                <a:cubicBezTo>
                  <a:pt x="58" y="177"/>
                  <a:pt x="64" y="180"/>
                  <a:pt x="71" y="180"/>
                </a:cubicBezTo>
                <a:cubicBezTo>
                  <a:pt x="71" y="180"/>
                  <a:pt x="72" y="180"/>
                  <a:pt x="73" y="180"/>
                </a:cubicBezTo>
                <a:cubicBezTo>
                  <a:pt x="73" y="180"/>
                  <a:pt x="73" y="180"/>
                  <a:pt x="73" y="180"/>
                </a:cubicBezTo>
                <a:cubicBezTo>
                  <a:pt x="73" y="180"/>
                  <a:pt x="73" y="180"/>
                  <a:pt x="73" y="180"/>
                </a:cubicBezTo>
                <a:cubicBezTo>
                  <a:pt x="74" y="180"/>
                  <a:pt x="75" y="180"/>
                  <a:pt x="76" y="179"/>
                </a:cubicBezTo>
                <a:cubicBezTo>
                  <a:pt x="76" y="179"/>
                  <a:pt x="76" y="179"/>
                  <a:pt x="76" y="179"/>
                </a:cubicBezTo>
                <a:cubicBezTo>
                  <a:pt x="79" y="179"/>
                  <a:pt x="81" y="178"/>
                  <a:pt x="83" y="177"/>
                </a:cubicBezTo>
                <a:cubicBezTo>
                  <a:pt x="83" y="177"/>
                  <a:pt x="83" y="177"/>
                  <a:pt x="83" y="177"/>
                </a:cubicBezTo>
                <a:cubicBezTo>
                  <a:pt x="85" y="176"/>
                  <a:pt x="87" y="174"/>
                  <a:pt x="88" y="173"/>
                </a:cubicBezTo>
                <a:cubicBezTo>
                  <a:pt x="95" y="166"/>
                  <a:pt x="97" y="157"/>
                  <a:pt x="95" y="148"/>
                </a:cubicBezTo>
                <a:cubicBezTo>
                  <a:pt x="110" y="167"/>
                  <a:pt x="115" y="182"/>
                  <a:pt x="114" y="187"/>
                </a:cubicBezTo>
                <a:cubicBezTo>
                  <a:pt x="114" y="187"/>
                  <a:pt x="114" y="187"/>
                  <a:pt x="114" y="187"/>
                </a:cubicBezTo>
                <a:cubicBezTo>
                  <a:pt x="110" y="187"/>
                  <a:pt x="102" y="184"/>
                  <a:pt x="93" y="179"/>
                </a:cubicBezTo>
                <a:cubicBezTo>
                  <a:pt x="90" y="182"/>
                  <a:pt x="86" y="185"/>
                  <a:pt x="82" y="186"/>
                </a:cubicBezTo>
                <a:cubicBezTo>
                  <a:pt x="95" y="194"/>
                  <a:pt x="106" y="199"/>
                  <a:pt x="114" y="199"/>
                </a:cubicBezTo>
                <a:cubicBezTo>
                  <a:pt x="118" y="199"/>
                  <a:pt x="121" y="198"/>
                  <a:pt x="123" y="196"/>
                </a:cubicBezTo>
                <a:cubicBezTo>
                  <a:pt x="123" y="196"/>
                  <a:pt x="123" y="196"/>
                  <a:pt x="123" y="196"/>
                </a:cubicBezTo>
                <a:cubicBezTo>
                  <a:pt x="123" y="196"/>
                  <a:pt x="129" y="190"/>
                  <a:pt x="133" y="186"/>
                </a:cubicBezTo>
                <a:cubicBezTo>
                  <a:pt x="137" y="182"/>
                  <a:pt x="136" y="174"/>
                  <a:pt x="136" y="168"/>
                </a:cubicBezTo>
                <a:cubicBezTo>
                  <a:pt x="136" y="162"/>
                  <a:pt x="135" y="155"/>
                  <a:pt x="139" y="151"/>
                </a:cubicBezTo>
                <a:cubicBezTo>
                  <a:pt x="185" y="104"/>
                  <a:pt x="185" y="104"/>
                  <a:pt x="185" y="104"/>
                </a:cubicBezTo>
                <a:cubicBezTo>
                  <a:pt x="205" y="85"/>
                  <a:pt x="205" y="54"/>
                  <a:pt x="185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AE315F6D-3CA2-4FFB-A55B-7649ECCEB5AD}"/>
              </a:ext>
            </a:extLst>
          </p:cNvPr>
          <p:cNvSpPr>
            <a:spLocks noEditPoints="1"/>
          </p:cNvSpPr>
          <p:nvPr/>
        </p:nvSpPr>
        <p:spPr bwMode="auto">
          <a:xfrm>
            <a:off x="992188" y="1989138"/>
            <a:ext cx="754062" cy="752475"/>
          </a:xfrm>
          <a:custGeom>
            <a:avLst/>
            <a:gdLst>
              <a:gd name="T0" fmla="*/ 99 w 198"/>
              <a:gd name="T1" fmla="*/ 0 h 198"/>
              <a:gd name="T2" fmla="*/ 0 w 198"/>
              <a:gd name="T3" fmla="*/ 99 h 198"/>
              <a:gd name="T4" fmla="*/ 99 w 198"/>
              <a:gd name="T5" fmla="*/ 198 h 198"/>
              <a:gd name="T6" fmla="*/ 198 w 198"/>
              <a:gd name="T7" fmla="*/ 99 h 198"/>
              <a:gd name="T8" fmla="*/ 99 w 198"/>
              <a:gd name="T9" fmla="*/ 0 h 198"/>
              <a:gd name="T10" fmla="*/ 156 w 198"/>
              <a:gd name="T11" fmla="*/ 154 h 198"/>
              <a:gd name="T12" fmla="*/ 156 w 198"/>
              <a:gd name="T13" fmla="*/ 150 h 198"/>
              <a:gd name="T14" fmla="*/ 132 w 198"/>
              <a:gd name="T15" fmla="*/ 128 h 198"/>
              <a:gd name="T16" fmla="*/ 118 w 198"/>
              <a:gd name="T17" fmla="*/ 121 h 198"/>
              <a:gd name="T18" fmla="*/ 114 w 198"/>
              <a:gd name="T19" fmla="*/ 115 h 198"/>
              <a:gd name="T20" fmla="*/ 113 w 198"/>
              <a:gd name="T21" fmla="*/ 109 h 198"/>
              <a:gd name="T22" fmla="*/ 122 w 198"/>
              <a:gd name="T23" fmla="*/ 92 h 198"/>
              <a:gd name="T24" fmla="*/ 123 w 198"/>
              <a:gd name="T25" fmla="*/ 92 h 198"/>
              <a:gd name="T26" fmla="*/ 127 w 198"/>
              <a:gd name="T27" fmla="*/ 90 h 198"/>
              <a:gd name="T28" fmla="*/ 128 w 198"/>
              <a:gd name="T29" fmla="*/ 80 h 198"/>
              <a:gd name="T30" fmla="*/ 125 w 198"/>
              <a:gd name="T31" fmla="*/ 76 h 198"/>
              <a:gd name="T32" fmla="*/ 125 w 198"/>
              <a:gd name="T33" fmla="*/ 76 h 198"/>
              <a:gd name="T34" fmla="*/ 125 w 198"/>
              <a:gd name="T35" fmla="*/ 72 h 198"/>
              <a:gd name="T36" fmla="*/ 125 w 198"/>
              <a:gd name="T37" fmla="*/ 70 h 198"/>
              <a:gd name="T38" fmla="*/ 124 w 198"/>
              <a:gd name="T39" fmla="*/ 59 h 198"/>
              <a:gd name="T40" fmla="*/ 117 w 198"/>
              <a:gd name="T41" fmla="*/ 50 h 198"/>
              <a:gd name="T42" fmla="*/ 93 w 198"/>
              <a:gd name="T43" fmla="*/ 45 h 198"/>
              <a:gd name="T44" fmla="*/ 77 w 198"/>
              <a:gd name="T45" fmla="*/ 52 h 198"/>
              <a:gd name="T46" fmla="*/ 72 w 198"/>
              <a:gd name="T47" fmla="*/ 62 h 198"/>
              <a:gd name="T48" fmla="*/ 71 w 198"/>
              <a:gd name="T49" fmla="*/ 69 h 198"/>
              <a:gd name="T50" fmla="*/ 72 w 198"/>
              <a:gd name="T51" fmla="*/ 76 h 198"/>
              <a:gd name="T52" fmla="*/ 69 w 198"/>
              <a:gd name="T53" fmla="*/ 80 h 198"/>
              <a:gd name="T54" fmla="*/ 71 w 198"/>
              <a:gd name="T55" fmla="*/ 90 h 198"/>
              <a:gd name="T56" fmla="*/ 74 w 198"/>
              <a:gd name="T57" fmla="*/ 92 h 198"/>
              <a:gd name="T58" fmla="*/ 75 w 198"/>
              <a:gd name="T59" fmla="*/ 92 h 198"/>
              <a:gd name="T60" fmla="*/ 84 w 198"/>
              <a:gd name="T61" fmla="*/ 109 h 198"/>
              <a:gd name="T62" fmla="*/ 84 w 198"/>
              <a:gd name="T63" fmla="*/ 115 h 198"/>
              <a:gd name="T64" fmla="*/ 80 w 198"/>
              <a:gd name="T65" fmla="*/ 121 h 198"/>
              <a:gd name="T66" fmla="*/ 65 w 198"/>
              <a:gd name="T67" fmla="*/ 128 h 198"/>
              <a:gd name="T68" fmla="*/ 41 w 198"/>
              <a:gd name="T69" fmla="*/ 150 h 198"/>
              <a:gd name="T70" fmla="*/ 41 w 198"/>
              <a:gd name="T71" fmla="*/ 153 h 198"/>
              <a:gd name="T72" fmla="*/ 20 w 198"/>
              <a:gd name="T73" fmla="*/ 99 h 198"/>
              <a:gd name="T74" fmla="*/ 99 w 198"/>
              <a:gd name="T75" fmla="*/ 20 h 198"/>
              <a:gd name="T76" fmla="*/ 178 w 198"/>
              <a:gd name="T77" fmla="*/ 99 h 198"/>
              <a:gd name="T78" fmla="*/ 156 w 198"/>
              <a:gd name="T79" fmla="*/ 154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8" h="198">
                <a:moveTo>
                  <a:pt x="99" y="0"/>
                </a:moveTo>
                <a:cubicBezTo>
                  <a:pt x="44" y="0"/>
                  <a:pt x="0" y="44"/>
                  <a:pt x="0" y="99"/>
                </a:cubicBezTo>
                <a:cubicBezTo>
                  <a:pt x="0" y="154"/>
                  <a:pt x="44" y="198"/>
                  <a:pt x="99" y="198"/>
                </a:cubicBezTo>
                <a:cubicBezTo>
                  <a:pt x="154" y="198"/>
                  <a:pt x="198" y="154"/>
                  <a:pt x="198" y="99"/>
                </a:cubicBezTo>
                <a:cubicBezTo>
                  <a:pt x="198" y="44"/>
                  <a:pt x="154" y="0"/>
                  <a:pt x="99" y="0"/>
                </a:cubicBezTo>
                <a:close/>
                <a:moveTo>
                  <a:pt x="156" y="154"/>
                </a:moveTo>
                <a:cubicBezTo>
                  <a:pt x="156" y="151"/>
                  <a:pt x="156" y="150"/>
                  <a:pt x="156" y="150"/>
                </a:cubicBezTo>
                <a:cubicBezTo>
                  <a:pt x="156" y="136"/>
                  <a:pt x="141" y="131"/>
                  <a:pt x="132" y="128"/>
                </a:cubicBezTo>
                <a:cubicBezTo>
                  <a:pt x="129" y="126"/>
                  <a:pt x="123" y="124"/>
                  <a:pt x="118" y="121"/>
                </a:cubicBezTo>
                <a:cubicBezTo>
                  <a:pt x="116" y="120"/>
                  <a:pt x="114" y="117"/>
                  <a:pt x="114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7" y="104"/>
                  <a:pt x="122" y="99"/>
                  <a:pt x="122" y="92"/>
                </a:cubicBezTo>
                <a:cubicBezTo>
                  <a:pt x="123" y="92"/>
                  <a:pt x="123" y="92"/>
                  <a:pt x="123" y="92"/>
                </a:cubicBezTo>
                <a:cubicBezTo>
                  <a:pt x="125" y="92"/>
                  <a:pt x="126" y="91"/>
                  <a:pt x="127" y="90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28" y="78"/>
                  <a:pt x="126" y="76"/>
                  <a:pt x="125" y="76"/>
                </a:cubicBezTo>
                <a:cubicBezTo>
                  <a:pt x="125" y="76"/>
                  <a:pt x="125" y="76"/>
                  <a:pt x="125" y="76"/>
                </a:cubicBezTo>
                <a:cubicBezTo>
                  <a:pt x="125" y="75"/>
                  <a:pt x="125" y="73"/>
                  <a:pt x="125" y="72"/>
                </a:cubicBezTo>
                <a:cubicBezTo>
                  <a:pt x="125" y="71"/>
                  <a:pt x="125" y="71"/>
                  <a:pt x="125" y="70"/>
                </a:cubicBezTo>
                <a:cubicBezTo>
                  <a:pt x="126" y="65"/>
                  <a:pt x="125" y="61"/>
                  <a:pt x="124" y="59"/>
                </a:cubicBezTo>
                <a:cubicBezTo>
                  <a:pt x="122" y="55"/>
                  <a:pt x="120" y="52"/>
                  <a:pt x="117" y="50"/>
                </a:cubicBezTo>
                <a:cubicBezTo>
                  <a:pt x="110" y="42"/>
                  <a:pt x="101" y="40"/>
                  <a:pt x="93" y="45"/>
                </a:cubicBezTo>
                <a:cubicBezTo>
                  <a:pt x="88" y="45"/>
                  <a:pt x="82" y="47"/>
                  <a:pt x="77" y="52"/>
                </a:cubicBezTo>
                <a:cubicBezTo>
                  <a:pt x="75" y="55"/>
                  <a:pt x="73" y="58"/>
                  <a:pt x="72" y="62"/>
                </a:cubicBezTo>
                <a:cubicBezTo>
                  <a:pt x="72" y="64"/>
                  <a:pt x="72" y="66"/>
                  <a:pt x="71" y="69"/>
                </a:cubicBezTo>
                <a:cubicBezTo>
                  <a:pt x="71" y="72"/>
                  <a:pt x="72" y="74"/>
                  <a:pt x="72" y="76"/>
                </a:cubicBezTo>
                <a:cubicBezTo>
                  <a:pt x="71" y="76"/>
                  <a:pt x="69" y="78"/>
                  <a:pt x="69" y="8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1"/>
                  <a:pt x="72" y="92"/>
                  <a:pt x="74" y="92"/>
                </a:cubicBezTo>
                <a:cubicBezTo>
                  <a:pt x="75" y="92"/>
                  <a:pt x="75" y="92"/>
                  <a:pt x="75" y="92"/>
                </a:cubicBezTo>
                <a:cubicBezTo>
                  <a:pt x="76" y="99"/>
                  <a:pt x="80" y="105"/>
                  <a:pt x="84" y="109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83" y="117"/>
                  <a:pt x="82" y="120"/>
                  <a:pt x="80" y="121"/>
                </a:cubicBezTo>
                <a:cubicBezTo>
                  <a:pt x="74" y="124"/>
                  <a:pt x="68" y="126"/>
                  <a:pt x="65" y="128"/>
                </a:cubicBezTo>
                <a:cubicBezTo>
                  <a:pt x="57" y="131"/>
                  <a:pt x="41" y="136"/>
                  <a:pt x="41" y="150"/>
                </a:cubicBezTo>
                <a:cubicBezTo>
                  <a:pt x="41" y="153"/>
                  <a:pt x="41" y="153"/>
                  <a:pt x="41" y="153"/>
                </a:cubicBezTo>
                <a:cubicBezTo>
                  <a:pt x="28" y="139"/>
                  <a:pt x="20" y="120"/>
                  <a:pt x="20" y="99"/>
                </a:cubicBezTo>
                <a:cubicBezTo>
                  <a:pt x="20" y="55"/>
                  <a:pt x="55" y="20"/>
                  <a:pt x="99" y="20"/>
                </a:cubicBezTo>
                <a:cubicBezTo>
                  <a:pt x="143" y="20"/>
                  <a:pt x="178" y="55"/>
                  <a:pt x="178" y="99"/>
                </a:cubicBezTo>
                <a:cubicBezTo>
                  <a:pt x="178" y="120"/>
                  <a:pt x="170" y="139"/>
                  <a:pt x="156" y="15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8EB22FF-D162-4C66-B86E-6BA515EEF17E}"/>
              </a:ext>
            </a:extLst>
          </p:cNvPr>
          <p:cNvGrpSpPr/>
          <p:nvPr/>
        </p:nvGrpSpPr>
        <p:grpSpPr>
          <a:xfrm>
            <a:off x="4135438" y="2036763"/>
            <a:ext cx="754062" cy="754062"/>
            <a:chOff x="4135438" y="2036763"/>
            <a:chExt cx="754062" cy="754062"/>
          </a:xfrm>
          <a:solidFill>
            <a:schemeClr val="accent3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F9FA30B6-64BD-4DE3-9CC4-56705D19C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2203450"/>
              <a:ext cx="258762" cy="320675"/>
            </a:xfrm>
            <a:custGeom>
              <a:avLst/>
              <a:gdLst>
                <a:gd name="T0" fmla="*/ 68 w 68"/>
                <a:gd name="T1" fmla="*/ 84 h 84"/>
                <a:gd name="T2" fmla="*/ 17 w 68"/>
                <a:gd name="T3" fmla="*/ 0 h 84"/>
                <a:gd name="T4" fmla="*/ 0 w 68"/>
                <a:gd name="T5" fmla="*/ 55 h 84"/>
                <a:gd name="T6" fmla="*/ 4 w 68"/>
                <a:gd name="T7" fmla="*/ 84 h 84"/>
                <a:gd name="T8" fmla="*/ 68 w 6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4">
                  <a:moveTo>
                    <a:pt x="68" y="8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6" y="15"/>
                    <a:pt x="0" y="34"/>
                    <a:pt x="0" y="55"/>
                  </a:cubicBezTo>
                  <a:cubicBezTo>
                    <a:pt x="0" y="65"/>
                    <a:pt x="1" y="75"/>
                    <a:pt x="4" y="84"/>
                  </a:cubicBezTo>
                  <a:lnTo>
                    <a:pt x="68" y="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3B62DFD-E2FA-4CBA-81F9-83C5D99E7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163" y="2043113"/>
              <a:ext cx="381000" cy="209550"/>
            </a:xfrm>
            <a:custGeom>
              <a:avLst/>
              <a:gdLst>
                <a:gd name="T0" fmla="*/ 0 w 100"/>
                <a:gd name="T1" fmla="*/ 55 h 55"/>
                <a:gd name="T2" fmla="*/ 100 w 100"/>
                <a:gd name="T3" fmla="*/ 55 h 55"/>
                <a:gd name="T4" fmla="*/ 32 w 100"/>
                <a:gd name="T5" fmla="*/ 0 h 55"/>
                <a:gd name="T6" fmla="*/ 0 w 10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55">
                  <a:moveTo>
                    <a:pt x="0" y="55"/>
                  </a:moveTo>
                  <a:cubicBezTo>
                    <a:pt x="100" y="55"/>
                    <a:pt x="100" y="55"/>
                    <a:pt x="100" y="55"/>
                  </a:cubicBezTo>
                  <a:cubicBezTo>
                    <a:pt x="87" y="28"/>
                    <a:pt x="62" y="7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AB3D0FBB-769A-421E-818A-287F77F9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688" y="2036763"/>
              <a:ext cx="320675" cy="334962"/>
            </a:xfrm>
            <a:custGeom>
              <a:avLst/>
              <a:gdLst>
                <a:gd name="T0" fmla="*/ 32 w 84"/>
                <a:gd name="T1" fmla="*/ 88 h 88"/>
                <a:gd name="T2" fmla="*/ 84 w 84"/>
                <a:gd name="T3" fmla="*/ 0 h 88"/>
                <a:gd name="T4" fmla="*/ 74 w 84"/>
                <a:gd name="T5" fmla="*/ 0 h 88"/>
                <a:gd name="T6" fmla="*/ 0 w 84"/>
                <a:gd name="T7" fmla="*/ 33 h 88"/>
                <a:gd name="T8" fmla="*/ 32 w 84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8">
                  <a:moveTo>
                    <a:pt x="32" y="88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1" y="0"/>
                    <a:pt x="77" y="0"/>
                    <a:pt x="74" y="0"/>
                  </a:cubicBezTo>
                  <a:cubicBezTo>
                    <a:pt x="44" y="0"/>
                    <a:pt x="18" y="13"/>
                    <a:pt x="0" y="33"/>
                  </a:cubicBezTo>
                  <a:lnTo>
                    <a:pt x="32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D4F73B74-64AE-4BA2-92DA-3D297B56C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363" y="2570163"/>
              <a:ext cx="381000" cy="215900"/>
            </a:xfrm>
            <a:custGeom>
              <a:avLst/>
              <a:gdLst>
                <a:gd name="T0" fmla="*/ 69 w 100"/>
                <a:gd name="T1" fmla="*/ 55 h 57"/>
                <a:gd name="T2" fmla="*/ 100 w 100"/>
                <a:gd name="T3" fmla="*/ 0 h 57"/>
                <a:gd name="T4" fmla="*/ 0 w 100"/>
                <a:gd name="T5" fmla="*/ 0 h 57"/>
                <a:gd name="T6" fmla="*/ 71 w 100"/>
                <a:gd name="T7" fmla="*/ 57 h 57"/>
                <a:gd name="T8" fmla="*/ 69 w 100"/>
                <a:gd name="T9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7">
                  <a:moveTo>
                    <a:pt x="69" y="55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29"/>
                    <a:pt x="39" y="50"/>
                    <a:pt x="71" y="57"/>
                  </a:cubicBezTo>
                  <a:lnTo>
                    <a:pt x="69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D10168B8-18B8-4641-9DBB-248256A1B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738" y="2298700"/>
              <a:ext cx="258762" cy="331787"/>
            </a:xfrm>
            <a:custGeom>
              <a:avLst/>
              <a:gdLst>
                <a:gd name="T0" fmla="*/ 0 w 68"/>
                <a:gd name="T1" fmla="*/ 0 h 87"/>
                <a:gd name="T2" fmla="*/ 50 w 68"/>
                <a:gd name="T3" fmla="*/ 87 h 87"/>
                <a:gd name="T4" fmla="*/ 68 w 68"/>
                <a:gd name="T5" fmla="*/ 30 h 87"/>
                <a:gd name="T6" fmla="*/ 64 w 68"/>
                <a:gd name="T7" fmla="*/ 0 h 87"/>
                <a:gd name="T8" fmla="*/ 0 w 68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7">
                  <a:moveTo>
                    <a:pt x="0" y="0"/>
                  </a:moveTo>
                  <a:cubicBezTo>
                    <a:pt x="50" y="87"/>
                    <a:pt x="50" y="87"/>
                    <a:pt x="50" y="87"/>
                  </a:cubicBezTo>
                  <a:cubicBezTo>
                    <a:pt x="62" y="71"/>
                    <a:pt x="68" y="51"/>
                    <a:pt x="68" y="30"/>
                  </a:cubicBezTo>
                  <a:cubicBezTo>
                    <a:pt x="68" y="20"/>
                    <a:pt x="67" y="9"/>
                    <a:pt x="6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3A2DB817-78D6-4713-95D2-C6A674110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8" y="2459038"/>
              <a:ext cx="312737" cy="331787"/>
            </a:xfrm>
            <a:custGeom>
              <a:avLst/>
              <a:gdLst>
                <a:gd name="T0" fmla="*/ 50 w 82"/>
                <a:gd name="T1" fmla="*/ 0 h 87"/>
                <a:gd name="T2" fmla="*/ 0 w 82"/>
                <a:gd name="T3" fmla="*/ 87 h 87"/>
                <a:gd name="T4" fmla="*/ 9 w 82"/>
                <a:gd name="T5" fmla="*/ 87 h 87"/>
                <a:gd name="T6" fmla="*/ 82 w 82"/>
                <a:gd name="T7" fmla="*/ 55 h 87"/>
                <a:gd name="T8" fmla="*/ 50 w 82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7">
                  <a:moveTo>
                    <a:pt x="50" y="0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3" y="87"/>
                    <a:pt x="6" y="87"/>
                    <a:pt x="9" y="87"/>
                  </a:cubicBezTo>
                  <a:cubicBezTo>
                    <a:pt x="38" y="87"/>
                    <a:pt x="64" y="75"/>
                    <a:pt x="82" y="55"/>
                  </a:cubicBez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3A8B4F5-D5A0-4208-B01C-9BB636821AD2}"/>
              </a:ext>
            </a:extLst>
          </p:cNvPr>
          <p:cNvGrpSpPr/>
          <p:nvPr/>
        </p:nvGrpSpPr>
        <p:grpSpPr>
          <a:xfrm>
            <a:off x="5664200" y="2074863"/>
            <a:ext cx="731838" cy="722312"/>
            <a:chOff x="5664200" y="2074863"/>
            <a:chExt cx="731838" cy="722312"/>
          </a:xfrm>
          <a:solidFill>
            <a:schemeClr val="accent3"/>
          </a:solidFill>
        </p:grpSpPr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7BF5D719-4697-44E8-9EC2-8CAF4110A3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4200" y="2074863"/>
              <a:ext cx="731838" cy="722312"/>
            </a:xfrm>
            <a:custGeom>
              <a:avLst/>
              <a:gdLst>
                <a:gd name="T0" fmla="*/ 160 w 192"/>
                <a:gd name="T1" fmla="*/ 0 h 190"/>
                <a:gd name="T2" fmla="*/ 32 w 192"/>
                <a:gd name="T3" fmla="*/ 0 h 190"/>
                <a:gd name="T4" fmla="*/ 0 w 192"/>
                <a:gd name="T5" fmla="*/ 32 h 190"/>
                <a:gd name="T6" fmla="*/ 0 w 192"/>
                <a:gd name="T7" fmla="*/ 115 h 190"/>
                <a:gd name="T8" fmla="*/ 32 w 192"/>
                <a:gd name="T9" fmla="*/ 147 h 190"/>
                <a:gd name="T10" fmla="*/ 62 w 192"/>
                <a:gd name="T11" fmla="*/ 147 h 190"/>
                <a:gd name="T12" fmla="*/ 62 w 192"/>
                <a:gd name="T13" fmla="*/ 190 h 190"/>
                <a:gd name="T14" fmla="*/ 115 w 192"/>
                <a:gd name="T15" fmla="*/ 147 h 190"/>
                <a:gd name="T16" fmla="*/ 160 w 192"/>
                <a:gd name="T17" fmla="*/ 147 h 190"/>
                <a:gd name="T18" fmla="*/ 192 w 192"/>
                <a:gd name="T19" fmla="*/ 115 h 190"/>
                <a:gd name="T20" fmla="*/ 192 w 192"/>
                <a:gd name="T21" fmla="*/ 32 h 190"/>
                <a:gd name="T22" fmla="*/ 160 w 192"/>
                <a:gd name="T23" fmla="*/ 0 h 190"/>
                <a:gd name="T24" fmla="*/ 172 w 192"/>
                <a:gd name="T25" fmla="*/ 115 h 190"/>
                <a:gd name="T26" fmla="*/ 160 w 192"/>
                <a:gd name="T27" fmla="*/ 127 h 190"/>
                <a:gd name="T28" fmla="*/ 115 w 192"/>
                <a:gd name="T29" fmla="*/ 127 h 190"/>
                <a:gd name="T30" fmla="*/ 108 w 192"/>
                <a:gd name="T31" fmla="*/ 127 h 190"/>
                <a:gd name="T32" fmla="*/ 103 w 192"/>
                <a:gd name="T33" fmla="*/ 132 h 190"/>
                <a:gd name="T34" fmla="*/ 82 w 192"/>
                <a:gd name="T35" fmla="*/ 149 h 190"/>
                <a:gd name="T36" fmla="*/ 82 w 192"/>
                <a:gd name="T37" fmla="*/ 147 h 190"/>
                <a:gd name="T38" fmla="*/ 82 w 192"/>
                <a:gd name="T39" fmla="*/ 127 h 190"/>
                <a:gd name="T40" fmla="*/ 62 w 192"/>
                <a:gd name="T41" fmla="*/ 127 h 190"/>
                <a:gd name="T42" fmla="*/ 32 w 192"/>
                <a:gd name="T43" fmla="*/ 127 h 190"/>
                <a:gd name="T44" fmla="*/ 20 w 192"/>
                <a:gd name="T45" fmla="*/ 115 h 190"/>
                <a:gd name="T46" fmla="*/ 20 w 192"/>
                <a:gd name="T47" fmla="*/ 32 h 190"/>
                <a:gd name="T48" fmla="*/ 32 w 192"/>
                <a:gd name="T49" fmla="*/ 20 h 190"/>
                <a:gd name="T50" fmla="*/ 160 w 192"/>
                <a:gd name="T51" fmla="*/ 20 h 190"/>
                <a:gd name="T52" fmla="*/ 172 w 192"/>
                <a:gd name="T53" fmla="*/ 32 h 190"/>
                <a:gd name="T54" fmla="*/ 172 w 192"/>
                <a:gd name="T55" fmla="*/ 11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190">
                  <a:moveTo>
                    <a:pt x="16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33"/>
                    <a:pt x="15" y="147"/>
                    <a:pt x="32" y="147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90"/>
                    <a:pt x="62" y="190"/>
                    <a:pt x="62" y="190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77" y="147"/>
                    <a:pt x="192" y="133"/>
                    <a:pt x="192" y="115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92" y="14"/>
                    <a:pt x="177" y="0"/>
                    <a:pt x="160" y="0"/>
                  </a:cubicBezTo>
                  <a:close/>
                  <a:moveTo>
                    <a:pt x="172" y="115"/>
                  </a:moveTo>
                  <a:cubicBezTo>
                    <a:pt x="172" y="122"/>
                    <a:pt x="166" y="127"/>
                    <a:pt x="160" y="12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2" y="147"/>
                    <a:pt x="82" y="147"/>
                    <a:pt x="82" y="14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26" y="127"/>
                    <a:pt x="20" y="122"/>
                    <a:pt x="20" y="115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5"/>
                    <a:pt x="26" y="20"/>
                    <a:pt x="32" y="20"/>
                  </a:cubicBezTo>
                  <a:cubicBezTo>
                    <a:pt x="160" y="20"/>
                    <a:pt x="160" y="20"/>
                    <a:pt x="160" y="20"/>
                  </a:cubicBezTo>
                  <a:cubicBezTo>
                    <a:pt x="166" y="20"/>
                    <a:pt x="172" y="25"/>
                    <a:pt x="172" y="32"/>
                  </a:cubicBezTo>
                  <a:cubicBezTo>
                    <a:pt x="172" y="115"/>
                    <a:pt x="172" y="115"/>
                    <a:pt x="172" y="1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67AA0A23-C35D-4FAE-A67A-5A05E9340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2311400"/>
              <a:ext cx="90488" cy="8731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7" name="Oval 24">
              <a:extLst>
                <a:ext uri="{FF2B5EF4-FFF2-40B4-BE49-F238E27FC236}">
                  <a16:creationId xmlns:a16="http://schemas.microsoft.com/office/drawing/2014/main" id="{E8BF3958-942F-4A84-9F81-94B2CFD1A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875" y="2311400"/>
              <a:ext cx="92075" cy="8731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EAC60AD1-7573-48DD-915B-B787BB73A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2311400"/>
              <a:ext cx="92075" cy="8731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C65BF8-D10D-45AB-8010-892383F576C3}"/>
              </a:ext>
            </a:extLst>
          </p:cNvPr>
          <p:cNvGrpSpPr/>
          <p:nvPr/>
        </p:nvGrpSpPr>
        <p:grpSpPr>
          <a:xfrm>
            <a:off x="7270750" y="1997075"/>
            <a:ext cx="749301" cy="714375"/>
            <a:chOff x="7270750" y="1997075"/>
            <a:chExt cx="749301" cy="714375"/>
          </a:xfrm>
          <a:solidFill>
            <a:schemeClr val="accent3"/>
          </a:solidFill>
        </p:grpSpPr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5F231DE1-1257-4164-9F4C-92DD1DE22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313" y="1997075"/>
              <a:ext cx="185738" cy="182562"/>
            </a:xfrm>
            <a:custGeom>
              <a:avLst/>
              <a:gdLst>
                <a:gd name="T0" fmla="*/ 45 w 49"/>
                <a:gd name="T1" fmla="*/ 21 h 48"/>
                <a:gd name="T2" fmla="*/ 27 w 49"/>
                <a:gd name="T3" fmla="*/ 3 h 48"/>
                <a:gd name="T4" fmla="*/ 21 w 49"/>
                <a:gd name="T5" fmla="*/ 0 h 48"/>
                <a:gd name="T6" fmla="*/ 14 w 49"/>
                <a:gd name="T7" fmla="*/ 3 h 48"/>
                <a:gd name="T8" fmla="*/ 0 w 49"/>
                <a:gd name="T9" fmla="*/ 17 h 48"/>
                <a:gd name="T10" fmla="*/ 31 w 49"/>
                <a:gd name="T11" fmla="*/ 48 h 48"/>
                <a:gd name="T12" fmla="*/ 45 w 49"/>
                <a:gd name="T13" fmla="*/ 34 h 48"/>
                <a:gd name="T14" fmla="*/ 45 w 49"/>
                <a:gd name="T15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8">
                  <a:moveTo>
                    <a:pt x="45" y="21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19" y="0"/>
                    <a:pt x="16" y="1"/>
                    <a:pt x="14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9" y="30"/>
                    <a:pt x="49" y="24"/>
                    <a:pt x="4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489764BB-26D1-4803-BABF-3268B7EF3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087563"/>
              <a:ext cx="433388" cy="433387"/>
            </a:xfrm>
            <a:custGeom>
              <a:avLst/>
              <a:gdLst>
                <a:gd name="T0" fmla="*/ 0 w 273"/>
                <a:gd name="T1" fmla="*/ 201 h 273"/>
                <a:gd name="T2" fmla="*/ 72 w 273"/>
                <a:gd name="T3" fmla="*/ 273 h 273"/>
                <a:gd name="T4" fmla="*/ 273 w 273"/>
                <a:gd name="T5" fmla="*/ 72 h 273"/>
                <a:gd name="T6" fmla="*/ 201 w 273"/>
                <a:gd name="T7" fmla="*/ 0 h 273"/>
                <a:gd name="T8" fmla="*/ 0 w 273"/>
                <a:gd name="T9" fmla="*/ 20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273">
                  <a:moveTo>
                    <a:pt x="0" y="201"/>
                  </a:moveTo>
                  <a:lnTo>
                    <a:pt x="72" y="273"/>
                  </a:lnTo>
                  <a:lnTo>
                    <a:pt x="273" y="72"/>
                  </a:lnTo>
                  <a:lnTo>
                    <a:pt x="201" y="0"/>
                  </a:lnTo>
                  <a:lnTo>
                    <a:pt x="0" y="2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D6AD37A0-3349-4224-B41E-A81BDDCE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0" y="2430463"/>
              <a:ext cx="139700" cy="139700"/>
            </a:xfrm>
            <a:custGeom>
              <a:avLst/>
              <a:gdLst>
                <a:gd name="T0" fmla="*/ 14 w 88"/>
                <a:gd name="T1" fmla="*/ 0 h 88"/>
                <a:gd name="T2" fmla="*/ 0 w 88"/>
                <a:gd name="T3" fmla="*/ 88 h 88"/>
                <a:gd name="T4" fmla="*/ 88 w 88"/>
                <a:gd name="T5" fmla="*/ 74 h 88"/>
                <a:gd name="T6" fmla="*/ 14 w 88"/>
                <a:gd name="T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14" y="0"/>
                  </a:moveTo>
                  <a:lnTo>
                    <a:pt x="0" y="88"/>
                  </a:lnTo>
                  <a:lnTo>
                    <a:pt x="88" y="7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id="{1467C6C1-F226-4BD3-A891-0F3AF9F8F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2117725"/>
              <a:ext cx="593725" cy="593725"/>
            </a:xfrm>
            <a:custGeom>
              <a:avLst/>
              <a:gdLst>
                <a:gd name="T0" fmla="*/ 136 w 156"/>
                <a:gd name="T1" fmla="*/ 136 h 156"/>
                <a:gd name="T2" fmla="*/ 20 w 156"/>
                <a:gd name="T3" fmla="*/ 136 h 156"/>
                <a:gd name="T4" fmla="*/ 20 w 156"/>
                <a:gd name="T5" fmla="*/ 20 h 156"/>
                <a:gd name="T6" fmla="*/ 102 w 156"/>
                <a:gd name="T7" fmla="*/ 20 h 156"/>
                <a:gd name="T8" fmla="*/ 122 w 156"/>
                <a:gd name="T9" fmla="*/ 0 h 156"/>
                <a:gd name="T10" fmla="*/ 13 w 156"/>
                <a:gd name="T11" fmla="*/ 0 h 156"/>
                <a:gd name="T12" fmla="*/ 0 w 156"/>
                <a:gd name="T13" fmla="*/ 13 h 156"/>
                <a:gd name="T14" fmla="*/ 0 w 156"/>
                <a:gd name="T15" fmla="*/ 143 h 156"/>
                <a:gd name="T16" fmla="*/ 13 w 156"/>
                <a:gd name="T17" fmla="*/ 156 h 156"/>
                <a:gd name="T18" fmla="*/ 143 w 156"/>
                <a:gd name="T19" fmla="*/ 156 h 156"/>
                <a:gd name="T20" fmla="*/ 156 w 156"/>
                <a:gd name="T21" fmla="*/ 143 h 156"/>
                <a:gd name="T22" fmla="*/ 156 w 156"/>
                <a:gd name="T23" fmla="*/ 50 h 156"/>
                <a:gd name="T24" fmla="*/ 136 w 156"/>
                <a:gd name="T25" fmla="*/ 70 h 156"/>
                <a:gd name="T26" fmla="*/ 136 w 156"/>
                <a:gd name="T27" fmla="*/ 1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156">
                  <a:moveTo>
                    <a:pt x="136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0"/>
                    <a:pt x="6" y="156"/>
                    <a:pt x="13" y="156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50" y="156"/>
                    <a:pt x="156" y="150"/>
                    <a:pt x="156" y="143"/>
                  </a:cubicBezTo>
                  <a:cubicBezTo>
                    <a:pt x="156" y="50"/>
                    <a:pt x="156" y="50"/>
                    <a:pt x="156" y="50"/>
                  </a:cubicBezTo>
                  <a:cubicBezTo>
                    <a:pt x="136" y="70"/>
                    <a:pt x="136" y="70"/>
                    <a:pt x="136" y="70"/>
                  </a:cubicBezTo>
                  <a:lnTo>
                    <a:pt x="136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A5F9B7A-F7CA-4892-A0E0-1E84501FC806}"/>
              </a:ext>
            </a:extLst>
          </p:cNvPr>
          <p:cNvGrpSpPr/>
          <p:nvPr/>
        </p:nvGrpSpPr>
        <p:grpSpPr>
          <a:xfrm>
            <a:off x="8778875" y="1962150"/>
            <a:ext cx="722313" cy="806450"/>
            <a:chOff x="8778875" y="1962150"/>
            <a:chExt cx="722313" cy="806450"/>
          </a:xfrm>
          <a:solidFill>
            <a:schemeClr val="accent3"/>
          </a:solidFill>
        </p:grpSpPr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8DDECFE5-9C04-43BD-94E6-F8CA7F716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1438" y="1962150"/>
              <a:ext cx="349250" cy="444500"/>
            </a:xfrm>
            <a:custGeom>
              <a:avLst/>
              <a:gdLst>
                <a:gd name="T0" fmla="*/ 46 w 92"/>
                <a:gd name="T1" fmla="*/ 117 h 117"/>
                <a:gd name="T2" fmla="*/ 88 w 92"/>
                <a:gd name="T3" fmla="*/ 75 h 117"/>
                <a:gd name="T4" fmla="*/ 85 w 92"/>
                <a:gd name="T5" fmla="*/ 68 h 117"/>
                <a:gd name="T6" fmla="*/ 62 w 92"/>
                <a:gd name="T7" fmla="*/ 68 h 117"/>
                <a:gd name="T8" fmla="*/ 62 w 92"/>
                <a:gd name="T9" fmla="*/ 16 h 117"/>
                <a:gd name="T10" fmla="*/ 46 w 92"/>
                <a:gd name="T11" fmla="*/ 0 h 117"/>
                <a:gd name="T12" fmla="*/ 46 w 92"/>
                <a:gd name="T13" fmla="*/ 0 h 117"/>
                <a:gd name="T14" fmla="*/ 30 w 92"/>
                <a:gd name="T15" fmla="*/ 16 h 117"/>
                <a:gd name="T16" fmla="*/ 30 w 92"/>
                <a:gd name="T17" fmla="*/ 68 h 117"/>
                <a:gd name="T18" fmla="*/ 6 w 92"/>
                <a:gd name="T19" fmla="*/ 68 h 117"/>
                <a:gd name="T20" fmla="*/ 4 w 92"/>
                <a:gd name="T21" fmla="*/ 75 h 117"/>
                <a:gd name="T22" fmla="*/ 46 w 92"/>
                <a:gd name="T2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" h="117">
                  <a:moveTo>
                    <a:pt x="46" y="117"/>
                  </a:moveTo>
                  <a:cubicBezTo>
                    <a:pt x="88" y="75"/>
                    <a:pt x="88" y="75"/>
                    <a:pt x="88" y="75"/>
                  </a:cubicBezTo>
                  <a:cubicBezTo>
                    <a:pt x="92" y="71"/>
                    <a:pt x="91" y="68"/>
                    <a:pt x="85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8"/>
                    <a:pt x="55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7" y="0"/>
                    <a:pt x="30" y="8"/>
                    <a:pt x="30" y="16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1" y="68"/>
                    <a:pt x="0" y="71"/>
                    <a:pt x="4" y="75"/>
                  </a:cubicBezTo>
                  <a:lnTo>
                    <a:pt x="46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00AD1E5F-9D70-49EB-ACCF-2F44FBBE1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75" y="2357438"/>
              <a:ext cx="722313" cy="411162"/>
            </a:xfrm>
            <a:custGeom>
              <a:avLst/>
              <a:gdLst>
                <a:gd name="T0" fmla="*/ 186 w 190"/>
                <a:gd name="T1" fmla="*/ 0 h 108"/>
                <a:gd name="T2" fmla="*/ 161 w 190"/>
                <a:gd name="T3" fmla="*/ 0 h 108"/>
                <a:gd name="T4" fmla="*/ 157 w 190"/>
                <a:gd name="T5" fmla="*/ 4 h 108"/>
                <a:gd name="T6" fmla="*/ 157 w 190"/>
                <a:gd name="T7" fmla="*/ 75 h 108"/>
                <a:gd name="T8" fmla="*/ 33 w 190"/>
                <a:gd name="T9" fmla="*/ 75 h 108"/>
                <a:gd name="T10" fmla="*/ 33 w 190"/>
                <a:gd name="T11" fmla="*/ 4 h 108"/>
                <a:gd name="T12" fmla="*/ 29 w 190"/>
                <a:gd name="T13" fmla="*/ 0 h 108"/>
                <a:gd name="T14" fmla="*/ 4 w 190"/>
                <a:gd name="T15" fmla="*/ 0 h 108"/>
                <a:gd name="T16" fmla="*/ 0 w 190"/>
                <a:gd name="T17" fmla="*/ 4 h 108"/>
                <a:gd name="T18" fmla="*/ 0 w 190"/>
                <a:gd name="T19" fmla="*/ 85 h 108"/>
                <a:gd name="T20" fmla="*/ 23 w 190"/>
                <a:gd name="T21" fmla="*/ 108 h 108"/>
                <a:gd name="T22" fmla="*/ 167 w 190"/>
                <a:gd name="T23" fmla="*/ 108 h 108"/>
                <a:gd name="T24" fmla="*/ 190 w 190"/>
                <a:gd name="T25" fmla="*/ 85 h 108"/>
                <a:gd name="T26" fmla="*/ 190 w 190"/>
                <a:gd name="T27" fmla="*/ 4 h 108"/>
                <a:gd name="T28" fmla="*/ 186 w 190"/>
                <a:gd name="T2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108">
                  <a:moveTo>
                    <a:pt x="186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59" y="0"/>
                    <a:pt x="157" y="1"/>
                    <a:pt x="157" y="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1"/>
                    <a:pt x="31" y="0"/>
                    <a:pt x="2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8"/>
                    <a:pt x="10" y="108"/>
                    <a:pt x="23" y="108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0" y="108"/>
                    <a:pt x="190" y="98"/>
                    <a:pt x="190" y="85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1"/>
                    <a:pt x="188" y="0"/>
                    <a:pt x="1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77AE0F2-802E-4317-B50D-C4ACB608F3A4}"/>
              </a:ext>
            </a:extLst>
          </p:cNvPr>
          <p:cNvGrpSpPr/>
          <p:nvPr/>
        </p:nvGrpSpPr>
        <p:grpSpPr>
          <a:xfrm>
            <a:off x="10269538" y="2020888"/>
            <a:ext cx="798512" cy="738187"/>
            <a:chOff x="10269538" y="2020888"/>
            <a:chExt cx="798512" cy="738187"/>
          </a:xfrm>
          <a:solidFill>
            <a:schemeClr val="accent3"/>
          </a:solidFill>
        </p:grpSpPr>
        <p:sp>
          <p:nvSpPr>
            <p:cNvPr id="28" name="Freeform 41">
              <a:extLst>
                <a:ext uri="{FF2B5EF4-FFF2-40B4-BE49-F238E27FC236}">
                  <a16:creationId xmlns:a16="http://schemas.microsoft.com/office/drawing/2014/main" id="{105A0395-CE79-45FC-B650-F2786B894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975" y="2020888"/>
              <a:ext cx="600075" cy="730250"/>
            </a:xfrm>
            <a:custGeom>
              <a:avLst/>
              <a:gdLst>
                <a:gd name="T0" fmla="*/ 79 w 158"/>
                <a:gd name="T1" fmla="*/ 0 h 192"/>
                <a:gd name="T2" fmla="*/ 0 w 158"/>
                <a:gd name="T3" fmla="*/ 79 h 192"/>
                <a:gd name="T4" fmla="*/ 78 w 158"/>
                <a:gd name="T5" fmla="*/ 158 h 192"/>
                <a:gd name="T6" fmla="*/ 78 w 158"/>
                <a:gd name="T7" fmla="*/ 192 h 192"/>
                <a:gd name="T8" fmla="*/ 132 w 158"/>
                <a:gd name="T9" fmla="*/ 138 h 192"/>
                <a:gd name="T10" fmla="*/ 158 w 158"/>
                <a:gd name="T11" fmla="*/ 79 h 192"/>
                <a:gd name="T12" fmla="*/ 79 w 15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92">
                  <a:moveTo>
                    <a:pt x="79" y="0"/>
                  </a:moveTo>
                  <a:cubicBezTo>
                    <a:pt x="35" y="0"/>
                    <a:pt x="0" y="35"/>
                    <a:pt x="0" y="79"/>
                  </a:cubicBezTo>
                  <a:cubicBezTo>
                    <a:pt x="0" y="122"/>
                    <a:pt x="35" y="158"/>
                    <a:pt x="78" y="158"/>
                  </a:cubicBezTo>
                  <a:cubicBezTo>
                    <a:pt x="78" y="192"/>
                    <a:pt x="78" y="192"/>
                    <a:pt x="78" y="192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48" y="123"/>
                    <a:pt x="158" y="102"/>
                    <a:pt x="158" y="79"/>
                  </a:cubicBezTo>
                  <a:cubicBezTo>
                    <a:pt x="158" y="35"/>
                    <a:pt x="123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29" name="Freeform 42">
              <a:extLst>
                <a:ext uri="{FF2B5EF4-FFF2-40B4-BE49-F238E27FC236}">
                  <a16:creationId xmlns:a16="http://schemas.microsoft.com/office/drawing/2014/main" id="{FB4DA6AA-8C34-4180-ACAA-8DEB4AE41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9538" y="2203450"/>
              <a:ext cx="334962" cy="555625"/>
            </a:xfrm>
            <a:custGeom>
              <a:avLst/>
              <a:gdLst>
                <a:gd name="T0" fmla="*/ 65 w 88"/>
                <a:gd name="T1" fmla="*/ 108 h 146"/>
                <a:gd name="T2" fmla="*/ 65 w 88"/>
                <a:gd name="T3" fmla="*/ 98 h 146"/>
                <a:gd name="T4" fmla="*/ 57 w 88"/>
                <a:gd name="T5" fmla="*/ 98 h 146"/>
                <a:gd name="T6" fmla="*/ 16 w 88"/>
                <a:gd name="T7" fmla="*/ 56 h 146"/>
                <a:gd name="T8" fmla="*/ 45 w 88"/>
                <a:gd name="T9" fmla="*/ 17 h 146"/>
                <a:gd name="T10" fmla="*/ 50 w 88"/>
                <a:gd name="T11" fmla="*/ 0 h 146"/>
                <a:gd name="T12" fmla="*/ 0 w 88"/>
                <a:gd name="T13" fmla="*/ 56 h 146"/>
                <a:gd name="T14" fmla="*/ 49 w 88"/>
                <a:gd name="T15" fmla="*/ 113 h 146"/>
                <a:gd name="T16" fmla="*/ 49 w 88"/>
                <a:gd name="T17" fmla="*/ 146 h 146"/>
                <a:gd name="T18" fmla="*/ 88 w 88"/>
                <a:gd name="T19" fmla="*/ 107 h 146"/>
                <a:gd name="T20" fmla="*/ 75 w 88"/>
                <a:gd name="T21" fmla="*/ 97 h 146"/>
                <a:gd name="T22" fmla="*/ 65 w 88"/>
                <a:gd name="T23" fmla="*/ 10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146">
                  <a:moveTo>
                    <a:pt x="65" y="108"/>
                  </a:moveTo>
                  <a:cubicBezTo>
                    <a:pt x="65" y="98"/>
                    <a:pt x="65" y="98"/>
                    <a:pt x="65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34" y="98"/>
                    <a:pt x="16" y="79"/>
                    <a:pt x="16" y="56"/>
                  </a:cubicBezTo>
                  <a:cubicBezTo>
                    <a:pt x="16" y="38"/>
                    <a:pt x="28" y="22"/>
                    <a:pt x="45" y="17"/>
                  </a:cubicBezTo>
                  <a:cubicBezTo>
                    <a:pt x="46" y="11"/>
                    <a:pt x="47" y="5"/>
                    <a:pt x="50" y="0"/>
                  </a:cubicBezTo>
                  <a:cubicBezTo>
                    <a:pt x="22" y="3"/>
                    <a:pt x="0" y="27"/>
                    <a:pt x="0" y="56"/>
                  </a:cubicBezTo>
                  <a:cubicBezTo>
                    <a:pt x="0" y="85"/>
                    <a:pt x="21" y="109"/>
                    <a:pt x="49" y="113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3" y="104"/>
                    <a:pt x="79" y="101"/>
                    <a:pt x="75" y="97"/>
                  </a:cubicBezTo>
                  <a:lnTo>
                    <a:pt x="65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4A591B0-3AC4-429B-8D2E-F4B49AC78FA2}"/>
              </a:ext>
            </a:extLst>
          </p:cNvPr>
          <p:cNvGrpSpPr/>
          <p:nvPr/>
        </p:nvGrpSpPr>
        <p:grpSpPr>
          <a:xfrm>
            <a:off x="984251" y="3586163"/>
            <a:ext cx="773113" cy="692150"/>
            <a:chOff x="984251" y="3586163"/>
            <a:chExt cx="773113" cy="692150"/>
          </a:xfrm>
          <a:solidFill>
            <a:schemeClr val="accent3"/>
          </a:solidFill>
        </p:grpSpPr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1733714D-DC49-4A1D-8915-1E2698FF2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826" y="3714750"/>
              <a:ext cx="490538" cy="255588"/>
            </a:xfrm>
            <a:custGeom>
              <a:avLst/>
              <a:gdLst>
                <a:gd name="T0" fmla="*/ 124 w 129"/>
                <a:gd name="T1" fmla="*/ 0 h 67"/>
                <a:gd name="T2" fmla="*/ 6 w 129"/>
                <a:gd name="T3" fmla="*/ 0 h 67"/>
                <a:gd name="T4" fmla="*/ 1 w 129"/>
                <a:gd name="T5" fmla="*/ 7 h 67"/>
                <a:gd name="T6" fmla="*/ 20 w 129"/>
                <a:gd name="T7" fmla="*/ 62 h 67"/>
                <a:gd name="T8" fmla="*/ 27 w 129"/>
                <a:gd name="T9" fmla="*/ 67 h 67"/>
                <a:gd name="T10" fmla="*/ 104 w 129"/>
                <a:gd name="T11" fmla="*/ 67 h 67"/>
                <a:gd name="T12" fmla="*/ 112 w 129"/>
                <a:gd name="T13" fmla="*/ 62 h 67"/>
                <a:gd name="T14" fmla="*/ 128 w 129"/>
                <a:gd name="T15" fmla="*/ 6 h 67"/>
                <a:gd name="T16" fmla="*/ 124 w 129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67">
                  <a:moveTo>
                    <a:pt x="12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1" y="7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1" y="65"/>
                    <a:pt x="24" y="67"/>
                    <a:pt x="27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8" y="67"/>
                    <a:pt x="111" y="65"/>
                    <a:pt x="112" y="6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9" y="3"/>
                    <a:pt x="127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2" name="Oval 47">
              <a:extLst>
                <a:ext uri="{FF2B5EF4-FFF2-40B4-BE49-F238E27FC236}">
                  <a16:creationId xmlns:a16="http://schemas.microsoft.com/office/drawing/2014/main" id="{8ABA93F1-B151-4D7B-BFAC-30759E05A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651" y="4141788"/>
              <a:ext cx="133350" cy="1365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3" name="Oval 48">
              <a:extLst>
                <a:ext uri="{FF2B5EF4-FFF2-40B4-BE49-F238E27FC236}">
                  <a16:creationId xmlns:a16="http://schemas.microsoft.com/office/drawing/2014/main" id="{94CD849D-2EAE-4F09-94F4-8206FF31D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9401" y="4144963"/>
              <a:ext cx="131763" cy="1333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D38DD2CA-975F-4F14-BE05-6053457A0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51" y="3586163"/>
              <a:ext cx="750888" cy="528638"/>
            </a:xfrm>
            <a:custGeom>
              <a:avLst/>
              <a:gdLst>
                <a:gd name="T0" fmla="*/ 187 w 197"/>
                <a:gd name="T1" fmla="*/ 119 h 139"/>
                <a:gd name="T2" fmla="*/ 83 w 197"/>
                <a:gd name="T3" fmla="*/ 119 h 139"/>
                <a:gd name="T4" fmla="*/ 42 w 197"/>
                <a:gd name="T5" fmla="*/ 0 h 139"/>
                <a:gd name="T6" fmla="*/ 10 w 197"/>
                <a:gd name="T7" fmla="*/ 0 h 139"/>
                <a:gd name="T8" fmla="*/ 0 w 197"/>
                <a:gd name="T9" fmla="*/ 10 h 139"/>
                <a:gd name="T10" fmla="*/ 10 w 197"/>
                <a:gd name="T11" fmla="*/ 20 h 139"/>
                <a:gd name="T12" fmla="*/ 28 w 197"/>
                <a:gd name="T13" fmla="*/ 20 h 139"/>
                <a:gd name="T14" fmla="*/ 69 w 197"/>
                <a:gd name="T15" fmla="*/ 139 h 139"/>
                <a:gd name="T16" fmla="*/ 187 w 197"/>
                <a:gd name="T17" fmla="*/ 139 h 139"/>
                <a:gd name="T18" fmla="*/ 197 w 197"/>
                <a:gd name="T19" fmla="*/ 129 h 139"/>
                <a:gd name="T20" fmla="*/ 187 w 197"/>
                <a:gd name="T21" fmla="*/ 11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139">
                  <a:moveTo>
                    <a:pt x="187" y="119"/>
                  </a:moveTo>
                  <a:cubicBezTo>
                    <a:pt x="83" y="119"/>
                    <a:pt x="83" y="119"/>
                    <a:pt x="83" y="119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187" y="139"/>
                    <a:pt x="187" y="139"/>
                    <a:pt x="187" y="139"/>
                  </a:cubicBezTo>
                  <a:cubicBezTo>
                    <a:pt x="192" y="139"/>
                    <a:pt x="197" y="135"/>
                    <a:pt x="197" y="129"/>
                  </a:cubicBezTo>
                  <a:cubicBezTo>
                    <a:pt x="197" y="123"/>
                    <a:pt x="192" y="119"/>
                    <a:pt x="18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3707EAD-0403-48C3-B8E5-180D4CCECA2F}"/>
              </a:ext>
            </a:extLst>
          </p:cNvPr>
          <p:cNvGrpSpPr/>
          <p:nvPr/>
        </p:nvGrpSpPr>
        <p:grpSpPr>
          <a:xfrm>
            <a:off x="4135438" y="3567113"/>
            <a:ext cx="798512" cy="671512"/>
            <a:chOff x="4135438" y="3567113"/>
            <a:chExt cx="798512" cy="671512"/>
          </a:xfrm>
          <a:solidFill>
            <a:schemeClr val="accent3"/>
          </a:solidFill>
        </p:grpSpPr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213F224-80A0-41FD-BA41-ECCB07FD9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363" y="3567113"/>
              <a:ext cx="509587" cy="511175"/>
            </a:xfrm>
            <a:custGeom>
              <a:avLst/>
              <a:gdLst>
                <a:gd name="T0" fmla="*/ 123 w 134"/>
                <a:gd name="T1" fmla="*/ 0 h 134"/>
                <a:gd name="T2" fmla="*/ 11 w 134"/>
                <a:gd name="T3" fmla="*/ 0 h 134"/>
                <a:gd name="T4" fmla="*/ 0 w 134"/>
                <a:gd name="T5" fmla="*/ 11 h 134"/>
                <a:gd name="T6" fmla="*/ 0 w 134"/>
                <a:gd name="T7" fmla="*/ 35 h 134"/>
                <a:gd name="T8" fmla="*/ 49 w 134"/>
                <a:gd name="T9" fmla="*/ 35 h 134"/>
                <a:gd name="T10" fmla="*/ 65 w 134"/>
                <a:gd name="T11" fmla="*/ 51 h 134"/>
                <a:gd name="T12" fmla="*/ 65 w 134"/>
                <a:gd name="T13" fmla="*/ 134 h 134"/>
                <a:gd name="T14" fmla="*/ 90 w 134"/>
                <a:gd name="T15" fmla="*/ 134 h 134"/>
                <a:gd name="T16" fmla="*/ 93 w 134"/>
                <a:gd name="T17" fmla="*/ 129 h 134"/>
                <a:gd name="T18" fmla="*/ 85 w 134"/>
                <a:gd name="T19" fmla="*/ 109 h 134"/>
                <a:gd name="T20" fmla="*/ 126 w 134"/>
                <a:gd name="T21" fmla="*/ 109 h 134"/>
                <a:gd name="T22" fmla="*/ 134 w 134"/>
                <a:gd name="T23" fmla="*/ 100 h 134"/>
                <a:gd name="T24" fmla="*/ 134 w 134"/>
                <a:gd name="T25" fmla="*/ 11 h 134"/>
                <a:gd name="T26" fmla="*/ 123 w 134"/>
                <a:gd name="T2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134">
                  <a:moveTo>
                    <a:pt x="1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8" y="35"/>
                    <a:pt x="65" y="42"/>
                    <a:pt x="65" y="51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3" y="134"/>
                    <a:pt x="94" y="132"/>
                    <a:pt x="93" y="129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126" y="109"/>
                    <a:pt x="126" y="109"/>
                    <a:pt x="126" y="109"/>
                  </a:cubicBezTo>
                  <a:cubicBezTo>
                    <a:pt x="130" y="109"/>
                    <a:pt x="134" y="105"/>
                    <a:pt x="134" y="100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34" y="5"/>
                    <a:pt x="129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8D45474D-36EF-48A0-AC5A-F056DBA6BA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5438" y="3727450"/>
              <a:ext cx="509587" cy="511175"/>
            </a:xfrm>
            <a:custGeom>
              <a:avLst/>
              <a:gdLst>
                <a:gd name="T0" fmla="*/ 123 w 134"/>
                <a:gd name="T1" fmla="*/ 0 h 134"/>
                <a:gd name="T2" fmla="*/ 11 w 134"/>
                <a:gd name="T3" fmla="*/ 0 h 134"/>
                <a:gd name="T4" fmla="*/ 0 w 134"/>
                <a:gd name="T5" fmla="*/ 11 h 134"/>
                <a:gd name="T6" fmla="*/ 0 w 134"/>
                <a:gd name="T7" fmla="*/ 101 h 134"/>
                <a:gd name="T8" fmla="*/ 8 w 134"/>
                <a:gd name="T9" fmla="*/ 109 h 134"/>
                <a:gd name="T10" fmla="*/ 49 w 134"/>
                <a:gd name="T11" fmla="*/ 109 h 134"/>
                <a:gd name="T12" fmla="*/ 41 w 134"/>
                <a:gd name="T13" fmla="*/ 129 h 134"/>
                <a:gd name="T14" fmla="*/ 44 w 134"/>
                <a:gd name="T15" fmla="*/ 134 h 134"/>
                <a:gd name="T16" fmla="*/ 89 w 134"/>
                <a:gd name="T17" fmla="*/ 134 h 134"/>
                <a:gd name="T18" fmla="*/ 93 w 134"/>
                <a:gd name="T19" fmla="*/ 129 h 134"/>
                <a:gd name="T20" fmla="*/ 85 w 134"/>
                <a:gd name="T21" fmla="*/ 109 h 134"/>
                <a:gd name="T22" fmla="*/ 125 w 134"/>
                <a:gd name="T23" fmla="*/ 109 h 134"/>
                <a:gd name="T24" fmla="*/ 134 w 134"/>
                <a:gd name="T25" fmla="*/ 101 h 134"/>
                <a:gd name="T26" fmla="*/ 134 w 134"/>
                <a:gd name="T27" fmla="*/ 11 h 134"/>
                <a:gd name="T28" fmla="*/ 123 w 134"/>
                <a:gd name="T29" fmla="*/ 0 h 134"/>
                <a:gd name="T30" fmla="*/ 67 w 134"/>
                <a:gd name="T31" fmla="*/ 102 h 134"/>
                <a:gd name="T32" fmla="*/ 61 w 134"/>
                <a:gd name="T33" fmla="*/ 96 h 134"/>
                <a:gd name="T34" fmla="*/ 67 w 134"/>
                <a:gd name="T35" fmla="*/ 90 h 134"/>
                <a:gd name="T36" fmla="*/ 73 w 134"/>
                <a:gd name="T37" fmla="*/ 96 h 134"/>
                <a:gd name="T38" fmla="*/ 67 w 134"/>
                <a:gd name="T39" fmla="*/ 102 h 134"/>
                <a:gd name="T40" fmla="*/ 118 w 134"/>
                <a:gd name="T41" fmla="*/ 81 h 134"/>
                <a:gd name="T42" fmla="*/ 16 w 134"/>
                <a:gd name="T43" fmla="*/ 81 h 134"/>
                <a:gd name="T44" fmla="*/ 16 w 134"/>
                <a:gd name="T45" fmla="*/ 16 h 134"/>
                <a:gd name="T46" fmla="*/ 118 w 134"/>
                <a:gd name="T47" fmla="*/ 16 h 134"/>
                <a:gd name="T48" fmla="*/ 118 w 134"/>
                <a:gd name="T49" fmla="*/ 8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4" h="134">
                  <a:moveTo>
                    <a:pt x="1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4" y="109"/>
                    <a:pt x="8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0" y="132"/>
                    <a:pt x="41" y="134"/>
                    <a:pt x="44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2" y="134"/>
                    <a:pt x="94" y="132"/>
                    <a:pt x="93" y="129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125" y="109"/>
                    <a:pt x="125" y="109"/>
                    <a:pt x="125" y="109"/>
                  </a:cubicBezTo>
                  <a:cubicBezTo>
                    <a:pt x="130" y="109"/>
                    <a:pt x="134" y="105"/>
                    <a:pt x="134" y="10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34" y="5"/>
                    <a:pt x="129" y="0"/>
                    <a:pt x="123" y="0"/>
                  </a:cubicBezTo>
                  <a:close/>
                  <a:moveTo>
                    <a:pt x="67" y="102"/>
                  </a:moveTo>
                  <a:cubicBezTo>
                    <a:pt x="63" y="102"/>
                    <a:pt x="61" y="99"/>
                    <a:pt x="61" y="96"/>
                  </a:cubicBezTo>
                  <a:cubicBezTo>
                    <a:pt x="61" y="93"/>
                    <a:pt x="63" y="90"/>
                    <a:pt x="67" y="90"/>
                  </a:cubicBezTo>
                  <a:cubicBezTo>
                    <a:pt x="70" y="90"/>
                    <a:pt x="73" y="93"/>
                    <a:pt x="73" y="96"/>
                  </a:cubicBezTo>
                  <a:cubicBezTo>
                    <a:pt x="73" y="99"/>
                    <a:pt x="70" y="102"/>
                    <a:pt x="67" y="102"/>
                  </a:cubicBezTo>
                  <a:close/>
                  <a:moveTo>
                    <a:pt x="118" y="81"/>
                  </a:moveTo>
                  <a:cubicBezTo>
                    <a:pt x="16" y="81"/>
                    <a:pt x="16" y="81"/>
                    <a:pt x="16" y="81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8" y="16"/>
                    <a:pt x="118" y="16"/>
                    <a:pt x="118" y="16"/>
                  </a:cubicBezTo>
                  <a:lnTo>
                    <a:pt x="118" y="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8" name="Freeform 58">
            <a:extLst>
              <a:ext uri="{FF2B5EF4-FFF2-40B4-BE49-F238E27FC236}">
                <a16:creationId xmlns:a16="http://schemas.microsoft.com/office/drawing/2014/main" id="{B457B19E-BD5A-4636-84F2-95F8606C76BC}"/>
              </a:ext>
            </a:extLst>
          </p:cNvPr>
          <p:cNvSpPr>
            <a:spLocks noEditPoints="1"/>
          </p:cNvSpPr>
          <p:nvPr/>
        </p:nvSpPr>
        <p:spPr bwMode="auto">
          <a:xfrm>
            <a:off x="5641975" y="3481388"/>
            <a:ext cx="754063" cy="754062"/>
          </a:xfrm>
          <a:custGeom>
            <a:avLst/>
            <a:gdLst>
              <a:gd name="T0" fmla="*/ 198 w 198"/>
              <a:gd name="T1" fmla="*/ 99 h 198"/>
              <a:gd name="T2" fmla="*/ 99 w 198"/>
              <a:gd name="T3" fmla="*/ 0 h 198"/>
              <a:gd name="T4" fmla="*/ 0 w 198"/>
              <a:gd name="T5" fmla="*/ 99 h 198"/>
              <a:gd name="T6" fmla="*/ 99 w 198"/>
              <a:gd name="T7" fmla="*/ 198 h 198"/>
              <a:gd name="T8" fmla="*/ 198 w 198"/>
              <a:gd name="T9" fmla="*/ 99 h 198"/>
              <a:gd name="T10" fmla="*/ 109 w 198"/>
              <a:gd name="T11" fmla="*/ 99 h 198"/>
              <a:gd name="T12" fmla="*/ 99 w 198"/>
              <a:gd name="T13" fmla="*/ 108 h 198"/>
              <a:gd name="T14" fmla="*/ 90 w 198"/>
              <a:gd name="T15" fmla="*/ 99 h 198"/>
              <a:gd name="T16" fmla="*/ 90 w 198"/>
              <a:gd name="T17" fmla="*/ 50 h 198"/>
              <a:gd name="T18" fmla="*/ 99 w 198"/>
              <a:gd name="T19" fmla="*/ 40 h 198"/>
              <a:gd name="T20" fmla="*/ 109 w 198"/>
              <a:gd name="T21" fmla="*/ 50 h 198"/>
              <a:gd name="T22" fmla="*/ 109 w 198"/>
              <a:gd name="T23" fmla="*/ 99 h 198"/>
              <a:gd name="T24" fmla="*/ 163 w 198"/>
              <a:gd name="T25" fmla="*/ 99 h 198"/>
              <a:gd name="T26" fmla="*/ 99 w 198"/>
              <a:gd name="T27" fmla="*/ 163 h 198"/>
              <a:gd name="T28" fmla="*/ 35 w 198"/>
              <a:gd name="T29" fmla="*/ 99 h 198"/>
              <a:gd name="T30" fmla="*/ 54 w 198"/>
              <a:gd name="T31" fmla="*/ 54 h 198"/>
              <a:gd name="T32" fmla="*/ 60 w 198"/>
              <a:gd name="T33" fmla="*/ 51 h 198"/>
              <a:gd name="T34" fmla="*/ 67 w 198"/>
              <a:gd name="T35" fmla="*/ 54 h 198"/>
              <a:gd name="T36" fmla="*/ 67 w 198"/>
              <a:gd name="T37" fmla="*/ 67 h 198"/>
              <a:gd name="T38" fmla="*/ 54 w 198"/>
              <a:gd name="T39" fmla="*/ 99 h 198"/>
              <a:gd name="T40" fmla="*/ 99 w 198"/>
              <a:gd name="T41" fmla="*/ 144 h 198"/>
              <a:gd name="T42" fmla="*/ 144 w 198"/>
              <a:gd name="T43" fmla="*/ 99 h 198"/>
              <a:gd name="T44" fmla="*/ 131 w 198"/>
              <a:gd name="T45" fmla="*/ 67 h 198"/>
              <a:gd name="T46" fmla="*/ 131 w 198"/>
              <a:gd name="T47" fmla="*/ 54 h 198"/>
              <a:gd name="T48" fmla="*/ 144 w 198"/>
              <a:gd name="T49" fmla="*/ 54 h 198"/>
              <a:gd name="T50" fmla="*/ 163 w 198"/>
              <a:gd name="T51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8" h="198">
                <a:moveTo>
                  <a:pt x="198" y="99"/>
                </a:moveTo>
                <a:cubicBezTo>
                  <a:pt x="198" y="44"/>
                  <a:pt x="154" y="0"/>
                  <a:pt x="99" y="0"/>
                </a:cubicBezTo>
                <a:cubicBezTo>
                  <a:pt x="44" y="0"/>
                  <a:pt x="0" y="44"/>
                  <a:pt x="0" y="99"/>
                </a:cubicBezTo>
                <a:cubicBezTo>
                  <a:pt x="0" y="154"/>
                  <a:pt x="44" y="198"/>
                  <a:pt x="99" y="198"/>
                </a:cubicBezTo>
                <a:cubicBezTo>
                  <a:pt x="154" y="198"/>
                  <a:pt x="198" y="154"/>
                  <a:pt x="198" y="99"/>
                </a:cubicBezTo>
                <a:close/>
                <a:moveTo>
                  <a:pt x="109" y="99"/>
                </a:moveTo>
                <a:cubicBezTo>
                  <a:pt x="109" y="104"/>
                  <a:pt x="105" y="108"/>
                  <a:pt x="99" y="108"/>
                </a:cubicBezTo>
                <a:cubicBezTo>
                  <a:pt x="94" y="108"/>
                  <a:pt x="90" y="104"/>
                  <a:pt x="90" y="99"/>
                </a:cubicBezTo>
                <a:cubicBezTo>
                  <a:pt x="90" y="50"/>
                  <a:pt x="90" y="50"/>
                  <a:pt x="90" y="50"/>
                </a:cubicBezTo>
                <a:cubicBezTo>
                  <a:pt x="90" y="45"/>
                  <a:pt x="94" y="40"/>
                  <a:pt x="99" y="40"/>
                </a:cubicBezTo>
                <a:cubicBezTo>
                  <a:pt x="105" y="40"/>
                  <a:pt x="109" y="45"/>
                  <a:pt x="109" y="50"/>
                </a:cubicBezTo>
                <a:lnTo>
                  <a:pt x="109" y="99"/>
                </a:lnTo>
                <a:close/>
                <a:moveTo>
                  <a:pt x="163" y="99"/>
                </a:moveTo>
                <a:cubicBezTo>
                  <a:pt x="163" y="135"/>
                  <a:pt x="134" y="163"/>
                  <a:pt x="99" y="163"/>
                </a:cubicBezTo>
                <a:cubicBezTo>
                  <a:pt x="64" y="163"/>
                  <a:pt x="35" y="135"/>
                  <a:pt x="35" y="99"/>
                </a:cubicBezTo>
                <a:cubicBezTo>
                  <a:pt x="35" y="82"/>
                  <a:pt x="42" y="66"/>
                  <a:pt x="54" y="54"/>
                </a:cubicBezTo>
                <a:cubicBezTo>
                  <a:pt x="56" y="52"/>
                  <a:pt x="58" y="51"/>
                  <a:pt x="60" y="51"/>
                </a:cubicBezTo>
                <a:cubicBezTo>
                  <a:pt x="63" y="51"/>
                  <a:pt x="65" y="52"/>
                  <a:pt x="67" y="54"/>
                </a:cubicBezTo>
                <a:cubicBezTo>
                  <a:pt x="71" y="57"/>
                  <a:pt x="71" y="63"/>
                  <a:pt x="67" y="67"/>
                </a:cubicBezTo>
                <a:cubicBezTo>
                  <a:pt x="58" y="76"/>
                  <a:pt x="54" y="87"/>
                  <a:pt x="54" y="99"/>
                </a:cubicBezTo>
                <a:cubicBezTo>
                  <a:pt x="54" y="124"/>
                  <a:pt x="74" y="144"/>
                  <a:pt x="99" y="144"/>
                </a:cubicBezTo>
                <a:cubicBezTo>
                  <a:pt x="124" y="144"/>
                  <a:pt x="144" y="124"/>
                  <a:pt x="144" y="99"/>
                </a:cubicBezTo>
                <a:cubicBezTo>
                  <a:pt x="144" y="87"/>
                  <a:pt x="140" y="76"/>
                  <a:pt x="131" y="67"/>
                </a:cubicBezTo>
                <a:cubicBezTo>
                  <a:pt x="127" y="63"/>
                  <a:pt x="127" y="58"/>
                  <a:pt x="131" y="54"/>
                </a:cubicBezTo>
                <a:cubicBezTo>
                  <a:pt x="135" y="50"/>
                  <a:pt x="141" y="50"/>
                  <a:pt x="144" y="54"/>
                </a:cubicBezTo>
                <a:cubicBezTo>
                  <a:pt x="156" y="66"/>
                  <a:pt x="163" y="82"/>
                  <a:pt x="163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7E14BA2-536E-46FD-B2A1-7FCF72389938}"/>
              </a:ext>
            </a:extLst>
          </p:cNvPr>
          <p:cNvGrpSpPr/>
          <p:nvPr/>
        </p:nvGrpSpPr>
        <p:grpSpPr>
          <a:xfrm>
            <a:off x="7097713" y="3538538"/>
            <a:ext cx="790575" cy="776287"/>
            <a:chOff x="7097713" y="3538538"/>
            <a:chExt cx="790575" cy="776287"/>
          </a:xfrm>
          <a:solidFill>
            <a:schemeClr val="accent3"/>
          </a:solidFill>
        </p:grpSpPr>
        <p:sp>
          <p:nvSpPr>
            <p:cNvPr id="40" name="Freeform 62">
              <a:extLst>
                <a:ext uri="{FF2B5EF4-FFF2-40B4-BE49-F238E27FC236}">
                  <a16:creationId xmlns:a16="http://schemas.microsoft.com/office/drawing/2014/main" id="{86624D2C-3FF3-4E79-BC14-18A9C88A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9813" y="3694113"/>
              <a:ext cx="57150" cy="109537"/>
            </a:xfrm>
            <a:custGeom>
              <a:avLst/>
              <a:gdLst>
                <a:gd name="T0" fmla="*/ 9 w 15"/>
                <a:gd name="T1" fmla="*/ 0 h 29"/>
                <a:gd name="T2" fmla="*/ 6 w 15"/>
                <a:gd name="T3" fmla="*/ 0 h 29"/>
                <a:gd name="T4" fmla="*/ 0 w 15"/>
                <a:gd name="T5" fmla="*/ 5 h 29"/>
                <a:gd name="T6" fmla="*/ 0 w 15"/>
                <a:gd name="T7" fmla="*/ 29 h 29"/>
                <a:gd name="T8" fmla="*/ 15 w 15"/>
                <a:gd name="T9" fmla="*/ 29 h 29"/>
                <a:gd name="T10" fmla="*/ 15 w 15"/>
                <a:gd name="T11" fmla="*/ 5 h 29"/>
                <a:gd name="T12" fmla="*/ 9 w 15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9">
                  <a:moveTo>
                    <a:pt x="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71E70818-29F9-46F0-AB7D-26BF62017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038" y="3694113"/>
              <a:ext cx="55563" cy="109537"/>
            </a:xfrm>
            <a:custGeom>
              <a:avLst/>
              <a:gdLst>
                <a:gd name="T0" fmla="*/ 9 w 15"/>
                <a:gd name="T1" fmla="*/ 0 h 29"/>
                <a:gd name="T2" fmla="*/ 6 w 15"/>
                <a:gd name="T3" fmla="*/ 0 h 29"/>
                <a:gd name="T4" fmla="*/ 0 w 15"/>
                <a:gd name="T5" fmla="*/ 5 h 29"/>
                <a:gd name="T6" fmla="*/ 0 w 15"/>
                <a:gd name="T7" fmla="*/ 29 h 29"/>
                <a:gd name="T8" fmla="*/ 15 w 15"/>
                <a:gd name="T9" fmla="*/ 29 h 29"/>
                <a:gd name="T10" fmla="*/ 15 w 15"/>
                <a:gd name="T11" fmla="*/ 5 h 29"/>
                <a:gd name="T12" fmla="*/ 9 w 15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9">
                  <a:moveTo>
                    <a:pt x="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2" name="Freeform 64">
              <a:extLst>
                <a:ext uri="{FF2B5EF4-FFF2-40B4-BE49-F238E27FC236}">
                  <a16:creationId xmlns:a16="http://schemas.microsoft.com/office/drawing/2014/main" id="{747C4931-4DBB-480A-B338-152B0389C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7713" y="3538538"/>
              <a:ext cx="790575" cy="776287"/>
            </a:xfrm>
            <a:custGeom>
              <a:avLst/>
              <a:gdLst>
                <a:gd name="T0" fmla="*/ 104 w 208"/>
                <a:gd name="T1" fmla="*/ 0 h 204"/>
                <a:gd name="T2" fmla="*/ 0 w 208"/>
                <a:gd name="T3" fmla="*/ 104 h 204"/>
                <a:gd name="T4" fmla="*/ 30 w 208"/>
                <a:gd name="T5" fmla="*/ 178 h 204"/>
                <a:gd name="T6" fmla="*/ 72 w 208"/>
                <a:gd name="T7" fmla="*/ 203 h 204"/>
                <a:gd name="T8" fmla="*/ 75 w 208"/>
                <a:gd name="T9" fmla="*/ 204 h 204"/>
                <a:gd name="T10" fmla="*/ 84 w 208"/>
                <a:gd name="T11" fmla="*/ 197 h 204"/>
                <a:gd name="T12" fmla="*/ 78 w 208"/>
                <a:gd name="T13" fmla="*/ 184 h 204"/>
                <a:gd name="T14" fmla="*/ 45 w 208"/>
                <a:gd name="T15" fmla="*/ 163 h 204"/>
                <a:gd name="T16" fmla="*/ 20 w 208"/>
                <a:gd name="T17" fmla="*/ 104 h 204"/>
                <a:gd name="T18" fmla="*/ 104 w 208"/>
                <a:gd name="T19" fmla="*/ 20 h 204"/>
                <a:gd name="T20" fmla="*/ 188 w 208"/>
                <a:gd name="T21" fmla="*/ 104 h 204"/>
                <a:gd name="T22" fmla="*/ 163 w 208"/>
                <a:gd name="T23" fmla="*/ 164 h 204"/>
                <a:gd name="T24" fmla="*/ 133 w 208"/>
                <a:gd name="T25" fmla="*/ 180 h 204"/>
                <a:gd name="T26" fmla="*/ 122 w 208"/>
                <a:gd name="T27" fmla="*/ 175 h 204"/>
                <a:gd name="T28" fmla="*/ 113 w 208"/>
                <a:gd name="T29" fmla="*/ 140 h 204"/>
                <a:gd name="T30" fmla="*/ 145 w 208"/>
                <a:gd name="T31" fmla="*/ 107 h 204"/>
                <a:gd name="T32" fmla="*/ 145 w 208"/>
                <a:gd name="T33" fmla="*/ 76 h 204"/>
                <a:gd name="T34" fmla="*/ 63 w 208"/>
                <a:gd name="T35" fmla="*/ 76 h 204"/>
                <a:gd name="T36" fmla="*/ 63 w 208"/>
                <a:gd name="T37" fmla="*/ 107 h 204"/>
                <a:gd name="T38" fmla="*/ 93 w 208"/>
                <a:gd name="T39" fmla="*/ 140 h 204"/>
                <a:gd name="T40" fmla="*/ 107 w 208"/>
                <a:gd name="T41" fmla="*/ 189 h 204"/>
                <a:gd name="T42" fmla="*/ 133 w 208"/>
                <a:gd name="T43" fmla="*/ 200 h 204"/>
                <a:gd name="T44" fmla="*/ 177 w 208"/>
                <a:gd name="T45" fmla="*/ 178 h 204"/>
                <a:gd name="T46" fmla="*/ 177 w 208"/>
                <a:gd name="T47" fmla="*/ 178 h 204"/>
                <a:gd name="T48" fmla="*/ 208 w 208"/>
                <a:gd name="T49" fmla="*/ 104 h 204"/>
                <a:gd name="T50" fmla="*/ 104 w 208"/>
                <a:gd name="T5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204">
                  <a:moveTo>
                    <a:pt x="104" y="0"/>
                  </a:moveTo>
                  <a:cubicBezTo>
                    <a:pt x="47" y="0"/>
                    <a:pt x="0" y="47"/>
                    <a:pt x="0" y="104"/>
                  </a:cubicBezTo>
                  <a:cubicBezTo>
                    <a:pt x="0" y="132"/>
                    <a:pt x="11" y="158"/>
                    <a:pt x="30" y="178"/>
                  </a:cubicBezTo>
                  <a:cubicBezTo>
                    <a:pt x="42" y="189"/>
                    <a:pt x="56" y="198"/>
                    <a:pt x="72" y="203"/>
                  </a:cubicBezTo>
                  <a:cubicBezTo>
                    <a:pt x="73" y="203"/>
                    <a:pt x="74" y="204"/>
                    <a:pt x="75" y="204"/>
                  </a:cubicBezTo>
                  <a:cubicBezTo>
                    <a:pt x="79" y="204"/>
                    <a:pt x="83" y="201"/>
                    <a:pt x="84" y="197"/>
                  </a:cubicBezTo>
                  <a:cubicBezTo>
                    <a:pt x="86" y="191"/>
                    <a:pt x="83" y="186"/>
                    <a:pt x="78" y="184"/>
                  </a:cubicBezTo>
                  <a:cubicBezTo>
                    <a:pt x="65" y="180"/>
                    <a:pt x="54" y="173"/>
                    <a:pt x="45" y="163"/>
                  </a:cubicBezTo>
                  <a:cubicBezTo>
                    <a:pt x="29" y="148"/>
                    <a:pt x="20" y="127"/>
                    <a:pt x="20" y="104"/>
                  </a:cubicBezTo>
                  <a:cubicBezTo>
                    <a:pt x="20" y="58"/>
                    <a:pt x="58" y="20"/>
                    <a:pt x="104" y="20"/>
                  </a:cubicBezTo>
                  <a:cubicBezTo>
                    <a:pt x="150" y="20"/>
                    <a:pt x="188" y="58"/>
                    <a:pt x="188" y="104"/>
                  </a:cubicBezTo>
                  <a:cubicBezTo>
                    <a:pt x="188" y="127"/>
                    <a:pt x="179" y="148"/>
                    <a:pt x="163" y="164"/>
                  </a:cubicBezTo>
                  <a:cubicBezTo>
                    <a:pt x="157" y="169"/>
                    <a:pt x="142" y="180"/>
                    <a:pt x="133" y="180"/>
                  </a:cubicBezTo>
                  <a:cubicBezTo>
                    <a:pt x="128" y="180"/>
                    <a:pt x="125" y="179"/>
                    <a:pt x="122" y="175"/>
                  </a:cubicBezTo>
                  <a:cubicBezTo>
                    <a:pt x="115" y="167"/>
                    <a:pt x="113" y="151"/>
                    <a:pt x="113" y="140"/>
                  </a:cubicBezTo>
                  <a:cubicBezTo>
                    <a:pt x="131" y="139"/>
                    <a:pt x="145" y="125"/>
                    <a:pt x="145" y="107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63" y="124"/>
                    <a:pt x="77" y="139"/>
                    <a:pt x="93" y="140"/>
                  </a:cubicBezTo>
                  <a:cubicBezTo>
                    <a:pt x="93" y="153"/>
                    <a:pt x="95" y="175"/>
                    <a:pt x="107" y="189"/>
                  </a:cubicBezTo>
                  <a:cubicBezTo>
                    <a:pt x="114" y="196"/>
                    <a:pt x="123" y="200"/>
                    <a:pt x="133" y="200"/>
                  </a:cubicBezTo>
                  <a:cubicBezTo>
                    <a:pt x="152" y="200"/>
                    <a:pt x="174" y="180"/>
                    <a:pt x="177" y="178"/>
                  </a:cubicBezTo>
                  <a:cubicBezTo>
                    <a:pt x="177" y="178"/>
                    <a:pt x="177" y="178"/>
                    <a:pt x="177" y="178"/>
                  </a:cubicBezTo>
                  <a:cubicBezTo>
                    <a:pt x="197" y="158"/>
                    <a:pt x="208" y="132"/>
                    <a:pt x="208" y="104"/>
                  </a:cubicBezTo>
                  <a:cubicBezTo>
                    <a:pt x="208" y="47"/>
                    <a:pt x="161" y="0"/>
                    <a:pt x="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87700CD-4DE2-41E7-B0DF-80EC6987BEBB}"/>
              </a:ext>
            </a:extLst>
          </p:cNvPr>
          <p:cNvGrpSpPr/>
          <p:nvPr/>
        </p:nvGrpSpPr>
        <p:grpSpPr>
          <a:xfrm>
            <a:off x="8688388" y="3575050"/>
            <a:ext cx="812800" cy="714375"/>
            <a:chOff x="8688388" y="3575050"/>
            <a:chExt cx="812800" cy="714375"/>
          </a:xfrm>
          <a:solidFill>
            <a:schemeClr val="accent3"/>
          </a:solidFill>
        </p:grpSpPr>
        <p:sp>
          <p:nvSpPr>
            <p:cNvPr id="44" name="Freeform 68">
              <a:extLst>
                <a:ext uri="{FF2B5EF4-FFF2-40B4-BE49-F238E27FC236}">
                  <a16:creationId xmlns:a16="http://schemas.microsoft.com/office/drawing/2014/main" id="{BD8B50BB-0709-47B8-A2BE-A711EADE2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9663" y="3575050"/>
              <a:ext cx="730250" cy="561975"/>
            </a:xfrm>
            <a:custGeom>
              <a:avLst/>
              <a:gdLst>
                <a:gd name="T0" fmla="*/ 12 w 192"/>
                <a:gd name="T1" fmla="*/ 148 h 148"/>
                <a:gd name="T2" fmla="*/ 180 w 192"/>
                <a:gd name="T3" fmla="*/ 148 h 148"/>
                <a:gd name="T4" fmla="*/ 192 w 192"/>
                <a:gd name="T5" fmla="*/ 136 h 148"/>
                <a:gd name="T6" fmla="*/ 192 w 192"/>
                <a:gd name="T7" fmla="*/ 16 h 148"/>
                <a:gd name="T8" fmla="*/ 176 w 192"/>
                <a:gd name="T9" fmla="*/ 0 h 148"/>
                <a:gd name="T10" fmla="*/ 16 w 192"/>
                <a:gd name="T11" fmla="*/ 0 h 148"/>
                <a:gd name="T12" fmla="*/ 0 w 192"/>
                <a:gd name="T13" fmla="*/ 16 h 148"/>
                <a:gd name="T14" fmla="*/ 0 w 192"/>
                <a:gd name="T15" fmla="*/ 136 h 148"/>
                <a:gd name="T16" fmla="*/ 12 w 192"/>
                <a:gd name="T17" fmla="*/ 148 h 148"/>
                <a:gd name="T18" fmla="*/ 20 w 192"/>
                <a:gd name="T19" fmla="*/ 20 h 148"/>
                <a:gd name="T20" fmla="*/ 172 w 192"/>
                <a:gd name="T21" fmla="*/ 20 h 148"/>
                <a:gd name="T22" fmla="*/ 172 w 192"/>
                <a:gd name="T23" fmla="*/ 128 h 148"/>
                <a:gd name="T24" fmla="*/ 20 w 192"/>
                <a:gd name="T25" fmla="*/ 128 h 148"/>
                <a:gd name="T26" fmla="*/ 20 w 192"/>
                <a:gd name="T27" fmla="*/ 2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48">
                  <a:moveTo>
                    <a:pt x="12" y="148"/>
                  </a:moveTo>
                  <a:cubicBezTo>
                    <a:pt x="180" y="148"/>
                    <a:pt x="180" y="148"/>
                    <a:pt x="180" y="148"/>
                  </a:cubicBezTo>
                  <a:cubicBezTo>
                    <a:pt x="187" y="148"/>
                    <a:pt x="192" y="142"/>
                    <a:pt x="192" y="13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2" y="7"/>
                    <a:pt x="185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2"/>
                    <a:pt x="6" y="148"/>
                    <a:pt x="12" y="148"/>
                  </a:cubicBezTo>
                  <a:close/>
                  <a:moveTo>
                    <a:pt x="20" y="20"/>
                  </a:moveTo>
                  <a:cubicBezTo>
                    <a:pt x="172" y="20"/>
                    <a:pt x="172" y="20"/>
                    <a:pt x="172" y="20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20" y="128"/>
                    <a:pt x="20" y="128"/>
                    <a:pt x="20" y="128"/>
                  </a:cubicBez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5" name="Freeform 69">
              <a:extLst>
                <a:ext uri="{FF2B5EF4-FFF2-40B4-BE49-F238E27FC236}">
                  <a16:creationId xmlns:a16="http://schemas.microsoft.com/office/drawing/2014/main" id="{4CFC0EA4-AEE3-42FA-B8D3-5222CE8DDB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8388" y="4164013"/>
              <a:ext cx="812800" cy="125412"/>
            </a:xfrm>
            <a:custGeom>
              <a:avLst/>
              <a:gdLst>
                <a:gd name="T0" fmla="*/ 210 w 214"/>
                <a:gd name="T1" fmla="*/ 0 h 33"/>
                <a:gd name="T2" fmla="*/ 4 w 214"/>
                <a:gd name="T3" fmla="*/ 0 h 33"/>
                <a:gd name="T4" fmla="*/ 0 w 214"/>
                <a:gd name="T5" fmla="*/ 4 h 33"/>
                <a:gd name="T6" fmla="*/ 0 w 214"/>
                <a:gd name="T7" fmla="*/ 19 h 33"/>
                <a:gd name="T8" fmla="*/ 18 w 214"/>
                <a:gd name="T9" fmla="*/ 33 h 33"/>
                <a:gd name="T10" fmla="*/ 196 w 214"/>
                <a:gd name="T11" fmla="*/ 33 h 33"/>
                <a:gd name="T12" fmla="*/ 214 w 214"/>
                <a:gd name="T13" fmla="*/ 19 h 33"/>
                <a:gd name="T14" fmla="*/ 214 w 214"/>
                <a:gd name="T15" fmla="*/ 4 h 33"/>
                <a:gd name="T16" fmla="*/ 210 w 214"/>
                <a:gd name="T17" fmla="*/ 0 h 33"/>
                <a:gd name="T18" fmla="*/ 132 w 214"/>
                <a:gd name="T19" fmla="*/ 21 h 33"/>
                <a:gd name="T20" fmla="*/ 82 w 214"/>
                <a:gd name="T21" fmla="*/ 21 h 33"/>
                <a:gd name="T22" fmla="*/ 78 w 214"/>
                <a:gd name="T23" fmla="*/ 17 h 33"/>
                <a:gd name="T24" fmla="*/ 82 w 214"/>
                <a:gd name="T25" fmla="*/ 13 h 33"/>
                <a:gd name="T26" fmla="*/ 132 w 214"/>
                <a:gd name="T27" fmla="*/ 13 h 33"/>
                <a:gd name="T28" fmla="*/ 136 w 214"/>
                <a:gd name="T29" fmla="*/ 17 h 33"/>
                <a:gd name="T30" fmla="*/ 132 w 214"/>
                <a:gd name="T31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4" h="33">
                  <a:moveTo>
                    <a:pt x="2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0" y="27"/>
                    <a:pt x="8" y="33"/>
                    <a:pt x="18" y="33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06" y="33"/>
                    <a:pt x="214" y="27"/>
                    <a:pt x="214" y="19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4" y="2"/>
                    <a:pt x="213" y="0"/>
                    <a:pt x="210" y="0"/>
                  </a:cubicBezTo>
                  <a:close/>
                  <a:moveTo>
                    <a:pt x="132" y="21"/>
                  </a:moveTo>
                  <a:cubicBezTo>
                    <a:pt x="82" y="21"/>
                    <a:pt x="82" y="21"/>
                    <a:pt x="82" y="21"/>
                  </a:cubicBezTo>
                  <a:cubicBezTo>
                    <a:pt x="80" y="21"/>
                    <a:pt x="78" y="19"/>
                    <a:pt x="78" y="17"/>
                  </a:cubicBezTo>
                  <a:cubicBezTo>
                    <a:pt x="78" y="14"/>
                    <a:pt x="80" y="13"/>
                    <a:pt x="82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4" y="13"/>
                    <a:pt x="136" y="14"/>
                    <a:pt x="136" y="17"/>
                  </a:cubicBezTo>
                  <a:cubicBezTo>
                    <a:pt x="136" y="19"/>
                    <a:pt x="134" y="21"/>
                    <a:pt x="132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6" name="Freeform 73">
            <a:extLst>
              <a:ext uri="{FF2B5EF4-FFF2-40B4-BE49-F238E27FC236}">
                <a16:creationId xmlns:a16="http://schemas.microsoft.com/office/drawing/2014/main" id="{27926FBD-6E17-4AAF-A8EB-EAAE73C6A761}"/>
              </a:ext>
            </a:extLst>
          </p:cNvPr>
          <p:cNvSpPr>
            <a:spLocks noEditPoints="1"/>
          </p:cNvSpPr>
          <p:nvPr/>
        </p:nvSpPr>
        <p:spPr bwMode="auto">
          <a:xfrm>
            <a:off x="10313988" y="3567113"/>
            <a:ext cx="754062" cy="752475"/>
          </a:xfrm>
          <a:custGeom>
            <a:avLst/>
            <a:gdLst>
              <a:gd name="T0" fmla="*/ 0 w 198"/>
              <a:gd name="T1" fmla="*/ 99 h 198"/>
              <a:gd name="T2" fmla="*/ 99 w 198"/>
              <a:gd name="T3" fmla="*/ 198 h 198"/>
              <a:gd name="T4" fmla="*/ 198 w 198"/>
              <a:gd name="T5" fmla="*/ 99 h 198"/>
              <a:gd name="T6" fmla="*/ 137 w 198"/>
              <a:gd name="T7" fmla="*/ 93 h 198"/>
              <a:gd name="T8" fmla="*/ 165 w 198"/>
              <a:gd name="T9" fmla="*/ 54 h 198"/>
              <a:gd name="T10" fmla="*/ 137 w 198"/>
              <a:gd name="T11" fmla="*/ 93 h 198"/>
              <a:gd name="T12" fmla="*/ 97 w 198"/>
              <a:gd name="T13" fmla="*/ 178 h 198"/>
              <a:gd name="T14" fmla="*/ 99 w 198"/>
              <a:gd name="T15" fmla="*/ 141 h 198"/>
              <a:gd name="T16" fmla="*/ 98 w 198"/>
              <a:gd name="T17" fmla="*/ 178 h 198"/>
              <a:gd name="T18" fmla="*/ 75 w 198"/>
              <a:gd name="T19" fmla="*/ 131 h 198"/>
              <a:gd name="T20" fmla="*/ 125 w 198"/>
              <a:gd name="T21" fmla="*/ 105 h 198"/>
              <a:gd name="T22" fmla="*/ 99 w 198"/>
              <a:gd name="T23" fmla="*/ 129 h 198"/>
              <a:gd name="T24" fmla="*/ 33 w 198"/>
              <a:gd name="T25" fmla="*/ 54 h 198"/>
              <a:gd name="T26" fmla="*/ 59 w 198"/>
              <a:gd name="T27" fmla="*/ 93 h 198"/>
              <a:gd name="T28" fmla="*/ 71 w 198"/>
              <a:gd name="T29" fmla="*/ 93 h 198"/>
              <a:gd name="T30" fmla="*/ 99 w 198"/>
              <a:gd name="T31" fmla="*/ 70 h 198"/>
              <a:gd name="T32" fmla="*/ 125 w 198"/>
              <a:gd name="T33" fmla="*/ 93 h 198"/>
              <a:gd name="T34" fmla="*/ 98 w 198"/>
              <a:gd name="T35" fmla="*/ 20 h 198"/>
              <a:gd name="T36" fmla="*/ 99 w 198"/>
              <a:gd name="T37" fmla="*/ 58 h 198"/>
              <a:gd name="T38" fmla="*/ 97 w 198"/>
              <a:gd name="T39" fmla="*/ 20 h 198"/>
              <a:gd name="T40" fmla="*/ 157 w 198"/>
              <a:gd name="T41" fmla="*/ 45 h 198"/>
              <a:gd name="T42" fmla="*/ 114 w 198"/>
              <a:gd name="T43" fmla="*/ 21 h 198"/>
              <a:gd name="T44" fmla="*/ 81 w 198"/>
              <a:gd name="T45" fmla="*/ 22 h 198"/>
              <a:gd name="T46" fmla="*/ 41 w 198"/>
              <a:gd name="T47" fmla="*/ 45 h 198"/>
              <a:gd name="T48" fmla="*/ 20 w 198"/>
              <a:gd name="T49" fmla="*/ 105 h 198"/>
              <a:gd name="T50" fmla="*/ 63 w 198"/>
              <a:gd name="T51" fmla="*/ 133 h 198"/>
              <a:gd name="T52" fmla="*/ 20 w 198"/>
              <a:gd name="T53" fmla="*/ 105 h 198"/>
              <a:gd name="T54" fmla="*/ 66 w 198"/>
              <a:gd name="T55" fmla="*/ 145 h 198"/>
              <a:gd name="T56" fmla="*/ 42 w 198"/>
              <a:gd name="T57" fmla="*/ 154 h 198"/>
              <a:gd name="T58" fmla="*/ 129 w 198"/>
              <a:gd name="T59" fmla="*/ 144 h 198"/>
              <a:gd name="T60" fmla="*/ 114 w 198"/>
              <a:gd name="T61" fmla="*/ 177 h 198"/>
              <a:gd name="T62" fmla="*/ 133 w 198"/>
              <a:gd name="T63" fmla="*/ 133 h 198"/>
              <a:gd name="T64" fmla="*/ 178 w 198"/>
              <a:gd name="T65" fmla="*/ 10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8" h="198">
                <a:moveTo>
                  <a:pt x="99" y="0"/>
                </a:moveTo>
                <a:cubicBezTo>
                  <a:pt x="44" y="0"/>
                  <a:pt x="0" y="44"/>
                  <a:pt x="0" y="99"/>
                </a:cubicBezTo>
                <a:cubicBezTo>
                  <a:pt x="0" y="121"/>
                  <a:pt x="7" y="143"/>
                  <a:pt x="21" y="160"/>
                </a:cubicBezTo>
                <a:cubicBezTo>
                  <a:pt x="40" y="184"/>
                  <a:pt x="68" y="198"/>
                  <a:pt x="99" y="198"/>
                </a:cubicBezTo>
                <a:cubicBezTo>
                  <a:pt x="130" y="198"/>
                  <a:pt x="158" y="184"/>
                  <a:pt x="177" y="160"/>
                </a:cubicBezTo>
                <a:cubicBezTo>
                  <a:pt x="191" y="143"/>
                  <a:pt x="198" y="121"/>
                  <a:pt x="198" y="99"/>
                </a:cubicBezTo>
                <a:cubicBezTo>
                  <a:pt x="198" y="44"/>
                  <a:pt x="154" y="0"/>
                  <a:pt x="99" y="0"/>
                </a:cubicBezTo>
                <a:close/>
                <a:moveTo>
                  <a:pt x="137" y="93"/>
                </a:moveTo>
                <a:cubicBezTo>
                  <a:pt x="137" y="84"/>
                  <a:pt x="135" y="74"/>
                  <a:pt x="133" y="66"/>
                </a:cubicBezTo>
                <a:cubicBezTo>
                  <a:pt x="145" y="63"/>
                  <a:pt x="156" y="59"/>
                  <a:pt x="165" y="54"/>
                </a:cubicBezTo>
                <a:cubicBezTo>
                  <a:pt x="172" y="66"/>
                  <a:pt x="177" y="79"/>
                  <a:pt x="178" y="93"/>
                </a:cubicBezTo>
                <a:lnTo>
                  <a:pt x="137" y="93"/>
                </a:lnTo>
                <a:close/>
                <a:moveTo>
                  <a:pt x="98" y="178"/>
                </a:moveTo>
                <a:cubicBezTo>
                  <a:pt x="98" y="178"/>
                  <a:pt x="98" y="178"/>
                  <a:pt x="97" y="178"/>
                </a:cubicBezTo>
                <a:cubicBezTo>
                  <a:pt x="92" y="172"/>
                  <a:pt x="84" y="159"/>
                  <a:pt x="78" y="143"/>
                </a:cubicBezTo>
                <a:cubicBezTo>
                  <a:pt x="85" y="142"/>
                  <a:pt x="92" y="141"/>
                  <a:pt x="99" y="141"/>
                </a:cubicBezTo>
                <a:cubicBezTo>
                  <a:pt x="105" y="141"/>
                  <a:pt x="112" y="141"/>
                  <a:pt x="117" y="142"/>
                </a:cubicBezTo>
                <a:cubicBezTo>
                  <a:pt x="111" y="159"/>
                  <a:pt x="103" y="171"/>
                  <a:pt x="98" y="178"/>
                </a:cubicBezTo>
                <a:close/>
                <a:moveTo>
                  <a:pt x="99" y="129"/>
                </a:moveTo>
                <a:cubicBezTo>
                  <a:pt x="90" y="129"/>
                  <a:pt x="82" y="130"/>
                  <a:pt x="75" y="131"/>
                </a:cubicBezTo>
                <a:cubicBezTo>
                  <a:pt x="73" y="123"/>
                  <a:pt x="72" y="115"/>
                  <a:pt x="71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14"/>
                  <a:pt x="123" y="123"/>
                  <a:pt x="121" y="131"/>
                </a:cubicBezTo>
                <a:cubicBezTo>
                  <a:pt x="114" y="130"/>
                  <a:pt x="107" y="129"/>
                  <a:pt x="99" y="129"/>
                </a:cubicBezTo>
                <a:close/>
                <a:moveTo>
                  <a:pt x="20" y="93"/>
                </a:moveTo>
                <a:cubicBezTo>
                  <a:pt x="21" y="79"/>
                  <a:pt x="26" y="66"/>
                  <a:pt x="33" y="54"/>
                </a:cubicBezTo>
                <a:cubicBezTo>
                  <a:pt x="42" y="59"/>
                  <a:pt x="52" y="63"/>
                  <a:pt x="63" y="66"/>
                </a:cubicBezTo>
                <a:cubicBezTo>
                  <a:pt x="61" y="74"/>
                  <a:pt x="60" y="83"/>
                  <a:pt x="59" y="93"/>
                </a:cubicBezTo>
                <a:cubicBezTo>
                  <a:pt x="20" y="93"/>
                  <a:pt x="20" y="93"/>
                  <a:pt x="20" y="93"/>
                </a:cubicBezTo>
                <a:close/>
                <a:moveTo>
                  <a:pt x="71" y="93"/>
                </a:moveTo>
                <a:cubicBezTo>
                  <a:pt x="72" y="84"/>
                  <a:pt x="73" y="76"/>
                  <a:pt x="75" y="68"/>
                </a:cubicBezTo>
                <a:cubicBezTo>
                  <a:pt x="82" y="69"/>
                  <a:pt x="90" y="70"/>
                  <a:pt x="99" y="70"/>
                </a:cubicBezTo>
                <a:cubicBezTo>
                  <a:pt x="107" y="70"/>
                  <a:pt x="114" y="69"/>
                  <a:pt x="121" y="68"/>
                </a:cubicBezTo>
                <a:cubicBezTo>
                  <a:pt x="123" y="76"/>
                  <a:pt x="125" y="84"/>
                  <a:pt x="125" y="93"/>
                </a:cubicBezTo>
                <a:cubicBezTo>
                  <a:pt x="71" y="93"/>
                  <a:pt x="71" y="93"/>
                  <a:pt x="71" y="93"/>
                </a:cubicBezTo>
                <a:close/>
                <a:moveTo>
                  <a:pt x="98" y="20"/>
                </a:moveTo>
                <a:cubicBezTo>
                  <a:pt x="103" y="27"/>
                  <a:pt x="112" y="40"/>
                  <a:pt x="118" y="57"/>
                </a:cubicBezTo>
                <a:cubicBezTo>
                  <a:pt x="112" y="58"/>
                  <a:pt x="106" y="58"/>
                  <a:pt x="99" y="58"/>
                </a:cubicBezTo>
                <a:cubicBezTo>
                  <a:pt x="92" y="58"/>
                  <a:pt x="85" y="57"/>
                  <a:pt x="78" y="56"/>
                </a:cubicBezTo>
                <a:cubicBezTo>
                  <a:pt x="84" y="39"/>
                  <a:pt x="92" y="27"/>
                  <a:pt x="97" y="20"/>
                </a:cubicBezTo>
                <a:cubicBezTo>
                  <a:pt x="98" y="20"/>
                  <a:pt x="98" y="20"/>
                  <a:pt x="98" y="20"/>
                </a:cubicBezTo>
                <a:close/>
                <a:moveTo>
                  <a:pt x="157" y="45"/>
                </a:moveTo>
                <a:cubicBezTo>
                  <a:pt x="149" y="49"/>
                  <a:pt x="140" y="52"/>
                  <a:pt x="130" y="54"/>
                </a:cubicBezTo>
                <a:cubicBezTo>
                  <a:pt x="125" y="41"/>
                  <a:pt x="119" y="29"/>
                  <a:pt x="114" y="21"/>
                </a:cubicBezTo>
                <a:cubicBezTo>
                  <a:pt x="131" y="24"/>
                  <a:pt x="146" y="33"/>
                  <a:pt x="157" y="45"/>
                </a:cubicBezTo>
                <a:close/>
                <a:moveTo>
                  <a:pt x="81" y="22"/>
                </a:moveTo>
                <a:cubicBezTo>
                  <a:pt x="76" y="30"/>
                  <a:pt x="71" y="41"/>
                  <a:pt x="66" y="54"/>
                </a:cubicBezTo>
                <a:cubicBezTo>
                  <a:pt x="57" y="52"/>
                  <a:pt x="48" y="48"/>
                  <a:pt x="41" y="45"/>
                </a:cubicBezTo>
                <a:cubicBezTo>
                  <a:pt x="52" y="34"/>
                  <a:pt x="66" y="25"/>
                  <a:pt x="81" y="22"/>
                </a:cubicBezTo>
                <a:close/>
                <a:moveTo>
                  <a:pt x="20" y="105"/>
                </a:moveTo>
                <a:cubicBezTo>
                  <a:pt x="59" y="105"/>
                  <a:pt x="59" y="105"/>
                  <a:pt x="59" y="105"/>
                </a:cubicBezTo>
                <a:cubicBezTo>
                  <a:pt x="60" y="115"/>
                  <a:pt x="61" y="125"/>
                  <a:pt x="63" y="133"/>
                </a:cubicBezTo>
                <a:cubicBezTo>
                  <a:pt x="52" y="136"/>
                  <a:pt x="42" y="140"/>
                  <a:pt x="34" y="144"/>
                </a:cubicBezTo>
                <a:cubicBezTo>
                  <a:pt x="26" y="133"/>
                  <a:pt x="21" y="119"/>
                  <a:pt x="20" y="105"/>
                </a:cubicBezTo>
                <a:close/>
                <a:moveTo>
                  <a:pt x="42" y="154"/>
                </a:moveTo>
                <a:cubicBezTo>
                  <a:pt x="49" y="151"/>
                  <a:pt x="57" y="147"/>
                  <a:pt x="66" y="145"/>
                </a:cubicBezTo>
                <a:cubicBezTo>
                  <a:pt x="71" y="158"/>
                  <a:pt x="76" y="169"/>
                  <a:pt x="81" y="176"/>
                </a:cubicBezTo>
                <a:cubicBezTo>
                  <a:pt x="66" y="173"/>
                  <a:pt x="53" y="165"/>
                  <a:pt x="42" y="154"/>
                </a:cubicBezTo>
                <a:close/>
                <a:moveTo>
                  <a:pt x="114" y="177"/>
                </a:moveTo>
                <a:cubicBezTo>
                  <a:pt x="119" y="169"/>
                  <a:pt x="125" y="158"/>
                  <a:pt x="129" y="144"/>
                </a:cubicBezTo>
                <a:cubicBezTo>
                  <a:pt x="140" y="147"/>
                  <a:pt x="149" y="150"/>
                  <a:pt x="156" y="154"/>
                </a:cubicBezTo>
                <a:cubicBezTo>
                  <a:pt x="145" y="166"/>
                  <a:pt x="130" y="174"/>
                  <a:pt x="114" y="177"/>
                </a:cubicBezTo>
                <a:close/>
                <a:moveTo>
                  <a:pt x="164" y="144"/>
                </a:moveTo>
                <a:cubicBezTo>
                  <a:pt x="156" y="140"/>
                  <a:pt x="145" y="136"/>
                  <a:pt x="133" y="133"/>
                </a:cubicBezTo>
                <a:cubicBezTo>
                  <a:pt x="135" y="124"/>
                  <a:pt x="137" y="115"/>
                  <a:pt x="137" y="105"/>
                </a:cubicBezTo>
                <a:cubicBezTo>
                  <a:pt x="178" y="105"/>
                  <a:pt x="178" y="105"/>
                  <a:pt x="178" y="105"/>
                </a:cubicBezTo>
                <a:cubicBezTo>
                  <a:pt x="177" y="119"/>
                  <a:pt x="172" y="133"/>
                  <a:pt x="164" y="1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E1AFB4F-422C-4672-B278-1FBBFF3BAA2F}"/>
              </a:ext>
            </a:extLst>
          </p:cNvPr>
          <p:cNvGrpSpPr/>
          <p:nvPr/>
        </p:nvGrpSpPr>
        <p:grpSpPr>
          <a:xfrm>
            <a:off x="1035050" y="5067300"/>
            <a:ext cx="739775" cy="739775"/>
            <a:chOff x="1035050" y="5067300"/>
            <a:chExt cx="739775" cy="739775"/>
          </a:xfrm>
          <a:solidFill>
            <a:schemeClr val="accent3"/>
          </a:solidFill>
        </p:grpSpPr>
        <p:sp>
          <p:nvSpPr>
            <p:cNvPr id="48" name="Oval 77">
              <a:extLst>
                <a:ext uri="{FF2B5EF4-FFF2-40B4-BE49-F238E27FC236}">
                  <a16:creationId xmlns:a16="http://schemas.microsoft.com/office/drawing/2014/main" id="{3472E83F-4028-4DFE-96B6-859E2646D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850" y="5373688"/>
              <a:ext cx="130175" cy="1285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49" name="Freeform 78">
              <a:extLst>
                <a:ext uri="{FF2B5EF4-FFF2-40B4-BE49-F238E27FC236}">
                  <a16:creationId xmlns:a16="http://schemas.microsoft.com/office/drawing/2014/main" id="{9B9F0525-46DB-4A19-B3DC-712A384779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5050" y="5067300"/>
              <a:ext cx="739775" cy="739775"/>
            </a:xfrm>
            <a:custGeom>
              <a:avLst/>
              <a:gdLst>
                <a:gd name="T0" fmla="*/ 190 w 194"/>
                <a:gd name="T1" fmla="*/ 80 h 194"/>
                <a:gd name="T2" fmla="*/ 166 w 194"/>
                <a:gd name="T3" fmla="*/ 76 h 194"/>
                <a:gd name="T4" fmla="*/ 161 w 194"/>
                <a:gd name="T5" fmla="*/ 63 h 194"/>
                <a:gd name="T6" fmla="*/ 174 w 194"/>
                <a:gd name="T7" fmla="*/ 43 h 194"/>
                <a:gd name="T8" fmla="*/ 174 w 194"/>
                <a:gd name="T9" fmla="*/ 37 h 194"/>
                <a:gd name="T10" fmla="*/ 157 w 194"/>
                <a:gd name="T11" fmla="*/ 20 h 194"/>
                <a:gd name="T12" fmla="*/ 151 w 194"/>
                <a:gd name="T13" fmla="*/ 20 h 194"/>
                <a:gd name="T14" fmla="*/ 131 w 194"/>
                <a:gd name="T15" fmla="*/ 33 h 194"/>
                <a:gd name="T16" fmla="*/ 117 w 194"/>
                <a:gd name="T17" fmla="*/ 27 h 194"/>
                <a:gd name="T18" fmla="*/ 113 w 194"/>
                <a:gd name="T19" fmla="*/ 4 h 194"/>
                <a:gd name="T20" fmla="*/ 108 w 194"/>
                <a:gd name="T21" fmla="*/ 0 h 194"/>
                <a:gd name="T22" fmla="*/ 85 w 194"/>
                <a:gd name="T23" fmla="*/ 0 h 194"/>
                <a:gd name="T24" fmla="*/ 80 w 194"/>
                <a:gd name="T25" fmla="*/ 4 h 194"/>
                <a:gd name="T26" fmla="*/ 76 w 194"/>
                <a:gd name="T27" fmla="*/ 28 h 194"/>
                <a:gd name="T28" fmla="*/ 62 w 194"/>
                <a:gd name="T29" fmla="*/ 33 h 194"/>
                <a:gd name="T30" fmla="*/ 43 w 194"/>
                <a:gd name="T31" fmla="*/ 20 h 194"/>
                <a:gd name="T32" fmla="*/ 37 w 194"/>
                <a:gd name="T33" fmla="*/ 20 h 194"/>
                <a:gd name="T34" fmla="*/ 20 w 194"/>
                <a:gd name="T35" fmla="*/ 37 h 194"/>
                <a:gd name="T36" fmla="*/ 20 w 194"/>
                <a:gd name="T37" fmla="*/ 43 h 194"/>
                <a:gd name="T38" fmla="*/ 33 w 194"/>
                <a:gd name="T39" fmla="*/ 63 h 194"/>
                <a:gd name="T40" fmla="*/ 28 w 194"/>
                <a:gd name="T41" fmla="*/ 76 h 194"/>
                <a:gd name="T42" fmla="*/ 4 w 194"/>
                <a:gd name="T43" fmla="*/ 80 h 194"/>
                <a:gd name="T44" fmla="*/ 0 w 194"/>
                <a:gd name="T45" fmla="*/ 85 h 194"/>
                <a:gd name="T46" fmla="*/ 0 w 194"/>
                <a:gd name="T47" fmla="*/ 109 h 194"/>
                <a:gd name="T48" fmla="*/ 4 w 194"/>
                <a:gd name="T49" fmla="*/ 113 h 194"/>
                <a:gd name="T50" fmla="*/ 28 w 194"/>
                <a:gd name="T51" fmla="*/ 118 h 194"/>
                <a:gd name="T52" fmla="*/ 33 w 194"/>
                <a:gd name="T53" fmla="*/ 131 h 194"/>
                <a:gd name="T54" fmla="*/ 20 w 194"/>
                <a:gd name="T55" fmla="*/ 151 h 194"/>
                <a:gd name="T56" fmla="*/ 20 w 194"/>
                <a:gd name="T57" fmla="*/ 157 h 194"/>
                <a:gd name="T58" fmla="*/ 37 w 194"/>
                <a:gd name="T59" fmla="*/ 174 h 194"/>
                <a:gd name="T60" fmla="*/ 43 w 194"/>
                <a:gd name="T61" fmla="*/ 174 h 194"/>
                <a:gd name="T62" fmla="*/ 63 w 194"/>
                <a:gd name="T63" fmla="*/ 161 h 194"/>
                <a:gd name="T64" fmla="*/ 76 w 194"/>
                <a:gd name="T65" fmla="*/ 166 h 194"/>
                <a:gd name="T66" fmla="*/ 80 w 194"/>
                <a:gd name="T67" fmla="*/ 190 h 194"/>
                <a:gd name="T68" fmla="*/ 85 w 194"/>
                <a:gd name="T69" fmla="*/ 194 h 194"/>
                <a:gd name="T70" fmla="*/ 108 w 194"/>
                <a:gd name="T71" fmla="*/ 194 h 194"/>
                <a:gd name="T72" fmla="*/ 113 w 194"/>
                <a:gd name="T73" fmla="*/ 190 h 194"/>
                <a:gd name="T74" fmla="*/ 117 w 194"/>
                <a:gd name="T75" fmla="*/ 167 h 194"/>
                <a:gd name="T76" fmla="*/ 131 w 194"/>
                <a:gd name="T77" fmla="*/ 161 h 194"/>
                <a:gd name="T78" fmla="*/ 151 w 194"/>
                <a:gd name="T79" fmla="*/ 174 h 194"/>
                <a:gd name="T80" fmla="*/ 157 w 194"/>
                <a:gd name="T81" fmla="*/ 174 h 194"/>
                <a:gd name="T82" fmla="*/ 174 w 194"/>
                <a:gd name="T83" fmla="*/ 157 h 194"/>
                <a:gd name="T84" fmla="*/ 174 w 194"/>
                <a:gd name="T85" fmla="*/ 151 h 194"/>
                <a:gd name="T86" fmla="*/ 161 w 194"/>
                <a:gd name="T87" fmla="*/ 132 h 194"/>
                <a:gd name="T88" fmla="*/ 166 w 194"/>
                <a:gd name="T89" fmla="*/ 118 h 194"/>
                <a:gd name="T90" fmla="*/ 190 w 194"/>
                <a:gd name="T91" fmla="*/ 113 h 194"/>
                <a:gd name="T92" fmla="*/ 194 w 194"/>
                <a:gd name="T93" fmla="*/ 109 h 194"/>
                <a:gd name="T94" fmla="*/ 194 w 194"/>
                <a:gd name="T95" fmla="*/ 85 h 194"/>
                <a:gd name="T96" fmla="*/ 190 w 194"/>
                <a:gd name="T97" fmla="*/ 80 h 194"/>
                <a:gd name="T98" fmla="*/ 97 w 194"/>
                <a:gd name="T99" fmla="*/ 137 h 194"/>
                <a:gd name="T100" fmla="*/ 57 w 194"/>
                <a:gd name="T101" fmla="*/ 97 h 194"/>
                <a:gd name="T102" fmla="*/ 97 w 194"/>
                <a:gd name="T103" fmla="*/ 57 h 194"/>
                <a:gd name="T104" fmla="*/ 137 w 194"/>
                <a:gd name="T105" fmla="*/ 97 h 194"/>
                <a:gd name="T106" fmla="*/ 97 w 194"/>
                <a:gd name="T107" fmla="*/ 1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4" h="194">
                  <a:moveTo>
                    <a:pt x="190" y="80"/>
                  </a:moveTo>
                  <a:cubicBezTo>
                    <a:pt x="166" y="76"/>
                    <a:pt x="166" y="76"/>
                    <a:pt x="166" y="76"/>
                  </a:cubicBezTo>
                  <a:cubicBezTo>
                    <a:pt x="165" y="71"/>
                    <a:pt x="163" y="67"/>
                    <a:pt x="161" y="6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6" y="41"/>
                    <a:pt x="175" y="38"/>
                    <a:pt x="174" y="37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19"/>
                    <a:pt x="153" y="18"/>
                    <a:pt x="151" y="20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27" y="31"/>
                    <a:pt x="122" y="29"/>
                    <a:pt x="117" y="27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3" y="2"/>
                    <a:pt x="111" y="0"/>
                    <a:pt x="108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1" y="2"/>
                    <a:pt x="80" y="4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1" y="29"/>
                    <a:pt x="67" y="31"/>
                    <a:pt x="62" y="33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1" y="19"/>
                    <a:pt x="38" y="19"/>
                    <a:pt x="37" y="2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8" y="41"/>
                    <a:pt x="20" y="4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1" y="67"/>
                    <a:pt x="29" y="71"/>
                    <a:pt x="28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2" y="81"/>
                    <a:pt x="0" y="83"/>
                    <a:pt x="0" y="85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1"/>
                    <a:pt x="2" y="113"/>
                    <a:pt x="4" y="113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9" y="123"/>
                    <a:pt x="31" y="127"/>
                    <a:pt x="33" y="131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19" y="153"/>
                    <a:pt x="19" y="155"/>
                    <a:pt x="20" y="157"/>
                  </a:cubicBezTo>
                  <a:cubicBezTo>
                    <a:pt x="37" y="174"/>
                    <a:pt x="37" y="174"/>
                    <a:pt x="37" y="174"/>
                  </a:cubicBezTo>
                  <a:cubicBezTo>
                    <a:pt x="39" y="175"/>
                    <a:pt x="41" y="175"/>
                    <a:pt x="43" y="174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7" y="163"/>
                    <a:pt x="71" y="165"/>
                    <a:pt x="76" y="166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81" y="192"/>
                    <a:pt x="83" y="194"/>
                    <a:pt x="85" y="194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11" y="194"/>
                    <a:pt x="113" y="192"/>
                    <a:pt x="113" y="190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22" y="165"/>
                    <a:pt x="127" y="163"/>
                    <a:pt x="131" y="161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3" y="176"/>
                    <a:pt x="155" y="175"/>
                    <a:pt x="157" y="174"/>
                  </a:cubicBezTo>
                  <a:cubicBezTo>
                    <a:pt x="174" y="157"/>
                    <a:pt x="174" y="157"/>
                    <a:pt x="174" y="157"/>
                  </a:cubicBezTo>
                  <a:cubicBezTo>
                    <a:pt x="175" y="156"/>
                    <a:pt x="175" y="153"/>
                    <a:pt x="174" y="151"/>
                  </a:cubicBezTo>
                  <a:cubicBezTo>
                    <a:pt x="161" y="132"/>
                    <a:pt x="161" y="132"/>
                    <a:pt x="161" y="132"/>
                  </a:cubicBezTo>
                  <a:cubicBezTo>
                    <a:pt x="163" y="127"/>
                    <a:pt x="165" y="123"/>
                    <a:pt x="166" y="118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2" y="113"/>
                    <a:pt x="194" y="111"/>
                    <a:pt x="194" y="109"/>
                  </a:cubicBezTo>
                  <a:cubicBezTo>
                    <a:pt x="194" y="85"/>
                    <a:pt x="194" y="85"/>
                    <a:pt x="194" y="85"/>
                  </a:cubicBezTo>
                  <a:cubicBezTo>
                    <a:pt x="194" y="83"/>
                    <a:pt x="192" y="81"/>
                    <a:pt x="190" y="80"/>
                  </a:cubicBezTo>
                  <a:close/>
                  <a:moveTo>
                    <a:pt x="97" y="137"/>
                  </a:moveTo>
                  <a:cubicBezTo>
                    <a:pt x="75" y="137"/>
                    <a:pt x="57" y="119"/>
                    <a:pt x="57" y="97"/>
                  </a:cubicBezTo>
                  <a:cubicBezTo>
                    <a:pt x="57" y="75"/>
                    <a:pt x="75" y="57"/>
                    <a:pt x="97" y="57"/>
                  </a:cubicBezTo>
                  <a:cubicBezTo>
                    <a:pt x="119" y="57"/>
                    <a:pt x="137" y="75"/>
                    <a:pt x="137" y="97"/>
                  </a:cubicBezTo>
                  <a:cubicBezTo>
                    <a:pt x="137" y="119"/>
                    <a:pt x="119" y="137"/>
                    <a:pt x="97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BC8446D-6A83-447B-A436-74E7C37C54AA}"/>
              </a:ext>
            </a:extLst>
          </p:cNvPr>
          <p:cNvGrpSpPr/>
          <p:nvPr/>
        </p:nvGrpSpPr>
        <p:grpSpPr>
          <a:xfrm>
            <a:off x="2581275" y="5146675"/>
            <a:ext cx="730250" cy="581025"/>
            <a:chOff x="2581275" y="5146675"/>
            <a:chExt cx="730250" cy="581025"/>
          </a:xfrm>
          <a:solidFill>
            <a:schemeClr val="accent3"/>
          </a:solidFill>
        </p:grpSpPr>
        <p:sp>
          <p:nvSpPr>
            <p:cNvPr id="51" name="Freeform 82">
              <a:extLst>
                <a:ext uri="{FF2B5EF4-FFF2-40B4-BE49-F238E27FC236}">
                  <a16:creationId xmlns:a16="http://schemas.microsoft.com/office/drawing/2014/main" id="{92C9ECC4-8AB8-4A67-85B5-F97A964CD5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1275" y="5146675"/>
              <a:ext cx="730250" cy="581025"/>
            </a:xfrm>
            <a:custGeom>
              <a:avLst/>
              <a:gdLst>
                <a:gd name="T0" fmla="*/ 176 w 192"/>
                <a:gd name="T1" fmla="*/ 0 h 152"/>
                <a:gd name="T2" fmla="*/ 16 w 192"/>
                <a:gd name="T3" fmla="*/ 0 h 152"/>
                <a:gd name="T4" fmla="*/ 0 w 192"/>
                <a:gd name="T5" fmla="*/ 16 h 152"/>
                <a:gd name="T6" fmla="*/ 0 w 192"/>
                <a:gd name="T7" fmla="*/ 136 h 152"/>
                <a:gd name="T8" fmla="*/ 16 w 192"/>
                <a:gd name="T9" fmla="*/ 152 h 152"/>
                <a:gd name="T10" fmla="*/ 176 w 192"/>
                <a:gd name="T11" fmla="*/ 152 h 152"/>
                <a:gd name="T12" fmla="*/ 192 w 192"/>
                <a:gd name="T13" fmla="*/ 136 h 152"/>
                <a:gd name="T14" fmla="*/ 192 w 192"/>
                <a:gd name="T15" fmla="*/ 16 h 152"/>
                <a:gd name="T16" fmla="*/ 176 w 192"/>
                <a:gd name="T17" fmla="*/ 0 h 152"/>
                <a:gd name="T18" fmla="*/ 81 w 192"/>
                <a:gd name="T19" fmla="*/ 31 h 152"/>
                <a:gd name="T20" fmla="*/ 119 w 192"/>
                <a:gd name="T21" fmla="*/ 57 h 152"/>
                <a:gd name="T22" fmla="*/ 81 w 192"/>
                <a:gd name="T23" fmla="*/ 84 h 152"/>
                <a:gd name="T24" fmla="*/ 81 w 192"/>
                <a:gd name="T25" fmla="*/ 31 h 152"/>
                <a:gd name="T26" fmla="*/ 160 w 192"/>
                <a:gd name="T27" fmla="*/ 121 h 152"/>
                <a:gd name="T28" fmla="*/ 76 w 192"/>
                <a:gd name="T29" fmla="*/ 121 h 152"/>
                <a:gd name="T30" fmla="*/ 62 w 192"/>
                <a:gd name="T31" fmla="*/ 129 h 152"/>
                <a:gd name="T32" fmla="*/ 49 w 192"/>
                <a:gd name="T33" fmla="*/ 121 h 152"/>
                <a:gd name="T34" fmla="*/ 32 w 192"/>
                <a:gd name="T35" fmla="*/ 121 h 152"/>
                <a:gd name="T36" fmla="*/ 26 w 192"/>
                <a:gd name="T37" fmla="*/ 115 h 152"/>
                <a:gd name="T38" fmla="*/ 32 w 192"/>
                <a:gd name="T39" fmla="*/ 109 h 152"/>
                <a:gd name="T40" fmla="*/ 49 w 192"/>
                <a:gd name="T41" fmla="*/ 109 h 152"/>
                <a:gd name="T42" fmla="*/ 62 w 192"/>
                <a:gd name="T43" fmla="*/ 100 h 152"/>
                <a:gd name="T44" fmla="*/ 76 w 192"/>
                <a:gd name="T45" fmla="*/ 109 h 152"/>
                <a:gd name="T46" fmla="*/ 160 w 192"/>
                <a:gd name="T47" fmla="*/ 109 h 152"/>
                <a:gd name="T48" fmla="*/ 166 w 192"/>
                <a:gd name="T49" fmla="*/ 115 h 152"/>
                <a:gd name="T50" fmla="*/ 160 w 192"/>
                <a:gd name="T51" fmla="*/ 1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2" h="152">
                  <a:moveTo>
                    <a:pt x="17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5"/>
                    <a:pt x="7" y="152"/>
                    <a:pt x="16" y="152"/>
                  </a:cubicBezTo>
                  <a:cubicBezTo>
                    <a:pt x="176" y="152"/>
                    <a:pt x="176" y="152"/>
                    <a:pt x="176" y="152"/>
                  </a:cubicBezTo>
                  <a:cubicBezTo>
                    <a:pt x="185" y="152"/>
                    <a:pt x="192" y="145"/>
                    <a:pt x="192" y="13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2" y="7"/>
                    <a:pt x="185" y="0"/>
                    <a:pt x="176" y="0"/>
                  </a:cubicBezTo>
                  <a:close/>
                  <a:moveTo>
                    <a:pt x="81" y="31"/>
                  </a:moveTo>
                  <a:cubicBezTo>
                    <a:pt x="119" y="57"/>
                    <a:pt x="119" y="57"/>
                    <a:pt x="119" y="57"/>
                  </a:cubicBezTo>
                  <a:cubicBezTo>
                    <a:pt x="81" y="84"/>
                    <a:pt x="81" y="84"/>
                    <a:pt x="81" y="84"/>
                  </a:cubicBezTo>
                  <a:lnTo>
                    <a:pt x="81" y="31"/>
                  </a:lnTo>
                  <a:close/>
                  <a:moveTo>
                    <a:pt x="160" y="121"/>
                  </a:moveTo>
                  <a:cubicBezTo>
                    <a:pt x="76" y="121"/>
                    <a:pt x="76" y="121"/>
                    <a:pt x="76" y="121"/>
                  </a:cubicBezTo>
                  <a:cubicBezTo>
                    <a:pt x="73" y="126"/>
                    <a:pt x="68" y="129"/>
                    <a:pt x="62" y="129"/>
                  </a:cubicBezTo>
                  <a:cubicBezTo>
                    <a:pt x="57" y="129"/>
                    <a:pt x="52" y="126"/>
                    <a:pt x="49" y="121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1"/>
                    <a:pt x="26" y="118"/>
                    <a:pt x="26" y="115"/>
                  </a:cubicBezTo>
                  <a:cubicBezTo>
                    <a:pt x="26" y="112"/>
                    <a:pt x="29" y="109"/>
                    <a:pt x="32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52" y="104"/>
                    <a:pt x="57" y="100"/>
                    <a:pt x="62" y="100"/>
                  </a:cubicBezTo>
                  <a:cubicBezTo>
                    <a:pt x="68" y="100"/>
                    <a:pt x="73" y="104"/>
                    <a:pt x="76" y="109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3" y="109"/>
                    <a:pt x="166" y="112"/>
                    <a:pt x="166" y="115"/>
                  </a:cubicBezTo>
                  <a:cubicBezTo>
                    <a:pt x="166" y="118"/>
                    <a:pt x="163" y="121"/>
                    <a:pt x="160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52" name="Oval 83">
              <a:extLst>
                <a:ext uri="{FF2B5EF4-FFF2-40B4-BE49-F238E27FC236}">
                  <a16:creationId xmlns:a16="http://schemas.microsoft.com/office/drawing/2014/main" id="{3C48968D-5C28-476A-B826-CD8995D91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763" y="556418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67DD899B-A66D-4B45-8ABB-8DB481F449ED}"/>
              </a:ext>
            </a:extLst>
          </p:cNvPr>
          <p:cNvGrpSpPr/>
          <p:nvPr/>
        </p:nvGrpSpPr>
        <p:grpSpPr>
          <a:xfrm>
            <a:off x="4135438" y="5028338"/>
            <a:ext cx="754062" cy="754062"/>
            <a:chOff x="4135438" y="4970463"/>
            <a:chExt cx="754062" cy="754062"/>
          </a:xfrm>
          <a:solidFill>
            <a:schemeClr val="accent3"/>
          </a:solidFill>
        </p:grpSpPr>
        <p:sp>
          <p:nvSpPr>
            <p:cNvPr id="54" name="Freeform 87">
              <a:extLst>
                <a:ext uri="{FF2B5EF4-FFF2-40B4-BE49-F238E27FC236}">
                  <a16:creationId xmlns:a16="http://schemas.microsoft.com/office/drawing/2014/main" id="{C0877D56-8DE0-4C19-B781-970DECE9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5400675"/>
              <a:ext cx="141287" cy="103187"/>
            </a:xfrm>
            <a:custGeom>
              <a:avLst/>
              <a:gdLst>
                <a:gd name="T0" fmla="*/ 28 w 37"/>
                <a:gd name="T1" fmla="*/ 2 h 27"/>
                <a:gd name="T2" fmla="*/ 26 w 37"/>
                <a:gd name="T3" fmla="*/ 1 h 27"/>
                <a:gd name="T4" fmla="*/ 19 w 37"/>
                <a:gd name="T5" fmla="*/ 0 h 27"/>
                <a:gd name="T6" fmla="*/ 19 w 37"/>
                <a:gd name="T7" fmla="*/ 0 h 27"/>
                <a:gd name="T8" fmla="*/ 0 w 37"/>
                <a:gd name="T9" fmla="*/ 13 h 27"/>
                <a:gd name="T10" fmla="*/ 17 w 37"/>
                <a:gd name="T11" fmla="*/ 27 h 27"/>
                <a:gd name="T12" fmla="*/ 37 w 37"/>
                <a:gd name="T13" fmla="*/ 14 h 27"/>
                <a:gd name="T14" fmla="*/ 36 w 37"/>
                <a:gd name="T15" fmla="*/ 11 h 27"/>
                <a:gd name="T16" fmla="*/ 28 w 37"/>
                <a:gd name="T1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7">
                  <a:moveTo>
                    <a:pt x="28" y="2"/>
                  </a:moveTo>
                  <a:cubicBezTo>
                    <a:pt x="27" y="2"/>
                    <a:pt x="26" y="2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6"/>
                    <a:pt x="0" y="13"/>
                  </a:cubicBezTo>
                  <a:cubicBezTo>
                    <a:pt x="0" y="21"/>
                    <a:pt x="8" y="27"/>
                    <a:pt x="17" y="27"/>
                  </a:cubicBezTo>
                  <a:cubicBezTo>
                    <a:pt x="30" y="27"/>
                    <a:pt x="37" y="22"/>
                    <a:pt x="37" y="14"/>
                  </a:cubicBezTo>
                  <a:cubicBezTo>
                    <a:pt x="37" y="13"/>
                    <a:pt x="36" y="12"/>
                    <a:pt x="36" y="11"/>
                  </a:cubicBezTo>
                  <a:cubicBezTo>
                    <a:pt x="35" y="8"/>
                    <a:pt x="32" y="6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55" name="Freeform 88">
              <a:extLst>
                <a:ext uri="{FF2B5EF4-FFF2-40B4-BE49-F238E27FC236}">
                  <a16:creationId xmlns:a16="http://schemas.microsoft.com/office/drawing/2014/main" id="{F3376867-4D64-4BDB-91D0-36FD80E71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5191125"/>
              <a:ext cx="90487" cy="117475"/>
            </a:xfrm>
            <a:custGeom>
              <a:avLst/>
              <a:gdLst>
                <a:gd name="T0" fmla="*/ 15 w 24"/>
                <a:gd name="T1" fmla="*/ 31 h 31"/>
                <a:gd name="T2" fmla="*/ 15 w 24"/>
                <a:gd name="T3" fmla="*/ 31 h 31"/>
                <a:gd name="T4" fmla="*/ 21 w 24"/>
                <a:gd name="T5" fmla="*/ 28 h 31"/>
                <a:gd name="T6" fmla="*/ 23 w 24"/>
                <a:gd name="T7" fmla="*/ 16 h 31"/>
                <a:gd name="T8" fmla="*/ 10 w 24"/>
                <a:gd name="T9" fmla="*/ 0 h 31"/>
                <a:gd name="T10" fmla="*/ 9 w 24"/>
                <a:gd name="T11" fmla="*/ 0 h 31"/>
                <a:gd name="T12" fmla="*/ 3 w 24"/>
                <a:gd name="T13" fmla="*/ 3 h 31"/>
                <a:gd name="T14" fmla="*/ 1 w 24"/>
                <a:gd name="T15" fmla="*/ 15 h 31"/>
                <a:gd name="T16" fmla="*/ 14 w 24"/>
                <a:gd name="T17" fmla="*/ 31 h 31"/>
                <a:gd name="T18" fmla="*/ 15 w 24"/>
                <a:gd name="T1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1">
                  <a:moveTo>
                    <a:pt x="15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17" y="31"/>
                    <a:pt x="19" y="30"/>
                    <a:pt x="21" y="28"/>
                  </a:cubicBezTo>
                  <a:cubicBezTo>
                    <a:pt x="23" y="26"/>
                    <a:pt x="24" y="21"/>
                    <a:pt x="23" y="16"/>
                  </a:cubicBezTo>
                  <a:cubicBezTo>
                    <a:pt x="22" y="7"/>
                    <a:pt x="16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10"/>
                    <a:pt x="1" y="15"/>
                  </a:cubicBezTo>
                  <a:cubicBezTo>
                    <a:pt x="2" y="23"/>
                    <a:pt x="8" y="31"/>
                    <a:pt x="14" y="31"/>
                  </a:cubicBezTo>
                  <a:lnTo>
                    <a:pt x="15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56" name="Freeform 89">
              <a:extLst>
                <a:ext uri="{FF2B5EF4-FFF2-40B4-BE49-F238E27FC236}">
                  <a16:creationId xmlns:a16="http://schemas.microsoft.com/office/drawing/2014/main" id="{7823CED2-2D2E-4300-9DB8-F00BB6CAE6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5438" y="4970463"/>
              <a:ext cx="754062" cy="754062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88 w 198"/>
                <a:gd name="T11" fmla="*/ 147 h 198"/>
                <a:gd name="T12" fmla="*/ 75 w 198"/>
                <a:gd name="T13" fmla="*/ 149 h 198"/>
                <a:gd name="T14" fmla="*/ 62 w 198"/>
                <a:gd name="T15" fmla="*/ 147 h 198"/>
                <a:gd name="T16" fmla="*/ 45 w 198"/>
                <a:gd name="T17" fmla="*/ 136 h 198"/>
                <a:gd name="T18" fmla="*/ 43 w 198"/>
                <a:gd name="T19" fmla="*/ 129 h 198"/>
                <a:gd name="T20" fmla="*/ 45 w 198"/>
                <a:gd name="T21" fmla="*/ 122 h 198"/>
                <a:gd name="T22" fmla="*/ 74 w 198"/>
                <a:gd name="T23" fmla="*/ 106 h 198"/>
                <a:gd name="T24" fmla="*/ 75 w 198"/>
                <a:gd name="T25" fmla="*/ 106 h 198"/>
                <a:gd name="T26" fmla="*/ 73 w 198"/>
                <a:gd name="T27" fmla="*/ 100 h 198"/>
                <a:gd name="T28" fmla="*/ 73 w 198"/>
                <a:gd name="T29" fmla="*/ 97 h 198"/>
                <a:gd name="T30" fmla="*/ 49 w 198"/>
                <a:gd name="T31" fmla="*/ 73 h 198"/>
                <a:gd name="T32" fmla="*/ 68 w 198"/>
                <a:gd name="T33" fmla="*/ 51 h 198"/>
                <a:gd name="T34" fmla="*/ 77 w 198"/>
                <a:gd name="T35" fmla="*/ 49 h 198"/>
                <a:gd name="T36" fmla="*/ 107 w 198"/>
                <a:gd name="T37" fmla="*/ 49 h 198"/>
                <a:gd name="T38" fmla="*/ 109 w 198"/>
                <a:gd name="T39" fmla="*/ 51 h 198"/>
                <a:gd name="T40" fmla="*/ 108 w 198"/>
                <a:gd name="T41" fmla="*/ 53 h 198"/>
                <a:gd name="T42" fmla="*/ 102 w 198"/>
                <a:gd name="T43" fmla="*/ 58 h 198"/>
                <a:gd name="T44" fmla="*/ 100 w 198"/>
                <a:gd name="T45" fmla="*/ 58 h 198"/>
                <a:gd name="T46" fmla="*/ 98 w 198"/>
                <a:gd name="T47" fmla="*/ 58 h 198"/>
                <a:gd name="T48" fmla="*/ 103 w 198"/>
                <a:gd name="T49" fmla="*/ 73 h 198"/>
                <a:gd name="T50" fmla="*/ 94 w 198"/>
                <a:gd name="T51" fmla="*/ 90 h 198"/>
                <a:gd name="T52" fmla="*/ 89 w 198"/>
                <a:gd name="T53" fmla="*/ 97 h 198"/>
                <a:gd name="T54" fmla="*/ 96 w 198"/>
                <a:gd name="T55" fmla="*/ 104 h 198"/>
                <a:gd name="T56" fmla="*/ 107 w 198"/>
                <a:gd name="T57" fmla="*/ 125 h 198"/>
                <a:gd name="T58" fmla="*/ 88 w 198"/>
                <a:gd name="T59" fmla="*/ 147 h 198"/>
                <a:gd name="T60" fmla="*/ 154 w 198"/>
                <a:gd name="T61" fmla="*/ 97 h 198"/>
                <a:gd name="T62" fmla="*/ 152 w 198"/>
                <a:gd name="T63" fmla="*/ 99 h 198"/>
                <a:gd name="T64" fmla="*/ 135 w 198"/>
                <a:gd name="T65" fmla="*/ 99 h 198"/>
                <a:gd name="T66" fmla="*/ 135 w 198"/>
                <a:gd name="T67" fmla="*/ 116 h 198"/>
                <a:gd name="T68" fmla="*/ 133 w 198"/>
                <a:gd name="T69" fmla="*/ 118 h 198"/>
                <a:gd name="T70" fmla="*/ 128 w 198"/>
                <a:gd name="T71" fmla="*/ 118 h 198"/>
                <a:gd name="T72" fmla="*/ 126 w 198"/>
                <a:gd name="T73" fmla="*/ 116 h 198"/>
                <a:gd name="T74" fmla="*/ 126 w 198"/>
                <a:gd name="T75" fmla="*/ 99 h 198"/>
                <a:gd name="T76" fmla="*/ 109 w 198"/>
                <a:gd name="T77" fmla="*/ 99 h 198"/>
                <a:gd name="T78" fmla="*/ 107 w 198"/>
                <a:gd name="T79" fmla="*/ 97 h 198"/>
                <a:gd name="T80" fmla="*/ 107 w 198"/>
                <a:gd name="T81" fmla="*/ 92 h 198"/>
                <a:gd name="T82" fmla="*/ 109 w 198"/>
                <a:gd name="T83" fmla="*/ 90 h 198"/>
                <a:gd name="T84" fmla="*/ 126 w 198"/>
                <a:gd name="T85" fmla="*/ 90 h 198"/>
                <a:gd name="T86" fmla="*/ 126 w 198"/>
                <a:gd name="T87" fmla="*/ 73 h 198"/>
                <a:gd name="T88" fmla="*/ 128 w 198"/>
                <a:gd name="T89" fmla="*/ 71 h 198"/>
                <a:gd name="T90" fmla="*/ 133 w 198"/>
                <a:gd name="T91" fmla="*/ 71 h 198"/>
                <a:gd name="T92" fmla="*/ 135 w 198"/>
                <a:gd name="T93" fmla="*/ 73 h 198"/>
                <a:gd name="T94" fmla="*/ 135 w 198"/>
                <a:gd name="T95" fmla="*/ 90 h 198"/>
                <a:gd name="T96" fmla="*/ 152 w 198"/>
                <a:gd name="T97" fmla="*/ 90 h 198"/>
                <a:gd name="T98" fmla="*/ 154 w 198"/>
                <a:gd name="T99" fmla="*/ 92 h 198"/>
                <a:gd name="T100" fmla="*/ 154 w 198"/>
                <a:gd name="T101" fmla="*/ 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88" y="147"/>
                  </a:moveTo>
                  <a:cubicBezTo>
                    <a:pt x="84" y="148"/>
                    <a:pt x="80" y="149"/>
                    <a:pt x="75" y="149"/>
                  </a:cubicBezTo>
                  <a:cubicBezTo>
                    <a:pt x="71" y="149"/>
                    <a:pt x="66" y="148"/>
                    <a:pt x="62" y="147"/>
                  </a:cubicBezTo>
                  <a:cubicBezTo>
                    <a:pt x="54" y="145"/>
                    <a:pt x="48" y="141"/>
                    <a:pt x="45" y="136"/>
                  </a:cubicBezTo>
                  <a:cubicBezTo>
                    <a:pt x="44" y="134"/>
                    <a:pt x="43" y="132"/>
                    <a:pt x="43" y="129"/>
                  </a:cubicBezTo>
                  <a:cubicBezTo>
                    <a:pt x="43" y="127"/>
                    <a:pt x="44" y="124"/>
                    <a:pt x="45" y="122"/>
                  </a:cubicBezTo>
                  <a:cubicBezTo>
                    <a:pt x="49" y="112"/>
                    <a:pt x="61" y="106"/>
                    <a:pt x="74" y="106"/>
                  </a:cubicBezTo>
                  <a:cubicBezTo>
                    <a:pt x="74" y="106"/>
                    <a:pt x="75" y="106"/>
                    <a:pt x="75" y="106"/>
                  </a:cubicBezTo>
                  <a:cubicBezTo>
                    <a:pt x="74" y="104"/>
                    <a:pt x="73" y="102"/>
                    <a:pt x="73" y="100"/>
                  </a:cubicBezTo>
                  <a:cubicBezTo>
                    <a:pt x="73" y="99"/>
                    <a:pt x="73" y="98"/>
                    <a:pt x="73" y="97"/>
                  </a:cubicBezTo>
                  <a:cubicBezTo>
                    <a:pt x="60" y="96"/>
                    <a:pt x="49" y="86"/>
                    <a:pt x="49" y="73"/>
                  </a:cubicBezTo>
                  <a:cubicBezTo>
                    <a:pt x="49" y="64"/>
                    <a:pt x="57" y="54"/>
                    <a:pt x="68" y="51"/>
                  </a:cubicBezTo>
                  <a:cubicBezTo>
                    <a:pt x="71" y="50"/>
                    <a:pt x="74" y="49"/>
                    <a:pt x="77" y="49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8" y="49"/>
                    <a:pt x="109" y="50"/>
                    <a:pt x="109" y="51"/>
                  </a:cubicBezTo>
                  <a:cubicBezTo>
                    <a:pt x="109" y="52"/>
                    <a:pt x="109" y="53"/>
                    <a:pt x="108" y="53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1" y="58"/>
                    <a:pt x="101" y="58"/>
                    <a:pt x="100" y="58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101" y="62"/>
                    <a:pt x="103" y="67"/>
                    <a:pt x="103" y="73"/>
                  </a:cubicBezTo>
                  <a:cubicBezTo>
                    <a:pt x="103" y="80"/>
                    <a:pt x="99" y="86"/>
                    <a:pt x="94" y="90"/>
                  </a:cubicBezTo>
                  <a:cubicBezTo>
                    <a:pt x="89" y="94"/>
                    <a:pt x="89" y="95"/>
                    <a:pt x="89" y="97"/>
                  </a:cubicBezTo>
                  <a:cubicBezTo>
                    <a:pt x="89" y="98"/>
                    <a:pt x="92" y="102"/>
                    <a:pt x="96" y="104"/>
                  </a:cubicBezTo>
                  <a:cubicBezTo>
                    <a:pt x="104" y="110"/>
                    <a:pt x="107" y="116"/>
                    <a:pt x="107" y="125"/>
                  </a:cubicBezTo>
                  <a:cubicBezTo>
                    <a:pt x="107" y="135"/>
                    <a:pt x="99" y="144"/>
                    <a:pt x="88" y="147"/>
                  </a:cubicBezTo>
                  <a:close/>
                  <a:moveTo>
                    <a:pt x="154" y="97"/>
                  </a:moveTo>
                  <a:cubicBezTo>
                    <a:pt x="154" y="98"/>
                    <a:pt x="153" y="99"/>
                    <a:pt x="152" y="99"/>
                  </a:cubicBezTo>
                  <a:cubicBezTo>
                    <a:pt x="135" y="99"/>
                    <a:pt x="135" y="99"/>
                    <a:pt x="135" y="99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5" y="117"/>
                    <a:pt x="134" y="118"/>
                    <a:pt x="133" y="118"/>
                  </a:cubicBezTo>
                  <a:cubicBezTo>
                    <a:pt x="128" y="118"/>
                    <a:pt x="128" y="118"/>
                    <a:pt x="128" y="118"/>
                  </a:cubicBezTo>
                  <a:cubicBezTo>
                    <a:pt x="127" y="118"/>
                    <a:pt x="126" y="117"/>
                    <a:pt x="126" y="116"/>
                  </a:cubicBezTo>
                  <a:cubicBezTo>
                    <a:pt x="126" y="99"/>
                    <a:pt x="126" y="99"/>
                    <a:pt x="126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108" y="99"/>
                    <a:pt x="107" y="98"/>
                    <a:pt x="107" y="97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1"/>
                    <a:pt x="108" y="90"/>
                    <a:pt x="109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6" y="72"/>
                    <a:pt x="127" y="71"/>
                    <a:pt x="128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4" y="71"/>
                    <a:pt x="135" y="72"/>
                    <a:pt x="135" y="73"/>
                  </a:cubicBezTo>
                  <a:cubicBezTo>
                    <a:pt x="135" y="90"/>
                    <a:pt x="135" y="90"/>
                    <a:pt x="135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3" y="90"/>
                    <a:pt x="154" y="91"/>
                    <a:pt x="154" y="92"/>
                  </a:cubicBezTo>
                  <a:lnTo>
                    <a:pt x="154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6FBF10A-85C3-43CD-9825-B82C9E1DB1F7}"/>
              </a:ext>
            </a:extLst>
          </p:cNvPr>
          <p:cNvGrpSpPr/>
          <p:nvPr/>
        </p:nvGrpSpPr>
        <p:grpSpPr>
          <a:xfrm>
            <a:off x="5641975" y="5040050"/>
            <a:ext cx="754063" cy="754063"/>
            <a:chOff x="5641975" y="5086350"/>
            <a:chExt cx="754063" cy="754063"/>
          </a:xfrm>
          <a:solidFill>
            <a:schemeClr val="accent3"/>
          </a:solidFill>
        </p:grpSpPr>
        <p:sp>
          <p:nvSpPr>
            <p:cNvPr id="58" name="Freeform 93">
              <a:extLst>
                <a:ext uri="{FF2B5EF4-FFF2-40B4-BE49-F238E27FC236}">
                  <a16:creationId xmlns:a16="http://schemas.microsoft.com/office/drawing/2014/main" id="{BFB77D96-1813-4F58-B59F-0A1C7DD66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1975" y="5086350"/>
              <a:ext cx="754063" cy="754063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99 w 198"/>
                <a:gd name="T11" fmla="*/ 143 h 198"/>
                <a:gd name="T12" fmla="*/ 28 w 198"/>
                <a:gd name="T13" fmla="*/ 100 h 198"/>
                <a:gd name="T14" fmla="*/ 99 w 198"/>
                <a:gd name="T15" fmla="*/ 57 h 198"/>
                <a:gd name="T16" fmla="*/ 170 w 198"/>
                <a:gd name="T17" fmla="*/ 100 h 198"/>
                <a:gd name="T18" fmla="*/ 99 w 198"/>
                <a:gd name="T19" fmla="*/ 14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99" y="143"/>
                  </a:moveTo>
                  <a:cubicBezTo>
                    <a:pt x="53" y="143"/>
                    <a:pt x="28" y="100"/>
                    <a:pt x="28" y="100"/>
                  </a:cubicBezTo>
                  <a:cubicBezTo>
                    <a:pt x="28" y="100"/>
                    <a:pt x="53" y="57"/>
                    <a:pt x="99" y="57"/>
                  </a:cubicBezTo>
                  <a:cubicBezTo>
                    <a:pt x="145" y="57"/>
                    <a:pt x="170" y="100"/>
                    <a:pt x="170" y="100"/>
                  </a:cubicBezTo>
                  <a:cubicBezTo>
                    <a:pt x="170" y="100"/>
                    <a:pt x="145" y="143"/>
                    <a:pt x="99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59" name="Freeform 94">
              <a:extLst>
                <a:ext uri="{FF2B5EF4-FFF2-40B4-BE49-F238E27FC236}">
                  <a16:creationId xmlns:a16="http://schemas.microsoft.com/office/drawing/2014/main" id="{E6341FB7-51F6-42DD-B1C6-CD7D462FF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8513" y="5326063"/>
              <a:ext cx="282575" cy="280988"/>
            </a:xfrm>
            <a:custGeom>
              <a:avLst/>
              <a:gdLst>
                <a:gd name="T0" fmla="*/ 37 w 74"/>
                <a:gd name="T1" fmla="*/ 0 h 74"/>
                <a:gd name="T2" fmla="*/ 0 w 74"/>
                <a:gd name="T3" fmla="*/ 37 h 74"/>
                <a:gd name="T4" fmla="*/ 37 w 74"/>
                <a:gd name="T5" fmla="*/ 74 h 74"/>
                <a:gd name="T6" fmla="*/ 74 w 74"/>
                <a:gd name="T7" fmla="*/ 37 h 74"/>
                <a:gd name="T8" fmla="*/ 37 w 74"/>
                <a:gd name="T9" fmla="*/ 0 h 74"/>
                <a:gd name="T10" fmla="*/ 37 w 74"/>
                <a:gd name="T11" fmla="*/ 62 h 74"/>
                <a:gd name="T12" fmla="*/ 12 w 74"/>
                <a:gd name="T13" fmla="*/ 37 h 74"/>
                <a:gd name="T14" fmla="*/ 37 w 74"/>
                <a:gd name="T15" fmla="*/ 12 h 74"/>
                <a:gd name="T16" fmla="*/ 62 w 74"/>
                <a:gd name="T17" fmla="*/ 37 h 74"/>
                <a:gd name="T18" fmla="*/ 37 w 74"/>
                <a:gd name="T1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0"/>
                  </a:moveTo>
                  <a:cubicBezTo>
                    <a:pt x="17" y="0"/>
                    <a:pt x="0" y="17"/>
                    <a:pt x="0" y="37"/>
                  </a:cubicBezTo>
                  <a:cubicBezTo>
                    <a:pt x="0" y="57"/>
                    <a:pt x="17" y="74"/>
                    <a:pt x="37" y="74"/>
                  </a:cubicBezTo>
                  <a:cubicBezTo>
                    <a:pt x="57" y="74"/>
                    <a:pt x="74" y="57"/>
                    <a:pt x="74" y="37"/>
                  </a:cubicBezTo>
                  <a:cubicBezTo>
                    <a:pt x="74" y="17"/>
                    <a:pt x="57" y="0"/>
                    <a:pt x="37" y="0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60" name="Freeform 95">
              <a:extLst>
                <a:ext uri="{FF2B5EF4-FFF2-40B4-BE49-F238E27FC236}">
                  <a16:creationId xmlns:a16="http://schemas.microsoft.com/office/drawing/2014/main" id="{F257D925-7E38-4F15-9A9F-C9F83E85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538" y="5397500"/>
              <a:ext cx="136525" cy="138113"/>
            </a:xfrm>
            <a:custGeom>
              <a:avLst/>
              <a:gdLst>
                <a:gd name="T0" fmla="*/ 27 w 36"/>
                <a:gd name="T1" fmla="*/ 19 h 36"/>
                <a:gd name="T2" fmla="*/ 18 w 36"/>
                <a:gd name="T3" fmla="*/ 11 h 36"/>
                <a:gd name="T4" fmla="*/ 26 w 36"/>
                <a:gd name="T5" fmla="*/ 2 h 36"/>
                <a:gd name="T6" fmla="*/ 18 w 36"/>
                <a:gd name="T7" fmla="*/ 0 h 36"/>
                <a:gd name="T8" fmla="*/ 0 w 36"/>
                <a:gd name="T9" fmla="*/ 18 h 36"/>
                <a:gd name="T10" fmla="*/ 18 w 36"/>
                <a:gd name="T11" fmla="*/ 36 h 36"/>
                <a:gd name="T12" fmla="*/ 36 w 36"/>
                <a:gd name="T13" fmla="*/ 18 h 36"/>
                <a:gd name="T14" fmla="*/ 35 w 36"/>
                <a:gd name="T15" fmla="*/ 14 h 36"/>
                <a:gd name="T16" fmla="*/ 27 w 36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6">
                  <a:moveTo>
                    <a:pt x="27" y="19"/>
                  </a:moveTo>
                  <a:cubicBezTo>
                    <a:pt x="22" y="19"/>
                    <a:pt x="18" y="15"/>
                    <a:pt x="18" y="11"/>
                  </a:cubicBezTo>
                  <a:cubicBezTo>
                    <a:pt x="18" y="6"/>
                    <a:pt x="22" y="2"/>
                    <a:pt x="26" y="2"/>
                  </a:cubicBezTo>
                  <a:cubicBezTo>
                    <a:pt x="23" y="1"/>
                    <a:pt x="21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8" y="36"/>
                    <a:pt x="36" y="28"/>
                    <a:pt x="36" y="18"/>
                  </a:cubicBezTo>
                  <a:cubicBezTo>
                    <a:pt x="36" y="17"/>
                    <a:pt x="36" y="15"/>
                    <a:pt x="35" y="14"/>
                  </a:cubicBezTo>
                  <a:cubicBezTo>
                    <a:pt x="34" y="17"/>
                    <a:pt x="31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61" name="Freeform 99">
            <a:extLst>
              <a:ext uri="{FF2B5EF4-FFF2-40B4-BE49-F238E27FC236}">
                <a16:creationId xmlns:a16="http://schemas.microsoft.com/office/drawing/2014/main" id="{75106722-D48C-4FD2-B897-FE5A4D0FA0B1}"/>
              </a:ext>
            </a:extLst>
          </p:cNvPr>
          <p:cNvSpPr>
            <a:spLocks/>
          </p:cNvSpPr>
          <p:nvPr/>
        </p:nvSpPr>
        <p:spPr bwMode="auto">
          <a:xfrm>
            <a:off x="7218363" y="5187950"/>
            <a:ext cx="731837" cy="568326"/>
          </a:xfrm>
          <a:custGeom>
            <a:avLst/>
            <a:gdLst>
              <a:gd name="T0" fmla="*/ 176 w 192"/>
              <a:gd name="T1" fmla="*/ 0 h 148"/>
              <a:gd name="T2" fmla="*/ 16 w 192"/>
              <a:gd name="T3" fmla="*/ 0 h 148"/>
              <a:gd name="T4" fmla="*/ 0 w 192"/>
              <a:gd name="T5" fmla="*/ 16 h 148"/>
              <a:gd name="T6" fmla="*/ 0 w 192"/>
              <a:gd name="T7" fmla="*/ 66 h 148"/>
              <a:gd name="T8" fmla="*/ 49 w 192"/>
              <a:gd name="T9" fmla="*/ 66 h 148"/>
              <a:gd name="T10" fmla="*/ 60 w 192"/>
              <a:gd name="T11" fmla="*/ 38 h 148"/>
              <a:gd name="T12" fmla="*/ 68 w 192"/>
              <a:gd name="T13" fmla="*/ 33 h 148"/>
              <a:gd name="T14" fmla="*/ 75 w 192"/>
              <a:gd name="T15" fmla="*/ 39 h 148"/>
              <a:gd name="T16" fmla="*/ 90 w 192"/>
              <a:gd name="T17" fmla="*/ 84 h 148"/>
              <a:gd name="T18" fmla="*/ 107 w 192"/>
              <a:gd name="T19" fmla="*/ 45 h 148"/>
              <a:gd name="T20" fmla="*/ 114 w 192"/>
              <a:gd name="T21" fmla="*/ 41 h 148"/>
              <a:gd name="T22" fmla="*/ 121 w 192"/>
              <a:gd name="T23" fmla="*/ 45 h 148"/>
              <a:gd name="T24" fmla="*/ 132 w 192"/>
              <a:gd name="T25" fmla="*/ 66 h 148"/>
              <a:gd name="T26" fmla="*/ 143 w 192"/>
              <a:gd name="T27" fmla="*/ 66 h 148"/>
              <a:gd name="T28" fmla="*/ 151 w 192"/>
              <a:gd name="T29" fmla="*/ 74 h 148"/>
              <a:gd name="T30" fmla="*/ 143 w 192"/>
              <a:gd name="T31" fmla="*/ 82 h 148"/>
              <a:gd name="T32" fmla="*/ 127 w 192"/>
              <a:gd name="T33" fmla="*/ 82 h 148"/>
              <a:gd name="T34" fmla="*/ 120 w 192"/>
              <a:gd name="T35" fmla="*/ 77 h 148"/>
              <a:gd name="T36" fmla="*/ 115 w 192"/>
              <a:gd name="T37" fmla="*/ 67 h 148"/>
              <a:gd name="T38" fmla="*/ 97 w 192"/>
              <a:gd name="T39" fmla="*/ 110 h 148"/>
              <a:gd name="T40" fmla="*/ 89 w 192"/>
              <a:gd name="T41" fmla="*/ 115 h 148"/>
              <a:gd name="T42" fmla="*/ 89 w 192"/>
              <a:gd name="T43" fmla="*/ 115 h 148"/>
              <a:gd name="T44" fmla="*/ 82 w 192"/>
              <a:gd name="T45" fmla="*/ 110 h 148"/>
              <a:gd name="T46" fmla="*/ 67 w 192"/>
              <a:gd name="T47" fmla="*/ 65 h 148"/>
              <a:gd name="T48" fmla="*/ 62 w 192"/>
              <a:gd name="T49" fmla="*/ 77 h 148"/>
              <a:gd name="T50" fmla="*/ 55 w 192"/>
              <a:gd name="T51" fmla="*/ 82 h 148"/>
              <a:gd name="T52" fmla="*/ 0 w 192"/>
              <a:gd name="T53" fmla="*/ 82 h 148"/>
              <a:gd name="T54" fmla="*/ 0 w 192"/>
              <a:gd name="T55" fmla="*/ 132 h 148"/>
              <a:gd name="T56" fmla="*/ 16 w 192"/>
              <a:gd name="T57" fmla="*/ 148 h 148"/>
              <a:gd name="T58" fmla="*/ 176 w 192"/>
              <a:gd name="T59" fmla="*/ 148 h 148"/>
              <a:gd name="T60" fmla="*/ 192 w 192"/>
              <a:gd name="T61" fmla="*/ 132 h 148"/>
              <a:gd name="T62" fmla="*/ 192 w 192"/>
              <a:gd name="T63" fmla="*/ 16 h 148"/>
              <a:gd name="T64" fmla="*/ 176 w 192"/>
              <a:gd name="T6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2" h="148">
                <a:moveTo>
                  <a:pt x="17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6"/>
                  <a:pt x="0" y="66"/>
                  <a:pt x="0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5"/>
                  <a:pt x="64" y="33"/>
                  <a:pt x="68" y="33"/>
                </a:cubicBezTo>
                <a:cubicBezTo>
                  <a:pt x="71" y="33"/>
                  <a:pt x="74" y="36"/>
                  <a:pt x="75" y="39"/>
                </a:cubicBezTo>
                <a:cubicBezTo>
                  <a:pt x="90" y="84"/>
                  <a:pt x="90" y="84"/>
                  <a:pt x="90" y="84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8" y="43"/>
                  <a:pt x="111" y="41"/>
                  <a:pt x="114" y="41"/>
                </a:cubicBezTo>
                <a:cubicBezTo>
                  <a:pt x="117" y="40"/>
                  <a:pt x="120" y="42"/>
                  <a:pt x="121" y="45"/>
                </a:cubicBezTo>
                <a:cubicBezTo>
                  <a:pt x="132" y="66"/>
                  <a:pt x="132" y="66"/>
                  <a:pt x="132" y="66"/>
                </a:cubicBezTo>
                <a:cubicBezTo>
                  <a:pt x="143" y="66"/>
                  <a:pt x="143" y="66"/>
                  <a:pt x="143" y="66"/>
                </a:cubicBezTo>
                <a:cubicBezTo>
                  <a:pt x="147" y="66"/>
                  <a:pt x="151" y="69"/>
                  <a:pt x="151" y="74"/>
                </a:cubicBezTo>
                <a:cubicBezTo>
                  <a:pt x="151" y="78"/>
                  <a:pt x="147" y="82"/>
                  <a:pt x="143" y="82"/>
                </a:cubicBezTo>
                <a:cubicBezTo>
                  <a:pt x="127" y="82"/>
                  <a:pt x="127" y="82"/>
                  <a:pt x="127" y="82"/>
                </a:cubicBezTo>
                <a:cubicBezTo>
                  <a:pt x="124" y="82"/>
                  <a:pt x="121" y="80"/>
                  <a:pt x="120" y="77"/>
                </a:cubicBezTo>
                <a:cubicBezTo>
                  <a:pt x="115" y="67"/>
                  <a:pt x="115" y="67"/>
                  <a:pt x="115" y="6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5" y="113"/>
                  <a:pt x="93" y="115"/>
                  <a:pt x="89" y="115"/>
                </a:cubicBezTo>
                <a:cubicBezTo>
                  <a:pt x="89" y="115"/>
                  <a:pt x="89" y="115"/>
                  <a:pt x="89" y="115"/>
                </a:cubicBezTo>
                <a:cubicBezTo>
                  <a:pt x="86" y="115"/>
                  <a:pt x="83" y="113"/>
                  <a:pt x="82" y="110"/>
                </a:cubicBezTo>
                <a:cubicBezTo>
                  <a:pt x="67" y="65"/>
                  <a:pt x="67" y="65"/>
                  <a:pt x="67" y="65"/>
                </a:cubicBezTo>
                <a:cubicBezTo>
                  <a:pt x="62" y="77"/>
                  <a:pt x="62" y="77"/>
                  <a:pt x="62" y="77"/>
                </a:cubicBezTo>
                <a:cubicBezTo>
                  <a:pt x="61" y="80"/>
                  <a:pt x="58" y="82"/>
                  <a:pt x="55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7" y="148"/>
                  <a:pt x="16" y="148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85" y="148"/>
                  <a:pt x="192" y="141"/>
                  <a:pt x="192" y="132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思源黑体 CN Bold" panose="020B0800000000000000" pitchFamily="34" charset="-122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67FE320-89D3-47BB-9AD6-4C21C2FB293D}"/>
              </a:ext>
            </a:extLst>
          </p:cNvPr>
          <p:cNvGrpSpPr/>
          <p:nvPr/>
        </p:nvGrpSpPr>
        <p:grpSpPr>
          <a:xfrm>
            <a:off x="8777288" y="5078413"/>
            <a:ext cx="769938" cy="765175"/>
            <a:chOff x="8777288" y="5078413"/>
            <a:chExt cx="769938" cy="765175"/>
          </a:xfrm>
          <a:solidFill>
            <a:schemeClr val="accent3"/>
          </a:solidFill>
        </p:grpSpPr>
        <p:sp>
          <p:nvSpPr>
            <p:cNvPr id="63" name="Freeform 103">
              <a:extLst>
                <a:ext uri="{FF2B5EF4-FFF2-40B4-BE49-F238E27FC236}">
                  <a16:creationId xmlns:a16="http://schemas.microsoft.com/office/drawing/2014/main" id="{A116088B-1AE6-46C7-A407-F65F6C530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5900" y="5291138"/>
              <a:ext cx="223838" cy="228600"/>
            </a:xfrm>
            <a:custGeom>
              <a:avLst/>
              <a:gdLst>
                <a:gd name="T0" fmla="*/ 0 w 59"/>
                <a:gd name="T1" fmla="*/ 45 h 60"/>
                <a:gd name="T2" fmla="*/ 16 w 59"/>
                <a:gd name="T3" fmla="*/ 60 h 60"/>
                <a:gd name="T4" fmla="*/ 30 w 59"/>
                <a:gd name="T5" fmla="*/ 52 h 60"/>
                <a:gd name="T6" fmla="*/ 30 w 59"/>
                <a:gd name="T7" fmla="*/ 52 h 60"/>
                <a:gd name="T8" fmla="*/ 59 w 59"/>
                <a:gd name="T9" fmla="*/ 0 h 60"/>
                <a:gd name="T10" fmla="*/ 9 w 59"/>
                <a:gd name="T11" fmla="*/ 31 h 60"/>
                <a:gd name="T12" fmla="*/ 9 w 59"/>
                <a:gd name="T13" fmla="*/ 31 h 60"/>
                <a:gd name="T14" fmla="*/ 0 w 59"/>
                <a:gd name="T1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60">
                  <a:moveTo>
                    <a:pt x="0" y="45"/>
                  </a:moveTo>
                  <a:cubicBezTo>
                    <a:pt x="0" y="53"/>
                    <a:pt x="8" y="60"/>
                    <a:pt x="16" y="60"/>
                  </a:cubicBezTo>
                  <a:cubicBezTo>
                    <a:pt x="23" y="60"/>
                    <a:pt x="28" y="57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4" y="33"/>
                    <a:pt x="0" y="39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64" name="Freeform 104">
              <a:extLst>
                <a:ext uri="{FF2B5EF4-FFF2-40B4-BE49-F238E27FC236}">
                  <a16:creationId xmlns:a16="http://schemas.microsoft.com/office/drawing/2014/main" id="{F44FC59A-7BA2-4CCF-9F93-76827634E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7338" y="5078413"/>
              <a:ext cx="233363" cy="160338"/>
            </a:xfrm>
            <a:custGeom>
              <a:avLst/>
              <a:gdLst>
                <a:gd name="T0" fmla="*/ 61 w 61"/>
                <a:gd name="T1" fmla="*/ 25 h 42"/>
                <a:gd name="T2" fmla="*/ 0 w 61"/>
                <a:gd name="T3" fmla="*/ 0 h 42"/>
                <a:gd name="T4" fmla="*/ 0 w 61"/>
                <a:gd name="T5" fmla="*/ 24 h 42"/>
                <a:gd name="T6" fmla="*/ 44 w 61"/>
                <a:gd name="T7" fmla="*/ 42 h 42"/>
                <a:gd name="T8" fmla="*/ 61 w 61"/>
                <a:gd name="T9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2">
                  <a:moveTo>
                    <a:pt x="61" y="25"/>
                  </a:moveTo>
                  <a:cubicBezTo>
                    <a:pt x="45" y="11"/>
                    <a:pt x="24" y="2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0" y="26"/>
                    <a:pt x="32" y="32"/>
                    <a:pt x="44" y="42"/>
                  </a:cubicBezTo>
                  <a:lnTo>
                    <a:pt x="61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65" name="Freeform 105">
              <a:extLst>
                <a:ext uri="{FF2B5EF4-FFF2-40B4-BE49-F238E27FC236}">
                  <a16:creationId xmlns:a16="http://schemas.microsoft.com/office/drawing/2014/main" id="{52D2A2A5-207E-4636-9782-633B22EAB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713" y="5203826"/>
              <a:ext cx="163513" cy="228600"/>
            </a:xfrm>
            <a:custGeom>
              <a:avLst/>
              <a:gdLst>
                <a:gd name="T0" fmla="*/ 19 w 43"/>
                <a:gd name="T1" fmla="*/ 60 h 60"/>
                <a:gd name="T2" fmla="*/ 43 w 43"/>
                <a:gd name="T3" fmla="*/ 60 h 60"/>
                <a:gd name="T4" fmla="*/ 17 w 43"/>
                <a:gd name="T5" fmla="*/ 0 h 60"/>
                <a:gd name="T6" fmla="*/ 0 w 43"/>
                <a:gd name="T7" fmla="*/ 17 h 60"/>
                <a:gd name="T8" fmla="*/ 19 w 43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0">
                  <a:moveTo>
                    <a:pt x="19" y="6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1" y="36"/>
                    <a:pt x="32" y="16"/>
                    <a:pt x="1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0" y="29"/>
                    <a:pt x="17" y="44"/>
                    <a:pt x="19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C90AD861-2F11-49E8-BCA7-7D68FC668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8" y="5078413"/>
              <a:ext cx="769938" cy="765175"/>
            </a:xfrm>
            <a:custGeom>
              <a:avLst/>
              <a:gdLst>
                <a:gd name="T0" fmla="*/ 178 w 202"/>
                <a:gd name="T1" fmla="*/ 105 h 201"/>
                <a:gd name="T2" fmla="*/ 102 w 202"/>
                <a:gd name="T3" fmla="*/ 177 h 201"/>
                <a:gd name="T4" fmla="*/ 24 w 202"/>
                <a:gd name="T5" fmla="*/ 100 h 201"/>
                <a:gd name="T6" fmla="*/ 93 w 202"/>
                <a:gd name="T7" fmla="*/ 24 h 201"/>
                <a:gd name="T8" fmla="*/ 93 w 202"/>
                <a:gd name="T9" fmla="*/ 0 h 201"/>
                <a:gd name="T10" fmla="*/ 0 w 202"/>
                <a:gd name="T11" fmla="*/ 101 h 201"/>
                <a:gd name="T12" fmla="*/ 101 w 202"/>
                <a:gd name="T13" fmla="*/ 201 h 201"/>
                <a:gd name="T14" fmla="*/ 202 w 202"/>
                <a:gd name="T15" fmla="*/ 105 h 201"/>
                <a:gd name="T16" fmla="*/ 178 w 202"/>
                <a:gd name="T17" fmla="*/ 10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201">
                  <a:moveTo>
                    <a:pt x="178" y="105"/>
                  </a:moveTo>
                  <a:cubicBezTo>
                    <a:pt x="175" y="145"/>
                    <a:pt x="142" y="177"/>
                    <a:pt x="102" y="177"/>
                  </a:cubicBezTo>
                  <a:cubicBezTo>
                    <a:pt x="59" y="177"/>
                    <a:pt x="24" y="143"/>
                    <a:pt x="24" y="100"/>
                  </a:cubicBezTo>
                  <a:cubicBezTo>
                    <a:pt x="24" y="60"/>
                    <a:pt x="57" y="27"/>
                    <a:pt x="93" y="24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41" y="3"/>
                    <a:pt x="0" y="47"/>
                    <a:pt x="0" y="101"/>
                  </a:cubicBezTo>
                  <a:cubicBezTo>
                    <a:pt x="0" y="156"/>
                    <a:pt x="46" y="201"/>
                    <a:pt x="101" y="201"/>
                  </a:cubicBezTo>
                  <a:cubicBezTo>
                    <a:pt x="155" y="201"/>
                    <a:pt x="199" y="157"/>
                    <a:pt x="202" y="105"/>
                  </a:cubicBezTo>
                  <a:lnTo>
                    <a:pt x="178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3DCD5332-3B8B-4C4E-8E40-A124C7D767E5}"/>
              </a:ext>
            </a:extLst>
          </p:cNvPr>
          <p:cNvGrpSpPr/>
          <p:nvPr/>
        </p:nvGrpSpPr>
        <p:grpSpPr>
          <a:xfrm>
            <a:off x="10372725" y="5100638"/>
            <a:ext cx="627063" cy="731837"/>
            <a:chOff x="10372725" y="5100638"/>
            <a:chExt cx="627063" cy="731837"/>
          </a:xfrm>
          <a:solidFill>
            <a:schemeClr val="accent3"/>
          </a:solidFill>
        </p:grpSpPr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5C993F1-D2B5-4F18-A9D1-2E7B1C3103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2725" y="5100638"/>
              <a:ext cx="627063" cy="319087"/>
            </a:xfrm>
            <a:custGeom>
              <a:avLst/>
              <a:gdLst>
                <a:gd name="T0" fmla="*/ 41 w 164"/>
                <a:gd name="T1" fmla="*/ 84 h 84"/>
                <a:gd name="T2" fmla="*/ 122 w 164"/>
                <a:gd name="T3" fmla="*/ 84 h 84"/>
                <a:gd name="T4" fmla="*/ 164 w 164"/>
                <a:gd name="T5" fmla="*/ 42 h 84"/>
                <a:gd name="T6" fmla="*/ 122 w 164"/>
                <a:gd name="T7" fmla="*/ 0 h 84"/>
                <a:gd name="T8" fmla="*/ 41 w 164"/>
                <a:gd name="T9" fmla="*/ 0 h 84"/>
                <a:gd name="T10" fmla="*/ 0 w 164"/>
                <a:gd name="T11" fmla="*/ 42 h 84"/>
                <a:gd name="T12" fmla="*/ 41 w 164"/>
                <a:gd name="T13" fmla="*/ 84 h 84"/>
                <a:gd name="T14" fmla="*/ 41 w 164"/>
                <a:gd name="T15" fmla="*/ 15 h 84"/>
                <a:gd name="T16" fmla="*/ 68 w 164"/>
                <a:gd name="T17" fmla="*/ 42 h 84"/>
                <a:gd name="T18" fmla="*/ 41 w 164"/>
                <a:gd name="T19" fmla="*/ 69 h 84"/>
                <a:gd name="T20" fmla="*/ 15 w 164"/>
                <a:gd name="T21" fmla="*/ 42 h 84"/>
                <a:gd name="T22" fmla="*/ 41 w 164"/>
                <a:gd name="T23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84">
                  <a:moveTo>
                    <a:pt x="41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45" y="84"/>
                    <a:pt x="164" y="65"/>
                    <a:pt x="164" y="42"/>
                  </a:cubicBezTo>
                  <a:cubicBezTo>
                    <a:pt x="164" y="19"/>
                    <a:pt x="145" y="0"/>
                    <a:pt x="12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9"/>
                    <a:pt x="0" y="42"/>
                  </a:cubicBezTo>
                  <a:cubicBezTo>
                    <a:pt x="0" y="65"/>
                    <a:pt x="18" y="84"/>
                    <a:pt x="41" y="84"/>
                  </a:cubicBezTo>
                  <a:close/>
                  <a:moveTo>
                    <a:pt x="41" y="15"/>
                  </a:moveTo>
                  <a:cubicBezTo>
                    <a:pt x="56" y="15"/>
                    <a:pt x="68" y="27"/>
                    <a:pt x="68" y="42"/>
                  </a:cubicBezTo>
                  <a:cubicBezTo>
                    <a:pt x="68" y="57"/>
                    <a:pt x="56" y="69"/>
                    <a:pt x="41" y="69"/>
                  </a:cubicBezTo>
                  <a:cubicBezTo>
                    <a:pt x="27" y="69"/>
                    <a:pt x="15" y="57"/>
                    <a:pt x="15" y="42"/>
                  </a:cubicBezTo>
                  <a:cubicBezTo>
                    <a:pt x="15" y="27"/>
                    <a:pt x="27" y="15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A06B6A03-FA1A-4EE0-BD29-F58B4BEB6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2725" y="5511800"/>
              <a:ext cx="627063" cy="320675"/>
            </a:xfrm>
            <a:custGeom>
              <a:avLst/>
              <a:gdLst>
                <a:gd name="T0" fmla="*/ 123 w 164"/>
                <a:gd name="T1" fmla="*/ 0 h 84"/>
                <a:gd name="T2" fmla="*/ 42 w 164"/>
                <a:gd name="T3" fmla="*/ 0 h 84"/>
                <a:gd name="T4" fmla="*/ 0 w 164"/>
                <a:gd name="T5" fmla="*/ 42 h 84"/>
                <a:gd name="T6" fmla="*/ 42 w 164"/>
                <a:gd name="T7" fmla="*/ 84 h 84"/>
                <a:gd name="T8" fmla="*/ 123 w 164"/>
                <a:gd name="T9" fmla="*/ 84 h 84"/>
                <a:gd name="T10" fmla="*/ 164 w 164"/>
                <a:gd name="T11" fmla="*/ 42 h 84"/>
                <a:gd name="T12" fmla="*/ 123 w 164"/>
                <a:gd name="T13" fmla="*/ 0 h 84"/>
                <a:gd name="T14" fmla="*/ 123 w 164"/>
                <a:gd name="T15" fmla="*/ 69 h 84"/>
                <a:gd name="T16" fmla="*/ 96 w 164"/>
                <a:gd name="T17" fmla="*/ 42 h 84"/>
                <a:gd name="T18" fmla="*/ 123 w 164"/>
                <a:gd name="T19" fmla="*/ 15 h 84"/>
                <a:gd name="T20" fmla="*/ 149 w 164"/>
                <a:gd name="T21" fmla="*/ 42 h 84"/>
                <a:gd name="T22" fmla="*/ 123 w 164"/>
                <a:gd name="T23" fmla="*/ 6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84">
                  <a:moveTo>
                    <a:pt x="123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123" y="84"/>
                    <a:pt x="123" y="84"/>
                    <a:pt x="123" y="84"/>
                  </a:cubicBezTo>
                  <a:cubicBezTo>
                    <a:pt x="146" y="84"/>
                    <a:pt x="164" y="65"/>
                    <a:pt x="164" y="42"/>
                  </a:cubicBezTo>
                  <a:cubicBezTo>
                    <a:pt x="164" y="19"/>
                    <a:pt x="146" y="0"/>
                    <a:pt x="123" y="0"/>
                  </a:cubicBezTo>
                  <a:close/>
                  <a:moveTo>
                    <a:pt x="123" y="69"/>
                  </a:moveTo>
                  <a:cubicBezTo>
                    <a:pt x="108" y="69"/>
                    <a:pt x="96" y="57"/>
                    <a:pt x="96" y="42"/>
                  </a:cubicBezTo>
                  <a:cubicBezTo>
                    <a:pt x="96" y="27"/>
                    <a:pt x="108" y="15"/>
                    <a:pt x="123" y="15"/>
                  </a:cubicBezTo>
                  <a:cubicBezTo>
                    <a:pt x="137" y="15"/>
                    <a:pt x="149" y="27"/>
                    <a:pt x="149" y="42"/>
                  </a:cubicBezTo>
                  <a:cubicBezTo>
                    <a:pt x="149" y="57"/>
                    <a:pt x="137" y="69"/>
                    <a:pt x="123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70" name="Freeform 115">
            <a:extLst>
              <a:ext uri="{FF2B5EF4-FFF2-40B4-BE49-F238E27FC236}">
                <a16:creationId xmlns:a16="http://schemas.microsoft.com/office/drawing/2014/main" id="{B4D10D5A-36C3-4B90-8400-3120FCB47D27}"/>
              </a:ext>
            </a:extLst>
          </p:cNvPr>
          <p:cNvSpPr>
            <a:spLocks/>
          </p:cNvSpPr>
          <p:nvPr/>
        </p:nvSpPr>
        <p:spPr bwMode="auto">
          <a:xfrm>
            <a:off x="2566988" y="3560763"/>
            <a:ext cx="738187" cy="731837"/>
          </a:xfrm>
          <a:custGeom>
            <a:avLst/>
            <a:gdLst>
              <a:gd name="T0" fmla="*/ 161 w 194"/>
              <a:gd name="T1" fmla="*/ 125 h 192"/>
              <a:gd name="T2" fmla="*/ 137 w 194"/>
              <a:gd name="T3" fmla="*/ 135 h 192"/>
              <a:gd name="T4" fmla="*/ 66 w 194"/>
              <a:gd name="T5" fmla="*/ 101 h 192"/>
              <a:gd name="T6" fmla="*/ 66 w 194"/>
              <a:gd name="T7" fmla="*/ 96 h 192"/>
              <a:gd name="T8" fmla="*/ 66 w 194"/>
              <a:gd name="T9" fmla="*/ 91 h 192"/>
              <a:gd name="T10" fmla="*/ 137 w 194"/>
              <a:gd name="T11" fmla="*/ 56 h 192"/>
              <a:gd name="T12" fmla="*/ 161 w 194"/>
              <a:gd name="T13" fmla="*/ 67 h 192"/>
              <a:gd name="T14" fmla="*/ 194 w 194"/>
              <a:gd name="T15" fmla="*/ 34 h 192"/>
              <a:gd name="T16" fmla="*/ 161 w 194"/>
              <a:gd name="T17" fmla="*/ 0 h 192"/>
              <a:gd name="T18" fmla="*/ 128 w 194"/>
              <a:gd name="T19" fmla="*/ 34 h 192"/>
              <a:gd name="T20" fmla="*/ 128 w 194"/>
              <a:gd name="T21" fmla="*/ 38 h 192"/>
              <a:gd name="T22" fmla="*/ 57 w 194"/>
              <a:gd name="T23" fmla="*/ 73 h 192"/>
              <a:gd name="T24" fmla="*/ 33 w 194"/>
              <a:gd name="T25" fmla="*/ 62 h 192"/>
              <a:gd name="T26" fmla="*/ 0 w 194"/>
              <a:gd name="T27" fmla="*/ 96 h 192"/>
              <a:gd name="T28" fmla="*/ 33 w 194"/>
              <a:gd name="T29" fmla="*/ 129 h 192"/>
              <a:gd name="T30" fmla="*/ 57 w 194"/>
              <a:gd name="T31" fmla="*/ 119 h 192"/>
              <a:gd name="T32" fmla="*/ 128 w 194"/>
              <a:gd name="T33" fmla="*/ 153 h 192"/>
              <a:gd name="T34" fmla="*/ 128 w 194"/>
              <a:gd name="T35" fmla="*/ 158 h 192"/>
              <a:gd name="T36" fmla="*/ 161 w 194"/>
              <a:gd name="T37" fmla="*/ 192 h 192"/>
              <a:gd name="T38" fmla="*/ 194 w 194"/>
              <a:gd name="T39" fmla="*/ 158 h 192"/>
              <a:gd name="T40" fmla="*/ 161 w 194"/>
              <a:gd name="T41" fmla="*/ 12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2">
                <a:moveTo>
                  <a:pt x="161" y="125"/>
                </a:moveTo>
                <a:cubicBezTo>
                  <a:pt x="151" y="125"/>
                  <a:pt x="143" y="129"/>
                  <a:pt x="137" y="135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99"/>
                  <a:pt x="66" y="97"/>
                  <a:pt x="66" y="96"/>
                </a:cubicBezTo>
                <a:cubicBezTo>
                  <a:pt x="66" y="94"/>
                  <a:pt x="66" y="92"/>
                  <a:pt x="66" y="91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43" y="63"/>
                  <a:pt x="151" y="67"/>
                  <a:pt x="161" y="67"/>
                </a:cubicBezTo>
                <a:cubicBezTo>
                  <a:pt x="179" y="67"/>
                  <a:pt x="194" y="52"/>
                  <a:pt x="194" y="34"/>
                </a:cubicBezTo>
                <a:cubicBezTo>
                  <a:pt x="194" y="15"/>
                  <a:pt x="179" y="0"/>
                  <a:pt x="161" y="0"/>
                </a:cubicBezTo>
                <a:cubicBezTo>
                  <a:pt x="143" y="0"/>
                  <a:pt x="128" y="15"/>
                  <a:pt x="128" y="34"/>
                </a:cubicBezTo>
                <a:cubicBezTo>
                  <a:pt x="128" y="35"/>
                  <a:pt x="128" y="37"/>
                  <a:pt x="128" y="38"/>
                </a:cubicBezTo>
                <a:cubicBezTo>
                  <a:pt x="57" y="73"/>
                  <a:pt x="57" y="73"/>
                  <a:pt x="57" y="73"/>
                </a:cubicBezTo>
                <a:cubicBezTo>
                  <a:pt x="51" y="66"/>
                  <a:pt x="43" y="62"/>
                  <a:pt x="33" y="62"/>
                </a:cubicBezTo>
                <a:cubicBezTo>
                  <a:pt x="15" y="62"/>
                  <a:pt x="0" y="77"/>
                  <a:pt x="0" y="96"/>
                </a:cubicBezTo>
                <a:cubicBezTo>
                  <a:pt x="0" y="114"/>
                  <a:pt x="15" y="129"/>
                  <a:pt x="33" y="129"/>
                </a:cubicBezTo>
                <a:cubicBezTo>
                  <a:pt x="43" y="129"/>
                  <a:pt x="51" y="125"/>
                  <a:pt x="57" y="119"/>
                </a:cubicBezTo>
                <a:cubicBezTo>
                  <a:pt x="128" y="153"/>
                  <a:pt x="128" y="153"/>
                  <a:pt x="128" y="153"/>
                </a:cubicBezTo>
                <a:cubicBezTo>
                  <a:pt x="128" y="155"/>
                  <a:pt x="128" y="157"/>
                  <a:pt x="128" y="158"/>
                </a:cubicBezTo>
                <a:cubicBezTo>
                  <a:pt x="128" y="177"/>
                  <a:pt x="143" y="192"/>
                  <a:pt x="161" y="192"/>
                </a:cubicBezTo>
                <a:cubicBezTo>
                  <a:pt x="179" y="192"/>
                  <a:pt x="194" y="177"/>
                  <a:pt x="194" y="158"/>
                </a:cubicBezTo>
                <a:cubicBezTo>
                  <a:pt x="194" y="140"/>
                  <a:pt x="179" y="125"/>
                  <a:pt x="161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141" name="object 9">
            <a:extLst>
              <a:ext uri="{FF2B5EF4-FFF2-40B4-BE49-F238E27FC236}">
                <a16:creationId xmlns:a16="http://schemas.microsoft.com/office/drawing/2014/main" id="{A5C6E5BD-B106-4850-AA86-CF27136BCBDF}"/>
              </a:ext>
            </a:extLst>
          </p:cNvPr>
          <p:cNvSpPr/>
          <p:nvPr/>
        </p:nvSpPr>
        <p:spPr>
          <a:xfrm>
            <a:off x="9853612" y="520329"/>
            <a:ext cx="1828800" cy="243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068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7AB9E4E-5B52-4641-A75A-30082078098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+mn-cs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817C2CD5-5B8C-4936-B559-C6840CBE90C6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841D10D6-C33F-4908-8EB4-3A7BC49CE116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4889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中文 思源黑体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Arial</a:t>
            </a:r>
            <a:r>
              <a:rPr kumimoji="1" lang="en-US" altLang="zh-CN" sz="1200" dirty="0">
                <a:solidFill>
                  <a:prstClr val="white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/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 Arial Black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Office 365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自带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山猪智演设计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3" name="文本占位符 4">
            <a:extLst>
              <a:ext uri="{FF2B5EF4-FFF2-40B4-BE49-F238E27FC236}">
                <a16:creationId xmlns:a16="http://schemas.microsoft.com/office/drawing/2014/main" id="{559B8DE2-C235-4FDA-9900-EBA1CA4EC199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7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+mn-cs"/>
              </a:rPr>
              <a:t>标注</a:t>
            </a:r>
            <a:endParaRPr kumimoji="1" lang="zh-CN" altLang="en-US" sz="18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+mn-cs"/>
            </a:endParaRPr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CA3EBF44-B4B6-4B25-86E2-EF2AC372E4C2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00437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D491D56-89AE-43C2-9DEE-356F0C9C28B9}"/>
              </a:ext>
            </a:extLst>
          </p:cNvPr>
          <p:cNvSpPr txBox="1"/>
          <p:nvPr/>
        </p:nvSpPr>
        <p:spPr>
          <a:xfrm>
            <a:off x="4584700" y="2376268"/>
            <a:ext cx="30226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4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PART </a:t>
            </a:r>
            <a:r>
              <a:rPr lang="zh-CN" altLang="en-US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sz="4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PA-文本框 4">
            <a:extLst>
              <a:ext uri="{FF2B5EF4-FFF2-40B4-BE49-F238E27FC236}">
                <a16:creationId xmlns:a16="http://schemas.microsoft.com/office/drawing/2014/main" id="{F5AA3500-FC03-4EAD-9CDB-61387BC40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64844" y="3437917"/>
            <a:ext cx="2662312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>
                <a:gradFill flip="none" rotWithShape="1">
                  <a:gsLst>
                    <a:gs pos="32000">
                      <a:srgbClr val="E7E3B5"/>
                    </a:gs>
                    <a:gs pos="100000">
                      <a:srgbClr val="F9F8EB"/>
                    </a:gs>
                  </a:gsLst>
                  <a:lin ang="16200000" scaled="1"/>
                  <a:tileRect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4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项目背景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357EF5C-C438-4228-AAE8-2CB3A7325EC1}"/>
              </a:ext>
            </a:extLst>
          </p:cNvPr>
          <p:cNvSpPr txBox="1"/>
          <p:nvPr/>
        </p:nvSpPr>
        <p:spPr>
          <a:xfrm>
            <a:off x="4460422" y="4192844"/>
            <a:ext cx="32711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ea typeface="思源黑体 CN Bold" panose="020B0800000000000000" pitchFamily="34" charset="-122"/>
              </a:rPr>
              <a:t>PROJECT BACKGROUND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46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>
            <a:extLst>
              <a:ext uri="{FF2B5EF4-FFF2-40B4-BE49-F238E27FC236}">
                <a16:creationId xmlns:a16="http://schemas.microsoft.com/office/drawing/2014/main" id="{B1B9C585-172C-4412-8FAD-CCE8F9771B29}"/>
              </a:ext>
            </a:extLst>
          </p:cNvPr>
          <p:cNvGrpSpPr/>
          <p:nvPr/>
        </p:nvGrpSpPr>
        <p:grpSpPr>
          <a:xfrm rot="5400000">
            <a:off x="4314561" y="-1720851"/>
            <a:ext cx="3562877" cy="10299702"/>
            <a:chOff x="1678550" y="1203502"/>
            <a:chExt cx="2532286" cy="4115716"/>
          </a:xfrm>
        </p:grpSpPr>
        <p:sp>
          <p:nvSpPr>
            <p:cNvPr id="73" name="矩形: 剪去对角 72">
              <a:extLst>
                <a:ext uri="{FF2B5EF4-FFF2-40B4-BE49-F238E27FC236}">
                  <a16:creationId xmlns:a16="http://schemas.microsoft.com/office/drawing/2014/main" id="{9878F105-DB16-4536-A557-898BFD93C231}"/>
                </a:ext>
              </a:extLst>
            </p:cNvPr>
            <p:cNvSpPr/>
            <p:nvPr/>
          </p:nvSpPr>
          <p:spPr>
            <a:xfrm>
              <a:off x="1737986" y="1256742"/>
              <a:ext cx="2413414" cy="4003040"/>
            </a:xfrm>
            <a:prstGeom prst="snip2DiagRect">
              <a:avLst>
                <a:gd name="adj1" fmla="val 3789"/>
                <a:gd name="adj2" fmla="val 3195"/>
              </a:avLst>
            </a:prstGeom>
            <a:gradFill flip="none" rotWithShape="1">
              <a:gsLst>
                <a:gs pos="43000">
                  <a:schemeClr val="accent1">
                    <a:alpha val="26000"/>
                  </a:schemeClr>
                </a:gs>
                <a:gs pos="0">
                  <a:schemeClr val="accent1">
                    <a:alpha val="52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1"/>
              </a:solidFill>
            </a:ln>
            <a:effectLst>
              <a:outerShdw blurRad="1778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4" name="梯形 73">
              <a:extLst>
                <a:ext uri="{FF2B5EF4-FFF2-40B4-BE49-F238E27FC236}">
                  <a16:creationId xmlns:a16="http://schemas.microsoft.com/office/drawing/2014/main" id="{5A6C3A1C-3A43-4B2E-BD2F-CA2878D81581}"/>
                </a:ext>
              </a:extLst>
            </p:cNvPr>
            <p:cNvSpPr/>
            <p:nvPr/>
          </p:nvSpPr>
          <p:spPr>
            <a:xfrm rot="16200000">
              <a:off x="3973673" y="1415627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5" name="梯形 74">
              <a:extLst>
                <a:ext uri="{FF2B5EF4-FFF2-40B4-BE49-F238E27FC236}">
                  <a16:creationId xmlns:a16="http://schemas.microsoft.com/office/drawing/2014/main" id="{E5564AD1-DD87-48C9-BEA6-F88F29FCE9BC}"/>
                </a:ext>
              </a:extLst>
            </p:cNvPr>
            <p:cNvSpPr/>
            <p:nvPr/>
          </p:nvSpPr>
          <p:spPr>
            <a:xfrm rot="10800000">
              <a:off x="3866993" y="1312910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6" name="梯形 75">
              <a:extLst>
                <a:ext uri="{FF2B5EF4-FFF2-40B4-BE49-F238E27FC236}">
                  <a16:creationId xmlns:a16="http://schemas.microsoft.com/office/drawing/2014/main" id="{48AE7973-F38C-467B-BB28-889CA3CC3774}"/>
                </a:ext>
              </a:extLst>
            </p:cNvPr>
            <p:cNvSpPr/>
            <p:nvPr/>
          </p:nvSpPr>
          <p:spPr>
            <a:xfrm rot="5400000" flipH="1">
              <a:off x="1718711" y="1415627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7" name="梯形 76">
              <a:extLst>
                <a:ext uri="{FF2B5EF4-FFF2-40B4-BE49-F238E27FC236}">
                  <a16:creationId xmlns:a16="http://schemas.microsoft.com/office/drawing/2014/main" id="{A3087845-B38E-41CE-B483-9060A3E576FE}"/>
                </a:ext>
              </a:extLst>
            </p:cNvPr>
            <p:cNvSpPr/>
            <p:nvPr/>
          </p:nvSpPr>
          <p:spPr>
            <a:xfrm rot="10800000" flipH="1">
              <a:off x="1825391" y="1312910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8" name="梯形 77">
              <a:extLst>
                <a:ext uri="{FF2B5EF4-FFF2-40B4-BE49-F238E27FC236}">
                  <a16:creationId xmlns:a16="http://schemas.microsoft.com/office/drawing/2014/main" id="{77F720BA-BFDA-4CAB-9670-96BB193969CC}"/>
                </a:ext>
              </a:extLst>
            </p:cNvPr>
            <p:cNvSpPr/>
            <p:nvPr/>
          </p:nvSpPr>
          <p:spPr>
            <a:xfrm rot="5400000" flipV="1">
              <a:off x="3973673" y="5055179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79" name="梯形 78">
              <a:extLst>
                <a:ext uri="{FF2B5EF4-FFF2-40B4-BE49-F238E27FC236}">
                  <a16:creationId xmlns:a16="http://schemas.microsoft.com/office/drawing/2014/main" id="{AACF4937-97E2-453D-95A8-E73138DFCE89}"/>
                </a:ext>
              </a:extLst>
            </p:cNvPr>
            <p:cNvSpPr/>
            <p:nvPr/>
          </p:nvSpPr>
          <p:spPr>
            <a:xfrm rot="10800000" flipV="1">
              <a:off x="3866993" y="5157896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0" name="梯形 79">
              <a:extLst>
                <a:ext uri="{FF2B5EF4-FFF2-40B4-BE49-F238E27FC236}">
                  <a16:creationId xmlns:a16="http://schemas.microsoft.com/office/drawing/2014/main" id="{87405793-5B9F-486A-B85C-0B0E909E96F0}"/>
                </a:ext>
              </a:extLst>
            </p:cNvPr>
            <p:cNvSpPr/>
            <p:nvPr/>
          </p:nvSpPr>
          <p:spPr>
            <a:xfrm rot="16200000" flipH="1" flipV="1">
              <a:off x="1718711" y="5055179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1" name="梯形 80">
              <a:extLst>
                <a:ext uri="{FF2B5EF4-FFF2-40B4-BE49-F238E27FC236}">
                  <a16:creationId xmlns:a16="http://schemas.microsoft.com/office/drawing/2014/main" id="{E2D574FD-CD34-45A6-850A-6EFC665B3EFC}"/>
                </a:ext>
              </a:extLst>
            </p:cNvPr>
            <p:cNvSpPr/>
            <p:nvPr/>
          </p:nvSpPr>
          <p:spPr>
            <a:xfrm rot="10800000" flipH="1" flipV="1">
              <a:off x="1825391" y="5157896"/>
              <a:ext cx="197003" cy="45719"/>
            </a:xfrm>
            <a:prstGeom prst="trapezoid">
              <a:avLst>
                <a:gd name="adj" fmla="val 9347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2" name="菱形 81">
              <a:extLst>
                <a:ext uri="{FF2B5EF4-FFF2-40B4-BE49-F238E27FC236}">
                  <a16:creationId xmlns:a16="http://schemas.microsoft.com/office/drawing/2014/main" id="{9779DC56-DC60-4219-949C-991BFF3B039D}"/>
                </a:ext>
              </a:extLst>
            </p:cNvPr>
            <p:cNvSpPr/>
            <p:nvPr/>
          </p:nvSpPr>
          <p:spPr>
            <a:xfrm>
              <a:off x="4151400" y="5259782"/>
              <a:ext cx="59436" cy="59436"/>
            </a:xfrm>
            <a:prstGeom prst="diamond">
              <a:avLst/>
            </a:prstGeom>
            <a:solidFill>
              <a:schemeClr val="accent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3" name="菱形 82">
              <a:extLst>
                <a:ext uri="{FF2B5EF4-FFF2-40B4-BE49-F238E27FC236}">
                  <a16:creationId xmlns:a16="http://schemas.microsoft.com/office/drawing/2014/main" id="{F64C5DEA-82A2-4F29-84C0-F0253D1B7E29}"/>
                </a:ext>
              </a:extLst>
            </p:cNvPr>
            <p:cNvSpPr/>
            <p:nvPr/>
          </p:nvSpPr>
          <p:spPr>
            <a:xfrm>
              <a:off x="1678550" y="5259782"/>
              <a:ext cx="59436" cy="59436"/>
            </a:xfrm>
            <a:prstGeom prst="diamond">
              <a:avLst/>
            </a:prstGeom>
            <a:solidFill>
              <a:schemeClr val="accent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4" name="菱形 83">
              <a:extLst>
                <a:ext uri="{FF2B5EF4-FFF2-40B4-BE49-F238E27FC236}">
                  <a16:creationId xmlns:a16="http://schemas.microsoft.com/office/drawing/2014/main" id="{4F09A690-6CB1-40AF-8D5D-97734EEAB5EA}"/>
                </a:ext>
              </a:extLst>
            </p:cNvPr>
            <p:cNvSpPr/>
            <p:nvPr/>
          </p:nvSpPr>
          <p:spPr>
            <a:xfrm>
              <a:off x="4151400" y="1203502"/>
              <a:ext cx="59436" cy="59436"/>
            </a:xfrm>
            <a:prstGeom prst="diamond">
              <a:avLst/>
            </a:prstGeom>
            <a:solidFill>
              <a:schemeClr val="accent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  <p:sp>
          <p:nvSpPr>
            <p:cNvPr id="85" name="菱形 84">
              <a:extLst>
                <a:ext uri="{FF2B5EF4-FFF2-40B4-BE49-F238E27FC236}">
                  <a16:creationId xmlns:a16="http://schemas.microsoft.com/office/drawing/2014/main" id="{3B2537FA-5E37-41F6-914F-2C44FB9428A5}"/>
                </a:ext>
              </a:extLst>
            </p:cNvPr>
            <p:cNvSpPr/>
            <p:nvPr/>
          </p:nvSpPr>
          <p:spPr>
            <a:xfrm>
              <a:off x="1678550" y="1203502"/>
              <a:ext cx="59436" cy="59436"/>
            </a:xfrm>
            <a:prstGeom prst="diamond">
              <a:avLst/>
            </a:prstGeom>
            <a:solidFill>
              <a:schemeClr val="accent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557A1BB-2718-4C1D-A43F-5BC1F95B676E}"/>
              </a:ext>
            </a:extLst>
          </p:cNvPr>
          <p:cNvSpPr txBox="1"/>
          <p:nvPr/>
        </p:nvSpPr>
        <p:spPr>
          <a:xfrm>
            <a:off x="1596365" y="2141835"/>
            <a:ext cx="281388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2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algn="l"/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项目背景概述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005E60-0BE4-4386-BC85-5F0460640BA6}"/>
              </a:ext>
            </a:extLst>
          </p:cNvPr>
          <p:cNvSpPr txBox="1"/>
          <p:nvPr/>
        </p:nvSpPr>
        <p:spPr>
          <a:xfrm>
            <a:off x="1596365" y="2642653"/>
            <a:ext cx="9061430" cy="19812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千姿百态的花朵述说着千言万语，每一句都解说着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"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完美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"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，个性是此刻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随着人们的生活水平不断进步，生活质量不断提高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对生活的追求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!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鲜花已经是人们生活不可缺少的点缀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!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花卉消费近年来呈越来越旺的趋势，除了花卉本身所具俏丽姿容，让人们赏心悦目，美化家居等功效外，它还能够开发人们的想象力使人们在相互交流时更含蓄，更有品位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这样我们创办网上校园花店以鲜花专递为市场切入点，兼顾网站长期市场占有率和短期资金回报率以抢占市场，以满足个性消费为主题，以鲜花为试点带动其他产品，最终能构成具有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"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地质大学青鸟花店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"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品牌优势的市场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是十分可行的。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DBCA85-D741-42C4-AA9C-D9B27A4CC9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01 </a:t>
            </a:r>
            <a:r>
              <a:rPr lang="zh-CN" altLang="en-US" dirty="0"/>
              <a:t>项目背景</a:t>
            </a:r>
          </a:p>
        </p:txBody>
      </p:sp>
    </p:spTree>
    <p:extLst>
      <p:ext uri="{BB962C8B-B14F-4D97-AF65-F5344CB8AC3E}">
        <p14:creationId xmlns:p14="http://schemas.microsoft.com/office/powerpoint/2010/main" val="343022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>
            <a:extLst>
              <a:ext uri="{FF2B5EF4-FFF2-40B4-BE49-F238E27FC236}">
                <a16:creationId xmlns:a16="http://schemas.microsoft.com/office/drawing/2014/main" id="{528F3306-AC8D-41CE-BA18-64162179C6B8}"/>
              </a:ext>
            </a:extLst>
          </p:cNvPr>
          <p:cNvGrpSpPr/>
          <p:nvPr/>
        </p:nvGrpSpPr>
        <p:grpSpPr>
          <a:xfrm>
            <a:off x="-3325836" y="5544201"/>
            <a:ext cx="18843672" cy="1963216"/>
            <a:chOff x="577706" y="3819452"/>
            <a:chExt cx="11036589" cy="1149840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D22D042-4F56-4169-9B17-D7C00EDE49C4}"/>
                </a:ext>
              </a:extLst>
            </p:cNvPr>
            <p:cNvGrpSpPr/>
            <p:nvPr/>
          </p:nvGrpSpPr>
          <p:grpSpPr>
            <a:xfrm>
              <a:off x="876822" y="3819452"/>
              <a:ext cx="10450456" cy="956339"/>
              <a:chOff x="876822" y="4060343"/>
              <a:chExt cx="10450456" cy="956339"/>
            </a:xfrm>
          </p:grpSpPr>
          <p:sp>
            <p:nvSpPr>
              <p:cNvPr id="69" name="梯形 68">
                <a:extLst>
                  <a:ext uri="{FF2B5EF4-FFF2-40B4-BE49-F238E27FC236}">
                    <a16:creationId xmlns:a16="http://schemas.microsoft.com/office/drawing/2014/main" id="{96874C67-4673-4302-A919-C9A924EB9A40}"/>
                  </a:ext>
                </a:extLst>
              </p:cNvPr>
              <p:cNvSpPr/>
              <p:nvPr/>
            </p:nvSpPr>
            <p:spPr>
              <a:xfrm>
                <a:off x="4523877" y="4102282"/>
                <a:ext cx="3144246" cy="914400"/>
              </a:xfrm>
              <a:prstGeom prst="trapezoid">
                <a:avLst>
                  <a:gd name="adj" fmla="val 98016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23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0" name="梯形 25">
                <a:extLst>
                  <a:ext uri="{FF2B5EF4-FFF2-40B4-BE49-F238E27FC236}">
                    <a16:creationId xmlns:a16="http://schemas.microsoft.com/office/drawing/2014/main" id="{AC760A3F-8AA0-45E7-8B79-E04F6E2A766B}"/>
                  </a:ext>
                </a:extLst>
              </p:cNvPr>
              <p:cNvSpPr/>
              <p:nvPr/>
            </p:nvSpPr>
            <p:spPr>
              <a:xfrm>
                <a:off x="876822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29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1" name="梯形 25">
                <a:extLst>
                  <a:ext uri="{FF2B5EF4-FFF2-40B4-BE49-F238E27FC236}">
                    <a16:creationId xmlns:a16="http://schemas.microsoft.com/office/drawing/2014/main" id="{F5F1F31A-B807-4EBC-A769-2F210C6DB9FB}"/>
                  </a:ext>
                </a:extLst>
              </p:cNvPr>
              <p:cNvSpPr/>
              <p:nvPr/>
            </p:nvSpPr>
            <p:spPr>
              <a:xfrm flipH="1">
                <a:off x="7090967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25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52F624D0-B8B8-4470-81EA-0A3167B911CE}"/>
                </a:ext>
              </a:extLst>
            </p:cNvPr>
            <p:cNvGrpSpPr/>
            <p:nvPr/>
          </p:nvGrpSpPr>
          <p:grpSpPr>
            <a:xfrm>
              <a:off x="577706" y="3959315"/>
              <a:ext cx="11036589" cy="1009977"/>
              <a:chOff x="876822" y="4060343"/>
              <a:chExt cx="10450456" cy="956339"/>
            </a:xfrm>
            <a:noFill/>
          </p:grpSpPr>
          <p:sp>
            <p:nvSpPr>
              <p:cNvPr id="66" name="梯形 65">
                <a:extLst>
                  <a:ext uri="{FF2B5EF4-FFF2-40B4-BE49-F238E27FC236}">
                    <a16:creationId xmlns:a16="http://schemas.microsoft.com/office/drawing/2014/main" id="{A0ADC7C9-0899-40FE-9904-39CE3BB7801C}"/>
                  </a:ext>
                </a:extLst>
              </p:cNvPr>
              <p:cNvSpPr/>
              <p:nvPr/>
            </p:nvSpPr>
            <p:spPr>
              <a:xfrm>
                <a:off x="4523877" y="4102282"/>
                <a:ext cx="3144246" cy="914400"/>
              </a:xfrm>
              <a:prstGeom prst="trapezoid">
                <a:avLst>
                  <a:gd name="adj" fmla="val 98016"/>
                </a:avLst>
              </a:prstGeom>
              <a:grpFill/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26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7" name="梯形 25">
                <a:extLst>
                  <a:ext uri="{FF2B5EF4-FFF2-40B4-BE49-F238E27FC236}">
                    <a16:creationId xmlns:a16="http://schemas.microsoft.com/office/drawing/2014/main" id="{FC055150-31CA-4AB3-9F32-A74962A44714}"/>
                  </a:ext>
                </a:extLst>
              </p:cNvPr>
              <p:cNvSpPr/>
              <p:nvPr/>
            </p:nvSpPr>
            <p:spPr>
              <a:xfrm>
                <a:off x="876822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8" name="梯形 25">
                <a:extLst>
                  <a:ext uri="{FF2B5EF4-FFF2-40B4-BE49-F238E27FC236}">
                    <a16:creationId xmlns:a16="http://schemas.microsoft.com/office/drawing/2014/main" id="{5C78E588-56A7-4A8A-B2B8-C359A057C229}"/>
                  </a:ext>
                </a:extLst>
              </p:cNvPr>
              <p:cNvSpPr/>
              <p:nvPr/>
            </p:nvSpPr>
            <p:spPr>
              <a:xfrm flipH="1">
                <a:off x="7090967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2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10" name="PA-组合 5">
            <a:extLst>
              <a:ext uri="{FF2B5EF4-FFF2-40B4-BE49-F238E27FC236}">
                <a16:creationId xmlns:a16="http://schemas.microsoft.com/office/drawing/2014/main" id="{762DD651-15EC-4B34-BC9B-789E37262C3E}"/>
              </a:ext>
            </a:extLst>
          </p:cNvPr>
          <p:cNvGrpSpPr>
            <a:grpSpLocks noMove="1" noResize="1"/>
          </p:cNvGrpSpPr>
          <p:nvPr>
            <p:custDataLst>
              <p:tags r:id="rId1"/>
            </p:custDataLst>
          </p:nvPr>
        </p:nvGrpSpPr>
        <p:grpSpPr>
          <a:xfrm>
            <a:off x="4872005" y="1311589"/>
            <a:ext cx="2179320" cy="3756660"/>
            <a:chOff x="8585731" y="1546751"/>
            <a:chExt cx="2179320" cy="3756660"/>
          </a:xfrm>
          <a:scene3d>
            <a:camera prst="perspectiveRight" fov="5100000">
              <a:rot lat="20801350" lon="20180808" rev="985972"/>
            </a:camera>
            <a:lightRig rig="contrasting" dir="t"/>
          </a:scene3d>
        </p:grpSpPr>
        <p:sp>
          <p:nvSpPr>
            <p:cNvPr id="11" name="PA-圆角矩形 6">
              <a:extLst>
                <a:ext uri="{FF2B5EF4-FFF2-40B4-BE49-F238E27FC236}">
                  <a16:creationId xmlns:a16="http://schemas.microsoft.com/office/drawing/2014/main" id="{730A5E89-6624-404A-80E0-0531AF84FEF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585731" y="1546751"/>
              <a:ext cx="2179320" cy="3756660"/>
            </a:xfrm>
            <a:prstGeom prst="roundRect">
              <a:avLst>
                <a:gd name="adj" fmla="val 6177"/>
              </a:avLst>
            </a:prstGeom>
            <a:gradFill>
              <a:gsLst>
                <a:gs pos="71500">
                  <a:schemeClr val="accent1">
                    <a:lumMod val="20000"/>
                    <a:lumOff val="80000"/>
                    <a:alpha val="80000"/>
                  </a:schemeClr>
                </a:gs>
                <a:gs pos="50000">
                  <a:schemeClr val="accent1">
                    <a:lumMod val="40000"/>
                    <a:lumOff val="60000"/>
                    <a:alpha val="60000"/>
                  </a:schemeClr>
                </a:gs>
                <a:gs pos="25000">
                  <a:schemeClr val="accent3">
                    <a:alpha val="73000"/>
                  </a:schemeClr>
                </a:gs>
                <a:gs pos="0">
                  <a:schemeClr val="accent3"/>
                </a:gs>
                <a:gs pos="93000">
                  <a:schemeClr val="bg1"/>
                </a:gs>
              </a:gsLst>
              <a:lin ang="16200000" scaled="1"/>
            </a:gradFill>
            <a:ln w="6160">
              <a:gradFill>
                <a:gsLst>
                  <a:gs pos="0">
                    <a:schemeClr val="accent1"/>
                  </a:gs>
                  <a:gs pos="36000">
                    <a:schemeClr val="accent1">
                      <a:lumMod val="45000"/>
                      <a:lumOff val="55000"/>
                    </a:schemeClr>
                  </a:gs>
                  <a:gs pos="64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</a:ln>
            <a:effectLst>
              <a:outerShdw blurRad="184785" sy="23000" kx="1200000" algn="br" rotWithShape="0">
                <a:prstClr val="black">
                  <a:alpha val="17000"/>
                </a:prstClr>
              </a:outerShdw>
            </a:effectLst>
            <a:sp3d extrusionH="49276">
              <a:bevelT w="0" h="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697" tIns="44348" rIns="88697" bIns="44348" rtlCol="0" anchor="ctr">
              <a:sp3d>
                <a:bevelT w="0" h="0"/>
                <a:bevelB w="0" h="0"/>
              </a:sp3d>
            </a:bodyPr>
            <a:lstStyle/>
            <a:p>
              <a:pPr algn="ctr"/>
              <a:endParaRPr lang="zh-CN" altLang="en-US" sz="1746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2" name="PA-文本框 7">
              <a:extLst>
                <a:ext uri="{FF2B5EF4-FFF2-40B4-BE49-F238E27FC236}">
                  <a16:creationId xmlns:a16="http://schemas.microsoft.com/office/drawing/2014/main" id="{140CEAC0-BE59-4283-8F2D-4E4FEE51934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8970541" y="2098040"/>
              <a:ext cx="1409700" cy="1003017"/>
            </a:xfrm>
            <a:prstGeom prst="rect">
              <a:avLst/>
            </a:prstGeom>
            <a:noFill/>
            <a:effectLst/>
            <a:sp3d>
              <a:bevelT w="0" h="0"/>
              <a:bevelB w="0" h="0"/>
            </a:sp3d>
          </p:spPr>
          <p:txBody>
            <a:bodyPr wrap="square" lIns="88697" tIns="44348" rIns="88697" bIns="44348" rtlCol="0">
              <a:noAutofit/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</a:t>
              </a:r>
              <a:endParaRPr lang="en-US" altLang="zh-CN" sz="24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目的</a:t>
              </a:r>
            </a:p>
          </p:txBody>
        </p:sp>
        <p:sp>
          <p:nvSpPr>
            <p:cNvPr id="13" name="PA-文本框 8">
              <a:extLst>
                <a:ext uri="{FF2B5EF4-FFF2-40B4-BE49-F238E27FC236}">
                  <a16:creationId xmlns:a16="http://schemas.microsoft.com/office/drawing/2014/main" id="{88C29102-A592-406A-AA67-01B8801FD2F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8738028" y="3688450"/>
              <a:ext cx="1874727" cy="1003017"/>
            </a:xfrm>
            <a:prstGeom prst="rect">
              <a:avLst/>
            </a:prstGeom>
            <a:noFill/>
            <a:effectLst/>
            <a:sp3d>
              <a:bevelT w="0" h="0"/>
              <a:bevelB w="0" h="0"/>
            </a:sp3d>
          </p:spPr>
          <p:txBody>
            <a:bodyPr wrap="square" lIns="88697" tIns="44348" rIns="88697" bIns="44348" rtlCol="0">
              <a:noAutofit/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gradFill flip="none" rotWithShape="1">
                    <a:gsLst>
                      <a:gs pos="50000">
                        <a:schemeClr val="bg1"/>
                      </a:gs>
                      <a:gs pos="0">
                        <a:schemeClr val="accent1">
                          <a:lumMod val="24000"/>
                          <a:lumOff val="76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公司</a:t>
              </a:r>
              <a:endParaRPr lang="en-US" altLang="zh-CN" sz="2400" b="1" dirty="0">
                <a:gradFill flip="none" rotWithShape="1">
                  <a:gsLst>
                    <a:gs pos="50000">
                      <a:schemeClr val="bg1"/>
                    </a:gs>
                    <a:gs pos="0">
                      <a:schemeClr val="accent1">
                        <a:lumMod val="24000"/>
                        <a:lumOff val="76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gradFill flip="none" rotWithShape="1">
                    <a:gsLst>
                      <a:gs pos="50000">
                        <a:schemeClr val="bg1"/>
                      </a:gs>
                      <a:gs pos="0">
                        <a:schemeClr val="accent1">
                          <a:lumMod val="24000"/>
                          <a:lumOff val="76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目标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34636CC-8CAF-4DAA-B1B0-86970FF33A87}"/>
              </a:ext>
            </a:extLst>
          </p:cNvPr>
          <p:cNvGrpSpPr/>
          <p:nvPr/>
        </p:nvGrpSpPr>
        <p:grpSpPr>
          <a:xfrm>
            <a:off x="4350986" y="4278409"/>
            <a:ext cx="3525320" cy="2060797"/>
            <a:chOff x="568757" y="2293851"/>
            <a:chExt cx="2210487" cy="1292184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782A39DE-D080-4992-9DD0-05C829275144}"/>
                </a:ext>
              </a:extLst>
            </p:cNvPr>
            <p:cNvGrpSpPr/>
            <p:nvPr/>
          </p:nvGrpSpPr>
          <p:grpSpPr>
            <a:xfrm>
              <a:off x="568757" y="2293851"/>
              <a:ext cx="2210487" cy="1100347"/>
              <a:chOff x="2490600" y="2087428"/>
              <a:chExt cx="2667734" cy="1327960"/>
            </a:xfrm>
          </p:grpSpPr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A135EE2B-4490-41CF-85FB-2F9F6CC42974}"/>
                  </a:ext>
                </a:extLst>
              </p:cNvPr>
              <p:cNvSpPr/>
              <p:nvPr/>
            </p:nvSpPr>
            <p:spPr>
              <a:xfrm rot="10800000">
                <a:off x="2490600" y="2087428"/>
                <a:ext cx="2667734" cy="1189467"/>
              </a:xfrm>
              <a:custGeom>
                <a:avLst/>
                <a:gdLst>
                  <a:gd name="connsiteX0" fmla="*/ 2667734 w 2667734"/>
                  <a:gd name="connsiteY0" fmla="*/ 1189467 h 1189467"/>
                  <a:gd name="connsiteX1" fmla="*/ 0 w 2667734"/>
                  <a:gd name="connsiteY1" fmla="*/ 1189467 h 1189467"/>
                  <a:gd name="connsiteX2" fmla="*/ 246990 w 2667734"/>
                  <a:gd name="connsiteY2" fmla="*/ 201508 h 1189467"/>
                  <a:gd name="connsiteX3" fmla="*/ 254875 w 2667734"/>
                  <a:gd name="connsiteY3" fmla="*/ 201508 h 1189467"/>
                  <a:gd name="connsiteX4" fmla="*/ 254085 w 2667734"/>
                  <a:gd name="connsiteY4" fmla="*/ 200056 h 1189467"/>
                  <a:gd name="connsiteX5" fmla="*/ 1333868 w 2667734"/>
                  <a:gd name="connsiteY5" fmla="*/ 0 h 1189467"/>
                  <a:gd name="connsiteX6" fmla="*/ 2413651 w 2667734"/>
                  <a:gd name="connsiteY6" fmla="*/ 200056 h 1189467"/>
                  <a:gd name="connsiteX7" fmla="*/ 2412861 w 2667734"/>
                  <a:gd name="connsiteY7" fmla="*/ 201508 h 1189467"/>
                  <a:gd name="connsiteX8" fmla="*/ 2420744 w 2667734"/>
                  <a:gd name="connsiteY8" fmla="*/ 201508 h 1189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734" h="1189467">
                    <a:moveTo>
                      <a:pt x="2667734" y="1189467"/>
                    </a:moveTo>
                    <a:lnTo>
                      <a:pt x="0" y="1189467"/>
                    </a:lnTo>
                    <a:lnTo>
                      <a:pt x="246990" y="201508"/>
                    </a:lnTo>
                    <a:lnTo>
                      <a:pt x="254875" y="201508"/>
                    </a:lnTo>
                    <a:lnTo>
                      <a:pt x="254085" y="200056"/>
                    </a:lnTo>
                    <a:cubicBezTo>
                      <a:pt x="254085" y="89568"/>
                      <a:pt x="737520" y="0"/>
                      <a:pt x="1333868" y="0"/>
                    </a:cubicBezTo>
                    <a:cubicBezTo>
                      <a:pt x="1930216" y="0"/>
                      <a:pt x="2413651" y="89568"/>
                      <a:pt x="2413651" y="200056"/>
                    </a:cubicBezTo>
                    <a:lnTo>
                      <a:pt x="2412861" y="201508"/>
                    </a:lnTo>
                    <a:lnTo>
                      <a:pt x="2420744" y="20150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alpha val="0"/>
                    </a:schemeClr>
                  </a:gs>
                  <a:gs pos="91000">
                    <a:schemeClr val="accent1">
                      <a:alpha val="15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0F8FBB7D-D21F-48F1-9B40-2BC15877C73B}"/>
                  </a:ext>
                </a:extLst>
              </p:cNvPr>
              <p:cNvSpPr/>
              <p:nvPr/>
            </p:nvSpPr>
            <p:spPr>
              <a:xfrm>
                <a:off x="2527896" y="2834040"/>
                <a:ext cx="2620969" cy="485597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 Bold" panose="020B0800000000000000" pitchFamily="34" charset="-122"/>
                    <a:cs typeface="+mn-cs"/>
                  </a:rPr>
                  <a:t> 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8FEB8D53-723B-4F89-9251-17A01CFB5FFA}"/>
                  </a:ext>
                </a:extLst>
              </p:cNvPr>
              <p:cNvSpPr/>
              <p:nvPr/>
            </p:nvSpPr>
            <p:spPr>
              <a:xfrm>
                <a:off x="2527896" y="2929791"/>
                <a:ext cx="2620969" cy="485597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7CD44524-DF47-4DEC-9A4B-BA7423938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8212" y="3039327"/>
              <a:ext cx="2054635" cy="546708"/>
            </a:xfrm>
            <a:prstGeom prst="rect">
              <a:avLst/>
            </a:prstGeom>
          </p:spPr>
        </p:pic>
      </p:grpSp>
      <p:pic>
        <p:nvPicPr>
          <p:cNvPr id="102" name="Picture 4" descr="https://hbimg.huabanimg.com/3f58533599c2a97a281d2acc8cc0775f32bb0dd015734-J0vvFG">
            <a:extLst>
              <a:ext uri="{FF2B5EF4-FFF2-40B4-BE49-F238E27FC236}">
                <a16:creationId xmlns:a16="http://schemas.microsoft.com/office/drawing/2014/main" id="{54F1665D-A00A-4E31-BD89-880F9501F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r="26132"/>
          <a:stretch/>
        </p:blipFill>
        <p:spPr bwMode="auto">
          <a:xfrm>
            <a:off x="-24142" y="1103625"/>
            <a:ext cx="4549946" cy="52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17A9D1C-3E7F-4FEB-89C1-EFA47184B464}"/>
              </a:ext>
            </a:extLst>
          </p:cNvPr>
          <p:cNvSpPr txBox="1"/>
          <p:nvPr/>
        </p:nvSpPr>
        <p:spPr>
          <a:xfrm>
            <a:off x="1071020" y="1899444"/>
            <a:ext cx="2344058" cy="457048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项目目的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6D6B9A6-126B-49C6-81C9-A78ED31C9683}"/>
              </a:ext>
            </a:extLst>
          </p:cNvPr>
          <p:cNvCxnSpPr>
            <a:cxnSpLocks/>
          </p:cNvCxnSpPr>
          <p:nvPr/>
        </p:nvCxnSpPr>
        <p:spPr>
          <a:xfrm>
            <a:off x="1316997" y="2380033"/>
            <a:ext cx="1803400" cy="0"/>
          </a:xfrm>
          <a:prstGeom prst="line">
            <a:avLst/>
          </a:prstGeom>
          <a:ln w="1206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8C5F56BB-2B35-433D-86F3-22DAA029FAD3}"/>
              </a:ext>
            </a:extLst>
          </p:cNvPr>
          <p:cNvGrpSpPr/>
          <p:nvPr/>
        </p:nvGrpSpPr>
        <p:grpSpPr>
          <a:xfrm>
            <a:off x="3824472" y="2753784"/>
            <a:ext cx="1221640" cy="323522"/>
            <a:chOff x="3941581" y="2907870"/>
            <a:chExt cx="1221640" cy="323522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B3BAF507-4B9A-4D4D-B717-CE948AB9CFDD}"/>
                </a:ext>
              </a:extLst>
            </p:cNvPr>
            <p:cNvCxnSpPr/>
            <p:nvPr/>
          </p:nvCxnSpPr>
          <p:spPr>
            <a:xfrm>
              <a:off x="3941581" y="3230024"/>
              <a:ext cx="556838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94596A5-15DC-464B-BD24-459A40FB3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8238" y="2907870"/>
              <a:ext cx="259042" cy="323522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25EFDB6-99A5-47DB-89BF-2A544387BEEF}"/>
                </a:ext>
              </a:extLst>
            </p:cNvPr>
            <p:cNvCxnSpPr>
              <a:cxnSpLocks/>
            </p:cNvCxnSpPr>
            <p:nvPr/>
          </p:nvCxnSpPr>
          <p:spPr>
            <a:xfrm>
              <a:off x="4747280" y="2907870"/>
              <a:ext cx="41594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A030C886-823B-4566-B511-40CDFBF28F53}"/>
              </a:ext>
            </a:extLst>
          </p:cNvPr>
          <p:cNvGrpSpPr/>
          <p:nvPr/>
        </p:nvGrpSpPr>
        <p:grpSpPr>
          <a:xfrm>
            <a:off x="4899769" y="2606337"/>
            <a:ext cx="338748" cy="338748"/>
            <a:chOff x="3738779" y="7430314"/>
            <a:chExt cx="338748" cy="338748"/>
          </a:xfrm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9A833C90-9A46-4B2A-BA4F-EFEB3086F9D6}"/>
                </a:ext>
              </a:extLst>
            </p:cNvPr>
            <p:cNvGrpSpPr/>
            <p:nvPr/>
          </p:nvGrpSpPr>
          <p:grpSpPr>
            <a:xfrm>
              <a:off x="3738779" y="7430314"/>
              <a:ext cx="338748" cy="338748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113" name="空心弧 112">
                <a:extLst>
                  <a:ext uri="{FF2B5EF4-FFF2-40B4-BE49-F238E27FC236}">
                    <a16:creationId xmlns:a16="http://schemas.microsoft.com/office/drawing/2014/main" id="{0A1A6722-DDF7-42FE-806E-E4E7B7F49E0B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14" name="空心弧 113">
                <a:extLst>
                  <a:ext uri="{FF2B5EF4-FFF2-40B4-BE49-F238E27FC236}">
                    <a16:creationId xmlns:a16="http://schemas.microsoft.com/office/drawing/2014/main" id="{3BE30E81-8E80-4B2C-8A07-4C126DE9B537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15" name="空心弧 114">
                <a:extLst>
                  <a:ext uri="{FF2B5EF4-FFF2-40B4-BE49-F238E27FC236}">
                    <a16:creationId xmlns:a16="http://schemas.microsoft.com/office/drawing/2014/main" id="{CA2A7353-13C7-4F1F-87E6-8959629D6167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9B3B7FF2-1C34-49E6-B917-1F3E5F2DAA64}"/>
                </a:ext>
              </a:extLst>
            </p:cNvPr>
            <p:cNvGrpSpPr/>
            <p:nvPr/>
          </p:nvGrpSpPr>
          <p:grpSpPr>
            <a:xfrm rot="16829414">
              <a:off x="3831669" y="7523205"/>
              <a:ext cx="152967" cy="152967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110" name="空心弧 109">
                <a:extLst>
                  <a:ext uri="{FF2B5EF4-FFF2-40B4-BE49-F238E27FC236}">
                    <a16:creationId xmlns:a16="http://schemas.microsoft.com/office/drawing/2014/main" id="{DA150D97-B140-4169-89E6-65437ABD8181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11" name="空心弧 110">
                <a:extLst>
                  <a:ext uri="{FF2B5EF4-FFF2-40B4-BE49-F238E27FC236}">
                    <a16:creationId xmlns:a16="http://schemas.microsoft.com/office/drawing/2014/main" id="{B8FA02E6-AA99-46FE-AAB7-9D7A5B6D8E7A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12" name="空心弧 111">
                <a:extLst>
                  <a:ext uri="{FF2B5EF4-FFF2-40B4-BE49-F238E27FC236}">
                    <a16:creationId xmlns:a16="http://schemas.microsoft.com/office/drawing/2014/main" id="{7232CC4C-6CE7-4111-AE7D-8D14A5DBE27B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</p:grpSp>
      <p:pic>
        <p:nvPicPr>
          <p:cNvPr id="118" name="Picture 4" descr="https://hbimg.huabanimg.com/3f58533599c2a97a281d2acc8cc0775f32bb0dd015734-J0vvFG">
            <a:extLst>
              <a:ext uri="{FF2B5EF4-FFF2-40B4-BE49-F238E27FC236}">
                <a16:creationId xmlns:a16="http://schemas.microsoft.com/office/drawing/2014/main" id="{0512F3E2-6B0D-438B-9341-A0DAC8ACE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r="26132"/>
          <a:stretch/>
        </p:blipFill>
        <p:spPr bwMode="auto">
          <a:xfrm>
            <a:off x="7666196" y="1125140"/>
            <a:ext cx="4549946" cy="52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0F08E0F-E591-4D49-8E86-01695EC33D23}"/>
              </a:ext>
            </a:extLst>
          </p:cNvPr>
          <p:cNvGrpSpPr/>
          <p:nvPr/>
        </p:nvGrpSpPr>
        <p:grpSpPr>
          <a:xfrm>
            <a:off x="8927187" y="1850957"/>
            <a:ext cx="2097315" cy="495455"/>
            <a:chOff x="8975491" y="1913830"/>
            <a:chExt cx="2097315" cy="495455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3EB9638-6642-4C19-A84A-AAC306D3BD6F}"/>
                </a:ext>
              </a:extLst>
            </p:cNvPr>
            <p:cNvSpPr txBox="1"/>
            <p:nvPr/>
          </p:nvSpPr>
          <p:spPr>
            <a:xfrm>
              <a:off x="8975491" y="1913830"/>
              <a:ext cx="2097315" cy="495455"/>
            </a:xfrm>
            <a:prstGeom prst="wedgeRoundRectCallout">
              <a:avLst/>
            </a:prstGeom>
            <a:noFill/>
            <a:effectLst/>
          </p:spPr>
          <p:txBody>
            <a:bodyPr wrap="square" lIns="77724" tIns="38862" rIns="77724" bIns="38862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公司目标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AA174AB6-5474-4B7C-8714-57CC2FA5F8E0}"/>
                </a:ext>
              </a:extLst>
            </p:cNvPr>
            <p:cNvCxnSpPr>
              <a:cxnSpLocks/>
            </p:cNvCxnSpPr>
            <p:nvPr/>
          </p:nvCxnSpPr>
          <p:spPr>
            <a:xfrm>
              <a:off x="9196987" y="2394419"/>
              <a:ext cx="1723889" cy="0"/>
            </a:xfrm>
            <a:prstGeom prst="line">
              <a:avLst/>
            </a:prstGeom>
            <a:ln w="1079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CAE8B558-8C4C-472C-BF4E-448E7AFC9BF6}"/>
              </a:ext>
            </a:extLst>
          </p:cNvPr>
          <p:cNvCxnSpPr>
            <a:cxnSpLocks/>
          </p:cNvCxnSpPr>
          <p:nvPr/>
        </p:nvCxnSpPr>
        <p:spPr bwMode="auto">
          <a:xfrm>
            <a:off x="7851418" y="3921020"/>
            <a:ext cx="327382" cy="0"/>
          </a:xfrm>
          <a:prstGeom prst="line">
            <a:avLst/>
          </a:prstGeom>
          <a:ln w="6350">
            <a:solidFill>
              <a:schemeClr val="bg1"/>
            </a:solidFill>
            <a:headEnd type="none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0ADD0284-58F1-41B0-BF53-2C2E2CBB8FDF}"/>
              </a:ext>
            </a:extLst>
          </p:cNvPr>
          <p:cNvCxnSpPr/>
          <p:nvPr/>
        </p:nvCxnSpPr>
        <p:spPr bwMode="auto">
          <a:xfrm>
            <a:off x="7449303" y="3543821"/>
            <a:ext cx="377199" cy="377199"/>
          </a:xfrm>
          <a:prstGeom prst="line">
            <a:avLst/>
          </a:prstGeom>
          <a:ln w="6350">
            <a:solidFill>
              <a:schemeClr val="bg1"/>
            </a:solidFill>
            <a:headEnd type="oval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46D13772-5919-4DA6-8079-CBD45C996CF9}"/>
              </a:ext>
            </a:extLst>
          </p:cNvPr>
          <p:cNvCxnSpPr>
            <a:cxnSpLocks/>
          </p:cNvCxnSpPr>
          <p:nvPr/>
        </p:nvCxnSpPr>
        <p:spPr bwMode="auto">
          <a:xfrm flipH="1">
            <a:off x="6818590" y="3543821"/>
            <a:ext cx="630713" cy="0"/>
          </a:xfrm>
          <a:prstGeom prst="line">
            <a:avLst/>
          </a:prstGeom>
          <a:ln w="6350">
            <a:solidFill>
              <a:schemeClr val="bg1"/>
            </a:solidFill>
            <a:headEnd type="none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1A97F301-11D0-4BDC-8100-11AC06F2A321}"/>
              </a:ext>
            </a:extLst>
          </p:cNvPr>
          <p:cNvGrpSpPr/>
          <p:nvPr/>
        </p:nvGrpSpPr>
        <p:grpSpPr>
          <a:xfrm>
            <a:off x="6650611" y="3374447"/>
            <a:ext cx="338748" cy="338748"/>
            <a:chOff x="3738779" y="7430314"/>
            <a:chExt cx="338748" cy="338748"/>
          </a:xfrm>
        </p:grpSpPr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0B1E38C4-E549-4E19-856E-02B12666EE7A}"/>
                </a:ext>
              </a:extLst>
            </p:cNvPr>
            <p:cNvGrpSpPr/>
            <p:nvPr/>
          </p:nvGrpSpPr>
          <p:grpSpPr>
            <a:xfrm>
              <a:off x="3738779" y="7430314"/>
              <a:ext cx="338748" cy="338748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133" name="空心弧 132">
                <a:extLst>
                  <a:ext uri="{FF2B5EF4-FFF2-40B4-BE49-F238E27FC236}">
                    <a16:creationId xmlns:a16="http://schemas.microsoft.com/office/drawing/2014/main" id="{E39C1CE8-581C-41FC-8A9A-3BA5500AF67C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4" name="空心弧 133">
                <a:extLst>
                  <a:ext uri="{FF2B5EF4-FFF2-40B4-BE49-F238E27FC236}">
                    <a16:creationId xmlns:a16="http://schemas.microsoft.com/office/drawing/2014/main" id="{A99B51B5-BFCF-470C-8D0B-783B42F937AB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5" name="空心弧 134">
                <a:extLst>
                  <a:ext uri="{FF2B5EF4-FFF2-40B4-BE49-F238E27FC236}">
                    <a16:creationId xmlns:a16="http://schemas.microsoft.com/office/drawing/2014/main" id="{040BB742-69CB-4A89-8E77-85B85B0A9447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1EE5CBDB-1DA1-4713-86F9-04017FECCFA5}"/>
                </a:ext>
              </a:extLst>
            </p:cNvPr>
            <p:cNvGrpSpPr/>
            <p:nvPr/>
          </p:nvGrpSpPr>
          <p:grpSpPr>
            <a:xfrm rot="16829414">
              <a:off x="3831669" y="7523205"/>
              <a:ext cx="152967" cy="152967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130" name="空心弧 129">
                <a:extLst>
                  <a:ext uri="{FF2B5EF4-FFF2-40B4-BE49-F238E27FC236}">
                    <a16:creationId xmlns:a16="http://schemas.microsoft.com/office/drawing/2014/main" id="{C485A716-9B1D-42D8-A59D-06403C4E7BA7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1" name="空心弧 130">
                <a:extLst>
                  <a:ext uri="{FF2B5EF4-FFF2-40B4-BE49-F238E27FC236}">
                    <a16:creationId xmlns:a16="http://schemas.microsoft.com/office/drawing/2014/main" id="{FB3B1838-D0FB-451D-8434-5FE6B39960BB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2" name="空心弧 131">
                <a:extLst>
                  <a:ext uri="{FF2B5EF4-FFF2-40B4-BE49-F238E27FC236}">
                    <a16:creationId xmlns:a16="http://schemas.microsoft.com/office/drawing/2014/main" id="{B2293AD0-9F99-4415-8F1A-938D20ABC7D5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A9E4451-6D27-4B65-ACC4-6C223605F950}"/>
              </a:ext>
            </a:extLst>
          </p:cNvPr>
          <p:cNvSpPr txBox="1"/>
          <p:nvPr/>
        </p:nvSpPr>
        <p:spPr>
          <a:xfrm>
            <a:off x="944821" y="2578336"/>
            <a:ext cx="2579936" cy="2301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带给鲜明，公司使命有效，畅通的销售渠道，带给产品服务为根本，促进鲜花市场的大发展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  <a:sym typeface="+mn-lt"/>
              </a:rPr>
              <a:t>把祝愿和幸福送到千家万户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  <a:sym typeface="+mn-lt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ea typeface="思源黑体 CN Bold" panose="020B0800000000000000" pitchFamily="34" charset="-122"/>
                <a:sym typeface="+mn-lt"/>
              </a:rPr>
              <a:t>为人类创造最佳生活环境</a:t>
            </a:r>
            <a:r>
              <a:rPr lang="en-US" altLang="zh-CN" sz="1600" dirty="0">
                <a:solidFill>
                  <a:schemeClr val="bg1"/>
                </a:solidFill>
                <a:ea typeface="思源黑体 CN Bold" panose="020B0800000000000000" pitchFamily="34" charset="-122"/>
                <a:sym typeface="+mn-lt"/>
              </a:rPr>
              <a:t>!</a:t>
            </a:r>
            <a:endParaRPr lang="zh-CN" altLang="en-US" sz="1600" dirty="0">
              <a:solidFill>
                <a:schemeClr val="bg1"/>
              </a:solidFill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A029B5E5-959E-4225-944F-2DACF1773399}"/>
              </a:ext>
            </a:extLst>
          </p:cNvPr>
          <p:cNvSpPr txBox="1"/>
          <p:nvPr/>
        </p:nvSpPr>
        <p:spPr>
          <a:xfrm>
            <a:off x="8725488" y="2578336"/>
            <a:ext cx="2570277" cy="2301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accent1"/>
                </a:solidFill>
                <a:ea typeface="思源黑体 CN Bold" panose="020B0800000000000000" pitchFamily="34" charset="-122"/>
              </a:rPr>
              <a:t>立足地大，服务武汉，辐射华中</a:t>
            </a:r>
            <a:r>
              <a:rPr lang="en-US" altLang="zh-CN" sz="1600" dirty="0">
                <a:solidFill>
                  <a:schemeClr val="accent1"/>
                </a:solidFill>
                <a:ea typeface="思源黑体 CN Bold" panose="020B0800000000000000" pitchFamily="34" charset="-122"/>
              </a:rPr>
              <a:t>.</a:t>
            </a:r>
            <a:r>
              <a:rPr lang="zh-CN" altLang="en-US" sz="1600" dirty="0">
                <a:solidFill>
                  <a:schemeClr val="accent1"/>
                </a:solidFill>
                <a:ea typeface="思源黑体 CN Bold" panose="020B0800000000000000" pitchFamily="34" charset="-122"/>
              </a:rPr>
              <a:t>建立网上花店一流的公司。</a:t>
            </a:r>
            <a:endParaRPr lang="en-US" altLang="zh-CN" sz="1600" dirty="0">
              <a:solidFill>
                <a:schemeClr val="accent1"/>
              </a:solidFill>
              <a:ea typeface="思源黑体 CN Bold" panose="020B0800000000000000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accent1"/>
                </a:solidFill>
                <a:ea typeface="思源黑体 CN Bold" panose="020B0800000000000000" pitchFamily="34" charset="-122"/>
                <a:sym typeface="+mn-lt"/>
              </a:rPr>
              <a:t>本公司将用一年的时间在武汉的消费者中建立起必须的知名度，并努力实现收支平衡。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18603A-50D4-4615-953C-F70E40DCC4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 </a:t>
            </a:r>
            <a:r>
              <a:rPr lang="zh-CN" altLang="en-US" dirty="0"/>
              <a:t>项目背景</a:t>
            </a:r>
          </a:p>
        </p:txBody>
      </p:sp>
    </p:spTree>
    <p:extLst>
      <p:ext uri="{BB962C8B-B14F-4D97-AF65-F5344CB8AC3E}">
        <p14:creationId xmlns:p14="http://schemas.microsoft.com/office/powerpoint/2010/main" val="2913387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连接线2">
            <a:extLst>
              <a:ext uri="{FF2B5EF4-FFF2-40B4-BE49-F238E27FC236}">
                <a16:creationId xmlns:a16="http://schemas.microsoft.com/office/drawing/2014/main" id="{612F0DB9-42CF-4141-BC51-443EAA57B0EC}"/>
              </a:ext>
            </a:extLst>
          </p:cNvPr>
          <p:cNvCxnSpPr/>
          <p:nvPr/>
        </p:nvCxnSpPr>
        <p:spPr bwMode="auto">
          <a:xfrm>
            <a:off x="1161632" y="7946937"/>
            <a:ext cx="901774" cy="0"/>
          </a:xfrm>
          <a:prstGeom prst="line">
            <a:avLst/>
          </a:prstGeom>
          <a:ln w="6350">
            <a:solidFill>
              <a:schemeClr val="accent1"/>
            </a:solidFill>
            <a:headEnd type="oval" w="med" len="med"/>
            <a:tailEnd type="oval" w="med" len="med"/>
          </a:ln>
          <a:effectLst>
            <a:glow rad="50800">
              <a:schemeClr val="accent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DBE8FFFA-5023-4C11-8446-80218E58C0DA}"/>
              </a:ext>
            </a:extLst>
          </p:cNvPr>
          <p:cNvGrpSpPr/>
          <p:nvPr/>
        </p:nvGrpSpPr>
        <p:grpSpPr>
          <a:xfrm>
            <a:off x="4078948" y="1172029"/>
            <a:ext cx="3961080" cy="3961080"/>
            <a:chOff x="4521200" y="1661350"/>
            <a:chExt cx="3149600" cy="3149600"/>
          </a:xfrm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C3EABDF2-040F-4DB3-B36F-DB8D62FBF998}"/>
                </a:ext>
              </a:extLst>
            </p:cNvPr>
            <p:cNvSpPr/>
            <p:nvPr/>
          </p:nvSpPr>
          <p:spPr>
            <a:xfrm>
              <a:off x="4673600" y="1813750"/>
              <a:ext cx="2844800" cy="2844800"/>
            </a:xfrm>
            <a:prstGeom prst="ellipse">
              <a:avLst/>
            </a:prstGeom>
            <a:gradFill flip="none" rotWithShape="1">
              <a:gsLst>
                <a:gs pos="64000">
                  <a:schemeClr val="accent2">
                    <a:alpha val="0"/>
                  </a:schemeClr>
                </a:gs>
                <a:gs pos="100000">
                  <a:schemeClr val="accent2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9930C1C6-BD03-4A15-AAF9-D7EBAACACB55}"/>
                </a:ext>
              </a:extLst>
            </p:cNvPr>
            <p:cNvSpPr/>
            <p:nvPr/>
          </p:nvSpPr>
          <p:spPr>
            <a:xfrm>
              <a:off x="5144369" y="2284519"/>
              <a:ext cx="1903262" cy="1903262"/>
            </a:xfrm>
            <a:prstGeom prst="ellipse">
              <a:avLst/>
            </a:prstGeom>
            <a:gradFill flip="none" rotWithShape="1">
              <a:gsLst>
                <a:gs pos="54000">
                  <a:schemeClr val="accent2">
                    <a:alpha val="0"/>
                  </a:schemeClr>
                </a:gs>
                <a:gs pos="100000">
                  <a:schemeClr val="accent2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87" name="弧形 86">
              <a:extLst>
                <a:ext uri="{FF2B5EF4-FFF2-40B4-BE49-F238E27FC236}">
                  <a16:creationId xmlns:a16="http://schemas.microsoft.com/office/drawing/2014/main" id="{DE2D616E-D20F-40E6-A82C-45228BD61A4D}"/>
                </a:ext>
              </a:extLst>
            </p:cNvPr>
            <p:cNvSpPr/>
            <p:nvPr/>
          </p:nvSpPr>
          <p:spPr>
            <a:xfrm>
              <a:off x="4998720" y="2138870"/>
              <a:ext cx="2194560" cy="2194560"/>
            </a:xfrm>
            <a:prstGeom prst="arc">
              <a:avLst>
                <a:gd name="adj1" fmla="val 13183324"/>
                <a:gd name="adj2" fmla="val 19179742"/>
              </a:avLst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88" name="弧形 87">
              <a:extLst>
                <a:ext uri="{FF2B5EF4-FFF2-40B4-BE49-F238E27FC236}">
                  <a16:creationId xmlns:a16="http://schemas.microsoft.com/office/drawing/2014/main" id="{372749F4-A582-4A7A-AA64-34DAF3B1BE30}"/>
                </a:ext>
              </a:extLst>
            </p:cNvPr>
            <p:cNvSpPr/>
            <p:nvPr/>
          </p:nvSpPr>
          <p:spPr>
            <a:xfrm>
              <a:off x="4998720" y="2138870"/>
              <a:ext cx="2194560" cy="2194560"/>
            </a:xfrm>
            <a:prstGeom prst="arc">
              <a:avLst>
                <a:gd name="adj1" fmla="val 19555689"/>
                <a:gd name="adj2" fmla="val 2098353"/>
              </a:avLst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89" name="弧形 88">
              <a:extLst>
                <a:ext uri="{FF2B5EF4-FFF2-40B4-BE49-F238E27FC236}">
                  <a16:creationId xmlns:a16="http://schemas.microsoft.com/office/drawing/2014/main" id="{EE7278F8-E60C-4D4F-B13F-A48A112F32BA}"/>
                </a:ext>
              </a:extLst>
            </p:cNvPr>
            <p:cNvSpPr/>
            <p:nvPr/>
          </p:nvSpPr>
          <p:spPr>
            <a:xfrm flipV="1">
              <a:off x="4998720" y="2138870"/>
              <a:ext cx="2194560" cy="2194560"/>
            </a:xfrm>
            <a:prstGeom prst="arc">
              <a:avLst>
                <a:gd name="adj1" fmla="val 13212858"/>
                <a:gd name="adj2" fmla="val 19206546"/>
              </a:avLst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0" name="弧形 89">
              <a:extLst>
                <a:ext uri="{FF2B5EF4-FFF2-40B4-BE49-F238E27FC236}">
                  <a16:creationId xmlns:a16="http://schemas.microsoft.com/office/drawing/2014/main" id="{24B3387E-D762-4B5A-8973-E3604FE21F57}"/>
                </a:ext>
              </a:extLst>
            </p:cNvPr>
            <p:cNvSpPr/>
            <p:nvPr/>
          </p:nvSpPr>
          <p:spPr>
            <a:xfrm flipH="1">
              <a:off x="4998720" y="2138870"/>
              <a:ext cx="2194560" cy="2194560"/>
            </a:xfrm>
            <a:prstGeom prst="arc">
              <a:avLst>
                <a:gd name="adj1" fmla="val 19568616"/>
                <a:gd name="adj2" fmla="val 2079210"/>
              </a:avLst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488D5A20-C11D-4DD5-B762-4203EC3FE14D}"/>
                </a:ext>
              </a:extLst>
            </p:cNvPr>
            <p:cNvSpPr/>
            <p:nvPr/>
          </p:nvSpPr>
          <p:spPr>
            <a:xfrm>
              <a:off x="6942856" y="255073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97735ECF-B908-4826-9838-55067FA1F43D}"/>
                </a:ext>
              </a:extLst>
            </p:cNvPr>
            <p:cNvSpPr/>
            <p:nvPr/>
          </p:nvSpPr>
          <p:spPr>
            <a:xfrm>
              <a:off x="5195336" y="255073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BF23AF5A-16A2-4294-B1FE-531FD52D7DC1}"/>
                </a:ext>
              </a:extLst>
            </p:cNvPr>
            <p:cNvSpPr/>
            <p:nvPr/>
          </p:nvSpPr>
          <p:spPr>
            <a:xfrm>
              <a:off x="6942856" y="387661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C242A0CF-A9A4-402E-9B0E-34E8ED3DCA6C}"/>
                </a:ext>
              </a:extLst>
            </p:cNvPr>
            <p:cNvSpPr/>
            <p:nvPr/>
          </p:nvSpPr>
          <p:spPr>
            <a:xfrm>
              <a:off x="5195336" y="3876611"/>
              <a:ext cx="54864" cy="5486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8569CE3C-C335-44EC-98DE-BAC10906C366}"/>
                </a:ext>
              </a:extLst>
            </p:cNvPr>
            <p:cNvSpPr/>
            <p:nvPr/>
          </p:nvSpPr>
          <p:spPr>
            <a:xfrm>
              <a:off x="4521200" y="1661350"/>
              <a:ext cx="3149600" cy="3149600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1"/>
                  </a:gs>
                  <a:gs pos="85000">
                    <a:srgbClr val="1CADE4">
                      <a:alpha val="0"/>
                    </a:srgbClr>
                  </a:gs>
                  <a:gs pos="15000">
                    <a:srgbClr val="1CADE4">
                      <a:alpha val="0"/>
                    </a:srgbClr>
                  </a:gs>
                  <a:gs pos="100000">
                    <a:schemeClr val="accent1"/>
                  </a:gs>
                </a:gsLst>
                <a:lin ang="0" scaled="0"/>
              </a:gra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7762EC6-D296-43FF-93BA-E1AA996D7261}"/>
              </a:ext>
            </a:extLst>
          </p:cNvPr>
          <p:cNvSpPr txBox="1"/>
          <p:nvPr/>
        </p:nvSpPr>
        <p:spPr>
          <a:xfrm>
            <a:off x="5105410" y="2551195"/>
            <a:ext cx="1964931" cy="11661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经营环境与客户分析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BB8818A-E490-435F-B61E-4E33B334A8CF}"/>
              </a:ext>
            </a:extLst>
          </p:cNvPr>
          <p:cNvSpPr/>
          <p:nvPr/>
        </p:nvSpPr>
        <p:spPr>
          <a:xfrm>
            <a:off x="3963796" y="1856520"/>
            <a:ext cx="526894" cy="5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DF8419AF-4C8B-4054-B145-36FEFE82CC52}"/>
              </a:ext>
            </a:extLst>
          </p:cNvPr>
          <p:cNvSpPr/>
          <p:nvPr/>
        </p:nvSpPr>
        <p:spPr>
          <a:xfrm>
            <a:off x="7577232" y="1856520"/>
            <a:ext cx="526894" cy="5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BD068210-D301-4D7A-A64B-DEDE6404C1DA}"/>
              </a:ext>
            </a:extLst>
          </p:cNvPr>
          <p:cNvSpPr/>
          <p:nvPr/>
        </p:nvSpPr>
        <p:spPr>
          <a:xfrm>
            <a:off x="4007166" y="4002508"/>
            <a:ext cx="526894" cy="5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997D589D-3A8D-4BC3-A7CA-43E9361E0B29}"/>
              </a:ext>
            </a:extLst>
          </p:cNvPr>
          <p:cNvSpPr/>
          <p:nvPr/>
        </p:nvSpPr>
        <p:spPr>
          <a:xfrm>
            <a:off x="7577232" y="4002508"/>
            <a:ext cx="526894" cy="5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 CN Bold" panose="020B0800000000000000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EE512A-3A22-4651-98E7-4033574BA667}"/>
              </a:ext>
            </a:extLst>
          </p:cNvPr>
          <p:cNvSpPr txBox="1"/>
          <p:nvPr/>
        </p:nvSpPr>
        <p:spPr>
          <a:xfrm>
            <a:off x="4077180" y="1919912"/>
            <a:ext cx="31139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038D1656-5E63-44CB-99AC-687590FA703B}"/>
              </a:ext>
            </a:extLst>
          </p:cNvPr>
          <p:cNvSpPr txBox="1"/>
          <p:nvPr/>
        </p:nvSpPr>
        <p:spPr>
          <a:xfrm>
            <a:off x="4110339" y="4098951"/>
            <a:ext cx="31139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31A9152C-2D5E-4A09-B95B-304953C44118}"/>
              </a:ext>
            </a:extLst>
          </p:cNvPr>
          <p:cNvSpPr txBox="1"/>
          <p:nvPr/>
        </p:nvSpPr>
        <p:spPr>
          <a:xfrm>
            <a:off x="7697240" y="1931391"/>
            <a:ext cx="31139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6A3DB983-F302-4C72-A8F8-6AFEBCE6E8B0}"/>
              </a:ext>
            </a:extLst>
          </p:cNvPr>
          <p:cNvSpPr txBox="1"/>
          <p:nvPr/>
        </p:nvSpPr>
        <p:spPr>
          <a:xfrm>
            <a:off x="7684981" y="4065900"/>
            <a:ext cx="31139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317D3274-4BC4-445F-B794-7A699CB3EBB6}"/>
              </a:ext>
            </a:extLst>
          </p:cNvPr>
          <p:cNvGrpSpPr/>
          <p:nvPr/>
        </p:nvGrpSpPr>
        <p:grpSpPr>
          <a:xfrm>
            <a:off x="583813" y="1681779"/>
            <a:ext cx="3171269" cy="1611392"/>
            <a:chOff x="4956134" y="3161218"/>
            <a:chExt cx="2209123" cy="977525"/>
          </a:xfrm>
        </p:grpSpPr>
        <p:sp>
          <p:nvSpPr>
            <p:cNvPr id="104" name="矩形: 剪去对角 103">
              <a:extLst>
                <a:ext uri="{FF2B5EF4-FFF2-40B4-BE49-F238E27FC236}">
                  <a16:creationId xmlns:a16="http://schemas.microsoft.com/office/drawing/2014/main" id="{17ADC10A-11A0-447D-863B-830E42FA4598}"/>
                </a:ext>
              </a:extLst>
            </p:cNvPr>
            <p:cNvSpPr/>
            <p:nvPr/>
          </p:nvSpPr>
          <p:spPr>
            <a:xfrm>
              <a:off x="4957931" y="3161218"/>
              <a:ext cx="2207010" cy="977525"/>
            </a:xfrm>
            <a:prstGeom prst="snip2DiagRect">
              <a:avLst>
                <a:gd name="adj1" fmla="val 0"/>
                <a:gd name="adj2" fmla="val 15377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0000">
                  <a:srgbClr val="569ADE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 w="6350"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05" name="直角三角形 104">
              <a:extLst>
                <a:ext uri="{FF2B5EF4-FFF2-40B4-BE49-F238E27FC236}">
                  <a16:creationId xmlns:a16="http://schemas.microsoft.com/office/drawing/2014/main" id="{EB61E067-DB59-4EFC-BADC-F40D8DEA043F}"/>
                </a:ext>
              </a:extLst>
            </p:cNvPr>
            <p:cNvSpPr/>
            <p:nvPr/>
          </p:nvSpPr>
          <p:spPr>
            <a:xfrm>
              <a:off x="4956134" y="4072663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06" name="直角三角形 105">
              <a:extLst>
                <a:ext uri="{FF2B5EF4-FFF2-40B4-BE49-F238E27FC236}">
                  <a16:creationId xmlns:a16="http://schemas.microsoft.com/office/drawing/2014/main" id="{B21D1FEF-48A9-4DA3-B04B-2CC3C95BDED8}"/>
                </a:ext>
              </a:extLst>
            </p:cNvPr>
            <p:cNvSpPr/>
            <p:nvPr/>
          </p:nvSpPr>
          <p:spPr>
            <a:xfrm rot="10800000">
              <a:off x="7099939" y="3168686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531A4D37-8108-43EC-B75C-76E91AE32954}"/>
              </a:ext>
            </a:extLst>
          </p:cNvPr>
          <p:cNvGrpSpPr/>
          <p:nvPr/>
        </p:nvGrpSpPr>
        <p:grpSpPr>
          <a:xfrm>
            <a:off x="591541" y="4035509"/>
            <a:ext cx="3171269" cy="1611387"/>
            <a:chOff x="4956134" y="3161218"/>
            <a:chExt cx="2209123" cy="977525"/>
          </a:xfrm>
        </p:grpSpPr>
        <p:sp>
          <p:nvSpPr>
            <p:cNvPr id="119" name="矩形: 剪去对角 118">
              <a:extLst>
                <a:ext uri="{FF2B5EF4-FFF2-40B4-BE49-F238E27FC236}">
                  <a16:creationId xmlns:a16="http://schemas.microsoft.com/office/drawing/2014/main" id="{89C4C7BB-B6EE-4D17-8CF7-BF76AEA573CC}"/>
                </a:ext>
              </a:extLst>
            </p:cNvPr>
            <p:cNvSpPr/>
            <p:nvPr/>
          </p:nvSpPr>
          <p:spPr>
            <a:xfrm>
              <a:off x="4957931" y="3161218"/>
              <a:ext cx="2207010" cy="977525"/>
            </a:xfrm>
            <a:prstGeom prst="snip2DiagRect">
              <a:avLst>
                <a:gd name="adj1" fmla="val 0"/>
                <a:gd name="adj2" fmla="val 15377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0000">
                  <a:srgbClr val="569ADE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 w="6350"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25" name="直角三角形 124">
              <a:extLst>
                <a:ext uri="{FF2B5EF4-FFF2-40B4-BE49-F238E27FC236}">
                  <a16:creationId xmlns:a16="http://schemas.microsoft.com/office/drawing/2014/main" id="{B68A1D3A-D1D4-495C-8351-44A167477BE0}"/>
                </a:ext>
              </a:extLst>
            </p:cNvPr>
            <p:cNvSpPr/>
            <p:nvPr/>
          </p:nvSpPr>
          <p:spPr>
            <a:xfrm>
              <a:off x="4956134" y="4072663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6" name="直角三角形 135">
              <a:extLst>
                <a:ext uri="{FF2B5EF4-FFF2-40B4-BE49-F238E27FC236}">
                  <a16:creationId xmlns:a16="http://schemas.microsoft.com/office/drawing/2014/main" id="{7CE79C70-F6F4-43F4-AE24-0AB25430C7CC}"/>
                </a:ext>
              </a:extLst>
            </p:cNvPr>
            <p:cNvSpPr/>
            <p:nvPr/>
          </p:nvSpPr>
          <p:spPr>
            <a:xfrm rot="10800000">
              <a:off x="7099939" y="3168686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68CEB218-D064-42D6-8B3C-FFA31474793C}"/>
              </a:ext>
            </a:extLst>
          </p:cNvPr>
          <p:cNvGrpSpPr/>
          <p:nvPr/>
        </p:nvGrpSpPr>
        <p:grpSpPr>
          <a:xfrm>
            <a:off x="8448914" y="1681779"/>
            <a:ext cx="3171269" cy="1610130"/>
            <a:chOff x="4956134" y="3161218"/>
            <a:chExt cx="2209123" cy="977525"/>
          </a:xfrm>
        </p:grpSpPr>
        <p:sp>
          <p:nvSpPr>
            <p:cNvPr id="138" name="矩形: 剪去对角 137">
              <a:extLst>
                <a:ext uri="{FF2B5EF4-FFF2-40B4-BE49-F238E27FC236}">
                  <a16:creationId xmlns:a16="http://schemas.microsoft.com/office/drawing/2014/main" id="{3D7586FE-839B-4CC9-9B6D-C5EF6FB488F4}"/>
                </a:ext>
              </a:extLst>
            </p:cNvPr>
            <p:cNvSpPr/>
            <p:nvPr/>
          </p:nvSpPr>
          <p:spPr>
            <a:xfrm>
              <a:off x="4957931" y="3161218"/>
              <a:ext cx="2207010" cy="977525"/>
            </a:xfrm>
            <a:prstGeom prst="snip2DiagRect">
              <a:avLst>
                <a:gd name="adj1" fmla="val 0"/>
                <a:gd name="adj2" fmla="val 15377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0000">
                  <a:srgbClr val="569ADE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 w="6350"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9" name="直角三角形 138">
              <a:extLst>
                <a:ext uri="{FF2B5EF4-FFF2-40B4-BE49-F238E27FC236}">
                  <a16:creationId xmlns:a16="http://schemas.microsoft.com/office/drawing/2014/main" id="{115FCC52-1B4B-4B09-8189-BD804E98B023}"/>
                </a:ext>
              </a:extLst>
            </p:cNvPr>
            <p:cNvSpPr/>
            <p:nvPr/>
          </p:nvSpPr>
          <p:spPr>
            <a:xfrm>
              <a:off x="4956134" y="4072663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40" name="直角三角形 139">
              <a:extLst>
                <a:ext uri="{FF2B5EF4-FFF2-40B4-BE49-F238E27FC236}">
                  <a16:creationId xmlns:a16="http://schemas.microsoft.com/office/drawing/2014/main" id="{CEF498A5-4191-4535-AE1C-4D8760F80F2C}"/>
                </a:ext>
              </a:extLst>
            </p:cNvPr>
            <p:cNvSpPr/>
            <p:nvPr/>
          </p:nvSpPr>
          <p:spPr>
            <a:xfrm rot="10800000">
              <a:off x="7099939" y="3168686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B3649428-074A-4214-9EE4-3E919421B41D}"/>
              </a:ext>
            </a:extLst>
          </p:cNvPr>
          <p:cNvGrpSpPr/>
          <p:nvPr/>
        </p:nvGrpSpPr>
        <p:grpSpPr>
          <a:xfrm>
            <a:off x="8449202" y="4035510"/>
            <a:ext cx="3171269" cy="1610130"/>
            <a:chOff x="4956134" y="3161218"/>
            <a:chExt cx="2209123" cy="977525"/>
          </a:xfrm>
        </p:grpSpPr>
        <p:sp>
          <p:nvSpPr>
            <p:cNvPr id="142" name="矩形: 剪去对角 141">
              <a:extLst>
                <a:ext uri="{FF2B5EF4-FFF2-40B4-BE49-F238E27FC236}">
                  <a16:creationId xmlns:a16="http://schemas.microsoft.com/office/drawing/2014/main" id="{B130B137-3FBE-4EC4-B28F-808C1A568931}"/>
                </a:ext>
              </a:extLst>
            </p:cNvPr>
            <p:cNvSpPr/>
            <p:nvPr/>
          </p:nvSpPr>
          <p:spPr>
            <a:xfrm>
              <a:off x="4957931" y="3161218"/>
              <a:ext cx="2207010" cy="977525"/>
            </a:xfrm>
            <a:prstGeom prst="snip2DiagRect">
              <a:avLst>
                <a:gd name="adj1" fmla="val 0"/>
                <a:gd name="adj2" fmla="val 15377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0000">
                  <a:srgbClr val="569ADE">
                    <a:alpha val="0"/>
                  </a:srgbClr>
                </a:gs>
                <a:gs pos="100000">
                  <a:schemeClr val="accent2">
                    <a:alpha val="50000"/>
                  </a:schemeClr>
                </a:gs>
              </a:gsLst>
              <a:lin ang="2700000" scaled="1"/>
              <a:tileRect/>
            </a:gradFill>
            <a:ln w="6350">
              <a:gradFill>
                <a:gsLst>
                  <a:gs pos="0">
                    <a:schemeClr val="accent1"/>
                  </a:gs>
                  <a:gs pos="50000">
                    <a:srgbClr val="0886D0">
                      <a:alpha val="0"/>
                    </a:srgbClr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43" name="直角三角形 142">
              <a:extLst>
                <a:ext uri="{FF2B5EF4-FFF2-40B4-BE49-F238E27FC236}">
                  <a16:creationId xmlns:a16="http://schemas.microsoft.com/office/drawing/2014/main" id="{FBA90A5E-01F7-423D-A5A0-0ADD4C45EC9E}"/>
                </a:ext>
              </a:extLst>
            </p:cNvPr>
            <p:cNvSpPr/>
            <p:nvPr/>
          </p:nvSpPr>
          <p:spPr>
            <a:xfrm>
              <a:off x="4956134" y="4072663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44" name="直角三角形 143">
              <a:extLst>
                <a:ext uri="{FF2B5EF4-FFF2-40B4-BE49-F238E27FC236}">
                  <a16:creationId xmlns:a16="http://schemas.microsoft.com/office/drawing/2014/main" id="{7C716983-8081-46BA-9464-B800C9A4AFEE}"/>
                </a:ext>
              </a:extLst>
            </p:cNvPr>
            <p:cNvSpPr/>
            <p:nvPr/>
          </p:nvSpPr>
          <p:spPr>
            <a:xfrm rot="10800000">
              <a:off x="7099939" y="3168686"/>
              <a:ext cx="65318" cy="65318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867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A88F0B2-6B5C-4D0C-A2E3-54C3A85522D0}"/>
              </a:ext>
            </a:extLst>
          </p:cNvPr>
          <p:cNvSpPr txBox="1"/>
          <p:nvPr/>
        </p:nvSpPr>
        <p:spPr>
          <a:xfrm>
            <a:off x="1928801" y="1799887"/>
            <a:ext cx="173949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行业分析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CC27788F-3E4B-4E8A-9C26-3C47F5E21B11}"/>
              </a:ext>
            </a:extLst>
          </p:cNvPr>
          <p:cNvSpPr txBox="1"/>
          <p:nvPr/>
        </p:nvSpPr>
        <p:spPr>
          <a:xfrm>
            <a:off x="8603407" y="1786509"/>
            <a:ext cx="210269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目标客户分析</a:t>
            </a: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FF63274F-4EF5-4A62-A888-1F093E77FDA4}"/>
              </a:ext>
            </a:extLst>
          </p:cNvPr>
          <p:cNvSpPr txBox="1"/>
          <p:nvPr/>
        </p:nvSpPr>
        <p:spPr>
          <a:xfrm>
            <a:off x="1577461" y="4160555"/>
            <a:ext cx="2090834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调查结果分析</a:t>
            </a: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9C3C5EA2-92AC-4412-9FD4-954CA3D2151B}"/>
              </a:ext>
            </a:extLst>
          </p:cNvPr>
          <p:cNvSpPr txBox="1"/>
          <p:nvPr/>
        </p:nvSpPr>
        <p:spPr>
          <a:xfrm>
            <a:off x="8603407" y="4133958"/>
            <a:ext cx="2102693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潜在客户分析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3A10DFF-ACA2-453E-AC25-45FB954DB65E}"/>
              </a:ext>
            </a:extLst>
          </p:cNvPr>
          <p:cNvSpPr txBox="1"/>
          <p:nvPr/>
        </p:nvSpPr>
        <p:spPr>
          <a:xfrm>
            <a:off x="790760" y="2178771"/>
            <a:ext cx="2864103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以中国地质大学为例，各类在校生近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万人，则投入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8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校共有近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万的目标消费者。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D076F71D-DB9A-4C77-9738-FC2B3B3974C8}"/>
              </a:ext>
            </a:extLst>
          </p:cNvPr>
          <p:cNvSpPr txBox="1"/>
          <p:nvPr/>
        </p:nvSpPr>
        <p:spPr>
          <a:xfrm>
            <a:off x="790760" y="4528702"/>
            <a:ext cx="2864103" cy="102098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有明显的好奇心理，在创新方面有趋同性，听同学或朋友介绍产生购买行为。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DB91CDF8-9A0C-420E-B506-0AFFF2B20AD8}"/>
              </a:ext>
            </a:extLst>
          </p:cNvPr>
          <p:cNvSpPr txBox="1"/>
          <p:nvPr/>
        </p:nvSpPr>
        <p:spPr>
          <a:xfrm>
            <a:off x="8648421" y="2157434"/>
            <a:ext cx="2877996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在校大学生购买一般不问价格，但从网上定单来看侧重于中档价位。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78BE09AD-1F9F-44D8-9125-4EBC2911E2C1}"/>
              </a:ext>
            </a:extLst>
          </p:cNvPr>
          <p:cNvSpPr txBox="1"/>
          <p:nvPr/>
        </p:nvSpPr>
        <p:spPr>
          <a:xfrm>
            <a:off x="8648421" y="4528702"/>
            <a:ext cx="2831845" cy="102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将来在校生毕业后仍将成为网站的忠诚客户这一现实，目标市场的容量将是相当可观的。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4AF75C-339A-4ED5-BD59-210D98E76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01 </a:t>
            </a:r>
            <a:r>
              <a:rPr lang="zh-CN" altLang="en-US" dirty="0"/>
              <a:t>项目背景</a:t>
            </a:r>
          </a:p>
        </p:txBody>
      </p:sp>
    </p:spTree>
    <p:extLst>
      <p:ext uri="{BB962C8B-B14F-4D97-AF65-F5344CB8AC3E}">
        <p14:creationId xmlns:p14="http://schemas.microsoft.com/office/powerpoint/2010/main" val="110590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92B393F-AA66-406E-9950-37DAF07182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6083020" y="267950"/>
            <a:ext cx="6291617" cy="63221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23CEBD7-4F54-49BF-8EA5-5CA7DE9835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-188297" y="267950"/>
            <a:ext cx="6291617" cy="6322100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01 </a:t>
            </a:r>
            <a:r>
              <a:rPr lang="zh-CN" altLang="en-US" dirty="0"/>
              <a:t>项目背景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8B31510-2931-4629-AC3D-7072AD578BA8}"/>
              </a:ext>
            </a:extLst>
          </p:cNvPr>
          <p:cNvGrpSpPr/>
          <p:nvPr/>
        </p:nvGrpSpPr>
        <p:grpSpPr>
          <a:xfrm>
            <a:off x="1408194" y="4424754"/>
            <a:ext cx="2083508" cy="3703438"/>
            <a:chOff x="6596952" y="4217440"/>
            <a:chExt cx="2083508" cy="37034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89B37197-9D1A-4825-BAB6-7B9FEDB5BD10}"/>
                </a:ext>
              </a:extLst>
            </p:cNvPr>
            <p:cNvSpPr/>
            <p:nvPr/>
          </p:nvSpPr>
          <p:spPr>
            <a:xfrm rot="16200000">
              <a:off x="7283704" y="3530772"/>
              <a:ext cx="710002" cy="2083337"/>
            </a:xfrm>
            <a:custGeom>
              <a:avLst/>
              <a:gdLst>
                <a:gd name="connsiteX0" fmla="*/ 710002 w 710002"/>
                <a:gd name="connsiteY0" fmla="*/ 1041668 h 2083337"/>
                <a:gd name="connsiteX1" fmla="*/ 355001 w 710002"/>
                <a:gd name="connsiteY1" fmla="*/ 2083337 h 2083337"/>
                <a:gd name="connsiteX2" fmla="*/ 0 w 710002"/>
                <a:gd name="connsiteY2" fmla="*/ 1041669 h 2083337"/>
                <a:gd name="connsiteX3" fmla="*/ 355001 w 710002"/>
                <a:gd name="connsiteY3" fmla="*/ 0 h 2083337"/>
                <a:gd name="connsiteX4" fmla="*/ 710002 w 710002"/>
                <a:gd name="connsiteY4" fmla="*/ 1041668 h 208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02" h="2083337">
                  <a:moveTo>
                    <a:pt x="710002" y="1041668"/>
                  </a:moveTo>
                  <a:lnTo>
                    <a:pt x="355001" y="2083337"/>
                  </a:lnTo>
                  <a:lnTo>
                    <a:pt x="0" y="1041669"/>
                  </a:lnTo>
                  <a:lnTo>
                    <a:pt x="355001" y="0"/>
                  </a:lnTo>
                  <a:lnTo>
                    <a:pt x="710002" y="10416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DBA60AA-F53E-4CC0-B9F9-2C0B01D06374}"/>
                </a:ext>
              </a:extLst>
            </p:cNvPr>
            <p:cNvSpPr/>
            <p:nvPr/>
          </p:nvSpPr>
          <p:spPr>
            <a:xfrm rot="16200000">
              <a:off x="6485321" y="5725740"/>
              <a:ext cx="3348437" cy="1041840"/>
            </a:xfrm>
            <a:custGeom>
              <a:avLst/>
              <a:gdLst>
                <a:gd name="connsiteX0" fmla="*/ 3348437 w 3348437"/>
                <a:gd name="connsiteY0" fmla="*/ 1041756 h 1041840"/>
                <a:gd name="connsiteX1" fmla="*/ 3348408 w 3348437"/>
                <a:gd name="connsiteY1" fmla="*/ 1041840 h 1041840"/>
                <a:gd name="connsiteX2" fmla="*/ 355031 w 3348437"/>
                <a:gd name="connsiteY2" fmla="*/ 1041840 h 1041840"/>
                <a:gd name="connsiteX3" fmla="*/ 0 w 3348437"/>
                <a:gd name="connsiteY3" fmla="*/ 87 h 1041840"/>
                <a:gd name="connsiteX4" fmla="*/ 30 w 3348437"/>
                <a:gd name="connsiteY4" fmla="*/ 0 h 1041840"/>
                <a:gd name="connsiteX5" fmla="*/ 2993466 w 3348437"/>
                <a:gd name="connsiteY5" fmla="*/ 0 h 1041840"/>
                <a:gd name="connsiteX6" fmla="*/ 2993436 w 3348437"/>
                <a:gd name="connsiteY6" fmla="*/ 88 h 1041840"/>
                <a:gd name="connsiteX7" fmla="*/ 3348437 w 3348437"/>
                <a:gd name="connsiteY7" fmla="*/ 1041756 h 10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437" h="1041840">
                  <a:moveTo>
                    <a:pt x="3348437" y="1041756"/>
                  </a:moveTo>
                  <a:lnTo>
                    <a:pt x="3348408" y="1041840"/>
                  </a:lnTo>
                  <a:lnTo>
                    <a:pt x="355031" y="1041840"/>
                  </a:lnTo>
                  <a:lnTo>
                    <a:pt x="0" y="87"/>
                  </a:lnTo>
                  <a:lnTo>
                    <a:pt x="30" y="0"/>
                  </a:lnTo>
                  <a:lnTo>
                    <a:pt x="2993466" y="0"/>
                  </a:lnTo>
                  <a:lnTo>
                    <a:pt x="2993436" y="88"/>
                  </a:lnTo>
                  <a:lnTo>
                    <a:pt x="3348437" y="104175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18447563-9531-444F-9CF5-DC6DE8DBF747}"/>
                </a:ext>
              </a:extLst>
            </p:cNvPr>
            <p:cNvSpPr/>
            <p:nvPr/>
          </p:nvSpPr>
          <p:spPr>
            <a:xfrm rot="16200000">
              <a:off x="5443582" y="5725811"/>
              <a:ext cx="3348407" cy="1041667"/>
            </a:xfrm>
            <a:custGeom>
              <a:avLst/>
              <a:gdLst>
                <a:gd name="connsiteX0" fmla="*/ 3348407 w 3348407"/>
                <a:gd name="connsiteY0" fmla="*/ 86 h 1041667"/>
                <a:gd name="connsiteX1" fmla="*/ 2993436 w 3348407"/>
                <a:gd name="connsiteY1" fmla="*/ 1041667 h 1041667"/>
                <a:gd name="connsiteX2" fmla="*/ 0 w 3348407"/>
                <a:gd name="connsiteY2" fmla="*/ 1041667 h 1041667"/>
                <a:gd name="connsiteX3" fmla="*/ 355001 w 3348407"/>
                <a:gd name="connsiteY3" fmla="*/ 0 h 1041667"/>
                <a:gd name="connsiteX4" fmla="*/ 3348378 w 3348407"/>
                <a:gd name="connsiteY4" fmla="*/ 0 h 1041667"/>
                <a:gd name="connsiteX5" fmla="*/ 3348407 w 3348407"/>
                <a:gd name="connsiteY5" fmla="*/ 86 h 104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407" h="1041667">
                  <a:moveTo>
                    <a:pt x="3348407" y="86"/>
                  </a:moveTo>
                  <a:lnTo>
                    <a:pt x="2993436" y="1041667"/>
                  </a:lnTo>
                  <a:lnTo>
                    <a:pt x="0" y="1041667"/>
                  </a:lnTo>
                  <a:lnTo>
                    <a:pt x="355001" y="0"/>
                  </a:lnTo>
                  <a:lnTo>
                    <a:pt x="3348378" y="0"/>
                  </a:lnTo>
                  <a:lnTo>
                    <a:pt x="3348407" y="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E94AE5B-ED08-4813-B381-709E4290308F}"/>
              </a:ext>
            </a:extLst>
          </p:cNvPr>
          <p:cNvGrpSpPr/>
          <p:nvPr/>
        </p:nvGrpSpPr>
        <p:grpSpPr>
          <a:xfrm>
            <a:off x="5054246" y="3486150"/>
            <a:ext cx="2083508" cy="4895850"/>
            <a:chOff x="6596952" y="4217440"/>
            <a:chExt cx="2083508" cy="370343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E2FAE9BE-6E05-4179-BD0E-1BCF2F39E1F3}"/>
                </a:ext>
              </a:extLst>
            </p:cNvPr>
            <p:cNvSpPr/>
            <p:nvPr/>
          </p:nvSpPr>
          <p:spPr>
            <a:xfrm rot="16200000">
              <a:off x="7283704" y="3530772"/>
              <a:ext cx="710002" cy="2083337"/>
            </a:xfrm>
            <a:custGeom>
              <a:avLst/>
              <a:gdLst>
                <a:gd name="connsiteX0" fmla="*/ 710002 w 710002"/>
                <a:gd name="connsiteY0" fmla="*/ 1041668 h 2083337"/>
                <a:gd name="connsiteX1" fmla="*/ 355001 w 710002"/>
                <a:gd name="connsiteY1" fmla="*/ 2083337 h 2083337"/>
                <a:gd name="connsiteX2" fmla="*/ 0 w 710002"/>
                <a:gd name="connsiteY2" fmla="*/ 1041669 h 2083337"/>
                <a:gd name="connsiteX3" fmla="*/ 355001 w 710002"/>
                <a:gd name="connsiteY3" fmla="*/ 0 h 2083337"/>
                <a:gd name="connsiteX4" fmla="*/ 710002 w 710002"/>
                <a:gd name="connsiteY4" fmla="*/ 1041668 h 208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02" h="2083337">
                  <a:moveTo>
                    <a:pt x="710002" y="1041668"/>
                  </a:moveTo>
                  <a:lnTo>
                    <a:pt x="355001" y="2083337"/>
                  </a:lnTo>
                  <a:lnTo>
                    <a:pt x="0" y="1041669"/>
                  </a:lnTo>
                  <a:lnTo>
                    <a:pt x="355001" y="0"/>
                  </a:lnTo>
                  <a:lnTo>
                    <a:pt x="710002" y="10416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55CC0EC-4394-44DB-B37D-D30996665D6B}"/>
                </a:ext>
              </a:extLst>
            </p:cNvPr>
            <p:cNvSpPr/>
            <p:nvPr/>
          </p:nvSpPr>
          <p:spPr>
            <a:xfrm rot="16200000">
              <a:off x="6485321" y="5725740"/>
              <a:ext cx="3348437" cy="1041840"/>
            </a:xfrm>
            <a:custGeom>
              <a:avLst/>
              <a:gdLst>
                <a:gd name="connsiteX0" fmla="*/ 3348437 w 3348437"/>
                <a:gd name="connsiteY0" fmla="*/ 1041756 h 1041840"/>
                <a:gd name="connsiteX1" fmla="*/ 3348408 w 3348437"/>
                <a:gd name="connsiteY1" fmla="*/ 1041840 h 1041840"/>
                <a:gd name="connsiteX2" fmla="*/ 355031 w 3348437"/>
                <a:gd name="connsiteY2" fmla="*/ 1041840 h 1041840"/>
                <a:gd name="connsiteX3" fmla="*/ 0 w 3348437"/>
                <a:gd name="connsiteY3" fmla="*/ 87 h 1041840"/>
                <a:gd name="connsiteX4" fmla="*/ 30 w 3348437"/>
                <a:gd name="connsiteY4" fmla="*/ 0 h 1041840"/>
                <a:gd name="connsiteX5" fmla="*/ 2993466 w 3348437"/>
                <a:gd name="connsiteY5" fmla="*/ 0 h 1041840"/>
                <a:gd name="connsiteX6" fmla="*/ 2993436 w 3348437"/>
                <a:gd name="connsiteY6" fmla="*/ 88 h 1041840"/>
                <a:gd name="connsiteX7" fmla="*/ 3348437 w 3348437"/>
                <a:gd name="connsiteY7" fmla="*/ 1041756 h 10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437" h="1041840">
                  <a:moveTo>
                    <a:pt x="3348437" y="1041756"/>
                  </a:moveTo>
                  <a:lnTo>
                    <a:pt x="3348408" y="1041840"/>
                  </a:lnTo>
                  <a:lnTo>
                    <a:pt x="355031" y="1041840"/>
                  </a:lnTo>
                  <a:lnTo>
                    <a:pt x="0" y="87"/>
                  </a:lnTo>
                  <a:lnTo>
                    <a:pt x="30" y="0"/>
                  </a:lnTo>
                  <a:lnTo>
                    <a:pt x="2993466" y="0"/>
                  </a:lnTo>
                  <a:lnTo>
                    <a:pt x="2993436" y="88"/>
                  </a:lnTo>
                  <a:lnTo>
                    <a:pt x="3348437" y="104175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E327E09-3EED-4A18-9EAC-2BA80A94D6AA}"/>
                </a:ext>
              </a:extLst>
            </p:cNvPr>
            <p:cNvSpPr/>
            <p:nvPr/>
          </p:nvSpPr>
          <p:spPr>
            <a:xfrm rot="16200000">
              <a:off x="5443582" y="5725811"/>
              <a:ext cx="3348407" cy="1041667"/>
            </a:xfrm>
            <a:custGeom>
              <a:avLst/>
              <a:gdLst>
                <a:gd name="connsiteX0" fmla="*/ 3348407 w 3348407"/>
                <a:gd name="connsiteY0" fmla="*/ 86 h 1041667"/>
                <a:gd name="connsiteX1" fmla="*/ 2993436 w 3348407"/>
                <a:gd name="connsiteY1" fmla="*/ 1041667 h 1041667"/>
                <a:gd name="connsiteX2" fmla="*/ 0 w 3348407"/>
                <a:gd name="connsiteY2" fmla="*/ 1041667 h 1041667"/>
                <a:gd name="connsiteX3" fmla="*/ 355001 w 3348407"/>
                <a:gd name="connsiteY3" fmla="*/ 0 h 1041667"/>
                <a:gd name="connsiteX4" fmla="*/ 3348378 w 3348407"/>
                <a:gd name="connsiteY4" fmla="*/ 0 h 1041667"/>
                <a:gd name="connsiteX5" fmla="*/ 3348407 w 3348407"/>
                <a:gd name="connsiteY5" fmla="*/ 86 h 104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407" h="1041667">
                  <a:moveTo>
                    <a:pt x="3348407" y="86"/>
                  </a:moveTo>
                  <a:lnTo>
                    <a:pt x="2993436" y="1041667"/>
                  </a:lnTo>
                  <a:lnTo>
                    <a:pt x="0" y="1041667"/>
                  </a:lnTo>
                  <a:lnTo>
                    <a:pt x="355001" y="0"/>
                  </a:lnTo>
                  <a:lnTo>
                    <a:pt x="3348378" y="0"/>
                  </a:lnTo>
                  <a:lnTo>
                    <a:pt x="3348407" y="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E214B2-0D34-4276-9FD7-9E1C8C61D2A1}"/>
              </a:ext>
            </a:extLst>
          </p:cNvPr>
          <p:cNvGrpSpPr/>
          <p:nvPr/>
        </p:nvGrpSpPr>
        <p:grpSpPr>
          <a:xfrm>
            <a:off x="8700298" y="2469349"/>
            <a:ext cx="2083508" cy="5453049"/>
            <a:chOff x="6596952" y="4217440"/>
            <a:chExt cx="2083508" cy="3703438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5E06220-A09B-49E9-AC9A-CB7BE6D9A7F6}"/>
                </a:ext>
              </a:extLst>
            </p:cNvPr>
            <p:cNvSpPr/>
            <p:nvPr/>
          </p:nvSpPr>
          <p:spPr>
            <a:xfrm rot="16200000">
              <a:off x="7283704" y="3530772"/>
              <a:ext cx="710002" cy="2083337"/>
            </a:xfrm>
            <a:custGeom>
              <a:avLst/>
              <a:gdLst>
                <a:gd name="connsiteX0" fmla="*/ 710002 w 710002"/>
                <a:gd name="connsiteY0" fmla="*/ 1041668 h 2083337"/>
                <a:gd name="connsiteX1" fmla="*/ 355001 w 710002"/>
                <a:gd name="connsiteY1" fmla="*/ 2083337 h 2083337"/>
                <a:gd name="connsiteX2" fmla="*/ 0 w 710002"/>
                <a:gd name="connsiteY2" fmla="*/ 1041669 h 2083337"/>
                <a:gd name="connsiteX3" fmla="*/ 355001 w 710002"/>
                <a:gd name="connsiteY3" fmla="*/ 0 h 2083337"/>
                <a:gd name="connsiteX4" fmla="*/ 710002 w 710002"/>
                <a:gd name="connsiteY4" fmla="*/ 1041668 h 208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02" h="2083337">
                  <a:moveTo>
                    <a:pt x="710002" y="1041668"/>
                  </a:moveTo>
                  <a:lnTo>
                    <a:pt x="355001" y="2083337"/>
                  </a:lnTo>
                  <a:lnTo>
                    <a:pt x="0" y="1041669"/>
                  </a:lnTo>
                  <a:lnTo>
                    <a:pt x="355001" y="0"/>
                  </a:lnTo>
                  <a:lnTo>
                    <a:pt x="710002" y="10416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1C09917B-0460-462D-9446-45CF3A3D702B}"/>
                </a:ext>
              </a:extLst>
            </p:cNvPr>
            <p:cNvSpPr/>
            <p:nvPr/>
          </p:nvSpPr>
          <p:spPr>
            <a:xfrm rot="16200000">
              <a:off x="6485321" y="5725740"/>
              <a:ext cx="3348437" cy="1041840"/>
            </a:xfrm>
            <a:custGeom>
              <a:avLst/>
              <a:gdLst>
                <a:gd name="connsiteX0" fmla="*/ 3348437 w 3348437"/>
                <a:gd name="connsiteY0" fmla="*/ 1041756 h 1041840"/>
                <a:gd name="connsiteX1" fmla="*/ 3348408 w 3348437"/>
                <a:gd name="connsiteY1" fmla="*/ 1041840 h 1041840"/>
                <a:gd name="connsiteX2" fmla="*/ 355031 w 3348437"/>
                <a:gd name="connsiteY2" fmla="*/ 1041840 h 1041840"/>
                <a:gd name="connsiteX3" fmla="*/ 0 w 3348437"/>
                <a:gd name="connsiteY3" fmla="*/ 87 h 1041840"/>
                <a:gd name="connsiteX4" fmla="*/ 30 w 3348437"/>
                <a:gd name="connsiteY4" fmla="*/ 0 h 1041840"/>
                <a:gd name="connsiteX5" fmla="*/ 2993466 w 3348437"/>
                <a:gd name="connsiteY5" fmla="*/ 0 h 1041840"/>
                <a:gd name="connsiteX6" fmla="*/ 2993436 w 3348437"/>
                <a:gd name="connsiteY6" fmla="*/ 88 h 1041840"/>
                <a:gd name="connsiteX7" fmla="*/ 3348437 w 3348437"/>
                <a:gd name="connsiteY7" fmla="*/ 1041756 h 10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437" h="1041840">
                  <a:moveTo>
                    <a:pt x="3348437" y="1041756"/>
                  </a:moveTo>
                  <a:lnTo>
                    <a:pt x="3348408" y="1041840"/>
                  </a:lnTo>
                  <a:lnTo>
                    <a:pt x="355031" y="1041840"/>
                  </a:lnTo>
                  <a:lnTo>
                    <a:pt x="0" y="87"/>
                  </a:lnTo>
                  <a:lnTo>
                    <a:pt x="30" y="0"/>
                  </a:lnTo>
                  <a:lnTo>
                    <a:pt x="2993466" y="0"/>
                  </a:lnTo>
                  <a:lnTo>
                    <a:pt x="2993436" y="88"/>
                  </a:lnTo>
                  <a:lnTo>
                    <a:pt x="3348437" y="104175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BF49EDE-6D89-4BC2-B724-3F2E99EF6FB4}"/>
                </a:ext>
              </a:extLst>
            </p:cNvPr>
            <p:cNvSpPr/>
            <p:nvPr/>
          </p:nvSpPr>
          <p:spPr>
            <a:xfrm rot="16200000">
              <a:off x="5443582" y="5725811"/>
              <a:ext cx="3348407" cy="1041667"/>
            </a:xfrm>
            <a:custGeom>
              <a:avLst/>
              <a:gdLst>
                <a:gd name="connsiteX0" fmla="*/ 3348407 w 3348407"/>
                <a:gd name="connsiteY0" fmla="*/ 86 h 1041667"/>
                <a:gd name="connsiteX1" fmla="*/ 2993436 w 3348407"/>
                <a:gd name="connsiteY1" fmla="*/ 1041667 h 1041667"/>
                <a:gd name="connsiteX2" fmla="*/ 0 w 3348407"/>
                <a:gd name="connsiteY2" fmla="*/ 1041667 h 1041667"/>
                <a:gd name="connsiteX3" fmla="*/ 355001 w 3348407"/>
                <a:gd name="connsiteY3" fmla="*/ 0 h 1041667"/>
                <a:gd name="connsiteX4" fmla="*/ 3348378 w 3348407"/>
                <a:gd name="connsiteY4" fmla="*/ 0 h 1041667"/>
                <a:gd name="connsiteX5" fmla="*/ 3348407 w 3348407"/>
                <a:gd name="connsiteY5" fmla="*/ 86 h 104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407" h="1041667">
                  <a:moveTo>
                    <a:pt x="3348407" y="86"/>
                  </a:moveTo>
                  <a:lnTo>
                    <a:pt x="2993436" y="1041667"/>
                  </a:lnTo>
                  <a:lnTo>
                    <a:pt x="0" y="1041667"/>
                  </a:lnTo>
                  <a:lnTo>
                    <a:pt x="355001" y="0"/>
                  </a:lnTo>
                  <a:lnTo>
                    <a:pt x="3348378" y="0"/>
                  </a:lnTo>
                  <a:lnTo>
                    <a:pt x="3348407" y="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FA64D90-E669-495F-B36C-AEF0B1A138EF}"/>
              </a:ext>
            </a:extLst>
          </p:cNvPr>
          <p:cNvSpPr txBox="1"/>
          <p:nvPr/>
        </p:nvSpPr>
        <p:spPr>
          <a:xfrm>
            <a:off x="1670302" y="4248311"/>
            <a:ext cx="1735057" cy="58477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22D4FE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Arial Black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2018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6000">
                    <a:srgbClr val="22D4FE"/>
                  </a:gs>
                  <a:gs pos="100000">
                    <a:srgbClr val="F9F8EB"/>
                  </a:gs>
                </a:gsLst>
                <a:lin ang="16200000" scaled="1"/>
              </a:gradFill>
              <a:effectLst/>
              <a:uLnTx/>
              <a:uFillTx/>
              <a:latin typeface="Arial Black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D5774F7-E74F-4850-A296-E9AF3E590283}"/>
              </a:ext>
            </a:extLst>
          </p:cNvPr>
          <p:cNvSpPr txBox="1"/>
          <p:nvPr/>
        </p:nvSpPr>
        <p:spPr>
          <a:xfrm>
            <a:off x="5228297" y="3395013"/>
            <a:ext cx="1735057" cy="58477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22D4FE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Arial Black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2020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6000">
                    <a:srgbClr val="22D4FE"/>
                  </a:gs>
                  <a:gs pos="100000">
                    <a:srgbClr val="F9F8EB"/>
                  </a:gs>
                </a:gsLst>
                <a:lin ang="16200000" scaled="1"/>
              </a:gradFill>
              <a:effectLst/>
              <a:uLnTx/>
              <a:uFillTx/>
              <a:latin typeface="Arial Black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3739C0F-F49A-4101-938C-35B17CA1D8AE}"/>
              </a:ext>
            </a:extLst>
          </p:cNvPr>
          <p:cNvSpPr txBox="1"/>
          <p:nvPr/>
        </p:nvSpPr>
        <p:spPr>
          <a:xfrm>
            <a:off x="8874480" y="2463543"/>
            <a:ext cx="1735057" cy="58477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22D4FE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Arial Black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2021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6000">
                    <a:srgbClr val="22D4FE"/>
                  </a:gs>
                  <a:gs pos="100000">
                    <a:srgbClr val="F9F8EB"/>
                  </a:gs>
                </a:gsLst>
                <a:lin ang="16200000" scaled="1"/>
              </a:gradFill>
              <a:effectLst/>
              <a:uLnTx/>
              <a:uFillTx/>
              <a:latin typeface="Arial Black"/>
              <a:ea typeface="思源黑体 CN Bold" panose="020B08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7407D6-A426-4E5B-B9C8-15BA110BF458}"/>
              </a:ext>
            </a:extLst>
          </p:cNvPr>
          <p:cNvSpPr txBox="1"/>
          <p:nvPr/>
        </p:nvSpPr>
        <p:spPr>
          <a:xfrm>
            <a:off x="1452599" y="3048318"/>
            <a:ext cx="2299626" cy="1021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公司于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2018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年成立，公司的宗旨是为顾客提供优质及专业的鲜花服务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E4BD8E2-7A13-4769-A99B-217458AF340D}"/>
              </a:ext>
            </a:extLst>
          </p:cNvPr>
          <p:cNvSpPr txBox="1"/>
          <p:nvPr/>
        </p:nvSpPr>
        <p:spPr>
          <a:xfrm>
            <a:off x="4946187" y="2253228"/>
            <a:ext cx="2299626" cy="1021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公司于</a:t>
            </a:r>
            <a:r>
              <a:rPr lang="en-US" altLang="zh-CN" dirty="0"/>
              <a:t>2020</a:t>
            </a:r>
            <a:r>
              <a:rPr lang="zh-CN" altLang="en-US" dirty="0"/>
              <a:t>年改革，公司的宗旨变为顾客提供有品质的鲜花服务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8921456-9129-46ED-89AE-CAD02D64ABDD}"/>
              </a:ext>
            </a:extLst>
          </p:cNvPr>
          <p:cNvSpPr txBox="1"/>
          <p:nvPr/>
        </p:nvSpPr>
        <p:spPr>
          <a:xfrm>
            <a:off x="8434115" y="1713489"/>
            <a:ext cx="2549056" cy="701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公司于</a:t>
            </a:r>
            <a:r>
              <a:rPr lang="en-US" altLang="zh-CN" dirty="0"/>
              <a:t>2021</a:t>
            </a:r>
            <a:r>
              <a:rPr lang="zh-CN" altLang="en-US" dirty="0"/>
              <a:t>年壮大，并在全国</a:t>
            </a:r>
            <a:r>
              <a:rPr lang="en-US" altLang="zh-CN" dirty="0"/>
              <a:t>12</a:t>
            </a:r>
            <a:r>
              <a:rPr lang="zh-CN" altLang="en-US" dirty="0"/>
              <a:t>地市成立分支机构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07093B7-4E73-4378-8729-9DD5593A6949}"/>
              </a:ext>
            </a:extLst>
          </p:cNvPr>
          <p:cNvSpPr txBox="1"/>
          <p:nvPr/>
        </p:nvSpPr>
        <p:spPr>
          <a:xfrm>
            <a:off x="3602801" y="1003056"/>
            <a:ext cx="50292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公司成长发展史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B109D14-77FB-4AEF-8CFC-AC6DBB7CBDFD}"/>
              </a:ext>
            </a:extLst>
          </p:cNvPr>
          <p:cNvGrpSpPr/>
          <p:nvPr/>
        </p:nvGrpSpPr>
        <p:grpSpPr>
          <a:xfrm>
            <a:off x="3469398" y="1064521"/>
            <a:ext cx="1270362" cy="401451"/>
            <a:chOff x="6446413" y="1824216"/>
            <a:chExt cx="1049711" cy="331722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365A16F6-EC18-4D13-BFA6-EA30A7D90537}"/>
                </a:ext>
              </a:extLst>
            </p:cNvPr>
            <p:cNvGrpSpPr/>
            <p:nvPr/>
          </p:nvGrpSpPr>
          <p:grpSpPr>
            <a:xfrm>
              <a:off x="6446413" y="1824216"/>
              <a:ext cx="331722" cy="331722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44" name="空心弧 43">
                <a:extLst>
                  <a:ext uri="{FF2B5EF4-FFF2-40B4-BE49-F238E27FC236}">
                    <a16:creationId xmlns:a16="http://schemas.microsoft.com/office/drawing/2014/main" id="{9B67711C-32CF-427B-9CD9-213EA6B9B0C5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5" name="空心弧 44">
                <a:extLst>
                  <a:ext uri="{FF2B5EF4-FFF2-40B4-BE49-F238E27FC236}">
                    <a16:creationId xmlns:a16="http://schemas.microsoft.com/office/drawing/2014/main" id="{31320651-220C-4DEB-A9A6-33700AB003A2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6" name="空心弧 45">
                <a:extLst>
                  <a:ext uri="{FF2B5EF4-FFF2-40B4-BE49-F238E27FC236}">
                    <a16:creationId xmlns:a16="http://schemas.microsoft.com/office/drawing/2014/main" id="{72098020-69C9-4B01-AA2A-70017BECA320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7C4E9587-F5C7-482E-B61D-8AB6FBE1A3C7}"/>
                </a:ext>
              </a:extLst>
            </p:cNvPr>
            <p:cNvGrpSpPr/>
            <p:nvPr/>
          </p:nvGrpSpPr>
          <p:grpSpPr>
            <a:xfrm rot="16829414">
              <a:off x="6537376" y="1915180"/>
              <a:ext cx="149794" cy="149794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41" name="空心弧 40">
                <a:extLst>
                  <a:ext uri="{FF2B5EF4-FFF2-40B4-BE49-F238E27FC236}">
                    <a16:creationId xmlns:a16="http://schemas.microsoft.com/office/drawing/2014/main" id="{F6E94A83-EF54-41FB-874A-C5140C3BE7F1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2" name="空心弧 41">
                <a:extLst>
                  <a:ext uri="{FF2B5EF4-FFF2-40B4-BE49-F238E27FC236}">
                    <a16:creationId xmlns:a16="http://schemas.microsoft.com/office/drawing/2014/main" id="{FB3BF542-FC54-4627-B693-380C01145254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3" name="空心弧 42">
                <a:extLst>
                  <a:ext uri="{FF2B5EF4-FFF2-40B4-BE49-F238E27FC236}">
                    <a16:creationId xmlns:a16="http://schemas.microsoft.com/office/drawing/2014/main" id="{D4DC8993-8195-4E82-8A53-7B499ADF67E0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40" name="连接线2">
              <a:extLst>
                <a:ext uri="{FF2B5EF4-FFF2-40B4-BE49-F238E27FC236}">
                  <a16:creationId xmlns:a16="http://schemas.microsoft.com/office/drawing/2014/main" id="{9C2364C4-1D48-4CAB-9A42-5883A2A79FA8}"/>
                </a:ext>
              </a:extLst>
            </p:cNvPr>
            <p:cNvCxnSpPr/>
            <p:nvPr/>
          </p:nvCxnSpPr>
          <p:spPr bwMode="auto">
            <a:xfrm>
              <a:off x="6613053" y="1976899"/>
              <a:ext cx="88307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7544E8A-3539-460E-ACCB-9FBD50F58F33}"/>
              </a:ext>
            </a:extLst>
          </p:cNvPr>
          <p:cNvGrpSpPr/>
          <p:nvPr/>
        </p:nvGrpSpPr>
        <p:grpSpPr>
          <a:xfrm flipH="1">
            <a:off x="7450423" y="1077685"/>
            <a:ext cx="1270362" cy="401451"/>
            <a:chOff x="6446413" y="1824216"/>
            <a:chExt cx="1049711" cy="331722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47662A8D-56E7-4AF9-82DD-681077C8EBAE}"/>
                </a:ext>
              </a:extLst>
            </p:cNvPr>
            <p:cNvGrpSpPr/>
            <p:nvPr/>
          </p:nvGrpSpPr>
          <p:grpSpPr>
            <a:xfrm>
              <a:off x="6446413" y="1824216"/>
              <a:ext cx="331722" cy="331722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35" name="空心弧 34">
                <a:extLst>
                  <a:ext uri="{FF2B5EF4-FFF2-40B4-BE49-F238E27FC236}">
                    <a16:creationId xmlns:a16="http://schemas.microsoft.com/office/drawing/2014/main" id="{C577588E-6541-4C4F-B6BA-8C9417159037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6" name="空心弧 35">
                <a:extLst>
                  <a:ext uri="{FF2B5EF4-FFF2-40B4-BE49-F238E27FC236}">
                    <a16:creationId xmlns:a16="http://schemas.microsoft.com/office/drawing/2014/main" id="{D81734E3-C5B5-40DE-8535-ACFE3C8031CA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7" name="空心弧 36">
                <a:extLst>
                  <a:ext uri="{FF2B5EF4-FFF2-40B4-BE49-F238E27FC236}">
                    <a16:creationId xmlns:a16="http://schemas.microsoft.com/office/drawing/2014/main" id="{797BAF3F-AACD-407C-B1A7-2D657E452256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6BDD0314-AA1B-4567-9BDC-8E6CF0E368E2}"/>
                </a:ext>
              </a:extLst>
            </p:cNvPr>
            <p:cNvGrpSpPr/>
            <p:nvPr/>
          </p:nvGrpSpPr>
          <p:grpSpPr>
            <a:xfrm rot="16829414">
              <a:off x="6537376" y="1915180"/>
              <a:ext cx="149794" cy="149794"/>
              <a:chOff x="6057517" y="396409"/>
              <a:chExt cx="1124493" cy="1124493"/>
            </a:xfrm>
            <a:solidFill>
              <a:schemeClr val="bg1">
                <a:alpha val="38000"/>
              </a:schemeClr>
            </a:solidFill>
          </p:grpSpPr>
          <p:sp>
            <p:nvSpPr>
              <p:cNvPr id="32" name="空心弧 31">
                <a:extLst>
                  <a:ext uri="{FF2B5EF4-FFF2-40B4-BE49-F238E27FC236}">
                    <a16:creationId xmlns:a16="http://schemas.microsoft.com/office/drawing/2014/main" id="{885EBC92-9C56-46FA-BDD7-B6989C7CFE5F}"/>
                  </a:ext>
                </a:extLst>
              </p:cNvPr>
              <p:cNvSpPr/>
              <p:nvPr/>
            </p:nvSpPr>
            <p:spPr>
              <a:xfrm rot="20511567">
                <a:off x="6057517" y="396409"/>
                <a:ext cx="1124493" cy="1124493"/>
              </a:xfrm>
              <a:prstGeom prst="blockArc">
                <a:avLst>
                  <a:gd name="adj1" fmla="val 4268407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3" name="空心弧 32">
                <a:extLst>
                  <a:ext uri="{FF2B5EF4-FFF2-40B4-BE49-F238E27FC236}">
                    <a16:creationId xmlns:a16="http://schemas.microsoft.com/office/drawing/2014/main" id="{EFA1DE32-F054-4478-87DE-2E05BAFE4837}"/>
                  </a:ext>
                </a:extLst>
              </p:cNvPr>
              <p:cNvSpPr/>
              <p:nvPr/>
            </p:nvSpPr>
            <p:spPr>
              <a:xfrm rot="6029253">
                <a:off x="6057517" y="396409"/>
                <a:ext cx="1124493" cy="1124493"/>
              </a:xfrm>
              <a:prstGeom prst="blockArc">
                <a:avLst>
                  <a:gd name="adj1" fmla="val 431828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4" name="空心弧 33">
                <a:extLst>
                  <a:ext uri="{FF2B5EF4-FFF2-40B4-BE49-F238E27FC236}">
                    <a16:creationId xmlns:a16="http://schemas.microsoft.com/office/drawing/2014/main" id="{38AB380B-B3A4-4CD9-AC7D-F6FAE9609F35}"/>
                  </a:ext>
                </a:extLst>
              </p:cNvPr>
              <p:cNvSpPr/>
              <p:nvPr/>
            </p:nvSpPr>
            <p:spPr>
              <a:xfrm rot="12979780">
                <a:off x="6057517" y="396409"/>
                <a:ext cx="1124493" cy="1124493"/>
              </a:xfrm>
              <a:prstGeom prst="blockArc">
                <a:avLst>
                  <a:gd name="adj1" fmla="val 4439106"/>
                  <a:gd name="adj2" fmla="val 10047780"/>
                  <a:gd name="adj3" fmla="val 149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dirty="0">
                  <a:solidFill>
                    <a:srgbClr val="000000"/>
                  </a:solidFill>
                  <a:latin typeface="Arial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31" name="连接线2">
              <a:extLst>
                <a:ext uri="{FF2B5EF4-FFF2-40B4-BE49-F238E27FC236}">
                  <a16:creationId xmlns:a16="http://schemas.microsoft.com/office/drawing/2014/main" id="{2E7D9716-AA3C-4DAE-ABF0-670781BCC145}"/>
                </a:ext>
              </a:extLst>
            </p:cNvPr>
            <p:cNvCxnSpPr/>
            <p:nvPr/>
          </p:nvCxnSpPr>
          <p:spPr bwMode="auto">
            <a:xfrm>
              <a:off x="6613053" y="1976899"/>
              <a:ext cx="883071" cy="0"/>
            </a:xfrm>
            <a:prstGeom prst="line">
              <a:avLst/>
            </a:prstGeom>
            <a:ln w="6350">
              <a:solidFill>
                <a:schemeClr val="accent1"/>
              </a:solidFill>
              <a:headEnd type="oval" w="med" len="med"/>
              <a:tailEnd type="oval" w="med" len="med"/>
            </a:ln>
            <a:effectLst>
              <a:glow rad="50800">
                <a:schemeClr val="accent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31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FD2714-3D90-4AD5-90DD-A3B626E4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01 </a:t>
            </a:r>
            <a:r>
              <a:rPr lang="zh-CN" altLang="en-US" dirty="0"/>
              <a:t>项目背景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7F2AA35-B1E0-437B-AEB8-73BB9351477D}"/>
              </a:ext>
            </a:extLst>
          </p:cNvPr>
          <p:cNvGrpSpPr/>
          <p:nvPr/>
        </p:nvGrpSpPr>
        <p:grpSpPr>
          <a:xfrm>
            <a:off x="6872766" y="1170813"/>
            <a:ext cx="4029707" cy="6564580"/>
            <a:chOff x="7021356" y="1309421"/>
            <a:chExt cx="4029707" cy="6564580"/>
          </a:xfrm>
        </p:grpSpPr>
        <p:pic>
          <p:nvPicPr>
            <p:cNvPr id="13" name="图片 12" descr="图片包含 背景图案&#10;&#10;描述已自动生成">
              <a:extLst>
                <a:ext uri="{FF2B5EF4-FFF2-40B4-BE49-F238E27FC236}">
                  <a16:creationId xmlns:a16="http://schemas.microsoft.com/office/drawing/2014/main" id="{42EF8E00-E104-4323-9767-FDBAFDC49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r="15186"/>
            <a:stretch/>
          </p:blipFill>
          <p:spPr>
            <a:xfrm>
              <a:off x="7702304" y="1738897"/>
              <a:ext cx="2102096" cy="3911600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7672D73-CE7E-4CE7-8FF1-42E6ED698C2D}"/>
                </a:ext>
              </a:extLst>
            </p:cNvPr>
            <p:cNvGrpSpPr/>
            <p:nvPr/>
          </p:nvGrpSpPr>
          <p:grpSpPr>
            <a:xfrm>
              <a:off x="7021356" y="1309421"/>
              <a:ext cx="4029707" cy="6564580"/>
              <a:chOff x="1847526" y="1551343"/>
              <a:chExt cx="3312363" cy="5395993"/>
            </a:xfrm>
          </p:grpSpPr>
          <p:sp>
            <p:nvSpPr>
              <p:cNvPr id="6" name="íšļiḋê">
                <a:extLst>
                  <a:ext uri="{FF2B5EF4-FFF2-40B4-BE49-F238E27FC236}">
                    <a16:creationId xmlns:a16="http://schemas.microsoft.com/office/drawing/2014/main" id="{9B6C975C-F00E-464F-9F1E-DB8AC8D9F7E8}"/>
                  </a:ext>
                </a:extLst>
              </p:cNvPr>
              <p:cNvSpPr/>
              <p:nvPr/>
            </p:nvSpPr>
            <p:spPr bwMode="auto">
              <a:xfrm>
                <a:off x="1983965" y="4362445"/>
                <a:ext cx="257307" cy="335167"/>
              </a:xfrm>
              <a:custGeom>
                <a:avLst/>
                <a:gdLst>
                  <a:gd name="T0" fmla="*/ 38 w 107"/>
                  <a:gd name="T1" fmla="*/ 142 h 142"/>
                  <a:gd name="T2" fmla="*/ 37 w 107"/>
                  <a:gd name="T3" fmla="*/ 127 h 142"/>
                  <a:gd name="T4" fmla="*/ 57 w 107"/>
                  <a:gd name="T5" fmla="*/ 76 h 142"/>
                  <a:gd name="T6" fmla="*/ 94 w 107"/>
                  <a:gd name="T7" fmla="*/ 37 h 142"/>
                  <a:gd name="T8" fmla="*/ 101 w 107"/>
                  <a:gd name="T9" fmla="*/ 31 h 142"/>
                  <a:gd name="T10" fmla="*/ 106 w 107"/>
                  <a:gd name="T11" fmla="*/ 16 h 142"/>
                  <a:gd name="T12" fmla="*/ 92 w 107"/>
                  <a:gd name="T13" fmla="*/ 3 h 142"/>
                  <a:gd name="T14" fmla="*/ 70 w 107"/>
                  <a:gd name="T15" fmla="*/ 0 h 142"/>
                  <a:gd name="T16" fmla="*/ 22 w 107"/>
                  <a:gd name="T17" fmla="*/ 25 h 142"/>
                  <a:gd name="T18" fmla="*/ 11 w 107"/>
                  <a:gd name="T19" fmla="*/ 93 h 142"/>
                  <a:gd name="T20" fmla="*/ 30 w 107"/>
                  <a:gd name="T21" fmla="*/ 129 h 142"/>
                  <a:gd name="T22" fmla="*/ 38 w 107"/>
                  <a:gd name="T23" fmla="*/ 142 h 142"/>
                  <a:gd name="T24" fmla="*/ 28 w 107"/>
                  <a:gd name="T25" fmla="*/ 29 h 142"/>
                  <a:gd name="T26" fmla="*/ 70 w 107"/>
                  <a:gd name="T27" fmla="*/ 8 h 142"/>
                  <a:gd name="T28" fmla="*/ 90 w 107"/>
                  <a:gd name="T29" fmla="*/ 11 h 142"/>
                  <a:gd name="T30" fmla="*/ 98 w 107"/>
                  <a:gd name="T31" fmla="*/ 18 h 142"/>
                  <a:gd name="T32" fmla="*/ 95 w 107"/>
                  <a:gd name="T33" fmla="*/ 25 h 142"/>
                  <a:gd name="T34" fmla="*/ 89 w 107"/>
                  <a:gd name="T35" fmla="*/ 31 h 142"/>
                  <a:gd name="T36" fmla="*/ 51 w 107"/>
                  <a:gd name="T37" fmla="*/ 72 h 142"/>
                  <a:gd name="T38" fmla="*/ 30 w 107"/>
                  <a:gd name="T39" fmla="*/ 115 h 142"/>
                  <a:gd name="T40" fmla="*/ 19 w 107"/>
                  <a:gd name="T41" fmla="*/ 91 h 142"/>
                  <a:gd name="T42" fmla="*/ 28 w 107"/>
                  <a:gd name="T43" fmla="*/ 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7" h="142">
                    <a:moveTo>
                      <a:pt x="38" y="142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6" y="105"/>
                      <a:pt x="57" y="76"/>
                    </a:cubicBezTo>
                    <a:cubicBezTo>
                      <a:pt x="74" y="54"/>
                      <a:pt x="86" y="44"/>
                      <a:pt x="94" y="37"/>
                    </a:cubicBezTo>
                    <a:cubicBezTo>
                      <a:pt x="97" y="35"/>
                      <a:pt x="99" y="33"/>
                      <a:pt x="101" y="31"/>
                    </a:cubicBezTo>
                    <a:cubicBezTo>
                      <a:pt x="105" y="27"/>
                      <a:pt x="107" y="21"/>
                      <a:pt x="106" y="16"/>
                    </a:cubicBezTo>
                    <a:cubicBezTo>
                      <a:pt x="104" y="10"/>
                      <a:pt x="99" y="6"/>
                      <a:pt x="92" y="3"/>
                    </a:cubicBezTo>
                    <a:cubicBezTo>
                      <a:pt x="88" y="2"/>
                      <a:pt x="80" y="0"/>
                      <a:pt x="70" y="0"/>
                    </a:cubicBezTo>
                    <a:cubicBezTo>
                      <a:pt x="56" y="0"/>
                      <a:pt x="36" y="4"/>
                      <a:pt x="22" y="25"/>
                    </a:cubicBezTo>
                    <a:cubicBezTo>
                      <a:pt x="0" y="56"/>
                      <a:pt x="5" y="77"/>
                      <a:pt x="11" y="93"/>
                    </a:cubicBezTo>
                    <a:cubicBezTo>
                      <a:pt x="17" y="110"/>
                      <a:pt x="29" y="128"/>
                      <a:pt x="30" y="129"/>
                    </a:cubicBezTo>
                    <a:lnTo>
                      <a:pt x="38" y="142"/>
                    </a:lnTo>
                    <a:close/>
                    <a:moveTo>
                      <a:pt x="28" y="29"/>
                    </a:moveTo>
                    <a:cubicBezTo>
                      <a:pt x="38" y="15"/>
                      <a:pt x="52" y="8"/>
                      <a:pt x="70" y="8"/>
                    </a:cubicBezTo>
                    <a:cubicBezTo>
                      <a:pt x="79" y="8"/>
                      <a:pt x="87" y="10"/>
                      <a:pt x="90" y="11"/>
                    </a:cubicBezTo>
                    <a:cubicBezTo>
                      <a:pt x="94" y="12"/>
                      <a:pt x="97" y="15"/>
                      <a:pt x="98" y="18"/>
                    </a:cubicBezTo>
                    <a:cubicBezTo>
                      <a:pt x="98" y="20"/>
                      <a:pt x="97" y="23"/>
                      <a:pt x="95" y="25"/>
                    </a:cubicBezTo>
                    <a:cubicBezTo>
                      <a:pt x="94" y="27"/>
                      <a:pt x="92" y="28"/>
                      <a:pt x="89" y="31"/>
                    </a:cubicBezTo>
                    <a:cubicBezTo>
                      <a:pt x="81" y="38"/>
                      <a:pt x="68" y="48"/>
                      <a:pt x="51" y="72"/>
                    </a:cubicBezTo>
                    <a:cubicBezTo>
                      <a:pt x="38" y="89"/>
                      <a:pt x="33" y="105"/>
                      <a:pt x="30" y="115"/>
                    </a:cubicBezTo>
                    <a:cubicBezTo>
                      <a:pt x="27" y="108"/>
                      <a:pt x="22" y="99"/>
                      <a:pt x="19" y="91"/>
                    </a:cubicBezTo>
                    <a:cubicBezTo>
                      <a:pt x="13" y="74"/>
                      <a:pt x="9" y="57"/>
                      <a:pt x="28" y="2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5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7" name="ïṩļîdê">
                <a:extLst>
                  <a:ext uri="{FF2B5EF4-FFF2-40B4-BE49-F238E27FC236}">
                    <a16:creationId xmlns:a16="http://schemas.microsoft.com/office/drawing/2014/main" id="{38F5574A-58EE-40F9-A906-F944EBE98D8B}"/>
                  </a:ext>
                </a:extLst>
              </p:cNvPr>
              <p:cNvSpPr/>
              <p:nvPr/>
            </p:nvSpPr>
            <p:spPr bwMode="auto">
              <a:xfrm>
                <a:off x="2018075" y="4825154"/>
                <a:ext cx="239510" cy="250634"/>
              </a:xfrm>
              <a:custGeom>
                <a:avLst/>
                <a:gdLst>
                  <a:gd name="T0" fmla="*/ 83 w 100"/>
                  <a:gd name="T1" fmla="*/ 0 h 106"/>
                  <a:gd name="T2" fmla="*/ 60 w 100"/>
                  <a:gd name="T3" fmla="*/ 3 h 106"/>
                  <a:gd name="T4" fmla="*/ 12 w 100"/>
                  <a:gd name="T5" fmla="*/ 37 h 106"/>
                  <a:gd name="T6" fmla="*/ 14 w 100"/>
                  <a:gd name="T7" fmla="*/ 87 h 106"/>
                  <a:gd name="T8" fmla="*/ 47 w 100"/>
                  <a:gd name="T9" fmla="*/ 105 h 106"/>
                  <a:gd name="T10" fmla="*/ 54 w 100"/>
                  <a:gd name="T11" fmla="*/ 106 h 106"/>
                  <a:gd name="T12" fmla="*/ 61 w 100"/>
                  <a:gd name="T13" fmla="*/ 104 h 106"/>
                  <a:gd name="T14" fmla="*/ 63 w 100"/>
                  <a:gd name="T15" fmla="*/ 93 h 106"/>
                  <a:gd name="T16" fmla="*/ 78 w 100"/>
                  <a:gd name="T17" fmla="*/ 40 h 106"/>
                  <a:gd name="T18" fmla="*/ 93 w 100"/>
                  <a:gd name="T19" fmla="*/ 19 h 106"/>
                  <a:gd name="T20" fmla="*/ 99 w 100"/>
                  <a:gd name="T21" fmla="*/ 7 h 106"/>
                  <a:gd name="T22" fmla="*/ 83 w 100"/>
                  <a:gd name="T23" fmla="*/ 0 h 106"/>
                  <a:gd name="T24" fmla="*/ 87 w 100"/>
                  <a:gd name="T25" fmla="*/ 13 h 106"/>
                  <a:gd name="T26" fmla="*/ 71 w 100"/>
                  <a:gd name="T27" fmla="*/ 36 h 106"/>
                  <a:gd name="T28" fmla="*/ 55 w 100"/>
                  <a:gd name="T29" fmla="*/ 92 h 106"/>
                  <a:gd name="T30" fmla="*/ 55 w 100"/>
                  <a:gd name="T31" fmla="*/ 93 h 106"/>
                  <a:gd name="T32" fmla="*/ 55 w 100"/>
                  <a:gd name="T33" fmla="*/ 93 h 106"/>
                  <a:gd name="T34" fmla="*/ 55 w 100"/>
                  <a:gd name="T35" fmla="*/ 98 h 106"/>
                  <a:gd name="T36" fmla="*/ 51 w 100"/>
                  <a:gd name="T37" fmla="*/ 97 h 106"/>
                  <a:gd name="T38" fmla="*/ 19 w 100"/>
                  <a:gd name="T39" fmla="*/ 80 h 106"/>
                  <a:gd name="T40" fmla="*/ 20 w 100"/>
                  <a:gd name="T41" fmla="*/ 40 h 106"/>
                  <a:gd name="T42" fmla="*/ 61 w 100"/>
                  <a:gd name="T43" fmla="*/ 10 h 106"/>
                  <a:gd name="T44" fmla="*/ 83 w 100"/>
                  <a:gd name="T45" fmla="*/ 8 h 106"/>
                  <a:gd name="T46" fmla="*/ 91 w 100"/>
                  <a:gd name="T47" fmla="*/ 9 h 106"/>
                  <a:gd name="T48" fmla="*/ 87 w 100"/>
                  <a:gd name="T49" fmla="*/ 1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0" h="106">
                    <a:moveTo>
                      <a:pt x="83" y="0"/>
                    </a:moveTo>
                    <a:cubicBezTo>
                      <a:pt x="77" y="0"/>
                      <a:pt x="69" y="1"/>
                      <a:pt x="60" y="3"/>
                    </a:cubicBezTo>
                    <a:cubicBezTo>
                      <a:pt x="43" y="5"/>
                      <a:pt x="25" y="9"/>
                      <a:pt x="12" y="37"/>
                    </a:cubicBezTo>
                    <a:cubicBezTo>
                      <a:pt x="0" y="66"/>
                      <a:pt x="8" y="82"/>
                      <a:pt x="14" y="87"/>
                    </a:cubicBezTo>
                    <a:cubicBezTo>
                      <a:pt x="20" y="92"/>
                      <a:pt x="40" y="101"/>
                      <a:pt x="47" y="105"/>
                    </a:cubicBezTo>
                    <a:cubicBezTo>
                      <a:pt x="50" y="106"/>
                      <a:pt x="52" y="106"/>
                      <a:pt x="54" y="106"/>
                    </a:cubicBezTo>
                    <a:cubicBezTo>
                      <a:pt x="58" y="106"/>
                      <a:pt x="60" y="105"/>
                      <a:pt x="61" y="104"/>
                    </a:cubicBezTo>
                    <a:cubicBezTo>
                      <a:pt x="63" y="102"/>
                      <a:pt x="64" y="98"/>
                      <a:pt x="63" y="93"/>
                    </a:cubicBezTo>
                    <a:cubicBezTo>
                      <a:pt x="64" y="89"/>
                      <a:pt x="69" y="57"/>
                      <a:pt x="78" y="40"/>
                    </a:cubicBezTo>
                    <a:cubicBezTo>
                      <a:pt x="83" y="30"/>
                      <a:pt x="89" y="23"/>
                      <a:pt x="93" y="19"/>
                    </a:cubicBezTo>
                    <a:cubicBezTo>
                      <a:pt x="97" y="14"/>
                      <a:pt x="100" y="11"/>
                      <a:pt x="99" y="7"/>
                    </a:cubicBezTo>
                    <a:cubicBezTo>
                      <a:pt x="98" y="1"/>
                      <a:pt x="90" y="0"/>
                      <a:pt x="83" y="0"/>
                    </a:cubicBezTo>
                    <a:close/>
                    <a:moveTo>
                      <a:pt x="87" y="13"/>
                    </a:moveTo>
                    <a:cubicBezTo>
                      <a:pt x="83" y="18"/>
                      <a:pt x="77" y="25"/>
                      <a:pt x="71" y="36"/>
                    </a:cubicBezTo>
                    <a:cubicBezTo>
                      <a:pt x="61" y="56"/>
                      <a:pt x="55" y="91"/>
                      <a:pt x="55" y="92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5" y="97"/>
                      <a:pt x="55" y="98"/>
                      <a:pt x="55" y="98"/>
                    </a:cubicBezTo>
                    <a:cubicBezTo>
                      <a:pt x="55" y="98"/>
                      <a:pt x="54" y="99"/>
                      <a:pt x="51" y="97"/>
                    </a:cubicBezTo>
                    <a:cubicBezTo>
                      <a:pt x="42" y="94"/>
                      <a:pt x="24" y="84"/>
                      <a:pt x="19" y="80"/>
                    </a:cubicBezTo>
                    <a:cubicBezTo>
                      <a:pt x="14" y="77"/>
                      <a:pt x="10" y="63"/>
                      <a:pt x="20" y="40"/>
                    </a:cubicBezTo>
                    <a:cubicBezTo>
                      <a:pt x="30" y="16"/>
                      <a:pt x="45" y="13"/>
                      <a:pt x="61" y="10"/>
                    </a:cubicBezTo>
                    <a:cubicBezTo>
                      <a:pt x="70" y="9"/>
                      <a:pt x="78" y="8"/>
                      <a:pt x="83" y="8"/>
                    </a:cubicBezTo>
                    <a:cubicBezTo>
                      <a:pt x="87" y="8"/>
                      <a:pt x="89" y="9"/>
                      <a:pt x="91" y="9"/>
                    </a:cubicBezTo>
                    <a:cubicBezTo>
                      <a:pt x="90" y="10"/>
                      <a:pt x="88" y="12"/>
                      <a:pt x="87" y="1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5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8" name="ïṥľîḋe">
                <a:extLst>
                  <a:ext uri="{FF2B5EF4-FFF2-40B4-BE49-F238E27FC236}">
                    <a16:creationId xmlns:a16="http://schemas.microsoft.com/office/drawing/2014/main" id="{E144784F-2432-49CC-8166-B6E48093099F}"/>
                  </a:ext>
                </a:extLst>
              </p:cNvPr>
              <p:cNvSpPr/>
              <p:nvPr/>
            </p:nvSpPr>
            <p:spPr bwMode="auto">
              <a:xfrm>
                <a:off x="3028023" y="1733017"/>
                <a:ext cx="50423" cy="49682"/>
              </a:xfrm>
              <a:prstGeom prst="ellipse">
                <a:avLst/>
              </a:prstGeom>
              <a:solidFill>
                <a:schemeClr val="accent1">
                  <a:alpha val="2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9" name="ïsḷiḋê">
                <a:extLst>
                  <a:ext uri="{FF2B5EF4-FFF2-40B4-BE49-F238E27FC236}">
                    <a16:creationId xmlns:a16="http://schemas.microsoft.com/office/drawing/2014/main" id="{6196120F-5418-42E5-B800-11484B7AADD3}"/>
                  </a:ext>
                </a:extLst>
              </p:cNvPr>
              <p:cNvSpPr/>
              <p:nvPr/>
            </p:nvSpPr>
            <p:spPr bwMode="auto">
              <a:xfrm>
                <a:off x="3239356" y="1652932"/>
                <a:ext cx="53389" cy="51906"/>
              </a:xfrm>
              <a:prstGeom prst="ellipse">
                <a:avLst/>
              </a:prstGeom>
              <a:solidFill>
                <a:schemeClr val="accent1">
                  <a:alpha val="2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" name="íšḷîḓe">
                <a:extLst>
                  <a:ext uri="{FF2B5EF4-FFF2-40B4-BE49-F238E27FC236}">
                    <a16:creationId xmlns:a16="http://schemas.microsoft.com/office/drawing/2014/main" id="{B55625A5-81CF-48A8-A8AA-1556C3765A8F}"/>
                  </a:ext>
                </a:extLst>
              </p:cNvPr>
              <p:cNvSpPr/>
              <p:nvPr/>
            </p:nvSpPr>
            <p:spPr bwMode="auto">
              <a:xfrm>
                <a:off x="3119230" y="1740432"/>
                <a:ext cx="276586" cy="35593"/>
              </a:xfrm>
              <a:custGeom>
                <a:avLst/>
                <a:gdLst>
                  <a:gd name="T0" fmla="*/ 8 w 115"/>
                  <a:gd name="T1" fmla="*/ 15 h 15"/>
                  <a:gd name="T2" fmla="*/ 108 w 115"/>
                  <a:gd name="T3" fmla="*/ 15 h 15"/>
                  <a:gd name="T4" fmla="*/ 115 w 115"/>
                  <a:gd name="T5" fmla="*/ 8 h 15"/>
                  <a:gd name="T6" fmla="*/ 115 w 115"/>
                  <a:gd name="T7" fmla="*/ 7 h 15"/>
                  <a:gd name="T8" fmla="*/ 108 w 115"/>
                  <a:gd name="T9" fmla="*/ 0 h 15"/>
                  <a:gd name="T10" fmla="*/ 8 w 115"/>
                  <a:gd name="T11" fmla="*/ 0 h 15"/>
                  <a:gd name="T12" fmla="*/ 0 w 115"/>
                  <a:gd name="T13" fmla="*/ 7 h 15"/>
                  <a:gd name="T14" fmla="*/ 0 w 115"/>
                  <a:gd name="T15" fmla="*/ 8 h 15"/>
                  <a:gd name="T16" fmla="*/ 8 w 115"/>
                  <a:gd name="T1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5">
                    <a:moveTo>
                      <a:pt x="8" y="15"/>
                    </a:moveTo>
                    <a:cubicBezTo>
                      <a:pt x="108" y="15"/>
                      <a:pt x="108" y="15"/>
                      <a:pt x="108" y="15"/>
                    </a:cubicBezTo>
                    <a:cubicBezTo>
                      <a:pt x="112" y="15"/>
                      <a:pt x="115" y="12"/>
                      <a:pt x="115" y="8"/>
                    </a:cubicBezTo>
                    <a:cubicBezTo>
                      <a:pt x="115" y="7"/>
                      <a:pt x="115" y="7"/>
                      <a:pt x="115" y="7"/>
                    </a:cubicBezTo>
                    <a:cubicBezTo>
                      <a:pt x="115" y="3"/>
                      <a:pt x="112" y="0"/>
                      <a:pt x="10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5"/>
                      <a:pt x="8" y="15"/>
                    </a:cubicBez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1" name="îṡ1îḓè">
                <a:extLst>
                  <a:ext uri="{FF2B5EF4-FFF2-40B4-BE49-F238E27FC236}">
                    <a16:creationId xmlns:a16="http://schemas.microsoft.com/office/drawing/2014/main" id="{0B5A7795-5DF7-4153-A463-C6C8AE4AB35D}"/>
                  </a:ext>
                </a:extLst>
              </p:cNvPr>
              <p:cNvSpPr/>
              <p:nvPr/>
            </p:nvSpPr>
            <p:spPr bwMode="auto">
              <a:xfrm>
                <a:off x="1847526" y="1551343"/>
                <a:ext cx="3312363" cy="5395993"/>
              </a:xfrm>
              <a:custGeom>
                <a:avLst/>
                <a:gdLst>
                  <a:gd name="T0" fmla="*/ 1238 w 1380"/>
                  <a:gd name="T1" fmla="*/ 1842 h 2252"/>
                  <a:gd name="T2" fmla="*/ 1302 w 1380"/>
                  <a:gd name="T3" fmla="*/ 1408 h 2252"/>
                  <a:gd name="T4" fmla="*/ 1248 w 1380"/>
                  <a:gd name="T5" fmla="*/ 988 h 2252"/>
                  <a:gd name="T6" fmla="*/ 1153 w 1380"/>
                  <a:gd name="T7" fmla="*/ 788 h 2252"/>
                  <a:gd name="T8" fmla="*/ 1065 w 1380"/>
                  <a:gd name="T9" fmla="*/ 601 h 2252"/>
                  <a:gd name="T10" fmla="*/ 999 w 1380"/>
                  <a:gd name="T11" fmla="*/ 303 h 2252"/>
                  <a:gd name="T12" fmla="*/ 183 w 1380"/>
                  <a:gd name="T13" fmla="*/ 120 h 2252"/>
                  <a:gd name="T14" fmla="*/ 183 w 1380"/>
                  <a:gd name="T15" fmla="*/ 443 h 2252"/>
                  <a:gd name="T16" fmla="*/ 181 w 1380"/>
                  <a:gd name="T17" fmla="*/ 572 h 2252"/>
                  <a:gd name="T18" fmla="*/ 183 w 1380"/>
                  <a:gd name="T19" fmla="*/ 850 h 2252"/>
                  <a:gd name="T20" fmla="*/ 37 w 1380"/>
                  <a:gd name="T21" fmla="*/ 1068 h 2252"/>
                  <a:gd name="T22" fmla="*/ 44 w 1380"/>
                  <a:gd name="T23" fmla="*/ 1328 h 2252"/>
                  <a:gd name="T24" fmla="*/ 18 w 1380"/>
                  <a:gd name="T25" fmla="*/ 1502 h 2252"/>
                  <a:gd name="T26" fmla="*/ 224 w 1380"/>
                  <a:gd name="T27" fmla="*/ 1628 h 2252"/>
                  <a:gd name="T28" fmla="*/ 281 w 1380"/>
                  <a:gd name="T29" fmla="*/ 1720 h 2252"/>
                  <a:gd name="T30" fmla="*/ 447 w 1380"/>
                  <a:gd name="T31" fmla="*/ 1938 h 2252"/>
                  <a:gd name="T32" fmla="*/ 601 w 1380"/>
                  <a:gd name="T33" fmla="*/ 2101 h 2252"/>
                  <a:gd name="T34" fmla="*/ 1348 w 1380"/>
                  <a:gd name="T35" fmla="*/ 2252 h 2252"/>
                  <a:gd name="T36" fmla="*/ 1130 w 1380"/>
                  <a:gd name="T37" fmla="*/ 797 h 2252"/>
                  <a:gd name="T38" fmla="*/ 1101 w 1380"/>
                  <a:gd name="T39" fmla="*/ 649 h 2252"/>
                  <a:gd name="T40" fmla="*/ 972 w 1380"/>
                  <a:gd name="T41" fmla="*/ 120 h 2252"/>
                  <a:gd name="T42" fmla="*/ 223 w 1380"/>
                  <a:gd name="T43" fmla="*/ 985 h 2252"/>
                  <a:gd name="T44" fmla="*/ 948 w 1380"/>
                  <a:gd name="T45" fmla="*/ 918 h 2252"/>
                  <a:gd name="T46" fmla="*/ 231 w 1380"/>
                  <a:gd name="T47" fmla="*/ 1416 h 2252"/>
                  <a:gd name="T48" fmla="*/ 231 w 1380"/>
                  <a:gd name="T49" fmla="*/ 1085 h 2252"/>
                  <a:gd name="T50" fmla="*/ 942 w 1380"/>
                  <a:gd name="T51" fmla="*/ 888 h 2252"/>
                  <a:gd name="T52" fmla="*/ 223 w 1380"/>
                  <a:gd name="T53" fmla="*/ 1109 h 2252"/>
                  <a:gd name="T54" fmla="*/ 183 w 1380"/>
                  <a:gd name="T55" fmla="*/ 596 h 2252"/>
                  <a:gd name="T56" fmla="*/ 182 w 1380"/>
                  <a:gd name="T57" fmla="*/ 875 h 2252"/>
                  <a:gd name="T58" fmla="*/ 207 w 1380"/>
                  <a:gd name="T59" fmla="*/ 1023 h 2252"/>
                  <a:gd name="T60" fmla="*/ 96 w 1380"/>
                  <a:gd name="T61" fmla="*/ 1048 h 2252"/>
                  <a:gd name="T62" fmla="*/ 59 w 1380"/>
                  <a:gd name="T63" fmla="*/ 1036 h 2252"/>
                  <a:gd name="T64" fmla="*/ 67 w 1380"/>
                  <a:gd name="T65" fmla="*/ 1038 h 2252"/>
                  <a:gd name="T66" fmla="*/ 90 w 1380"/>
                  <a:gd name="T67" fmla="*/ 1042 h 2252"/>
                  <a:gd name="T68" fmla="*/ 120 w 1380"/>
                  <a:gd name="T69" fmla="*/ 1166 h 2252"/>
                  <a:gd name="T70" fmla="*/ 213 w 1380"/>
                  <a:gd name="T71" fmla="*/ 1300 h 2252"/>
                  <a:gd name="T72" fmla="*/ 73 w 1380"/>
                  <a:gd name="T73" fmla="*/ 1330 h 2252"/>
                  <a:gd name="T74" fmla="*/ 223 w 1380"/>
                  <a:gd name="T75" fmla="*/ 1351 h 2252"/>
                  <a:gd name="T76" fmla="*/ 47 w 1380"/>
                  <a:gd name="T77" fmla="*/ 1414 h 2252"/>
                  <a:gd name="T78" fmla="*/ 149 w 1380"/>
                  <a:gd name="T79" fmla="*/ 1361 h 2252"/>
                  <a:gd name="T80" fmla="*/ 196 w 1380"/>
                  <a:gd name="T81" fmla="*/ 1505 h 2252"/>
                  <a:gd name="T82" fmla="*/ 200 w 1380"/>
                  <a:gd name="T83" fmla="*/ 1590 h 2252"/>
                  <a:gd name="T84" fmla="*/ 223 w 1380"/>
                  <a:gd name="T85" fmla="*/ 1508 h 2252"/>
                  <a:gd name="T86" fmla="*/ 973 w 1380"/>
                  <a:gd name="T87" fmla="*/ 1011 h 2252"/>
                  <a:gd name="T88" fmla="*/ 972 w 1380"/>
                  <a:gd name="T89" fmla="*/ 1528 h 2252"/>
                  <a:gd name="T90" fmla="*/ 665 w 1380"/>
                  <a:gd name="T91" fmla="*/ 2156 h 2252"/>
                  <a:gd name="T92" fmla="*/ 399 w 1380"/>
                  <a:gd name="T93" fmla="*/ 1842 h 2252"/>
                  <a:gd name="T94" fmla="*/ 280 w 1380"/>
                  <a:gd name="T95" fmla="*/ 1664 h 2252"/>
                  <a:gd name="T96" fmla="*/ 996 w 1380"/>
                  <a:gd name="T97" fmla="*/ 1228 h 2252"/>
                  <a:gd name="T98" fmla="*/ 998 w 1380"/>
                  <a:gd name="T99" fmla="*/ 1139 h 2252"/>
                  <a:gd name="T100" fmla="*/ 1026 w 1380"/>
                  <a:gd name="T101" fmla="*/ 1011 h 2252"/>
                  <a:gd name="T102" fmla="*/ 980 w 1380"/>
                  <a:gd name="T103" fmla="*/ 971 h 2252"/>
                  <a:gd name="T104" fmla="*/ 1093 w 1380"/>
                  <a:gd name="T105" fmla="*/ 640 h 2252"/>
                  <a:gd name="T106" fmla="*/ 1119 w 1380"/>
                  <a:gd name="T107" fmla="*/ 817 h 2252"/>
                  <a:gd name="T108" fmla="*/ 1204 w 1380"/>
                  <a:gd name="T109" fmla="*/ 922 h 2252"/>
                  <a:gd name="T110" fmla="*/ 1224 w 1380"/>
                  <a:gd name="T111" fmla="*/ 1728 h 2252"/>
                  <a:gd name="T112" fmla="*/ 1348 w 1380"/>
                  <a:gd name="T113" fmla="*/ 2228 h 2252"/>
                  <a:gd name="T114" fmla="*/ 1001 w 1380"/>
                  <a:gd name="T115" fmla="*/ 1207 h 2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80" h="2252">
                    <a:moveTo>
                      <a:pt x="1371" y="2221"/>
                    </a:moveTo>
                    <a:cubicBezTo>
                      <a:pt x="1371" y="2220"/>
                      <a:pt x="1339" y="2112"/>
                      <a:pt x="1315" y="2039"/>
                    </a:cubicBezTo>
                    <a:cubicBezTo>
                      <a:pt x="1298" y="1988"/>
                      <a:pt x="1273" y="1941"/>
                      <a:pt x="1256" y="1910"/>
                    </a:cubicBezTo>
                    <a:cubicBezTo>
                      <a:pt x="1250" y="1899"/>
                      <a:pt x="1243" y="1886"/>
                      <a:pt x="1242" y="1882"/>
                    </a:cubicBezTo>
                    <a:cubicBezTo>
                      <a:pt x="1240" y="1876"/>
                      <a:pt x="1238" y="1863"/>
                      <a:pt x="1238" y="1842"/>
                    </a:cubicBezTo>
                    <a:cubicBezTo>
                      <a:pt x="1239" y="1810"/>
                      <a:pt x="1239" y="1810"/>
                      <a:pt x="1239" y="1810"/>
                    </a:cubicBezTo>
                    <a:cubicBezTo>
                      <a:pt x="1240" y="1788"/>
                      <a:pt x="1242" y="1762"/>
                      <a:pt x="1248" y="1732"/>
                    </a:cubicBezTo>
                    <a:cubicBezTo>
                      <a:pt x="1253" y="1698"/>
                      <a:pt x="1261" y="1651"/>
                      <a:pt x="1269" y="1600"/>
                    </a:cubicBezTo>
                    <a:cubicBezTo>
                      <a:pt x="1281" y="1525"/>
                      <a:pt x="1293" y="1447"/>
                      <a:pt x="1299" y="1420"/>
                    </a:cubicBezTo>
                    <a:cubicBezTo>
                      <a:pt x="1300" y="1416"/>
                      <a:pt x="1301" y="1412"/>
                      <a:pt x="1302" y="1408"/>
                    </a:cubicBezTo>
                    <a:cubicBezTo>
                      <a:pt x="1312" y="1366"/>
                      <a:pt x="1320" y="1333"/>
                      <a:pt x="1298" y="1240"/>
                    </a:cubicBezTo>
                    <a:cubicBezTo>
                      <a:pt x="1284" y="1179"/>
                      <a:pt x="1276" y="1141"/>
                      <a:pt x="1271" y="1112"/>
                    </a:cubicBezTo>
                    <a:cubicBezTo>
                      <a:pt x="1268" y="1096"/>
                      <a:pt x="1265" y="1083"/>
                      <a:pt x="1262" y="1071"/>
                    </a:cubicBezTo>
                    <a:cubicBezTo>
                      <a:pt x="1253" y="1034"/>
                      <a:pt x="1249" y="1008"/>
                      <a:pt x="1248" y="991"/>
                    </a:cubicBezTo>
                    <a:cubicBezTo>
                      <a:pt x="1248" y="988"/>
                      <a:pt x="1248" y="988"/>
                      <a:pt x="1248" y="988"/>
                    </a:cubicBezTo>
                    <a:cubicBezTo>
                      <a:pt x="1247" y="965"/>
                      <a:pt x="1246" y="941"/>
                      <a:pt x="1224" y="908"/>
                    </a:cubicBezTo>
                    <a:cubicBezTo>
                      <a:pt x="1200" y="872"/>
                      <a:pt x="1183" y="846"/>
                      <a:pt x="1180" y="841"/>
                    </a:cubicBezTo>
                    <a:cubicBezTo>
                      <a:pt x="1178" y="837"/>
                      <a:pt x="1172" y="824"/>
                      <a:pt x="1169" y="817"/>
                    </a:cubicBezTo>
                    <a:cubicBezTo>
                      <a:pt x="1167" y="811"/>
                      <a:pt x="1165" y="806"/>
                      <a:pt x="1163" y="803"/>
                    </a:cubicBezTo>
                    <a:cubicBezTo>
                      <a:pt x="1160" y="797"/>
                      <a:pt x="1156" y="792"/>
                      <a:pt x="1153" y="788"/>
                    </a:cubicBezTo>
                    <a:cubicBezTo>
                      <a:pt x="1148" y="764"/>
                      <a:pt x="1134" y="685"/>
                      <a:pt x="1132" y="670"/>
                    </a:cubicBezTo>
                    <a:cubicBezTo>
                      <a:pt x="1128" y="646"/>
                      <a:pt x="1125" y="635"/>
                      <a:pt x="1117" y="627"/>
                    </a:cubicBezTo>
                    <a:cubicBezTo>
                      <a:pt x="1115" y="625"/>
                      <a:pt x="1112" y="623"/>
                      <a:pt x="1110" y="622"/>
                    </a:cubicBezTo>
                    <a:cubicBezTo>
                      <a:pt x="1102" y="611"/>
                      <a:pt x="1089" y="600"/>
                      <a:pt x="1068" y="600"/>
                    </a:cubicBezTo>
                    <a:cubicBezTo>
                      <a:pt x="1067" y="600"/>
                      <a:pt x="1066" y="601"/>
                      <a:pt x="1065" y="601"/>
                    </a:cubicBezTo>
                    <a:cubicBezTo>
                      <a:pt x="1050" y="601"/>
                      <a:pt x="1031" y="603"/>
                      <a:pt x="1011" y="614"/>
                    </a:cubicBezTo>
                    <a:cubicBezTo>
                      <a:pt x="1006" y="616"/>
                      <a:pt x="1001" y="619"/>
                      <a:pt x="996" y="623"/>
                    </a:cubicBezTo>
                    <a:cubicBezTo>
                      <a:pt x="996" y="384"/>
                      <a:pt x="996" y="384"/>
                      <a:pt x="996" y="384"/>
                    </a:cubicBezTo>
                    <a:cubicBezTo>
                      <a:pt x="998" y="381"/>
                      <a:pt x="999" y="378"/>
                      <a:pt x="999" y="374"/>
                    </a:cubicBezTo>
                    <a:cubicBezTo>
                      <a:pt x="999" y="303"/>
                      <a:pt x="999" y="303"/>
                      <a:pt x="999" y="303"/>
                    </a:cubicBezTo>
                    <a:cubicBezTo>
                      <a:pt x="999" y="299"/>
                      <a:pt x="998" y="296"/>
                      <a:pt x="996" y="294"/>
                    </a:cubicBezTo>
                    <a:cubicBezTo>
                      <a:pt x="996" y="120"/>
                      <a:pt x="996" y="120"/>
                      <a:pt x="996" y="120"/>
                    </a:cubicBezTo>
                    <a:cubicBezTo>
                      <a:pt x="996" y="54"/>
                      <a:pt x="942" y="0"/>
                      <a:pt x="876" y="0"/>
                    </a:cubicBezTo>
                    <a:cubicBezTo>
                      <a:pt x="303" y="0"/>
                      <a:pt x="303" y="0"/>
                      <a:pt x="303" y="0"/>
                    </a:cubicBezTo>
                    <a:cubicBezTo>
                      <a:pt x="236" y="0"/>
                      <a:pt x="183" y="54"/>
                      <a:pt x="183" y="120"/>
                    </a:cubicBezTo>
                    <a:cubicBezTo>
                      <a:pt x="183" y="307"/>
                      <a:pt x="183" y="307"/>
                      <a:pt x="183" y="307"/>
                    </a:cubicBezTo>
                    <a:cubicBezTo>
                      <a:pt x="177" y="309"/>
                      <a:pt x="172" y="315"/>
                      <a:pt x="172" y="322"/>
                    </a:cubicBezTo>
                    <a:cubicBezTo>
                      <a:pt x="172" y="394"/>
                      <a:pt x="172" y="394"/>
                      <a:pt x="172" y="394"/>
                    </a:cubicBezTo>
                    <a:cubicBezTo>
                      <a:pt x="172" y="401"/>
                      <a:pt x="177" y="407"/>
                      <a:pt x="183" y="409"/>
                    </a:cubicBezTo>
                    <a:cubicBezTo>
                      <a:pt x="183" y="443"/>
                      <a:pt x="183" y="443"/>
                      <a:pt x="183" y="443"/>
                    </a:cubicBezTo>
                    <a:cubicBezTo>
                      <a:pt x="177" y="445"/>
                      <a:pt x="172" y="451"/>
                      <a:pt x="172" y="458"/>
                    </a:cubicBezTo>
                    <a:cubicBezTo>
                      <a:pt x="172" y="530"/>
                      <a:pt x="172" y="530"/>
                      <a:pt x="172" y="530"/>
                    </a:cubicBezTo>
                    <a:cubicBezTo>
                      <a:pt x="172" y="537"/>
                      <a:pt x="177" y="543"/>
                      <a:pt x="183" y="545"/>
                    </a:cubicBezTo>
                    <a:cubicBezTo>
                      <a:pt x="183" y="572"/>
                      <a:pt x="183" y="572"/>
                      <a:pt x="183" y="572"/>
                    </a:cubicBezTo>
                    <a:cubicBezTo>
                      <a:pt x="182" y="572"/>
                      <a:pt x="181" y="572"/>
                      <a:pt x="181" y="572"/>
                    </a:cubicBezTo>
                    <a:cubicBezTo>
                      <a:pt x="168" y="572"/>
                      <a:pt x="144" y="573"/>
                      <a:pt x="125" y="575"/>
                    </a:cubicBezTo>
                    <a:cubicBezTo>
                      <a:pt x="105" y="578"/>
                      <a:pt x="43" y="586"/>
                      <a:pt x="23" y="647"/>
                    </a:cubicBezTo>
                    <a:cubicBezTo>
                      <a:pt x="3" y="706"/>
                      <a:pt x="36" y="745"/>
                      <a:pt x="69" y="777"/>
                    </a:cubicBezTo>
                    <a:cubicBezTo>
                      <a:pt x="102" y="810"/>
                      <a:pt x="163" y="827"/>
                      <a:pt x="183" y="832"/>
                    </a:cubicBezTo>
                    <a:cubicBezTo>
                      <a:pt x="183" y="850"/>
                      <a:pt x="183" y="850"/>
                      <a:pt x="183" y="850"/>
                    </a:cubicBezTo>
                    <a:cubicBezTo>
                      <a:pt x="174" y="852"/>
                      <a:pt x="160" y="856"/>
                      <a:pt x="143" y="862"/>
                    </a:cubicBezTo>
                    <a:cubicBezTo>
                      <a:pt x="110" y="873"/>
                      <a:pt x="94" y="896"/>
                      <a:pt x="73" y="926"/>
                    </a:cubicBezTo>
                    <a:cubicBezTo>
                      <a:pt x="70" y="931"/>
                      <a:pt x="67" y="936"/>
                      <a:pt x="63" y="940"/>
                    </a:cubicBezTo>
                    <a:cubicBezTo>
                      <a:pt x="30" y="987"/>
                      <a:pt x="30" y="1018"/>
                      <a:pt x="35" y="1036"/>
                    </a:cubicBezTo>
                    <a:cubicBezTo>
                      <a:pt x="36" y="1040"/>
                      <a:pt x="37" y="1057"/>
                      <a:pt x="37" y="1068"/>
                    </a:cubicBezTo>
                    <a:cubicBezTo>
                      <a:pt x="38" y="1085"/>
                      <a:pt x="38" y="1102"/>
                      <a:pt x="40" y="1116"/>
                    </a:cubicBezTo>
                    <a:cubicBezTo>
                      <a:pt x="42" y="1125"/>
                      <a:pt x="44" y="1132"/>
                      <a:pt x="47" y="1138"/>
                    </a:cubicBezTo>
                    <a:cubicBezTo>
                      <a:pt x="45" y="1140"/>
                      <a:pt x="44" y="1141"/>
                      <a:pt x="42" y="1143"/>
                    </a:cubicBezTo>
                    <a:cubicBezTo>
                      <a:pt x="33" y="1153"/>
                      <a:pt x="17" y="1177"/>
                      <a:pt x="10" y="1229"/>
                    </a:cubicBezTo>
                    <a:cubicBezTo>
                      <a:pt x="4" y="1270"/>
                      <a:pt x="28" y="1305"/>
                      <a:pt x="44" y="1328"/>
                    </a:cubicBezTo>
                    <a:cubicBezTo>
                      <a:pt x="48" y="1335"/>
                      <a:pt x="53" y="1341"/>
                      <a:pt x="54" y="1345"/>
                    </a:cubicBezTo>
                    <a:cubicBezTo>
                      <a:pt x="55" y="1348"/>
                      <a:pt x="57" y="1351"/>
                      <a:pt x="59" y="1354"/>
                    </a:cubicBezTo>
                    <a:cubicBezTo>
                      <a:pt x="45" y="1363"/>
                      <a:pt x="39" y="1375"/>
                      <a:pt x="30" y="1394"/>
                    </a:cubicBezTo>
                    <a:cubicBezTo>
                      <a:pt x="29" y="1397"/>
                      <a:pt x="27" y="1400"/>
                      <a:pt x="26" y="1404"/>
                    </a:cubicBezTo>
                    <a:cubicBezTo>
                      <a:pt x="12" y="1432"/>
                      <a:pt x="0" y="1463"/>
                      <a:pt x="18" y="1502"/>
                    </a:cubicBezTo>
                    <a:cubicBezTo>
                      <a:pt x="32" y="1532"/>
                      <a:pt x="61" y="1546"/>
                      <a:pt x="74" y="1552"/>
                    </a:cubicBezTo>
                    <a:cubicBezTo>
                      <a:pt x="75" y="1553"/>
                      <a:pt x="76" y="1553"/>
                      <a:pt x="76" y="1553"/>
                    </a:cubicBezTo>
                    <a:cubicBezTo>
                      <a:pt x="83" y="1558"/>
                      <a:pt x="108" y="1572"/>
                      <a:pt x="123" y="1575"/>
                    </a:cubicBezTo>
                    <a:cubicBezTo>
                      <a:pt x="132" y="1578"/>
                      <a:pt x="168" y="1597"/>
                      <a:pt x="184" y="1608"/>
                    </a:cubicBezTo>
                    <a:cubicBezTo>
                      <a:pt x="194" y="1615"/>
                      <a:pt x="211" y="1622"/>
                      <a:pt x="224" y="1628"/>
                    </a:cubicBezTo>
                    <a:cubicBezTo>
                      <a:pt x="228" y="1630"/>
                      <a:pt x="233" y="1632"/>
                      <a:pt x="236" y="1633"/>
                    </a:cubicBezTo>
                    <a:cubicBezTo>
                      <a:pt x="239" y="1638"/>
                      <a:pt x="245" y="1650"/>
                      <a:pt x="248" y="1656"/>
                    </a:cubicBezTo>
                    <a:cubicBezTo>
                      <a:pt x="254" y="1667"/>
                      <a:pt x="257" y="1673"/>
                      <a:pt x="260" y="1677"/>
                    </a:cubicBezTo>
                    <a:cubicBezTo>
                      <a:pt x="264" y="1683"/>
                      <a:pt x="272" y="1697"/>
                      <a:pt x="276" y="1705"/>
                    </a:cubicBezTo>
                    <a:cubicBezTo>
                      <a:pt x="277" y="1709"/>
                      <a:pt x="278" y="1715"/>
                      <a:pt x="281" y="1720"/>
                    </a:cubicBezTo>
                    <a:cubicBezTo>
                      <a:pt x="284" y="1727"/>
                      <a:pt x="297" y="1748"/>
                      <a:pt x="324" y="1783"/>
                    </a:cubicBezTo>
                    <a:cubicBezTo>
                      <a:pt x="328" y="1789"/>
                      <a:pt x="328" y="1789"/>
                      <a:pt x="328" y="1789"/>
                    </a:cubicBezTo>
                    <a:cubicBezTo>
                      <a:pt x="333" y="1795"/>
                      <a:pt x="339" y="1802"/>
                      <a:pt x="345" y="1810"/>
                    </a:cubicBezTo>
                    <a:cubicBezTo>
                      <a:pt x="369" y="1842"/>
                      <a:pt x="369" y="1842"/>
                      <a:pt x="369" y="1842"/>
                    </a:cubicBezTo>
                    <a:cubicBezTo>
                      <a:pt x="394" y="1875"/>
                      <a:pt x="424" y="1912"/>
                      <a:pt x="447" y="1938"/>
                    </a:cubicBezTo>
                    <a:cubicBezTo>
                      <a:pt x="478" y="1973"/>
                      <a:pt x="500" y="1989"/>
                      <a:pt x="513" y="1998"/>
                    </a:cubicBezTo>
                    <a:cubicBezTo>
                      <a:pt x="516" y="2001"/>
                      <a:pt x="519" y="2003"/>
                      <a:pt x="521" y="2004"/>
                    </a:cubicBezTo>
                    <a:cubicBezTo>
                      <a:pt x="535" y="2017"/>
                      <a:pt x="581" y="2062"/>
                      <a:pt x="587" y="2071"/>
                    </a:cubicBezTo>
                    <a:cubicBezTo>
                      <a:pt x="589" y="2075"/>
                      <a:pt x="590" y="2079"/>
                      <a:pt x="591" y="2082"/>
                    </a:cubicBezTo>
                    <a:cubicBezTo>
                      <a:pt x="593" y="2088"/>
                      <a:pt x="595" y="2094"/>
                      <a:pt x="601" y="2101"/>
                    </a:cubicBezTo>
                    <a:cubicBezTo>
                      <a:pt x="604" y="2105"/>
                      <a:pt x="626" y="2139"/>
                      <a:pt x="645" y="2169"/>
                    </a:cubicBezTo>
                    <a:cubicBezTo>
                      <a:pt x="655" y="2186"/>
                      <a:pt x="659" y="2216"/>
                      <a:pt x="660" y="2226"/>
                    </a:cubicBezTo>
                    <a:cubicBezTo>
                      <a:pt x="662" y="2248"/>
                      <a:pt x="662" y="2248"/>
                      <a:pt x="662" y="2248"/>
                    </a:cubicBezTo>
                    <a:cubicBezTo>
                      <a:pt x="684" y="2248"/>
                      <a:pt x="684" y="2248"/>
                      <a:pt x="684" y="2248"/>
                    </a:cubicBezTo>
                    <a:cubicBezTo>
                      <a:pt x="1348" y="2252"/>
                      <a:pt x="1348" y="2252"/>
                      <a:pt x="1348" y="2252"/>
                    </a:cubicBezTo>
                    <a:cubicBezTo>
                      <a:pt x="1380" y="2252"/>
                      <a:pt x="1380" y="2252"/>
                      <a:pt x="1380" y="2252"/>
                    </a:cubicBezTo>
                    <a:lnTo>
                      <a:pt x="1371" y="2221"/>
                    </a:lnTo>
                    <a:close/>
                    <a:moveTo>
                      <a:pt x="1102" y="646"/>
                    </a:moveTo>
                    <a:cubicBezTo>
                      <a:pt x="1104" y="650"/>
                      <a:pt x="1106" y="658"/>
                      <a:pt x="1108" y="674"/>
                    </a:cubicBezTo>
                    <a:cubicBezTo>
                      <a:pt x="1111" y="691"/>
                      <a:pt x="1127" y="781"/>
                      <a:pt x="1130" y="797"/>
                    </a:cubicBezTo>
                    <a:cubicBezTo>
                      <a:pt x="1129" y="800"/>
                      <a:pt x="1125" y="808"/>
                      <a:pt x="1120" y="809"/>
                    </a:cubicBezTo>
                    <a:cubicBezTo>
                      <a:pt x="1117" y="809"/>
                      <a:pt x="1115" y="808"/>
                      <a:pt x="1112" y="805"/>
                    </a:cubicBezTo>
                    <a:cubicBezTo>
                      <a:pt x="1097" y="789"/>
                      <a:pt x="1081" y="756"/>
                      <a:pt x="1079" y="742"/>
                    </a:cubicBezTo>
                    <a:cubicBezTo>
                      <a:pt x="1077" y="725"/>
                      <a:pt x="1089" y="694"/>
                      <a:pt x="1092" y="684"/>
                    </a:cubicBezTo>
                    <a:cubicBezTo>
                      <a:pt x="1099" y="668"/>
                      <a:pt x="1101" y="653"/>
                      <a:pt x="1101" y="649"/>
                    </a:cubicBezTo>
                    <a:cubicBezTo>
                      <a:pt x="1102" y="648"/>
                      <a:pt x="1102" y="647"/>
                      <a:pt x="1102" y="646"/>
                    </a:cubicBezTo>
                    <a:close/>
                    <a:moveTo>
                      <a:pt x="207" y="120"/>
                    </a:moveTo>
                    <a:cubicBezTo>
                      <a:pt x="207" y="67"/>
                      <a:pt x="250" y="24"/>
                      <a:pt x="303" y="24"/>
                    </a:cubicBezTo>
                    <a:cubicBezTo>
                      <a:pt x="876" y="24"/>
                      <a:pt x="876" y="24"/>
                      <a:pt x="876" y="24"/>
                    </a:cubicBezTo>
                    <a:cubicBezTo>
                      <a:pt x="929" y="24"/>
                      <a:pt x="972" y="67"/>
                      <a:pt x="972" y="120"/>
                    </a:cubicBezTo>
                    <a:cubicBezTo>
                      <a:pt x="972" y="646"/>
                      <a:pt x="972" y="646"/>
                      <a:pt x="972" y="646"/>
                    </a:cubicBezTo>
                    <a:cubicBezTo>
                      <a:pt x="966" y="654"/>
                      <a:pt x="961" y="662"/>
                      <a:pt x="956" y="672"/>
                    </a:cubicBezTo>
                    <a:cubicBezTo>
                      <a:pt x="956" y="147"/>
                      <a:pt x="956" y="147"/>
                      <a:pt x="956" y="147"/>
                    </a:cubicBezTo>
                    <a:cubicBezTo>
                      <a:pt x="223" y="147"/>
                      <a:pt x="223" y="147"/>
                      <a:pt x="223" y="147"/>
                    </a:cubicBezTo>
                    <a:cubicBezTo>
                      <a:pt x="223" y="985"/>
                      <a:pt x="223" y="985"/>
                      <a:pt x="223" y="985"/>
                    </a:cubicBezTo>
                    <a:cubicBezTo>
                      <a:pt x="223" y="984"/>
                      <a:pt x="223" y="984"/>
                      <a:pt x="223" y="983"/>
                    </a:cubicBezTo>
                    <a:cubicBezTo>
                      <a:pt x="219" y="969"/>
                      <a:pt x="209" y="952"/>
                      <a:pt x="207" y="919"/>
                    </a:cubicBezTo>
                    <a:lnTo>
                      <a:pt x="207" y="120"/>
                    </a:lnTo>
                    <a:close/>
                    <a:moveTo>
                      <a:pt x="942" y="888"/>
                    </a:moveTo>
                    <a:cubicBezTo>
                      <a:pt x="944" y="899"/>
                      <a:pt x="946" y="909"/>
                      <a:pt x="948" y="918"/>
                    </a:cubicBezTo>
                    <a:cubicBezTo>
                      <a:pt x="948" y="1500"/>
                      <a:pt x="948" y="1500"/>
                      <a:pt x="948" y="1500"/>
                    </a:cubicBezTo>
                    <a:cubicBezTo>
                      <a:pt x="231" y="1500"/>
                      <a:pt x="231" y="1500"/>
                      <a:pt x="231" y="1500"/>
                    </a:cubicBezTo>
                    <a:cubicBezTo>
                      <a:pt x="231" y="1458"/>
                      <a:pt x="231" y="1458"/>
                      <a:pt x="231" y="1458"/>
                    </a:cubicBezTo>
                    <a:cubicBezTo>
                      <a:pt x="232" y="1446"/>
                      <a:pt x="231" y="1435"/>
                      <a:pt x="231" y="1427"/>
                    </a:cubicBezTo>
                    <a:cubicBezTo>
                      <a:pt x="231" y="1423"/>
                      <a:pt x="231" y="1419"/>
                      <a:pt x="231" y="1416"/>
                    </a:cubicBezTo>
                    <a:cubicBezTo>
                      <a:pt x="231" y="1413"/>
                      <a:pt x="231" y="1410"/>
                      <a:pt x="231" y="1407"/>
                    </a:cubicBezTo>
                    <a:cubicBezTo>
                      <a:pt x="231" y="1328"/>
                      <a:pt x="231" y="1328"/>
                      <a:pt x="231" y="1328"/>
                    </a:cubicBezTo>
                    <a:cubicBezTo>
                      <a:pt x="233" y="1322"/>
                      <a:pt x="234" y="1314"/>
                      <a:pt x="236" y="1305"/>
                    </a:cubicBezTo>
                    <a:cubicBezTo>
                      <a:pt x="250" y="1244"/>
                      <a:pt x="246" y="1217"/>
                      <a:pt x="231" y="1190"/>
                    </a:cubicBezTo>
                    <a:cubicBezTo>
                      <a:pt x="231" y="1085"/>
                      <a:pt x="231" y="1085"/>
                      <a:pt x="231" y="1085"/>
                    </a:cubicBezTo>
                    <a:cubicBezTo>
                      <a:pt x="235" y="1067"/>
                      <a:pt x="235" y="1046"/>
                      <a:pt x="231" y="1023"/>
                    </a:cubicBezTo>
                    <a:cubicBezTo>
                      <a:pt x="231" y="155"/>
                      <a:pt x="231" y="155"/>
                      <a:pt x="231" y="155"/>
                    </a:cubicBezTo>
                    <a:cubicBezTo>
                      <a:pt x="948" y="155"/>
                      <a:pt x="948" y="155"/>
                      <a:pt x="948" y="155"/>
                    </a:cubicBezTo>
                    <a:cubicBezTo>
                      <a:pt x="948" y="691"/>
                      <a:pt x="948" y="691"/>
                      <a:pt x="948" y="691"/>
                    </a:cubicBezTo>
                    <a:cubicBezTo>
                      <a:pt x="926" y="753"/>
                      <a:pt x="934" y="843"/>
                      <a:pt x="942" y="888"/>
                    </a:cubicBezTo>
                    <a:close/>
                    <a:moveTo>
                      <a:pt x="223" y="1109"/>
                    </a:moveTo>
                    <a:cubicBezTo>
                      <a:pt x="223" y="1176"/>
                      <a:pt x="223" y="1176"/>
                      <a:pt x="223" y="1176"/>
                    </a:cubicBezTo>
                    <a:cubicBezTo>
                      <a:pt x="217" y="1165"/>
                      <a:pt x="217" y="1162"/>
                      <a:pt x="217" y="1151"/>
                    </a:cubicBezTo>
                    <a:cubicBezTo>
                      <a:pt x="217" y="1119"/>
                      <a:pt x="217" y="1119"/>
                      <a:pt x="217" y="1119"/>
                    </a:cubicBezTo>
                    <a:cubicBezTo>
                      <a:pt x="219" y="1116"/>
                      <a:pt x="221" y="1112"/>
                      <a:pt x="223" y="1109"/>
                    </a:cubicBezTo>
                    <a:close/>
                    <a:moveTo>
                      <a:pt x="85" y="760"/>
                    </a:moveTo>
                    <a:cubicBezTo>
                      <a:pt x="51" y="726"/>
                      <a:pt x="31" y="698"/>
                      <a:pt x="45" y="654"/>
                    </a:cubicBezTo>
                    <a:cubicBezTo>
                      <a:pt x="60" y="611"/>
                      <a:pt x="104" y="602"/>
                      <a:pt x="129" y="599"/>
                    </a:cubicBezTo>
                    <a:cubicBezTo>
                      <a:pt x="146" y="597"/>
                      <a:pt x="169" y="596"/>
                      <a:pt x="181" y="596"/>
                    </a:cubicBezTo>
                    <a:cubicBezTo>
                      <a:pt x="181" y="596"/>
                      <a:pt x="182" y="596"/>
                      <a:pt x="183" y="596"/>
                    </a:cubicBezTo>
                    <a:cubicBezTo>
                      <a:pt x="183" y="807"/>
                      <a:pt x="183" y="807"/>
                      <a:pt x="183" y="807"/>
                    </a:cubicBezTo>
                    <a:cubicBezTo>
                      <a:pt x="161" y="801"/>
                      <a:pt x="111" y="785"/>
                      <a:pt x="85" y="760"/>
                    </a:cubicBezTo>
                    <a:close/>
                    <a:moveTo>
                      <a:pt x="83" y="954"/>
                    </a:moveTo>
                    <a:cubicBezTo>
                      <a:pt x="109" y="918"/>
                      <a:pt x="121" y="894"/>
                      <a:pt x="150" y="885"/>
                    </a:cubicBezTo>
                    <a:cubicBezTo>
                      <a:pt x="163" y="881"/>
                      <a:pt x="174" y="877"/>
                      <a:pt x="182" y="875"/>
                    </a:cubicBezTo>
                    <a:cubicBezTo>
                      <a:pt x="182" y="903"/>
                      <a:pt x="182" y="903"/>
                      <a:pt x="182" y="903"/>
                    </a:cubicBezTo>
                    <a:cubicBezTo>
                      <a:pt x="182" y="918"/>
                      <a:pt x="182" y="949"/>
                      <a:pt x="197" y="984"/>
                    </a:cubicBezTo>
                    <a:cubicBezTo>
                      <a:pt x="198" y="986"/>
                      <a:pt x="198" y="989"/>
                      <a:pt x="199" y="991"/>
                    </a:cubicBezTo>
                    <a:cubicBezTo>
                      <a:pt x="201" y="997"/>
                      <a:pt x="203" y="1003"/>
                      <a:pt x="204" y="1009"/>
                    </a:cubicBezTo>
                    <a:cubicBezTo>
                      <a:pt x="205" y="1013"/>
                      <a:pt x="206" y="1018"/>
                      <a:pt x="207" y="1023"/>
                    </a:cubicBezTo>
                    <a:cubicBezTo>
                      <a:pt x="216" y="1072"/>
                      <a:pt x="206" y="1107"/>
                      <a:pt x="175" y="1130"/>
                    </a:cubicBezTo>
                    <a:cubicBezTo>
                      <a:pt x="128" y="1165"/>
                      <a:pt x="82" y="1146"/>
                      <a:pt x="67" y="1123"/>
                    </a:cubicBezTo>
                    <a:cubicBezTo>
                      <a:pt x="66" y="1119"/>
                      <a:pt x="65" y="1116"/>
                      <a:pt x="64" y="1112"/>
                    </a:cubicBezTo>
                    <a:cubicBezTo>
                      <a:pt x="64" y="1111"/>
                      <a:pt x="64" y="1109"/>
                      <a:pt x="63" y="1108"/>
                    </a:cubicBezTo>
                    <a:cubicBezTo>
                      <a:pt x="67" y="1098"/>
                      <a:pt x="80" y="1066"/>
                      <a:pt x="96" y="1048"/>
                    </a:cubicBezTo>
                    <a:cubicBezTo>
                      <a:pt x="116" y="1025"/>
                      <a:pt x="144" y="1004"/>
                      <a:pt x="152" y="998"/>
                    </a:cubicBezTo>
                    <a:cubicBezTo>
                      <a:pt x="156" y="996"/>
                      <a:pt x="159" y="991"/>
                      <a:pt x="158" y="987"/>
                    </a:cubicBezTo>
                    <a:cubicBezTo>
                      <a:pt x="158" y="981"/>
                      <a:pt x="153" y="974"/>
                      <a:pt x="146" y="970"/>
                    </a:cubicBezTo>
                    <a:cubicBezTo>
                      <a:pt x="135" y="963"/>
                      <a:pt x="104" y="971"/>
                      <a:pt x="88" y="986"/>
                    </a:cubicBezTo>
                    <a:cubicBezTo>
                      <a:pt x="73" y="1002"/>
                      <a:pt x="63" y="1026"/>
                      <a:pt x="59" y="1036"/>
                    </a:cubicBezTo>
                    <a:cubicBezTo>
                      <a:pt x="59" y="1033"/>
                      <a:pt x="59" y="1031"/>
                      <a:pt x="58" y="1029"/>
                    </a:cubicBezTo>
                    <a:cubicBezTo>
                      <a:pt x="54" y="1016"/>
                      <a:pt x="57" y="991"/>
                      <a:pt x="83" y="954"/>
                    </a:cubicBezTo>
                    <a:close/>
                    <a:moveTo>
                      <a:pt x="62" y="1090"/>
                    </a:moveTo>
                    <a:cubicBezTo>
                      <a:pt x="61" y="1083"/>
                      <a:pt x="61" y="1074"/>
                      <a:pt x="61" y="1066"/>
                    </a:cubicBezTo>
                    <a:cubicBezTo>
                      <a:pt x="62" y="1059"/>
                      <a:pt x="63" y="1048"/>
                      <a:pt x="67" y="1038"/>
                    </a:cubicBezTo>
                    <a:cubicBezTo>
                      <a:pt x="69" y="1031"/>
                      <a:pt x="79" y="1007"/>
                      <a:pt x="94" y="992"/>
                    </a:cubicBezTo>
                    <a:cubicBezTo>
                      <a:pt x="108" y="978"/>
                      <a:pt x="135" y="973"/>
                      <a:pt x="142" y="977"/>
                    </a:cubicBezTo>
                    <a:cubicBezTo>
                      <a:pt x="147" y="979"/>
                      <a:pt x="150" y="984"/>
                      <a:pt x="150" y="987"/>
                    </a:cubicBezTo>
                    <a:cubicBezTo>
                      <a:pt x="150" y="988"/>
                      <a:pt x="150" y="990"/>
                      <a:pt x="148" y="992"/>
                    </a:cubicBezTo>
                    <a:cubicBezTo>
                      <a:pt x="139" y="997"/>
                      <a:pt x="111" y="1019"/>
                      <a:pt x="90" y="1042"/>
                    </a:cubicBezTo>
                    <a:cubicBezTo>
                      <a:pt x="78" y="1056"/>
                      <a:pt x="68" y="1076"/>
                      <a:pt x="62" y="1090"/>
                    </a:cubicBezTo>
                    <a:close/>
                    <a:moveTo>
                      <a:pt x="33" y="1232"/>
                    </a:moveTo>
                    <a:cubicBezTo>
                      <a:pt x="39" y="1189"/>
                      <a:pt x="52" y="1168"/>
                      <a:pt x="60" y="1159"/>
                    </a:cubicBezTo>
                    <a:cubicBezTo>
                      <a:pt x="63" y="1156"/>
                      <a:pt x="65" y="1154"/>
                      <a:pt x="68" y="1151"/>
                    </a:cubicBezTo>
                    <a:cubicBezTo>
                      <a:pt x="81" y="1159"/>
                      <a:pt x="100" y="1166"/>
                      <a:pt x="120" y="1166"/>
                    </a:cubicBezTo>
                    <a:cubicBezTo>
                      <a:pt x="137" y="1166"/>
                      <a:pt x="163" y="1165"/>
                      <a:pt x="183" y="1153"/>
                    </a:cubicBezTo>
                    <a:cubicBezTo>
                      <a:pt x="183" y="1159"/>
                      <a:pt x="183" y="1159"/>
                      <a:pt x="183" y="1159"/>
                    </a:cubicBezTo>
                    <a:cubicBezTo>
                      <a:pt x="183" y="1176"/>
                      <a:pt x="196" y="1181"/>
                      <a:pt x="207" y="1196"/>
                    </a:cubicBezTo>
                    <a:cubicBezTo>
                      <a:pt x="207" y="1196"/>
                      <a:pt x="208" y="1197"/>
                      <a:pt x="208" y="1198"/>
                    </a:cubicBezTo>
                    <a:cubicBezTo>
                      <a:pt x="220" y="1219"/>
                      <a:pt x="232" y="1257"/>
                      <a:pt x="213" y="1300"/>
                    </a:cubicBezTo>
                    <a:cubicBezTo>
                      <a:pt x="202" y="1326"/>
                      <a:pt x="188" y="1338"/>
                      <a:pt x="174" y="1343"/>
                    </a:cubicBezTo>
                    <a:cubicBezTo>
                      <a:pt x="169" y="1345"/>
                      <a:pt x="164" y="1346"/>
                      <a:pt x="158" y="1347"/>
                    </a:cubicBezTo>
                    <a:cubicBezTo>
                      <a:pt x="153" y="1348"/>
                      <a:pt x="148" y="1349"/>
                      <a:pt x="143" y="1349"/>
                    </a:cubicBezTo>
                    <a:cubicBezTo>
                      <a:pt x="89" y="1354"/>
                      <a:pt x="73" y="1330"/>
                      <a:pt x="73" y="1330"/>
                    </a:cubicBezTo>
                    <a:cubicBezTo>
                      <a:pt x="73" y="1330"/>
                      <a:pt x="73" y="1330"/>
                      <a:pt x="73" y="1330"/>
                    </a:cubicBezTo>
                    <a:cubicBezTo>
                      <a:pt x="61" y="1308"/>
                      <a:pt x="28" y="1272"/>
                      <a:pt x="33" y="1232"/>
                    </a:cubicBezTo>
                    <a:close/>
                    <a:moveTo>
                      <a:pt x="223" y="1351"/>
                    </a:moveTo>
                    <a:cubicBezTo>
                      <a:pt x="223" y="1367"/>
                      <a:pt x="223" y="1367"/>
                      <a:pt x="223" y="1367"/>
                    </a:cubicBezTo>
                    <a:cubicBezTo>
                      <a:pt x="221" y="1364"/>
                      <a:pt x="219" y="1361"/>
                      <a:pt x="217" y="1358"/>
                    </a:cubicBezTo>
                    <a:cubicBezTo>
                      <a:pt x="219" y="1356"/>
                      <a:pt x="221" y="1354"/>
                      <a:pt x="223" y="1351"/>
                    </a:cubicBezTo>
                    <a:close/>
                    <a:moveTo>
                      <a:pt x="99" y="1539"/>
                    </a:moveTo>
                    <a:cubicBezTo>
                      <a:pt x="99" y="1539"/>
                      <a:pt x="99" y="1539"/>
                      <a:pt x="99" y="1539"/>
                    </a:cubicBezTo>
                    <a:cubicBezTo>
                      <a:pt x="94" y="1536"/>
                      <a:pt x="91" y="1534"/>
                      <a:pt x="89" y="1533"/>
                    </a:cubicBezTo>
                    <a:cubicBezTo>
                      <a:pt x="85" y="1530"/>
                      <a:pt x="52" y="1519"/>
                      <a:pt x="39" y="1492"/>
                    </a:cubicBezTo>
                    <a:cubicBezTo>
                      <a:pt x="27" y="1464"/>
                      <a:pt x="33" y="1443"/>
                      <a:pt x="47" y="1414"/>
                    </a:cubicBezTo>
                    <a:cubicBezTo>
                      <a:pt x="61" y="1386"/>
                      <a:pt x="64" y="1377"/>
                      <a:pt x="78" y="1370"/>
                    </a:cubicBezTo>
                    <a:cubicBezTo>
                      <a:pt x="86" y="1367"/>
                      <a:pt x="94" y="1364"/>
                      <a:pt x="101" y="1363"/>
                    </a:cubicBezTo>
                    <a:cubicBezTo>
                      <a:pt x="107" y="1362"/>
                      <a:pt x="114" y="1361"/>
                      <a:pt x="122" y="1361"/>
                    </a:cubicBezTo>
                    <a:cubicBezTo>
                      <a:pt x="130" y="1361"/>
                      <a:pt x="139" y="1361"/>
                      <a:pt x="148" y="1361"/>
                    </a:cubicBezTo>
                    <a:cubicBezTo>
                      <a:pt x="149" y="1361"/>
                      <a:pt x="149" y="1361"/>
                      <a:pt x="149" y="1361"/>
                    </a:cubicBezTo>
                    <a:cubicBezTo>
                      <a:pt x="183" y="1364"/>
                      <a:pt x="183" y="1364"/>
                      <a:pt x="183" y="1364"/>
                    </a:cubicBezTo>
                    <a:cubicBezTo>
                      <a:pt x="183" y="1364"/>
                      <a:pt x="183" y="1364"/>
                      <a:pt x="183" y="1364"/>
                    </a:cubicBezTo>
                    <a:cubicBezTo>
                      <a:pt x="188" y="1366"/>
                      <a:pt x="194" y="1369"/>
                      <a:pt x="199" y="1373"/>
                    </a:cubicBezTo>
                    <a:cubicBezTo>
                      <a:pt x="207" y="1384"/>
                      <a:pt x="207" y="1401"/>
                      <a:pt x="207" y="1416"/>
                    </a:cubicBezTo>
                    <a:cubicBezTo>
                      <a:pt x="207" y="1438"/>
                      <a:pt x="211" y="1464"/>
                      <a:pt x="196" y="1505"/>
                    </a:cubicBezTo>
                    <a:cubicBezTo>
                      <a:pt x="181" y="1546"/>
                      <a:pt x="110" y="1545"/>
                      <a:pt x="99" y="1539"/>
                    </a:cubicBezTo>
                    <a:close/>
                    <a:moveTo>
                      <a:pt x="197" y="1588"/>
                    </a:moveTo>
                    <a:cubicBezTo>
                      <a:pt x="188" y="1582"/>
                      <a:pt x="171" y="1572"/>
                      <a:pt x="155" y="1564"/>
                    </a:cubicBezTo>
                    <a:cubicBezTo>
                      <a:pt x="165" y="1562"/>
                      <a:pt x="176" y="1558"/>
                      <a:pt x="185" y="1552"/>
                    </a:cubicBezTo>
                    <a:cubicBezTo>
                      <a:pt x="188" y="1566"/>
                      <a:pt x="193" y="1578"/>
                      <a:pt x="200" y="1590"/>
                    </a:cubicBezTo>
                    <a:cubicBezTo>
                      <a:pt x="199" y="1589"/>
                      <a:pt x="198" y="1588"/>
                      <a:pt x="197" y="1588"/>
                    </a:cubicBezTo>
                    <a:close/>
                    <a:moveTo>
                      <a:pt x="207" y="1534"/>
                    </a:moveTo>
                    <a:cubicBezTo>
                      <a:pt x="212" y="1528"/>
                      <a:pt x="216" y="1521"/>
                      <a:pt x="219" y="1513"/>
                    </a:cubicBezTo>
                    <a:cubicBezTo>
                      <a:pt x="220" y="1509"/>
                      <a:pt x="222" y="1504"/>
                      <a:pt x="223" y="1500"/>
                    </a:cubicBezTo>
                    <a:cubicBezTo>
                      <a:pt x="223" y="1508"/>
                      <a:pt x="223" y="1508"/>
                      <a:pt x="223" y="1508"/>
                    </a:cubicBezTo>
                    <a:cubicBezTo>
                      <a:pt x="956" y="1508"/>
                      <a:pt x="956" y="1508"/>
                      <a:pt x="956" y="1508"/>
                    </a:cubicBezTo>
                    <a:cubicBezTo>
                      <a:pt x="956" y="967"/>
                      <a:pt x="956" y="967"/>
                      <a:pt x="956" y="967"/>
                    </a:cubicBezTo>
                    <a:cubicBezTo>
                      <a:pt x="956" y="970"/>
                      <a:pt x="956" y="972"/>
                      <a:pt x="957" y="974"/>
                    </a:cubicBezTo>
                    <a:cubicBezTo>
                      <a:pt x="959" y="992"/>
                      <a:pt x="968" y="1004"/>
                      <a:pt x="973" y="1011"/>
                    </a:cubicBezTo>
                    <a:cubicBezTo>
                      <a:pt x="973" y="1011"/>
                      <a:pt x="973" y="1011"/>
                      <a:pt x="973" y="1011"/>
                    </a:cubicBezTo>
                    <a:cubicBezTo>
                      <a:pt x="973" y="1011"/>
                      <a:pt x="973" y="1011"/>
                      <a:pt x="973" y="1012"/>
                    </a:cubicBezTo>
                    <a:cubicBezTo>
                      <a:pt x="970" y="1021"/>
                      <a:pt x="963" y="1043"/>
                      <a:pt x="967" y="1072"/>
                    </a:cubicBezTo>
                    <a:cubicBezTo>
                      <a:pt x="968" y="1077"/>
                      <a:pt x="969" y="1084"/>
                      <a:pt x="970" y="1091"/>
                    </a:cubicBezTo>
                    <a:cubicBezTo>
                      <a:pt x="972" y="1094"/>
                      <a:pt x="972" y="1094"/>
                      <a:pt x="972" y="1094"/>
                    </a:cubicBezTo>
                    <a:cubicBezTo>
                      <a:pt x="972" y="1528"/>
                      <a:pt x="972" y="1528"/>
                      <a:pt x="972" y="1528"/>
                    </a:cubicBezTo>
                    <a:cubicBezTo>
                      <a:pt x="972" y="1581"/>
                      <a:pt x="929" y="1624"/>
                      <a:pt x="876" y="1624"/>
                    </a:cubicBezTo>
                    <a:cubicBezTo>
                      <a:pt x="303" y="1624"/>
                      <a:pt x="303" y="1624"/>
                      <a:pt x="303" y="1624"/>
                    </a:cubicBezTo>
                    <a:cubicBezTo>
                      <a:pt x="252" y="1624"/>
                      <a:pt x="210" y="1584"/>
                      <a:pt x="207" y="1534"/>
                    </a:cubicBezTo>
                    <a:close/>
                    <a:moveTo>
                      <a:pt x="684" y="2224"/>
                    </a:moveTo>
                    <a:cubicBezTo>
                      <a:pt x="684" y="2224"/>
                      <a:pt x="681" y="2182"/>
                      <a:pt x="665" y="2156"/>
                    </a:cubicBezTo>
                    <a:cubicBezTo>
                      <a:pt x="649" y="2130"/>
                      <a:pt x="624" y="2091"/>
                      <a:pt x="619" y="2085"/>
                    </a:cubicBezTo>
                    <a:cubicBezTo>
                      <a:pt x="614" y="2079"/>
                      <a:pt x="615" y="2071"/>
                      <a:pt x="607" y="2058"/>
                    </a:cubicBezTo>
                    <a:cubicBezTo>
                      <a:pt x="599" y="2045"/>
                      <a:pt x="547" y="1995"/>
                      <a:pt x="537" y="1986"/>
                    </a:cubicBezTo>
                    <a:cubicBezTo>
                      <a:pt x="527" y="1977"/>
                      <a:pt x="504" y="1966"/>
                      <a:pt x="465" y="1922"/>
                    </a:cubicBezTo>
                    <a:cubicBezTo>
                      <a:pt x="446" y="1900"/>
                      <a:pt x="422" y="1871"/>
                      <a:pt x="399" y="1842"/>
                    </a:cubicBezTo>
                    <a:cubicBezTo>
                      <a:pt x="375" y="1810"/>
                      <a:pt x="375" y="1810"/>
                      <a:pt x="375" y="1810"/>
                    </a:cubicBezTo>
                    <a:cubicBezTo>
                      <a:pt x="363" y="1794"/>
                      <a:pt x="351" y="1779"/>
                      <a:pt x="343" y="1768"/>
                    </a:cubicBezTo>
                    <a:cubicBezTo>
                      <a:pt x="317" y="1734"/>
                      <a:pt x="305" y="1715"/>
                      <a:pt x="302" y="1710"/>
                    </a:cubicBezTo>
                    <a:cubicBezTo>
                      <a:pt x="300" y="1705"/>
                      <a:pt x="299" y="1697"/>
                      <a:pt x="299" y="1697"/>
                    </a:cubicBezTo>
                    <a:cubicBezTo>
                      <a:pt x="299" y="1697"/>
                      <a:pt x="286" y="1673"/>
                      <a:pt x="280" y="1664"/>
                    </a:cubicBezTo>
                    <a:cubicBezTo>
                      <a:pt x="277" y="1660"/>
                      <a:pt x="273" y="1652"/>
                      <a:pt x="268" y="1643"/>
                    </a:cubicBezTo>
                    <a:cubicBezTo>
                      <a:pt x="279" y="1646"/>
                      <a:pt x="291" y="1648"/>
                      <a:pt x="303" y="1648"/>
                    </a:cubicBezTo>
                    <a:cubicBezTo>
                      <a:pt x="876" y="1648"/>
                      <a:pt x="876" y="1648"/>
                      <a:pt x="876" y="1648"/>
                    </a:cubicBezTo>
                    <a:cubicBezTo>
                      <a:pt x="942" y="1648"/>
                      <a:pt x="996" y="1594"/>
                      <a:pt x="996" y="1528"/>
                    </a:cubicBezTo>
                    <a:cubicBezTo>
                      <a:pt x="996" y="1228"/>
                      <a:pt x="996" y="1228"/>
                      <a:pt x="996" y="1228"/>
                    </a:cubicBezTo>
                    <a:cubicBezTo>
                      <a:pt x="1002" y="1219"/>
                      <a:pt x="1008" y="1211"/>
                      <a:pt x="1008" y="1210"/>
                    </a:cubicBezTo>
                    <a:cubicBezTo>
                      <a:pt x="1009" y="1209"/>
                      <a:pt x="1009" y="1209"/>
                      <a:pt x="1009" y="1209"/>
                    </a:cubicBezTo>
                    <a:cubicBezTo>
                      <a:pt x="1009" y="1208"/>
                      <a:pt x="1009" y="1208"/>
                      <a:pt x="1009" y="1208"/>
                    </a:cubicBezTo>
                    <a:cubicBezTo>
                      <a:pt x="1009" y="1208"/>
                      <a:pt x="1007" y="1187"/>
                      <a:pt x="1006" y="1177"/>
                    </a:cubicBezTo>
                    <a:cubicBezTo>
                      <a:pt x="1005" y="1168"/>
                      <a:pt x="1000" y="1147"/>
                      <a:pt x="998" y="1139"/>
                    </a:cubicBezTo>
                    <a:cubicBezTo>
                      <a:pt x="997" y="1120"/>
                      <a:pt x="994" y="1088"/>
                      <a:pt x="991" y="1068"/>
                    </a:cubicBezTo>
                    <a:cubicBezTo>
                      <a:pt x="986" y="1039"/>
                      <a:pt x="996" y="1019"/>
                      <a:pt x="997" y="1015"/>
                    </a:cubicBezTo>
                    <a:cubicBezTo>
                      <a:pt x="997" y="1013"/>
                      <a:pt x="997" y="1010"/>
                      <a:pt x="997" y="1007"/>
                    </a:cubicBezTo>
                    <a:cubicBezTo>
                      <a:pt x="1004" y="1011"/>
                      <a:pt x="1010" y="1012"/>
                      <a:pt x="1015" y="1012"/>
                    </a:cubicBezTo>
                    <a:cubicBezTo>
                      <a:pt x="1019" y="1012"/>
                      <a:pt x="1023" y="1011"/>
                      <a:pt x="1026" y="1011"/>
                    </a:cubicBezTo>
                    <a:cubicBezTo>
                      <a:pt x="1028" y="1010"/>
                      <a:pt x="1030" y="1010"/>
                      <a:pt x="1031" y="1010"/>
                    </a:cubicBezTo>
                    <a:cubicBezTo>
                      <a:pt x="1032" y="1002"/>
                      <a:pt x="1032" y="1002"/>
                      <a:pt x="1032" y="1002"/>
                    </a:cubicBezTo>
                    <a:cubicBezTo>
                      <a:pt x="1030" y="1002"/>
                      <a:pt x="1028" y="1002"/>
                      <a:pt x="1025" y="1003"/>
                    </a:cubicBezTo>
                    <a:cubicBezTo>
                      <a:pt x="1017" y="1004"/>
                      <a:pt x="1005" y="1006"/>
                      <a:pt x="990" y="993"/>
                    </a:cubicBezTo>
                    <a:cubicBezTo>
                      <a:pt x="986" y="988"/>
                      <a:pt x="982" y="981"/>
                      <a:pt x="980" y="971"/>
                    </a:cubicBezTo>
                    <a:cubicBezTo>
                      <a:pt x="979" y="959"/>
                      <a:pt x="973" y="925"/>
                      <a:pt x="966" y="884"/>
                    </a:cubicBezTo>
                    <a:cubicBezTo>
                      <a:pt x="958" y="844"/>
                      <a:pt x="949" y="747"/>
                      <a:pt x="974" y="689"/>
                    </a:cubicBezTo>
                    <a:cubicBezTo>
                      <a:pt x="1000" y="630"/>
                      <a:pt x="1044" y="626"/>
                      <a:pt x="1066" y="625"/>
                    </a:cubicBezTo>
                    <a:cubicBezTo>
                      <a:pt x="1067" y="624"/>
                      <a:pt x="1067" y="624"/>
                      <a:pt x="1068" y="624"/>
                    </a:cubicBezTo>
                    <a:cubicBezTo>
                      <a:pt x="1085" y="624"/>
                      <a:pt x="1091" y="636"/>
                      <a:pt x="1093" y="640"/>
                    </a:cubicBezTo>
                    <a:cubicBezTo>
                      <a:pt x="1093" y="642"/>
                      <a:pt x="1094" y="645"/>
                      <a:pt x="1094" y="649"/>
                    </a:cubicBezTo>
                    <a:cubicBezTo>
                      <a:pt x="1093" y="653"/>
                      <a:pt x="1091" y="667"/>
                      <a:pt x="1085" y="682"/>
                    </a:cubicBezTo>
                    <a:cubicBezTo>
                      <a:pt x="1080" y="694"/>
                      <a:pt x="1069" y="725"/>
                      <a:pt x="1071" y="743"/>
                    </a:cubicBezTo>
                    <a:cubicBezTo>
                      <a:pt x="1074" y="760"/>
                      <a:pt x="1092" y="795"/>
                      <a:pt x="1106" y="810"/>
                    </a:cubicBezTo>
                    <a:cubicBezTo>
                      <a:pt x="1110" y="815"/>
                      <a:pt x="1115" y="817"/>
                      <a:pt x="1119" y="817"/>
                    </a:cubicBezTo>
                    <a:cubicBezTo>
                      <a:pt x="1120" y="817"/>
                      <a:pt x="1120" y="817"/>
                      <a:pt x="1121" y="816"/>
                    </a:cubicBezTo>
                    <a:cubicBezTo>
                      <a:pt x="1128" y="815"/>
                      <a:pt x="1133" y="809"/>
                      <a:pt x="1135" y="804"/>
                    </a:cubicBezTo>
                    <a:cubicBezTo>
                      <a:pt x="1137" y="807"/>
                      <a:pt x="1140" y="810"/>
                      <a:pt x="1141" y="814"/>
                    </a:cubicBezTo>
                    <a:cubicBezTo>
                      <a:pt x="1145" y="821"/>
                      <a:pt x="1155" y="846"/>
                      <a:pt x="1159" y="853"/>
                    </a:cubicBezTo>
                    <a:cubicBezTo>
                      <a:pt x="1163" y="860"/>
                      <a:pt x="1185" y="893"/>
                      <a:pt x="1204" y="922"/>
                    </a:cubicBezTo>
                    <a:cubicBezTo>
                      <a:pt x="1223" y="950"/>
                      <a:pt x="1223" y="969"/>
                      <a:pt x="1224" y="992"/>
                    </a:cubicBezTo>
                    <a:cubicBezTo>
                      <a:pt x="1225" y="1015"/>
                      <a:pt x="1232" y="1048"/>
                      <a:pt x="1239" y="1077"/>
                    </a:cubicBezTo>
                    <a:cubicBezTo>
                      <a:pt x="1246" y="1106"/>
                      <a:pt x="1252" y="1149"/>
                      <a:pt x="1275" y="1245"/>
                    </a:cubicBezTo>
                    <a:cubicBezTo>
                      <a:pt x="1297" y="1341"/>
                      <a:pt x="1287" y="1368"/>
                      <a:pt x="1276" y="1414"/>
                    </a:cubicBezTo>
                    <a:cubicBezTo>
                      <a:pt x="1265" y="1461"/>
                      <a:pt x="1239" y="1644"/>
                      <a:pt x="1224" y="1728"/>
                    </a:cubicBezTo>
                    <a:cubicBezTo>
                      <a:pt x="1219" y="1759"/>
                      <a:pt x="1216" y="1787"/>
                      <a:pt x="1214" y="1810"/>
                    </a:cubicBezTo>
                    <a:cubicBezTo>
                      <a:pt x="1214" y="1842"/>
                      <a:pt x="1214" y="1842"/>
                      <a:pt x="1214" y="1842"/>
                    </a:cubicBezTo>
                    <a:cubicBezTo>
                      <a:pt x="1214" y="1865"/>
                      <a:pt x="1216" y="1881"/>
                      <a:pt x="1219" y="1889"/>
                    </a:cubicBezTo>
                    <a:cubicBezTo>
                      <a:pt x="1224" y="1906"/>
                      <a:pt x="1268" y="1973"/>
                      <a:pt x="1292" y="2046"/>
                    </a:cubicBezTo>
                    <a:cubicBezTo>
                      <a:pt x="1316" y="2120"/>
                      <a:pt x="1348" y="2228"/>
                      <a:pt x="1348" y="2228"/>
                    </a:cubicBezTo>
                    <a:lnTo>
                      <a:pt x="684" y="2224"/>
                    </a:lnTo>
                    <a:close/>
                    <a:moveTo>
                      <a:pt x="996" y="1214"/>
                    </a:moveTo>
                    <a:cubicBezTo>
                      <a:pt x="996" y="1166"/>
                      <a:pt x="996" y="1166"/>
                      <a:pt x="996" y="1166"/>
                    </a:cubicBezTo>
                    <a:cubicBezTo>
                      <a:pt x="997" y="1171"/>
                      <a:pt x="998" y="1175"/>
                      <a:pt x="998" y="1177"/>
                    </a:cubicBezTo>
                    <a:cubicBezTo>
                      <a:pt x="999" y="1186"/>
                      <a:pt x="1000" y="1202"/>
                      <a:pt x="1001" y="1207"/>
                    </a:cubicBezTo>
                    <a:cubicBezTo>
                      <a:pt x="1000" y="1208"/>
                      <a:pt x="998" y="1211"/>
                      <a:pt x="996" y="121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65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8F9664A9-5629-4C24-87BF-38647338B039}"/>
              </a:ext>
            </a:extLst>
          </p:cNvPr>
          <p:cNvSpPr txBox="1"/>
          <p:nvPr/>
        </p:nvSpPr>
        <p:spPr>
          <a:xfrm>
            <a:off x="2234241" y="1728713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22D4FE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行业分析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45C9981-BA21-4537-8B68-E386C8000240}"/>
              </a:ext>
            </a:extLst>
          </p:cNvPr>
          <p:cNvSpPr txBox="1"/>
          <p:nvPr/>
        </p:nvSpPr>
        <p:spPr>
          <a:xfrm>
            <a:off x="2234241" y="3157146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22D4FE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调查结果分析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6478486-A2C8-404E-9512-97599F1379C5}"/>
              </a:ext>
            </a:extLst>
          </p:cNvPr>
          <p:cNvSpPr txBox="1"/>
          <p:nvPr/>
        </p:nvSpPr>
        <p:spPr>
          <a:xfrm>
            <a:off x="2234241" y="4563746"/>
            <a:ext cx="2777548" cy="461665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800">
                <a:gradFill>
                  <a:gsLst>
                    <a:gs pos="6000">
                      <a:schemeClr val="accent1"/>
                    </a:gs>
                    <a:gs pos="100000">
                      <a:srgbClr val="F9F8EB"/>
                    </a:gs>
                  </a:gsLst>
                  <a:lin ang="16200000" scaled="1"/>
                </a:gra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">
                      <a:srgbClr val="22D4FE"/>
                    </a:gs>
                    <a:gs pos="100000">
                      <a:srgbClr val="F9F8EB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 H" panose="00020600040101010101" pitchFamily="18" charset="-122"/>
              </a:rPr>
              <a:t>目标客户分析</a:t>
            </a:r>
          </a:p>
        </p:txBody>
      </p:sp>
      <p:sp>
        <p:nvSpPr>
          <p:cNvPr id="321" name="文本框 320">
            <a:extLst>
              <a:ext uri="{FF2B5EF4-FFF2-40B4-BE49-F238E27FC236}">
                <a16:creationId xmlns:a16="http://schemas.microsoft.com/office/drawing/2014/main" id="{D50D7F92-D45E-4E84-B86C-6B7A8CC4805C}"/>
              </a:ext>
            </a:extLst>
          </p:cNvPr>
          <p:cNvSpPr txBox="1"/>
          <p:nvPr/>
        </p:nvSpPr>
        <p:spPr>
          <a:xfrm>
            <a:off x="2257100" y="2268325"/>
            <a:ext cx="3838899" cy="700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以中国地质大学为例，各类在校生近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万人，则投入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校共有近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万的目标消费者。</a:t>
            </a:r>
          </a:p>
        </p:txBody>
      </p:sp>
      <p:pic>
        <p:nvPicPr>
          <p:cNvPr id="322" name="图片 321">
            <a:extLst>
              <a:ext uri="{FF2B5EF4-FFF2-40B4-BE49-F238E27FC236}">
                <a16:creationId xmlns:a16="http://schemas.microsoft.com/office/drawing/2014/main" id="{32735FE9-AB50-4B03-9CCE-78A549F5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310" y="1728713"/>
            <a:ext cx="579170" cy="579170"/>
          </a:xfrm>
          <a:prstGeom prst="rect">
            <a:avLst/>
          </a:prstGeom>
        </p:spPr>
      </p:pic>
      <p:pic>
        <p:nvPicPr>
          <p:cNvPr id="323" name="图片 322">
            <a:extLst>
              <a:ext uri="{FF2B5EF4-FFF2-40B4-BE49-F238E27FC236}">
                <a16:creationId xmlns:a16="http://schemas.microsoft.com/office/drawing/2014/main" id="{58CB0A00-289E-47D2-9795-42D01354D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310" y="3129400"/>
            <a:ext cx="579170" cy="579170"/>
          </a:xfrm>
          <a:prstGeom prst="rect">
            <a:avLst/>
          </a:prstGeom>
        </p:spPr>
      </p:pic>
      <p:pic>
        <p:nvPicPr>
          <p:cNvPr id="324" name="图片 323">
            <a:extLst>
              <a:ext uri="{FF2B5EF4-FFF2-40B4-BE49-F238E27FC236}">
                <a16:creationId xmlns:a16="http://schemas.microsoft.com/office/drawing/2014/main" id="{A915D6AD-3F2B-4108-BFA3-B2057C1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310" y="4530088"/>
            <a:ext cx="579170" cy="579170"/>
          </a:xfrm>
          <a:prstGeom prst="rect">
            <a:avLst/>
          </a:prstGeom>
        </p:spPr>
      </p:pic>
      <p:sp>
        <p:nvSpPr>
          <p:cNvPr id="325" name="文本框 324">
            <a:extLst>
              <a:ext uri="{FF2B5EF4-FFF2-40B4-BE49-F238E27FC236}">
                <a16:creationId xmlns:a16="http://schemas.microsoft.com/office/drawing/2014/main" id="{7C5096F7-AD4C-44D7-82F1-E09CC43E34A3}"/>
              </a:ext>
            </a:extLst>
          </p:cNvPr>
          <p:cNvSpPr txBox="1"/>
          <p:nvPr/>
        </p:nvSpPr>
        <p:spPr>
          <a:xfrm>
            <a:off x="2257100" y="3665580"/>
            <a:ext cx="3802387" cy="700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有明显的好奇心理，在创新方面有趋同性，听同学或朋友介绍产生购买行为。</a:t>
            </a:r>
          </a:p>
        </p:txBody>
      </p:sp>
      <p:sp>
        <p:nvSpPr>
          <p:cNvPr id="326" name="文本框 325">
            <a:extLst>
              <a:ext uri="{FF2B5EF4-FFF2-40B4-BE49-F238E27FC236}">
                <a16:creationId xmlns:a16="http://schemas.microsoft.com/office/drawing/2014/main" id="{4F5EE555-CB50-4054-AE04-1AA094469BAC}"/>
              </a:ext>
            </a:extLst>
          </p:cNvPr>
          <p:cNvSpPr txBox="1"/>
          <p:nvPr/>
        </p:nvSpPr>
        <p:spPr>
          <a:xfrm>
            <a:off x="2260946" y="5108083"/>
            <a:ext cx="3509080" cy="7008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在校大学生购买一般不问价格，但从网上定单来看侧重于中档价位。</a:t>
            </a:r>
          </a:p>
        </p:txBody>
      </p:sp>
    </p:spTree>
    <p:extLst>
      <p:ext uri="{BB962C8B-B14F-4D97-AF65-F5344CB8AC3E}">
        <p14:creationId xmlns:p14="http://schemas.microsoft.com/office/powerpoint/2010/main" val="3859313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dc583922-f940-4698-a0d1-0c6f5dcaf4a6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SHADOWSIZE" val="100"/>
  <p:tag name="RESOURCELIBID_ANIM" val="4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ADJUSTMENTS" val="10.59973"/>
  <p:tag name="SHADOWSIZE" val="100"/>
  <p:tag name="TEXTZ '" val="-2.147484E+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TEXTZ '" val="-2.147484E+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TEXTZ '" val="-2.147484E+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Theme">
  <a:themeElements>
    <a:clrScheme name="自定义 26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22D4FE"/>
      </a:accent1>
      <a:accent2>
        <a:srgbClr val="03F0FE"/>
      </a:accent2>
      <a:accent3>
        <a:srgbClr val="3493D1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自定义 45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>
        <a:ln w="6350">
          <a:solidFill>
            <a:schemeClr val="accent1"/>
          </a:solidFill>
          <a:headEnd type="oval" w="med" len="med"/>
          <a:tailEnd type="oval" w="med" len="med"/>
        </a:ln>
        <a:effectLst>
          <a:glow rad="50800">
            <a:schemeClr val="accent1">
              <a:alpha val="44000"/>
            </a:schemeClr>
          </a:glo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</TotalTime>
  <Words>1846</Words>
  <Application>Microsoft Office PowerPoint</Application>
  <PresentationFormat>宽屏</PresentationFormat>
  <Paragraphs>244</Paragraphs>
  <Slides>32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Microsoft YaHei Light</vt:lpstr>
      <vt:lpstr>思源黑体 CN Bold</vt:lpstr>
      <vt:lpstr>思源黑体 CN Regular</vt:lpstr>
      <vt:lpstr>Arial</vt:lpstr>
      <vt:lpstr>Arial Black</vt:lpstr>
      <vt:lpstr>Segoe UI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朱 山</dc:creator>
  <cp:lastModifiedBy>朱 山</cp:lastModifiedBy>
  <cp:revision>33</cp:revision>
  <dcterms:created xsi:type="dcterms:W3CDTF">2021-06-04T01:39:21Z</dcterms:created>
  <dcterms:modified xsi:type="dcterms:W3CDTF">2022-02-24T15:15:15Z</dcterms:modified>
</cp:coreProperties>
</file>