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embeddedFontLst>
    <p:embeddedFont>
      <p:font typeface="Microsoft YaHei" panose="020B0503020204020204" pitchFamily="34" charset="-122"/>
      <p:regular r:id="rId26"/>
      <p:bold r:id="rId27"/>
    </p:embeddedFont>
    <p:embeddedFont>
      <p:font typeface="Microsoft YaHei Light" panose="020B0502040204020203" pitchFamily="34" charset="-122"/>
      <p:regular r:id="rId28"/>
    </p:embeddedFont>
    <p:embeddedFont>
      <p:font typeface="等线" panose="02010600030101010101" pitchFamily="2" charset="-122"/>
      <p:regular r:id="rId29"/>
      <p:bold r:id="rId30"/>
    </p:embeddedFont>
    <p:embeddedFont>
      <p:font typeface="思源黑体 CN ExtraLight" panose="020B0200000000000000" pitchFamily="34" charset="-122"/>
      <p:regular r:id="rId31"/>
    </p:embeddedFont>
    <p:embeddedFont>
      <p:font typeface="思源黑体 CN Normal" panose="020B0400000000000000" pitchFamily="34" charset="-122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系列 3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E6-476F-9436-4F99E7526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4554255"/>
        <c:axId val="1694559247"/>
      </c:barChart>
      <c:catAx>
        <c:axId val="169455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94559247"/>
        <c:crosses val="autoZero"/>
        <c:auto val="1"/>
        <c:lblAlgn val="ctr"/>
        <c:lblOffset val="100"/>
        <c:noMultiLvlLbl val="0"/>
      </c:catAx>
      <c:valAx>
        <c:axId val="169455924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9455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ea"/>
          <a:ea typeface="+mj-ea"/>
          <a:cs typeface="阿里巴巴普惠体 B" panose="00020600040101010101" pitchFamily="18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: 空心 6">
            <a:extLst>
              <a:ext uri="{FF2B5EF4-FFF2-40B4-BE49-F238E27FC236}">
                <a16:creationId xmlns:a16="http://schemas.microsoft.com/office/drawing/2014/main" id="{FAE25CC9-9C51-4656-84CC-CBF63CAAE1AA}"/>
              </a:ext>
            </a:extLst>
          </p:cNvPr>
          <p:cNvSpPr/>
          <p:nvPr userDrawn="1"/>
        </p:nvSpPr>
        <p:spPr>
          <a:xfrm>
            <a:off x="3893457" y="1226457"/>
            <a:ext cx="4405086" cy="4405086"/>
          </a:xfrm>
          <a:prstGeom prst="donut">
            <a:avLst>
              <a:gd name="adj" fmla="val 9181"/>
            </a:avLst>
          </a:prstGeom>
          <a:gradFill>
            <a:gsLst>
              <a:gs pos="74000">
                <a:schemeClr val="accent1">
                  <a:alpha val="1000"/>
                </a:schemeClr>
              </a:gs>
              <a:gs pos="26000">
                <a:schemeClr val="accent1">
                  <a:alpha val="1000"/>
                </a:schemeClr>
              </a:gs>
              <a:gs pos="50000">
                <a:schemeClr val="accent1">
                  <a:alpha val="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圆: 空心 7">
            <a:extLst>
              <a:ext uri="{FF2B5EF4-FFF2-40B4-BE49-F238E27FC236}">
                <a16:creationId xmlns:a16="http://schemas.microsoft.com/office/drawing/2014/main" id="{6A07EA41-8ACB-E1E6-F39A-E3F13EEDC796}"/>
              </a:ext>
            </a:extLst>
          </p:cNvPr>
          <p:cNvSpPr/>
          <p:nvPr userDrawn="1"/>
        </p:nvSpPr>
        <p:spPr>
          <a:xfrm>
            <a:off x="-573315" y="-3240315"/>
            <a:ext cx="13338630" cy="13338630"/>
          </a:xfrm>
          <a:prstGeom prst="donut">
            <a:avLst>
              <a:gd name="adj" fmla="val 6333"/>
            </a:avLst>
          </a:prstGeom>
          <a:gradFill>
            <a:gsLst>
              <a:gs pos="74000">
                <a:schemeClr val="accent1">
                  <a:alpha val="0"/>
                </a:schemeClr>
              </a:gs>
              <a:gs pos="26000">
                <a:schemeClr val="accent1">
                  <a:alpha val="0"/>
                </a:schemeClr>
              </a:gs>
              <a:gs pos="50000">
                <a:schemeClr val="accent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圆: 空心 8">
            <a:extLst>
              <a:ext uri="{FF2B5EF4-FFF2-40B4-BE49-F238E27FC236}">
                <a16:creationId xmlns:a16="http://schemas.microsoft.com/office/drawing/2014/main" id="{9C4083D3-ED28-D84E-B40E-5C933A713E5C}"/>
              </a:ext>
            </a:extLst>
          </p:cNvPr>
          <p:cNvSpPr/>
          <p:nvPr userDrawn="1"/>
        </p:nvSpPr>
        <p:spPr>
          <a:xfrm>
            <a:off x="1466850" y="-1200150"/>
            <a:ext cx="9258300" cy="9258300"/>
          </a:xfrm>
          <a:prstGeom prst="donut">
            <a:avLst>
              <a:gd name="adj" fmla="val 3392"/>
            </a:avLst>
          </a:prstGeom>
          <a:gradFill>
            <a:gsLst>
              <a:gs pos="74000">
                <a:schemeClr val="accent1">
                  <a:alpha val="0"/>
                </a:schemeClr>
              </a:gs>
              <a:gs pos="26000">
                <a:schemeClr val="accent1">
                  <a:alpha val="0"/>
                </a:schemeClr>
              </a:gs>
              <a:gs pos="50000">
                <a:schemeClr val="accent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CE5F568-396A-9C73-8708-FA8482955BA7}"/>
              </a:ext>
            </a:extLst>
          </p:cNvPr>
          <p:cNvGrpSpPr/>
          <p:nvPr userDrawn="1"/>
        </p:nvGrpSpPr>
        <p:grpSpPr>
          <a:xfrm rot="1160927" flipH="1">
            <a:off x="533659" y="6176575"/>
            <a:ext cx="941340" cy="589938"/>
            <a:chOff x="10927405" y="4655344"/>
            <a:chExt cx="645470" cy="404516"/>
          </a:xfrm>
        </p:grpSpPr>
        <p:sp>
          <p:nvSpPr>
            <p:cNvPr id="11" name="对话气泡: 圆角矩形 10">
              <a:extLst>
                <a:ext uri="{FF2B5EF4-FFF2-40B4-BE49-F238E27FC236}">
                  <a16:creationId xmlns:a16="http://schemas.microsoft.com/office/drawing/2014/main" id="{CBFD7DFD-554D-E1F6-CF23-C196697CBE00}"/>
                </a:ext>
              </a:extLst>
            </p:cNvPr>
            <p:cNvSpPr/>
            <p:nvPr/>
          </p:nvSpPr>
          <p:spPr>
            <a:xfrm>
              <a:off x="10927405" y="4655344"/>
              <a:ext cx="645470" cy="404516"/>
            </a:xfrm>
            <a:prstGeom prst="wedgeRoundRectCallout">
              <a:avLst>
                <a:gd name="adj1" fmla="val -31250"/>
                <a:gd name="adj2" fmla="val 65609"/>
                <a:gd name="adj3" fmla="val 16667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形 11">
              <a:extLst>
                <a:ext uri="{FF2B5EF4-FFF2-40B4-BE49-F238E27FC236}">
                  <a16:creationId xmlns:a16="http://schemas.microsoft.com/office/drawing/2014/main" id="{32E5864F-B035-A198-5F64-17C9FB15B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80511" y="4687973"/>
              <a:ext cx="339258" cy="339258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B11F7E3-E678-8B9F-785C-72593B59C7FD}"/>
              </a:ext>
            </a:extLst>
          </p:cNvPr>
          <p:cNvGrpSpPr/>
          <p:nvPr userDrawn="1"/>
        </p:nvGrpSpPr>
        <p:grpSpPr>
          <a:xfrm>
            <a:off x="1429541" y="4181823"/>
            <a:ext cx="814708" cy="510578"/>
            <a:chOff x="1429541" y="4181823"/>
            <a:chExt cx="814708" cy="510578"/>
          </a:xfrm>
        </p:grpSpPr>
        <p:sp>
          <p:nvSpPr>
            <p:cNvPr id="14" name="对话气泡: 圆角矩形 13">
              <a:extLst>
                <a:ext uri="{FF2B5EF4-FFF2-40B4-BE49-F238E27FC236}">
                  <a16:creationId xmlns:a16="http://schemas.microsoft.com/office/drawing/2014/main" id="{42F091F0-B144-0D50-8CCD-883D44F88919}"/>
                </a:ext>
              </a:extLst>
            </p:cNvPr>
            <p:cNvSpPr/>
            <p:nvPr/>
          </p:nvSpPr>
          <p:spPr>
            <a:xfrm rot="19872640" flipH="1">
              <a:off x="1429541" y="4181823"/>
              <a:ext cx="814708" cy="510578"/>
            </a:xfrm>
            <a:prstGeom prst="wedgeRoundRectCallout">
              <a:avLst>
                <a:gd name="adj1" fmla="val -31250"/>
                <a:gd name="adj2" fmla="val 65609"/>
                <a:gd name="adj3" fmla="val 16667"/>
              </a:avLst>
            </a:prstGeom>
            <a:gradFill>
              <a:gsLst>
                <a:gs pos="0">
                  <a:schemeClr val="accent3">
                    <a:alpha val="69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形 14">
              <a:extLst>
                <a:ext uri="{FF2B5EF4-FFF2-40B4-BE49-F238E27FC236}">
                  <a16:creationId xmlns:a16="http://schemas.microsoft.com/office/drawing/2014/main" id="{172B26C8-E04A-5E0D-08C6-1586FECB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808407">
              <a:off x="1647889" y="4248106"/>
              <a:ext cx="378012" cy="37801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05B95CE-D025-AD3E-DCDB-7E8A19A4646E}"/>
              </a:ext>
            </a:extLst>
          </p:cNvPr>
          <p:cNvGrpSpPr/>
          <p:nvPr userDrawn="1"/>
        </p:nvGrpSpPr>
        <p:grpSpPr>
          <a:xfrm>
            <a:off x="9926856" y="1861289"/>
            <a:ext cx="792884" cy="496902"/>
            <a:chOff x="9926856" y="1861289"/>
            <a:chExt cx="792884" cy="496902"/>
          </a:xfrm>
        </p:grpSpPr>
        <p:sp>
          <p:nvSpPr>
            <p:cNvPr id="17" name="对话气泡: 圆角矩形 16">
              <a:extLst>
                <a:ext uri="{FF2B5EF4-FFF2-40B4-BE49-F238E27FC236}">
                  <a16:creationId xmlns:a16="http://schemas.microsoft.com/office/drawing/2014/main" id="{A3908774-0B35-D622-054F-B9D6393AB16C}"/>
                </a:ext>
              </a:extLst>
            </p:cNvPr>
            <p:cNvSpPr/>
            <p:nvPr/>
          </p:nvSpPr>
          <p:spPr>
            <a:xfrm rot="1074474">
              <a:off x="9926856" y="1861289"/>
              <a:ext cx="792884" cy="496902"/>
            </a:xfrm>
            <a:prstGeom prst="wedgeRoundRectCallout">
              <a:avLst>
                <a:gd name="adj1" fmla="val -31250"/>
                <a:gd name="adj2" fmla="val 65609"/>
                <a:gd name="adj3" fmla="val 16667"/>
              </a:avLst>
            </a:prstGeom>
            <a:gradFill>
              <a:gsLst>
                <a:gs pos="0">
                  <a:schemeClr val="accent3">
                    <a:alpha val="82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5A1094CA-94EC-334F-62EC-2125912CD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06638">
              <a:off x="10147530" y="1933972"/>
              <a:ext cx="351536" cy="351536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311EEA-F750-B9D8-9426-DAD41DE71B84}"/>
              </a:ext>
            </a:extLst>
          </p:cNvPr>
          <p:cNvGrpSpPr/>
          <p:nvPr userDrawn="1"/>
        </p:nvGrpSpPr>
        <p:grpSpPr>
          <a:xfrm>
            <a:off x="1474892" y="986574"/>
            <a:ext cx="520746" cy="326352"/>
            <a:chOff x="1996022" y="1588248"/>
            <a:chExt cx="520746" cy="326352"/>
          </a:xfrm>
        </p:grpSpPr>
        <p:sp>
          <p:nvSpPr>
            <p:cNvPr id="20" name="对话气泡: 圆角矩形 19">
              <a:extLst>
                <a:ext uri="{FF2B5EF4-FFF2-40B4-BE49-F238E27FC236}">
                  <a16:creationId xmlns:a16="http://schemas.microsoft.com/office/drawing/2014/main" id="{963E310F-EBBC-AFC2-6956-59E2DB6C68D3}"/>
                </a:ext>
              </a:extLst>
            </p:cNvPr>
            <p:cNvSpPr/>
            <p:nvPr/>
          </p:nvSpPr>
          <p:spPr>
            <a:xfrm rot="20014873">
              <a:off x="1996022" y="1588248"/>
              <a:ext cx="520746" cy="326352"/>
            </a:xfrm>
            <a:prstGeom prst="wedgeRoundRectCallout">
              <a:avLst>
                <a:gd name="adj1" fmla="val -31250"/>
                <a:gd name="adj2" fmla="val 65609"/>
                <a:gd name="adj3" fmla="val 16667"/>
              </a:avLst>
            </a:prstGeom>
            <a:gradFill>
              <a:gsLst>
                <a:gs pos="0">
                  <a:schemeClr val="accent3">
                    <a:alpha val="67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形 20">
              <a:extLst>
                <a:ext uri="{FF2B5EF4-FFF2-40B4-BE49-F238E27FC236}">
                  <a16:creationId xmlns:a16="http://schemas.microsoft.com/office/drawing/2014/main" id="{00B14788-6758-781F-6747-B68A659A6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9822341">
              <a:off x="2118017" y="1613046"/>
              <a:ext cx="276756" cy="276756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1E375F7-F957-49FA-5B24-C2E445CC6017}"/>
              </a:ext>
            </a:extLst>
          </p:cNvPr>
          <p:cNvGrpSpPr/>
          <p:nvPr userDrawn="1"/>
        </p:nvGrpSpPr>
        <p:grpSpPr>
          <a:xfrm>
            <a:off x="9295503" y="5770907"/>
            <a:ext cx="397900" cy="249364"/>
            <a:chOff x="9295503" y="5770907"/>
            <a:chExt cx="397900" cy="249364"/>
          </a:xfrm>
        </p:grpSpPr>
        <p:sp>
          <p:nvSpPr>
            <p:cNvPr id="23" name="对话气泡: 圆角矩形 22">
              <a:extLst>
                <a:ext uri="{FF2B5EF4-FFF2-40B4-BE49-F238E27FC236}">
                  <a16:creationId xmlns:a16="http://schemas.microsoft.com/office/drawing/2014/main" id="{A2C2CA30-8953-6664-96AB-BFE856C8F98A}"/>
                </a:ext>
              </a:extLst>
            </p:cNvPr>
            <p:cNvSpPr/>
            <p:nvPr/>
          </p:nvSpPr>
          <p:spPr>
            <a:xfrm rot="651194">
              <a:off x="9295503" y="5770907"/>
              <a:ext cx="397900" cy="249364"/>
            </a:xfrm>
            <a:prstGeom prst="wedgeRoundRectCallout">
              <a:avLst>
                <a:gd name="adj1" fmla="val -31250"/>
                <a:gd name="adj2" fmla="val 65609"/>
                <a:gd name="adj3" fmla="val 16667"/>
              </a:avLst>
            </a:prstGeom>
            <a:gradFill>
              <a:gsLst>
                <a:gs pos="0">
                  <a:schemeClr val="accent3">
                    <a:alpha val="58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形 23">
              <a:extLst>
                <a:ext uri="{FF2B5EF4-FFF2-40B4-BE49-F238E27FC236}">
                  <a16:creationId xmlns:a16="http://schemas.microsoft.com/office/drawing/2014/main" id="{31C72E3B-100A-C979-00D1-56514500A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06742" y="5807878"/>
              <a:ext cx="175422" cy="175422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0B5BFCE-D4B7-FDB1-6718-04D8184B7D40}"/>
              </a:ext>
            </a:extLst>
          </p:cNvPr>
          <p:cNvGrpSpPr/>
          <p:nvPr userDrawn="1"/>
        </p:nvGrpSpPr>
        <p:grpSpPr>
          <a:xfrm>
            <a:off x="4722303" y="4699712"/>
            <a:ext cx="397900" cy="249364"/>
            <a:chOff x="4722303" y="4699712"/>
            <a:chExt cx="397900" cy="249364"/>
          </a:xfrm>
        </p:grpSpPr>
        <p:sp>
          <p:nvSpPr>
            <p:cNvPr id="26" name="对话气泡: 圆角矩形 25">
              <a:extLst>
                <a:ext uri="{FF2B5EF4-FFF2-40B4-BE49-F238E27FC236}">
                  <a16:creationId xmlns:a16="http://schemas.microsoft.com/office/drawing/2014/main" id="{ACB7B0CF-D233-52BF-05CF-9BA2D30C6021}"/>
                </a:ext>
              </a:extLst>
            </p:cNvPr>
            <p:cNvSpPr/>
            <p:nvPr/>
          </p:nvSpPr>
          <p:spPr>
            <a:xfrm rot="20798607" flipH="1">
              <a:off x="4722303" y="4699712"/>
              <a:ext cx="397900" cy="249364"/>
            </a:xfrm>
            <a:prstGeom prst="wedgeRoundRectCallout">
              <a:avLst>
                <a:gd name="adj1" fmla="val -31250"/>
                <a:gd name="adj2" fmla="val 65609"/>
                <a:gd name="adj3" fmla="val 16667"/>
              </a:avLst>
            </a:prstGeom>
            <a:gradFill>
              <a:gsLst>
                <a:gs pos="0">
                  <a:schemeClr val="accent3">
                    <a:alpha val="58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形 26">
              <a:extLst>
                <a:ext uri="{FF2B5EF4-FFF2-40B4-BE49-F238E27FC236}">
                  <a16:creationId xmlns:a16="http://schemas.microsoft.com/office/drawing/2014/main" id="{B36737C4-B490-1815-8E40-3B4C3691C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20609839">
              <a:off x="4806953" y="4710094"/>
              <a:ext cx="228600" cy="228600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9A08C6F-0C68-0539-2739-18CF8ECB4FDD}"/>
              </a:ext>
            </a:extLst>
          </p:cNvPr>
          <p:cNvGrpSpPr/>
          <p:nvPr userDrawn="1"/>
        </p:nvGrpSpPr>
        <p:grpSpPr>
          <a:xfrm>
            <a:off x="11612436" y="4863562"/>
            <a:ext cx="941340" cy="589938"/>
            <a:chOff x="11612436" y="4863562"/>
            <a:chExt cx="941340" cy="589938"/>
          </a:xfrm>
        </p:grpSpPr>
        <p:sp>
          <p:nvSpPr>
            <p:cNvPr id="29" name="对话气泡: 圆角矩形 28">
              <a:extLst>
                <a:ext uri="{FF2B5EF4-FFF2-40B4-BE49-F238E27FC236}">
                  <a16:creationId xmlns:a16="http://schemas.microsoft.com/office/drawing/2014/main" id="{30B84EBE-F53E-3789-578A-BA564E06A5A1}"/>
                </a:ext>
              </a:extLst>
            </p:cNvPr>
            <p:cNvSpPr/>
            <p:nvPr/>
          </p:nvSpPr>
          <p:spPr>
            <a:xfrm rot="1307322">
              <a:off x="11612436" y="4863562"/>
              <a:ext cx="941340" cy="589938"/>
            </a:xfrm>
            <a:prstGeom prst="wedgeRoundRectCallout">
              <a:avLst>
                <a:gd name="adj1" fmla="val -31250"/>
                <a:gd name="adj2" fmla="val 65609"/>
                <a:gd name="adj3" fmla="val 16667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形 29">
              <a:extLst>
                <a:ext uri="{FF2B5EF4-FFF2-40B4-BE49-F238E27FC236}">
                  <a16:creationId xmlns:a16="http://schemas.microsoft.com/office/drawing/2014/main" id="{563959F6-0F30-7D37-08AB-3A057145B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357808">
              <a:off x="11799123" y="4874548"/>
              <a:ext cx="567966" cy="567966"/>
            </a:xfrm>
            <a:prstGeom prst="rect">
              <a:avLst/>
            </a:prstGeom>
          </p:spPr>
        </p:pic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C38AC0CE-A2B1-2289-EB05-34873C3472C9}"/>
              </a:ext>
            </a:extLst>
          </p:cNvPr>
          <p:cNvSpPr/>
          <p:nvPr userDrawn="1"/>
        </p:nvSpPr>
        <p:spPr>
          <a:xfrm>
            <a:off x="12192000" y="-478972"/>
            <a:ext cx="1487715" cy="821508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7365502-DE11-FB33-C18B-20A0ED03DDFC}"/>
              </a:ext>
            </a:extLst>
          </p:cNvPr>
          <p:cNvSpPr/>
          <p:nvPr userDrawn="1"/>
        </p:nvSpPr>
        <p:spPr>
          <a:xfrm flipH="1">
            <a:off x="-2465964" y="-478972"/>
            <a:ext cx="2465963" cy="821508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A4340AD-252E-9C91-FEBE-DEE575FE1FFC}"/>
              </a:ext>
            </a:extLst>
          </p:cNvPr>
          <p:cNvSpPr/>
          <p:nvPr userDrawn="1"/>
        </p:nvSpPr>
        <p:spPr>
          <a:xfrm flipH="1" flipV="1">
            <a:off x="-798288" y="6872512"/>
            <a:ext cx="13759544" cy="158931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>
            <a:hlinkClick r:id="rId16"/>
            <a:extLst>
              <a:ext uri="{FF2B5EF4-FFF2-40B4-BE49-F238E27FC236}">
                <a16:creationId xmlns:a16="http://schemas.microsoft.com/office/drawing/2014/main" id="{96849352-D066-8A5F-1C44-2D49CDFFE8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888" y="1910096"/>
            <a:ext cx="1900224" cy="2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7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5EA7315-A71E-4F19-10A8-3A3E3C496B38}"/>
              </a:ext>
            </a:extLst>
          </p:cNvPr>
          <p:cNvGrpSpPr/>
          <p:nvPr userDrawn="1"/>
        </p:nvGrpSpPr>
        <p:grpSpPr>
          <a:xfrm>
            <a:off x="711199" y="1168399"/>
            <a:ext cx="4521202" cy="4521202"/>
            <a:chOff x="1466850" y="-1200150"/>
            <a:chExt cx="9258300" cy="9258300"/>
          </a:xfrm>
        </p:grpSpPr>
        <p:sp>
          <p:nvSpPr>
            <p:cNvPr id="8" name="圆: 空心 7">
              <a:extLst>
                <a:ext uri="{FF2B5EF4-FFF2-40B4-BE49-F238E27FC236}">
                  <a16:creationId xmlns:a16="http://schemas.microsoft.com/office/drawing/2014/main" id="{FD5B75CC-407C-30C7-BCD4-E5AFDDD20A64}"/>
                </a:ext>
              </a:extLst>
            </p:cNvPr>
            <p:cNvSpPr/>
            <p:nvPr/>
          </p:nvSpPr>
          <p:spPr>
            <a:xfrm>
              <a:off x="3893457" y="1226457"/>
              <a:ext cx="4405086" cy="4405086"/>
            </a:xfrm>
            <a:prstGeom prst="donut">
              <a:avLst>
                <a:gd name="adj" fmla="val 9181"/>
              </a:avLst>
            </a:prstGeom>
            <a:gradFill>
              <a:gsLst>
                <a:gs pos="74000">
                  <a:schemeClr val="accent1">
                    <a:alpha val="1000"/>
                  </a:schemeClr>
                </a:gs>
                <a:gs pos="26000">
                  <a:schemeClr val="accent1">
                    <a:alpha val="1000"/>
                  </a:schemeClr>
                </a:gs>
                <a:gs pos="50000">
                  <a:schemeClr val="accent1">
                    <a:alpha val="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圆: 空心 8">
              <a:extLst>
                <a:ext uri="{FF2B5EF4-FFF2-40B4-BE49-F238E27FC236}">
                  <a16:creationId xmlns:a16="http://schemas.microsoft.com/office/drawing/2014/main" id="{9529B95C-D63D-3A91-99F3-7432492410C1}"/>
                </a:ext>
              </a:extLst>
            </p:cNvPr>
            <p:cNvSpPr/>
            <p:nvPr/>
          </p:nvSpPr>
          <p:spPr>
            <a:xfrm>
              <a:off x="1466850" y="-1200150"/>
              <a:ext cx="9258300" cy="9258300"/>
            </a:xfrm>
            <a:prstGeom prst="donut">
              <a:avLst>
                <a:gd name="adj" fmla="val 3392"/>
              </a:avLst>
            </a:prstGeom>
            <a:gradFill>
              <a:gsLst>
                <a:gs pos="74000">
                  <a:schemeClr val="accent1">
                    <a:alpha val="0"/>
                  </a:schemeClr>
                </a:gs>
                <a:gs pos="26000">
                  <a:schemeClr val="accent1">
                    <a:alpha val="0"/>
                  </a:schemeClr>
                </a:gs>
                <a:gs pos="50000">
                  <a:schemeClr val="accent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空心弧 9">
            <a:extLst>
              <a:ext uri="{FF2B5EF4-FFF2-40B4-BE49-F238E27FC236}">
                <a16:creationId xmlns:a16="http://schemas.microsoft.com/office/drawing/2014/main" id="{7837F8E7-CE65-5ED8-B6C3-26CF8E1E4661}"/>
              </a:ext>
            </a:extLst>
          </p:cNvPr>
          <p:cNvSpPr/>
          <p:nvPr userDrawn="1"/>
        </p:nvSpPr>
        <p:spPr>
          <a:xfrm>
            <a:off x="1130299" y="1587500"/>
            <a:ext cx="3683000" cy="3683000"/>
          </a:xfrm>
          <a:prstGeom prst="blockArc">
            <a:avLst>
              <a:gd name="adj1" fmla="val 13759388"/>
              <a:gd name="adj2" fmla="val 4847931"/>
              <a:gd name="adj3" fmla="val 19635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空心弧 10">
            <a:extLst>
              <a:ext uri="{FF2B5EF4-FFF2-40B4-BE49-F238E27FC236}">
                <a16:creationId xmlns:a16="http://schemas.microsoft.com/office/drawing/2014/main" id="{30BE957B-305E-9F57-31E9-AA716E3601F2}"/>
              </a:ext>
            </a:extLst>
          </p:cNvPr>
          <p:cNvSpPr/>
          <p:nvPr userDrawn="1"/>
        </p:nvSpPr>
        <p:spPr>
          <a:xfrm>
            <a:off x="10746016" y="6226629"/>
            <a:ext cx="1973942" cy="1973942"/>
          </a:xfrm>
          <a:prstGeom prst="blockArc">
            <a:avLst>
              <a:gd name="adj1" fmla="val 10256306"/>
              <a:gd name="adj2" fmla="val 28202"/>
              <a:gd name="adj3" fmla="val 21609"/>
            </a:avLst>
          </a:prstGeom>
          <a:gradFill flip="none" rotWithShape="1">
            <a:gsLst>
              <a:gs pos="92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7A4099D-B237-21FB-5968-425076C789CA}"/>
              </a:ext>
            </a:extLst>
          </p:cNvPr>
          <p:cNvGrpSpPr/>
          <p:nvPr userDrawn="1"/>
        </p:nvGrpSpPr>
        <p:grpSpPr>
          <a:xfrm>
            <a:off x="8103505" y="6572249"/>
            <a:ext cx="2752272" cy="170561"/>
            <a:chOff x="-330200" y="4580518"/>
            <a:chExt cx="5600700" cy="347082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51D54E6D-D398-9B84-D96C-FFD84B99F323}"/>
                </a:ext>
              </a:extLst>
            </p:cNvPr>
            <p:cNvSpPr/>
            <p:nvPr/>
          </p:nvSpPr>
          <p:spPr>
            <a:xfrm>
              <a:off x="-63499" y="4580518"/>
              <a:ext cx="5333999" cy="26342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2">
                    <a:alpha val="11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61F90741-E32A-96F6-6CFE-D7082EE9A78A}"/>
                </a:ext>
              </a:extLst>
            </p:cNvPr>
            <p:cNvSpPr/>
            <p:nvPr/>
          </p:nvSpPr>
          <p:spPr>
            <a:xfrm>
              <a:off x="-330200" y="4760283"/>
              <a:ext cx="4470400" cy="16731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2">
                    <a:alpha val="11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>
            <a:hlinkClick r:id="rId2"/>
            <a:extLst>
              <a:ext uri="{FF2B5EF4-FFF2-40B4-BE49-F238E27FC236}">
                <a16:creationId xmlns:a16="http://schemas.microsoft.com/office/drawing/2014/main" id="{B02F4861-31F0-1E89-A607-3CAB48FF44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171" y="563896"/>
            <a:ext cx="1900224" cy="25082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F6DC084-3616-2918-35D3-2CC06E5D2639}"/>
              </a:ext>
            </a:extLst>
          </p:cNvPr>
          <p:cNvSpPr/>
          <p:nvPr userDrawn="1"/>
        </p:nvSpPr>
        <p:spPr>
          <a:xfrm>
            <a:off x="12192000" y="-478972"/>
            <a:ext cx="1487715" cy="821508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5E484EC-6115-3677-3AE2-CA0AD6ACCB6C}"/>
              </a:ext>
            </a:extLst>
          </p:cNvPr>
          <p:cNvSpPr/>
          <p:nvPr userDrawn="1"/>
        </p:nvSpPr>
        <p:spPr>
          <a:xfrm flipH="1" flipV="1">
            <a:off x="-798288" y="6872512"/>
            <a:ext cx="13759544" cy="158931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56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7655AA9-2EEE-6D92-43E2-EF1D47ED78EC}"/>
              </a:ext>
            </a:extLst>
          </p:cNvPr>
          <p:cNvGrpSpPr/>
          <p:nvPr userDrawn="1"/>
        </p:nvGrpSpPr>
        <p:grpSpPr>
          <a:xfrm>
            <a:off x="3410857" y="390182"/>
            <a:ext cx="5370286" cy="5370286"/>
            <a:chOff x="1466850" y="-1200150"/>
            <a:chExt cx="9258300" cy="9258300"/>
          </a:xfrm>
        </p:grpSpPr>
        <p:sp>
          <p:nvSpPr>
            <p:cNvPr id="8" name="圆: 空心 7">
              <a:extLst>
                <a:ext uri="{FF2B5EF4-FFF2-40B4-BE49-F238E27FC236}">
                  <a16:creationId xmlns:a16="http://schemas.microsoft.com/office/drawing/2014/main" id="{D09201F5-4037-D301-99F8-517F03C6DBB8}"/>
                </a:ext>
              </a:extLst>
            </p:cNvPr>
            <p:cNvSpPr/>
            <p:nvPr/>
          </p:nvSpPr>
          <p:spPr>
            <a:xfrm>
              <a:off x="3893457" y="1226457"/>
              <a:ext cx="4405086" cy="4405086"/>
            </a:xfrm>
            <a:prstGeom prst="donut">
              <a:avLst>
                <a:gd name="adj" fmla="val 9181"/>
              </a:avLst>
            </a:prstGeom>
            <a:gradFill>
              <a:gsLst>
                <a:gs pos="74000">
                  <a:schemeClr val="accent1">
                    <a:alpha val="1000"/>
                  </a:schemeClr>
                </a:gs>
                <a:gs pos="26000">
                  <a:schemeClr val="accent1">
                    <a:alpha val="1000"/>
                  </a:schemeClr>
                </a:gs>
                <a:gs pos="50000">
                  <a:schemeClr val="accent1">
                    <a:alpha val="4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圆: 空心 8">
              <a:extLst>
                <a:ext uri="{FF2B5EF4-FFF2-40B4-BE49-F238E27FC236}">
                  <a16:creationId xmlns:a16="http://schemas.microsoft.com/office/drawing/2014/main" id="{82AE4CC8-D88C-8CD4-0502-C07ED328F386}"/>
                </a:ext>
              </a:extLst>
            </p:cNvPr>
            <p:cNvSpPr/>
            <p:nvPr/>
          </p:nvSpPr>
          <p:spPr>
            <a:xfrm>
              <a:off x="1466850" y="-1200150"/>
              <a:ext cx="9258300" cy="9258300"/>
            </a:xfrm>
            <a:prstGeom prst="donut">
              <a:avLst>
                <a:gd name="adj" fmla="val 3392"/>
              </a:avLst>
            </a:prstGeom>
            <a:gradFill>
              <a:gsLst>
                <a:gs pos="74000">
                  <a:schemeClr val="accent1">
                    <a:alpha val="0"/>
                  </a:schemeClr>
                </a:gs>
                <a:gs pos="26000">
                  <a:schemeClr val="accent1">
                    <a:alpha val="0"/>
                  </a:schemeClr>
                </a:gs>
                <a:gs pos="50000">
                  <a:schemeClr val="accent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0" name="图片 9">
            <a:hlinkClick r:id="rId2"/>
            <a:extLst>
              <a:ext uri="{FF2B5EF4-FFF2-40B4-BE49-F238E27FC236}">
                <a16:creationId xmlns:a16="http://schemas.microsoft.com/office/drawing/2014/main" id="{14256289-A9FC-F64F-7AE4-67411B44BA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171" y="563896"/>
            <a:ext cx="1900224" cy="250828"/>
          </a:xfrm>
          <a:prstGeom prst="rect">
            <a:avLst/>
          </a:prstGeom>
        </p:spPr>
      </p:pic>
      <p:sp>
        <p:nvSpPr>
          <p:cNvPr id="11" name="空心弧 10">
            <a:extLst>
              <a:ext uri="{FF2B5EF4-FFF2-40B4-BE49-F238E27FC236}">
                <a16:creationId xmlns:a16="http://schemas.microsoft.com/office/drawing/2014/main" id="{D32D556C-D4C0-1945-9AAC-B3934C1A7302}"/>
              </a:ext>
            </a:extLst>
          </p:cNvPr>
          <p:cNvSpPr/>
          <p:nvPr userDrawn="1"/>
        </p:nvSpPr>
        <p:spPr>
          <a:xfrm rot="20583593">
            <a:off x="10925629" y="5871029"/>
            <a:ext cx="1973942" cy="1973942"/>
          </a:xfrm>
          <a:prstGeom prst="blockArc">
            <a:avLst>
              <a:gd name="adj1" fmla="val 10256306"/>
              <a:gd name="adj2" fmla="val 28202"/>
              <a:gd name="adj3" fmla="val 21609"/>
            </a:avLst>
          </a:prstGeom>
          <a:gradFill flip="none" rotWithShape="1">
            <a:gsLst>
              <a:gs pos="92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空心弧 11">
            <a:extLst>
              <a:ext uri="{FF2B5EF4-FFF2-40B4-BE49-F238E27FC236}">
                <a16:creationId xmlns:a16="http://schemas.microsoft.com/office/drawing/2014/main" id="{9D3B0B3C-D8E2-8E6E-D0AB-862B26C764E2}"/>
              </a:ext>
            </a:extLst>
          </p:cNvPr>
          <p:cNvSpPr/>
          <p:nvPr userDrawn="1"/>
        </p:nvSpPr>
        <p:spPr>
          <a:xfrm rot="1016407" flipH="1">
            <a:off x="-707570" y="5871029"/>
            <a:ext cx="1973942" cy="1973942"/>
          </a:xfrm>
          <a:prstGeom prst="blockArc">
            <a:avLst>
              <a:gd name="adj1" fmla="val 10256306"/>
              <a:gd name="adj2" fmla="val 28202"/>
              <a:gd name="adj3" fmla="val 21609"/>
            </a:avLst>
          </a:prstGeom>
          <a:gradFill flip="none" rotWithShape="1">
            <a:gsLst>
              <a:gs pos="92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5BBE0F3-5CFB-1F1C-A33D-EBA6403FFD72}"/>
              </a:ext>
            </a:extLst>
          </p:cNvPr>
          <p:cNvSpPr/>
          <p:nvPr userDrawn="1"/>
        </p:nvSpPr>
        <p:spPr>
          <a:xfrm>
            <a:off x="12192000" y="-478972"/>
            <a:ext cx="1487715" cy="821508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78E6D9C-61D5-E594-6232-3B961D650923}"/>
              </a:ext>
            </a:extLst>
          </p:cNvPr>
          <p:cNvSpPr/>
          <p:nvPr userDrawn="1"/>
        </p:nvSpPr>
        <p:spPr>
          <a:xfrm flipH="1">
            <a:off x="-2465964" y="-478972"/>
            <a:ext cx="2465963" cy="821508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7148158-24AB-384C-E88D-94C03A02D1C3}"/>
              </a:ext>
            </a:extLst>
          </p:cNvPr>
          <p:cNvSpPr/>
          <p:nvPr userDrawn="1"/>
        </p:nvSpPr>
        <p:spPr>
          <a:xfrm flipH="1" flipV="1">
            <a:off x="-798288" y="6872512"/>
            <a:ext cx="13759544" cy="158931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13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空心弧 8">
            <a:extLst>
              <a:ext uri="{FF2B5EF4-FFF2-40B4-BE49-F238E27FC236}">
                <a16:creationId xmlns:a16="http://schemas.microsoft.com/office/drawing/2014/main" id="{A1F487EF-DBA3-A2A5-8064-E84A3BB1CDCB}"/>
              </a:ext>
            </a:extLst>
          </p:cNvPr>
          <p:cNvSpPr/>
          <p:nvPr userDrawn="1"/>
        </p:nvSpPr>
        <p:spPr>
          <a:xfrm rot="17722357">
            <a:off x="591017" y="334920"/>
            <a:ext cx="961726" cy="961726"/>
          </a:xfrm>
          <a:prstGeom prst="blockArc">
            <a:avLst>
              <a:gd name="adj1" fmla="val 7945705"/>
              <a:gd name="adj2" fmla="val 3482675"/>
              <a:gd name="adj3" fmla="val 20698"/>
            </a:avLst>
          </a:prstGeom>
          <a:gradFill flip="none" rotWithShape="1">
            <a:gsLst>
              <a:gs pos="92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8ABC1A5-F982-D848-3971-F00842333F09}"/>
              </a:ext>
            </a:extLst>
          </p:cNvPr>
          <p:cNvSpPr/>
          <p:nvPr userDrawn="1"/>
        </p:nvSpPr>
        <p:spPr>
          <a:xfrm>
            <a:off x="0" y="6781800"/>
            <a:ext cx="12204700" cy="76200"/>
          </a:xfrm>
          <a:prstGeom prst="rect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占位符 11">
            <a:extLst>
              <a:ext uri="{FF2B5EF4-FFF2-40B4-BE49-F238E27FC236}">
                <a16:creationId xmlns:a16="http://schemas.microsoft.com/office/drawing/2014/main" id="{48718621-212A-850E-8A5C-E28EAEF4F9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8072" y="602771"/>
            <a:ext cx="5524500" cy="5466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zh-CN" altLang="en-US" sz="3200" kern="1200" smtClean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1pPr>
            <a:lvl2pPr marL="0" algn="l" defTabSz="914400" rtl="0" eaLnBrk="1" latinLnBrk="0" hangingPunct="1">
              <a:defRPr lang="zh-CN" altLang="en-US" sz="3200" kern="1200" smtClean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2pPr>
            <a:lvl3pPr marL="0" algn="l" defTabSz="914400" rtl="0" eaLnBrk="1" latinLnBrk="0" hangingPunct="1">
              <a:defRPr lang="zh-CN" altLang="en-US" sz="3200" kern="1200" smtClean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3pPr>
            <a:lvl4pPr marL="0" algn="l" defTabSz="914400" rtl="0" eaLnBrk="1" latinLnBrk="0" hangingPunct="1">
              <a:defRPr lang="zh-CN" altLang="en-US" sz="3200" kern="1200" smtClean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4pPr>
            <a:lvl5pPr marL="0" algn="l" defTabSz="914400" rtl="0" eaLnBrk="1" latinLnBrk="0" hangingPunct="1">
              <a:defRPr lang="zh-CN" altLang="en-US" sz="3200" kern="12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5pPr>
          </a:lstStyle>
          <a:p>
            <a:r>
              <a:rPr lang="zh-CN" altLang="en-US" sz="320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输入标题</a:t>
            </a:r>
          </a:p>
        </p:txBody>
      </p:sp>
      <p:pic>
        <p:nvPicPr>
          <p:cNvPr id="14" name="图片 13">
            <a:hlinkClick r:id="rId2"/>
            <a:extLst>
              <a:ext uri="{FF2B5EF4-FFF2-40B4-BE49-F238E27FC236}">
                <a16:creationId xmlns:a16="http://schemas.microsoft.com/office/drawing/2014/main" id="{77388A7E-3947-D42E-AA82-76AC64A6C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171" y="563896"/>
            <a:ext cx="1900224" cy="2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0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: 空心 9">
            <a:extLst>
              <a:ext uri="{FF2B5EF4-FFF2-40B4-BE49-F238E27FC236}">
                <a16:creationId xmlns:a16="http://schemas.microsoft.com/office/drawing/2014/main" id="{2A5D452C-908B-83D9-6D4A-120C0FE89F59}"/>
              </a:ext>
            </a:extLst>
          </p:cNvPr>
          <p:cNvSpPr/>
          <p:nvPr userDrawn="1"/>
        </p:nvSpPr>
        <p:spPr>
          <a:xfrm>
            <a:off x="3893457" y="1226457"/>
            <a:ext cx="4405086" cy="4405086"/>
          </a:xfrm>
          <a:prstGeom prst="donut">
            <a:avLst>
              <a:gd name="adj" fmla="val 9181"/>
            </a:avLst>
          </a:prstGeom>
          <a:gradFill>
            <a:gsLst>
              <a:gs pos="74000">
                <a:schemeClr val="accent1">
                  <a:alpha val="1000"/>
                </a:schemeClr>
              </a:gs>
              <a:gs pos="26000">
                <a:schemeClr val="accent1">
                  <a:alpha val="1000"/>
                </a:schemeClr>
              </a:gs>
              <a:gs pos="50000">
                <a:schemeClr val="accent1">
                  <a:alpha val="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圆: 空心 10">
            <a:extLst>
              <a:ext uri="{FF2B5EF4-FFF2-40B4-BE49-F238E27FC236}">
                <a16:creationId xmlns:a16="http://schemas.microsoft.com/office/drawing/2014/main" id="{EB0EE5E7-7F1C-E9E6-6CA2-1070FC834E95}"/>
              </a:ext>
            </a:extLst>
          </p:cNvPr>
          <p:cNvSpPr/>
          <p:nvPr userDrawn="1"/>
        </p:nvSpPr>
        <p:spPr>
          <a:xfrm>
            <a:off x="-573315" y="-3240315"/>
            <a:ext cx="13338630" cy="13338630"/>
          </a:xfrm>
          <a:prstGeom prst="donut">
            <a:avLst>
              <a:gd name="adj" fmla="val 6333"/>
            </a:avLst>
          </a:prstGeom>
          <a:gradFill>
            <a:gsLst>
              <a:gs pos="74000">
                <a:schemeClr val="accent1">
                  <a:alpha val="0"/>
                </a:schemeClr>
              </a:gs>
              <a:gs pos="26000">
                <a:schemeClr val="accent1">
                  <a:alpha val="0"/>
                </a:schemeClr>
              </a:gs>
              <a:gs pos="50000">
                <a:schemeClr val="accent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圆: 空心 11">
            <a:extLst>
              <a:ext uri="{FF2B5EF4-FFF2-40B4-BE49-F238E27FC236}">
                <a16:creationId xmlns:a16="http://schemas.microsoft.com/office/drawing/2014/main" id="{C96F335B-8373-565A-DCA3-24287C38EDD7}"/>
              </a:ext>
            </a:extLst>
          </p:cNvPr>
          <p:cNvSpPr/>
          <p:nvPr userDrawn="1"/>
        </p:nvSpPr>
        <p:spPr>
          <a:xfrm>
            <a:off x="1466850" y="-1200150"/>
            <a:ext cx="9258300" cy="9258300"/>
          </a:xfrm>
          <a:prstGeom prst="donut">
            <a:avLst>
              <a:gd name="adj" fmla="val 3392"/>
            </a:avLst>
          </a:prstGeom>
          <a:gradFill>
            <a:gsLst>
              <a:gs pos="74000">
                <a:schemeClr val="accent1">
                  <a:alpha val="0"/>
                </a:schemeClr>
              </a:gs>
              <a:gs pos="26000">
                <a:schemeClr val="accent1">
                  <a:alpha val="0"/>
                </a:schemeClr>
              </a:gs>
              <a:gs pos="50000">
                <a:schemeClr val="accent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5" name="图片 14">
            <a:hlinkClick r:id="rId2"/>
            <a:extLst>
              <a:ext uri="{FF2B5EF4-FFF2-40B4-BE49-F238E27FC236}">
                <a16:creationId xmlns:a16="http://schemas.microsoft.com/office/drawing/2014/main" id="{DB92D14C-4368-D739-9D4E-6AA9A8C2A9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888" y="1910096"/>
            <a:ext cx="1900224" cy="25082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B324967-FD0F-BD84-55B4-C268E191C0E0}"/>
              </a:ext>
            </a:extLst>
          </p:cNvPr>
          <p:cNvSpPr/>
          <p:nvPr userDrawn="1"/>
        </p:nvSpPr>
        <p:spPr>
          <a:xfrm>
            <a:off x="12192000" y="-478972"/>
            <a:ext cx="1487715" cy="821508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ED5C273-1CD4-1DD4-4E0A-CEE62C908F7F}"/>
              </a:ext>
            </a:extLst>
          </p:cNvPr>
          <p:cNvSpPr/>
          <p:nvPr userDrawn="1"/>
        </p:nvSpPr>
        <p:spPr>
          <a:xfrm flipH="1">
            <a:off x="-2465964" y="-478972"/>
            <a:ext cx="2465963" cy="821508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B7991DA-8FA9-D9C8-5171-E440B43C6DB5}"/>
              </a:ext>
            </a:extLst>
          </p:cNvPr>
          <p:cNvSpPr/>
          <p:nvPr userDrawn="1"/>
        </p:nvSpPr>
        <p:spPr>
          <a:xfrm flipH="1" flipV="1">
            <a:off x="-798288" y="6872512"/>
            <a:ext cx="13759544" cy="158931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59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48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D93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1">
            <a:extLst>
              <a:ext uri="{FF2B5EF4-FFF2-40B4-BE49-F238E27FC236}">
                <a16:creationId xmlns:a16="http://schemas.microsoft.com/office/drawing/2014/main" id="{59154A33-747C-4A5D-8228-1FBB8C6CB121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100" b="0" i="0" kern="1200" baseline="0" dirty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/>
              <a:t>OfficePLUS.cn</a:t>
            </a:r>
            <a:endParaRPr lang="en-US"/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783C0246-67FF-40D3-8BFD-6742D83FD9A2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zh-CN" altLang="en-US"/>
              <a:t>中文 思源黑体 </a:t>
            </a:r>
            <a:r>
              <a:rPr lang="fr-FR" altLang="zh-CN"/>
              <a:t>CN Normal</a:t>
            </a:r>
            <a:r>
              <a:rPr lang="zh-CN" altLang="en-US"/>
              <a:t>（标题）、思源黑体 </a:t>
            </a:r>
            <a:r>
              <a:rPr lang="en-US" altLang="zh-CN"/>
              <a:t>CN ExtraLight </a:t>
            </a:r>
            <a:r>
              <a:rPr lang="zh-CN" altLang="en-US"/>
              <a:t>（正文）</a:t>
            </a:r>
            <a:endParaRPr lang="en-US" altLang="zh-CN"/>
          </a:p>
          <a:p>
            <a:pPr lvl="0"/>
            <a:r>
              <a:rPr lang="zh-CN" altLang="en-US"/>
              <a:t>英文 思源黑体 </a:t>
            </a:r>
            <a:r>
              <a:rPr lang="fr-FR" altLang="zh-CN"/>
              <a:t>CN Normal</a:t>
            </a:r>
            <a:r>
              <a:rPr lang="zh-CN" altLang="en-US"/>
              <a:t>（标题）</a:t>
            </a:r>
            <a:r>
              <a:rPr lang="zh-CN" altLang="fr-FR"/>
              <a:t>、</a:t>
            </a:r>
            <a:r>
              <a:rPr lang="zh-CN" altLang="en-US"/>
              <a:t>思源黑体 </a:t>
            </a:r>
            <a:r>
              <a:rPr lang="fr-FR" altLang="zh-CN"/>
              <a:t>CN ExtraLight </a:t>
            </a:r>
            <a:r>
              <a:rPr lang="zh-CN" altLang="en-US"/>
              <a:t>（正文）</a:t>
            </a:r>
            <a:endParaRPr lang="en-US" altLang="zh-CN"/>
          </a:p>
          <a:p>
            <a:pPr lvl="0"/>
            <a:endParaRPr lang="zh-CN" altLang="en-US"/>
          </a:p>
          <a:p>
            <a:pPr lvl="0"/>
            <a:r>
              <a:rPr lang="zh-CN" altLang="en-US"/>
              <a:t>标题 </a:t>
            </a:r>
            <a:r>
              <a:rPr lang="en-US" altLang="zh-CN"/>
              <a:t>1.0</a:t>
            </a:r>
          </a:p>
          <a:p>
            <a:pPr lvl="0"/>
            <a:r>
              <a:rPr lang="zh-CN" altLang="en-US"/>
              <a:t>正文 </a:t>
            </a:r>
            <a:r>
              <a:rPr lang="en-US" altLang="zh-CN"/>
              <a:t>1.3</a:t>
            </a:r>
          </a:p>
          <a:p>
            <a:pPr lvl="0"/>
            <a:r>
              <a:rPr lang="en-US" altLang="zh-CN"/>
              <a:t>Unsplash</a:t>
            </a:r>
            <a:r>
              <a:rPr lang="zh-CN" altLang="en-US"/>
              <a:t>、</a:t>
            </a:r>
            <a:r>
              <a:rPr lang="en-US" altLang="zh-CN"/>
              <a:t>Pexels</a:t>
            </a:r>
          </a:p>
          <a:p>
            <a:pPr lvl="0">
              <a:spcBef>
                <a:spcPts val="0"/>
              </a:spcBef>
            </a:pPr>
            <a:endParaRPr lang="en-US" altLang="zh-CN"/>
          </a:p>
          <a:p>
            <a:pPr lvl="0">
              <a:spcBef>
                <a:spcPts val="0"/>
              </a:spcBef>
            </a:pPr>
            <a:endParaRPr lang="en-US" altLang="zh-CN"/>
          </a:p>
          <a:p>
            <a:pPr lvl="0">
              <a:spcBef>
                <a:spcPts val="0"/>
              </a:spcBef>
            </a:pPr>
            <a:r>
              <a:rPr lang="zh-CN" altLang="en-US"/>
              <a:t>本网站所提供的任何信息内容（包括但不限于 </a:t>
            </a:r>
            <a:r>
              <a:rPr lang="en-US" altLang="zh-CN"/>
              <a:t>PPT </a:t>
            </a:r>
            <a:r>
              <a:rPr lang="zh-CN" altLang="en-US"/>
              <a:t>模板、</a:t>
            </a:r>
            <a:r>
              <a:rPr lang="en-US" altLang="zh-CN"/>
              <a:t>Word </a:t>
            </a:r>
            <a:r>
              <a:rPr lang="zh-CN" altLang="en-US"/>
              <a:t>文档、</a:t>
            </a:r>
            <a:r>
              <a:rPr lang="en-US" altLang="zh-CN"/>
              <a:t>Excel </a:t>
            </a:r>
            <a:r>
              <a:rPr lang="zh-CN" altLang="en-US"/>
              <a:t>图表、图片素材等）均受</a:t>
            </a:r>
            <a:r>
              <a:rPr lang="en-US" altLang="zh-CN"/>
              <a:t>《</a:t>
            </a:r>
            <a:r>
              <a:rPr lang="zh-CN" altLang="en-US"/>
              <a:t>中华人民共和国著作权法</a:t>
            </a:r>
            <a:r>
              <a:rPr lang="en-US" altLang="zh-CN"/>
              <a:t>》</a:t>
            </a:r>
            <a:r>
              <a:rPr lang="zh-CN" altLang="en-US"/>
              <a:t>、</a:t>
            </a:r>
            <a:r>
              <a:rPr lang="en-US" altLang="zh-CN"/>
              <a:t>《</a:t>
            </a:r>
            <a:r>
              <a:rPr lang="zh-CN" altLang="en-US"/>
              <a:t>信息网络传播权保护条例</a:t>
            </a:r>
            <a:r>
              <a:rPr lang="en-US" altLang="zh-CN"/>
              <a:t>》</a:t>
            </a:r>
            <a:r>
              <a:rPr lang="zh-CN" altLang="en-US"/>
              <a:t>及其他适用的法律法规的保护，未经权利人书面明确授权，信息内容的任何部分</a:t>
            </a:r>
            <a:r>
              <a:rPr lang="en-US" altLang="zh-CN"/>
              <a:t>(</a:t>
            </a:r>
            <a:r>
              <a:rPr lang="zh-CN" altLang="en-US"/>
              <a:t>包括图片或图表</a:t>
            </a:r>
            <a:r>
              <a:rPr lang="en-US" altLang="zh-CN"/>
              <a:t>)</a:t>
            </a:r>
            <a:r>
              <a:rPr lang="zh-CN" altLang="en-US"/>
              <a:t>不得被全部或部分的复制、传播、销售，否则将承担法律责任。</a:t>
            </a:r>
          </a:p>
          <a:p>
            <a:pPr lvl="0"/>
            <a:endParaRPr lang="zh-CN" altLang="en-US"/>
          </a:p>
          <a:p>
            <a:pPr lvl="0"/>
            <a:r>
              <a:rPr lang="zh-CN" altLang="en-US"/>
              <a:t>書翰</a:t>
            </a:r>
          </a:p>
          <a:p>
            <a:pPr lvl="0"/>
            <a:endParaRPr lang="zh-CN" altLang="en-US"/>
          </a:p>
        </p:txBody>
      </p:sp>
      <p:sp>
        <p:nvSpPr>
          <p:cNvPr id="8" name="文本占位符 4">
            <a:extLst>
              <a:ext uri="{FF2B5EF4-FFF2-40B4-BE49-F238E27FC236}">
                <a16:creationId xmlns:a16="http://schemas.microsoft.com/office/drawing/2014/main" id="{657799BC-CCC7-465F-A088-DB9D06D53CF9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6"/>
            <a:ext cx="1657138" cy="4402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867" b="0" i="0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CN" altLang="en-US"/>
              <a:t>标注</a:t>
            </a:r>
          </a:p>
        </p:txBody>
      </p:sp>
      <p:sp>
        <p:nvSpPr>
          <p:cNvPr id="9" name="文本占位符 7">
            <a:extLst>
              <a:ext uri="{FF2B5EF4-FFF2-40B4-BE49-F238E27FC236}">
                <a16:creationId xmlns:a16="http://schemas.microsoft.com/office/drawing/2014/main" id="{948A8E1F-3B42-4289-98BF-9C3BFB395D24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lang="zh-CN" altLang="en-US" sz="1200" b="0" i="0" kern="1200" baseline="0" dirty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/>
              <a:t>字体使用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/>
              <a:t>行距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/>
              <a:t>素材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/>
              <a:t>声明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286544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400CBE-FA0E-59A4-34C8-BA421B94F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39749-17A3-4DFB-BAD0-0C327BCDC158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E22C5A-162F-A151-1AE2-3ACDD972A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9F663D-3DE1-1194-93F7-3EFE84854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B631A-66DE-47C8-8670-89487704A5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3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chart" Target="../charts/chart1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0.svg"/><Relationship Id="rId7" Type="http://schemas.openxmlformats.org/officeDocument/2006/relationships/image" Target="../media/image3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BC55B758-54F6-AA94-2FAA-679A032B5523}"/>
              </a:ext>
            </a:extLst>
          </p:cNvPr>
          <p:cNvSpPr txBox="1"/>
          <p:nvPr/>
        </p:nvSpPr>
        <p:spPr>
          <a:xfrm>
            <a:off x="1596571" y="3013502"/>
            <a:ext cx="8998858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rPr>
              <a:t>渐变蓝简约风工作汇报模版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A39CA84-3697-C5C4-0382-BF767C991E8B}"/>
              </a:ext>
            </a:extLst>
          </p:cNvPr>
          <p:cNvSpPr txBox="1"/>
          <p:nvPr/>
        </p:nvSpPr>
        <p:spPr>
          <a:xfrm>
            <a:off x="3953330" y="3908893"/>
            <a:ext cx="428534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6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阿里巴巴普惠体 L" panose="00020600040101010101" pitchFamily="18" charset="-122"/>
              </a:rPr>
              <a:t>广西</a:t>
            </a:r>
            <a:r>
              <a:rPr kumimoji="0" lang="en-US" altLang="zh-CN" sz="1800" b="0" i="0" u="none" strike="noStrike" kern="1200" cap="none" spc="6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阿里巴巴普惠体 L" panose="00020600040101010101" pitchFamily="18" charset="-122"/>
              </a:rPr>
              <a:t>XXX</a:t>
            </a:r>
            <a:r>
              <a:rPr kumimoji="0" lang="zh-CN" altLang="en-US" sz="1800" b="0" i="0" u="none" strike="noStrike" kern="1200" cap="none" spc="6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阿里巴巴普惠体 L" panose="00020600040101010101" pitchFamily="18" charset="-122"/>
              </a:rPr>
              <a:t>商务有限公司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24B0AD8-391D-C1A5-E294-3F45CD314E58}"/>
              </a:ext>
            </a:extLst>
          </p:cNvPr>
          <p:cNvSpPr txBox="1"/>
          <p:nvPr/>
        </p:nvSpPr>
        <p:spPr>
          <a:xfrm>
            <a:off x="6164945" y="6344091"/>
            <a:ext cx="274682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</a:rPr>
              <a:t>汇报人：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</a:rPr>
              <a:t>OfficePLUS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思源黑体 CN ExtraLight" panose="020B0200000000000000" pitchFamily="34" charset="-122"/>
              <a:ea typeface="思源黑体 CN ExtraLight" panose="020B02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BC816C0-D76F-2F93-4F36-8090653188CE}"/>
              </a:ext>
            </a:extLst>
          </p:cNvPr>
          <p:cNvSpPr txBox="1"/>
          <p:nvPr/>
        </p:nvSpPr>
        <p:spPr>
          <a:xfrm>
            <a:off x="8733973" y="6344091"/>
            <a:ext cx="271779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OPPOSans R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</a:rPr>
              <a:t>汇报时间：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</a:rPr>
              <a:t>月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</a:rPr>
              <a:t>XX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</a:rPr>
              <a:t>日</a:t>
            </a:r>
          </a:p>
        </p:txBody>
      </p:sp>
      <p:grpSp>
        <p:nvGrpSpPr>
          <p:cNvPr id="397" name="Group 4">
            <a:extLst>
              <a:ext uri="{FF2B5EF4-FFF2-40B4-BE49-F238E27FC236}">
                <a16:creationId xmlns:a16="http://schemas.microsoft.com/office/drawing/2014/main" id="{ED93E971-A9D3-323A-49FF-3FFB51E2DA77}"/>
              </a:ext>
            </a:extLst>
          </p:cNvPr>
          <p:cNvGrpSpPr>
            <a:grpSpLocks noChangeAspect="1"/>
          </p:cNvGrpSpPr>
          <p:nvPr/>
        </p:nvGrpSpPr>
        <p:grpSpPr bwMode="auto">
          <a:xfrm rot="2267914">
            <a:off x="8651963" y="2480636"/>
            <a:ext cx="1600800" cy="1896728"/>
            <a:chOff x="664" y="451"/>
            <a:chExt cx="2299" cy="2724"/>
          </a:xfrm>
          <a:gradFill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0"/>
                </a:schemeClr>
              </a:gs>
              <a:gs pos="50000">
                <a:schemeClr val="accent1">
                  <a:alpha val="20000"/>
                </a:schemeClr>
              </a:gs>
            </a:gsLst>
            <a:lin ang="5400000" scaled="1"/>
          </a:gradFill>
        </p:grpSpPr>
        <p:sp>
          <p:nvSpPr>
            <p:cNvPr id="398" name="Freeform 5">
              <a:extLst>
                <a:ext uri="{FF2B5EF4-FFF2-40B4-BE49-F238E27FC236}">
                  <a16:creationId xmlns:a16="http://schemas.microsoft.com/office/drawing/2014/main" id="{8EAA1BCD-05F8-3582-6CC6-BDAA9CC9A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" y="2709"/>
              <a:ext cx="125" cy="115"/>
            </a:xfrm>
            <a:custGeom>
              <a:avLst/>
              <a:gdLst>
                <a:gd name="T0" fmla="*/ 151 w 342"/>
                <a:gd name="T1" fmla="*/ 6 h 315"/>
                <a:gd name="T2" fmla="*/ 46 w 342"/>
                <a:gd name="T3" fmla="*/ 68 h 315"/>
                <a:gd name="T4" fmla="*/ 74 w 342"/>
                <a:gd name="T5" fmla="*/ 279 h 315"/>
                <a:gd name="T6" fmla="*/ 170 w 342"/>
                <a:gd name="T7" fmla="*/ 315 h 315"/>
                <a:gd name="T8" fmla="*/ 185 w 342"/>
                <a:gd name="T9" fmla="*/ 314 h 315"/>
                <a:gd name="T10" fmla="*/ 288 w 342"/>
                <a:gd name="T11" fmla="*/ 258 h 315"/>
                <a:gd name="T12" fmla="*/ 267 w 342"/>
                <a:gd name="T13" fmla="*/ 39 h 315"/>
                <a:gd name="T14" fmla="*/ 151 w 342"/>
                <a:gd name="T15" fmla="*/ 6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2" h="315">
                  <a:moveTo>
                    <a:pt x="151" y="6"/>
                  </a:moveTo>
                  <a:cubicBezTo>
                    <a:pt x="109" y="11"/>
                    <a:pt x="71" y="34"/>
                    <a:pt x="46" y="68"/>
                  </a:cubicBezTo>
                  <a:cubicBezTo>
                    <a:pt x="0" y="134"/>
                    <a:pt x="11" y="227"/>
                    <a:pt x="74" y="279"/>
                  </a:cubicBezTo>
                  <a:cubicBezTo>
                    <a:pt x="101" y="303"/>
                    <a:pt x="135" y="315"/>
                    <a:pt x="170" y="315"/>
                  </a:cubicBezTo>
                  <a:cubicBezTo>
                    <a:pt x="175" y="315"/>
                    <a:pt x="180" y="315"/>
                    <a:pt x="185" y="314"/>
                  </a:cubicBezTo>
                  <a:cubicBezTo>
                    <a:pt x="226" y="310"/>
                    <a:pt x="262" y="290"/>
                    <a:pt x="288" y="258"/>
                  </a:cubicBezTo>
                  <a:cubicBezTo>
                    <a:pt x="342" y="192"/>
                    <a:pt x="332" y="93"/>
                    <a:pt x="267" y="39"/>
                  </a:cubicBezTo>
                  <a:cubicBezTo>
                    <a:pt x="235" y="12"/>
                    <a:pt x="193" y="0"/>
                    <a:pt x="15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399" name="Freeform 6">
              <a:extLst>
                <a:ext uri="{FF2B5EF4-FFF2-40B4-BE49-F238E27FC236}">
                  <a16:creationId xmlns:a16="http://schemas.microsoft.com/office/drawing/2014/main" id="{61EFA8CD-ED79-6CED-EA0F-C80746FEE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" y="2840"/>
              <a:ext cx="124" cy="113"/>
            </a:xfrm>
            <a:custGeom>
              <a:avLst/>
              <a:gdLst>
                <a:gd name="T0" fmla="*/ 244 w 339"/>
                <a:gd name="T1" fmla="*/ 26 h 309"/>
                <a:gd name="T2" fmla="*/ 127 w 339"/>
                <a:gd name="T3" fmla="*/ 12 h 309"/>
                <a:gd name="T4" fmla="*/ 36 w 339"/>
                <a:gd name="T5" fmla="*/ 89 h 309"/>
                <a:gd name="T6" fmla="*/ 94 w 339"/>
                <a:gd name="T7" fmla="*/ 288 h 309"/>
                <a:gd name="T8" fmla="*/ 169 w 339"/>
                <a:gd name="T9" fmla="*/ 309 h 309"/>
                <a:gd name="T10" fmla="*/ 206 w 339"/>
                <a:gd name="T11" fmla="*/ 304 h 309"/>
                <a:gd name="T12" fmla="*/ 297 w 339"/>
                <a:gd name="T13" fmla="*/ 234 h 309"/>
                <a:gd name="T14" fmla="*/ 244 w 339"/>
                <a:gd name="T15" fmla="*/ 2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9" h="309">
                  <a:moveTo>
                    <a:pt x="244" y="26"/>
                  </a:moveTo>
                  <a:cubicBezTo>
                    <a:pt x="209" y="5"/>
                    <a:pt x="167" y="0"/>
                    <a:pt x="127" y="12"/>
                  </a:cubicBezTo>
                  <a:cubicBezTo>
                    <a:pt x="87" y="24"/>
                    <a:pt x="54" y="52"/>
                    <a:pt x="36" y="89"/>
                  </a:cubicBezTo>
                  <a:cubicBezTo>
                    <a:pt x="0" y="160"/>
                    <a:pt x="26" y="248"/>
                    <a:pt x="94" y="288"/>
                  </a:cubicBezTo>
                  <a:cubicBezTo>
                    <a:pt x="117" y="302"/>
                    <a:pt x="142" y="309"/>
                    <a:pt x="169" y="309"/>
                  </a:cubicBezTo>
                  <a:cubicBezTo>
                    <a:pt x="181" y="309"/>
                    <a:pt x="194" y="307"/>
                    <a:pt x="206" y="304"/>
                  </a:cubicBezTo>
                  <a:cubicBezTo>
                    <a:pt x="245" y="294"/>
                    <a:pt x="277" y="269"/>
                    <a:pt x="297" y="234"/>
                  </a:cubicBezTo>
                  <a:cubicBezTo>
                    <a:pt x="339" y="161"/>
                    <a:pt x="315" y="68"/>
                    <a:pt x="24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00" name="Freeform 7">
              <a:extLst>
                <a:ext uri="{FF2B5EF4-FFF2-40B4-BE49-F238E27FC236}">
                  <a16:creationId xmlns:a16="http://schemas.microsoft.com/office/drawing/2014/main" id="{66A62566-C718-784D-A435-A8EC88129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" y="2943"/>
              <a:ext cx="120" cy="110"/>
            </a:xfrm>
            <a:custGeom>
              <a:avLst/>
              <a:gdLst>
                <a:gd name="T0" fmla="*/ 215 w 327"/>
                <a:gd name="T1" fmla="*/ 14 h 300"/>
                <a:gd name="T2" fmla="*/ 101 w 327"/>
                <a:gd name="T3" fmla="*/ 18 h 300"/>
                <a:gd name="T4" fmla="*/ 24 w 327"/>
                <a:gd name="T5" fmla="*/ 107 h 300"/>
                <a:gd name="T6" fmla="*/ 110 w 327"/>
                <a:gd name="T7" fmla="*/ 290 h 300"/>
                <a:gd name="T8" fmla="*/ 163 w 327"/>
                <a:gd name="T9" fmla="*/ 300 h 300"/>
                <a:gd name="T10" fmla="*/ 220 w 327"/>
                <a:gd name="T11" fmla="*/ 288 h 300"/>
                <a:gd name="T12" fmla="*/ 298 w 327"/>
                <a:gd name="T13" fmla="*/ 206 h 300"/>
                <a:gd name="T14" fmla="*/ 215 w 327"/>
                <a:gd name="T15" fmla="*/ 1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7" h="300">
                  <a:moveTo>
                    <a:pt x="215" y="14"/>
                  </a:moveTo>
                  <a:cubicBezTo>
                    <a:pt x="178" y="0"/>
                    <a:pt x="138" y="1"/>
                    <a:pt x="101" y="18"/>
                  </a:cubicBezTo>
                  <a:cubicBezTo>
                    <a:pt x="64" y="36"/>
                    <a:pt x="36" y="68"/>
                    <a:pt x="24" y="107"/>
                  </a:cubicBezTo>
                  <a:cubicBezTo>
                    <a:pt x="0" y="181"/>
                    <a:pt x="38" y="261"/>
                    <a:pt x="110" y="290"/>
                  </a:cubicBezTo>
                  <a:cubicBezTo>
                    <a:pt x="127" y="297"/>
                    <a:pt x="145" y="300"/>
                    <a:pt x="163" y="300"/>
                  </a:cubicBezTo>
                  <a:cubicBezTo>
                    <a:pt x="182" y="300"/>
                    <a:pt x="202" y="296"/>
                    <a:pt x="220" y="288"/>
                  </a:cubicBezTo>
                  <a:cubicBezTo>
                    <a:pt x="256" y="272"/>
                    <a:pt x="284" y="243"/>
                    <a:pt x="298" y="206"/>
                  </a:cubicBezTo>
                  <a:cubicBezTo>
                    <a:pt x="327" y="130"/>
                    <a:pt x="290" y="44"/>
                    <a:pt x="2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01" name="Freeform 8">
              <a:extLst>
                <a:ext uri="{FF2B5EF4-FFF2-40B4-BE49-F238E27FC236}">
                  <a16:creationId xmlns:a16="http://schemas.microsoft.com/office/drawing/2014/main" id="{C456314C-6C99-452B-8C4A-981F8DE15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" y="3016"/>
              <a:ext cx="112" cy="107"/>
            </a:xfrm>
            <a:custGeom>
              <a:avLst/>
              <a:gdLst>
                <a:gd name="T0" fmla="*/ 183 w 308"/>
                <a:gd name="T1" fmla="*/ 9 h 294"/>
                <a:gd name="T2" fmla="*/ 74 w 308"/>
                <a:gd name="T3" fmla="*/ 30 h 294"/>
                <a:gd name="T4" fmla="*/ 12 w 308"/>
                <a:gd name="T5" fmla="*/ 127 h 294"/>
                <a:gd name="T6" fmla="*/ 122 w 308"/>
                <a:gd name="T7" fmla="*/ 291 h 294"/>
                <a:gd name="T8" fmla="*/ 153 w 308"/>
                <a:gd name="T9" fmla="*/ 294 h 294"/>
                <a:gd name="T10" fmla="*/ 228 w 308"/>
                <a:gd name="T11" fmla="*/ 272 h 294"/>
                <a:gd name="T12" fmla="*/ 291 w 308"/>
                <a:gd name="T13" fmla="*/ 181 h 294"/>
                <a:gd name="T14" fmla="*/ 183 w 308"/>
                <a:gd name="T15" fmla="*/ 9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294">
                  <a:moveTo>
                    <a:pt x="183" y="9"/>
                  </a:moveTo>
                  <a:cubicBezTo>
                    <a:pt x="146" y="0"/>
                    <a:pt x="107" y="8"/>
                    <a:pt x="74" y="30"/>
                  </a:cubicBezTo>
                  <a:cubicBezTo>
                    <a:pt x="41" y="52"/>
                    <a:pt x="18" y="88"/>
                    <a:pt x="12" y="127"/>
                  </a:cubicBezTo>
                  <a:cubicBezTo>
                    <a:pt x="0" y="202"/>
                    <a:pt x="49" y="274"/>
                    <a:pt x="122" y="291"/>
                  </a:cubicBezTo>
                  <a:cubicBezTo>
                    <a:pt x="132" y="293"/>
                    <a:pt x="142" y="294"/>
                    <a:pt x="153" y="294"/>
                  </a:cubicBezTo>
                  <a:cubicBezTo>
                    <a:pt x="179" y="294"/>
                    <a:pt x="205" y="286"/>
                    <a:pt x="228" y="272"/>
                  </a:cubicBezTo>
                  <a:cubicBezTo>
                    <a:pt x="260" y="251"/>
                    <a:pt x="282" y="219"/>
                    <a:pt x="291" y="181"/>
                  </a:cubicBezTo>
                  <a:cubicBezTo>
                    <a:pt x="308" y="103"/>
                    <a:pt x="259" y="26"/>
                    <a:pt x="18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02" name="Freeform 9">
              <a:extLst>
                <a:ext uri="{FF2B5EF4-FFF2-40B4-BE49-F238E27FC236}">
                  <a16:creationId xmlns:a16="http://schemas.microsoft.com/office/drawing/2014/main" id="{69B1CCA3-E654-C5E9-49B7-B24779834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3060"/>
              <a:ext cx="103" cy="104"/>
            </a:xfrm>
            <a:custGeom>
              <a:avLst/>
              <a:gdLst>
                <a:gd name="T0" fmla="*/ 148 w 282"/>
                <a:gd name="T1" fmla="*/ 2 h 283"/>
                <a:gd name="T2" fmla="*/ 46 w 282"/>
                <a:gd name="T3" fmla="*/ 39 h 283"/>
                <a:gd name="T4" fmla="*/ 1 w 282"/>
                <a:gd name="T5" fmla="*/ 142 h 283"/>
                <a:gd name="T6" fmla="*/ 130 w 282"/>
                <a:gd name="T7" fmla="*/ 283 h 283"/>
                <a:gd name="T8" fmla="*/ 139 w 282"/>
                <a:gd name="T9" fmla="*/ 283 h 283"/>
                <a:gd name="T10" fmla="*/ 229 w 282"/>
                <a:gd name="T11" fmla="*/ 250 h 283"/>
                <a:gd name="T12" fmla="*/ 277 w 282"/>
                <a:gd name="T13" fmla="*/ 152 h 283"/>
                <a:gd name="T14" fmla="*/ 148 w 282"/>
                <a:gd name="T15" fmla="*/ 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2" h="283">
                  <a:moveTo>
                    <a:pt x="148" y="2"/>
                  </a:moveTo>
                  <a:cubicBezTo>
                    <a:pt x="111" y="0"/>
                    <a:pt x="75" y="13"/>
                    <a:pt x="46" y="39"/>
                  </a:cubicBezTo>
                  <a:cubicBezTo>
                    <a:pt x="18" y="66"/>
                    <a:pt x="1" y="103"/>
                    <a:pt x="1" y="142"/>
                  </a:cubicBezTo>
                  <a:cubicBezTo>
                    <a:pt x="0" y="216"/>
                    <a:pt x="57" y="278"/>
                    <a:pt x="130" y="283"/>
                  </a:cubicBezTo>
                  <a:cubicBezTo>
                    <a:pt x="133" y="283"/>
                    <a:pt x="136" y="283"/>
                    <a:pt x="139" y="283"/>
                  </a:cubicBezTo>
                  <a:cubicBezTo>
                    <a:pt x="172" y="283"/>
                    <a:pt x="204" y="272"/>
                    <a:pt x="229" y="250"/>
                  </a:cubicBezTo>
                  <a:cubicBezTo>
                    <a:pt x="257" y="225"/>
                    <a:pt x="274" y="190"/>
                    <a:pt x="277" y="152"/>
                  </a:cubicBezTo>
                  <a:cubicBezTo>
                    <a:pt x="282" y="75"/>
                    <a:pt x="224" y="7"/>
                    <a:pt x="14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03" name="Freeform 10">
              <a:extLst>
                <a:ext uri="{FF2B5EF4-FFF2-40B4-BE49-F238E27FC236}">
                  <a16:creationId xmlns:a16="http://schemas.microsoft.com/office/drawing/2014/main" id="{428937CB-71F5-D189-1303-D2D06AF9B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3074"/>
              <a:ext cx="102" cy="101"/>
            </a:xfrm>
            <a:custGeom>
              <a:avLst/>
              <a:gdLst>
                <a:gd name="T0" fmla="*/ 128 w 279"/>
                <a:gd name="T1" fmla="*/ 3 h 276"/>
                <a:gd name="T2" fmla="*/ 35 w 279"/>
                <a:gd name="T3" fmla="*/ 53 h 276"/>
                <a:gd name="T4" fmla="*/ 6 w 279"/>
                <a:gd name="T5" fmla="*/ 159 h 276"/>
                <a:gd name="T6" fmla="*/ 139 w 279"/>
                <a:gd name="T7" fmla="*/ 276 h 276"/>
                <a:gd name="T8" fmla="*/ 150 w 279"/>
                <a:gd name="T9" fmla="*/ 275 h 276"/>
                <a:gd name="T10" fmla="*/ 273 w 279"/>
                <a:gd name="T11" fmla="*/ 128 h 276"/>
                <a:gd name="T12" fmla="*/ 225 w 279"/>
                <a:gd name="T13" fmla="*/ 34 h 276"/>
                <a:gd name="T14" fmla="*/ 128 w 279"/>
                <a:gd name="T15" fmla="*/ 3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" h="276">
                  <a:moveTo>
                    <a:pt x="128" y="3"/>
                  </a:moveTo>
                  <a:cubicBezTo>
                    <a:pt x="91" y="6"/>
                    <a:pt x="58" y="24"/>
                    <a:pt x="35" y="53"/>
                  </a:cubicBezTo>
                  <a:cubicBezTo>
                    <a:pt x="11" y="83"/>
                    <a:pt x="0" y="121"/>
                    <a:pt x="6" y="159"/>
                  </a:cubicBezTo>
                  <a:cubicBezTo>
                    <a:pt x="15" y="225"/>
                    <a:pt x="74" y="276"/>
                    <a:pt x="139" y="276"/>
                  </a:cubicBezTo>
                  <a:cubicBezTo>
                    <a:pt x="143" y="276"/>
                    <a:pt x="147" y="276"/>
                    <a:pt x="150" y="275"/>
                  </a:cubicBezTo>
                  <a:cubicBezTo>
                    <a:pt x="224" y="269"/>
                    <a:pt x="279" y="203"/>
                    <a:pt x="273" y="128"/>
                  </a:cubicBezTo>
                  <a:cubicBezTo>
                    <a:pt x="270" y="91"/>
                    <a:pt x="253" y="58"/>
                    <a:pt x="225" y="34"/>
                  </a:cubicBezTo>
                  <a:cubicBezTo>
                    <a:pt x="197" y="11"/>
                    <a:pt x="163" y="0"/>
                    <a:pt x="1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04" name="Freeform 11">
              <a:extLst>
                <a:ext uri="{FF2B5EF4-FFF2-40B4-BE49-F238E27FC236}">
                  <a16:creationId xmlns:a16="http://schemas.microsoft.com/office/drawing/2014/main" id="{A46F3C74-B43E-F441-763F-B147D821E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" y="3059"/>
              <a:ext cx="103" cy="99"/>
            </a:xfrm>
            <a:custGeom>
              <a:avLst/>
              <a:gdLst>
                <a:gd name="T0" fmla="*/ 203 w 280"/>
                <a:gd name="T1" fmla="*/ 24 h 271"/>
                <a:gd name="T2" fmla="*/ 105 w 280"/>
                <a:gd name="T3" fmla="*/ 8 h 271"/>
                <a:gd name="T4" fmla="*/ 23 w 280"/>
                <a:gd name="T5" fmla="*/ 71 h 271"/>
                <a:gd name="T6" fmla="*/ 10 w 280"/>
                <a:gd name="T7" fmla="*/ 176 h 271"/>
                <a:gd name="T8" fmla="*/ 137 w 280"/>
                <a:gd name="T9" fmla="*/ 271 h 271"/>
                <a:gd name="T10" fmla="*/ 166 w 280"/>
                <a:gd name="T11" fmla="*/ 267 h 271"/>
                <a:gd name="T12" fmla="*/ 263 w 280"/>
                <a:gd name="T13" fmla="*/ 107 h 271"/>
                <a:gd name="T14" fmla="*/ 203 w 280"/>
                <a:gd name="T15" fmla="*/ 24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0" h="271">
                  <a:moveTo>
                    <a:pt x="203" y="24"/>
                  </a:moveTo>
                  <a:cubicBezTo>
                    <a:pt x="174" y="6"/>
                    <a:pt x="139" y="0"/>
                    <a:pt x="105" y="8"/>
                  </a:cubicBezTo>
                  <a:cubicBezTo>
                    <a:pt x="71" y="17"/>
                    <a:pt x="42" y="39"/>
                    <a:pt x="23" y="71"/>
                  </a:cubicBezTo>
                  <a:cubicBezTo>
                    <a:pt x="5" y="103"/>
                    <a:pt x="0" y="141"/>
                    <a:pt x="10" y="176"/>
                  </a:cubicBezTo>
                  <a:cubicBezTo>
                    <a:pt x="27" y="233"/>
                    <a:pt x="80" y="271"/>
                    <a:pt x="137" y="271"/>
                  </a:cubicBezTo>
                  <a:cubicBezTo>
                    <a:pt x="147" y="271"/>
                    <a:pt x="157" y="270"/>
                    <a:pt x="166" y="267"/>
                  </a:cubicBezTo>
                  <a:cubicBezTo>
                    <a:pt x="236" y="250"/>
                    <a:pt x="280" y="178"/>
                    <a:pt x="263" y="107"/>
                  </a:cubicBezTo>
                  <a:cubicBezTo>
                    <a:pt x="255" y="72"/>
                    <a:pt x="234" y="43"/>
                    <a:pt x="20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05" name="Freeform 12">
              <a:extLst>
                <a:ext uri="{FF2B5EF4-FFF2-40B4-BE49-F238E27FC236}">
                  <a16:creationId xmlns:a16="http://schemas.microsoft.com/office/drawing/2014/main" id="{267A03DB-E592-2CB9-8659-1752CC903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3015"/>
              <a:ext cx="101" cy="96"/>
            </a:xfrm>
            <a:custGeom>
              <a:avLst/>
              <a:gdLst>
                <a:gd name="T0" fmla="*/ 180 w 276"/>
                <a:gd name="T1" fmla="*/ 14 h 262"/>
                <a:gd name="T2" fmla="*/ 83 w 276"/>
                <a:gd name="T3" fmla="*/ 13 h 262"/>
                <a:gd name="T4" fmla="*/ 14 w 276"/>
                <a:gd name="T5" fmla="*/ 86 h 262"/>
                <a:gd name="T6" fmla="*/ 16 w 276"/>
                <a:gd name="T7" fmla="*/ 189 h 262"/>
                <a:gd name="T8" fmla="*/ 133 w 276"/>
                <a:gd name="T9" fmla="*/ 262 h 262"/>
                <a:gd name="T10" fmla="*/ 180 w 276"/>
                <a:gd name="T11" fmla="*/ 253 h 262"/>
                <a:gd name="T12" fmla="*/ 250 w 276"/>
                <a:gd name="T13" fmla="*/ 85 h 262"/>
                <a:gd name="T14" fmla="*/ 180 w 276"/>
                <a:gd name="T15" fmla="*/ 1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2">
                  <a:moveTo>
                    <a:pt x="180" y="14"/>
                  </a:moveTo>
                  <a:cubicBezTo>
                    <a:pt x="149" y="1"/>
                    <a:pt x="114" y="0"/>
                    <a:pt x="83" y="13"/>
                  </a:cubicBezTo>
                  <a:cubicBezTo>
                    <a:pt x="51" y="26"/>
                    <a:pt x="27" y="52"/>
                    <a:pt x="14" y="86"/>
                  </a:cubicBezTo>
                  <a:cubicBezTo>
                    <a:pt x="0" y="119"/>
                    <a:pt x="1" y="157"/>
                    <a:pt x="16" y="189"/>
                  </a:cubicBezTo>
                  <a:cubicBezTo>
                    <a:pt x="38" y="235"/>
                    <a:pt x="84" y="262"/>
                    <a:pt x="133" y="262"/>
                  </a:cubicBezTo>
                  <a:cubicBezTo>
                    <a:pt x="148" y="262"/>
                    <a:pt x="164" y="259"/>
                    <a:pt x="180" y="253"/>
                  </a:cubicBezTo>
                  <a:cubicBezTo>
                    <a:pt x="244" y="226"/>
                    <a:pt x="276" y="151"/>
                    <a:pt x="250" y="85"/>
                  </a:cubicBezTo>
                  <a:cubicBezTo>
                    <a:pt x="237" y="52"/>
                    <a:pt x="212" y="27"/>
                    <a:pt x="18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06" name="Freeform 13">
              <a:extLst>
                <a:ext uri="{FF2B5EF4-FFF2-40B4-BE49-F238E27FC236}">
                  <a16:creationId xmlns:a16="http://schemas.microsoft.com/office/drawing/2014/main" id="{D368775B-017F-E1C3-FD0D-0617C7A6B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2942"/>
              <a:ext cx="98" cy="94"/>
            </a:xfrm>
            <a:custGeom>
              <a:avLst/>
              <a:gdLst>
                <a:gd name="T0" fmla="*/ 158 w 269"/>
                <a:gd name="T1" fmla="*/ 8 h 255"/>
                <a:gd name="T2" fmla="*/ 65 w 269"/>
                <a:gd name="T3" fmla="*/ 22 h 255"/>
                <a:gd name="T4" fmla="*/ 8 w 269"/>
                <a:gd name="T5" fmla="*/ 102 h 255"/>
                <a:gd name="T6" fmla="*/ 26 w 269"/>
                <a:gd name="T7" fmla="*/ 200 h 255"/>
                <a:gd name="T8" fmla="*/ 129 w 269"/>
                <a:gd name="T9" fmla="*/ 255 h 255"/>
                <a:gd name="T10" fmla="*/ 192 w 269"/>
                <a:gd name="T11" fmla="*/ 237 h 255"/>
                <a:gd name="T12" fmla="*/ 235 w 269"/>
                <a:gd name="T13" fmla="*/ 65 h 255"/>
                <a:gd name="T14" fmla="*/ 158 w 269"/>
                <a:gd name="T15" fmla="*/ 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9" h="255">
                  <a:moveTo>
                    <a:pt x="158" y="8"/>
                  </a:moveTo>
                  <a:cubicBezTo>
                    <a:pt x="126" y="0"/>
                    <a:pt x="93" y="5"/>
                    <a:pt x="65" y="22"/>
                  </a:cubicBezTo>
                  <a:cubicBezTo>
                    <a:pt x="36" y="39"/>
                    <a:pt x="16" y="68"/>
                    <a:pt x="8" y="102"/>
                  </a:cubicBezTo>
                  <a:cubicBezTo>
                    <a:pt x="0" y="136"/>
                    <a:pt x="7" y="172"/>
                    <a:pt x="26" y="200"/>
                  </a:cubicBezTo>
                  <a:cubicBezTo>
                    <a:pt x="49" y="236"/>
                    <a:pt x="89" y="255"/>
                    <a:pt x="129" y="255"/>
                  </a:cubicBezTo>
                  <a:cubicBezTo>
                    <a:pt x="151" y="255"/>
                    <a:pt x="172" y="249"/>
                    <a:pt x="192" y="237"/>
                  </a:cubicBezTo>
                  <a:cubicBezTo>
                    <a:pt x="250" y="202"/>
                    <a:pt x="269" y="125"/>
                    <a:pt x="235" y="65"/>
                  </a:cubicBezTo>
                  <a:cubicBezTo>
                    <a:pt x="218" y="36"/>
                    <a:pt x="190" y="16"/>
                    <a:pt x="15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07" name="Freeform 14">
              <a:extLst>
                <a:ext uri="{FF2B5EF4-FFF2-40B4-BE49-F238E27FC236}">
                  <a16:creationId xmlns:a16="http://schemas.microsoft.com/office/drawing/2014/main" id="{20BA4CE7-4FE0-754B-F65F-BAFCD382B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8" y="2841"/>
              <a:ext cx="93" cy="90"/>
            </a:xfrm>
            <a:custGeom>
              <a:avLst/>
              <a:gdLst>
                <a:gd name="T0" fmla="*/ 132 w 256"/>
                <a:gd name="T1" fmla="*/ 3 h 246"/>
                <a:gd name="T2" fmla="*/ 45 w 256"/>
                <a:gd name="T3" fmla="*/ 31 h 246"/>
                <a:gd name="T4" fmla="*/ 3 w 256"/>
                <a:gd name="T5" fmla="*/ 117 h 246"/>
                <a:gd name="T6" fmla="*/ 34 w 256"/>
                <a:gd name="T7" fmla="*/ 208 h 246"/>
                <a:gd name="T8" fmla="*/ 122 w 256"/>
                <a:gd name="T9" fmla="*/ 246 h 246"/>
                <a:gd name="T10" fmla="*/ 199 w 256"/>
                <a:gd name="T11" fmla="*/ 218 h 246"/>
                <a:gd name="T12" fmla="*/ 214 w 256"/>
                <a:gd name="T13" fmla="*/ 46 h 246"/>
                <a:gd name="T14" fmla="*/ 132 w 256"/>
                <a:gd name="T15" fmla="*/ 3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6" h="246">
                  <a:moveTo>
                    <a:pt x="132" y="3"/>
                  </a:moveTo>
                  <a:cubicBezTo>
                    <a:pt x="100" y="0"/>
                    <a:pt x="69" y="10"/>
                    <a:pt x="45" y="31"/>
                  </a:cubicBezTo>
                  <a:cubicBezTo>
                    <a:pt x="20" y="52"/>
                    <a:pt x="5" y="83"/>
                    <a:pt x="3" y="117"/>
                  </a:cubicBezTo>
                  <a:cubicBezTo>
                    <a:pt x="0" y="150"/>
                    <a:pt x="12" y="184"/>
                    <a:pt x="34" y="208"/>
                  </a:cubicBezTo>
                  <a:cubicBezTo>
                    <a:pt x="57" y="233"/>
                    <a:pt x="90" y="246"/>
                    <a:pt x="122" y="246"/>
                  </a:cubicBezTo>
                  <a:cubicBezTo>
                    <a:pt x="149" y="246"/>
                    <a:pt x="177" y="237"/>
                    <a:pt x="199" y="218"/>
                  </a:cubicBezTo>
                  <a:cubicBezTo>
                    <a:pt x="250" y="175"/>
                    <a:pt x="256" y="98"/>
                    <a:pt x="214" y="46"/>
                  </a:cubicBezTo>
                  <a:cubicBezTo>
                    <a:pt x="194" y="21"/>
                    <a:pt x="165" y="6"/>
                    <a:pt x="13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08" name="Freeform 15">
              <a:extLst>
                <a:ext uri="{FF2B5EF4-FFF2-40B4-BE49-F238E27FC236}">
                  <a16:creationId xmlns:a16="http://schemas.microsoft.com/office/drawing/2014/main" id="{56D49CCF-C962-6E79-A586-66B069FA4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2712"/>
              <a:ext cx="91" cy="87"/>
            </a:xfrm>
            <a:custGeom>
              <a:avLst/>
              <a:gdLst>
                <a:gd name="T0" fmla="*/ 111 w 249"/>
                <a:gd name="T1" fmla="*/ 2 h 238"/>
                <a:gd name="T2" fmla="*/ 31 w 249"/>
                <a:gd name="T3" fmla="*/ 42 h 238"/>
                <a:gd name="T4" fmla="*/ 4 w 249"/>
                <a:gd name="T5" fmla="*/ 132 h 238"/>
                <a:gd name="T6" fmla="*/ 47 w 249"/>
                <a:gd name="T7" fmla="*/ 213 h 238"/>
                <a:gd name="T8" fmla="*/ 118 w 249"/>
                <a:gd name="T9" fmla="*/ 238 h 238"/>
                <a:gd name="T10" fmla="*/ 207 w 249"/>
                <a:gd name="T11" fmla="*/ 197 h 238"/>
                <a:gd name="T12" fmla="*/ 196 w 249"/>
                <a:gd name="T13" fmla="*/ 31 h 238"/>
                <a:gd name="T14" fmla="*/ 111 w 249"/>
                <a:gd name="T15" fmla="*/ 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38">
                  <a:moveTo>
                    <a:pt x="111" y="2"/>
                  </a:moveTo>
                  <a:cubicBezTo>
                    <a:pt x="80" y="4"/>
                    <a:pt x="51" y="18"/>
                    <a:pt x="31" y="42"/>
                  </a:cubicBezTo>
                  <a:cubicBezTo>
                    <a:pt x="10" y="66"/>
                    <a:pt x="0" y="99"/>
                    <a:pt x="4" y="132"/>
                  </a:cubicBezTo>
                  <a:cubicBezTo>
                    <a:pt x="7" y="164"/>
                    <a:pt x="23" y="194"/>
                    <a:pt x="47" y="213"/>
                  </a:cubicBezTo>
                  <a:cubicBezTo>
                    <a:pt x="68" y="230"/>
                    <a:pt x="93" y="238"/>
                    <a:pt x="118" y="238"/>
                  </a:cubicBezTo>
                  <a:cubicBezTo>
                    <a:pt x="151" y="238"/>
                    <a:pt x="184" y="224"/>
                    <a:pt x="207" y="197"/>
                  </a:cubicBezTo>
                  <a:cubicBezTo>
                    <a:pt x="249" y="148"/>
                    <a:pt x="244" y="73"/>
                    <a:pt x="196" y="31"/>
                  </a:cubicBezTo>
                  <a:cubicBezTo>
                    <a:pt x="172" y="10"/>
                    <a:pt x="143" y="0"/>
                    <a:pt x="1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09" name="Freeform 16">
              <a:extLst>
                <a:ext uri="{FF2B5EF4-FFF2-40B4-BE49-F238E27FC236}">
                  <a16:creationId xmlns:a16="http://schemas.microsoft.com/office/drawing/2014/main" id="{DE4E958E-4DA4-347D-2F59-06EEBB483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" y="2555"/>
              <a:ext cx="89" cy="85"/>
            </a:xfrm>
            <a:custGeom>
              <a:avLst/>
              <a:gdLst>
                <a:gd name="T0" fmla="*/ 176 w 245"/>
                <a:gd name="T1" fmla="*/ 21 h 233"/>
                <a:gd name="T2" fmla="*/ 91 w 245"/>
                <a:gd name="T3" fmla="*/ 7 h 233"/>
                <a:gd name="T4" fmla="*/ 21 w 245"/>
                <a:gd name="T5" fmla="*/ 58 h 233"/>
                <a:gd name="T6" fmla="*/ 8 w 245"/>
                <a:gd name="T7" fmla="*/ 148 h 233"/>
                <a:gd name="T8" fmla="*/ 62 w 245"/>
                <a:gd name="T9" fmla="*/ 219 h 233"/>
                <a:gd name="T10" fmla="*/ 115 w 245"/>
                <a:gd name="T11" fmla="*/ 233 h 233"/>
                <a:gd name="T12" fmla="*/ 212 w 245"/>
                <a:gd name="T13" fmla="*/ 179 h 233"/>
                <a:gd name="T14" fmla="*/ 176 w 245"/>
                <a:gd name="T15" fmla="*/ 21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5" h="233">
                  <a:moveTo>
                    <a:pt x="176" y="21"/>
                  </a:moveTo>
                  <a:cubicBezTo>
                    <a:pt x="151" y="5"/>
                    <a:pt x="121" y="0"/>
                    <a:pt x="91" y="7"/>
                  </a:cubicBezTo>
                  <a:cubicBezTo>
                    <a:pt x="62" y="14"/>
                    <a:pt x="36" y="32"/>
                    <a:pt x="21" y="58"/>
                  </a:cubicBezTo>
                  <a:cubicBezTo>
                    <a:pt x="4" y="85"/>
                    <a:pt x="0" y="118"/>
                    <a:pt x="8" y="148"/>
                  </a:cubicBezTo>
                  <a:cubicBezTo>
                    <a:pt x="16" y="179"/>
                    <a:pt x="36" y="205"/>
                    <a:pt x="62" y="219"/>
                  </a:cubicBezTo>
                  <a:cubicBezTo>
                    <a:pt x="79" y="229"/>
                    <a:pt x="97" y="233"/>
                    <a:pt x="115" y="233"/>
                  </a:cubicBezTo>
                  <a:cubicBezTo>
                    <a:pt x="154" y="233"/>
                    <a:pt x="191" y="214"/>
                    <a:pt x="212" y="179"/>
                  </a:cubicBezTo>
                  <a:cubicBezTo>
                    <a:pt x="245" y="125"/>
                    <a:pt x="229" y="55"/>
                    <a:pt x="176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10" name="Freeform 17">
              <a:extLst>
                <a:ext uri="{FF2B5EF4-FFF2-40B4-BE49-F238E27FC236}">
                  <a16:creationId xmlns:a16="http://schemas.microsoft.com/office/drawing/2014/main" id="{1AB51D96-CDF7-5E3C-C885-2A50F84FC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" y="2384"/>
              <a:ext cx="86" cy="82"/>
            </a:xfrm>
            <a:custGeom>
              <a:avLst/>
              <a:gdLst>
                <a:gd name="T0" fmla="*/ 155 w 236"/>
                <a:gd name="T1" fmla="*/ 12 h 225"/>
                <a:gd name="T2" fmla="*/ 72 w 236"/>
                <a:gd name="T3" fmla="*/ 11 h 225"/>
                <a:gd name="T4" fmla="*/ 12 w 236"/>
                <a:gd name="T5" fmla="*/ 71 h 225"/>
                <a:gd name="T6" fmla="*/ 13 w 236"/>
                <a:gd name="T7" fmla="*/ 160 h 225"/>
                <a:gd name="T8" fmla="*/ 75 w 236"/>
                <a:gd name="T9" fmla="*/ 219 h 225"/>
                <a:gd name="T10" fmla="*/ 111 w 236"/>
                <a:gd name="T11" fmla="*/ 225 h 225"/>
                <a:gd name="T12" fmla="*/ 213 w 236"/>
                <a:gd name="T13" fmla="*/ 157 h 225"/>
                <a:gd name="T14" fmla="*/ 155 w 236"/>
                <a:gd name="T15" fmla="*/ 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" h="225">
                  <a:moveTo>
                    <a:pt x="155" y="12"/>
                  </a:moveTo>
                  <a:cubicBezTo>
                    <a:pt x="128" y="1"/>
                    <a:pt x="99" y="0"/>
                    <a:pt x="72" y="11"/>
                  </a:cubicBezTo>
                  <a:cubicBezTo>
                    <a:pt x="44" y="23"/>
                    <a:pt x="23" y="44"/>
                    <a:pt x="12" y="71"/>
                  </a:cubicBezTo>
                  <a:cubicBezTo>
                    <a:pt x="0" y="99"/>
                    <a:pt x="1" y="132"/>
                    <a:pt x="13" y="160"/>
                  </a:cubicBezTo>
                  <a:cubicBezTo>
                    <a:pt x="25" y="187"/>
                    <a:pt x="48" y="209"/>
                    <a:pt x="75" y="219"/>
                  </a:cubicBezTo>
                  <a:cubicBezTo>
                    <a:pt x="87" y="223"/>
                    <a:pt x="99" y="225"/>
                    <a:pt x="111" y="225"/>
                  </a:cubicBezTo>
                  <a:cubicBezTo>
                    <a:pt x="154" y="225"/>
                    <a:pt x="196" y="199"/>
                    <a:pt x="213" y="157"/>
                  </a:cubicBezTo>
                  <a:cubicBezTo>
                    <a:pt x="236" y="101"/>
                    <a:pt x="210" y="36"/>
                    <a:pt x="15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11" name="Freeform 18">
              <a:extLst>
                <a:ext uri="{FF2B5EF4-FFF2-40B4-BE49-F238E27FC236}">
                  <a16:creationId xmlns:a16="http://schemas.microsoft.com/office/drawing/2014/main" id="{1BF8AA55-F4EE-7BCC-755C-E38810EB2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2201"/>
              <a:ext cx="82" cy="80"/>
            </a:xfrm>
            <a:custGeom>
              <a:avLst/>
              <a:gdLst>
                <a:gd name="T0" fmla="*/ 134 w 225"/>
                <a:gd name="T1" fmla="*/ 7 h 219"/>
                <a:gd name="T2" fmla="*/ 55 w 225"/>
                <a:gd name="T3" fmla="*/ 19 h 219"/>
                <a:gd name="T4" fmla="*/ 6 w 225"/>
                <a:gd name="T5" fmla="*/ 86 h 219"/>
                <a:gd name="T6" fmla="*/ 21 w 225"/>
                <a:gd name="T7" fmla="*/ 170 h 219"/>
                <a:gd name="T8" fmla="*/ 89 w 225"/>
                <a:gd name="T9" fmla="*/ 217 h 219"/>
                <a:gd name="T10" fmla="*/ 108 w 225"/>
                <a:gd name="T11" fmla="*/ 219 h 219"/>
                <a:gd name="T12" fmla="*/ 211 w 225"/>
                <a:gd name="T13" fmla="*/ 136 h 219"/>
                <a:gd name="T14" fmla="*/ 134 w 225"/>
                <a:gd name="T15" fmla="*/ 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5" h="219">
                  <a:moveTo>
                    <a:pt x="134" y="7"/>
                  </a:moveTo>
                  <a:cubicBezTo>
                    <a:pt x="107" y="0"/>
                    <a:pt x="79" y="4"/>
                    <a:pt x="55" y="19"/>
                  </a:cubicBezTo>
                  <a:cubicBezTo>
                    <a:pt x="31" y="34"/>
                    <a:pt x="13" y="58"/>
                    <a:pt x="6" y="86"/>
                  </a:cubicBezTo>
                  <a:cubicBezTo>
                    <a:pt x="0" y="114"/>
                    <a:pt x="5" y="145"/>
                    <a:pt x="21" y="170"/>
                  </a:cubicBezTo>
                  <a:cubicBezTo>
                    <a:pt x="37" y="194"/>
                    <a:pt x="62" y="211"/>
                    <a:pt x="89" y="217"/>
                  </a:cubicBezTo>
                  <a:cubicBezTo>
                    <a:pt x="96" y="218"/>
                    <a:pt x="102" y="219"/>
                    <a:pt x="108" y="219"/>
                  </a:cubicBezTo>
                  <a:cubicBezTo>
                    <a:pt x="156" y="219"/>
                    <a:pt x="200" y="185"/>
                    <a:pt x="211" y="136"/>
                  </a:cubicBezTo>
                  <a:cubicBezTo>
                    <a:pt x="225" y="79"/>
                    <a:pt x="191" y="21"/>
                    <a:pt x="13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12" name="Freeform 19">
              <a:extLst>
                <a:ext uri="{FF2B5EF4-FFF2-40B4-BE49-F238E27FC236}">
                  <a16:creationId xmlns:a16="http://schemas.microsoft.com/office/drawing/2014/main" id="{739FE81E-77E1-66EE-817C-14760739D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" y="2011"/>
              <a:ext cx="77" cy="77"/>
            </a:xfrm>
            <a:custGeom>
              <a:avLst/>
              <a:gdLst>
                <a:gd name="T0" fmla="*/ 113 w 210"/>
                <a:gd name="T1" fmla="*/ 2 h 210"/>
                <a:gd name="T2" fmla="*/ 39 w 210"/>
                <a:gd name="T3" fmla="*/ 26 h 210"/>
                <a:gd name="T4" fmla="*/ 2 w 210"/>
                <a:gd name="T5" fmla="*/ 97 h 210"/>
                <a:gd name="T6" fmla="*/ 29 w 210"/>
                <a:gd name="T7" fmla="*/ 175 h 210"/>
                <a:gd name="T8" fmla="*/ 101 w 210"/>
                <a:gd name="T9" fmla="*/ 210 h 210"/>
                <a:gd name="T10" fmla="*/ 205 w 210"/>
                <a:gd name="T11" fmla="*/ 114 h 210"/>
                <a:gd name="T12" fmla="*/ 113 w 210"/>
                <a:gd name="T13" fmla="*/ 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210">
                  <a:moveTo>
                    <a:pt x="113" y="2"/>
                  </a:moveTo>
                  <a:cubicBezTo>
                    <a:pt x="86" y="0"/>
                    <a:pt x="60" y="8"/>
                    <a:pt x="39" y="26"/>
                  </a:cubicBezTo>
                  <a:cubicBezTo>
                    <a:pt x="18" y="44"/>
                    <a:pt x="5" y="69"/>
                    <a:pt x="2" y="97"/>
                  </a:cubicBezTo>
                  <a:cubicBezTo>
                    <a:pt x="0" y="125"/>
                    <a:pt x="10" y="154"/>
                    <a:pt x="29" y="175"/>
                  </a:cubicBezTo>
                  <a:cubicBezTo>
                    <a:pt x="47" y="196"/>
                    <a:pt x="73" y="209"/>
                    <a:pt x="101" y="210"/>
                  </a:cubicBezTo>
                  <a:cubicBezTo>
                    <a:pt x="156" y="210"/>
                    <a:pt x="201" y="168"/>
                    <a:pt x="205" y="114"/>
                  </a:cubicBezTo>
                  <a:cubicBezTo>
                    <a:pt x="210" y="58"/>
                    <a:pt x="169" y="7"/>
                    <a:pt x="1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13" name="Freeform 20">
              <a:extLst>
                <a:ext uri="{FF2B5EF4-FFF2-40B4-BE49-F238E27FC236}">
                  <a16:creationId xmlns:a16="http://schemas.microsoft.com/office/drawing/2014/main" id="{FF514886-B233-600D-B054-7042487F3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9" y="1816"/>
              <a:ext cx="74" cy="74"/>
            </a:xfrm>
            <a:custGeom>
              <a:avLst/>
              <a:gdLst>
                <a:gd name="T0" fmla="*/ 166 w 203"/>
                <a:gd name="T1" fmla="*/ 26 h 202"/>
                <a:gd name="T2" fmla="*/ 95 w 203"/>
                <a:gd name="T3" fmla="*/ 2 h 202"/>
                <a:gd name="T4" fmla="*/ 4 w 203"/>
                <a:gd name="T5" fmla="*/ 108 h 202"/>
                <a:gd name="T6" fmla="*/ 40 w 203"/>
                <a:gd name="T7" fmla="*/ 179 h 202"/>
                <a:gd name="T8" fmla="*/ 102 w 203"/>
                <a:gd name="T9" fmla="*/ 202 h 202"/>
                <a:gd name="T10" fmla="*/ 113 w 203"/>
                <a:gd name="T11" fmla="*/ 201 h 202"/>
                <a:gd name="T12" fmla="*/ 200 w 203"/>
                <a:gd name="T13" fmla="*/ 95 h 202"/>
                <a:gd name="T14" fmla="*/ 166 w 203"/>
                <a:gd name="T15" fmla="*/ 2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3" h="202">
                  <a:moveTo>
                    <a:pt x="166" y="26"/>
                  </a:moveTo>
                  <a:cubicBezTo>
                    <a:pt x="146" y="8"/>
                    <a:pt x="121" y="0"/>
                    <a:pt x="95" y="2"/>
                  </a:cubicBezTo>
                  <a:cubicBezTo>
                    <a:pt x="41" y="5"/>
                    <a:pt x="0" y="53"/>
                    <a:pt x="4" y="108"/>
                  </a:cubicBezTo>
                  <a:cubicBezTo>
                    <a:pt x="5" y="136"/>
                    <a:pt x="19" y="161"/>
                    <a:pt x="40" y="179"/>
                  </a:cubicBezTo>
                  <a:cubicBezTo>
                    <a:pt x="58" y="194"/>
                    <a:pt x="80" y="202"/>
                    <a:pt x="102" y="202"/>
                  </a:cubicBezTo>
                  <a:cubicBezTo>
                    <a:pt x="106" y="202"/>
                    <a:pt x="110" y="201"/>
                    <a:pt x="113" y="201"/>
                  </a:cubicBezTo>
                  <a:cubicBezTo>
                    <a:pt x="164" y="195"/>
                    <a:pt x="203" y="147"/>
                    <a:pt x="200" y="95"/>
                  </a:cubicBezTo>
                  <a:cubicBezTo>
                    <a:pt x="198" y="68"/>
                    <a:pt x="186" y="43"/>
                    <a:pt x="166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14" name="Freeform 21">
              <a:extLst>
                <a:ext uri="{FF2B5EF4-FFF2-40B4-BE49-F238E27FC236}">
                  <a16:creationId xmlns:a16="http://schemas.microsoft.com/office/drawing/2014/main" id="{BBF84B33-60F6-7C36-A976-D10655F32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" y="1620"/>
              <a:ext cx="76" cy="72"/>
            </a:xfrm>
            <a:custGeom>
              <a:avLst/>
              <a:gdLst>
                <a:gd name="T0" fmla="*/ 12 w 207"/>
                <a:gd name="T1" fmla="*/ 120 h 196"/>
                <a:gd name="T2" fmla="*/ 56 w 207"/>
                <a:gd name="T3" fmla="*/ 182 h 196"/>
                <a:gd name="T4" fmla="*/ 105 w 207"/>
                <a:gd name="T5" fmla="*/ 196 h 196"/>
                <a:gd name="T6" fmla="*/ 130 w 207"/>
                <a:gd name="T7" fmla="*/ 192 h 196"/>
                <a:gd name="T8" fmla="*/ 196 w 207"/>
                <a:gd name="T9" fmla="*/ 78 h 196"/>
                <a:gd name="T10" fmla="*/ 154 w 207"/>
                <a:gd name="T11" fmla="*/ 17 h 196"/>
                <a:gd name="T12" fmla="*/ 84 w 207"/>
                <a:gd name="T13" fmla="*/ 5 h 196"/>
                <a:gd name="T14" fmla="*/ 12 w 207"/>
                <a:gd name="T15" fmla="*/ 12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196">
                  <a:moveTo>
                    <a:pt x="12" y="120"/>
                  </a:moveTo>
                  <a:cubicBezTo>
                    <a:pt x="17" y="146"/>
                    <a:pt x="34" y="168"/>
                    <a:pt x="56" y="182"/>
                  </a:cubicBezTo>
                  <a:cubicBezTo>
                    <a:pt x="71" y="191"/>
                    <a:pt x="88" y="196"/>
                    <a:pt x="105" y="196"/>
                  </a:cubicBezTo>
                  <a:cubicBezTo>
                    <a:pt x="113" y="196"/>
                    <a:pt x="122" y="194"/>
                    <a:pt x="130" y="192"/>
                  </a:cubicBezTo>
                  <a:cubicBezTo>
                    <a:pt x="177" y="179"/>
                    <a:pt x="207" y="128"/>
                    <a:pt x="196" y="78"/>
                  </a:cubicBezTo>
                  <a:cubicBezTo>
                    <a:pt x="191" y="53"/>
                    <a:pt x="176" y="31"/>
                    <a:pt x="154" y="17"/>
                  </a:cubicBezTo>
                  <a:cubicBezTo>
                    <a:pt x="133" y="4"/>
                    <a:pt x="108" y="0"/>
                    <a:pt x="84" y="5"/>
                  </a:cubicBezTo>
                  <a:cubicBezTo>
                    <a:pt x="33" y="17"/>
                    <a:pt x="0" y="68"/>
                    <a:pt x="12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15" name="Freeform 22">
              <a:extLst>
                <a:ext uri="{FF2B5EF4-FFF2-40B4-BE49-F238E27FC236}">
                  <a16:creationId xmlns:a16="http://schemas.microsoft.com/office/drawing/2014/main" id="{0B9E29D2-F927-C2F3-E293-C243296A8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1428"/>
              <a:ext cx="75" cy="68"/>
            </a:xfrm>
            <a:custGeom>
              <a:avLst/>
              <a:gdLst>
                <a:gd name="T0" fmla="*/ 18 w 205"/>
                <a:gd name="T1" fmla="*/ 129 h 188"/>
                <a:gd name="T2" fmla="*/ 69 w 205"/>
                <a:gd name="T3" fmla="*/ 181 h 188"/>
                <a:gd name="T4" fmla="*/ 104 w 205"/>
                <a:gd name="T5" fmla="*/ 188 h 188"/>
                <a:gd name="T6" fmla="*/ 141 w 205"/>
                <a:gd name="T7" fmla="*/ 180 h 188"/>
                <a:gd name="T8" fmla="*/ 188 w 205"/>
                <a:gd name="T9" fmla="*/ 62 h 188"/>
                <a:gd name="T10" fmla="*/ 139 w 205"/>
                <a:gd name="T11" fmla="*/ 10 h 188"/>
                <a:gd name="T12" fmla="*/ 70 w 205"/>
                <a:gd name="T13" fmla="*/ 9 h 188"/>
                <a:gd name="T14" fmla="*/ 18 w 205"/>
                <a:gd name="T15" fmla="*/ 12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5" h="188">
                  <a:moveTo>
                    <a:pt x="18" y="129"/>
                  </a:moveTo>
                  <a:cubicBezTo>
                    <a:pt x="27" y="153"/>
                    <a:pt x="46" y="172"/>
                    <a:pt x="69" y="181"/>
                  </a:cubicBezTo>
                  <a:cubicBezTo>
                    <a:pt x="80" y="186"/>
                    <a:pt x="92" y="188"/>
                    <a:pt x="104" y="188"/>
                  </a:cubicBezTo>
                  <a:cubicBezTo>
                    <a:pt x="116" y="188"/>
                    <a:pt x="129" y="185"/>
                    <a:pt x="141" y="180"/>
                  </a:cubicBezTo>
                  <a:cubicBezTo>
                    <a:pt x="184" y="160"/>
                    <a:pt x="205" y="107"/>
                    <a:pt x="188" y="62"/>
                  </a:cubicBezTo>
                  <a:cubicBezTo>
                    <a:pt x="179" y="38"/>
                    <a:pt x="161" y="20"/>
                    <a:pt x="139" y="10"/>
                  </a:cubicBezTo>
                  <a:cubicBezTo>
                    <a:pt x="117" y="1"/>
                    <a:pt x="92" y="0"/>
                    <a:pt x="70" y="9"/>
                  </a:cubicBezTo>
                  <a:cubicBezTo>
                    <a:pt x="23" y="28"/>
                    <a:pt x="0" y="82"/>
                    <a:pt x="18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16" name="Freeform 23">
              <a:extLst>
                <a:ext uri="{FF2B5EF4-FFF2-40B4-BE49-F238E27FC236}">
                  <a16:creationId xmlns:a16="http://schemas.microsoft.com/office/drawing/2014/main" id="{C47E1C73-B8C0-7234-CF70-EC5A43CB5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1241"/>
              <a:ext cx="73" cy="66"/>
            </a:xfrm>
            <a:custGeom>
              <a:avLst/>
              <a:gdLst>
                <a:gd name="T0" fmla="*/ 81 w 199"/>
                <a:gd name="T1" fmla="*/ 178 h 180"/>
                <a:gd name="T2" fmla="*/ 101 w 199"/>
                <a:gd name="T3" fmla="*/ 180 h 180"/>
                <a:gd name="T4" fmla="*/ 148 w 199"/>
                <a:gd name="T5" fmla="*/ 166 h 180"/>
                <a:gd name="T6" fmla="*/ 176 w 199"/>
                <a:gd name="T7" fmla="*/ 47 h 180"/>
                <a:gd name="T8" fmla="*/ 122 w 199"/>
                <a:gd name="T9" fmla="*/ 5 h 180"/>
                <a:gd name="T10" fmla="*/ 56 w 199"/>
                <a:gd name="T11" fmla="*/ 15 h 180"/>
                <a:gd name="T12" fmla="*/ 25 w 199"/>
                <a:gd name="T13" fmla="*/ 136 h 180"/>
                <a:gd name="T14" fmla="*/ 81 w 199"/>
                <a:gd name="T15" fmla="*/ 17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80">
                  <a:moveTo>
                    <a:pt x="81" y="178"/>
                  </a:moveTo>
                  <a:cubicBezTo>
                    <a:pt x="87" y="179"/>
                    <a:pt x="94" y="180"/>
                    <a:pt x="101" y="180"/>
                  </a:cubicBezTo>
                  <a:cubicBezTo>
                    <a:pt x="118" y="180"/>
                    <a:pt x="134" y="175"/>
                    <a:pt x="148" y="166"/>
                  </a:cubicBezTo>
                  <a:cubicBezTo>
                    <a:pt x="187" y="140"/>
                    <a:pt x="199" y="87"/>
                    <a:pt x="176" y="47"/>
                  </a:cubicBezTo>
                  <a:cubicBezTo>
                    <a:pt x="164" y="26"/>
                    <a:pt x="145" y="11"/>
                    <a:pt x="122" y="5"/>
                  </a:cubicBezTo>
                  <a:cubicBezTo>
                    <a:pt x="99" y="0"/>
                    <a:pt x="76" y="3"/>
                    <a:pt x="56" y="15"/>
                  </a:cubicBezTo>
                  <a:cubicBezTo>
                    <a:pt x="14" y="40"/>
                    <a:pt x="0" y="94"/>
                    <a:pt x="25" y="136"/>
                  </a:cubicBezTo>
                  <a:cubicBezTo>
                    <a:pt x="37" y="157"/>
                    <a:pt x="57" y="172"/>
                    <a:pt x="81" y="1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17" name="Freeform 24">
              <a:extLst>
                <a:ext uri="{FF2B5EF4-FFF2-40B4-BE49-F238E27FC236}">
                  <a16:creationId xmlns:a16="http://schemas.microsoft.com/office/drawing/2014/main" id="{A120829B-134E-0722-0329-809831862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1065"/>
              <a:ext cx="69" cy="62"/>
            </a:xfrm>
            <a:custGeom>
              <a:avLst/>
              <a:gdLst>
                <a:gd name="T0" fmla="*/ 88 w 187"/>
                <a:gd name="T1" fmla="*/ 172 h 172"/>
                <a:gd name="T2" fmla="*/ 95 w 187"/>
                <a:gd name="T3" fmla="*/ 172 h 172"/>
                <a:gd name="T4" fmla="*/ 151 w 187"/>
                <a:gd name="T5" fmla="*/ 150 h 172"/>
                <a:gd name="T6" fmla="*/ 159 w 187"/>
                <a:gd name="T7" fmla="*/ 33 h 172"/>
                <a:gd name="T8" fmla="*/ 102 w 187"/>
                <a:gd name="T9" fmla="*/ 2 h 172"/>
                <a:gd name="T10" fmla="*/ 41 w 187"/>
                <a:gd name="T11" fmla="*/ 21 h 172"/>
                <a:gd name="T12" fmla="*/ 30 w 187"/>
                <a:gd name="T13" fmla="*/ 141 h 172"/>
                <a:gd name="T14" fmla="*/ 88 w 187"/>
                <a:gd name="T15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" h="172">
                  <a:moveTo>
                    <a:pt x="88" y="172"/>
                  </a:moveTo>
                  <a:cubicBezTo>
                    <a:pt x="91" y="172"/>
                    <a:pt x="93" y="172"/>
                    <a:pt x="95" y="172"/>
                  </a:cubicBezTo>
                  <a:cubicBezTo>
                    <a:pt x="115" y="172"/>
                    <a:pt x="136" y="164"/>
                    <a:pt x="151" y="150"/>
                  </a:cubicBezTo>
                  <a:cubicBezTo>
                    <a:pt x="183" y="120"/>
                    <a:pt x="187" y="67"/>
                    <a:pt x="159" y="33"/>
                  </a:cubicBezTo>
                  <a:cubicBezTo>
                    <a:pt x="145" y="15"/>
                    <a:pt x="125" y="4"/>
                    <a:pt x="102" y="2"/>
                  </a:cubicBezTo>
                  <a:cubicBezTo>
                    <a:pt x="80" y="0"/>
                    <a:pt x="58" y="7"/>
                    <a:pt x="41" y="21"/>
                  </a:cubicBezTo>
                  <a:cubicBezTo>
                    <a:pt x="5" y="51"/>
                    <a:pt x="0" y="105"/>
                    <a:pt x="30" y="141"/>
                  </a:cubicBezTo>
                  <a:cubicBezTo>
                    <a:pt x="44" y="159"/>
                    <a:pt x="65" y="170"/>
                    <a:pt x="88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18" name="Freeform 25">
              <a:extLst>
                <a:ext uri="{FF2B5EF4-FFF2-40B4-BE49-F238E27FC236}">
                  <a16:creationId xmlns:a16="http://schemas.microsoft.com/office/drawing/2014/main" id="{1583629D-1961-93CF-0A5E-65A43F6D1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901"/>
              <a:ext cx="65" cy="60"/>
            </a:xfrm>
            <a:custGeom>
              <a:avLst/>
              <a:gdLst>
                <a:gd name="T0" fmla="*/ 90 w 179"/>
                <a:gd name="T1" fmla="*/ 164 h 164"/>
                <a:gd name="T2" fmla="*/ 97 w 179"/>
                <a:gd name="T3" fmla="*/ 164 h 164"/>
                <a:gd name="T4" fmla="*/ 153 w 179"/>
                <a:gd name="T5" fmla="*/ 134 h 164"/>
                <a:gd name="T6" fmla="*/ 143 w 179"/>
                <a:gd name="T7" fmla="*/ 22 h 164"/>
                <a:gd name="T8" fmla="*/ 84 w 179"/>
                <a:gd name="T9" fmla="*/ 1 h 164"/>
                <a:gd name="T10" fmla="*/ 29 w 179"/>
                <a:gd name="T11" fmla="*/ 29 h 164"/>
                <a:gd name="T12" fmla="*/ 37 w 179"/>
                <a:gd name="T13" fmla="*/ 144 h 164"/>
                <a:gd name="T14" fmla="*/ 90 w 179"/>
                <a:gd name="T1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64">
                  <a:moveTo>
                    <a:pt x="90" y="164"/>
                  </a:moveTo>
                  <a:cubicBezTo>
                    <a:pt x="92" y="164"/>
                    <a:pt x="94" y="164"/>
                    <a:pt x="97" y="164"/>
                  </a:cubicBezTo>
                  <a:cubicBezTo>
                    <a:pt x="119" y="162"/>
                    <a:pt x="139" y="151"/>
                    <a:pt x="153" y="134"/>
                  </a:cubicBezTo>
                  <a:cubicBezTo>
                    <a:pt x="179" y="100"/>
                    <a:pt x="174" y="50"/>
                    <a:pt x="143" y="22"/>
                  </a:cubicBezTo>
                  <a:cubicBezTo>
                    <a:pt x="126" y="7"/>
                    <a:pt x="106" y="0"/>
                    <a:pt x="84" y="1"/>
                  </a:cubicBezTo>
                  <a:cubicBezTo>
                    <a:pt x="63" y="3"/>
                    <a:pt x="43" y="13"/>
                    <a:pt x="29" y="29"/>
                  </a:cubicBezTo>
                  <a:cubicBezTo>
                    <a:pt x="0" y="63"/>
                    <a:pt x="4" y="115"/>
                    <a:pt x="37" y="144"/>
                  </a:cubicBezTo>
                  <a:cubicBezTo>
                    <a:pt x="51" y="157"/>
                    <a:pt x="70" y="164"/>
                    <a:pt x="90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19" name="Freeform 26">
              <a:extLst>
                <a:ext uri="{FF2B5EF4-FFF2-40B4-BE49-F238E27FC236}">
                  <a16:creationId xmlns:a16="http://schemas.microsoft.com/office/drawing/2014/main" id="{8A674564-06F7-4D6C-7A0D-F01AFC3E2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" y="754"/>
              <a:ext cx="63" cy="58"/>
            </a:xfrm>
            <a:custGeom>
              <a:avLst/>
              <a:gdLst>
                <a:gd name="T0" fmla="*/ 47 w 174"/>
                <a:gd name="T1" fmla="*/ 147 h 159"/>
                <a:gd name="T2" fmla="*/ 87 w 174"/>
                <a:gd name="T3" fmla="*/ 159 h 159"/>
                <a:gd name="T4" fmla="*/ 106 w 174"/>
                <a:gd name="T5" fmla="*/ 156 h 159"/>
                <a:gd name="T6" fmla="*/ 154 w 174"/>
                <a:gd name="T7" fmla="*/ 119 h 159"/>
                <a:gd name="T8" fmla="*/ 128 w 174"/>
                <a:gd name="T9" fmla="*/ 15 h 159"/>
                <a:gd name="T10" fmla="*/ 70 w 174"/>
                <a:gd name="T11" fmla="*/ 5 h 159"/>
                <a:gd name="T12" fmla="*/ 22 w 174"/>
                <a:gd name="T13" fmla="*/ 40 h 159"/>
                <a:gd name="T14" fmla="*/ 47 w 174"/>
                <a:gd name="T15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4" h="159">
                  <a:moveTo>
                    <a:pt x="47" y="147"/>
                  </a:moveTo>
                  <a:cubicBezTo>
                    <a:pt x="59" y="155"/>
                    <a:pt x="73" y="159"/>
                    <a:pt x="87" y="159"/>
                  </a:cubicBezTo>
                  <a:cubicBezTo>
                    <a:pt x="93" y="159"/>
                    <a:pt x="100" y="158"/>
                    <a:pt x="106" y="156"/>
                  </a:cubicBezTo>
                  <a:cubicBezTo>
                    <a:pt x="127" y="151"/>
                    <a:pt x="144" y="137"/>
                    <a:pt x="154" y="119"/>
                  </a:cubicBezTo>
                  <a:cubicBezTo>
                    <a:pt x="174" y="83"/>
                    <a:pt x="162" y="36"/>
                    <a:pt x="128" y="15"/>
                  </a:cubicBezTo>
                  <a:cubicBezTo>
                    <a:pt x="110" y="4"/>
                    <a:pt x="90" y="0"/>
                    <a:pt x="70" y="5"/>
                  </a:cubicBezTo>
                  <a:cubicBezTo>
                    <a:pt x="50" y="10"/>
                    <a:pt x="33" y="22"/>
                    <a:pt x="22" y="40"/>
                  </a:cubicBezTo>
                  <a:cubicBezTo>
                    <a:pt x="0" y="76"/>
                    <a:pt x="11" y="125"/>
                    <a:pt x="47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20" name="Freeform 27">
              <a:extLst>
                <a:ext uri="{FF2B5EF4-FFF2-40B4-BE49-F238E27FC236}">
                  <a16:creationId xmlns:a16="http://schemas.microsoft.com/office/drawing/2014/main" id="{BAD6F13D-4F00-4774-3070-821DA7B3D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0" y="635"/>
              <a:ext cx="60" cy="55"/>
            </a:xfrm>
            <a:custGeom>
              <a:avLst/>
              <a:gdLst>
                <a:gd name="T0" fmla="*/ 55 w 165"/>
                <a:gd name="T1" fmla="*/ 145 h 150"/>
                <a:gd name="T2" fmla="*/ 82 w 165"/>
                <a:gd name="T3" fmla="*/ 150 h 150"/>
                <a:gd name="T4" fmla="*/ 112 w 165"/>
                <a:gd name="T5" fmla="*/ 144 h 150"/>
                <a:gd name="T6" fmla="*/ 152 w 165"/>
                <a:gd name="T7" fmla="*/ 101 h 150"/>
                <a:gd name="T8" fmla="*/ 110 w 165"/>
                <a:gd name="T9" fmla="*/ 7 h 150"/>
                <a:gd name="T10" fmla="*/ 55 w 165"/>
                <a:gd name="T11" fmla="*/ 7 h 150"/>
                <a:gd name="T12" fmla="*/ 15 w 165"/>
                <a:gd name="T13" fmla="*/ 48 h 150"/>
                <a:gd name="T14" fmla="*/ 55 w 165"/>
                <a:gd name="T15" fmla="*/ 14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150">
                  <a:moveTo>
                    <a:pt x="55" y="145"/>
                  </a:moveTo>
                  <a:cubicBezTo>
                    <a:pt x="64" y="148"/>
                    <a:pt x="73" y="150"/>
                    <a:pt x="82" y="150"/>
                  </a:cubicBezTo>
                  <a:cubicBezTo>
                    <a:pt x="92" y="150"/>
                    <a:pt x="102" y="148"/>
                    <a:pt x="112" y="144"/>
                  </a:cubicBezTo>
                  <a:cubicBezTo>
                    <a:pt x="130" y="136"/>
                    <a:pt x="145" y="120"/>
                    <a:pt x="152" y="101"/>
                  </a:cubicBezTo>
                  <a:cubicBezTo>
                    <a:pt x="165" y="64"/>
                    <a:pt x="146" y="22"/>
                    <a:pt x="110" y="7"/>
                  </a:cubicBezTo>
                  <a:cubicBezTo>
                    <a:pt x="92" y="0"/>
                    <a:pt x="73" y="0"/>
                    <a:pt x="55" y="7"/>
                  </a:cubicBezTo>
                  <a:cubicBezTo>
                    <a:pt x="37" y="15"/>
                    <a:pt x="23" y="29"/>
                    <a:pt x="15" y="48"/>
                  </a:cubicBezTo>
                  <a:cubicBezTo>
                    <a:pt x="0" y="86"/>
                    <a:pt x="18" y="129"/>
                    <a:pt x="55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21" name="Freeform 28">
              <a:extLst>
                <a:ext uri="{FF2B5EF4-FFF2-40B4-BE49-F238E27FC236}">
                  <a16:creationId xmlns:a16="http://schemas.microsoft.com/office/drawing/2014/main" id="{E4D89F27-43FA-DEFC-9799-C34EA31BC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" y="545"/>
              <a:ext cx="56" cy="53"/>
            </a:xfrm>
            <a:custGeom>
              <a:avLst/>
              <a:gdLst>
                <a:gd name="T0" fmla="*/ 60 w 151"/>
                <a:gd name="T1" fmla="*/ 142 h 143"/>
                <a:gd name="T2" fmla="*/ 76 w 151"/>
                <a:gd name="T3" fmla="*/ 143 h 143"/>
                <a:gd name="T4" fmla="*/ 113 w 151"/>
                <a:gd name="T5" fmla="*/ 132 h 143"/>
                <a:gd name="T6" fmla="*/ 144 w 151"/>
                <a:gd name="T7" fmla="*/ 86 h 143"/>
                <a:gd name="T8" fmla="*/ 91 w 151"/>
                <a:gd name="T9" fmla="*/ 4 h 143"/>
                <a:gd name="T10" fmla="*/ 39 w 151"/>
                <a:gd name="T11" fmla="*/ 13 h 143"/>
                <a:gd name="T12" fmla="*/ 8 w 151"/>
                <a:gd name="T13" fmla="*/ 57 h 143"/>
                <a:gd name="T14" fmla="*/ 60 w 151"/>
                <a:gd name="T15" fmla="*/ 14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143">
                  <a:moveTo>
                    <a:pt x="60" y="142"/>
                  </a:moveTo>
                  <a:cubicBezTo>
                    <a:pt x="66" y="143"/>
                    <a:pt x="71" y="143"/>
                    <a:pt x="76" y="143"/>
                  </a:cubicBezTo>
                  <a:cubicBezTo>
                    <a:pt x="89" y="143"/>
                    <a:pt x="102" y="140"/>
                    <a:pt x="113" y="132"/>
                  </a:cubicBezTo>
                  <a:cubicBezTo>
                    <a:pt x="130" y="121"/>
                    <a:pt x="141" y="105"/>
                    <a:pt x="144" y="86"/>
                  </a:cubicBezTo>
                  <a:cubicBezTo>
                    <a:pt x="151" y="49"/>
                    <a:pt x="127" y="12"/>
                    <a:pt x="91" y="4"/>
                  </a:cubicBezTo>
                  <a:cubicBezTo>
                    <a:pt x="74" y="0"/>
                    <a:pt x="55" y="3"/>
                    <a:pt x="39" y="13"/>
                  </a:cubicBezTo>
                  <a:cubicBezTo>
                    <a:pt x="23" y="23"/>
                    <a:pt x="12" y="39"/>
                    <a:pt x="8" y="57"/>
                  </a:cubicBezTo>
                  <a:cubicBezTo>
                    <a:pt x="0" y="95"/>
                    <a:pt x="23" y="133"/>
                    <a:pt x="60" y="1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22" name="Freeform 29">
              <a:extLst>
                <a:ext uri="{FF2B5EF4-FFF2-40B4-BE49-F238E27FC236}">
                  <a16:creationId xmlns:a16="http://schemas.microsoft.com/office/drawing/2014/main" id="{31427C3C-3499-DADA-8B11-960FD90E5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485"/>
              <a:ext cx="49" cy="50"/>
            </a:xfrm>
            <a:custGeom>
              <a:avLst/>
              <a:gdLst>
                <a:gd name="T0" fmla="*/ 64 w 135"/>
                <a:gd name="T1" fmla="*/ 135 h 135"/>
                <a:gd name="T2" fmla="*/ 68 w 135"/>
                <a:gd name="T3" fmla="*/ 135 h 135"/>
                <a:gd name="T4" fmla="*/ 112 w 135"/>
                <a:gd name="T5" fmla="*/ 118 h 135"/>
                <a:gd name="T6" fmla="*/ 134 w 135"/>
                <a:gd name="T7" fmla="*/ 70 h 135"/>
                <a:gd name="T8" fmla="*/ 72 w 135"/>
                <a:gd name="T9" fmla="*/ 2 h 135"/>
                <a:gd name="T10" fmla="*/ 25 w 135"/>
                <a:gd name="T11" fmla="*/ 18 h 135"/>
                <a:gd name="T12" fmla="*/ 2 w 135"/>
                <a:gd name="T13" fmla="*/ 64 h 135"/>
                <a:gd name="T14" fmla="*/ 64 w 135"/>
                <a:gd name="T15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135">
                  <a:moveTo>
                    <a:pt x="64" y="135"/>
                  </a:moveTo>
                  <a:cubicBezTo>
                    <a:pt x="65" y="135"/>
                    <a:pt x="67" y="135"/>
                    <a:pt x="68" y="135"/>
                  </a:cubicBezTo>
                  <a:cubicBezTo>
                    <a:pt x="84" y="135"/>
                    <a:pt x="100" y="129"/>
                    <a:pt x="112" y="118"/>
                  </a:cubicBezTo>
                  <a:cubicBezTo>
                    <a:pt x="126" y="105"/>
                    <a:pt x="134" y="88"/>
                    <a:pt x="134" y="70"/>
                  </a:cubicBezTo>
                  <a:cubicBezTo>
                    <a:pt x="135" y="34"/>
                    <a:pt x="107" y="4"/>
                    <a:pt x="72" y="2"/>
                  </a:cubicBezTo>
                  <a:cubicBezTo>
                    <a:pt x="54" y="0"/>
                    <a:pt x="38" y="6"/>
                    <a:pt x="25" y="18"/>
                  </a:cubicBezTo>
                  <a:cubicBezTo>
                    <a:pt x="11" y="30"/>
                    <a:pt x="3" y="46"/>
                    <a:pt x="2" y="64"/>
                  </a:cubicBezTo>
                  <a:cubicBezTo>
                    <a:pt x="0" y="101"/>
                    <a:pt x="28" y="133"/>
                    <a:pt x="64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23" name="Freeform 30">
              <a:extLst>
                <a:ext uri="{FF2B5EF4-FFF2-40B4-BE49-F238E27FC236}">
                  <a16:creationId xmlns:a16="http://schemas.microsoft.com/office/drawing/2014/main" id="{3A0A7379-AEE4-0460-B4A6-2A90475C0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3" y="453"/>
              <a:ext cx="47" cy="48"/>
            </a:xfrm>
            <a:custGeom>
              <a:avLst/>
              <a:gdLst>
                <a:gd name="T0" fmla="*/ 66 w 130"/>
                <a:gd name="T1" fmla="*/ 130 h 130"/>
                <a:gd name="T2" fmla="*/ 72 w 130"/>
                <a:gd name="T3" fmla="*/ 130 h 130"/>
                <a:gd name="T4" fmla="*/ 114 w 130"/>
                <a:gd name="T5" fmla="*/ 106 h 130"/>
                <a:gd name="T6" fmla="*/ 127 w 130"/>
                <a:gd name="T7" fmla="*/ 58 h 130"/>
                <a:gd name="T8" fmla="*/ 59 w 130"/>
                <a:gd name="T9" fmla="*/ 4 h 130"/>
                <a:gd name="T10" fmla="*/ 4 w 130"/>
                <a:gd name="T11" fmla="*/ 73 h 130"/>
                <a:gd name="T12" fmla="*/ 27 w 130"/>
                <a:gd name="T13" fmla="*/ 116 h 130"/>
                <a:gd name="T14" fmla="*/ 66 w 130"/>
                <a:gd name="T15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30">
                  <a:moveTo>
                    <a:pt x="66" y="130"/>
                  </a:moveTo>
                  <a:cubicBezTo>
                    <a:pt x="68" y="130"/>
                    <a:pt x="70" y="130"/>
                    <a:pt x="72" y="130"/>
                  </a:cubicBezTo>
                  <a:cubicBezTo>
                    <a:pt x="89" y="128"/>
                    <a:pt x="104" y="119"/>
                    <a:pt x="114" y="106"/>
                  </a:cubicBezTo>
                  <a:cubicBezTo>
                    <a:pt x="125" y="92"/>
                    <a:pt x="130" y="75"/>
                    <a:pt x="127" y="58"/>
                  </a:cubicBezTo>
                  <a:cubicBezTo>
                    <a:pt x="123" y="25"/>
                    <a:pt x="94" y="0"/>
                    <a:pt x="59" y="4"/>
                  </a:cubicBezTo>
                  <a:cubicBezTo>
                    <a:pt x="25" y="7"/>
                    <a:pt x="0" y="38"/>
                    <a:pt x="4" y="73"/>
                  </a:cubicBezTo>
                  <a:cubicBezTo>
                    <a:pt x="5" y="90"/>
                    <a:pt x="14" y="105"/>
                    <a:pt x="27" y="116"/>
                  </a:cubicBezTo>
                  <a:cubicBezTo>
                    <a:pt x="38" y="125"/>
                    <a:pt x="51" y="130"/>
                    <a:pt x="66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24" name="Freeform 31">
              <a:extLst>
                <a:ext uri="{FF2B5EF4-FFF2-40B4-BE49-F238E27FC236}">
                  <a16:creationId xmlns:a16="http://schemas.microsoft.com/office/drawing/2014/main" id="{A2DBF389-E2DD-2E50-8543-A90EF4F46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" y="451"/>
              <a:ext cx="46" cy="46"/>
            </a:xfrm>
            <a:custGeom>
              <a:avLst/>
              <a:gdLst>
                <a:gd name="T0" fmla="*/ 36 w 126"/>
                <a:gd name="T1" fmla="*/ 118 h 126"/>
                <a:gd name="T2" fmla="*/ 65 w 126"/>
                <a:gd name="T3" fmla="*/ 126 h 126"/>
                <a:gd name="T4" fmla="*/ 80 w 126"/>
                <a:gd name="T5" fmla="*/ 123 h 126"/>
                <a:gd name="T6" fmla="*/ 116 w 126"/>
                <a:gd name="T7" fmla="*/ 95 h 126"/>
                <a:gd name="T8" fmla="*/ 121 w 126"/>
                <a:gd name="T9" fmla="*/ 49 h 126"/>
                <a:gd name="T10" fmla="*/ 49 w 126"/>
                <a:gd name="T11" fmla="*/ 9 h 126"/>
                <a:gd name="T12" fmla="*/ 8 w 126"/>
                <a:gd name="T13" fmla="*/ 82 h 126"/>
                <a:gd name="T14" fmla="*/ 36 w 126"/>
                <a:gd name="T15" fmla="*/ 11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6">
                  <a:moveTo>
                    <a:pt x="36" y="118"/>
                  </a:moveTo>
                  <a:cubicBezTo>
                    <a:pt x="45" y="123"/>
                    <a:pt x="55" y="126"/>
                    <a:pt x="65" y="126"/>
                  </a:cubicBezTo>
                  <a:cubicBezTo>
                    <a:pt x="70" y="126"/>
                    <a:pt x="75" y="125"/>
                    <a:pt x="80" y="123"/>
                  </a:cubicBezTo>
                  <a:cubicBezTo>
                    <a:pt x="96" y="119"/>
                    <a:pt x="108" y="109"/>
                    <a:pt x="116" y="95"/>
                  </a:cubicBezTo>
                  <a:cubicBezTo>
                    <a:pt x="124" y="81"/>
                    <a:pt x="126" y="64"/>
                    <a:pt x="121" y="49"/>
                  </a:cubicBezTo>
                  <a:cubicBezTo>
                    <a:pt x="112" y="18"/>
                    <a:pt x="80" y="0"/>
                    <a:pt x="49" y="9"/>
                  </a:cubicBezTo>
                  <a:cubicBezTo>
                    <a:pt x="18" y="17"/>
                    <a:pt x="0" y="50"/>
                    <a:pt x="8" y="82"/>
                  </a:cubicBezTo>
                  <a:cubicBezTo>
                    <a:pt x="12" y="97"/>
                    <a:pt x="22" y="110"/>
                    <a:pt x="36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25" name="Freeform 32">
              <a:extLst>
                <a:ext uri="{FF2B5EF4-FFF2-40B4-BE49-F238E27FC236}">
                  <a16:creationId xmlns:a16="http://schemas.microsoft.com/office/drawing/2014/main" id="{D926EAFD-1F20-24FE-30B1-EC84CE6D9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" y="477"/>
              <a:ext cx="43" cy="44"/>
            </a:xfrm>
            <a:custGeom>
              <a:avLst/>
              <a:gdLst>
                <a:gd name="T0" fmla="*/ 44 w 119"/>
                <a:gd name="T1" fmla="*/ 116 h 120"/>
                <a:gd name="T2" fmla="*/ 63 w 119"/>
                <a:gd name="T3" fmla="*/ 120 h 120"/>
                <a:gd name="T4" fmla="*/ 86 w 119"/>
                <a:gd name="T5" fmla="*/ 115 h 120"/>
                <a:gd name="T6" fmla="*/ 114 w 119"/>
                <a:gd name="T7" fmla="*/ 82 h 120"/>
                <a:gd name="T8" fmla="*/ 112 w 119"/>
                <a:gd name="T9" fmla="*/ 39 h 120"/>
                <a:gd name="T10" fmla="*/ 39 w 119"/>
                <a:gd name="T11" fmla="*/ 13 h 120"/>
                <a:gd name="T12" fmla="*/ 12 w 119"/>
                <a:gd name="T13" fmla="*/ 87 h 120"/>
                <a:gd name="T14" fmla="*/ 44 w 119"/>
                <a:gd name="T15" fmla="*/ 1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120">
                  <a:moveTo>
                    <a:pt x="44" y="116"/>
                  </a:moveTo>
                  <a:cubicBezTo>
                    <a:pt x="50" y="119"/>
                    <a:pt x="56" y="120"/>
                    <a:pt x="63" y="120"/>
                  </a:cubicBezTo>
                  <a:cubicBezTo>
                    <a:pt x="70" y="120"/>
                    <a:pt x="78" y="118"/>
                    <a:pt x="86" y="115"/>
                  </a:cubicBezTo>
                  <a:cubicBezTo>
                    <a:pt x="99" y="108"/>
                    <a:pt x="109" y="97"/>
                    <a:pt x="114" y="82"/>
                  </a:cubicBezTo>
                  <a:cubicBezTo>
                    <a:pt x="119" y="68"/>
                    <a:pt x="119" y="53"/>
                    <a:pt x="112" y="39"/>
                  </a:cubicBezTo>
                  <a:cubicBezTo>
                    <a:pt x="99" y="12"/>
                    <a:pt x="66" y="0"/>
                    <a:pt x="39" y="13"/>
                  </a:cubicBezTo>
                  <a:cubicBezTo>
                    <a:pt x="12" y="26"/>
                    <a:pt x="0" y="59"/>
                    <a:pt x="12" y="87"/>
                  </a:cubicBezTo>
                  <a:cubicBezTo>
                    <a:pt x="19" y="101"/>
                    <a:pt x="30" y="111"/>
                    <a:pt x="44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26" name="Freeform 33">
              <a:extLst>
                <a:ext uri="{FF2B5EF4-FFF2-40B4-BE49-F238E27FC236}">
                  <a16:creationId xmlns:a16="http://schemas.microsoft.com/office/drawing/2014/main" id="{5C0F7D0E-D908-3A7B-B1DE-153469556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" y="534"/>
              <a:ext cx="42" cy="40"/>
            </a:xfrm>
            <a:custGeom>
              <a:avLst/>
              <a:gdLst>
                <a:gd name="T0" fmla="*/ 49 w 117"/>
                <a:gd name="T1" fmla="*/ 110 h 111"/>
                <a:gd name="T2" fmla="*/ 59 w 117"/>
                <a:gd name="T3" fmla="*/ 111 h 111"/>
                <a:gd name="T4" fmla="*/ 88 w 117"/>
                <a:gd name="T5" fmla="*/ 102 h 111"/>
                <a:gd name="T6" fmla="*/ 100 w 117"/>
                <a:gd name="T7" fmla="*/ 28 h 111"/>
                <a:gd name="T8" fmla="*/ 29 w 117"/>
                <a:gd name="T9" fmla="*/ 16 h 111"/>
                <a:gd name="T10" fmla="*/ 16 w 117"/>
                <a:gd name="T11" fmla="*/ 88 h 111"/>
                <a:gd name="T12" fmla="*/ 49 w 117"/>
                <a:gd name="T13" fmla="*/ 11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11">
                  <a:moveTo>
                    <a:pt x="49" y="110"/>
                  </a:moveTo>
                  <a:cubicBezTo>
                    <a:pt x="52" y="111"/>
                    <a:pt x="56" y="111"/>
                    <a:pt x="59" y="111"/>
                  </a:cubicBezTo>
                  <a:cubicBezTo>
                    <a:pt x="69" y="111"/>
                    <a:pt x="79" y="108"/>
                    <a:pt x="88" y="102"/>
                  </a:cubicBezTo>
                  <a:cubicBezTo>
                    <a:pt x="111" y="85"/>
                    <a:pt x="117" y="51"/>
                    <a:pt x="100" y="28"/>
                  </a:cubicBezTo>
                  <a:cubicBezTo>
                    <a:pt x="84" y="5"/>
                    <a:pt x="52" y="0"/>
                    <a:pt x="29" y="16"/>
                  </a:cubicBezTo>
                  <a:cubicBezTo>
                    <a:pt x="6" y="32"/>
                    <a:pt x="0" y="65"/>
                    <a:pt x="16" y="88"/>
                  </a:cubicBezTo>
                  <a:cubicBezTo>
                    <a:pt x="24" y="100"/>
                    <a:pt x="36" y="108"/>
                    <a:pt x="49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27" name="Freeform 34">
              <a:extLst>
                <a:ext uri="{FF2B5EF4-FFF2-40B4-BE49-F238E27FC236}">
                  <a16:creationId xmlns:a16="http://schemas.microsoft.com/office/drawing/2014/main" id="{61EB8A8E-CE43-0DCF-DF07-EAFF305B8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" y="621"/>
              <a:ext cx="38" cy="36"/>
            </a:xfrm>
            <a:custGeom>
              <a:avLst/>
              <a:gdLst>
                <a:gd name="T0" fmla="*/ 52 w 105"/>
                <a:gd name="T1" fmla="*/ 98 h 98"/>
                <a:gd name="T2" fmla="*/ 86 w 105"/>
                <a:gd name="T3" fmla="*/ 84 h 98"/>
                <a:gd name="T4" fmla="*/ 86 w 105"/>
                <a:gd name="T5" fmla="*/ 15 h 98"/>
                <a:gd name="T6" fmla="*/ 52 w 105"/>
                <a:gd name="T7" fmla="*/ 1 h 98"/>
                <a:gd name="T8" fmla="*/ 18 w 105"/>
                <a:gd name="T9" fmla="*/ 15 h 98"/>
                <a:gd name="T10" fmla="*/ 18 w 105"/>
                <a:gd name="T11" fmla="*/ 84 h 98"/>
                <a:gd name="T12" fmla="*/ 52 w 105"/>
                <a:gd name="T1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98">
                  <a:moveTo>
                    <a:pt x="52" y="98"/>
                  </a:moveTo>
                  <a:cubicBezTo>
                    <a:pt x="65" y="98"/>
                    <a:pt x="77" y="93"/>
                    <a:pt x="86" y="84"/>
                  </a:cubicBezTo>
                  <a:cubicBezTo>
                    <a:pt x="105" y="65"/>
                    <a:pt x="105" y="34"/>
                    <a:pt x="86" y="15"/>
                  </a:cubicBezTo>
                  <a:cubicBezTo>
                    <a:pt x="77" y="6"/>
                    <a:pt x="65" y="0"/>
                    <a:pt x="52" y="1"/>
                  </a:cubicBezTo>
                  <a:cubicBezTo>
                    <a:pt x="39" y="1"/>
                    <a:pt x="27" y="6"/>
                    <a:pt x="18" y="15"/>
                  </a:cubicBezTo>
                  <a:cubicBezTo>
                    <a:pt x="0" y="34"/>
                    <a:pt x="0" y="65"/>
                    <a:pt x="18" y="84"/>
                  </a:cubicBezTo>
                  <a:cubicBezTo>
                    <a:pt x="27" y="93"/>
                    <a:pt x="40" y="98"/>
                    <a:pt x="52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28" name="Freeform 35">
              <a:extLst>
                <a:ext uri="{FF2B5EF4-FFF2-40B4-BE49-F238E27FC236}">
                  <a16:creationId xmlns:a16="http://schemas.microsoft.com/office/drawing/2014/main" id="{EC7D2532-426E-3D95-BEA7-F1876FC44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" y="734"/>
              <a:ext cx="37" cy="34"/>
            </a:xfrm>
            <a:custGeom>
              <a:avLst/>
              <a:gdLst>
                <a:gd name="T0" fmla="*/ 50 w 101"/>
                <a:gd name="T1" fmla="*/ 92 h 92"/>
                <a:gd name="T2" fmla="*/ 59 w 101"/>
                <a:gd name="T3" fmla="*/ 91 h 92"/>
                <a:gd name="T4" fmla="*/ 87 w 101"/>
                <a:gd name="T5" fmla="*/ 72 h 92"/>
                <a:gd name="T6" fmla="*/ 75 w 101"/>
                <a:gd name="T7" fmla="*/ 9 h 92"/>
                <a:gd name="T8" fmla="*/ 42 w 101"/>
                <a:gd name="T9" fmla="*/ 3 h 92"/>
                <a:gd name="T10" fmla="*/ 13 w 101"/>
                <a:gd name="T11" fmla="*/ 22 h 92"/>
                <a:gd name="T12" fmla="*/ 25 w 101"/>
                <a:gd name="T13" fmla="*/ 84 h 92"/>
                <a:gd name="T14" fmla="*/ 50 w 101"/>
                <a:gd name="T1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92">
                  <a:moveTo>
                    <a:pt x="50" y="92"/>
                  </a:moveTo>
                  <a:cubicBezTo>
                    <a:pt x="53" y="92"/>
                    <a:pt x="56" y="92"/>
                    <a:pt x="59" y="91"/>
                  </a:cubicBezTo>
                  <a:cubicBezTo>
                    <a:pt x="71" y="89"/>
                    <a:pt x="81" y="82"/>
                    <a:pt x="87" y="72"/>
                  </a:cubicBezTo>
                  <a:cubicBezTo>
                    <a:pt x="101" y="51"/>
                    <a:pt x="96" y="23"/>
                    <a:pt x="75" y="9"/>
                  </a:cubicBezTo>
                  <a:cubicBezTo>
                    <a:pt x="66" y="3"/>
                    <a:pt x="54" y="0"/>
                    <a:pt x="42" y="3"/>
                  </a:cubicBezTo>
                  <a:cubicBezTo>
                    <a:pt x="30" y="5"/>
                    <a:pt x="20" y="12"/>
                    <a:pt x="13" y="22"/>
                  </a:cubicBezTo>
                  <a:cubicBezTo>
                    <a:pt x="0" y="42"/>
                    <a:pt x="5" y="70"/>
                    <a:pt x="25" y="84"/>
                  </a:cubicBezTo>
                  <a:cubicBezTo>
                    <a:pt x="33" y="89"/>
                    <a:pt x="41" y="92"/>
                    <a:pt x="5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29" name="Freeform 36">
              <a:extLst>
                <a:ext uri="{FF2B5EF4-FFF2-40B4-BE49-F238E27FC236}">
                  <a16:creationId xmlns:a16="http://schemas.microsoft.com/office/drawing/2014/main" id="{3F3219F4-4320-FF64-5E56-250B54C12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" y="877"/>
              <a:ext cx="34" cy="31"/>
            </a:xfrm>
            <a:custGeom>
              <a:avLst/>
              <a:gdLst>
                <a:gd name="T0" fmla="*/ 84 w 93"/>
                <a:gd name="T1" fmla="*/ 58 h 84"/>
                <a:gd name="T2" fmla="*/ 62 w 93"/>
                <a:gd name="T3" fmla="*/ 4 h 84"/>
                <a:gd name="T4" fmla="*/ 31 w 93"/>
                <a:gd name="T5" fmla="*/ 4 h 84"/>
                <a:gd name="T6" fmla="*/ 8 w 93"/>
                <a:gd name="T7" fmla="*/ 27 h 84"/>
                <a:gd name="T8" fmla="*/ 30 w 93"/>
                <a:gd name="T9" fmla="*/ 81 h 84"/>
                <a:gd name="T10" fmla="*/ 46 w 93"/>
                <a:gd name="T11" fmla="*/ 84 h 84"/>
                <a:gd name="T12" fmla="*/ 62 w 93"/>
                <a:gd name="T13" fmla="*/ 81 h 84"/>
                <a:gd name="T14" fmla="*/ 84 w 93"/>
                <a:gd name="T15" fmla="*/ 5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84">
                  <a:moveTo>
                    <a:pt x="84" y="58"/>
                  </a:moveTo>
                  <a:cubicBezTo>
                    <a:pt x="93" y="37"/>
                    <a:pt x="83" y="13"/>
                    <a:pt x="62" y="4"/>
                  </a:cubicBezTo>
                  <a:cubicBezTo>
                    <a:pt x="52" y="0"/>
                    <a:pt x="41" y="0"/>
                    <a:pt x="31" y="4"/>
                  </a:cubicBezTo>
                  <a:cubicBezTo>
                    <a:pt x="21" y="8"/>
                    <a:pt x="12" y="16"/>
                    <a:pt x="8" y="27"/>
                  </a:cubicBezTo>
                  <a:cubicBezTo>
                    <a:pt x="0" y="48"/>
                    <a:pt x="10" y="72"/>
                    <a:pt x="30" y="81"/>
                  </a:cubicBezTo>
                  <a:cubicBezTo>
                    <a:pt x="35" y="83"/>
                    <a:pt x="41" y="84"/>
                    <a:pt x="46" y="84"/>
                  </a:cubicBezTo>
                  <a:cubicBezTo>
                    <a:pt x="52" y="84"/>
                    <a:pt x="57" y="83"/>
                    <a:pt x="62" y="81"/>
                  </a:cubicBezTo>
                  <a:cubicBezTo>
                    <a:pt x="72" y="77"/>
                    <a:pt x="80" y="69"/>
                    <a:pt x="84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30" name="Freeform 37">
              <a:extLst>
                <a:ext uri="{FF2B5EF4-FFF2-40B4-BE49-F238E27FC236}">
                  <a16:creationId xmlns:a16="http://schemas.microsoft.com/office/drawing/2014/main" id="{C6C4C78D-CE35-A6C7-F483-467C242EF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614"/>
              <a:ext cx="114" cy="104"/>
            </a:xfrm>
            <a:custGeom>
              <a:avLst/>
              <a:gdLst>
                <a:gd name="T0" fmla="*/ 261 w 310"/>
                <a:gd name="T1" fmla="*/ 234 h 285"/>
                <a:gd name="T2" fmla="*/ 242 w 310"/>
                <a:gd name="T3" fmla="*/ 35 h 285"/>
                <a:gd name="T4" fmla="*/ 137 w 310"/>
                <a:gd name="T5" fmla="*/ 5 h 285"/>
                <a:gd name="T6" fmla="*/ 42 w 310"/>
                <a:gd name="T7" fmla="*/ 62 h 285"/>
                <a:gd name="T8" fmla="*/ 67 w 310"/>
                <a:gd name="T9" fmla="*/ 253 h 285"/>
                <a:gd name="T10" fmla="*/ 154 w 310"/>
                <a:gd name="T11" fmla="*/ 285 h 285"/>
                <a:gd name="T12" fmla="*/ 168 w 310"/>
                <a:gd name="T13" fmla="*/ 284 h 285"/>
                <a:gd name="T14" fmla="*/ 261 w 310"/>
                <a:gd name="T15" fmla="*/ 23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0" h="285">
                  <a:moveTo>
                    <a:pt x="261" y="234"/>
                  </a:moveTo>
                  <a:cubicBezTo>
                    <a:pt x="310" y="174"/>
                    <a:pt x="301" y="85"/>
                    <a:pt x="242" y="35"/>
                  </a:cubicBezTo>
                  <a:cubicBezTo>
                    <a:pt x="213" y="11"/>
                    <a:pt x="175" y="0"/>
                    <a:pt x="137" y="5"/>
                  </a:cubicBezTo>
                  <a:cubicBezTo>
                    <a:pt x="99" y="10"/>
                    <a:pt x="64" y="31"/>
                    <a:pt x="42" y="62"/>
                  </a:cubicBezTo>
                  <a:cubicBezTo>
                    <a:pt x="0" y="122"/>
                    <a:pt x="10" y="206"/>
                    <a:pt x="67" y="253"/>
                  </a:cubicBezTo>
                  <a:cubicBezTo>
                    <a:pt x="92" y="274"/>
                    <a:pt x="122" y="285"/>
                    <a:pt x="154" y="285"/>
                  </a:cubicBezTo>
                  <a:cubicBezTo>
                    <a:pt x="159" y="285"/>
                    <a:pt x="163" y="285"/>
                    <a:pt x="168" y="284"/>
                  </a:cubicBezTo>
                  <a:cubicBezTo>
                    <a:pt x="204" y="281"/>
                    <a:pt x="238" y="263"/>
                    <a:pt x="261" y="2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31" name="Freeform 38">
              <a:extLst>
                <a:ext uri="{FF2B5EF4-FFF2-40B4-BE49-F238E27FC236}">
                  <a16:creationId xmlns:a16="http://schemas.microsoft.com/office/drawing/2014/main" id="{A1AF52E8-4C78-7108-334C-4507663AA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" y="2731"/>
              <a:ext cx="112" cy="102"/>
            </a:xfrm>
            <a:custGeom>
              <a:avLst/>
              <a:gdLst>
                <a:gd name="T0" fmla="*/ 221 w 307"/>
                <a:gd name="T1" fmla="*/ 23 h 279"/>
                <a:gd name="T2" fmla="*/ 115 w 307"/>
                <a:gd name="T3" fmla="*/ 10 h 279"/>
                <a:gd name="T4" fmla="*/ 32 w 307"/>
                <a:gd name="T5" fmla="*/ 80 h 279"/>
                <a:gd name="T6" fmla="*/ 85 w 307"/>
                <a:gd name="T7" fmla="*/ 260 h 279"/>
                <a:gd name="T8" fmla="*/ 153 w 307"/>
                <a:gd name="T9" fmla="*/ 279 h 279"/>
                <a:gd name="T10" fmla="*/ 186 w 307"/>
                <a:gd name="T11" fmla="*/ 275 h 279"/>
                <a:gd name="T12" fmla="*/ 269 w 307"/>
                <a:gd name="T13" fmla="*/ 211 h 279"/>
                <a:gd name="T14" fmla="*/ 221 w 307"/>
                <a:gd name="T15" fmla="*/ 23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7" h="279">
                  <a:moveTo>
                    <a:pt x="221" y="23"/>
                  </a:moveTo>
                  <a:cubicBezTo>
                    <a:pt x="190" y="4"/>
                    <a:pt x="151" y="0"/>
                    <a:pt x="115" y="10"/>
                  </a:cubicBezTo>
                  <a:cubicBezTo>
                    <a:pt x="79" y="21"/>
                    <a:pt x="49" y="46"/>
                    <a:pt x="32" y="80"/>
                  </a:cubicBezTo>
                  <a:cubicBezTo>
                    <a:pt x="0" y="144"/>
                    <a:pt x="23" y="224"/>
                    <a:pt x="85" y="260"/>
                  </a:cubicBezTo>
                  <a:cubicBezTo>
                    <a:pt x="106" y="273"/>
                    <a:pt x="129" y="279"/>
                    <a:pt x="153" y="279"/>
                  </a:cubicBezTo>
                  <a:cubicBezTo>
                    <a:pt x="164" y="279"/>
                    <a:pt x="175" y="278"/>
                    <a:pt x="186" y="275"/>
                  </a:cubicBezTo>
                  <a:cubicBezTo>
                    <a:pt x="222" y="266"/>
                    <a:pt x="251" y="243"/>
                    <a:pt x="269" y="211"/>
                  </a:cubicBezTo>
                  <a:cubicBezTo>
                    <a:pt x="307" y="146"/>
                    <a:pt x="285" y="61"/>
                    <a:pt x="22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32" name="Freeform 39">
              <a:extLst>
                <a:ext uri="{FF2B5EF4-FFF2-40B4-BE49-F238E27FC236}">
                  <a16:creationId xmlns:a16="http://schemas.microsoft.com/office/drawing/2014/main" id="{AF177642-9F99-905B-EC56-932034938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2823"/>
              <a:ext cx="108" cy="100"/>
            </a:xfrm>
            <a:custGeom>
              <a:avLst/>
              <a:gdLst>
                <a:gd name="T0" fmla="*/ 195 w 296"/>
                <a:gd name="T1" fmla="*/ 13 h 272"/>
                <a:gd name="T2" fmla="*/ 92 w 296"/>
                <a:gd name="T3" fmla="*/ 17 h 272"/>
                <a:gd name="T4" fmla="*/ 21 w 296"/>
                <a:gd name="T5" fmla="*/ 97 h 272"/>
                <a:gd name="T6" fmla="*/ 99 w 296"/>
                <a:gd name="T7" fmla="*/ 263 h 272"/>
                <a:gd name="T8" fmla="*/ 147 w 296"/>
                <a:gd name="T9" fmla="*/ 272 h 272"/>
                <a:gd name="T10" fmla="*/ 199 w 296"/>
                <a:gd name="T11" fmla="*/ 261 h 272"/>
                <a:gd name="T12" fmla="*/ 270 w 296"/>
                <a:gd name="T13" fmla="*/ 187 h 272"/>
                <a:gd name="T14" fmla="*/ 195 w 296"/>
                <a:gd name="T15" fmla="*/ 1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272">
                  <a:moveTo>
                    <a:pt x="195" y="13"/>
                  </a:moveTo>
                  <a:cubicBezTo>
                    <a:pt x="161" y="0"/>
                    <a:pt x="125" y="1"/>
                    <a:pt x="92" y="17"/>
                  </a:cubicBezTo>
                  <a:cubicBezTo>
                    <a:pt x="58" y="33"/>
                    <a:pt x="33" y="62"/>
                    <a:pt x="21" y="97"/>
                  </a:cubicBezTo>
                  <a:cubicBezTo>
                    <a:pt x="0" y="164"/>
                    <a:pt x="34" y="237"/>
                    <a:pt x="99" y="263"/>
                  </a:cubicBezTo>
                  <a:cubicBezTo>
                    <a:pt x="115" y="269"/>
                    <a:pt x="131" y="272"/>
                    <a:pt x="147" y="272"/>
                  </a:cubicBezTo>
                  <a:cubicBezTo>
                    <a:pt x="165" y="272"/>
                    <a:pt x="182" y="268"/>
                    <a:pt x="199" y="261"/>
                  </a:cubicBezTo>
                  <a:cubicBezTo>
                    <a:pt x="232" y="247"/>
                    <a:pt x="257" y="220"/>
                    <a:pt x="270" y="187"/>
                  </a:cubicBezTo>
                  <a:cubicBezTo>
                    <a:pt x="296" y="118"/>
                    <a:pt x="263" y="40"/>
                    <a:pt x="19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33" name="Freeform 40">
              <a:extLst>
                <a:ext uri="{FF2B5EF4-FFF2-40B4-BE49-F238E27FC236}">
                  <a16:creationId xmlns:a16="http://schemas.microsoft.com/office/drawing/2014/main" id="{DACDA9CC-EF8F-0A68-400F-26A840B7C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888"/>
              <a:ext cx="101" cy="98"/>
            </a:xfrm>
            <a:custGeom>
              <a:avLst/>
              <a:gdLst>
                <a:gd name="T0" fmla="*/ 165 w 278"/>
                <a:gd name="T1" fmla="*/ 7 h 266"/>
                <a:gd name="T2" fmla="*/ 66 w 278"/>
                <a:gd name="T3" fmla="*/ 26 h 266"/>
                <a:gd name="T4" fmla="*/ 10 w 278"/>
                <a:gd name="T5" fmla="*/ 114 h 266"/>
                <a:gd name="T6" fmla="*/ 110 w 278"/>
                <a:gd name="T7" fmla="*/ 263 h 266"/>
                <a:gd name="T8" fmla="*/ 138 w 278"/>
                <a:gd name="T9" fmla="*/ 266 h 266"/>
                <a:gd name="T10" fmla="*/ 206 w 278"/>
                <a:gd name="T11" fmla="*/ 246 h 266"/>
                <a:gd name="T12" fmla="*/ 263 w 278"/>
                <a:gd name="T13" fmla="*/ 163 h 266"/>
                <a:gd name="T14" fmla="*/ 165 w 278"/>
                <a:gd name="T15" fmla="*/ 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8" h="266">
                  <a:moveTo>
                    <a:pt x="165" y="7"/>
                  </a:moveTo>
                  <a:cubicBezTo>
                    <a:pt x="131" y="0"/>
                    <a:pt x="96" y="6"/>
                    <a:pt x="66" y="26"/>
                  </a:cubicBezTo>
                  <a:cubicBezTo>
                    <a:pt x="36" y="47"/>
                    <a:pt x="16" y="79"/>
                    <a:pt x="10" y="114"/>
                  </a:cubicBezTo>
                  <a:cubicBezTo>
                    <a:pt x="0" y="182"/>
                    <a:pt x="43" y="247"/>
                    <a:pt x="110" y="263"/>
                  </a:cubicBezTo>
                  <a:cubicBezTo>
                    <a:pt x="119" y="265"/>
                    <a:pt x="128" y="266"/>
                    <a:pt x="138" y="266"/>
                  </a:cubicBezTo>
                  <a:cubicBezTo>
                    <a:pt x="161" y="266"/>
                    <a:pt x="185" y="259"/>
                    <a:pt x="206" y="246"/>
                  </a:cubicBezTo>
                  <a:cubicBezTo>
                    <a:pt x="235" y="227"/>
                    <a:pt x="255" y="198"/>
                    <a:pt x="263" y="163"/>
                  </a:cubicBezTo>
                  <a:cubicBezTo>
                    <a:pt x="278" y="93"/>
                    <a:pt x="234" y="23"/>
                    <a:pt x="16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34" name="Freeform 41">
              <a:extLst>
                <a:ext uri="{FF2B5EF4-FFF2-40B4-BE49-F238E27FC236}">
                  <a16:creationId xmlns:a16="http://schemas.microsoft.com/office/drawing/2014/main" id="{43F29DF5-2342-DB2C-A005-486A36550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2928"/>
              <a:ext cx="94" cy="94"/>
            </a:xfrm>
            <a:custGeom>
              <a:avLst/>
              <a:gdLst>
                <a:gd name="T0" fmla="*/ 134 w 255"/>
                <a:gd name="T1" fmla="*/ 2 h 256"/>
                <a:gd name="T2" fmla="*/ 42 w 255"/>
                <a:gd name="T3" fmla="*/ 35 h 256"/>
                <a:gd name="T4" fmla="*/ 0 w 255"/>
                <a:gd name="T5" fmla="*/ 128 h 256"/>
                <a:gd name="T6" fmla="*/ 117 w 255"/>
                <a:gd name="T7" fmla="*/ 256 h 256"/>
                <a:gd name="T8" fmla="*/ 126 w 255"/>
                <a:gd name="T9" fmla="*/ 256 h 256"/>
                <a:gd name="T10" fmla="*/ 207 w 255"/>
                <a:gd name="T11" fmla="*/ 226 h 256"/>
                <a:gd name="T12" fmla="*/ 251 w 255"/>
                <a:gd name="T13" fmla="*/ 138 h 256"/>
                <a:gd name="T14" fmla="*/ 134 w 255"/>
                <a:gd name="T15" fmla="*/ 2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256">
                  <a:moveTo>
                    <a:pt x="134" y="2"/>
                  </a:moveTo>
                  <a:cubicBezTo>
                    <a:pt x="100" y="0"/>
                    <a:pt x="67" y="11"/>
                    <a:pt x="42" y="35"/>
                  </a:cubicBezTo>
                  <a:cubicBezTo>
                    <a:pt x="16" y="59"/>
                    <a:pt x="1" y="93"/>
                    <a:pt x="0" y="128"/>
                  </a:cubicBezTo>
                  <a:cubicBezTo>
                    <a:pt x="0" y="195"/>
                    <a:pt x="51" y="252"/>
                    <a:pt x="117" y="256"/>
                  </a:cubicBezTo>
                  <a:cubicBezTo>
                    <a:pt x="120" y="256"/>
                    <a:pt x="123" y="256"/>
                    <a:pt x="126" y="256"/>
                  </a:cubicBezTo>
                  <a:cubicBezTo>
                    <a:pt x="156" y="256"/>
                    <a:pt x="184" y="246"/>
                    <a:pt x="207" y="226"/>
                  </a:cubicBezTo>
                  <a:cubicBezTo>
                    <a:pt x="233" y="203"/>
                    <a:pt x="248" y="172"/>
                    <a:pt x="251" y="138"/>
                  </a:cubicBezTo>
                  <a:cubicBezTo>
                    <a:pt x="255" y="67"/>
                    <a:pt x="203" y="6"/>
                    <a:pt x="13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35" name="Freeform 42">
              <a:extLst>
                <a:ext uri="{FF2B5EF4-FFF2-40B4-BE49-F238E27FC236}">
                  <a16:creationId xmlns:a16="http://schemas.microsoft.com/office/drawing/2014/main" id="{0EE6BED4-FD39-195D-064A-AFDBEC5A8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4" y="2941"/>
              <a:ext cx="92" cy="91"/>
            </a:xfrm>
            <a:custGeom>
              <a:avLst/>
              <a:gdLst>
                <a:gd name="T0" fmla="*/ 115 w 253"/>
                <a:gd name="T1" fmla="*/ 3 h 251"/>
                <a:gd name="T2" fmla="*/ 31 w 253"/>
                <a:gd name="T3" fmla="*/ 49 h 251"/>
                <a:gd name="T4" fmla="*/ 5 w 253"/>
                <a:gd name="T5" fmla="*/ 144 h 251"/>
                <a:gd name="T6" fmla="*/ 126 w 253"/>
                <a:gd name="T7" fmla="*/ 251 h 251"/>
                <a:gd name="T8" fmla="*/ 136 w 253"/>
                <a:gd name="T9" fmla="*/ 250 h 251"/>
                <a:gd name="T10" fmla="*/ 247 w 253"/>
                <a:gd name="T11" fmla="*/ 116 h 251"/>
                <a:gd name="T12" fmla="*/ 203 w 253"/>
                <a:gd name="T13" fmla="*/ 31 h 251"/>
                <a:gd name="T14" fmla="*/ 115 w 253"/>
                <a:gd name="T15" fmla="*/ 3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51">
                  <a:moveTo>
                    <a:pt x="115" y="3"/>
                  </a:moveTo>
                  <a:cubicBezTo>
                    <a:pt x="82" y="6"/>
                    <a:pt x="52" y="22"/>
                    <a:pt x="31" y="49"/>
                  </a:cubicBezTo>
                  <a:cubicBezTo>
                    <a:pt x="10" y="76"/>
                    <a:pt x="0" y="111"/>
                    <a:pt x="5" y="144"/>
                  </a:cubicBezTo>
                  <a:cubicBezTo>
                    <a:pt x="13" y="205"/>
                    <a:pt x="66" y="251"/>
                    <a:pt x="126" y="251"/>
                  </a:cubicBezTo>
                  <a:cubicBezTo>
                    <a:pt x="129" y="251"/>
                    <a:pt x="133" y="251"/>
                    <a:pt x="136" y="250"/>
                  </a:cubicBezTo>
                  <a:cubicBezTo>
                    <a:pt x="203" y="245"/>
                    <a:pt x="253" y="184"/>
                    <a:pt x="247" y="116"/>
                  </a:cubicBezTo>
                  <a:cubicBezTo>
                    <a:pt x="244" y="83"/>
                    <a:pt x="229" y="53"/>
                    <a:pt x="203" y="31"/>
                  </a:cubicBezTo>
                  <a:cubicBezTo>
                    <a:pt x="178" y="10"/>
                    <a:pt x="147" y="0"/>
                    <a:pt x="11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36" name="Freeform 43">
              <a:extLst>
                <a:ext uri="{FF2B5EF4-FFF2-40B4-BE49-F238E27FC236}">
                  <a16:creationId xmlns:a16="http://schemas.microsoft.com/office/drawing/2014/main" id="{5C74DADA-BA69-F5E0-FD21-F221E6E77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" y="2927"/>
              <a:ext cx="93" cy="90"/>
            </a:xfrm>
            <a:custGeom>
              <a:avLst/>
              <a:gdLst>
                <a:gd name="T0" fmla="*/ 124 w 254"/>
                <a:gd name="T1" fmla="*/ 246 h 246"/>
                <a:gd name="T2" fmla="*/ 151 w 254"/>
                <a:gd name="T3" fmla="*/ 242 h 246"/>
                <a:gd name="T4" fmla="*/ 239 w 254"/>
                <a:gd name="T5" fmla="*/ 97 h 246"/>
                <a:gd name="T6" fmla="*/ 185 w 254"/>
                <a:gd name="T7" fmla="*/ 22 h 246"/>
                <a:gd name="T8" fmla="*/ 96 w 254"/>
                <a:gd name="T9" fmla="*/ 7 h 246"/>
                <a:gd name="T10" fmla="*/ 21 w 254"/>
                <a:gd name="T11" fmla="*/ 64 h 246"/>
                <a:gd name="T12" fmla="*/ 10 w 254"/>
                <a:gd name="T13" fmla="*/ 160 h 246"/>
                <a:gd name="T14" fmla="*/ 124 w 254"/>
                <a:gd name="T15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246">
                  <a:moveTo>
                    <a:pt x="124" y="246"/>
                  </a:moveTo>
                  <a:cubicBezTo>
                    <a:pt x="133" y="246"/>
                    <a:pt x="142" y="245"/>
                    <a:pt x="151" y="242"/>
                  </a:cubicBezTo>
                  <a:cubicBezTo>
                    <a:pt x="214" y="227"/>
                    <a:pt x="254" y="162"/>
                    <a:pt x="239" y="97"/>
                  </a:cubicBezTo>
                  <a:cubicBezTo>
                    <a:pt x="232" y="66"/>
                    <a:pt x="212" y="39"/>
                    <a:pt x="185" y="22"/>
                  </a:cubicBezTo>
                  <a:cubicBezTo>
                    <a:pt x="157" y="5"/>
                    <a:pt x="126" y="0"/>
                    <a:pt x="96" y="7"/>
                  </a:cubicBezTo>
                  <a:cubicBezTo>
                    <a:pt x="64" y="15"/>
                    <a:pt x="38" y="35"/>
                    <a:pt x="21" y="64"/>
                  </a:cubicBezTo>
                  <a:cubicBezTo>
                    <a:pt x="4" y="93"/>
                    <a:pt x="0" y="128"/>
                    <a:pt x="10" y="160"/>
                  </a:cubicBezTo>
                  <a:cubicBezTo>
                    <a:pt x="25" y="211"/>
                    <a:pt x="73" y="246"/>
                    <a:pt x="124" y="2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37" name="Freeform 44">
              <a:extLst>
                <a:ext uri="{FF2B5EF4-FFF2-40B4-BE49-F238E27FC236}">
                  <a16:creationId xmlns:a16="http://schemas.microsoft.com/office/drawing/2014/main" id="{6EAC2FBC-78E1-12B4-AAB2-88C5C1324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" y="2888"/>
              <a:ext cx="92" cy="87"/>
            </a:xfrm>
            <a:custGeom>
              <a:avLst/>
              <a:gdLst>
                <a:gd name="T0" fmla="*/ 162 w 250"/>
                <a:gd name="T1" fmla="*/ 229 h 237"/>
                <a:gd name="T2" fmla="*/ 226 w 250"/>
                <a:gd name="T3" fmla="*/ 76 h 237"/>
                <a:gd name="T4" fmla="*/ 163 w 250"/>
                <a:gd name="T5" fmla="*/ 12 h 237"/>
                <a:gd name="T6" fmla="*/ 75 w 250"/>
                <a:gd name="T7" fmla="*/ 11 h 237"/>
                <a:gd name="T8" fmla="*/ 12 w 250"/>
                <a:gd name="T9" fmla="*/ 77 h 237"/>
                <a:gd name="T10" fmla="*/ 14 w 250"/>
                <a:gd name="T11" fmla="*/ 171 h 237"/>
                <a:gd name="T12" fmla="*/ 120 w 250"/>
                <a:gd name="T13" fmla="*/ 237 h 237"/>
                <a:gd name="T14" fmla="*/ 162 w 250"/>
                <a:gd name="T15" fmla="*/ 22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" h="237">
                  <a:moveTo>
                    <a:pt x="162" y="229"/>
                  </a:moveTo>
                  <a:cubicBezTo>
                    <a:pt x="221" y="205"/>
                    <a:pt x="250" y="136"/>
                    <a:pt x="226" y="76"/>
                  </a:cubicBezTo>
                  <a:cubicBezTo>
                    <a:pt x="214" y="47"/>
                    <a:pt x="192" y="24"/>
                    <a:pt x="163" y="12"/>
                  </a:cubicBezTo>
                  <a:cubicBezTo>
                    <a:pt x="135" y="0"/>
                    <a:pt x="103" y="0"/>
                    <a:pt x="75" y="11"/>
                  </a:cubicBezTo>
                  <a:cubicBezTo>
                    <a:pt x="46" y="23"/>
                    <a:pt x="24" y="47"/>
                    <a:pt x="12" y="77"/>
                  </a:cubicBezTo>
                  <a:cubicBezTo>
                    <a:pt x="0" y="108"/>
                    <a:pt x="1" y="142"/>
                    <a:pt x="14" y="171"/>
                  </a:cubicBezTo>
                  <a:cubicBezTo>
                    <a:pt x="34" y="212"/>
                    <a:pt x="76" y="237"/>
                    <a:pt x="120" y="237"/>
                  </a:cubicBezTo>
                  <a:cubicBezTo>
                    <a:pt x="134" y="237"/>
                    <a:pt x="149" y="235"/>
                    <a:pt x="162" y="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38" name="Freeform 45">
              <a:extLst>
                <a:ext uri="{FF2B5EF4-FFF2-40B4-BE49-F238E27FC236}">
                  <a16:creationId xmlns:a16="http://schemas.microsoft.com/office/drawing/2014/main" id="{D445A3C9-A1C1-30D6-0B92-255441715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1" y="2822"/>
              <a:ext cx="89" cy="85"/>
            </a:xfrm>
            <a:custGeom>
              <a:avLst/>
              <a:gdLst>
                <a:gd name="T0" fmla="*/ 212 w 244"/>
                <a:gd name="T1" fmla="*/ 60 h 232"/>
                <a:gd name="T2" fmla="*/ 143 w 244"/>
                <a:gd name="T3" fmla="*/ 7 h 232"/>
                <a:gd name="T4" fmla="*/ 58 w 244"/>
                <a:gd name="T5" fmla="*/ 20 h 232"/>
                <a:gd name="T6" fmla="*/ 7 w 244"/>
                <a:gd name="T7" fmla="*/ 93 h 232"/>
                <a:gd name="T8" fmla="*/ 23 w 244"/>
                <a:gd name="T9" fmla="*/ 182 h 232"/>
                <a:gd name="T10" fmla="*/ 116 w 244"/>
                <a:gd name="T11" fmla="*/ 232 h 232"/>
                <a:gd name="T12" fmla="*/ 173 w 244"/>
                <a:gd name="T13" fmla="*/ 216 h 232"/>
                <a:gd name="T14" fmla="*/ 212 w 244"/>
                <a:gd name="T15" fmla="*/ 6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" h="232">
                  <a:moveTo>
                    <a:pt x="212" y="60"/>
                  </a:moveTo>
                  <a:cubicBezTo>
                    <a:pt x="197" y="33"/>
                    <a:pt x="172" y="15"/>
                    <a:pt x="143" y="7"/>
                  </a:cubicBezTo>
                  <a:cubicBezTo>
                    <a:pt x="113" y="0"/>
                    <a:pt x="83" y="4"/>
                    <a:pt x="58" y="20"/>
                  </a:cubicBezTo>
                  <a:cubicBezTo>
                    <a:pt x="32" y="36"/>
                    <a:pt x="14" y="62"/>
                    <a:pt x="7" y="93"/>
                  </a:cubicBezTo>
                  <a:cubicBezTo>
                    <a:pt x="0" y="124"/>
                    <a:pt x="6" y="156"/>
                    <a:pt x="23" y="182"/>
                  </a:cubicBezTo>
                  <a:cubicBezTo>
                    <a:pt x="44" y="214"/>
                    <a:pt x="80" y="232"/>
                    <a:pt x="116" y="232"/>
                  </a:cubicBezTo>
                  <a:cubicBezTo>
                    <a:pt x="136" y="232"/>
                    <a:pt x="156" y="227"/>
                    <a:pt x="173" y="216"/>
                  </a:cubicBezTo>
                  <a:cubicBezTo>
                    <a:pt x="226" y="184"/>
                    <a:pt x="244" y="113"/>
                    <a:pt x="212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39" name="Freeform 46">
              <a:extLst>
                <a:ext uri="{FF2B5EF4-FFF2-40B4-BE49-F238E27FC236}">
                  <a16:creationId xmlns:a16="http://schemas.microsoft.com/office/drawing/2014/main" id="{F8D8EE7D-4080-DB9C-2234-3A81C488E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" y="2732"/>
              <a:ext cx="85" cy="82"/>
            </a:xfrm>
            <a:custGeom>
              <a:avLst/>
              <a:gdLst>
                <a:gd name="T0" fmla="*/ 194 w 233"/>
                <a:gd name="T1" fmla="*/ 42 h 224"/>
                <a:gd name="T2" fmla="*/ 120 w 233"/>
                <a:gd name="T3" fmla="*/ 3 h 224"/>
                <a:gd name="T4" fmla="*/ 41 w 233"/>
                <a:gd name="T5" fmla="*/ 28 h 224"/>
                <a:gd name="T6" fmla="*/ 2 w 233"/>
                <a:gd name="T7" fmla="*/ 106 h 224"/>
                <a:gd name="T8" fmla="*/ 31 w 233"/>
                <a:gd name="T9" fmla="*/ 189 h 224"/>
                <a:gd name="T10" fmla="*/ 110 w 233"/>
                <a:gd name="T11" fmla="*/ 224 h 224"/>
                <a:gd name="T12" fmla="*/ 181 w 233"/>
                <a:gd name="T13" fmla="*/ 198 h 224"/>
                <a:gd name="T14" fmla="*/ 194 w 233"/>
                <a:gd name="T15" fmla="*/ 4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224">
                  <a:moveTo>
                    <a:pt x="194" y="42"/>
                  </a:moveTo>
                  <a:cubicBezTo>
                    <a:pt x="176" y="20"/>
                    <a:pt x="149" y="6"/>
                    <a:pt x="120" y="3"/>
                  </a:cubicBezTo>
                  <a:cubicBezTo>
                    <a:pt x="90" y="0"/>
                    <a:pt x="63" y="9"/>
                    <a:pt x="41" y="28"/>
                  </a:cubicBezTo>
                  <a:cubicBezTo>
                    <a:pt x="18" y="47"/>
                    <a:pt x="4" y="76"/>
                    <a:pt x="2" y="106"/>
                  </a:cubicBezTo>
                  <a:cubicBezTo>
                    <a:pt x="0" y="137"/>
                    <a:pt x="11" y="167"/>
                    <a:pt x="31" y="189"/>
                  </a:cubicBezTo>
                  <a:cubicBezTo>
                    <a:pt x="52" y="212"/>
                    <a:pt x="81" y="224"/>
                    <a:pt x="110" y="224"/>
                  </a:cubicBezTo>
                  <a:cubicBezTo>
                    <a:pt x="135" y="224"/>
                    <a:pt x="160" y="215"/>
                    <a:pt x="181" y="198"/>
                  </a:cubicBezTo>
                  <a:cubicBezTo>
                    <a:pt x="226" y="159"/>
                    <a:pt x="233" y="89"/>
                    <a:pt x="194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40" name="Freeform 47">
              <a:extLst>
                <a:ext uri="{FF2B5EF4-FFF2-40B4-BE49-F238E27FC236}">
                  <a16:creationId xmlns:a16="http://schemas.microsoft.com/office/drawing/2014/main" id="{814F2EE1-75C7-E8C7-1FF1-7D11DB460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" y="2616"/>
              <a:ext cx="83" cy="79"/>
            </a:xfrm>
            <a:custGeom>
              <a:avLst/>
              <a:gdLst>
                <a:gd name="T0" fmla="*/ 101 w 226"/>
                <a:gd name="T1" fmla="*/ 2 h 216"/>
                <a:gd name="T2" fmla="*/ 28 w 226"/>
                <a:gd name="T3" fmla="*/ 39 h 216"/>
                <a:gd name="T4" fmla="*/ 3 w 226"/>
                <a:gd name="T5" fmla="*/ 120 h 216"/>
                <a:gd name="T6" fmla="*/ 43 w 226"/>
                <a:gd name="T7" fmla="*/ 194 h 216"/>
                <a:gd name="T8" fmla="*/ 107 w 226"/>
                <a:gd name="T9" fmla="*/ 216 h 216"/>
                <a:gd name="T10" fmla="*/ 188 w 226"/>
                <a:gd name="T11" fmla="*/ 180 h 216"/>
                <a:gd name="T12" fmla="*/ 177 w 226"/>
                <a:gd name="T13" fmla="*/ 28 h 216"/>
                <a:gd name="T14" fmla="*/ 101 w 226"/>
                <a:gd name="T15" fmla="*/ 2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6" h="216">
                  <a:moveTo>
                    <a:pt x="101" y="2"/>
                  </a:moveTo>
                  <a:cubicBezTo>
                    <a:pt x="72" y="4"/>
                    <a:pt x="46" y="17"/>
                    <a:pt x="28" y="39"/>
                  </a:cubicBezTo>
                  <a:cubicBezTo>
                    <a:pt x="9" y="61"/>
                    <a:pt x="0" y="90"/>
                    <a:pt x="3" y="120"/>
                  </a:cubicBezTo>
                  <a:cubicBezTo>
                    <a:pt x="6" y="149"/>
                    <a:pt x="20" y="176"/>
                    <a:pt x="43" y="194"/>
                  </a:cubicBezTo>
                  <a:cubicBezTo>
                    <a:pt x="62" y="209"/>
                    <a:pt x="84" y="216"/>
                    <a:pt x="107" y="216"/>
                  </a:cubicBezTo>
                  <a:cubicBezTo>
                    <a:pt x="137" y="216"/>
                    <a:pt x="167" y="204"/>
                    <a:pt x="188" y="180"/>
                  </a:cubicBezTo>
                  <a:cubicBezTo>
                    <a:pt x="226" y="135"/>
                    <a:pt x="221" y="67"/>
                    <a:pt x="177" y="28"/>
                  </a:cubicBezTo>
                  <a:cubicBezTo>
                    <a:pt x="156" y="9"/>
                    <a:pt x="129" y="0"/>
                    <a:pt x="10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41" name="Freeform 48">
              <a:extLst>
                <a:ext uri="{FF2B5EF4-FFF2-40B4-BE49-F238E27FC236}">
                  <a16:creationId xmlns:a16="http://schemas.microsoft.com/office/drawing/2014/main" id="{96197C57-D0A4-EB68-7BC8-E581B35D4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9" y="2476"/>
              <a:ext cx="82" cy="77"/>
            </a:xfrm>
            <a:custGeom>
              <a:avLst/>
              <a:gdLst>
                <a:gd name="T0" fmla="*/ 160 w 223"/>
                <a:gd name="T1" fmla="*/ 19 h 211"/>
                <a:gd name="T2" fmla="*/ 83 w 223"/>
                <a:gd name="T3" fmla="*/ 6 h 211"/>
                <a:gd name="T4" fmla="*/ 19 w 223"/>
                <a:gd name="T5" fmla="*/ 52 h 211"/>
                <a:gd name="T6" fmla="*/ 7 w 223"/>
                <a:gd name="T7" fmla="*/ 134 h 211"/>
                <a:gd name="T8" fmla="*/ 57 w 223"/>
                <a:gd name="T9" fmla="*/ 199 h 211"/>
                <a:gd name="T10" fmla="*/ 105 w 223"/>
                <a:gd name="T11" fmla="*/ 211 h 211"/>
                <a:gd name="T12" fmla="*/ 193 w 223"/>
                <a:gd name="T13" fmla="*/ 162 h 211"/>
                <a:gd name="T14" fmla="*/ 160 w 223"/>
                <a:gd name="T15" fmla="*/ 1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11">
                  <a:moveTo>
                    <a:pt x="160" y="19"/>
                  </a:moveTo>
                  <a:cubicBezTo>
                    <a:pt x="137" y="4"/>
                    <a:pt x="110" y="0"/>
                    <a:pt x="83" y="6"/>
                  </a:cubicBezTo>
                  <a:cubicBezTo>
                    <a:pt x="56" y="12"/>
                    <a:pt x="33" y="28"/>
                    <a:pt x="19" y="52"/>
                  </a:cubicBezTo>
                  <a:cubicBezTo>
                    <a:pt x="4" y="76"/>
                    <a:pt x="0" y="106"/>
                    <a:pt x="7" y="134"/>
                  </a:cubicBezTo>
                  <a:cubicBezTo>
                    <a:pt x="15" y="162"/>
                    <a:pt x="33" y="185"/>
                    <a:pt x="57" y="199"/>
                  </a:cubicBezTo>
                  <a:cubicBezTo>
                    <a:pt x="72" y="207"/>
                    <a:pt x="88" y="211"/>
                    <a:pt x="105" y="211"/>
                  </a:cubicBezTo>
                  <a:cubicBezTo>
                    <a:pt x="140" y="211"/>
                    <a:pt x="174" y="193"/>
                    <a:pt x="193" y="162"/>
                  </a:cubicBezTo>
                  <a:cubicBezTo>
                    <a:pt x="223" y="113"/>
                    <a:pt x="208" y="49"/>
                    <a:pt x="1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42" name="Freeform 49">
              <a:extLst>
                <a:ext uri="{FF2B5EF4-FFF2-40B4-BE49-F238E27FC236}">
                  <a16:creationId xmlns:a16="http://schemas.microsoft.com/office/drawing/2014/main" id="{9D86EE8D-AF61-832F-B13C-9FECD45D1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2323"/>
              <a:ext cx="78" cy="74"/>
            </a:xfrm>
            <a:custGeom>
              <a:avLst/>
              <a:gdLst>
                <a:gd name="T0" fmla="*/ 10 w 214"/>
                <a:gd name="T1" fmla="*/ 64 h 204"/>
                <a:gd name="T2" fmla="*/ 12 w 214"/>
                <a:gd name="T3" fmla="*/ 145 h 204"/>
                <a:gd name="T4" fmla="*/ 68 w 214"/>
                <a:gd name="T5" fmla="*/ 199 h 204"/>
                <a:gd name="T6" fmla="*/ 101 w 214"/>
                <a:gd name="T7" fmla="*/ 204 h 204"/>
                <a:gd name="T8" fmla="*/ 193 w 214"/>
                <a:gd name="T9" fmla="*/ 142 h 204"/>
                <a:gd name="T10" fmla="*/ 140 w 214"/>
                <a:gd name="T11" fmla="*/ 10 h 204"/>
                <a:gd name="T12" fmla="*/ 65 w 214"/>
                <a:gd name="T13" fmla="*/ 10 h 204"/>
                <a:gd name="T14" fmla="*/ 10 w 214"/>
                <a:gd name="T15" fmla="*/ 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04">
                  <a:moveTo>
                    <a:pt x="10" y="64"/>
                  </a:moveTo>
                  <a:cubicBezTo>
                    <a:pt x="0" y="90"/>
                    <a:pt x="0" y="119"/>
                    <a:pt x="12" y="145"/>
                  </a:cubicBezTo>
                  <a:cubicBezTo>
                    <a:pt x="23" y="170"/>
                    <a:pt x="43" y="189"/>
                    <a:pt x="68" y="199"/>
                  </a:cubicBezTo>
                  <a:cubicBezTo>
                    <a:pt x="79" y="202"/>
                    <a:pt x="90" y="204"/>
                    <a:pt x="101" y="204"/>
                  </a:cubicBezTo>
                  <a:cubicBezTo>
                    <a:pt x="140" y="204"/>
                    <a:pt x="178" y="180"/>
                    <a:pt x="193" y="142"/>
                  </a:cubicBezTo>
                  <a:cubicBezTo>
                    <a:pt x="214" y="91"/>
                    <a:pt x="191" y="32"/>
                    <a:pt x="140" y="10"/>
                  </a:cubicBezTo>
                  <a:cubicBezTo>
                    <a:pt x="116" y="0"/>
                    <a:pt x="89" y="0"/>
                    <a:pt x="65" y="10"/>
                  </a:cubicBezTo>
                  <a:cubicBezTo>
                    <a:pt x="40" y="20"/>
                    <a:pt x="20" y="39"/>
                    <a:pt x="1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43" name="Freeform 50">
              <a:extLst>
                <a:ext uri="{FF2B5EF4-FFF2-40B4-BE49-F238E27FC236}">
                  <a16:creationId xmlns:a16="http://schemas.microsoft.com/office/drawing/2014/main" id="{86D6B31E-BB36-067A-7EE5-76CAB7A49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" y="2159"/>
              <a:ext cx="75" cy="72"/>
            </a:xfrm>
            <a:custGeom>
              <a:avLst/>
              <a:gdLst>
                <a:gd name="T0" fmla="*/ 193 w 205"/>
                <a:gd name="T1" fmla="*/ 124 h 199"/>
                <a:gd name="T2" fmla="*/ 123 w 205"/>
                <a:gd name="T3" fmla="*/ 6 h 199"/>
                <a:gd name="T4" fmla="*/ 51 w 205"/>
                <a:gd name="T5" fmla="*/ 17 h 199"/>
                <a:gd name="T6" fmla="*/ 6 w 205"/>
                <a:gd name="T7" fmla="*/ 78 h 199"/>
                <a:gd name="T8" fmla="*/ 20 w 205"/>
                <a:gd name="T9" fmla="*/ 154 h 199"/>
                <a:gd name="T10" fmla="*/ 82 w 205"/>
                <a:gd name="T11" fmla="*/ 197 h 199"/>
                <a:gd name="T12" fmla="*/ 100 w 205"/>
                <a:gd name="T13" fmla="*/ 199 h 199"/>
                <a:gd name="T14" fmla="*/ 193 w 205"/>
                <a:gd name="T15" fmla="*/ 12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5" h="199">
                  <a:moveTo>
                    <a:pt x="193" y="124"/>
                  </a:moveTo>
                  <a:cubicBezTo>
                    <a:pt x="205" y="72"/>
                    <a:pt x="174" y="19"/>
                    <a:pt x="123" y="6"/>
                  </a:cubicBezTo>
                  <a:cubicBezTo>
                    <a:pt x="98" y="0"/>
                    <a:pt x="73" y="4"/>
                    <a:pt x="51" y="17"/>
                  </a:cubicBezTo>
                  <a:cubicBezTo>
                    <a:pt x="28" y="31"/>
                    <a:pt x="12" y="53"/>
                    <a:pt x="6" y="78"/>
                  </a:cubicBezTo>
                  <a:cubicBezTo>
                    <a:pt x="0" y="104"/>
                    <a:pt x="5" y="131"/>
                    <a:pt x="20" y="154"/>
                  </a:cubicBezTo>
                  <a:cubicBezTo>
                    <a:pt x="34" y="176"/>
                    <a:pt x="57" y="192"/>
                    <a:pt x="82" y="197"/>
                  </a:cubicBezTo>
                  <a:cubicBezTo>
                    <a:pt x="88" y="198"/>
                    <a:pt x="94" y="199"/>
                    <a:pt x="100" y="199"/>
                  </a:cubicBezTo>
                  <a:cubicBezTo>
                    <a:pt x="143" y="199"/>
                    <a:pt x="182" y="168"/>
                    <a:pt x="193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44" name="Freeform 51">
              <a:extLst>
                <a:ext uri="{FF2B5EF4-FFF2-40B4-BE49-F238E27FC236}">
                  <a16:creationId xmlns:a16="http://schemas.microsoft.com/office/drawing/2014/main" id="{E28111DB-1DB6-22A1-1854-029A0CC92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" y="1989"/>
              <a:ext cx="69" cy="69"/>
            </a:xfrm>
            <a:custGeom>
              <a:avLst/>
              <a:gdLst>
                <a:gd name="T0" fmla="*/ 2 w 191"/>
                <a:gd name="T1" fmla="*/ 88 h 191"/>
                <a:gd name="T2" fmla="*/ 25 w 191"/>
                <a:gd name="T3" fmla="*/ 159 h 191"/>
                <a:gd name="T4" fmla="*/ 91 w 191"/>
                <a:gd name="T5" fmla="*/ 191 h 191"/>
                <a:gd name="T6" fmla="*/ 186 w 191"/>
                <a:gd name="T7" fmla="*/ 104 h 191"/>
                <a:gd name="T8" fmla="*/ 102 w 191"/>
                <a:gd name="T9" fmla="*/ 2 h 191"/>
                <a:gd name="T10" fmla="*/ 35 w 191"/>
                <a:gd name="T11" fmla="*/ 24 h 191"/>
                <a:gd name="T12" fmla="*/ 2 w 191"/>
                <a:gd name="T13" fmla="*/ 8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91">
                  <a:moveTo>
                    <a:pt x="2" y="88"/>
                  </a:moveTo>
                  <a:cubicBezTo>
                    <a:pt x="0" y="114"/>
                    <a:pt x="8" y="140"/>
                    <a:pt x="25" y="159"/>
                  </a:cubicBezTo>
                  <a:cubicBezTo>
                    <a:pt x="42" y="178"/>
                    <a:pt x="66" y="190"/>
                    <a:pt x="91" y="191"/>
                  </a:cubicBezTo>
                  <a:cubicBezTo>
                    <a:pt x="141" y="191"/>
                    <a:pt x="182" y="153"/>
                    <a:pt x="186" y="104"/>
                  </a:cubicBezTo>
                  <a:cubicBezTo>
                    <a:pt x="191" y="52"/>
                    <a:pt x="153" y="7"/>
                    <a:pt x="102" y="2"/>
                  </a:cubicBezTo>
                  <a:cubicBezTo>
                    <a:pt x="77" y="0"/>
                    <a:pt x="54" y="8"/>
                    <a:pt x="35" y="24"/>
                  </a:cubicBezTo>
                  <a:cubicBezTo>
                    <a:pt x="16" y="40"/>
                    <a:pt x="4" y="63"/>
                    <a:pt x="2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45" name="Freeform 52">
              <a:extLst>
                <a:ext uri="{FF2B5EF4-FFF2-40B4-BE49-F238E27FC236}">
                  <a16:creationId xmlns:a16="http://schemas.microsoft.com/office/drawing/2014/main" id="{63896EB1-E32B-B492-2315-DE0568F21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" y="1815"/>
              <a:ext cx="68" cy="66"/>
            </a:xfrm>
            <a:custGeom>
              <a:avLst/>
              <a:gdLst>
                <a:gd name="T0" fmla="*/ 182 w 185"/>
                <a:gd name="T1" fmla="*/ 86 h 183"/>
                <a:gd name="T2" fmla="*/ 151 w 185"/>
                <a:gd name="T3" fmla="*/ 23 h 183"/>
                <a:gd name="T4" fmla="*/ 86 w 185"/>
                <a:gd name="T5" fmla="*/ 1 h 183"/>
                <a:gd name="T6" fmla="*/ 3 w 185"/>
                <a:gd name="T7" fmla="*/ 98 h 183"/>
                <a:gd name="T8" fmla="*/ 36 w 185"/>
                <a:gd name="T9" fmla="*/ 163 h 183"/>
                <a:gd name="T10" fmla="*/ 93 w 185"/>
                <a:gd name="T11" fmla="*/ 183 h 183"/>
                <a:gd name="T12" fmla="*/ 103 w 185"/>
                <a:gd name="T13" fmla="*/ 183 h 183"/>
                <a:gd name="T14" fmla="*/ 182 w 185"/>
                <a:gd name="T15" fmla="*/ 8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5" h="183">
                  <a:moveTo>
                    <a:pt x="182" y="86"/>
                  </a:moveTo>
                  <a:cubicBezTo>
                    <a:pt x="180" y="62"/>
                    <a:pt x="169" y="39"/>
                    <a:pt x="151" y="23"/>
                  </a:cubicBezTo>
                  <a:cubicBezTo>
                    <a:pt x="133" y="7"/>
                    <a:pt x="110" y="0"/>
                    <a:pt x="86" y="1"/>
                  </a:cubicBezTo>
                  <a:cubicBezTo>
                    <a:pt x="37" y="5"/>
                    <a:pt x="0" y="48"/>
                    <a:pt x="3" y="98"/>
                  </a:cubicBezTo>
                  <a:cubicBezTo>
                    <a:pt x="5" y="123"/>
                    <a:pt x="17" y="147"/>
                    <a:pt x="36" y="163"/>
                  </a:cubicBezTo>
                  <a:cubicBezTo>
                    <a:pt x="52" y="176"/>
                    <a:pt x="73" y="183"/>
                    <a:pt x="93" y="183"/>
                  </a:cubicBezTo>
                  <a:cubicBezTo>
                    <a:pt x="96" y="183"/>
                    <a:pt x="100" y="183"/>
                    <a:pt x="103" y="183"/>
                  </a:cubicBezTo>
                  <a:cubicBezTo>
                    <a:pt x="150" y="177"/>
                    <a:pt x="185" y="134"/>
                    <a:pt x="182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46" name="Freeform 53">
              <a:extLst>
                <a:ext uri="{FF2B5EF4-FFF2-40B4-BE49-F238E27FC236}">
                  <a16:creationId xmlns:a16="http://schemas.microsoft.com/office/drawing/2014/main" id="{AD570F74-6291-3E1E-A2F3-773ABE44A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" y="1639"/>
              <a:ext cx="69" cy="65"/>
            </a:xfrm>
            <a:custGeom>
              <a:avLst/>
              <a:gdLst>
                <a:gd name="T0" fmla="*/ 51 w 189"/>
                <a:gd name="T1" fmla="*/ 166 h 178"/>
                <a:gd name="T2" fmla="*/ 95 w 189"/>
                <a:gd name="T3" fmla="*/ 178 h 178"/>
                <a:gd name="T4" fmla="*/ 118 w 189"/>
                <a:gd name="T5" fmla="*/ 175 h 178"/>
                <a:gd name="T6" fmla="*/ 179 w 189"/>
                <a:gd name="T7" fmla="*/ 71 h 178"/>
                <a:gd name="T8" fmla="*/ 140 w 189"/>
                <a:gd name="T9" fmla="*/ 16 h 178"/>
                <a:gd name="T10" fmla="*/ 76 w 189"/>
                <a:gd name="T11" fmla="*/ 5 h 178"/>
                <a:gd name="T12" fmla="*/ 11 w 189"/>
                <a:gd name="T13" fmla="*/ 109 h 178"/>
                <a:gd name="T14" fmla="*/ 51 w 189"/>
                <a:gd name="T15" fmla="*/ 16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" h="178">
                  <a:moveTo>
                    <a:pt x="51" y="166"/>
                  </a:moveTo>
                  <a:cubicBezTo>
                    <a:pt x="65" y="174"/>
                    <a:pt x="80" y="178"/>
                    <a:pt x="95" y="178"/>
                  </a:cubicBezTo>
                  <a:cubicBezTo>
                    <a:pt x="103" y="178"/>
                    <a:pt x="111" y="177"/>
                    <a:pt x="118" y="175"/>
                  </a:cubicBezTo>
                  <a:cubicBezTo>
                    <a:pt x="161" y="163"/>
                    <a:pt x="189" y="116"/>
                    <a:pt x="179" y="71"/>
                  </a:cubicBezTo>
                  <a:cubicBezTo>
                    <a:pt x="174" y="48"/>
                    <a:pt x="160" y="28"/>
                    <a:pt x="140" y="16"/>
                  </a:cubicBezTo>
                  <a:cubicBezTo>
                    <a:pt x="121" y="4"/>
                    <a:pt x="98" y="0"/>
                    <a:pt x="76" y="5"/>
                  </a:cubicBezTo>
                  <a:cubicBezTo>
                    <a:pt x="29" y="15"/>
                    <a:pt x="0" y="62"/>
                    <a:pt x="11" y="109"/>
                  </a:cubicBezTo>
                  <a:cubicBezTo>
                    <a:pt x="16" y="133"/>
                    <a:pt x="30" y="153"/>
                    <a:pt x="51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47" name="Freeform 54">
              <a:extLst>
                <a:ext uri="{FF2B5EF4-FFF2-40B4-BE49-F238E27FC236}">
                  <a16:creationId xmlns:a16="http://schemas.microsoft.com/office/drawing/2014/main" id="{32BE6F94-33CF-AEC2-AB24-78ADFF266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" y="1466"/>
              <a:ext cx="69" cy="63"/>
            </a:xfrm>
            <a:custGeom>
              <a:avLst/>
              <a:gdLst>
                <a:gd name="T0" fmla="*/ 17 w 188"/>
                <a:gd name="T1" fmla="*/ 118 h 171"/>
                <a:gd name="T2" fmla="*/ 64 w 188"/>
                <a:gd name="T3" fmla="*/ 165 h 171"/>
                <a:gd name="T4" fmla="*/ 95 w 188"/>
                <a:gd name="T5" fmla="*/ 171 h 171"/>
                <a:gd name="T6" fmla="*/ 129 w 188"/>
                <a:gd name="T7" fmla="*/ 164 h 171"/>
                <a:gd name="T8" fmla="*/ 172 w 188"/>
                <a:gd name="T9" fmla="*/ 56 h 171"/>
                <a:gd name="T10" fmla="*/ 127 w 188"/>
                <a:gd name="T11" fmla="*/ 9 h 171"/>
                <a:gd name="T12" fmla="*/ 64 w 188"/>
                <a:gd name="T13" fmla="*/ 8 h 171"/>
                <a:gd name="T14" fmla="*/ 17 w 188"/>
                <a:gd name="T15" fmla="*/ 11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171">
                  <a:moveTo>
                    <a:pt x="17" y="118"/>
                  </a:moveTo>
                  <a:cubicBezTo>
                    <a:pt x="25" y="139"/>
                    <a:pt x="42" y="157"/>
                    <a:pt x="64" y="165"/>
                  </a:cubicBezTo>
                  <a:cubicBezTo>
                    <a:pt x="74" y="169"/>
                    <a:pt x="85" y="171"/>
                    <a:pt x="95" y="171"/>
                  </a:cubicBezTo>
                  <a:cubicBezTo>
                    <a:pt x="107" y="171"/>
                    <a:pt x="118" y="169"/>
                    <a:pt x="129" y="164"/>
                  </a:cubicBezTo>
                  <a:cubicBezTo>
                    <a:pt x="168" y="146"/>
                    <a:pt x="188" y="98"/>
                    <a:pt x="172" y="56"/>
                  </a:cubicBezTo>
                  <a:cubicBezTo>
                    <a:pt x="164" y="35"/>
                    <a:pt x="148" y="18"/>
                    <a:pt x="127" y="9"/>
                  </a:cubicBezTo>
                  <a:cubicBezTo>
                    <a:pt x="107" y="1"/>
                    <a:pt x="85" y="0"/>
                    <a:pt x="64" y="8"/>
                  </a:cubicBezTo>
                  <a:cubicBezTo>
                    <a:pt x="22" y="25"/>
                    <a:pt x="0" y="75"/>
                    <a:pt x="17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48" name="Freeform 55">
              <a:extLst>
                <a:ext uri="{FF2B5EF4-FFF2-40B4-BE49-F238E27FC236}">
                  <a16:creationId xmlns:a16="http://schemas.microsoft.com/office/drawing/2014/main" id="{3FA3923B-92AD-51B5-A438-9518D6014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" y="1299"/>
              <a:ext cx="66" cy="61"/>
            </a:xfrm>
            <a:custGeom>
              <a:avLst/>
              <a:gdLst>
                <a:gd name="T0" fmla="*/ 73 w 181"/>
                <a:gd name="T1" fmla="*/ 163 h 165"/>
                <a:gd name="T2" fmla="*/ 91 w 181"/>
                <a:gd name="T3" fmla="*/ 165 h 165"/>
                <a:gd name="T4" fmla="*/ 135 w 181"/>
                <a:gd name="T5" fmla="*/ 152 h 165"/>
                <a:gd name="T6" fmla="*/ 160 w 181"/>
                <a:gd name="T7" fmla="*/ 43 h 165"/>
                <a:gd name="T8" fmla="*/ 111 w 181"/>
                <a:gd name="T9" fmla="*/ 5 h 165"/>
                <a:gd name="T10" fmla="*/ 51 w 181"/>
                <a:gd name="T11" fmla="*/ 14 h 165"/>
                <a:gd name="T12" fmla="*/ 22 w 181"/>
                <a:gd name="T13" fmla="*/ 125 h 165"/>
                <a:gd name="T14" fmla="*/ 73 w 181"/>
                <a:gd name="T15" fmla="*/ 16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1" h="165">
                  <a:moveTo>
                    <a:pt x="73" y="163"/>
                  </a:moveTo>
                  <a:cubicBezTo>
                    <a:pt x="79" y="164"/>
                    <a:pt x="85" y="165"/>
                    <a:pt x="91" y="165"/>
                  </a:cubicBezTo>
                  <a:cubicBezTo>
                    <a:pt x="107" y="165"/>
                    <a:pt x="122" y="161"/>
                    <a:pt x="135" y="152"/>
                  </a:cubicBezTo>
                  <a:cubicBezTo>
                    <a:pt x="170" y="129"/>
                    <a:pt x="181" y="80"/>
                    <a:pt x="160" y="43"/>
                  </a:cubicBezTo>
                  <a:cubicBezTo>
                    <a:pt x="149" y="24"/>
                    <a:pt x="131" y="11"/>
                    <a:pt x="111" y="5"/>
                  </a:cubicBezTo>
                  <a:cubicBezTo>
                    <a:pt x="90" y="0"/>
                    <a:pt x="69" y="3"/>
                    <a:pt x="51" y="14"/>
                  </a:cubicBezTo>
                  <a:cubicBezTo>
                    <a:pt x="12" y="37"/>
                    <a:pt x="0" y="86"/>
                    <a:pt x="22" y="125"/>
                  </a:cubicBezTo>
                  <a:cubicBezTo>
                    <a:pt x="33" y="144"/>
                    <a:pt x="51" y="158"/>
                    <a:pt x="73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49" name="Freeform 56">
              <a:extLst>
                <a:ext uri="{FF2B5EF4-FFF2-40B4-BE49-F238E27FC236}">
                  <a16:creationId xmlns:a16="http://schemas.microsoft.com/office/drawing/2014/main" id="{AEB7709E-18C4-FA16-CE87-D1D089470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5" y="1141"/>
              <a:ext cx="63" cy="58"/>
            </a:xfrm>
            <a:custGeom>
              <a:avLst/>
              <a:gdLst>
                <a:gd name="T0" fmla="*/ 37 w 171"/>
                <a:gd name="T1" fmla="*/ 20 h 157"/>
                <a:gd name="T2" fmla="*/ 27 w 171"/>
                <a:gd name="T3" fmla="*/ 129 h 157"/>
                <a:gd name="T4" fmla="*/ 81 w 171"/>
                <a:gd name="T5" fmla="*/ 157 h 157"/>
                <a:gd name="T6" fmla="*/ 86 w 171"/>
                <a:gd name="T7" fmla="*/ 157 h 157"/>
                <a:gd name="T8" fmla="*/ 138 w 171"/>
                <a:gd name="T9" fmla="*/ 137 h 157"/>
                <a:gd name="T10" fmla="*/ 145 w 171"/>
                <a:gd name="T11" fmla="*/ 30 h 157"/>
                <a:gd name="T12" fmla="*/ 93 w 171"/>
                <a:gd name="T13" fmla="*/ 2 h 157"/>
                <a:gd name="T14" fmla="*/ 37 w 171"/>
                <a:gd name="T15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157">
                  <a:moveTo>
                    <a:pt x="37" y="20"/>
                  </a:moveTo>
                  <a:cubicBezTo>
                    <a:pt x="5" y="47"/>
                    <a:pt x="0" y="96"/>
                    <a:pt x="27" y="129"/>
                  </a:cubicBezTo>
                  <a:cubicBezTo>
                    <a:pt x="40" y="145"/>
                    <a:pt x="60" y="156"/>
                    <a:pt x="81" y="157"/>
                  </a:cubicBezTo>
                  <a:cubicBezTo>
                    <a:pt x="83" y="157"/>
                    <a:pt x="85" y="157"/>
                    <a:pt x="86" y="157"/>
                  </a:cubicBezTo>
                  <a:cubicBezTo>
                    <a:pt x="105" y="157"/>
                    <a:pt x="124" y="150"/>
                    <a:pt x="138" y="137"/>
                  </a:cubicBezTo>
                  <a:cubicBezTo>
                    <a:pt x="167" y="110"/>
                    <a:pt x="171" y="62"/>
                    <a:pt x="145" y="30"/>
                  </a:cubicBezTo>
                  <a:cubicBezTo>
                    <a:pt x="132" y="14"/>
                    <a:pt x="114" y="4"/>
                    <a:pt x="93" y="2"/>
                  </a:cubicBezTo>
                  <a:cubicBezTo>
                    <a:pt x="73" y="0"/>
                    <a:pt x="53" y="6"/>
                    <a:pt x="3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50" name="Freeform 57">
              <a:extLst>
                <a:ext uri="{FF2B5EF4-FFF2-40B4-BE49-F238E27FC236}">
                  <a16:creationId xmlns:a16="http://schemas.microsoft.com/office/drawing/2014/main" id="{4A4CCDCF-22FE-BA34-0299-85CBEAA3C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995"/>
              <a:ext cx="60" cy="55"/>
            </a:xfrm>
            <a:custGeom>
              <a:avLst/>
              <a:gdLst>
                <a:gd name="T0" fmla="*/ 33 w 163"/>
                <a:gd name="T1" fmla="*/ 132 h 150"/>
                <a:gd name="T2" fmla="*/ 82 w 163"/>
                <a:gd name="T3" fmla="*/ 150 h 150"/>
                <a:gd name="T4" fmla="*/ 88 w 163"/>
                <a:gd name="T5" fmla="*/ 150 h 150"/>
                <a:gd name="T6" fmla="*/ 139 w 163"/>
                <a:gd name="T7" fmla="*/ 122 h 150"/>
                <a:gd name="T8" fmla="*/ 130 w 163"/>
                <a:gd name="T9" fmla="*/ 20 h 150"/>
                <a:gd name="T10" fmla="*/ 77 w 163"/>
                <a:gd name="T11" fmla="*/ 1 h 150"/>
                <a:gd name="T12" fmla="*/ 27 w 163"/>
                <a:gd name="T13" fmla="*/ 27 h 150"/>
                <a:gd name="T14" fmla="*/ 33 w 163"/>
                <a:gd name="T15" fmla="*/ 13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150">
                  <a:moveTo>
                    <a:pt x="33" y="132"/>
                  </a:moveTo>
                  <a:cubicBezTo>
                    <a:pt x="47" y="144"/>
                    <a:pt x="64" y="150"/>
                    <a:pt x="82" y="150"/>
                  </a:cubicBezTo>
                  <a:cubicBezTo>
                    <a:pt x="84" y="150"/>
                    <a:pt x="86" y="150"/>
                    <a:pt x="88" y="150"/>
                  </a:cubicBezTo>
                  <a:cubicBezTo>
                    <a:pt x="108" y="148"/>
                    <a:pt x="127" y="138"/>
                    <a:pt x="139" y="122"/>
                  </a:cubicBezTo>
                  <a:cubicBezTo>
                    <a:pt x="163" y="91"/>
                    <a:pt x="159" y="46"/>
                    <a:pt x="130" y="20"/>
                  </a:cubicBezTo>
                  <a:cubicBezTo>
                    <a:pt x="115" y="7"/>
                    <a:pt x="96" y="0"/>
                    <a:pt x="77" y="1"/>
                  </a:cubicBezTo>
                  <a:cubicBezTo>
                    <a:pt x="57" y="3"/>
                    <a:pt x="39" y="12"/>
                    <a:pt x="27" y="27"/>
                  </a:cubicBezTo>
                  <a:cubicBezTo>
                    <a:pt x="0" y="58"/>
                    <a:pt x="3" y="105"/>
                    <a:pt x="33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51" name="Freeform 58">
              <a:extLst>
                <a:ext uri="{FF2B5EF4-FFF2-40B4-BE49-F238E27FC236}">
                  <a16:creationId xmlns:a16="http://schemas.microsoft.com/office/drawing/2014/main" id="{DCF118D7-AC3C-9A89-5617-81358A1F8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" y="863"/>
              <a:ext cx="59" cy="53"/>
            </a:xfrm>
            <a:custGeom>
              <a:avLst/>
              <a:gdLst>
                <a:gd name="T0" fmla="*/ 43 w 160"/>
                <a:gd name="T1" fmla="*/ 135 h 145"/>
                <a:gd name="T2" fmla="*/ 80 w 160"/>
                <a:gd name="T3" fmla="*/ 145 h 145"/>
                <a:gd name="T4" fmla="*/ 98 w 160"/>
                <a:gd name="T5" fmla="*/ 143 h 145"/>
                <a:gd name="T6" fmla="*/ 142 w 160"/>
                <a:gd name="T7" fmla="*/ 109 h 145"/>
                <a:gd name="T8" fmla="*/ 117 w 160"/>
                <a:gd name="T9" fmla="*/ 14 h 145"/>
                <a:gd name="T10" fmla="*/ 64 w 160"/>
                <a:gd name="T11" fmla="*/ 5 h 145"/>
                <a:gd name="T12" fmla="*/ 21 w 160"/>
                <a:gd name="T13" fmla="*/ 37 h 145"/>
                <a:gd name="T14" fmla="*/ 43 w 160"/>
                <a:gd name="T15" fmla="*/ 13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45">
                  <a:moveTo>
                    <a:pt x="43" y="135"/>
                  </a:moveTo>
                  <a:cubicBezTo>
                    <a:pt x="54" y="142"/>
                    <a:pt x="67" y="145"/>
                    <a:pt x="80" y="145"/>
                  </a:cubicBezTo>
                  <a:cubicBezTo>
                    <a:pt x="86" y="145"/>
                    <a:pt x="92" y="144"/>
                    <a:pt x="98" y="143"/>
                  </a:cubicBezTo>
                  <a:cubicBezTo>
                    <a:pt x="116" y="138"/>
                    <a:pt x="132" y="126"/>
                    <a:pt x="142" y="109"/>
                  </a:cubicBezTo>
                  <a:cubicBezTo>
                    <a:pt x="160" y="76"/>
                    <a:pt x="149" y="33"/>
                    <a:pt x="117" y="14"/>
                  </a:cubicBezTo>
                  <a:cubicBezTo>
                    <a:pt x="101" y="3"/>
                    <a:pt x="83" y="0"/>
                    <a:pt x="64" y="5"/>
                  </a:cubicBezTo>
                  <a:cubicBezTo>
                    <a:pt x="46" y="9"/>
                    <a:pt x="31" y="20"/>
                    <a:pt x="21" y="37"/>
                  </a:cubicBezTo>
                  <a:cubicBezTo>
                    <a:pt x="0" y="70"/>
                    <a:pt x="11" y="114"/>
                    <a:pt x="43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52" name="Freeform 59">
              <a:extLst>
                <a:ext uri="{FF2B5EF4-FFF2-40B4-BE49-F238E27FC236}">
                  <a16:creationId xmlns:a16="http://schemas.microsoft.com/office/drawing/2014/main" id="{91249583-AE45-E9F9-86DC-F03A130A2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3" y="757"/>
              <a:ext cx="55" cy="50"/>
            </a:xfrm>
            <a:custGeom>
              <a:avLst/>
              <a:gdLst>
                <a:gd name="T0" fmla="*/ 51 w 151"/>
                <a:gd name="T1" fmla="*/ 133 h 138"/>
                <a:gd name="T2" fmla="*/ 76 w 151"/>
                <a:gd name="T3" fmla="*/ 138 h 138"/>
                <a:gd name="T4" fmla="*/ 103 w 151"/>
                <a:gd name="T5" fmla="*/ 132 h 138"/>
                <a:gd name="T6" fmla="*/ 139 w 151"/>
                <a:gd name="T7" fmla="*/ 93 h 138"/>
                <a:gd name="T8" fmla="*/ 101 w 151"/>
                <a:gd name="T9" fmla="*/ 7 h 138"/>
                <a:gd name="T10" fmla="*/ 50 w 151"/>
                <a:gd name="T11" fmla="*/ 7 h 138"/>
                <a:gd name="T12" fmla="*/ 14 w 151"/>
                <a:gd name="T13" fmla="*/ 44 h 138"/>
                <a:gd name="T14" fmla="*/ 51 w 151"/>
                <a:gd name="T15" fmla="*/ 13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138">
                  <a:moveTo>
                    <a:pt x="51" y="133"/>
                  </a:moveTo>
                  <a:cubicBezTo>
                    <a:pt x="59" y="136"/>
                    <a:pt x="67" y="138"/>
                    <a:pt x="76" y="138"/>
                  </a:cubicBezTo>
                  <a:cubicBezTo>
                    <a:pt x="85" y="138"/>
                    <a:pt x="94" y="136"/>
                    <a:pt x="103" y="132"/>
                  </a:cubicBezTo>
                  <a:cubicBezTo>
                    <a:pt x="120" y="124"/>
                    <a:pt x="133" y="110"/>
                    <a:pt x="139" y="93"/>
                  </a:cubicBezTo>
                  <a:cubicBezTo>
                    <a:pt x="151" y="59"/>
                    <a:pt x="134" y="21"/>
                    <a:pt x="101" y="7"/>
                  </a:cubicBezTo>
                  <a:cubicBezTo>
                    <a:pt x="85" y="0"/>
                    <a:pt x="67" y="0"/>
                    <a:pt x="50" y="7"/>
                  </a:cubicBezTo>
                  <a:cubicBezTo>
                    <a:pt x="34" y="14"/>
                    <a:pt x="21" y="27"/>
                    <a:pt x="14" y="44"/>
                  </a:cubicBezTo>
                  <a:cubicBezTo>
                    <a:pt x="0" y="79"/>
                    <a:pt x="17" y="118"/>
                    <a:pt x="51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53" name="Freeform 60">
              <a:extLst>
                <a:ext uri="{FF2B5EF4-FFF2-40B4-BE49-F238E27FC236}">
                  <a16:creationId xmlns:a16="http://schemas.microsoft.com/office/drawing/2014/main" id="{98E58C02-7364-F0E7-716A-3AD02DEA3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" y="677"/>
              <a:ext cx="51" cy="47"/>
            </a:xfrm>
            <a:custGeom>
              <a:avLst/>
              <a:gdLst>
                <a:gd name="T0" fmla="*/ 56 w 139"/>
                <a:gd name="T1" fmla="*/ 130 h 131"/>
                <a:gd name="T2" fmla="*/ 70 w 139"/>
                <a:gd name="T3" fmla="*/ 131 h 131"/>
                <a:gd name="T4" fmla="*/ 104 w 139"/>
                <a:gd name="T5" fmla="*/ 121 h 131"/>
                <a:gd name="T6" fmla="*/ 133 w 139"/>
                <a:gd name="T7" fmla="*/ 79 h 131"/>
                <a:gd name="T8" fmla="*/ 84 w 139"/>
                <a:gd name="T9" fmla="*/ 4 h 131"/>
                <a:gd name="T10" fmla="*/ 36 w 139"/>
                <a:gd name="T11" fmla="*/ 12 h 131"/>
                <a:gd name="T12" fmla="*/ 8 w 139"/>
                <a:gd name="T13" fmla="*/ 52 h 131"/>
                <a:gd name="T14" fmla="*/ 56 w 139"/>
                <a:gd name="T15" fmla="*/ 13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131">
                  <a:moveTo>
                    <a:pt x="56" y="130"/>
                  </a:moveTo>
                  <a:cubicBezTo>
                    <a:pt x="60" y="131"/>
                    <a:pt x="65" y="131"/>
                    <a:pt x="70" y="131"/>
                  </a:cubicBezTo>
                  <a:cubicBezTo>
                    <a:pt x="82" y="131"/>
                    <a:pt x="94" y="128"/>
                    <a:pt x="104" y="121"/>
                  </a:cubicBezTo>
                  <a:cubicBezTo>
                    <a:pt x="119" y="111"/>
                    <a:pt x="129" y="96"/>
                    <a:pt x="133" y="79"/>
                  </a:cubicBezTo>
                  <a:cubicBezTo>
                    <a:pt x="139" y="45"/>
                    <a:pt x="117" y="11"/>
                    <a:pt x="84" y="4"/>
                  </a:cubicBezTo>
                  <a:cubicBezTo>
                    <a:pt x="67" y="0"/>
                    <a:pt x="50" y="3"/>
                    <a:pt x="36" y="12"/>
                  </a:cubicBezTo>
                  <a:cubicBezTo>
                    <a:pt x="22" y="21"/>
                    <a:pt x="11" y="35"/>
                    <a:pt x="8" y="52"/>
                  </a:cubicBezTo>
                  <a:cubicBezTo>
                    <a:pt x="0" y="87"/>
                    <a:pt x="21" y="122"/>
                    <a:pt x="56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54" name="Freeform 61">
              <a:extLst>
                <a:ext uri="{FF2B5EF4-FFF2-40B4-BE49-F238E27FC236}">
                  <a16:creationId xmlns:a16="http://schemas.microsoft.com/office/drawing/2014/main" id="{667AEC6E-BA61-331A-ED35-5804B4705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" y="623"/>
              <a:ext cx="45" cy="45"/>
            </a:xfrm>
            <a:custGeom>
              <a:avLst/>
              <a:gdLst>
                <a:gd name="T0" fmla="*/ 58 w 124"/>
                <a:gd name="T1" fmla="*/ 124 h 124"/>
                <a:gd name="T2" fmla="*/ 62 w 124"/>
                <a:gd name="T3" fmla="*/ 124 h 124"/>
                <a:gd name="T4" fmla="*/ 103 w 124"/>
                <a:gd name="T5" fmla="*/ 108 h 124"/>
                <a:gd name="T6" fmla="*/ 123 w 124"/>
                <a:gd name="T7" fmla="*/ 64 h 124"/>
                <a:gd name="T8" fmla="*/ 66 w 124"/>
                <a:gd name="T9" fmla="*/ 1 h 124"/>
                <a:gd name="T10" fmla="*/ 22 w 124"/>
                <a:gd name="T11" fmla="*/ 16 h 124"/>
                <a:gd name="T12" fmla="*/ 2 w 124"/>
                <a:gd name="T13" fmla="*/ 59 h 124"/>
                <a:gd name="T14" fmla="*/ 58 w 124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124">
                  <a:moveTo>
                    <a:pt x="58" y="124"/>
                  </a:moveTo>
                  <a:cubicBezTo>
                    <a:pt x="60" y="124"/>
                    <a:pt x="61" y="124"/>
                    <a:pt x="62" y="124"/>
                  </a:cubicBezTo>
                  <a:cubicBezTo>
                    <a:pt x="77" y="124"/>
                    <a:pt x="91" y="118"/>
                    <a:pt x="103" y="108"/>
                  </a:cubicBezTo>
                  <a:cubicBezTo>
                    <a:pt x="115" y="97"/>
                    <a:pt x="122" y="81"/>
                    <a:pt x="123" y="64"/>
                  </a:cubicBezTo>
                  <a:cubicBezTo>
                    <a:pt x="124" y="32"/>
                    <a:pt x="98" y="3"/>
                    <a:pt x="66" y="1"/>
                  </a:cubicBezTo>
                  <a:cubicBezTo>
                    <a:pt x="50" y="0"/>
                    <a:pt x="34" y="6"/>
                    <a:pt x="22" y="16"/>
                  </a:cubicBezTo>
                  <a:cubicBezTo>
                    <a:pt x="10" y="27"/>
                    <a:pt x="3" y="42"/>
                    <a:pt x="2" y="59"/>
                  </a:cubicBezTo>
                  <a:cubicBezTo>
                    <a:pt x="0" y="93"/>
                    <a:pt x="25" y="122"/>
                    <a:pt x="58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55" name="Freeform 62">
              <a:extLst>
                <a:ext uri="{FF2B5EF4-FFF2-40B4-BE49-F238E27FC236}">
                  <a16:creationId xmlns:a16="http://schemas.microsoft.com/office/drawing/2014/main" id="{8087B919-F145-D231-1876-EF9ECA84E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594"/>
              <a:ext cx="43" cy="44"/>
            </a:xfrm>
            <a:custGeom>
              <a:avLst/>
              <a:gdLst>
                <a:gd name="T0" fmla="*/ 60 w 119"/>
                <a:gd name="T1" fmla="*/ 120 h 120"/>
                <a:gd name="T2" fmla="*/ 66 w 119"/>
                <a:gd name="T3" fmla="*/ 119 h 120"/>
                <a:gd name="T4" fmla="*/ 105 w 119"/>
                <a:gd name="T5" fmla="*/ 97 h 120"/>
                <a:gd name="T6" fmla="*/ 117 w 119"/>
                <a:gd name="T7" fmla="*/ 54 h 120"/>
                <a:gd name="T8" fmla="*/ 55 w 119"/>
                <a:gd name="T9" fmla="*/ 4 h 120"/>
                <a:gd name="T10" fmla="*/ 3 w 119"/>
                <a:gd name="T11" fmla="*/ 67 h 120"/>
                <a:gd name="T12" fmla="*/ 25 w 119"/>
                <a:gd name="T13" fmla="*/ 107 h 120"/>
                <a:gd name="T14" fmla="*/ 60 w 119"/>
                <a:gd name="T1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120">
                  <a:moveTo>
                    <a:pt x="60" y="120"/>
                  </a:moveTo>
                  <a:cubicBezTo>
                    <a:pt x="62" y="120"/>
                    <a:pt x="64" y="119"/>
                    <a:pt x="66" y="119"/>
                  </a:cubicBezTo>
                  <a:cubicBezTo>
                    <a:pt x="82" y="118"/>
                    <a:pt x="96" y="110"/>
                    <a:pt x="105" y="97"/>
                  </a:cubicBezTo>
                  <a:cubicBezTo>
                    <a:pt x="115" y="85"/>
                    <a:pt x="119" y="69"/>
                    <a:pt x="117" y="54"/>
                  </a:cubicBezTo>
                  <a:cubicBezTo>
                    <a:pt x="113" y="23"/>
                    <a:pt x="86" y="0"/>
                    <a:pt x="55" y="4"/>
                  </a:cubicBezTo>
                  <a:cubicBezTo>
                    <a:pt x="23" y="7"/>
                    <a:pt x="0" y="35"/>
                    <a:pt x="3" y="67"/>
                  </a:cubicBezTo>
                  <a:cubicBezTo>
                    <a:pt x="5" y="83"/>
                    <a:pt x="13" y="97"/>
                    <a:pt x="25" y="107"/>
                  </a:cubicBezTo>
                  <a:cubicBezTo>
                    <a:pt x="35" y="115"/>
                    <a:pt x="47" y="120"/>
                    <a:pt x="60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56" name="Freeform 63">
              <a:extLst>
                <a:ext uri="{FF2B5EF4-FFF2-40B4-BE49-F238E27FC236}">
                  <a16:creationId xmlns:a16="http://schemas.microsoft.com/office/drawing/2014/main" id="{88E9BA89-7BB8-2994-AB9B-F3950400D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592"/>
              <a:ext cx="42" cy="42"/>
            </a:xfrm>
            <a:custGeom>
              <a:avLst/>
              <a:gdLst>
                <a:gd name="T0" fmla="*/ 46 w 116"/>
                <a:gd name="T1" fmla="*/ 8 h 116"/>
                <a:gd name="T2" fmla="*/ 8 w 116"/>
                <a:gd name="T3" fmla="*/ 75 h 116"/>
                <a:gd name="T4" fmla="*/ 34 w 116"/>
                <a:gd name="T5" fmla="*/ 108 h 116"/>
                <a:gd name="T6" fmla="*/ 60 w 116"/>
                <a:gd name="T7" fmla="*/ 116 h 116"/>
                <a:gd name="T8" fmla="*/ 74 w 116"/>
                <a:gd name="T9" fmla="*/ 114 h 116"/>
                <a:gd name="T10" fmla="*/ 107 w 116"/>
                <a:gd name="T11" fmla="*/ 87 h 116"/>
                <a:gd name="T12" fmla="*/ 112 w 116"/>
                <a:gd name="T13" fmla="*/ 45 h 116"/>
                <a:gd name="T14" fmla="*/ 46 w 116"/>
                <a:gd name="T15" fmla="*/ 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16">
                  <a:moveTo>
                    <a:pt x="46" y="8"/>
                  </a:moveTo>
                  <a:cubicBezTo>
                    <a:pt x="17" y="16"/>
                    <a:pt x="0" y="46"/>
                    <a:pt x="8" y="75"/>
                  </a:cubicBezTo>
                  <a:cubicBezTo>
                    <a:pt x="12" y="89"/>
                    <a:pt x="21" y="101"/>
                    <a:pt x="34" y="108"/>
                  </a:cubicBezTo>
                  <a:cubicBezTo>
                    <a:pt x="42" y="113"/>
                    <a:pt x="51" y="116"/>
                    <a:pt x="60" y="116"/>
                  </a:cubicBezTo>
                  <a:cubicBezTo>
                    <a:pt x="65" y="116"/>
                    <a:pt x="70" y="115"/>
                    <a:pt x="74" y="114"/>
                  </a:cubicBezTo>
                  <a:cubicBezTo>
                    <a:pt x="88" y="110"/>
                    <a:pt x="100" y="100"/>
                    <a:pt x="107" y="87"/>
                  </a:cubicBezTo>
                  <a:cubicBezTo>
                    <a:pt x="114" y="74"/>
                    <a:pt x="116" y="59"/>
                    <a:pt x="112" y="45"/>
                  </a:cubicBezTo>
                  <a:cubicBezTo>
                    <a:pt x="104" y="17"/>
                    <a:pt x="74" y="0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57" name="Freeform 64">
              <a:extLst>
                <a:ext uri="{FF2B5EF4-FFF2-40B4-BE49-F238E27FC236}">
                  <a16:creationId xmlns:a16="http://schemas.microsoft.com/office/drawing/2014/main" id="{F4C18896-EB72-CE1E-0F7B-300556301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1" y="615"/>
              <a:ext cx="40" cy="41"/>
            </a:xfrm>
            <a:custGeom>
              <a:avLst/>
              <a:gdLst>
                <a:gd name="T0" fmla="*/ 11 w 110"/>
                <a:gd name="T1" fmla="*/ 81 h 111"/>
                <a:gd name="T2" fmla="*/ 40 w 110"/>
                <a:gd name="T3" fmla="*/ 107 h 111"/>
                <a:gd name="T4" fmla="*/ 57 w 110"/>
                <a:gd name="T5" fmla="*/ 111 h 111"/>
                <a:gd name="T6" fmla="*/ 79 w 110"/>
                <a:gd name="T7" fmla="*/ 106 h 111"/>
                <a:gd name="T8" fmla="*/ 105 w 110"/>
                <a:gd name="T9" fmla="*/ 76 h 111"/>
                <a:gd name="T10" fmla="*/ 103 w 110"/>
                <a:gd name="T11" fmla="*/ 36 h 111"/>
                <a:gd name="T12" fmla="*/ 36 w 110"/>
                <a:gd name="T13" fmla="*/ 12 h 111"/>
                <a:gd name="T14" fmla="*/ 11 w 110"/>
                <a:gd name="T15" fmla="*/ 8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11">
                  <a:moveTo>
                    <a:pt x="11" y="81"/>
                  </a:moveTo>
                  <a:cubicBezTo>
                    <a:pt x="17" y="93"/>
                    <a:pt x="27" y="103"/>
                    <a:pt x="40" y="107"/>
                  </a:cubicBezTo>
                  <a:cubicBezTo>
                    <a:pt x="46" y="110"/>
                    <a:pt x="52" y="111"/>
                    <a:pt x="57" y="111"/>
                  </a:cubicBezTo>
                  <a:cubicBezTo>
                    <a:pt x="65" y="111"/>
                    <a:pt x="72" y="109"/>
                    <a:pt x="79" y="106"/>
                  </a:cubicBezTo>
                  <a:cubicBezTo>
                    <a:pt x="91" y="100"/>
                    <a:pt x="101" y="89"/>
                    <a:pt x="105" y="76"/>
                  </a:cubicBezTo>
                  <a:cubicBezTo>
                    <a:pt x="110" y="63"/>
                    <a:pt x="109" y="49"/>
                    <a:pt x="103" y="36"/>
                  </a:cubicBezTo>
                  <a:cubicBezTo>
                    <a:pt x="91" y="11"/>
                    <a:pt x="61" y="0"/>
                    <a:pt x="36" y="12"/>
                  </a:cubicBezTo>
                  <a:cubicBezTo>
                    <a:pt x="11" y="24"/>
                    <a:pt x="0" y="55"/>
                    <a:pt x="11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58" name="Freeform 65">
              <a:extLst>
                <a:ext uri="{FF2B5EF4-FFF2-40B4-BE49-F238E27FC236}">
                  <a16:creationId xmlns:a16="http://schemas.microsoft.com/office/drawing/2014/main" id="{BDB6F02C-4C4A-E3BF-F1A5-F511ED155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666"/>
              <a:ext cx="38" cy="38"/>
            </a:xfrm>
            <a:custGeom>
              <a:avLst/>
              <a:gdLst>
                <a:gd name="T0" fmla="*/ 45 w 103"/>
                <a:gd name="T1" fmla="*/ 102 h 103"/>
                <a:gd name="T2" fmla="*/ 54 w 103"/>
                <a:gd name="T3" fmla="*/ 103 h 103"/>
                <a:gd name="T4" fmla="*/ 81 w 103"/>
                <a:gd name="T5" fmla="*/ 94 h 103"/>
                <a:gd name="T6" fmla="*/ 101 w 103"/>
                <a:gd name="T7" fmla="*/ 62 h 103"/>
                <a:gd name="T8" fmla="*/ 93 w 103"/>
                <a:gd name="T9" fmla="*/ 26 h 103"/>
                <a:gd name="T10" fmla="*/ 26 w 103"/>
                <a:gd name="T11" fmla="*/ 15 h 103"/>
                <a:gd name="T12" fmla="*/ 14 w 103"/>
                <a:gd name="T13" fmla="*/ 82 h 103"/>
                <a:gd name="T14" fmla="*/ 45 w 103"/>
                <a:gd name="T15" fmla="*/ 10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103">
                  <a:moveTo>
                    <a:pt x="45" y="102"/>
                  </a:moveTo>
                  <a:cubicBezTo>
                    <a:pt x="48" y="102"/>
                    <a:pt x="51" y="103"/>
                    <a:pt x="54" y="103"/>
                  </a:cubicBezTo>
                  <a:cubicBezTo>
                    <a:pt x="64" y="103"/>
                    <a:pt x="73" y="100"/>
                    <a:pt x="81" y="94"/>
                  </a:cubicBezTo>
                  <a:cubicBezTo>
                    <a:pt x="92" y="87"/>
                    <a:pt x="99" y="75"/>
                    <a:pt x="101" y="62"/>
                  </a:cubicBezTo>
                  <a:cubicBezTo>
                    <a:pt x="103" y="49"/>
                    <a:pt x="100" y="37"/>
                    <a:pt x="93" y="26"/>
                  </a:cubicBezTo>
                  <a:cubicBezTo>
                    <a:pt x="77" y="5"/>
                    <a:pt x="48" y="0"/>
                    <a:pt x="26" y="15"/>
                  </a:cubicBezTo>
                  <a:cubicBezTo>
                    <a:pt x="5" y="30"/>
                    <a:pt x="0" y="60"/>
                    <a:pt x="14" y="82"/>
                  </a:cubicBezTo>
                  <a:cubicBezTo>
                    <a:pt x="22" y="92"/>
                    <a:pt x="33" y="100"/>
                    <a:pt x="45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59" name="Freeform 66">
              <a:extLst>
                <a:ext uri="{FF2B5EF4-FFF2-40B4-BE49-F238E27FC236}">
                  <a16:creationId xmlns:a16="http://schemas.microsoft.com/office/drawing/2014/main" id="{818B970B-10BD-C7DE-62ED-0E4D691E8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745"/>
              <a:ext cx="35" cy="32"/>
            </a:xfrm>
            <a:custGeom>
              <a:avLst/>
              <a:gdLst>
                <a:gd name="T0" fmla="*/ 49 w 98"/>
                <a:gd name="T1" fmla="*/ 90 h 90"/>
                <a:gd name="T2" fmla="*/ 80 w 98"/>
                <a:gd name="T3" fmla="*/ 77 h 90"/>
                <a:gd name="T4" fmla="*/ 80 w 98"/>
                <a:gd name="T5" fmla="*/ 13 h 90"/>
                <a:gd name="T6" fmla="*/ 48 w 98"/>
                <a:gd name="T7" fmla="*/ 0 h 90"/>
                <a:gd name="T8" fmla="*/ 17 w 98"/>
                <a:gd name="T9" fmla="*/ 13 h 90"/>
                <a:gd name="T10" fmla="*/ 17 w 98"/>
                <a:gd name="T11" fmla="*/ 77 h 90"/>
                <a:gd name="T12" fmla="*/ 49 w 98"/>
                <a:gd name="T1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90">
                  <a:moveTo>
                    <a:pt x="49" y="90"/>
                  </a:moveTo>
                  <a:cubicBezTo>
                    <a:pt x="61" y="90"/>
                    <a:pt x="72" y="85"/>
                    <a:pt x="80" y="77"/>
                  </a:cubicBezTo>
                  <a:cubicBezTo>
                    <a:pt x="98" y="59"/>
                    <a:pt x="98" y="30"/>
                    <a:pt x="80" y="13"/>
                  </a:cubicBezTo>
                  <a:cubicBezTo>
                    <a:pt x="71" y="4"/>
                    <a:pt x="61" y="1"/>
                    <a:pt x="48" y="0"/>
                  </a:cubicBezTo>
                  <a:cubicBezTo>
                    <a:pt x="36" y="0"/>
                    <a:pt x="25" y="5"/>
                    <a:pt x="17" y="13"/>
                  </a:cubicBezTo>
                  <a:cubicBezTo>
                    <a:pt x="0" y="31"/>
                    <a:pt x="0" y="59"/>
                    <a:pt x="17" y="77"/>
                  </a:cubicBezTo>
                  <a:cubicBezTo>
                    <a:pt x="26" y="85"/>
                    <a:pt x="37" y="90"/>
                    <a:pt x="49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60" name="Freeform 67">
              <a:extLst>
                <a:ext uri="{FF2B5EF4-FFF2-40B4-BE49-F238E27FC236}">
                  <a16:creationId xmlns:a16="http://schemas.microsoft.com/office/drawing/2014/main" id="{B4FA5ED3-49A7-4A1A-211E-E40B51D8F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846"/>
              <a:ext cx="35" cy="31"/>
            </a:xfrm>
            <a:custGeom>
              <a:avLst/>
              <a:gdLst>
                <a:gd name="T0" fmla="*/ 47 w 95"/>
                <a:gd name="T1" fmla="*/ 85 h 85"/>
                <a:gd name="T2" fmla="*/ 55 w 95"/>
                <a:gd name="T3" fmla="*/ 84 h 85"/>
                <a:gd name="T4" fmla="*/ 82 w 95"/>
                <a:gd name="T5" fmla="*/ 67 h 85"/>
                <a:gd name="T6" fmla="*/ 71 w 95"/>
                <a:gd name="T7" fmla="*/ 8 h 85"/>
                <a:gd name="T8" fmla="*/ 40 w 95"/>
                <a:gd name="T9" fmla="*/ 2 h 85"/>
                <a:gd name="T10" fmla="*/ 13 w 95"/>
                <a:gd name="T11" fmla="*/ 20 h 85"/>
                <a:gd name="T12" fmla="*/ 24 w 95"/>
                <a:gd name="T13" fmla="*/ 78 h 85"/>
                <a:gd name="T14" fmla="*/ 47 w 95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85">
                  <a:moveTo>
                    <a:pt x="47" y="85"/>
                  </a:moveTo>
                  <a:cubicBezTo>
                    <a:pt x="50" y="85"/>
                    <a:pt x="53" y="85"/>
                    <a:pt x="55" y="84"/>
                  </a:cubicBezTo>
                  <a:cubicBezTo>
                    <a:pt x="66" y="82"/>
                    <a:pt x="76" y="76"/>
                    <a:pt x="82" y="67"/>
                  </a:cubicBezTo>
                  <a:cubicBezTo>
                    <a:pt x="95" y="47"/>
                    <a:pt x="90" y="21"/>
                    <a:pt x="71" y="8"/>
                  </a:cubicBezTo>
                  <a:cubicBezTo>
                    <a:pt x="61" y="2"/>
                    <a:pt x="51" y="0"/>
                    <a:pt x="40" y="2"/>
                  </a:cubicBezTo>
                  <a:cubicBezTo>
                    <a:pt x="29" y="4"/>
                    <a:pt x="19" y="11"/>
                    <a:pt x="13" y="20"/>
                  </a:cubicBezTo>
                  <a:cubicBezTo>
                    <a:pt x="0" y="39"/>
                    <a:pt x="5" y="65"/>
                    <a:pt x="24" y="78"/>
                  </a:cubicBezTo>
                  <a:cubicBezTo>
                    <a:pt x="31" y="83"/>
                    <a:pt x="39" y="85"/>
                    <a:pt x="47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61" name="Freeform 68">
              <a:extLst>
                <a:ext uri="{FF2B5EF4-FFF2-40B4-BE49-F238E27FC236}">
                  <a16:creationId xmlns:a16="http://schemas.microsoft.com/office/drawing/2014/main" id="{4C768F34-5CA6-F635-22EC-AECF653D6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" y="973"/>
              <a:ext cx="32" cy="29"/>
            </a:xfrm>
            <a:custGeom>
              <a:avLst/>
              <a:gdLst>
                <a:gd name="T0" fmla="*/ 29 w 87"/>
                <a:gd name="T1" fmla="*/ 75 h 78"/>
                <a:gd name="T2" fmla="*/ 44 w 87"/>
                <a:gd name="T3" fmla="*/ 78 h 78"/>
                <a:gd name="T4" fmla="*/ 58 w 87"/>
                <a:gd name="T5" fmla="*/ 75 h 78"/>
                <a:gd name="T6" fmla="*/ 79 w 87"/>
                <a:gd name="T7" fmla="*/ 54 h 78"/>
                <a:gd name="T8" fmla="*/ 58 w 87"/>
                <a:gd name="T9" fmla="*/ 4 h 78"/>
                <a:gd name="T10" fmla="*/ 29 w 87"/>
                <a:gd name="T11" fmla="*/ 4 h 78"/>
                <a:gd name="T12" fmla="*/ 8 w 87"/>
                <a:gd name="T13" fmla="*/ 25 h 78"/>
                <a:gd name="T14" fmla="*/ 29 w 87"/>
                <a:gd name="T15" fmla="*/ 7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78">
                  <a:moveTo>
                    <a:pt x="29" y="75"/>
                  </a:moveTo>
                  <a:cubicBezTo>
                    <a:pt x="33" y="77"/>
                    <a:pt x="39" y="78"/>
                    <a:pt x="44" y="78"/>
                  </a:cubicBezTo>
                  <a:cubicBezTo>
                    <a:pt x="48" y="78"/>
                    <a:pt x="53" y="77"/>
                    <a:pt x="58" y="75"/>
                  </a:cubicBezTo>
                  <a:cubicBezTo>
                    <a:pt x="68" y="71"/>
                    <a:pt x="75" y="64"/>
                    <a:pt x="79" y="54"/>
                  </a:cubicBezTo>
                  <a:cubicBezTo>
                    <a:pt x="87" y="35"/>
                    <a:pt x="78" y="12"/>
                    <a:pt x="58" y="4"/>
                  </a:cubicBezTo>
                  <a:cubicBezTo>
                    <a:pt x="49" y="0"/>
                    <a:pt x="39" y="0"/>
                    <a:pt x="29" y="4"/>
                  </a:cubicBezTo>
                  <a:cubicBezTo>
                    <a:pt x="20" y="7"/>
                    <a:pt x="12" y="15"/>
                    <a:pt x="8" y="25"/>
                  </a:cubicBezTo>
                  <a:cubicBezTo>
                    <a:pt x="0" y="44"/>
                    <a:pt x="9" y="67"/>
                    <a:pt x="29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62" name="Freeform 69">
              <a:extLst>
                <a:ext uri="{FF2B5EF4-FFF2-40B4-BE49-F238E27FC236}">
                  <a16:creationId xmlns:a16="http://schemas.microsoft.com/office/drawing/2014/main" id="{EC815ABB-76EB-A472-1F90-BBDD6605F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" y="2524"/>
              <a:ext cx="103" cy="95"/>
            </a:xfrm>
            <a:custGeom>
              <a:avLst/>
              <a:gdLst>
                <a:gd name="T0" fmla="*/ 61 w 281"/>
                <a:gd name="T1" fmla="*/ 230 h 259"/>
                <a:gd name="T2" fmla="*/ 140 w 281"/>
                <a:gd name="T3" fmla="*/ 259 h 259"/>
                <a:gd name="T4" fmla="*/ 152 w 281"/>
                <a:gd name="T5" fmla="*/ 258 h 259"/>
                <a:gd name="T6" fmla="*/ 237 w 281"/>
                <a:gd name="T7" fmla="*/ 212 h 259"/>
                <a:gd name="T8" fmla="*/ 219 w 281"/>
                <a:gd name="T9" fmla="*/ 33 h 259"/>
                <a:gd name="T10" fmla="*/ 124 w 281"/>
                <a:gd name="T11" fmla="*/ 5 h 259"/>
                <a:gd name="T12" fmla="*/ 38 w 281"/>
                <a:gd name="T13" fmla="*/ 56 h 259"/>
                <a:gd name="T14" fmla="*/ 61 w 281"/>
                <a:gd name="T15" fmla="*/ 23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1" h="259">
                  <a:moveTo>
                    <a:pt x="61" y="230"/>
                  </a:moveTo>
                  <a:cubicBezTo>
                    <a:pt x="83" y="248"/>
                    <a:pt x="111" y="259"/>
                    <a:pt x="140" y="259"/>
                  </a:cubicBezTo>
                  <a:cubicBezTo>
                    <a:pt x="144" y="259"/>
                    <a:pt x="148" y="258"/>
                    <a:pt x="152" y="258"/>
                  </a:cubicBezTo>
                  <a:cubicBezTo>
                    <a:pt x="185" y="255"/>
                    <a:pt x="216" y="238"/>
                    <a:pt x="237" y="212"/>
                  </a:cubicBezTo>
                  <a:cubicBezTo>
                    <a:pt x="281" y="158"/>
                    <a:pt x="273" y="77"/>
                    <a:pt x="219" y="33"/>
                  </a:cubicBezTo>
                  <a:cubicBezTo>
                    <a:pt x="193" y="11"/>
                    <a:pt x="159" y="0"/>
                    <a:pt x="124" y="5"/>
                  </a:cubicBezTo>
                  <a:cubicBezTo>
                    <a:pt x="90" y="10"/>
                    <a:pt x="58" y="28"/>
                    <a:pt x="38" y="56"/>
                  </a:cubicBezTo>
                  <a:cubicBezTo>
                    <a:pt x="0" y="111"/>
                    <a:pt x="10" y="187"/>
                    <a:pt x="61" y="2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63" name="Freeform 70">
              <a:extLst>
                <a:ext uri="{FF2B5EF4-FFF2-40B4-BE49-F238E27FC236}">
                  <a16:creationId xmlns:a16="http://schemas.microsoft.com/office/drawing/2014/main" id="{B5CFB999-7B0A-A3FA-2383-FE153A2E2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" y="2629"/>
              <a:ext cx="101" cy="93"/>
            </a:xfrm>
            <a:custGeom>
              <a:avLst/>
              <a:gdLst>
                <a:gd name="T0" fmla="*/ 199 w 277"/>
                <a:gd name="T1" fmla="*/ 21 h 253"/>
                <a:gd name="T2" fmla="*/ 104 w 277"/>
                <a:gd name="T3" fmla="*/ 9 h 253"/>
                <a:gd name="T4" fmla="*/ 28 w 277"/>
                <a:gd name="T5" fmla="*/ 72 h 253"/>
                <a:gd name="T6" fmla="*/ 76 w 277"/>
                <a:gd name="T7" fmla="*/ 236 h 253"/>
                <a:gd name="T8" fmla="*/ 138 w 277"/>
                <a:gd name="T9" fmla="*/ 253 h 253"/>
                <a:gd name="T10" fmla="*/ 168 w 277"/>
                <a:gd name="T11" fmla="*/ 249 h 253"/>
                <a:gd name="T12" fmla="*/ 243 w 277"/>
                <a:gd name="T13" fmla="*/ 191 h 253"/>
                <a:gd name="T14" fmla="*/ 199 w 277"/>
                <a:gd name="T15" fmla="*/ 2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" h="253">
                  <a:moveTo>
                    <a:pt x="199" y="21"/>
                  </a:moveTo>
                  <a:cubicBezTo>
                    <a:pt x="171" y="4"/>
                    <a:pt x="136" y="0"/>
                    <a:pt x="104" y="9"/>
                  </a:cubicBezTo>
                  <a:cubicBezTo>
                    <a:pt x="71" y="19"/>
                    <a:pt x="43" y="42"/>
                    <a:pt x="28" y="72"/>
                  </a:cubicBezTo>
                  <a:cubicBezTo>
                    <a:pt x="0" y="131"/>
                    <a:pt x="21" y="203"/>
                    <a:pt x="76" y="236"/>
                  </a:cubicBezTo>
                  <a:cubicBezTo>
                    <a:pt x="95" y="247"/>
                    <a:pt x="116" y="253"/>
                    <a:pt x="138" y="253"/>
                  </a:cubicBezTo>
                  <a:cubicBezTo>
                    <a:pt x="148" y="253"/>
                    <a:pt x="158" y="252"/>
                    <a:pt x="168" y="249"/>
                  </a:cubicBezTo>
                  <a:cubicBezTo>
                    <a:pt x="200" y="241"/>
                    <a:pt x="227" y="220"/>
                    <a:pt x="243" y="191"/>
                  </a:cubicBezTo>
                  <a:cubicBezTo>
                    <a:pt x="277" y="132"/>
                    <a:pt x="258" y="56"/>
                    <a:pt x="19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64" name="Freeform 71">
              <a:extLst>
                <a:ext uri="{FF2B5EF4-FFF2-40B4-BE49-F238E27FC236}">
                  <a16:creationId xmlns:a16="http://schemas.microsoft.com/office/drawing/2014/main" id="{AE0D8367-3D9F-E298-A906-2D9858DB8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" y="2711"/>
              <a:ext cx="98" cy="91"/>
            </a:xfrm>
            <a:custGeom>
              <a:avLst/>
              <a:gdLst>
                <a:gd name="T0" fmla="*/ 244 w 268"/>
                <a:gd name="T1" fmla="*/ 169 h 247"/>
                <a:gd name="T2" fmla="*/ 176 w 268"/>
                <a:gd name="T3" fmla="*/ 12 h 247"/>
                <a:gd name="T4" fmla="*/ 82 w 268"/>
                <a:gd name="T5" fmla="*/ 15 h 247"/>
                <a:gd name="T6" fmla="*/ 19 w 268"/>
                <a:gd name="T7" fmla="*/ 88 h 247"/>
                <a:gd name="T8" fmla="*/ 89 w 268"/>
                <a:gd name="T9" fmla="*/ 238 h 247"/>
                <a:gd name="T10" fmla="*/ 133 w 268"/>
                <a:gd name="T11" fmla="*/ 247 h 247"/>
                <a:gd name="T12" fmla="*/ 180 w 268"/>
                <a:gd name="T13" fmla="*/ 237 h 247"/>
                <a:gd name="T14" fmla="*/ 244 w 268"/>
                <a:gd name="T15" fmla="*/ 169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247">
                  <a:moveTo>
                    <a:pt x="244" y="169"/>
                  </a:moveTo>
                  <a:cubicBezTo>
                    <a:pt x="268" y="107"/>
                    <a:pt x="237" y="36"/>
                    <a:pt x="176" y="12"/>
                  </a:cubicBezTo>
                  <a:cubicBezTo>
                    <a:pt x="146" y="0"/>
                    <a:pt x="113" y="1"/>
                    <a:pt x="82" y="15"/>
                  </a:cubicBezTo>
                  <a:cubicBezTo>
                    <a:pt x="52" y="30"/>
                    <a:pt x="29" y="56"/>
                    <a:pt x="19" y="88"/>
                  </a:cubicBezTo>
                  <a:cubicBezTo>
                    <a:pt x="0" y="149"/>
                    <a:pt x="31" y="215"/>
                    <a:pt x="89" y="238"/>
                  </a:cubicBezTo>
                  <a:cubicBezTo>
                    <a:pt x="103" y="244"/>
                    <a:pt x="118" y="247"/>
                    <a:pt x="133" y="247"/>
                  </a:cubicBezTo>
                  <a:cubicBezTo>
                    <a:pt x="149" y="247"/>
                    <a:pt x="165" y="243"/>
                    <a:pt x="180" y="237"/>
                  </a:cubicBezTo>
                  <a:cubicBezTo>
                    <a:pt x="209" y="224"/>
                    <a:pt x="232" y="200"/>
                    <a:pt x="244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65" name="Freeform 72">
              <a:extLst>
                <a:ext uri="{FF2B5EF4-FFF2-40B4-BE49-F238E27FC236}">
                  <a16:creationId xmlns:a16="http://schemas.microsoft.com/office/drawing/2014/main" id="{9036601F-0BB4-263F-C590-7C128962C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" y="2769"/>
              <a:ext cx="93" cy="89"/>
            </a:xfrm>
            <a:custGeom>
              <a:avLst/>
              <a:gdLst>
                <a:gd name="T0" fmla="*/ 150 w 253"/>
                <a:gd name="T1" fmla="*/ 7 h 241"/>
                <a:gd name="T2" fmla="*/ 61 w 253"/>
                <a:gd name="T3" fmla="*/ 24 h 241"/>
                <a:gd name="T4" fmla="*/ 10 w 253"/>
                <a:gd name="T5" fmla="*/ 104 h 241"/>
                <a:gd name="T6" fmla="*/ 100 w 253"/>
                <a:gd name="T7" fmla="*/ 238 h 241"/>
                <a:gd name="T8" fmla="*/ 125 w 253"/>
                <a:gd name="T9" fmla="*/ 241 h 241"/>
                <a:gd name="T10" fmla="*/ 187 w 253"/>
                <a:gd name="T11" fmla="*/ 223 h 241"/>
                <a:gd name="T12" fmla="*/ 239 w 253"/>
                <a:gd name="T13" fmla="*/ 148 h 241"/>
                <a:gd name="T14" fmla="*/ 150 w 253"/>
                <a:gd name="T15" fmla="*/ 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41">
                  <a:moveTo>
                    <a:pt x="150" y="7"/>
                  </a:moveTo>
                  <a:cubicBezTo>
                    <a:pt x="119" y="0"/>
                    <a:pt x="88" y="6"/>
                    <a:pt x="61" y="24"/>
                  </a:cubicBezTo>
                  <a:cubicBezTo>
                    <a:pt x="33" y="43"/>
                    <a:pt x="15" y="72"/>
                    <a:pt x="10" y="104"/>
                  </a:cubicBezTo>
                  <a:cubicBezTo>
                    <a:pt x="0" y="165"/>
                    <a:pt x="40" y="224"/>
                    <a:pt x="100" y="238"/>
                  </a:cubicBezTo>
                  <a:cubicBezTo>
                    <a:pt x="108" y="240"/>
                    <a:pt x="117" y="241"/>
                    <a:pt x="125" y="241"/>
                  </a:cubicBezTo>
                  <a:cubicBezTo>
                    <a:pt x="147" y="241"/>
                    <a:pt x="168" y="235"/>
                    <a:pt x="187" y="223"/>
                  </a:cubicBezTo>
                  <a:cubicBezTo>
                    <a:pt x="213" y="206"/>
                    <a:pt x="232" y="179"/>
                    <a:pt x="239" y="148"/>
                  </a:cubicBezTo>
                  <a:cubicBezTo>
                    <a:pt x="253" y="84"/>
                    <a:pt x="213" y="21"/>
                    <a:pt x="15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66" name="Freeform 73">
              <a:extLst>
                <a:ext uri="{FF2B5EF4-FFF2-40B4-BE49-F238E27FC236}">
                  <a16:creationId xmlns:a16="http://schemas.microsoft.com/office/drawing/2014/main" id="{70AE1026-2D93-40BC-FB68-15A6F847C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" y="2805"/>
              <a:ext cx="84" cy="85"/>
            </a:xfrm>
            <a:custGeom>
              <a:avLst/>
              <a:gdLst>
                <a:gd name="T0" fmla="*/ 121 w 229"/>
                <a:gd name="T1" fmla="*/ 2 h 233"/>
                <a:gd name="T2" fmla="*/ 38 w 229"/>
                <a:gd name="T3" fmla="*/ 32 h 233"/>
                <a:gd name="T4" fmla="*/ 0 w 229"/>
                <a:gd name="T5" fmla="*/ 117 h 233"/>
                <a:gd name="T6" fmla="*/ 106 w 229"/>
                <a:gd name="T7" fmla="*/ 233 h 233"/>
                <a:gd name="T8" fmla="*/ 114 w 229"/>
                <a:gd name="T9" fmla="*/ 233 h 233"/>
                <a:gd name="T10" fmla="*/ 188 w 229"/>
                <a:gd name="T11" fmla="*/ 205 h 233"/>
                <a:gd name="T12" fmla="*/ 227 w 229"/>
                <a:gd name="T13" fmla="*/ 125 h 233"/>
                <a:gd name="T14" fmla="*/ 199 w 229"/>
                <a:gd name="T15" fmla="*/ 42 h 233"/>
                <a:gd name="T16" fmla="*/ 121 w 229"/>
                <a:gd name="T17" fmla="*/ 2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" h="233">
                  <a:moveTo>
                    <a:pt x="121" y="2"/>
                  </a:moveTo>
                  <a:cubicBezTo>
                    <a:pt x="90" y="0"/>
                    <a:pt x="61" y="11"/>
                    <a:pt x="38" y="32"/>
                  </a:cubicBezTo>
                  <a:cubicBezTo>
                    <a:pt x="14" y="54"/>
                    <a:pt x="0" y="85"/>
                    <a:pt x="0" y="117"/>
                  </a:cubicBezTo>
                  <a:cubicBezTo>
                    <a:pt x="0" y="178"/>
                    <a:pt x="46" y="229"/>
                    <a:pt x="106" y="233"/>
                  </a:cubicBezTo>
                  <a:cubicBezTo>
                    <a:pt x="109" y="233"/>
                    <a:pt x="111" y="233"/>
                    <a:pt x="114" y="233"/>
                  </a:cubicBezTo>
                  <a:cubicBezTo>
                    <a:pt x="141" y="233"/>
                    <a:pt x="167" y="223"/>
                    <a:pt x="188" y="205"/>
                  </a:cubicBezTo>
                  <a:cubicBezTo>
                    <a:pt x="211" y="185"/>
                    <a:pt x="225" y="157"/>
                    <a:pt x="227" y="125"/>
                  </a:cubicBezTo>
                  <a:cubicBezTo>
                    <a:pt x="229" y="95"/>
                    <a:pt x="219" y="65"/>
                    <a:pt x="199" y="42"/>
                  </a:cubicBezTo>
                  <a:cubicBezTo>
                    <a:pt x="179" y="18"/>
                    <a:pt x="151" y="4"/>
                    <a:pt x="12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67" name="Freeform 74">
              <a:extLst>
                <a:ext uri="{FF2B5EF4-FFF2-40B4-BE49-F238E27FC236}">
                  <a16:creationId xmlns:a16="http://schemas.microsoft.com/office/drawing/2014/main" id="{BE2222FD-38C8-2181-2616-7BB81B466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" y="2816"/>
              <a:ext cx="84" cy="83"/>
            </a:xfrm>
            <a:custGeom>
              <a:avLst/>
              <a:gdLst>
                <a:gd name="T0" fmla="*/ 105 w 229"/>
                <a:gd name="T1" fmla="*/ 3 h 227"/>
                <a:gd name="T2" fmla="*/ 28 w 229"/>
                <a:gd name="T3" fmla="*/ 44 h 227"/>
                <a:gd name="T4" fmla="*/ 4 w 229"/>
                <a:gd name="T5" fmla="*/ 131 h 227"/>
                <a:gd name="T6" fmla="*/ 114 w 229"/>
                <a:gd name="T7" fmla="*/ 227 h 227"/>
                <a:gd name="T8" fmla="*/ 123 w 229"/>
                <a:gd name="T9" fmla="*/ 227 h 227"/>
                <a:gd name="T10" fmla="*/ 224 w 229"/>
                <a:gd name="T11" fmla="*/ 106 h 227"/>
                <a:gd name="T12" fmla="*/ 185 w 229"/>
                <a:gd name="T13" fmla="*/ 28 h 227"/>
                <a:gd name="T14" fmla="*/ 105 w 229"/>
                <a:gd name="T15" fmla="*/ 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9" h="227">
                  <a:moveTo>
                    <a:pt x="105" y="3"/>
                  </a:moveTo>
                  <a:cubicBezTo>
                    <a:pt x="75" y="5"/>
                    <a:pt x="48" y="20"/>
                    <a:pt x="28" y="44"/>
                  </a:cubicBezTo>
                  <a:cubicBezTo>
                    <a:pt x="9" y="69"/>
                    <a:pt x="0" y="100"/>
                    <a:pt x="4" y="131"/>
                  </a:cubicBezTo>
                  <a:cubicBezTo>
                    <a:pt x="12" y="186"/>
                    <a:pt x="60" y="227"/>
                    <a:pt x="114" y="227"/>
                  </a:cubicBezTo>
                  <a:cubicBezTo>
                    <a:pt x="117" y="227"/>
                    <a:pt x="120" y="227"/>
                    <a:pt x="123" y="227"/>
                  </a:cubicBezTo>
                  <a:cubicBezTo>
                    <a:pt x="184" y="222"/>
                    <a:pt x="229" y="167"/>
                    <a:pt x="224" y="106"/>
                  </a:cubicBezTo>
                  <a:cubicBezTo>
                    <a:pt x="222" y="75"/>
                    <a:pt x="208" y="48"/>
                    <a:pt x="185" y="28"/>
                  </a:cubicBezTo>
                  <a:cubicBezTo>
                    <a:pt x="162" y="9"/>
                    <a:pt x="134" y="0"/>
                    <a:pt x="10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68" name="Freeform 75">
              <a:extLst>
                <a:ext uri="{FF2B5EF4-FFF2-40B4-BE49-F238E27FC236}">
                  <a16:creationId xmlns:a16="http://schemas.microsoft.com/office/drawing/2014/main" id="{1BB8A4E0-31CF-3740-5C4B-C8696F03F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" y="2804"/>
              <a:ext cx="84" cy="81"/>
            </a:xfrm>
            <a:custGeom>
              <a:avLst/>
              <a:gdLst>
                <a:gd name="T0" fmla="*/ 112 w 230"/>
                <a:gd name="T1" fmla="*/ 223 h 223"/>
                <a:gd name="T2" fmla="*/ 137 w 230"/>
                <a:gd name="T3" fmla="*/ 220 h 223"/>
                <a:gd name="T4" fmla="*/ 216 w 230"/>
                <a:gd name="T5" fmla="*/ 88 h 223"/>
                <a:gd name="T6" fmla="*/ 167 w 230"/>
                <a:gd name="T7" fmla="*/ 20 h 223"/>
                <a:gd name="T8" fmla="*/ 86 w 230"/>
                <a:gd name="T9" fmla="*/ 7 h 223"/>
                <a:gd name="T10" fmla="*/ 19 w 230"/>
                <a:gd name="T11" fmla="*/ 58 h 223"/>
                <a:gd name="T12" fmla="*/ 8 w 230"/>
                <a:gd name="T13" fmla="*/ 145 h 223"/>
                <a:gd name="T14" fmla="*/ 112 w 230"/>
                <a:gd name="T15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" h="223">
                  <a:moveTo>
                    <a:pt x="112" y="223"/>
                  </a:moveTo>
                  <a:cubicBezTo>
                    <a:pt x="121" y="223"/>
                    <a:pt x="129" y="222"/>
                    <a:pt x="137" y="220"/>
                  </a:cubicBezTo>
                  <a:cubicBezTo>
                    <a:pt x="194" y="206"/>
                    <a:pt x="230" y="147"/>
                    <a:pt x="216" y="88"/>
                  </a:cubicBezTo>
                  <a:cubicBezTo>
                    <a:pt x="210" y="59"/>
                    <a:pt x="192" y="35"/>
                    <a:pt x="167" y="20"/>
                  </a:cubicBezTo>
                  <a:cubicBezTo>
                    <a:pt x="143" y="5"/>
                    <a:pt x="114" y="0"/>
                    <a:pt x="86" y="7"/>
                  </a:cubicBezTo>
                  <a:cubicBezTo>
                    <a:pt x="58" y="14"/>
                    <a:pt x="34" y="32"/>
                    <a:pt x="19" y="58"/>
                  </a:cubicBezTo>
                  <a:cubicBezTo>
                    <a:pt x="4" y="84"/>
                    <a:pt x="0" y="116"/>
                    <a:pt x="8" y="145"/>
                  </a:cubicBezTo>
                  <a:cubicBezTo>
                    <a:pt x="22" y="191"/>
                    <a:pt x="66" y="223"/>
                    <a:pt x="112" y="2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69" name="Freeform 76">
              <a:extLst>
                <a:ext uri="{FF2B5EF4-FFF2-40B4-BE49-F238E27FC236}">
                  <a16:creationId xmlns:a16="http://schemas.microsoft.com/office/drawing/2014/main" id="{0239B4C8-2536-79CD-CA97-5445C7DF2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4" y="2769"/>
              <a:ext cx="83" cy="79"/>
            </a:xfrm>
            <a:custGeom>
              <a:avLst/>
              <a:gdLst>
                <a:gd name="T0" fmla="*/ 147 w 227"/>
                <a:gd name="T1" fmla="*/ 208 h 216"/>
                <a:gd name="T2" fmla="*/ 205 w 227"/>
                <a:gd name="T3" fmla="*/ 70 h 216"/>
                <a:gd name="T4" fmla="*/ 148 w 227"/>
                <a:gd name="T5" fmla="*/ 11 h 216"/>
                <a:gd name="T6" fmla="*/ 68 w 227"/>
                <a:gd name="T7" fmla="*/ 11 h 216"/>
                <a:gd name="T8" fmla="*/ 11 w 227"/>
                <a:gd name="T9" fmla="*/ 70 h 216"/>
                <a:gd name="T10" fmla="*/ 13 w 227"/>
                <a:gd name="T11" fmla="*/ 155 h 216"/>
                <a:gd name="T12" fmla="*/ 109 w 227"/>
                <a:gd name="T13" fmla="*/ 216 h 216"/>
                <a:gd name="T14" fmla="*/ 147 w 227"/>
                <a:gd name="T15" fmla="*/ 20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7" h="216">
                  <a:moveTo>
                    <a:pt x="147" y="208"/>
                  </a:moveTo>
                  <a:cubicBezTo>
                    <a:pt x="201" y="186"/>
                    <a:pt x="227" y="124"/>
                    <a:pt x="205" y="70"/>
                  </a:cubicBezTo>
                  <a:cubicBezTo>
                    <a:pt x="195" y="43"/>
                    <a:pt x="174" y="22"/>
                    <a:pt x="148" y="11"/>
                  </a:cubicBezTo>
                  <a:cubicBezTo>
                    <a:pt x="122" y="0"/>
                    <a:pt x="94" y="0"/>
                    <a:pt x="68" y="11"/>
                  </a:cubicBezTo>
                  <a:cubicBezTo>
                    <a:pt x="42" y="22"/>
                    <a:pt x="21" y="43"/>
                    <a:pt x="11" y="70"/>
                  </a:cubicBezTo>
                  <a:cubicBezTo>
                    <a:pt x="0" y="98"/>
                    <a:pt x="1" y="129"/>
                    <a:pt x="13" y="155"/>
                  </a:cubicBezTo>
                  <a:cubicBezTo>
                    <a:pt x="31" y="193"/>
                    <a:pt x="69" y="216"/>
                    <a:pt x="109" y="216"/>
                  </a:cubicBezTo>
                  <a:cubicBezTo>
                    <a:pt x="122" y="216"/>
                    <a:pt x="135" y="213"/>
                    <a:pt x="147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70" name="Freeform 77">
              <a:extLst>
                <a:ext uri="{FF2B5EF4-FFF2-40B4-BE49-F238E27FC236}">
                  <a16:creationId xmlns:a16="http://schemas.microsoft.com/office/drawing/2014/main" id="{7FA888C4-2DE9-4A28-AEB9-0F9F55EC6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9" y="2711"/>
              <a:ext cx="82" cy="77"/>
            </a:xfrm>
            <a:custGeom>
              <a:avLst/>
              <a:gdLst>
                <a:gd name="T0" fmla="*/ 193 w 222"/>
                <a:gd name="T1" fmla="*/ 55 h 211"/>
                <a:gd name="T2" fmla="*/ 130 w 222"/>
                <a:gd name="T3" fmla="*/ 7 h 211"/>
                <a:gd name="T4" fmla="*/ 53 w 222"/>
                <a:gd name="T5" fmla="*/ 19 h 211"/>
                <a:gd name="T6" fmla="*/ 6 w 222"/>
                <a:gd name="T7" fmla="*/ 85 h 211"/>
                <a:gd name="T8" fmla="*/ 21 w 222"/>
                <a:gd name="T9" fmla="*/ 166 h 211"/>
                <a:gd name="T10" fmla="*/ 106 w 222"/>
                <a:gd name="T11" fmla="*/ 211 h 211"/>
                <a:gd name="T12" fmla="*/ 158 w 222"/>
                <a:gd name="T13" fmla="*/ 196 h 211"/>
                <a:gd name="T14" fmla="*/ 193 w 222"/>
                <a:gd name="T15" fmla="*/ 5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11">
                  <a:moveTo>
                    <a:pt x="193" y="55"/>
                  </a:moveTo>
                  <a:cubicBezTo>
                    <a:pt x="179" y="31"/>
                    <a:pt x="156" y="14"/>
                    <a:pt x="130" y="7"/>
                  </a:cubicBezTo>
                  <a:cubicBezTo>
                    <a:pt x="103" y="0"/>
                    <a:pt x="76" y="5"/>
                    <a:pt x="53" y="19"/>
                  </a:cubicBezTo>
                  <a:cubicBezTo>
                    <a:pt x="29" y="33"/>
                    <a:pt x="12" y="57"/>
                    <a:pt x="6" y="85"/>
                  </a:cubicBezTo>
                  <a:cubicBezTo>
                    <a:pt x="0" y="113"/>
                    <a:pt x="5" y="142"/>
                    <a:pt x="21" y="166"/>
                  </a:cubicBezTo>
                  <a:cubicBezTo>
                    <a:pt x="40" y="195"/>
                    <a:pt x="73" y="211"/>
                    <a:pt x="106" y="211"/>
                  </a:cubicBezTo>
                  <a:cubicBezTo>
                    <a:pt x="124" y="211"/>
                    <a:pt x="142" y="206"/>
                    <a:pt x="158" y="196"/>
                  </a:cubicBezTo>
                  <a:cubicBezTo>
                    <a:pt x="206" y="167"/>
                    <a:pt x="222" y="103"/>
                    <a:pt x="193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71" name="Freeform 78">
              <a:extLst>
                <a:ext uri="{FF2B5EF4-FFF2-40B4-BE49-F238E27FC236}">
                  <a16:creationId xmlns:a16="http://schemas.microsoft.com/office/drawing/2014/main" id="{5A28EA89-7D64-FDAE-D39B-696383D31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2630"/>
              <a:ext cx="77" cy="74"/>
            </a:xfrm>
            <a:custGeom>
              <a:avLst/>
              <a:gdLst>
                <a:gd name="T0" fmla="*/ 177 w 211"/>
                <a:gd name="T1" fmla="*/ 38 h 203"/>
                <a:gd name="T2" fmla="*/ 109 w 211"/>
                <a:gd name="T3" fmla="*/ 3 h 203"/>
                <a:gd name="T4" fmla="*/ 37 w 211"/>
                <a:gd name="T5" fmla="*/ 25 h 203"/>
                <a:gd name="T6" fmla="*/ 2 w 211"/>
                <a:gd name="T7" fmla="*/ 96 h 203"/>
                <a:gd name="T8" fmla="*/ 28 w 211"/>
                <a:gd name="T9" fmla="*/ 171 h 203"/>
                <a:gd name="T10" fmla="*/ 100 w 211"/>
                <a:gd name="T11" fmla="*/ 203 h 203"/>
                <a:gd name="T12" fmla="*/ 164 w 211"/>
                <a:gd name="T13" fmla="*/ 180 h 203"/>
                <a:gd name="T14" fmla="*/ 177 w 211"/>
                <a:gd name="T15" fmla="*/ 3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" h="203">
                  <a:moveTo>
                    <a:pt x="177" y="38"/>
                  </a:moveTo>
                  <a:cubicBezTo>
                    <a:pt x="160" y="18"/>
                    <a:pt x="136" y="5"/>
                    <a:pt x="109" y="3"/>
                  </a:cubicBezTo>
                  <a:cubicBezTo>
                    <a:pt x="83" y="0"/>
                    <a:pt x="57" y="8"/>
                    <a:pt x="37" y="25"/>
                  </a:cubicBezTo>
                  <a:cubicBezTo>
                    <a:pt x="16" y="43"/>
                    <a:pt x="4" y="69"/>
                    <a:pt x="2" y="96"/>
                  </a:cubicBezTo>
                  <a:cubicBezTo>
                    <a:pt x="0" y="124"/>
                    <a:pt x="10" y="152"/>
                    <a:pt x="28" y="171"/>
                  </a:cubicBezTo>
                  <a:cubicBezTo>
                    <a:pt x="47" y="192"/>
                    <a:pt x="74" y="203"/>
                    <a:pt x="100" y="203"/>
                  </a:cubicBezTo>
                  <a:cubicBezTo>
                    <a:pt x="123" y="203"/>
                    <a:pt x="146" y="195"/>
                    <a:pt x="164" y="180"/>
                  </a:cubicBezTo>
                  <a:cubicBezTo>
                    <a:pt x="206" y="144"/>
                    <a:pt x="211" y="81"/>
                    <a:pt x="17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72" name="Freeform 79">
              <a:extLst>
                <a:ext uri="{FF2B5EF4-FFF2-40B4-BE49-F238E27FC236}">
                  <a16:creationId xmlns:a16="http://schemas.microsoft.com/office/drawing/2014/main" id="{02E3E045-A714-8585-33F9-F7A0DB514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4" y="2526"/>
              <a:ext cx="75" cy="72"/>
            </a:xfrm>
            <a:custGeom>
              <a:avLst/>
              <a:gdLst>
                <a:gd name="T0" fmla="*/ 39 w 205"/>
                <a:gd name="T1" fmla="*/ 176 h 197"/>
                <a:gd name="T2" fmla="*/ 97 w 205"/>
                <a:gd name="T3" fmla="*/ 197 h 197"/>
                <a:gd name="T4" fmla="*/ 170 w 205"/>
                <a:gd name="T5" fmla="*/ 163 h 197"/>
                <a:gd name="T6" fmla="*/ 161 w 205"/>
                <a:gd name="T7" fmla="*/ 26 h 197"/>
                <a:gd name="T8" fmla="*/ 91 w 205"/>
                <a:gd name="T9" fmla="*/ 2 h 197"/>
                <a:gd name="T10" fmla="*/ 25 w 205"/>
                <a:gd name="T11" fmla="*/ 35 h 197"/>
                <a:gd name="T12" fmla="*/ 2 w 205"/>
                <a:gd name="T13" fmla="*/ 109 h 197"/>
                <a:gd name="T14" fmla="*/ 39 w 205"/>
                <a:gd name="T15" fmla="*/ 17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5" h="197">
                  <a:moveTo>
                    <a:pt x="39" y="176"/>
                  </a:moveTo>
                  <a:cubicBezTo>
                    <a:pt x="56" y="190"/>
                    <a:pt x="77" y="197"/>
                    <a:pt x="97" y="197"/>
                  </a:cubicBezTo>
                  <a:cubicBezTo>
                    <a:pt x="124" y="197"/>
                    <a:pt x="152" y="185"/>
                    <a:pt x="170" y="163"/>
                  </a:cubicBezTo>
                  <a:cubicBezTo>
                    <a:pt x="205" y="123"/>
                    <a:pt x="201" y="61"/>
                    <a:pt x="161" y="26"/>
                  </a:cubicBezTo>
                  <a:cubicBezTo>
                    <a:pt x="142" y="8"/>
                    <a:pt x="117" y="0"/>
                    <a:pt x="91" y="2"/>
                  </a:cubicBezTo>
                  <a:cubicBezTo>
                    <a:pt x="65" y="4"/>
                    <a:pt x="42" y="15"/>
                    <a:pt x="25" y="35"/>
                  </a:cubicBezTo>
                  <a:cubicBezTo>
                    <a:pt x="8" y="55"/>
                    <a:pt x="0" y="82"/>
                    <a:pt x="2" y="109"/>
                  </a:cubicBezTo>
                  <a:cubicBezTo>
                    <a:pt x="5" y="136"/>
                    <a:pt x="18" y="160"/>
                    <a:pt x="39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73" name="Freeform 80">
              <a:extLst>
                <a:ext uri="{FF2B5EF4-FFF2-40B4-BE49-F238E27FC236}">
                  <a16:creationId xmlns:a16="http://schemas.microsoft.com/office/drawing/2014/main" id="{50625F1C-A34E-69A9-2491-2F09F88F7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4" y="2401"/>
              <a:ext cx="73" cy="70"/>
            </a:xfrm>
            <a:custGeom>
              <a:avLst/>
              <a:gdLst>
                <a:gd name="T0" fmla="*/ 51 w 202"/>
                <a:gd name="T1" fmla="*/ 181 h 193"/>
                <a:gd name="T2" fmla="*/ 95 w 202"/>
                <a:gd name="T3" fmla="*/ 193 h 193"/>
                <a:gd name="T4" fmla="*/ 175 w 202"/>
                <a:gd name="T5" fmla="*/ 148 h 193"/>
                <a:gd name="T6" fmla="*/ 146 w 202"/>
                <a:gd name="T7" fmla="*/ 18 h 193"/>
                <a:gd name="T8" fmla="*/ 75 w 202"/>
                <a:gd name="T9" fmla="*/ 6 h 193"/>
                <a:gd name="T10" fmla="*/ 17 w 202"/>
                <a:gd name="T11" fmla="*/ 48 h 193"/>
                <a:gd name="T12" fmla="*/ 6 w 202"/>
                <a:gd name="T13" fmla="*/ 123 h 193"/>
                <a:gd name="T14" fmla="*/ 51 w 202"/>
                <a:gd name="T15" fmla="*/ 181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193">
                  <a:moveTo>
                    <a:pt x="51" y="181"/>
                  </a:moveTo>
                  <a:cubicBezTo>
                    <a:pt x="65" y="189"/>
                    <a:pt x="80" y="193"/>
                    <a:pt x="95" y="193"/>
                  </a:cubicBezTo>
                  <a:cubicBezTo>
                    <a:pt x="127" y="193"/>
                    <a:pt x="158" y="177"/>
                    <a:pt x="175" y="148"/>
                  </a:cubicBezTo>
                  <a:cubicBezTo>
                    <a:pt x="202" y="104"/>
                    <a:pt x="189" y="45"/>
                    <a:pt x="146" y="18"/>
                  </a:cubicBezTo>
                  <a:cubicBezTo>
                    <a:pt x="125" y="4"/>
                    <a:pt x="100" y="0"/>
                    <a:pt x="75" y="6"/>
                  </a:cubicBezTo>
                  <a:cubicBezTo>
                    <a:pt x="51" y="12"/>
                    <a:pt x="30" y="27"/>
                    <a:pt x="17" y="48"/>
                  </a:cubicBezTo>
                  <a:cubicBezTo>
                    <a:pt x="4" y="70"/>
                    <a:pt x="0" y="97"/>
                    <a:pt x="6" y="123"/>
                  </a:cubicBezTo>
                  <a:cubicBezTo>
                    <a:pt x="13" y="148"/>
                    <a:pt x="29" y="169"/>
                    <a:pt x="51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74" name="Freeform 81">
              <a:extLst>
                <a:ext uri="{FF2B5EF4-FFF2-40B4-BE49-F238E27FC236}">
                  <a16:creationId xmlns:a16="http://schemas.microsoft.com/office/drawing/2014/main" id="{7C63379A-D384-9713-88A4-4A2F3EE08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" y="2264"/>
              <a:ext cx="71" cy="68"/>
            </a:xfrm>
            <a:custGeom>
              <a:avLst/>
              <a:gdLst>
                <a:gd name="T0" fmla="*/ 62 w 195"/>
                <a:gd name="T1" fmla="*/ 181 h 186"/>
                <a:gd name="T2" fmla="*/ 91 w 195"/>
                <a:gd name="T3" fmla="*/ 186 h 186"/>
                <a:gd name="T4" fmla="*/ 176 w 195"/>
                <a:gd name="T5" fmla="*/ 130 h 186"/>
                <a:gd name="T6" fmla="*/ 128 w 195"/>
                <a:gd name="T7" fmla="*/ 10 h 186"/>
                <a:gd name="T8" fmla="*/ 59 w 195"/>
                <a:gd name="T9" fmla="*/ 9 h 186"/>
                <a:gd name="T10" fmla="*/ 9 w 195"/>
                <a:gd name="T11" fmla="*/ 59 h 186"/>
                <a:gd name="T12" fmla="*/ 10 w 195"/>
                <a:gd name="T13" fmla="*/ 132 h 186"/>
                <a:gd name="T14" fmla="*/ 62 w 195"/>
                <a:gd name="T15" fmla="*/ 18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186">
                  <a:moveTo>
                    <a:pt x="62" y="181"/>
                  </a:moveTo>
                  <a:cubicBezTo>
                    <a:pt x="72" y="185"/>
                    <a:pt x="81" y="186"/>
                    <a:pt x="91" y="186"/>
                  </a:cubicBezTo>
                  <a:cubicBezTo>
                    <a:pt x="127" y="186"/>
                    <a:pt x="161" y="165"/>
                    <a:pt x="176" y="130"/>
                  </a:cubicBezTo>
                  <a:cubicBezTo>
                    <a:pt x="195" y="83"/>
                    <a:pt x="173" y="29"/>
                    <a:pt x="128" y="10"/>
                  </a:cubicBezTo>
                  <a:cubicBezTo>
                    <a:pt x="106" y="0"/>
                    <a:pt x="81" y="0"/>
                    <a:pt x="59" y="9"/>
                  </a:cubicBezTo>
                  <a:cubicBezTo>
                    <a:pt x="36" y="19"/>
                    <a:pt x="18" y="36"/>
                    <a:pt x="9" y="59"/>
                  </a:cubicBezTo>
                  <a:cubicBezTo>
                    <a:pt x="0" y="82"/>
                    <a:pt x="0" y="109"/>
                    <a:pt x="10" y="132"/>
                  </a:cubicBezTo>
                  <a:cubicBezTo>
                    <a:pt x="20" y="155"/>
                    <a:pt x="39" y="173"/>
                    <a:pt x="62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75" name="Freeform 82">
              <a:extLst>
                <a:ext uri="{FF2B5EF4-FFF2-40B4-BE49-F238E27FC236}">
                  <a16:creationId xmlns:a16="http://schemas.microsoft.com/office/drawing/2014/main" id="{D2978FF5-7168-9440-12EC-C9739A6D8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" y="2118"/>
              <a:ext cx="68" cy="66"/>
            </a:xfrm>
            <a:custGeom>
              <a:avLst/>
              <a:gdLst>
                <a:gd name="T0" fmla="*/ 175 w 187"/>
                <a:gd name="T1" fmla="*/ 113 h 181"/>
                <a:gd name="T2" fmla="*/ 112 w 187"/>
                <a:gd name="T3" fmla="*/ 6 h 181"/>
                <a:gd name="T4" fmla="*/ 46 w 187"/>
                <a:gd name="T5" fmla="*/ 16 h 181"/>
                <a:gd name="T6" fmla="*/ 6 w 187"/>
                <a:gd name="T7" fmla="*/ 71 h 181"/>
                <a:gd name="T8" fmla="*/ 18 w 187"/>
                <a:gd name="T9" fmla="*/ 141 h 181"/>
                <a:gd name="T10" fmla="*/ 74 w 187"/>
                <a:gd name="T11" fmla="*/ 180 h 181"/>
                <a:gd name="T12" fmla="*/ 90 w 187"/>
                <a:gd name="T13" fmla="*/ 181 h 181"/>
                <a:gd name="T14" fmla="*/ 175 w 187"/>
                <a:gd name="T15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" h="181">
                  <a:moveTo>
                    <a:pt x="175" y="113"/>
                  </a:moveTo>
                  <a:cubicBezTo>
                    <a:pt x="187" y="66"/>
                    <a:pt x="158" y="18"/>
                    <a:pt x="112" y="6"/>
                  </a:cubicBezTo>
                  <a:cubicBezTo>
                    <a:pt x="89" y="0"/>
                    <a:pt x="66" y="4"/>
                    <a:pt x="46" y="16"/>
                  </a:cubicBezTo>
                  <a:cubicBezTo>
                    <a:pt x="25" y="28"/>
                    <a:pt x="11" y="48"/>
                    <a:pt x="6" y="71"/>
                  </a:cubicBezTo>
                  <a:cubicBezTo>
                    <a:pt x="0" y="95"/>
                    <a:pt x="4" y="120"/>
                    <a:pt x="18" y="141"/>
                  </a:cubicBezTo>
                  <a:cubicBezTo>
                    <a:pt x="31" y="161"/>
                    <a:pt x="51" y="175"/>
                    <a:pt x="74" y="180"/>
                  </a:cubicBezTo>
                  <a:cubicBezTo>
                    <a:pt x="79" y="181"/>
                    <a:pt x="85" y="181"/>
                    <a:pt x="90" y="181"/>
                  </a:cubicBezTo>
                  <a:cubicBezTo>
                    <a:pt x="129" y="181"/>
                    <a:pt x="166" y="153"/>
                    <a:pt x="175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76" name="Freeform 83">
              <a:extLst>
                <a:ext uri="{FF2B5EF4-FFF2-40B4-BE49-F238E27FC236}">
                  <a16:creationId xmlns:a16="http://schemas.microsoft.com/office/drawing/2014/main" id="{0CB4BB8E-9984-F325-4C7E-74B27E771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966"/>
              <a:ext cx="64" cy="64"/>
            </a:xfrm>
            <a:custGeom>
              <a:avLst/>
              <a:gdLst>
                <a:gd name="T0" fmla="*/ 171 w 175"/>
                <a:gd name="T1" fmla="*/ 95 h 174"/>
                <a:gd name="T2" fmla="*/ 94 w 175"/>
                <a:gd name="T3" fmla="*/ 2 h 174"/>
                <a:gd name="T4" fmla="*/ 33 w 175"/>
                <a:gd name="T5" fmla="*/ 22 h 174"/>
                <a:gd name="T6" fmla="*/ 2 w 175"/>
                <a:gd name="T7" fmla="*/ 81 h 174"/>
                <a:gd name="T8" fmla="*/ 24 w 175"/>
                <a:gd name="T9" fmla="*/ 145 h 174"/>
                <a:gd name="T10" fmla="*/ 84 w 175"/>
                <a:gd name="T11" fmla="*/ 174 h 174"/>
                <a:gd name="T12" fmla="*/ 171 w 175"/>
                <a:gd name="T13" fmla="*/ 9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74">
                  <a:moveTo>
                    <a:pt x="171" y="95"/>
                  </a:moveTo>
                  <a:cubicBezTo>
                    <a:pt x="175" y="48"/>
                    <a:pt x="140" y="6"/>
                    <a:pt x="94" y="2"/>
                  </a:cubicBezTo>
                  <a:cubicBezTo>
                    <a:pt x="72" y="0"/>
                    <a:pt x="50" y="7"/>
                    <a:pt x="33" y="22"/>
                  </a:cubicBezTo>
                  <a:cubicBezTo>
                    <a:pt x="15" y="36"/>
                    <a:pt x="4" y="58"/>
                    <a:pt x="2" y="81"/>
                  </a:cubicBezTo>
                  <a:cubicBezTo>
                    <a:pt x="0" y="104"/>
                    <a:pt x="8" y="128"/>
                    <a:pt x="24" y="145"/>
                  </a:cubicBezTo>
                  <a:cubicBezTo>
                    <a:pt x="40" y="163"/>
                    <a:pt x="61" y="174"/>
                    <a:pt x="84" y="174"/>
                  </a:cubicBezTo>
                  <a:cubicBezTo>
                    <a:pt x="130" y="174"/>
                    <a:pt x="167" y="139"/>
                    <a:pt x="171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77" name="Freeform 84">
              <a:extLst>
                <a:ext uri="{FF2B5EF4-FFF2-40B4-BE49-F238E27FC236}">
                  <a16:creationId xmlns:a16="http://schemas.microsoft.com/office/drawing/2014/main" id="{CBD6F1B0-5B49-697C-4996-54B99194F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7" y="1811"/>
              <a:ext cx="61" cy="61"/>
            </a:xfrm>
            <a:custGeom>
              <a:avLst/>
              <a:gdLst>
                <a:gd name="T0" fmla="*/ 137 w 168"/>
                <a:gd name="T1" fmla="*/ 21 h 167"/>
                <a:gd name="T2" fmla="*/ 79 w 168"/>
                <a:gd name="T3" fmla="*/ 1 h 167"/>
                <a:gd name="T4" fmla="*/ 3 w 168"/>
                <a:gd name="T5" fmla="*/ 90 h 167"/>
                <a:gd name="T6" fmla="*/ 33 w 168"/>
                <a:gd name="T7" fmla="*/ 148 h 167"/>
                <a:gd name="T8" fmla="*/ 85 w 168"/>
                <a:gd name="T9" fmla="*/ 167 h 167"/>
                <a:gd name="T10" fmla="*/ 94 w 168"/>
                <a:gd name="T11" fmla="*/ 167 h 167"/>
                <a:gd name="T12" fmla="*/ 165 w 168"/>
                <a:gd name="T13" fmla="*/ 78 h 167"/>
                <a:gd name="T14" fmla="*/ 137 w 168"/>
                <a:gd name="T15" fmla="*/ 2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67">
                  <a:moveTo>
                    <a:pt x="137" y="21"/>
                  </a:moveTo>
                  <a:cubicBezTo>
                    <a:pt x="121" y="7"/>
                    <a:pt x="101" y="0"/>
                    <a:pt x="79" y="1"/>
                  </a:cubicBezTo>
                  <a:cubicBezTo>
                    <a:pt x="34" y="4"/>
                    <a:pt x="0" y="44"/>
                    <a:pt x="3" y="90"/>
                  </a:cubicBezTo>
                  <a:cubicBezTo>
                    <a:pt x="4" y="112"/>
                    <a:pt x="15" y="134"/>
                    <a:pt x="33" y="148"/>
                  </a:cubicBezTo>
                  <a:cubicBezTo>
                    <a:pt x="48" y="161"/>
                    <a:pt x="66" y="167"/>
                    <a:pt x="85" y="167"/>
                  </a:cubicBezTo>
                  <a:cubicBezTo>
                    <a:pt x="88" y="167"/>
                    <a:pt x="91" y="167"/>
                    <a:pt x="94" y="167"/>
                  </a:cubicBezTo>
                  <a:cubicBezTo>
                    <a:pt x="136" y="161"/>
                    <a:pt x="168" y="122"/>
                    <a:pt x="165" y="78"/>
                  </a:cubicBezTo>
                  <a:cubicBezTo>
                    <a:pt x="164" y="56"/>
                    <a:pt x="154" y="36"/>
                    <a:pt x="13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78" name="Freeform 85">
              <a:extLst>
                <a:ext uri="{FF2B5EF4-FFF2-40B4-BE49-F238E27FC236}">
                  <a16:creationId xmlns:a16="http://schemas.microsoft.com/office/drawing/2014/main" id="{9B7AF795-65E2-6CC0-768A-09CAED043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1654"/>
              <a:ext cx="63" cy="59"/>
            </a:xfrm>
            <a:custGeom>
              <a:avLst/>
              <a:gdLst>
                <a:gd name="T0" fmla="*/ 9 w 172"/>
                <a:gd name="T1" fmla="*/ 100 h 163"/>
                <a:gd name="T2" fmla="*/ 46 w 172"/>
                <a:gd name="T3" fmla="*/ 151 h 163"/>
                <a:gd name="T4" fmla="*/ 87 w 172"/>
                <a:gd name="T5" fmla="*/ 163 h 163"/>
                <a:gd name="T6" fmla="*/ 107 w 172"/>
                <a:gd name="T7" fmla="*/ 160 h 163"/>
                <a:gd name="T8" fmla="*/ 163 w 172"/>
                <a:gd name="T9" fmla="*/ 65 h 163"/>
                <a:gd name="T10" fmla="*/ 128 w 172"/>
                <a:gd name="T11" fmla="*/ 15 h 163"/>
                <a:gd name="T12" fmla="*/ 69 w 172"/>
                <a:gd name="T13" fmla="*/ 5 h 163"/>
                <a:gd name="T14" fmla="*/ 9 w 172"/>
                <a:gd name="T15" fmla="*/ 10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2" h="163">
                  <a:moveTo>
                    <a:pt x="9" y="100"/>
                  </a:moveTo>
                  <a:cubicBezTo>
                    <a:pt x="14" y="121"/>
                    <a:pt x="27" y="140"/>
                    <a:pt x="46" y="151"/>
                  </a:cubicBezTo>
                  <a:cubicBezTo>
                    <a:pt x="59" y="159"/>
                    <a:pt x="73" y="163"/>
                    <a:pt x="87" y="163"/>
                  </a:cubicBezTo>
                  <a:cubicBezTo>
                    <a:pt x="94" y="163"/>
                    <a:pt x="101" y="162"/>
                    <a:pt x="107" y="160"/>
                  </a:cubicBezTo>
                  <a:cubicBezTo>
                    <a:pt x="147" y="149"/>
                    <a:pt x="172" y="106"/>
                    <a:pt x="163" y="65"/>
                  </a:cubicBezTo>
                  <a:cubicBezTo>
                    <a:pt x="158" y="44"/>
                    <a:pt x="146" y="26"/>
                    <a:pt x="128" y="15"/>
                  </a:cubicBezTo>
                  <a:cubicBezTo>
                    <a:pt x="110" y="4"/>
                    <a:pt x="90" y="0"/>
                    <a:pt x="69" y="5"/>
                  </a:cubicBezTo>
                  <a:cubicBezTo>
                    <a:pt x="27" y="14"/>
                    <a:pt x="0" y="57"/>
                    <a:pt x="9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79" name="Freeform 86">
              <a:extLst>
                <a:ext uri="{FF2B5EF4-FFF2-40B4-BE49-F238E27FC236}">
                  <a16:creationId xmlns:a16="http://schemas.microsoft.com/office/drawing/2014/main" id="{1D01FE4B-16C5-A8F8-9F75-19BDF0A74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" y="1500"/>
              <a:ext cx="63" cy="57"/>
            </a:xfrm>
            <a:custGeom>
              <a:avLst/>
              <a:gdLst>
                <a:gd name="T0" fmla="*/ 58 w 171"/>
                <a:gd name="T1" fmla="*/ 7 h 156"/>
                <a:gd name="T2" fmla="*/ 15 w 171"/>
                <a:gd name="T3" fmla="*/ 107 h 156"/>
                <a:gd name="T4" fmla="*/ 58 w 171"/>
                <a:gd name="T5" fmla="*/ 151 h 156"/>
                <a:gd name="T6" fmla="*/ 87 w 171"/>
                <a:gd name="T7" fmla="*/ 156 h 156"/>
                <a:gd name="T8" fmla="*/ 117 w 171"/>
                <a:gd name="T9" fmla="*/ 150 h 156"/>
                <a:gd name="T10" fmla="*/ 157 w 171"/>
                <a:gd name="T11" fmla="*/ 51 h 156"/>
                <a:gd name="T12" fmla="*/ 116 w 171"/>
                <a:gd name="T13" fmla="*/ 8 h 156"/>
                <a:gd name="T14" fmla="*/ 58 w 171"/>
                <a:gd name="T15" fmla="*/ 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156">
                  <a:moveTo>
                    <a:pt x="58" y="7"/>
                  </a:moveTo>
                  <a:cubicBezTo>
                    <a:pt x="19" y="23"/>
                    <a:pt x="0" y="68"/>
                    <a:pt x="15" y="107"/>
                  </a:cubicBezTo>
                  <a:cubicBezTo>
                    <a:pt x="23" y="127"/>
                    <a:pt x="38" y="143"/>
                    <a:pt x="58" y="151"/>
                  </a:cubicBezTo>
                  <a:cubicBezTo>
                    <a:pt x="67" y="154"/>
                    <a:pt x="77" y="156"/>
                    <a:pt x="87" y="156"/>
                  </a:cubicBezTo>
                  <a:cubicBezTo>
                    <a:pt x="97" y="156"/>
                    <a:pt x="108" y="154"/>
                    <a:pt x="117" y="150"/>
                  </a:cubicBezTo>
                  <a:cubicBezTo>
                    <a:pt x="154" y="133"/>
                    <a:pt x="171" y="89"/>
                    <a:pt x="157" y="51"/>
                  </a:cubicBezTo>
                  <a:cubicBezTo>
                    <a:pt x="149" y="32"/>
                    <a:pt x="135" y="17"/>
                    <a:pt x="116" y="8"/>
                  </a:cubicBezTo>
                  <a:cubicBezTo>
                    <a:pt x="98" y="0"/>
                    <a:pt x="77" y="0"/>
                    <a:pt x="5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80" name="Freeform 87">
              <a:extLst>
                <a:ext uri="{FF2B5EF4-FFF2-40B4-BE49-F238E27FC236}">
                  <a16:creationId xmlns:a16="http://schemas.microsoft.com/office/drawing/2014/main" id="{833232A2-CB92-B26F-51F0-4794FAD25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" y="1351"/>
              <a:ext cx="60" cy="54"/>
            </a:xfrm>
            <a:custGeom>
              <a:avLst/>
              <a:gdLst>
                <a:gd name="T0" fmla="*/ 67 w 165"/>
                <a:gd name="T1" fmla="*/ 148 h 150"/>
                <a:gd name="T2" fmla="*/ 83 w 165"/>
                <a:gd name="T3" fmla="*/ 150 h 150"/>
                <a:gd name="T4" fmla="*/ 123 w 165"/>
                <a:gd name="T5" fmla="*/ 138 h 150"/>
                <a:gd name="T6" fmla="*/ 146 w 165"/>
                <a:gd name="T7" fmla="*/ 39 h 150"/>
                <a:gd name="T8" fmla="*/ 101 w 165"/>
                <a:gd name="T9" fmla="*/ 5 h 150"/>
                <a:gd name="T10" fmla="*/ 46 w 165"/>
                <a:gd name="T11" fmla="*/ 12 h 150"/>
                <a:gd name="T12" fmla="*/ 20 w 165"/>
                <a:gd name="T13" fmla="*/ 114 h 150"/>
                <a:gd name="T14" fmla="*/ 67 w 165"/>
                <a:gd name="T15" fmla="*/ 14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150">
                  <a:moveTo>
                    <a:pt x="67" y="148"/>
                  </a:moveTo>
                  <a:cubicBezTo>
                    <a:pt x="72" y="150"/>
                    <a:pt x="78" y="150"/>
                    <a:pt x="83" y="150"/>
                  </a:cubicBezTo>
                  <a:cubicBezTo>
                    <a:pt x="97" y="150"/>
                    <a:pt x="111" y="146"/>
                    <a:pt x="123" y="138"/>
                  </a:cubicBezTo>
                  <a:cubicBezTo>
                    <a:pt x="155" y="117"/>
                    <a:pt x="165" y="73"/>
                    <a:pt x="146" y="39"/>
                  </a:cubicBezTo>
                  <a:cubicBezTo>
                    <a:pt x="136" y="22"/>
                    <a:pt x="120" y="9"/>
                    <a:pt x="101" y="5"/>
                  </a:cubicBezTo>
                  <a:cubicBezTo>
                    <a:pt x="82" y="0"/>
                    <a:pt x="63" y="2"/>
                    <a:pt x="46" y="12"/>
                  </a:cubicBezTo>
                  <a:cubicBezTo>
                    <a:pt x="11" y="33"/>
                    <a:pt x="0" y="79"/>
                    <a:pt x="20" y="114"/>
                  </a:cubicBezTo>
                  <a:cubicBezTo>
                    <a:pt x="30" y="131"/>
                    <a:pt x="47" y="144"/>
                    <a:pt x="67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81" name="Freeform 88">
              <a:extLst>
                <a:ext uri="{FF2B5EF4-FFF2-40B4-BE49-F238E27FC236}">
                  <a16:creationId xmlns:a16="http://schemas.microsoft.com/office/drawing/2014/main" id="{2C7E3B03-343D-3AB4-C2F1-3DE1D4446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209"/>
              <a:ext cx="57" cy="53"/>
            </a:xfrm>
            <a:custGeom>
              <a:avLst/>
              <a:gdLst>
                <a:gd name="T0" fmla="*/ 85 w 156"/>
                <a:gd name="T1" fmla="*/ 2 h 144"/>
                <a:gd name="T2" fmla="*/ 34 w 156"/>
                <a:gd name="T3" fmla="*/ 18 h 144"/>
                <a:gd name="T4" fmla="*/ 24 w 156"/>
                <a:gd name="T5" fmla="*/ 118 h 144"/>
                <a:gd name="T6" fmla="*/ 73 w 156"/>
                <a:gd name="T7" fmla="*/ 143 h 144"/>
                <a:gd name="T8" fmla="*/ 78 w 156"/>
                <a:gd name="T9" fmla="*/ 144 h 144"/>
                <a:gd name="T10" fmla="*/ 126 w 156"/>
                <a:gd name="T11" fmla="*/ 125 h 144"/>
                <a:gd name="T12" fmla="*/ 132 w 156"/>
                <a:gd name="T13" fmla="*/ 27 h 144"/>
                <a:gd name="T14" fmla="*/ 85 w 156"/>
                <a:gd name="T15" fmla="*/ 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144">
                  <a:moveTo>
                    <a:pt x="85" y="2"/>
                  </a:moveTo>
                  <a:cubicBezTo>
                    <a:pt x="66" y="0"/>
                    <a:pt x="48" y="6"/>
                    <a:pt x="34" y="18"/>
                  </a:cubicBezTo>
                  <a:cubicBezTo>
                    <a:pt x="4" y="43"/>
                    <a:pt x="0" y="88"/>
                    <a:pt x="24" y="118"/>
                  </a:cubicBezTo>
                  <a:cubicBezTo>
                    <a:pt x="36" y="133"/>
                    <a:pt x="54" y="142"/>
                    <a:pt x="73" y="143"/>
                  </a:cubicBezTo>
                  <a:cubicBezTo>
                    <a:pt x="75" y="144"/>
                    <a:pt x="77" y="144"/>
                    <a:pt x="78" y="144"/>
                  </a:cubicBezTo>
                  <a:cubicBezTo>
                    <a:pt x="96" y="144"/>
                    <a:pt x="113" y="137"/>
                    <a:pt x="126" y="125"/>
                  </a:cubicBezTo>
                  <a:cubicBezTo>
                    <a:pt x="153" y="100"/>
                    <a:pt x="156" y="56"/>
                    <a:pt x="132" y="27"/>
                  </a:cubicBezTo>
                  <a:cubicBezTo>
                    <a:pt x="120" y="13"/>
                    <a:pt x="103" y="4"/>
                    <a:pt x="8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82" name="Freeform 89">
              <a:extLst>
                <a:ext uri="{FF2B5EF4-FFF2-40B4-BE49-F238E27FC236}">
                  <a16:creationId xmlns:a16="http://schemas.microsoft.com/office/drawing/2014/main" id="{18868B7B-E4B3-4BB5-D8E2-E88BB2026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8" y="1079"/>
              <a:ext cx="55" cy="50"/>
            </a:xfrm>
            <a:custGeom>
              <a:avLst/>
              <a:gdLst>
                <a:gd name="T0" fmla="*/ 31 w 150"/>
                <a:gd name="T1" fmla="*/ 120 h 137"/>
                <a:gd name="T2" fmla="*/ 75 w 150"/>
                <a:gd name="T3" fmla="*/ 137 h 137"/>
                <a:gd name="T4" fmla="*/ 81 w 150"/>
                <a:gd name="T5" fmla="*/ 137 h 137"/>
                <a:gd name="T6" fmla="*/ 128 w 150"/>
                <a:gd name="T7" fmla="*/ 111 h 137"/>
                <a:gd name="T8" fmla="*/ 119 w 150"/>
                <a:gd name="T9" fmla="*/ 18 h 137"/>
                <a:gd name="T10" fmla="*/ 70 w 150"/>
                <a:gd name="T11" fmla="*/ 1 h 137"/>
                <a:gd name="T12" fmla="*/ 24 w 150"/>
                <a:gd name="T13" fmla="*/ 24 h 137"/>
                <a:gd name="T14" fmla="*/ 31 w 150"/>
                <a:gd name="T15" fmla="*/ 12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137">
                  <a:moveTo>
                    <a:pt x="31" y="120"/>
                  </a:moveTo>
                  <a:cubicBezTo>
                    <a:pt x="43" y="131"/>
                    <a:pt x="59" y="137"/>
                    <a:pt x="75" y="137"/>
                  </a:cubicBezTo>
                  <a:cubicBezTo>
                    <a:pt x="77" y="137"/>
                    <a:pt x="79" y="137"/>
                    <a:pt x="81" y="137"/>
                  </a:cubicBezTo>
                  <a:cubicBezTo>
                    <a:pt x="99" y="135"/>
                    <a:pt x="116" y="126"/>
                    <a:pt x="128" y="111"/>
                  </a:cubicBezTo>
                  <a:cubicBezTo>
                    <a:pt x="150" y="83"/>
                    <a:pt x="146" y="41"/>
                    <a:pt x="119" y="18"/>
                  </a:cubicBezTo>
                  <a:cubicBezTo>
                    <a:pt x="106" y="6"/>
                    <a:pt x="89" y="0"/>
                    <a:pt x="70" y="1"/>
                  </a:cubicBezTo>
                  <a:cubicBezTo>
                    <a:pt x="52" y="2"/>
                    <a:pt x="36" y="10"/>
                    <a:pt x="24" y="24"/>
                  </a:cubicBezTo>
                  <a:cubicBezTo>
                    <a:pt x="0" y="52"/>
                    <a:pt x="3" y="95"/>
                    <a:pt x="31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83" name="Freeform 90">
              <a:extLst>
                <a:ext uri="{FF2B5EF4-FFF2-40B4-BE49-F238E27FC236}">
                  <a16:creationId xmlns:a16="http://schemas.microsoft.com/office/drawing/2014/main" id="{0D71C8CB-D86E-0FCA-E7F4-554865BD2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" y="961"/>
              <a:ext cx="53" cy="49"/>
            </a:xfrm>
            <a:custGeom>
              <a:avLst/>
              <a:gdLst>
                <a:gd name="T0" fmla="*/ 73 w 146"/>
                <a:gd name="T1" fmla="*/ 133 h 133"/>
                <a:gd name="T2" fmla="*/ 89 w 146"/>
                <a:gd name="T3" fmla="*/ 131 h 133"/>
                <a:gd name="T4" fmla="*/ 129 w 146"/>
                <a:gd name="T5" fmla="*/ 100 h 133"/>
                <a:gd name="T6" fmla="*/ 107 w 146"/>
                <a:gd name="T7" fmla="*/ 12 h 133"/>
                <a:gd name="T8" fmla="*/ 58 w 146"/>
                <a:gd name="T9" fmla="*/ 4 h 133"/>
                <a:gd name="T10" fmla="*/ 18 w 146"/>
                <a:gd name="T11" fmla="*/ 34 h 133"/>
                <a:gd name="T12" fmla="*/ 39 w 146"/>
                <a:gd name="T13" fmla="*/ 123 h 133"/>
                <a:gd name="T14" fmla="*/ 73 w 146"/>
                <a:gd name="T15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6" h="133">
                  <a:moveTo>
                    <a:pt x="73" y="133"/>
                  </a:moveTo>
                  <a:cubicBezTo>
                    <a:pt x="78" y="133"/>
                    <a:pt x="84" y="132"/>
                    <a:pt x="89" y="131"/>
                  </a:cubicBezTo>
                  <a:cubicBezTo>
                    <a:pt x="106" y="127"/>
                    <a:pt x="121" y="115"/>
                    <a:pt x="129" y="100"/>
                  </a:cubicBezTo>
                  <a:cubicBezTo>
                    <a:pt x="146" y="70"/>
                    <a:pt x="136" y="30"/>
                    <a:pt x="107" y="12"/>
                  </a:cubicBezTo>
                  <a:cubicBezTo>
                    <a:pt x="92" y="3"/>
                    <a:pt x="75" y="0"/>
                    <a:pt x="58" y="4"/>
                  </a:cubicBezTo>
                  <a:cubicBezTo>
                    <a:pt x="42" y="8"/>
                    <a:pt x="27" y="19"/>
                    <a:pt x="18" y="34"/>
                  </a:cubicBezTo>
                  <a:cubicBezTo>
                    <a:pt x="0" y="64"/>
                    <a:pt x="9" y="104"/>
                    <a:pt x="39" y="123"/>
                  </a:cubicBezTo>
                  <a:cubicBezTo>
                    <a:pt x="49" y="130"/>
                    <a:pt x="61" y="133"/>
                    <a:pt x="73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84" name="Freeform 91">
              <a:extLst>
                <a:ext uri="{FF2B5EF4-FFF2-40B4-BE49-F238E27FC236}">
                  <a16:creationId xmlns:a16="http://schemas.microsoft.com/office/drawing/2014/main" id="{5D95660A-F5A9-1375-08FF-53A7EC1DE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1" y="866"/>
              <a:ext cx="51" cy="46"/>
            </a:xfrm>
            <a:custGeom>
              <a:avLst/>
              <a:gdLst>
                <a:gd name="T0" fmla="*/ 46 w 139"/>
                <a:gd name="T1" fmla="*/ 122 h 126"/>
                <a:gd name="T2" fmla="*/ 70 w 139"/>
                <a:gd name="T3" fmla="*/ 126 h 126"/>
                <a:gd name="T4" fmla="*/ 94 w 139"/>
                <a:gd name="T5" fmla="*/ 121 h 126"/>
                <a:gd name="T6" fmla="*/ 128 w 139"/>
                <a:gd name="T7" fmla="*/ 85 h 126"/>
                <a:gd name="T8" fmla="*/ 93 w 139"/>
                <a:gd name="T9" fmla="*/ 6 h 126"/>
                <a:gd name="T10" fmla="*/ 46 w 139"/>
                <a:gd name="T11" fmla="*/ 6 h 126"/>
                <a:gd name="T12" fmla="*/ 13 w 139"/>
                <a:gd name="T13" fmla="*/ 40 h 126"/>
                <a:gd name="T14" fmla="*/ 46 w 139"/>
                <a:gd name="T15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126">
                  <a:moveTo>
                    <a:pt x="46" y="122"/>
                  </a:moveTo>
                  <a:cubicBezTo>
                    <a:pt x="54" y="125"/>
                    <a:pt x="62" y="126"/>
                    <a:pt x="70" y="126"/>
                  </a:cubicBezTo>
                  <a:cubicBezTo>
                    <a:pt x="78" y="126"/>
                    <a:pt x="86" y="125"/>
                    <a:pt x="94" y="121"/>
                  </a:cubicBezTo>
                  <a:cubicBezTo>
                    <a:pt x="110" y="114"/>
                    <a:pt x="122" y="101"/>
                    <a:pt x="128" y="85"/>
                  </a:cubicBezTo>
                  <a:cubicBezTo>
                    <a:pt x="139" y="54"/>
                    <a:pt x="123" y="19"/>
                    <a:pt x="93" y="6"/>
                  </a:cubicBezTo>
                  <a:cubicBezTo>
                    <a:pt x="78" y="0"/>
                    <a:pt x="61" y="0"/>
                    <a:pt x="46" y="6"/>
                  </a:cubicBezTo>
                  <a:cubicBezTo>
                    <a:pt x="31" y="13"/>
                    <a:pt x="19" y="25"/>
                    <a:pt x="13" y="40"/>
                  </a:cubicBezTo>
                  <a:cubicBezTo>
                    <a:pt x="0" y="72"/>
                    <a:pt x="15" y="109"/>
                    <a:pt x="46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85" name="Freeform 92">
              <a:extLst>
                <a:ext uri="{FF2B5EF4-FFF2-40B4-BE49-F238E27FC236}">
                  <a16:creationId xmlns:a16="http://schemas.microsoft.com/office/drawing/2014/main" id="{2C0AF0EC-5973-7A17-E31D-9F5BF8C4B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2" y="794"/>
              <a:ext cx="46" cy="44"/>
            </a:xfrm>
            <a:custGeom>
              <a:avLst/>
              <a:gdLst>
                <a:gd name="T0" fmla="*/ 51 w 127"/>
                <a:gd name="T1" fmla="*/ 120 h 121"/>
                <a:gd name="T2" fmla="*/ 64 w 127"/>
                <a:gd name="T3" fmla="*/ 121 h 121"/>
                <a:gd name="T4" fmla="*/ 96 w 127"/>
                <a:gd name="T5" fmla="*/ 112 h 121"/>
                <a:gd name="T6" fmla="*/ 122 w 127"/>
                <a:gd name="T7" fmla="*/ 73 h 121"/>
                <a:gd name="T8" fmla="*/ 77 w 127"/>
                <a:gd name="T9" fmla="*/ 4 h 121"/>
                <a:gd name="T10" fmla="*/ 33 w 127"/>
                <a:gd name="T11" fmla="*/ 11 h 121"/>
                <a:gd name="T12" fmla="*/ 7 w 127"/>
                <a:gd name="T13" fmla="*/ 49 h 121"/>
                <a:gd name="T14" fmla="*/ 51 w 127"/>
                <a:gd name="T15" fmla="*/ 12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21">
                  <a:moveTo>
                    <a:pt x="51" y="120"/>
                  </a:moveTo>
                  <a:cubicBezTo>
                    <a:pt x="55" y="121"/>
                    <a:pt x="59" y="121"/>
                    <a:pt x="64" y="121"/>
                  </a:cubicBezTo>
                  <a:cubicBezTo>
                    <a:pt x="75" y="121"/>
                    <a:pt x="86" y="118"/>
                    <a:pt x="96" y="112"/>
                  </a:cubicBezTo>
                  <a:cubicBezTo>
                    <a:pt x="109" y="103"/>
                    <a:pt x="119" y="89"/>
                    <a:pt x="122" y="73"/>
                  </a:cubicBezTo>
                  <a:cubicBezTo>
                    <a:pt x="127" y="42"/>
                    <a:pt x="107" y="11"/>
                    <a:pt x="77" y="4"/>
                  </a:cubicBezTo>
                  <a:cubicBezTo>
                    <a:pt x="62" y="0"/>
                    <a:pt x="46" y="3"/>
                    <a:pt x="33" y="11"/>
                  </a:cubicBezTo>
                  <a:cubicBezTo>
                    <a:pt x="20" y="20"/>
                    <a:pt x="10" y="33"/>
                    <a:pt x="7" y="49"/>
                  </a:cubicBezTo>
                  <a:cubicBezTo>
                    <a:pt x="0" y="81"/>
                    <a:pt x="19" y="113"/>
                    <a:pt x="51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86" name="Freeform 93">
              <a:extLst>
                <a:ext uri="{FF2B5EF4-FFF2-40B4-BE49-F238E27FC236}">
                  <a16:creationId xmlns:a16="http://schemas.microsoft.com/office/drawing/2014/main" id="{82B80772-B484-2A7C-7521-78C8D5659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" y="746"/>
              <a:ext cx="41" cy="42"/>
            </a:xfrm>
            <a:custGeom>
              <a:avLst/>
              <a:gdLst>
                <a:gd name="T0" fmla="*/ 54 w 114"/>
                <a:gd name="T1" fmla="*/ 113 h 114"/>
                <a:gd name="T2" fmla="*/ 58 w 114"/>
                <a:gd name="T3" fmla="*/ 114 h 114"/>
                <a:gd name="T4" fmla="*/ 95 w 114"/>
                <a:gd name="T5" fmla="*/ 99 h 114"/>
                <a:gd name="T6" fmla="*/ 114 w 114"/>
                <a:gd name="T7" fmla="*/ 58 h 114"/>
                <a:gd name="T8" fmla="*/ 61 w 114"/>
                <a:gd name="T9" fmla="*/ 1 h 114"/>
                <a:gd name="T10" fmla="*/ 21 w 114"/>
                <a:gd name="T11" fmla="*/ 15 h 114"/>
                <a:gd name="T12" fmla="*/ 2 w 114"/>
                <a:gd name="T13" fmla="*/ 54 h 114"/>
                <a:gd name="T14" fmla="*/ 54 w 114"/>
                <a:gd name="T15" fmla="*/ 11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14">
                  <a:moveTo>
                    <a:pt x="54" y="113"/>
                  </a:moveTo>
                  <a:cubicBezTo>
                    <a:pt x="55" y="113"/>
                    <a:pt x="57" y="114"/>
                    <a:pt x="58" y="114"/>
                  </a:cubicBezTo>
                  <a:cubicBezTo>
                    <a:pt x="72" y="114"/>
                    <a:pt x="85" y="108"/>
                    <a:pt x="95" y="99"/>
                  </a:cubicBezTo>
                  <a:cubicBezTo>
                    <a:pt x="107" y="88"/>
                    <a:pt x="113" y="74"/>
                    <a:pt x="114" y="58"/>
                  </a:cubicBezTo>
                  <a:cubicBezTo>
                    <a:pt x="114" y="28"/>
                    <a:pt x="91" y="2"/>
                    <a:pt x="61" y="1"/>
                  </a:cubicBezTo>
                  <a:cubicBezTo>
                    <a:pt x="46" y="0"/>
                    <a:pt x="32" y="5"/>
                    <a:pt x="21" y="15"/>
                  </a:cubicBezTo>
                  <a:cubicBezTo>
                    <a:pt x="10" y="25"/>
                    <a:pt x="3" y="38"/>
                    <a:pt x="2" y="54"/>
                  </a:cubicBezTo>
                  <a:cubicBezTo>
                    <a:pt x="0" y="85"/>
                    <a:pt x="24" y="112"/>
                    <a:pt x="54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87" name="Freeform 94">
              <a:extLst>
                <a:ext uri="{FF2B5EF4-FFF2-40B4-BE49-F238E27FC236}">
                  <a16:creationId xmlns:a16="http://schemas.microsoft.com/office/drawing/2014/main" id="{853F075E-E49B-062C-694B-D565BF420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" y="721"/>
              <a:ext cx="40" cy="40"/>
            </a:xfrm>
            <a:custGeom>
              <a:avLst/>
              <a:gdLst>
                <a:gd name="T0" fmla="*/ 55 w 109"/>
                <a:gd name="T1" fmla="*/ 110 h 110"/>
                <a:gd name="T2" fmla="*/ 61 w 109"/>
                <a:gd name="T3" fmla="*/ 110 h 110"/>
                <a:gd name="T4" fmla="*/ 96 w 109"/>
                <a:gd name="T5" fmla="*/ 90 h 110"/>
                <a:gd name="T6" fmla="*/ 108 w 109"/>
                <a:gd name="T7" fmla="*/ 49 h 110"/>
                <a:gd name="T8" fmla="*/ 50 w 109"/>
                <a:gd name="T9" fmla="*/ 3 h 110"/>
                <a:gd name="T10" fmla="*/ 3 w 109"/>
                <a:gd name="T11" fmla="*/ 62 h 110"/>
                <a:gd name="T12" fmla="*/ 22 w 109"/>
                <a:gd name="T13" fmla="*/ 98 h 110"/>
                <a:gd name="T14" fmla="*/ 55 w 109"/>
                <a:gd name="T1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110">
                  <a:moveTo>
                    <a:pt x="55" y="110"/>
                  </a:moveTo>
                  <a:cubicBezTo>
                    <a:pt x="57" y="110"/>
                    <a:pt x="59" y="110"/>
                    <a:pt x="61" y="110"/>
                  </a:cubicBezTo>
                  <a:cubicBezTo>
                    <a:pt x="75" y="108"/>
                    <a:pt x="87" y="101"/>
                    <a:pt x="96" y="90"/>
                  </a:cubicBezTo>
                  <a:cubicBezTo>
                    <a:pt x="105" y="78"/>
                    <a:pt x="109" y="63"/>
                    <a:pt x="108" y="49"/>
                  </a:cubicBezTo>
                  <a:cubicBezTo>
                    <a:pt x="104" y="21"/>
                    <a:pt x="77" y="0"/>
                    <a:pt x="50" y="3"/>
                  </a:cubicBezTo>
                  <a:cubicBezTo>
                    <a:pt x="21" y="6"/>
                    <a:pt x="0" y="32"/>
                    <a:pt x="3" y="62"/>
                  </a:cubicBezTo>
                  <a:cubicBezTo>
                    <a:pt x="4" y="76"/>
                    <a:pt x="11" y="89"/>
                    <a:pt x="22" y="98"/>
                  </a:cubicBezTo>
                  <a:cubicBezTo>
                    <a:pt x="32" y="106"/>
                    <a:pt x="43" y="110"/>
                    <a:pt x="55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88" name="Freeform 95">
              <a:extLst>
                <a:ext uri="{FF2B5EF4-FFF2-40B4-BE49-F238E27FC236}">
                  <a16:creationId xmlns:a16="http://schemas.microsoft.com/office/drawing/2014/main" id="{F2FB8259-535B-A037-67E6-923A75BD1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718"/>
              <a:ext cx="39" cy="39"/>
            </a:xfrm>
            <a:custGeom>
              <a:avLst/>
              <a:gdLst>
                <a:gd name="T0" fmla="*/ 55 w 107"/>
                <a:gd name="T1" fmla="*/ 107 h 107"/>
                <a:gd name="T2" fmla="*/ 68 w 107"/>
                <a:gd name="T3" fmla="*/ 105 h 107"/>
                <a:gd name="T4" fmla="*/ 99 w 107"/>
                <a:gd name="T5" fmla="*/ 81 h 107"/>
                <a:gd name="T6" fmla="*/ 103 w 107"/>
                <a:gd name="T7" fmla="*/ 42 h 107"/>
                <a:gd name="T8" fmla="*/ 42 w 107"/>
                <a:gd name="T9" fmla="*/ 7 h 107"/>
                <a:gd name="T10" fmla="*/ 7 w 107"/>
                <a:gd name="T11" fmla="*/ 69 h 107"/>
                <a:gd name="T12" fmla="*/ 31 w 107"/>
                <a:gd name="T13" fmla="*/ 100 h 107"/>
                <a:gd name="T14" fmla="*/ 55 w 107"/>
                <a:gd name="T1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07">
                  <a:moveTo>
                    <a:pt x="55" y="107"/>
                  </a:moveTo>
                  <a:cubicBezTo>
                    <a:pt x="60" y="107"/>
                    <a:pt x="64" y="106"/>
                    <a:pt x="68" y="105"/>
                  </a:cubicBezTo>
                  <a:cubicBezTo>
                    <a:pt x="81" y="102"/>
                    <a:pt x="92" y="93"/>
                    <a:pt x="99" y="81"/>
                  </a:cubicBezTo>
                  <a:cubicBezTo>
                    <a:pt x="105" y="69"/>
                    <a:pt x="107" y="54"/>
                    <a:pt x="103" y="42"/>
                  </a:cubicBezTo>
                  <a:cubicBezTo>
                    <a:pt x="95" y="15"/>
                    <a:pt x="68" y="0"/>
                    <a:pt x="42" y="7"/>
                  </a:cubicBezTo>
                  <a:cubicBezTo>
                    <a:pt x="15" y="15"/>
                    <a:pt x="0" y="43"/>
                    <a:pt x="7" y="69"/>
                  </a:cubicBezTo>
                  <a:cubicBezTo>
                    <a:pt x="10" y="83"/>
                    <a:pt x="19" y="94"/>
                    <a:pt x="31" y="100"/>
                  </a:cubicBezTo>
                  <a:cubicBezTo>
                    <a:pt x="38" y="105"/>
                    <a:pt x="47" y="107"/>
                    <a:pt x="55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89" name="Freeform 96">
              <a:extLst>
                <a:ext uri="{FF2B5EF4-FFF2-40B4-BE49-F238E27FC236}">
                  <a16:creationId xmlns:a16="http://schemas.microsoft.com/office/drawing/2014/main" id="{9F43F936-06B4-2829-C3EE-394E3B300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7" y="740"/>
              <a:ext cx="38" cy="37"/>
            </a:xfrm>
            <a:custGeom>
              <a:avLst/>
              <a:gdLst>
                <a:gd name="T0" fmla="*/ 11 w 102"/>
                <a:gd name="T1" fmla="*/ 74 h 102"/>
                <a:gd name="T2" fmla="*/ 38 w 102"/>
                <a:gd name="T3" fmla="*/ 99 h 102"/>
                <a:gd name="T4" fmla="*/ 54 w 102"/>
                <a:gd name="T5" fmla="*/ 102 h 102"/>
                <a:gd name="T6" fmla="*/ 73 w 102"/>
                <a:gd name="T7" fmla="*/ 97 h 102"/>
                <a:gd name="T8" fmla="*/ 98 w 102"/>
                <a:gd name="T9" fmla="*/ 70 h 102"/>
                <a:gd name="T10" fmla="*/ 96 w 102"/>
                <a:gd name="T11" fmla="*/ 33 h 102"/>
                <a:gd name="T12" fmla="*/ 34 w 102"/>
                <a:gd name="T13" fmla="*/ 11 h 102"/>
                <a:gd name="T14" fmla="*/ 11 w 102"/>
                <a:gd name="T15" fmla="*/ 7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2">
                  <a:moveTo>
                    <a:pt x="11" y="74"/>
                  </a:moveTo>
                  <a:cubicBezTo>
                    <a:pt x="16" y="86"/>
                    <a:pt x="26" y="94"/>
                    <a:pt x="38" y="99"/>
                  </a:cubicBezTo>
                  <a:cubicBezTo>
                    <a:pt x="43" y="101"/>
                    <a:pt x="48" y="102"/>
                    <a:pt x="54" y="102"/>
                  </a:cubicBezTo>
                  <a:cubicBezTo>
                    <a:pt x="60" y="102"/>
                    <a:pt x="67" y="100"/>
                    <a:pt x="73" y="97"/>
                  </a:cubicBezTo>
                  <a:cubicBezTo>
                    <a:pt x="85" y="92"/>
                    <a:pt x="94" y="82"/>
                    <a:pt x="98" y="70"/>
                  </a:cubicBezTo>
                  <a:cubicBezTo>
                    <a:pt x="102" y="57"/>
                    <a:pt x="102" y="44"/>
                    <a:pt x="96" y="33"/>
                  </a:cubicBezTo>
                  <a:cubicBezTo>
                    <a:pt x="85" y="10"/>
                    <a:pt x="57" y="0"/>
                    <a:pt x="34" y="11"/>
                  </a:cubicBezTo>
                  <a:cubicBezTo>
                    <a:pt x="10" y="22"/>
                    <a:pt x="0" y="50"/>
                    <a:pt x="11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90" name="Freeform 97">
              <a:extLst>
                <a:ext uri="{FF2B5EF4-FFF2-40B4-BE49-F238E27FC236}">
                  <a16:creationId xmlns:a16="http://schemas.microsoft.com/office/drawing/2014/main" id="{A076EA5C-BFDD-578A-F16C-CB9D9DD30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" y="785"/>
              <a:ext cx="34" cy="35"/>
            </a:xfrm>
            <a:custGeom>
              <a:avLst/>
              <a:gdLst>
                <a:gd name="T0" fmla="*/ 42 w 95"/>
                <a:gd name="T1" fmla="*/ 95 h 96"/>
                <a:gd name="T2" fmla="*/ 50 w 95"/>
                <a:gd name="T3" fmla="*/ 96 h 96"/>
                <a:gd name="T4" fmla="*/ 75 w 95"/>
                <a:gd name="T5" fmla="*/ 88 h 96"/>
                <a:gd name="T6" fmla="*/ 93 w 95"/>
                <a:gd name="T7" fmla="*/ 58 h 96"/>
                <a:gd name="T8" fmla="*/ 86 w 95"/>
                <a:gd name="T9" fmla="*/ 25 h 96"/>
                <a:gd name="T10" fmla="*/ 24 w 95"/>
                <a:gd name="T11" fmla="*/ 14 h 96"/>
                <a:gd name="T12" fmla="*/ 13 w 95"/>
                <a:gd name="T13" fmla="*/ 76 h 96"/>
                <a:gd name="T14" fmla="*/ 42 w 95"/>
                <a:gd name="T15" fmla="*/ 9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96">
                  <a:moveTo>
                    <a:pt x="42" y="95"/>
                  </a:moveTo>
                  <a:cubicBezTo>
                    <a:pt x="45" y="95"/>
                    <a:pt x="47" y="96"/>
                    <a:pt x="50" y="96"/>
                  </a:cubicBezTo>
                  <a:cubicBezTo>
                    <a:pt x="59" y="96"/>
                    <a:pt x="68" y="93"/>
                    <a:pt x="75" y="88"/>
                  </a:cubicBezTo>
                  <a:cubicBezTo>
                    <a:pt x="85" y="81"/>
                    <a:pt x="91" y="70"/>
                    <a:pt x="93" y="58"/>
                  </a:cubicBezTo>
                  <a:cubicBezTo>
                    <a:pt x="95" y="46"/>
                    <a:pt x="93" y="34"/>
                    <a:pt x="86" y="25"/>
                  </a:cubicBezTo>
                  <a:cubicBezTo>
                    <a:pt x="72" y="5"/>
                    <a:pt x="44" y="0"/>
                    <a:pt x="24" y="14"/>
                  </a:cubicBezTo>
                  <a:cubicBezTo>
                    <a:pt x="5" y="28"/>
                    <a:pt x="0" y="56"/>
                    <a:pt x="13" y="76"/>
                  </a:cubicBezTo>
                  <a:cubicBezTo>
                    <a:pt x="20" y="86"/>
                    <a:pt x="30" y="93"/>
                    <a:pt x="42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91" name="Freeform 98">
              <a:extLst>
                <a:ext uri="{FF2B5EF4-FFF2-40B4-BE49-F238E27FC236}">
                  <a16:creationId xmlns:a16="http://schemas.microsoft.com/office/drawing/2014/main" id="{A8793199-82C0-582A-0819-7A121B6C6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" y="855"/>
              <a:ext cx="33" cy="31"/>
            </a:xfrm>
            <a:custGeom>
              <a:avLst/>
              <a:gdLst>
                <a:gd name="T0" fmla="*/ 45 w 91"/>
                <a:gd name="T1" fmla="*/ 84 h 84"/>
                <a:gd name="T2" fmla="*/ 75 w 91"/>
                <a:gd name="T3" fmla="*/ 71 h 84"/>
                <a:gd name="T4" fmla="*/ 74 w 91"/>
                <a:gd name="T5" fmla="*/ 12 h 84"/>
                <a:gd name="T6" fmla="*/ 45 w 91"/>
                <a:gd name="T7" fmla="*/ 0 h 84"/>
                <a:gd name="T8" fmla="*/ 16 w 91"/>
                <a:gd name="T9" fmla="*/ 12 h 84"/>
                <a:gd name="T10" fmla="*/ 16 w 91"/>
                <a:gd name="T11" fmla="*/ 71 h 84"/>
                <a:gd name="T12" fmla="*/ 45 w 91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4">
                  <a:moveTo>
                    <a:pt x="45" y="84"/>
                  </a:moveTo>
                  <a:cubicBezTo>
                    <a:pt x="57" y="84"/>
                    <a:pt x="67" y="79"/>
                    <a:pt x="75" y="71"/>
                  </a:cubicBezTo>
                  <a:cubicBezTo>
                    <a:pt x="91" y="55"/>
                    <a:pt x="91" y="28"/>
                    <a:pt x="74" y="12"/>
                  </a:cubicBezTo>
                  <a:cubicBezTo>
                    <a:pt x="67" y="4"/>
                    <a:pt x="56" y="0"/>
                    <a:pt x="45" y="0"/>
                  </a:cubicBezTo>
                  <a:cubicBezTo>
                    <a:pt x="34" y="0"/>
                    <a:pt x="24" y="4"/>
                    <a:pt x="16" y="12"/>
                  </a:cubicBezTo>
                  <a:cubicBezTo>
                    <a:pt x="0" y="28"/>
                    <a:pt x="0" y="55"/>
                    <a:pt x="16" y="71"/>
                  </a:cubicBezTo>
                  <a:cubicBezTo>
                    <a:pt x="24" y="79"/>
                    <a:pt x="34" y="84"/>
                    <a:pt x="45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92" name="Freeform 99">
              <a:extLst>
                <a:ext uri="{FF2B5EF4-FFF2-40B4-BE49-F238E27FC236}">
                  <a16:creationId xmlns:a16="http://schemas.microsoft.com/office/drawing/2014/main" id="{F1C59583-D98D-BD0A-4E13-BBF279A4D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" y="945"/>
              <a:ext cx="32" cy="30"/>
            </a:xfrm>
            <a:custGeom>
              <a:avLst/>
              <a:gdLst>
                <a:gd name="T0" fmla="*/ 44 w 88"/>
                <a:gd name="T1" fmla="*/ 80 h 80"/>
                <a:gd name="T2" fmla="*/ 51 w 88"/>
                <a:gd name="T3" fmla="*/ 79 h 80"/>
                <a:gd name="T4" fmla="*/ 76 w 88"/>
                <a:gd name="T5" fmla="*/ 62 h 80"/>
                <a:gd name="T6" fmla="*/ 65 w 88"/>
                <a:gd name="T7" fmla="*/ 8 h 80"/>
                <a:gd name="T8" fmla="*/ 36 w 88"/>
                <a:gd name="T9" fmla="*/ 2 h 80"/>
                <a:gd name="T10" fmla="*/ 11 w 88"/>
                <a:gd name="T11" fmla="*/ 19 h 80"/>
                <a:gd name="T12" fmla="*/ 22 w 88"/>
                <a:gd name="T13" fmla="*/ 73 h 80"/>
                <a:gd name="T14" fmla="*/ 44 w 88"/>
                <a:gd name="T1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80">
                  <a:moveTo>
                    <a:pt x="44" y="80"/>
                  </a:moveTo>
                  <a:cubicBezTo>
                    <a:pt x="46" y="80"/>
                    <a:pt x="48" y="79"/>
                    <a:pt x="51" y="79"/>
                  </a:cubicBezTo>
                  <a:cubicBezTo>
                    <a:pt x="61" y="77"/>
                    <a:pt x="70" y="71"/>
                    <a:pt x="76" y="62"/>
                  </a:cubicBezTo>
                  <a:cubicBezTo>
                    <a:pt x="88" y="44"/>
                    <a:pt x="83" y="20"/>
                    <a:pt x="65" y="8"/>
                  </a:cubicBezTo>
                  <a:cubicBezTo>
                    <a:pt x="57" y="2"/>
                    <a:pt x="46" y="0"/>
                    <a:pt x="36" y="2"/>
                  </a:cubicBezTo>
                  <a:cubicBezTo>
                    <a:pt x="26" y="4"/>
                    <a:pt x="17" y="10"/>
                    <a:pt x="11" y="19"/>
                  </a:cubicBezTo>
                  <a:cubicBezTo>
                    <a:pt x="0" y="36"/>
                    <a:pt x="4" y="61"/>
                    <a:pt x="22" y="73"/>
                  </a:cubicBezTo>
                  <a:cubicBezTo>
                    <a:pt x="28" y="77"/>
                    <a:pt x="36" y="80"/>
                    <a:pt x="44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93" name="Freeform 100">
              <a:extLst>
                <a:ext uri="{FF2B5EF4-FFF2-40B4-BE49-F238E27FC236}">
                  <a16:creationId xmlns:a16="http://schemas.microsoft.com/office/drawing/2014/main" id="{C0FA4E4F-E1D2-F88E-DCE4-8F26754B6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" y="1059"/>
              <a:ext cx="30" cy="27"/>
            </a:xfrm>
            <a:custGeom>
              <a:avLst/>
              <a:gdLst>
                <a:gd name="T0" fmla="*/ 27 w 82"/>
                <a:gd name="T1" fmla="*/ 71 h 74"/>
                <a:gd name="T2" fmla="*/ 41 w 82"/>
                <a:gd name="T3" fmla="*/ 74 h 74"/>
                <a:gd name="T4" fmla="*/ 55 w 82"/>
                <a:gd name="T5" fmla="*/ 71 h 74"/>
                <a:gd name="T6" fmla="*/ 74 w 82"/>
                <a:gd name="T7" fmla="*/ 52 h 74"/>
                <a:gd name="T8" fmla="*/ 55 w 82"/>
                <a:gd name="T9" fmla="*/ 4 h 74"/>
                <a:gd name="T10" fmla="*/ 28 w 82"/>
                <a:gd name="T11" fmla="*/ 4 h 74"/>
                <a:gd name="T12" fmla="*/ 8 w 82"/>
                <a:gd name="T13" fmla="*/ 24 h 74"/>
                <a:gd name="T14" fmla="*/ 27 w 82"/>
                <a:gd name="T15" fmla="*/ 7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74">
                  <a:moveTo>
                    <a:pt x="27" y="71"/>
                  </a:moveTo>
                  <a:cubicBezTo>
                    <a:pt x="32" y="73"/>
                    <a:pt x="36" y="74"/>
                    <a:pt x="41" y="74"/>
                  </a:cubicBezTo>
                  <a:cubicBezTo>
                    <a:pt x="46" y="74"/>
                    <a:pt x="50" y="73"/>
                    <a:pt x="55" y="71"/>
                  </a:cubicBezTo>
                  <a:cubicBezTo>
                    <a:pt x="64" y="68"/>
                    <a:pt x="71" y="61"/>
                    <a:pt x="74" y="52"/>
                  </a:cubicBezTo>
                  <a:cubicBezTo>
                    <a:pt x="82" y="33"/>
                    <a:pt x="73" y="12"/>
                    <a:pt x="55" y="4"/>
                  </a:cubicBezTo>
                  <a:cubicBezTo>
                    <a:pt x="46" y="0"/>
                    <a:pt x="36" y="0"/>
                    <a:pt x="28" y="4"/>
                  </a:cubicBezTo>
                  <a:cubicBezTo>
                    <a:pt x="19" y="8"/>
                    <a:pt x="12" y="15"/>
                    <a:pt x="8" y="24"/>
                  </a:cubicBezTo>
                  <a:cubicBezTo>
                    <a:pt x="0" y="42"/>
                    <a:pt x="9" y="64"/>
                    <a:pt x="2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94" name="Freeform 101">
              <a:extLst>
                <a:ext uri="{FF2B5EF4-FFF2-40B4-BE49-F238E27FC236}">
                  <a16:creationId xmlns:a16="http://schemas.microsoft.com/office/drawing/2014/main" id="{67E68441-0DA6-B0B5-FF20-7B6C3EF5E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" y="2438"/>
              <a:ext cx="92" cy="85"/>
            </a:xfrm>
            <a:custGeom>
              <a:avLst/>
              <a:gdLst>
                <a:gd name="T0" fmla="*/ 55 w 252"/>
                <a:gd name="T1" fmla="*/ 205 h 231"/>
                <a:gd name="T2" fmla="*/ 126 w 252"/>
                <a:gd name="T3" fmla="*/ 231 h 231"/>
                <a:gd name="T4" fmla="*/ 137 w 252"/>
                <a:gd name="T5" fmla="*/ 230 h 231"/>
                <a:gd name="T6" fmla="*/ 212 w 252"/>
                <a:gd name="T7" fmla="*/ 189 h 231"/>
                <a:gd name="T8" fmla="*/ 197 w 252"/>
                <a:gd name="T9" fmla="*/ 29 h 231"/>
                <a:gd name="T10" fmla="*/ 112 w 252"/>
                <a:gd name="T11" fmla="*/ 4 h 231"/>
                <a:gd name="T12" fmla="*/ 35 w 252"/>
                <a:gd name="T13" fmla="*/ 50 h 231"/>
                <a:gd name="T14" fmla="*/ 55 w 252"/>
                <a:gd name="T15" fmla="*/ 20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231">
                  <a:moveTo>
                    <a:pt x="55" y="205"/>
                  </a:moveTo>
                  <a:cubicBezTo>
                    <a:pt x="75" y="222"/>
                    <a:pt x="100" y="231"/>
                    <a:pt x="126" y="231"/>
                  </a:cubicBezTo>
                  <a:cubicBezTo>
                    <a:pt x="129" y="231"/>
                    <a:pt x="133" y="231"/>
                    <a:pt x="137" y="230"/>
                  </a:cubicBezTo>
                  <a:cubicBezTo>
                    <a:pt x="167" y="227"/>
                    <a:pt x="193" y="213"/>
                    <a:pt x="212" y="189"/>
                  </a:cubicBezTo>
                  <a:cubicBezTo>
                    <a:pt x="252" y="140"/>
                    <a:pt x="245" y="68"/>
                    <a:pt x="197" y="29"/>
                  </a:cubicBezTo>
                  <a:cubicBezTo>
                    <a:pt x="173" y="9"/>
                    <a:pt x="143" y="0"/>
                    <a:pt x="112" y="4"/>
                  </a:cubicBezTo>
                  <a:cubicBezTo>
                    <a:pt x="81" y="8"/>
                    <a:pt x="53" y="25"/>
                    <a:pt x="35" y="50"/>
                  </a:cubicBezTo>
                  <a:cubicBezTo>
                    <a:pt x="0" y="98"/>
                    <a:pt x="9" y="167"/>
                    <a:pt x="55" y="2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95" name="Freeform 102">
              <a:extLst>
                <a:ext uri="{FF2B5EF4-FFF2-40B4-BE49-F238E27FC236}">
                  <a16:creationId xmlns:a16="http://schemas.microsoft.com/office/drawing/2014/main" id="{E1D186CA-54FA-BD8C-6895-23D1E5A38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" y="2531"/>
              <a:ext cx="91" cy="82"/>
            </a:xfrm>
            <a:custGeom>
              <a:avLst/>
              <a:gdLst>
                <a:gd name="T0" fmla="*/ 124 w 249"/>
                <a:gd name="T1" fmla="*/ 226 h 226"/>
                <a:gd name="T2" fmla="*/ 151 w 249"/>
                <a:gd name="T3" fmla="*/ 223 h 226"/>
                <a:gd name="T4" fmla="*/ 218 w 249"/>
                <a:gd name="T5" fmla="*/ 171 h 226"/>
                <a:gd name="T6" fmla="*/ 179 w 249"/>
                <a:gd name="T7" fmla="*/ 19 h 226"/>
                <a:gd name="T8" fmla="*/ 93 w 249"/>
                <a:gd name="T9" fmla="*/ 8 h 226"/>
                <a:gd name="T10" fmla="*/ 26 w 249"/>
                <a:gd name="T11" fmla="*/ 65 h 226"/>
                <a:gd name="T12" fmla="*/ 68 w 249"/>
                <a:gd name="T13" fmla="*/ 211 h 226"/>
                <a:gd name="T14" fmla="*/ 124 w 249"/>
                <a:gd name="T1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26">
                  <a:moveTo>
                    <a:pt x="124" y="226"/>
                  </a:moveTo>
                  <a:cubicBezTo>
                    <a:pt x="133" y="226"/>
                    <a:pt x="142" y="225"/>
                    <a:pt x="151" y="223"/>
                  </a:cubicBezTo>
                  <a:cubicBezTo>
                    <a:pt x="179" y="215"/>
                    <a:pt x="203" y="197"/>
                    <a:pt x="218" y="171"/>
                  </a:cubicBezTo>
                  <a:cubicBezTo>
                    <a:pt x="249" y="118"/>
                    <a:pt x="231" y="50"/>
                    <a:pt x="179" y="19"/>
                  </a:cubicBezTo>
                  <a:cubicBezTo>
                    <a:pt x="153" y="4"/>
                    <a:pt x="122" y="0"/>
                    <a:pt x="93" y="8"/>
                  </a:cubicBezTo>
                  <a:cubicBezTo>
                    <a:pt x="64" y="17"/>
                    <a:pt x="39" y="37"/>
                    <a:pt x="26" y="65"/>
                  </a:cubicBezTo>
                  <a:cubicBezTo>
                    <a:pt x="0" y="117"/>
                    <a:pt x="19" y="181"/>
                    <a:pt x="68" y="211"/>
                  </a:cubicBezTo>
                  <a:cubicBezTo>
                    <a:pt x="85" y="221"/>
                    <a:pt x="104" y="226"/>
                    <a:pt x="124" y="2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96" name="Freeform 103">
              <a:extLst>
                <a:ext uri="{FF2B5EF4-FFF2-40B4-BE49-F238E27FC236}">
                  <a16:creationId xmlns:a16="http://schemas.microsoft.com/office/drawing/2014/main" id="{4BC7E17A-43D4-B19D-2E63-62910994F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2603"/>
              <a:ext cx="88" cy="80"/>
            </a:xfrm>
            <a:custGeom>
              <a:avLst/>
              <a:gdLst>
                <a:gd name="T0" fmla="*/ 158 w 240"/>
                <a:gd name="T1" fmla="*/ 11 h 221"/>
                <a:gd name="T2" fmla="*/ 74 w 240"/>
                <a:gd name="T3" fmla="*/ 14 h 221"/>
                <a:gd name="T4" fmla="*/ 17 w 240"/>
                <a:gd name="T5" fmla="*/ 79 h 221"/>
                <a:gd name="T6" fmla="*/ 80 w 240"/>
                <a:gd name="T7" fmla="*/ 213 h 221"/>
                <a:gd name="T8" fmla="*/ 119 w 240"/>
                <a:gd name="T9" fmla="*/ 221 h 221"/>
                <a:gd name="T10" fmla="*/ 161 w 240"/>
                <a:gd name="T11" fmla="*/ 212 h 221"/>
                <a:gd name="T12" fmla="*/ 219 w 240"/>
                <a:gd name="T13" fmla="*/ 152 h 221"/>
                <a:gd name="T14" fmla="*/ 158 w 240"/>
                <a:gd name="T15" fmla="*/ 1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0" h="221">
                  <a:moveTo>
                    <a:pt x="158" y="11"/>
                  </a:moveTo>
                  <a:cubicBezTo>
                    <a:pt x="131" y="0"/>
                    <a:pt x="101" y="1"/>
                    <a:pt x="74" y="14"/>
                  </a:cubicBezTo>
                  <a:cubicBezTo>
                    <a:pt x="47" y="27"/>
                    <a:pt x="26" y="50"/>
                    <a:pt x="17" y="79"/>
                  </a:cubicBezTo>
                  <a:cubicBezTo>
                    <a:pt x="0" y="133"/>
                    <a:pt x="28" y="192"/>
                    <a:pt x="80" y="213"/>
                  </a:cubicBezTo>
                  <a:cubicBezTo>
                    <a:pt x="93" y="218"/>
                    <a:pt x="106" y="221"/>
                    <a:pt x="119" y="221"/>
                  </a:cubicBezTo>
                  <a:cubicBezTo>
                    <a:pt x="134" y="221"/>
                    <a:pt x="148" y="218"/>
                    <a:pt x="161" y="212"/>
                  </a:cubicBezTo>
                  <a:cubicBezTo>
                    <a:pt x="188" y="201"/>
                    <a:pt x="208" y="179"/>
                    <a:pt x="219" y="152"/>
                  </a:cubicBezTo>
                  <a:cubicBezTo>
                    <a:pt x="240" y="96"/>
                    <a:pt x="213" y="33"/>
                    <a:pt x="15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97" name="Freeform 104">
              <a:extLst>
                <a:ext uri="{FF2B5EF4-FFF2-40B4-BE49-F238E27FC236}">
                  <a16:creationId xmlns:a16="http://schemas.microsoft.com/office/drawing/2014/main" id="{77B87DBD-1358-48EB-8F7A-6116CB1D4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2654"/>
              <a:ext cx="82" cy="79"/>
            </a:xfrm>
            <a:custGeom>
              <a:avLst/>
              <a:gdLst>
                <a:gd name="T0" fmla="*/ 134 w 226"/>
                <a:gd name="T1" fmla="*/ 6 h 216"/>
                <a:gd name="T2" fmla="*/ 54 w 226"/>
                <a:gd name="T3" fmla="*/ 22 h 216"/>
                <a:gd name="T4" fmla="*/ 9 w 226"/>
                <a:gd name="T5" fmla="*/ 93 h 216"/>
                <a:gd name="T6" fmla="*/ 89 w 226"/>
                <a:gd name="T7" fmla="*/ 213 h 216"/>
                <a:gd name="T8" fmla="*/ 112 w 226"/>
                <a:gd name="T9" fmla="*/ 216 h 216"/>
                <a:gd name="T10" fmla="*/ 167 w 226"/>
                <a:gd name="T11" fmla="*/ 200 h 216"/>
                <a:gd name="T12" fmla="*/ 214 w 226"/>
                <a:gd name="T13" fmla="*/ 133 h 216"/>
                <a:gd name="T14" fmla="*/ 134 w 226"/>
                <a:gd name="T15" fmla="*/ 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6" h="216">
                  <a:moveTo>
                    <a:pt x="134" y="6"/>
                  </a:moveTo>
                  <a:cubicBezTo>
                    <a:pt x="107" y="0"/>
                    <a:pt x="78" y="5"/>
                    <a:pt x="54" y="22"/>
                  </a:cubicBezTo>
                  <a:cubicBezTo>
                    <a:pt x="30" y="38"/>
                    <a:pt x="13" y="64"/>
                    <a:pt x="9" y="93"/>
                  </a:cubicBezTo>
                  <a:cubicBezTo>
                    <a:pt x="0" y="148"/>
                    <a:pt x="35" y="201"/>
                    <a:pt x="89" y="213"/>
                  </a:cubicBezTo>
                  <a:cubicBezTo>
                    <a:pt x="97" y="215"/>
                    <a:pt x="104" y="216"/>
                    <a:pt x="112" y="216"/>
                  </a:cubicBezTo>
                  <a:cubicBezTo>
                    <a:pt x="131" y="216"/>
                    <a:pt x="150" y="210"/>
                    <a:pt x="167" y="200"/>
                  </a:cubicBezTo>
                  <a:cubicBezTo>
                    <a:pt x="191" y="185"/>
                    <a:pt x="207" y="161"/>
                    <a:pt x="214" y="133"/>
                  </a:cubicBezTo>
                  <a:cubicBezTo>
                    <a:pt x="226" y="76"/>
                    <a:pt x="191" y="19"/>
                    <a:pt x="13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98" name="Freeform 105">
              <a:extLst>
                <a:ext uri="{FF2B5EF4-FFF2-40B4-BE49-F238E27FC236}">
                  <a16:creationId xmlns:a16="http://schemas.microsoft.com/office/drawing/2014/main" id="{EFF065A8-F075-CE56-681E-9EAC44FD9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4" y="2685"/>
              <a:ext cx="76" cy="76"/>
            </a:xfrm>
            <a:custGeom>
              <a:avLst/>
              <a:gdLst>
                <a:gd name="T0" fmla="*/ 109 w 208"/>
                <a:gd name="T1" fmla="*/ 2 h 209"/>
                <a:gd name="T2" fmla="*/ 34 w 208"/>
                <a:gd name="T3" fmla="*/ 29 h 209"/>
                <a:gd name="T4" fmla="*/ 1 w 208"/>
                <a:gd name="T5" fmla="*/ 105 h 209"/>
                <a:gd name="T6" fmla="*/ 96 w 208"/>
                <a:gd name="T7" fmla="*/ 209 h 209"/>
                <a:gd name="T8" fmla="*/ 103 w 208"/>
                <a:gd name="T9" fmla="*/ 209 h 209"/>
                <a:gd name="T10" fmla="*/ 169 w 208"/>
                <a:gd name="T11" fmla="*/ 184 h 209"/>
                <a:gd name="T12" fmla="*/ 204 w 208"/>
                <a:gd name="T13" fmla="*/ 113 h 209"/>
                <a:gd name="T14" fmla="*/ 109 w 208"/>
                <a:gd name="T15" fmla="*/ 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209">
                  <a:moveTo>
                    <a:pt x="109" y="2"/>
                  </a:moveTo>
                  <a:cubicBezTo>
                    <a:pt x="82" y="0"/>
                    <a:pt x="55" y="10"/>
                    <a:pt x="34" y="29"/>
                  </a:cubicBezTo>
                  <a:cubicBezTo>
                    <a:pt x="13" y="49"/>
                    <a:pt x="1" y="77"/>
                    <a:pt x="1" y="105"/>
                  </a:cubicBezTo>
                  <a:cubicBezTo>
                    <a:pt x="0" y="160"/>
                    <a:pt x="42" y="205"/>
                    <a:pt x="96" y="209"/>
                  </a:cubicBezTo>
                  <a:cubicBezTo>
                    <a:pt x="98" y="209"/>
                    <a:pt x="101" y="209"/>
                    <a:pt x="103" y="209"/>
                  </a:cubicBezTo>
                  <a:cubicBezTo>
                    <a:pt x="127" y="209"/>
                    <a:pt x="151" y="201"/>
                    <a:pt x="169" y="184"/>
                  </a:cubicBezTo>
                  <a:cubicBezTo>
                    <a:pt x="190" y="166"/>
                    <a:pt x="202" y="141"/>
                    <a:pt x="204" y="113"/>
                  </a:cubicBezTo>
                  <a:cubicBezTo>
                    <a:pt x="208" y="56"/>
                    <a:pt x="166" y="6"/>
                    <a:pt x="10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99" name="Freeform 106">
              <a:extLst>
                <a:ext uri="{FF2B5EF4-FFF2-40B4-BE49-F238E27FC236}">
                  <a16:creationId xmlns:a16="http://schemas.microsoft.com/office/drawing/2014/main" id="{BA26040A-46A9-D7F0-B022-3E086DEF6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2695"/>
              <a:ext cx="75" cy="75"/>
            </a:xfrm>
            <a:custGeom>
              <a:avLst/>
              <a:gdLst>
                <a:gd name="T0" fmla="*/ 103 w 206"/>
                <a:gd name="T1" fmla="*/ 204 h 204"/>
                <a:gd name="T2" fmla="*/ 111 w 206"/>
                <a:gd name="T3" fmla="*/ 203 h 204"/>
                <a:gd name="T4" fmla="*/ 202 w 206"/>
                <a:gd name="T5" fmla="*/ 94 h 204"/>
                <a:gd name="T6" fmla="*/ 166 w 206"/>
                <a:gd name="T7" fmla="*/ 25 h 204"/>
                <a:gd name="T8" fmla="*/ 94 w 206"/>
                <a:gd name="T9" fmla="*/ 2 h 204"/>
                <a:gd name="T10" fmla="*/ 26 w 206"/>
                <a:gd name="T11" fmla="*/ 39 h 204"/>
                <a:gd name="T12" fmla="*/ 4 w 206"/>
                <a:gd name="T13" fmla="*/ 117 h 204"/>
                <a:gd name="T14" fmla="*/ 103 w 206"/>
                <a:gd name="T1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6" h="204">
                  <a:moveTo>
                    <a:pt x="103" y="204"/>
                  </a:moveTo>
                  <a:cubicBezTo>
                    <a:pt x="106" y="204"/>
                    <a:pt x="108" y="203"/>
                    <a:pt x="111" y="203"/>
                  </a:cubicBezTo>
                  <a:cubicBezTo>
                    <a:pt x="166" y="199"/>
                    <a:pt x="206" y="150"/>
                    <a:pt x="202" y="94"/>
                  </a:cubicBezTo>
                  <a:cubicBezTo>
                    <a:pt x="199" y="67"/>
                    <a:pt x="187" y="43"/>
                    <a:pt x="166" y="25"/>
                  </a:cubicBezTo>
                  <a:cubicBezTo>
                    <a:pt x="146" y="8"/>
                    <a:pt x="120" y="0"/>
                    <a:pt x="94" y="2"/>
                  </a:cubicBezTo>
                  <a:cubicBezTo>
                    <a:pt x="67" y="4"/>
                    <a:pt x="43" y="18"/>
                    <a:pt x="26" y="39"/>
                  </a:cubicBezTo>
                  <a:cubicBezTo>
                    <a:pt x="8" y="61"/>
                    <a:pt x="0" y="90"/>
                    <a:pt x="4" y="117"/>
                  </a:cubicBezTo>
                  <a:cubicBezTo>
                    <a:pt x="11" y="167"/>
                    <a:pt x="54" y="204"/>
                    <a:pt x="103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00" name="Freeform 107">
              <a:extLst>
                <a:ext uri="{FF2B5EF4-FFF2-40B4-BE49-F238E27FC236}">
                  <a16:creationId xmlns:a16="http://schemas.microsoft.com/office/drawing/2014/main" id="{2D25817C-654B-F615-C180-067932D2B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" y="2684"/>
              <a:ext cx="75" cy="73"/>
            </a:xfrm>
            <a:custGeom>
              <a:avLst/>
              <a:gdLst>
                <a:gd name="T0" fmla="*/ 122 w 206"/>
                <a:gd name="T1" fmla="*/ 197 h 200"/>
                <a:gd name="T2" fmla="*/ 194 w 206"/>
                <a:gd name="T3" fmla="*/ 79 h 200"/>
                <a:gd name="T4" fmla="*/ 150 w 206"/>
                <a:gd name="T5" fmla="*/ 18 h 200"/>
                <a:gd name="T6" fmla="*/ 77 w 206"/>
                <a:gd name="T7" fmla="*/ 6 h 200"/>
                <a:gd name="T8" fmla="*/ 17 w 206"/>
                <a:gd name="T9" fmla="*/ 52 h 200"/>
                <a:gd name="T10" fmla="*/ 7 w 206"/>
                <a:gd name="T11" fmla="*/ 130 h 200"/>
                <a:gd name="T12" fmla="*/ 101 w 206"/>
                <a:gd name="T13" fmla="*/ 200 h 200"/>
                <a:gd name="T14" fmla="*/ 122 w 206"/>
                <a:gd name="T15" fmla="*/ 197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6" h="200">
                  <a:moveTo>
                    <a:pt x="122" y="197"/>
                  </a:moveTo>
                  <a:cubicBezTo>
                    <a:pt x="174" y="185"/>
                    <a:pt x="206" y="132"/>
                    <a:pt x="194" y="79"/>
                  </a:cubicBezTo>
                  <a:cubicBezTo>
                    <a:pt x="188" y="53"/>
                    <a:pt x="172" y="31"/>
                    <a:pt x="150" y="18"/>
                  </a:cubicBezTo>
                  <a:cubicBezTo>
                    <a:pt x="128" y="4"/>
                    <a:pt x="102" y="0"/>
                    <a:pt x="77" y="6"/>
                  </a:cubicBezTo>
                  <a:cubicBezTo>
                    <a:pt x="52" y="12"/>
                    <a:pt x="30" y="28"/>
                    <a:pt x="17" y="52"/>
                  </a:cubicBezTo>
                  <a:cubicBezTo>
                    <a:pt x="3" y="76"/>
                    <a:pt x="0" y="104"/>
                    <a:pt x="7" y="130"/>
                  </a:cubicBezTo>
                  <a:cubicBezTo>
                    <a:pt x="20" y="172"/>
                    <a:pt x="59" y="200"/>
                    <a:pt x="101" y="200"/>
                  </a:cubicBezTo>
                  <a:cubicBezTo>
                    <a:pt x="108" y="200"/>
                    <a:pt x="115" y="199"/>
                    <a:pt x="122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01" name="Freeform 108">
              <a:extLst>
                <a:ext uri="{FF2B5EF4-FFF2-40B4-BE49-F238E27FC236}">
                  <a16:creationId xmlns:a16="http://schemas.microsoft.com/office/drawing/2014/main" id="{8F89F548-2114-08B4-42CF-CF3E5735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2653"/>
              <a:ext cx="75" cy="71"/>
            </a:xfrm>
            <a:custGeom>
              <a:avLst/>
              <a:gdLst>
                <a:gd name="T0" fmla="*/ 132 w 204"/>
                <a:gd name="T1" fmla="*/ 187 h 194"/>
                <a:gd name="T2" fmla="*/ 184 w 204"/>
                <a:gd name="T3" fmla="*/ 63 h 194"/>
                <a:gd name="T4" fmla="*/ 133 w 204"/>
                <a:gd name="T5" fmla="*/ 10 h 194"/>
                <a:gd name="T6" fmla="*/ 61 w 204"/>
                <a:gd name="T7" fmla="*/ 10 h 194"/>
                <a:gd name="T8" fmla="*/ 10 w 204"/>
                <a:gd name="T9" fmla="*/ 63 h 194"/>
                <a:gd name="T10" fmla="*/ 12 w 204"/>
                <a:gd name="T11" fmla="*/ 139 h 194"/>
                <a:gd name="T12" fmla="*/ 98 w 204"/>
                <a:gd name="T13" fmla="*/ 194 h 194"/>
                <a:gd name="T14" fmla="*/ 132 w 204"/>
                <a:gd name="T15" fmla="*/ 18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194">
                  <a:moveTo>
                    <a:pt x="132" y="187"/>
                  </a:moveTo>
                  <a:cubicBezTo>
                    <a:pt x="180" y="167"/>
                    <a:pt x="204" y="112"/>
                    <a:pt x="184" y="63"/>
                  </a:cubicBezTo>
                  <a:cubicBezTo>
                    <a:pt x="175" y="39"/>
                    <a:pt x="157" y="20"/>
                    <a:pt x="133" y="10"/>
                  </a:cubicBezTo>
                  <a:cubicBezTo>
                    <a:pt x="110" y="0"/>
                    <a:pt x="84" y="0"/>
                    <a:pt x="61" y="10"/>
                  </a:cubicBezTo>
                  <a:cubicBezTo>
                    <a:pt x="38" y="20"/>
                    <a:pt x="19" y="39"/>
                    <a:pt x="10" y="63"/>
                  </a:cubicBezTo>
                  <a:cubicBezTo>
                    <a:pt x="0" y="88"/>
                    <a:pt x="1" y="116"/>
                    <a:pt x="12" y="139"/>
                  </a:cubicBezTo>
                  <a:cubicBezTo>
                    <a:pt x="27" y="173"/>
                    <a:pt x="62" y="194"/>
                    <a:pt x="98" y="194"/>
                  </a:cubicBezTo>
                  <a:cubicBezTo>
                    <a:pt x="109" y="194"/>
                    <a:pt x="121" y="192"/>
                    <a:pt x="132" y="1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02" name="Freeform 109">
              <a:extLst>
                <a:ext uri="{FF2B5EF4-FFF2-40B4-BE49-F238E27FC236}">
                  <a16:creationId xmlns:a16="http://schemas.microsoft.com/office/drawing/2014/main" id="{D08B0E4C-F710-990E-4E86-6ADD388A5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8" y="2602"/>
              <a:ext cx="73" cy="69"/>
            </a:xfrm>
            <a:custGeom>
              <a:avLst/>
              <a:gdLst>
                <a:gd name="T0" fmla="*/ 6 w 199"/>
                <a:gd name="T1" fmla="*/ 76 h 190"/>
                <a:gd name="T2" fmla="*/ 19 w 199"/>
                <a:gd name="T3" fmla="*/ 149 h 190"/>
                <a:gd name="T4" fmla="*/ 95 w 199"/>
                <a:gd name="T5" fmla="*/ 190 h 190"/>
                <a:gd name="T6" fmla="*/ 142 w 199"/>
                <a:gd name="T7" fmla="*/ 177 h 190"/>
                <a:gd name="T8" fmla="*/ 174 w 199"/>
                <a:gd name="T9" fmla="*/ 49 h 190"/>
                <a:gd name="T10" fmla="*/ 117 w 199"/>
                <a:gd name="T11" fmla="*/ 7 h 190"/>
                <a:gd name="T12" fmla="*/ 48 w 199"/>
                <a:gd name="T13" fmla="*/ 17 h 190"/>
                <a:gd name="T14" fmla="*/ 6 w 199"/>
                <a:gd name="T15" fmla="*/ 7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90">
                  <a:moveTo>
                    <a:pt x="6" y="76"/>
                  </a:moveTo>
                  <a:cubicBezTo>
                    <a:pt x="0" y="102"/>
                    <a:pt x="5" y="128"/>
                    <a:pt x="19" y="149"/>
                  </a:cubicBezTo>
                  <a:cubicBezTo>
                    <a:pt x="36" y="175"/>
                    <a:pt x="66" y="190"/>
                    <a:pt x="95" y="190"/>
                  </a:cubicBezTo>
                  <a:cubicBezTo>
                    <a:pt x="111" y="190"/>
                    <a:pt x="128" y="185"/>
                    <a:pt x="142" y="177"/>
                  </a:cubicBezTo>
                  <a:cubicBezTo>
                    <a:pt x="185" y="150"/>
                    <a:pt x="199" y="93"/>
                    <a:pt x="174" y="49"/>
                  </a:cubicBezTo>
                  <a:cubicBezTo>
                    <a:pt x="161" y="28"/>
                    <a:pt x="141" y="13"/>
                    <a:pt x="117" y="7"/>
                  </a:cubicBezTo>
                  <a:cubicBezTo>
                    <a:pt x="93" y="0"/>
                    <a:pt x="68" y="4"/>
                    <a:pt x="48" y="17"/>
                  </a:cubicBezTo>
                  <a:cubicBezTo>
                    <a:pt x="27" y="30"/>
                    <a:pt x="11" y="52"/>
                    <a:pt x="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03" name="Freeform 110">
              <a:extLst>
                <a:ext uri="{FF2B5EF4-FFF2-40B4-BE49-F238E27FC236}">
                  <a16:creationId xmlns:a16="http://schemas.microsoft.com/office/drawing/2014/main" id="{AEC99CB9-13BC-047B-E1CF-EB819745C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2531"/>
              <a:ext cx="69" cy="67"/>
            </a:xfrm>
            <a:custGeom>
              <a:avLst/>
              <a:gdLst>
                <a:gd name="T0" fmla="*/ 90 w 190"/>
                <a:gd name="T1" fmla="*/ 182 h 182"/>
                <a:gd name="T2" fmla="*/ 148 w 190"/>
                <a:gd name="T3" fmla="*/ 161 h 182"/>
                <a:gd name="T4" fmla="*/ 159 w 190"/>
                <a:gd name="T5" fmla="*/ 34 h 182"/>
                <a:gd name="T6" fmla="*/ 98 w 190"/>
                <a:gd name="T7" fmla="*/ 2 h 182"/>
                <a:gd name="T8" fmla="*/ 33 w 190"/>
                <a:gd name="T9" fmla="*/ 23 h 182"/>
                <a:gd name="T10" fmla="*/ 2 w 190"/>
                <a:gd name="T11" fmla="*/ 86 h 182"/>
                <a:gd name="T12" fmla="*/ 25 w 190"/>
                <a:gd name="T13" fmla="*/ 154 h 182"/>
                <a:gd name="T14" fmla="*/ 90 w 190"/>
                <a:gd name="T1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0" h="182">
                  <a:moveTo>
                    <a:pt x="90" y="182"/>
                  </a:moveTo>
                  <a:cubicBezTo>
                    <a:pt x="111" y="182"/>
                    <a:pt x="131" y="175"/>
                    <a:pt x="148" y="161"/>
                  </a:cubicBezTo>
                  <a:cubicBezTo>
                    <a:pt x="185" y="129"/>
                    <a:pt x="190" y="72"/>
                    <a:pt x="159" y="34"/>
                  </a:cubicBezTo>
                  <a:cubicBezTo>
                    <a:pt x="144" y="15"/>
                    <a:pt x="122" y="4"/>
                    <a:pt x="98" y="2"/>
                  </a:cubicBezTo>
                  <a:cubicBezTo>
                    <a:pt x="74" y="0"/>
                    <a:pt x="51" y="7"/>
                    <a:pt x="33" y="23"/>
                  </a:cubicBezTo>
                  <a:cubicBezTo>
                    <a:pt x="15" y="38"/>
                    <a:pt x="3" y="61"/>
                    <a:pt x="2" y="86"/>
                  </a:cubicBezTo>
                  <a:cubicBezTo>
                    <a:pt x="0" y="111"/>
                    <a:pt x="9" y="136"/>
                    <a:pt x="25" y="154"/>
                  </a:cubicBezTo>
                  <a:cubicBezTo>
                    <a:pt x="42" y="173"/>
                    <a:pt x="66" y="182"/>
                    <a:pt x="90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04" name="Freeform 111">
              <a:extLst>
                <a:ext uri="{FF2B5EF4-FFF2-40B4-BE49-F238E27FC236}">
                  <a16:creationId xmlns:a16="http://schemas.microsoft.com/office/drawing/2014/main" id="{ED632A14-89DC-FE9D-8973-4B49F063E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1" y="2440"/>
              <a:ext cx="67" cy="64"/>
            </a:xfrm>
            <a:custGeom>
              <a:avLst/>
              <a:gdLst>
                <a:gd name="T0" fmla="*/ 82 w 184"/>
                <a:gd name="T1" fmla="*/ 1 h 176"/>
                <a:gd name="T2" fmla="*/ 22 w 184"/>
                <a:gd name="T3" fmla="*/ 31 h 176"/>
                <a:gd name="T4" fmla="*/ 2 w 184"/>
                <a:gd name="T5" fmla="*/ 97 h 176"/>
                <a:gd name="T6" fmla="*/ 34 w 184"/>
                <a:gd name="T7" fmla="*/ 158 h 176"/>
                <a:gd name="T8" fmla="*/ 87 w 184"/>
                <a:gd name="T9" fmla="*/ 176 h 176"/>
                <a:gd name="T10" fmla="*/ 153 w 184"/>
                <a:gd name="T11" fmla="*/ 146 h 176"/>
                <a:gd name="T12" fmla="*/ 145 w 184"/>
                <a:gd name="T13" fmla="*/ 23 h 176"/>
                <a:gd name="T14" fmla="*/ 82 w 184"/>
                <a:gd name="T15" fmla="*/ 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176">
                  <a:moveTo>
                    <a:pt x="82" y="1"/>
                  </a:moveTo>
                  <a:cubicBezTo>
                    <a:pt x="58" y="3"/>
                    <a:pt x="37" y="14"/>
                    <a:pt x="22" y="31"/>
                  </a:cubicBezTo>
                  <a:cubicBezTo>
                    <a:pt x="7" y="49"/>
                    <a:pt x="0" y="73"/>
                    <a:pt x="2" y="97"/>
                  </a:cubicBezTo>
                  <a:cubicBezTo>
                    <a:pt x="4" y="122"/>
                    <a:pt x="16" y="144"/>
                    <a:pt x="34" y="158"/>
                  </a:cubicBezTo>
                  <a:cubicBezTo>
                    <a:pt x="50" y="171"/>
                    <a:pt x="69" y="176"/>
                    <a:pt x="87" y="176"/>
                  </a:cubicBezTo>
                  <a:cubicBezTo>
                    <a:pt x="112" y="176"/>
                    <a:pt x="136" y="166"/>
                    <a:pt x="153" y="146"/>
                  </a:cubicBezTo>
                  <a:cubicBezTo>
                    <a:pt x="184" y="110"/>
                    <a:pt x="180" y="54"/>
                    <a:pt x="145" y="23"/>
                  </a:cubicBezTo>
                  <a:cubicBezTo>
                    <a:pt x="127" y="7"/>
                    <a:pt x="105" y="0"/>
                    <a:pt x="8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05" name="Freeform 112">
              <a:extLst>
                <a:ext uri="{FF2B5EF4-FFF2-40B4-BE49-F238E27FC236}">
                  <a16:creationId xmlns:a16="http://schemas.microsoft.com/office/drawing/2014/main" id="{CC0D16F9-1C9E-6BA3-868B-DDA55F98C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8" y="2329"/>
              <a:ext cx="66" cy="64"/>
            </a:xfrm>
            <a:custGeom>
              <a:avLst/>
              <a:gdLst>
                <a:gd name="T0" fmla="*/ 132 w 183"/>
                <a:gd name="T1" fmla="*/ 16 h 173"/>
                <a:gd name="T2" fmla="*/ 68 w 183"/>
                <a:gd name="T3" fmla="*/ 5 h 173"/>
                <a:gd name="T4" fmla="*/ 16 w 183"/>
                <a:gd name="T5" fmla="*/ 43 h 173"/>
                <a:gd name="T6" fmla="*/ 6 w 183"/>
                <a:gd name="T7" fmla="*/ 110 h 173"/>
                <a:gd name="T8" fmla="*/ 47 w 183"/>
                <a:gd name="T9" fmla="*/ 163 h 173"/>
                <a:gd name="T10" fmla="*/ 86 w 183"/>
                <a:gd name="T11" fmla="*/ 173 h 173"/>
                <a:gd name="T12" fmla="*/ 159 w 183"/>
                <a:gd name="T13" fmla="*/ 133 h 173"/>
                <a:gd name="T14" fmla="*/ 132 w 183"/>
                <a:gd name="T15" fmla="*/ 16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3" h="173">
                  <a:moveTo>
                    <a:pt x="132" y="16"/>
                  </a:moveTo>
                  <a:cubicBezTo>
                    <a:pt x="113" y="4"/>
                    <a:pt x="90" y="0"/>
                    <a:pt x="68" y="5"/>
                  </a:cubicBezTo>
                  <a:cubicBezTo>
                    <a:pt x="46" y="10"/>
                    <a:pt x="28" y="24"/>
                    <a:pt x="16" y="43"/>
                  </a:cubicBezTo>
                  <a:cubicBezTo>
                    <a:pt x="4" y="63"/>
                    <a:pt x="0" y="87"/>
                    <a:pt x="6" y="110"/>
                  </a:cubicBezTo>
                  <a:cubicBezTo>
                    <a:pt x="12" y="133"/>
                    <a:pt x="27" y="152"/>
                    <a:pt x="47" y="163"/>
                  </a:cubicBezTo>
                  <a:cubicBezTo>
                    <a:pt x="59" y="170"/>
                    <a:pt x="73" y="173"/>
                    <a:pt x="86" y="173"/>
                  </a:cubicBezTo>
                  <a:cubicBezTo>
                    <a:pt x="115" y="173"/>
                    <a:pt x="143" y="159"/>
                    <a:pt x="159" y="133"/>
                  </a:cubicBezTo>
                  <a:cubicBezTo>
                    <a:pt x="183" y="93"/>
                    <a:pt x="171" y="40"/>
                    <a:pt x="13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06" name="Freeform 113">
              <a:extLst>
                <a:ext uri="{FF2B5EF4-FFF2-40B4-BE49-F238E27FC236}">
                  <a16:creationId xmlns:a16="http://schemas.microsoft.com/office/drawing/2014/main" id="{192B6AF5-825E-202F-46B9-A5F7EF4C1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" y="2209"/>
              <a:ext cx="64" cy="61"/>
            </a:xfrm>
            <a:custGeom>
              <a:avLst/>
              <a:gdLst>
                <a:gd name="T0" fmla="*/ 57 w 176"/>
                <a:gd name="T1" fmla="*/ 163 h 167"/>
                <a:gd name="T2" fmla="*/ 83 w 176"/>
                <a:gd name="T3" fmla="*/ 167 h 167"/>
                <a:gd name="T4" fmla="*/ 159 w 176"/>
                <a:gd name="T5" fmla="*/ 116 h 167"/>
                <a:gd name="T6" fmla="*/ 116 w 176"/>
                <a:gd name="T7" fmla="*/ 8 h 167"/>
                <a:gd name="T8" fmla="*/ 54 w 176"/>
                <a:gd name="T9" fmla="*/ 8 h 167"/>
                <a:gd name="T10" fmla="*/ 9 w 176"/>
                <a:gd name="T11" fmla="*/ 53 h 167"/>
                <a:gd name="T12" fmla="*/ 10 w 176"/>
                <a:gd name="T13" fmla="*/ 118 h 167"/>
                <a:gd name="T14" fmla="*/ 57 w 176"/>
                <a:gd name="T15" fmla="*/ 16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6" h="167">
                  <a:moveTo>
                    <a:pt x="57" y="163"/>
                  </a:moveTo>
                  <a:cubicBezTo>
                    <a:pt x="65" y="166"/>
                    <a:pt x="74" y="167"/>
                    <a:pt x="83" y="167"/>
                  </a:cubicBezTo>
                  <a:cubicBezTo>
                    <a:pt x="115" y="167"/>
                    <a:pt x="146" y="148"/>
                    <a:pt x="159" y="116"/>
                  </a:cubicBezTo>
                  <a:cubicBezTo>
                    <a:pt x="176" y="74"/>
                    <a:pt x="157" y="26"/>
                    <a:pt x="116" y="8"/>
                  </a:cubicBezTo>
                  <a:cubicBezTo>
                    <a:pt x="96" y="0"/>
                    <a:pt x="74" y="0"/>
                    <a:pt x="54" y="8"/>
                  </a:cubicBezTo>
                  <a:cubicBezTo>
                    <a:pt x="33" y="16"/>
                    <a:pt x="17" y="32"/>
                    <a:pt x="9" y="53"/>
                  </a:cubicBezTo>
                  <a:cubicBezTo>
                    <a:pt x="0" y="74"/>
                    <a:pt x="1" y="97"/>
                    <a:pt x="10" y="118"/>
                  </a:cubicBezTo>
                  <a:cubicBezTo>
                    <a:pt x="19" y="139"/>
                    <a:pt x="36" y="155"/>
                    <a:pt x="57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07" name="Freeform 114">
              <a:extLst>
                <a:ext uri="{FF2B5EF4-FFF2-40B4-BE49-F238E27FC236}">
                  <a16:creationId xmlns:a16="http://schemas.microsoft.com/office/drawing/2014/main" id="{13B4125E-B792-39F9-8A0F-DD8396A11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" y="2080"/>
              <a:ext cx="61" cy="60"/>
            </a:xfrm>
            <a:custGeom>
              <a:avLst/>
              <a:gdLst>
                <a:gd name="T0" fmla="*/ 158 w 168"/>
                <a:gd name="T1" fmla="*/ 102 h 164"/>
                <a:gd name="T2" fmla="*/ 100 w 168"/>
                <a:gd name="T3" fmla="*/ 6 h 164"/>
                <a:gd name="T4" fmla="*/ 41 w 168"/>
                <a:gd name="T5" fmla="*/ 15 h 164"/>
                <a:gd name="T6" fmla="*/ 5 w 168"/>
                <a:gd name="T7" fmla="*/ 64 h 164"/>
                <a:gd name="T8" fmla="*/ 16 w 168"/>
                <a:gd name="T9" fmla="*/ 127 h 164"/>
                <a:gd name="T10" fmla="*/ 67 w 168"/>
                <a:gd name="T11" fmla="*/ 162 h 164"/>
                <a:gd name="T12" fmla="*/ 81 w 168"/>
                <a:gd name="T13" fmla="*/ 164 h 164"/>
                <a:gd name="T14" fmla="*/ 158 w 168"/>
                <a:gd name="T15" fmla="*/ 10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64">
                  <a:moveTo>
                    <a:pt x="158" y="102"/>
                  </a:moveTo>
                  <a:cubicBezTo>
                    <a:pt x="168" y="59"/>
                    <a:pt x="142" y="16"/>
                    <a:pt x="100" y="6"/>
                  </a:cubicBezTo>
                  <a:cubicBezTo>
                    <a:pt x="80" y="0"/>
                    <a:pt x="59" y="4"/>
                    <a:pt x="41" y="15"/>
                  </a:cubicBezTo>
                  <a:cubicBezTo>
                    <a:pt x="23" y="26"/>
                    <a:pt x="10" y="43"/>
                    <a:pt x="5" y="64"/>
                  </a:cubicBezTo>
                  <a:cubicBezTo>
                    <a:pt x="0" y="86"/>
                    <a:pt x="4" y="109"/>
                    <a:pt x="16" y="127"/>
                  </a:cubicBezTo>
                  <a:cubicBezTo>
                    <a:pt x="27" y="145"/>
                    <a:pt x="46" y="158"/>
                    <a:pt x="67" y="162"/>
                  </a:cubicBezTo>
                  <a:cubicBezTo>
                    <a:pt x="71" y="163"/>
                    <a:pt x="76" y="164"/>
                    <a:pt x="81" y="164"/>
                  </a:cubicBezTo>
                  <a:cubicBezTo>
                    <a:pt x="116" y="164"/>
                    <a:pt x="149" y="138"/>
                    <a:pt x="158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08" name="Freeform 115">
              <a:extLst>
                <a:ext uri="{FF2B5EF4-FFF2-40B4-BE49-F238E27FC236}">
                  <a16:creationId xmlns:a16="http://schemas.microsoft.com/office/drawing/2014/main" id="{45655DF4-231B-4282-C56E-4B47F76EB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" y="1947"/>
              <a:ext cx="58" cy="57"/>
            </a:xfrm>
            <a:custGeom>
              <a:avLst/>
              <a:gdLst>
                <a:gd name="T0" fmla="*/ 78 w 158"/>
                <a:gd name="T1" fmla="*/ 157 h 157"/>
                <a:gd name="T2" fmla="*/ 154 w 158"/>
                <a:gd name="T3" fmla="*/ 86 h 157"/>
                <a:gd name="T4" fmla="*/ 85 w 158"/>
                <a:gd name="T5" fmla="*/ 2 h 157"/>
                <a:gd name="T6" fmla="*/ 30 w 158"/>
                <a:gd name="T7" fmla="*/ 20 h 157"/>
                <a:gd name="T8" fmla="*/ 2 w 158"/>
                <a:gd name="T9" fmla="*/ 73 h 157"/>
                <a:gd name="T10" fmla="*/ 22 w 158"/>
                <a:gd name="T11" fmla="*/ 131 h 157"/>
                <a:gd name="T12" fmla="*/ 76 w 158"/>
                <a:gd name="T13" fmla="*/ 157 h 157"/>
                <a:gd name="T14" fmla="*/ 78 w 158"/>
                <a:gd name="T1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57">
                  <a:moveTo>
                    <a:pt x="78" y="157"/>
                  </a:moveTo>
                  <a:cubicBezTo>
                    <a:pt x="117" y="157"/>
                    <a:pt x="151" y="125"/>
                    <a:pt x="154" y="86"/>
                  </a:cubicBezTo>
                  <a:cubicBezTo>
                    <a:pt x="158" y="43"/>
                    <a:pt x="127" y="6"/>
                    <a:pt x="85" y="2"/>
                  </a:cubicBezTo>
                  <a:cubicBezTo>
                    <a:pt x="65" y="0"/>
                    <a:pt x="45" y="6"/>
                    <a:pt x="30" y="20"/>
                  </a:cubicBezTo>
                  <a:cubicBezTo>
                    <a:pt x="14" y="33"/>
                    <a:pt x="4" y="52"/>
                    <a:pt x="2" y="73"/>
                  </a:cubicBezTo>
                  <a:cubicBezTo>
                    <a:pt x="0" y="94"/>
                    <a:pt x="8" y="115"/>
                    <a:pt x="22" y="131"/>
                  </a:cubicBezTo>
                  <a:cubicBezTo>
                    <a:pt x="36" y="147"/>
                    <a:pt x="55" y="156"/>
                    <a:pt x="76" y="157"/>
                  </a:cubicBezTo>
                  <a:cubicBezTo>
                    <a:pt x="77" y="157"/>
                    <a:pt x="77" y="157"/>
                    <a:pt x="78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09" name="Freeform 116">
              <a:extLst>
                <a:ext uri="{FF2B5EF4-FFF2-40B4-BE49-F238E27FC236}">
                  <a16:creationId xmlns:a16="http://schemas.microsoft.com/office/drawing/2014/main" id="{91EA4C59-434B-0D49-AF20-3E8D42991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810"/>
              <a:ext cx="56" cy="55"/>
            </a:xfrm>
            <a:custGeom>
              <a:avLst/>
              <a:gdLst>
                <a:gd name="T0" fmla="*/ 71 w 152"/>
                <a:gd name="T1" fmla="*/ 1 h 151"/>
                <a:gd name="T2" fmla="*/ 2 w 152"/>
                <a:gd name="T3" fmla="*/ 81 h 151"/>
                <a:gd name="T4" fmla="*/ 29 w 152"/>
                <a:gd name="T5" fmla="*/ 134 h 151"/>
                <a:gd name="T6" fmla="*/ 76 w 152"/>
                <a:gd name="T7" fmla="*/ 151 h 151"/>
                <a:gd name="T8" fmla="*/ 85 w 152"/>
                <a:gd name="T9" fmla="*/ 150 h 151"/>
                <a:gd name="T10" fmla="*/ 149 w 152"/>
                <a:gd name="T11" fmla="*/ 71 h 151"/>
                <a:gd name="T12" fmla="*/ 124 w 152"/>
                <a:gd name="T13" fmla="*/ 19 h 151"/>
                <a:gd name="T14" fmla="*/ 71 w 152"/>
                <a:gd name="T15" fmla="*/ 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51">
                  <a:moveTo>
                    <a:pt x="71" y="1"/>
                  </a:moveTo>
                  <a:cubicBezTo>
                    <a:pt x="30" y="4"/>
                    <a:pt x="0" y="40"/>
                    <a:pt x="2" y="81"/>
                  </a:cubicBezTo>
                  <a:cubicBezTo>
                    <a:pt x="4" y="101"/>
                    <a:pt x="14" y="121"/>
                    <a:pt x="29" y="134"/>
                  </a:cubicBezTo>
                  <a:cubicBezTo>
                    <a:pt x="43" y="145"/>
                    <a:pt x="60" y="151"/>
                    <a:pt x="76" y="151"/>
                  </a:cubicBezTo>
                  <a:cubicBezTo>
                    <a:pt x="79" y="151"/>
                    <a:pt x="82" y="151"/>
                    <a:pt x="85" y="150"/>
                  </a:cubicBezTo>
                  <a:cubicBezTo>
                    <a:pt x="124" y="146"/>
                    <a:pt x="152" y="111"/>
                    <a:pt x="149" y="71"/>
                  </a:cubicBezTo>
                  <a:cubicBezTo>
                    <a:pt x="148" y="51"/>
                    <a:pt x="139" y="32"/>
                    <a:pt x="124" y="19"/>
                  </a:cubicBezTo>
                  <a:cubicBezTo>
                    <a:pt x="109" y="6"/>
                    <a:pt x="91" y="0"/>
                    <a:pt x="7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10" name="Freeform 117">
              <a:extLst>
                <a:ext uri="{FF2B5EF4-FFF2-40B4-BE49-F238E27FC236}">
                  <a16:creationId xmlns:a16="http://schemas.microsoft.com/office/drawing/2014/main" id="{61AFD071-7201-2C6D-999D-0686BB042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" y="1672"/>
              <a:ext cx="57" cy="53"/>
            </a:xfrm>
            <a:custGeom>
              <a:avLst/>
              <a:gdLst>
                <a:gd name="T0" fmla="*/ 8 w 155"/>
                <a:gd name="T1" fmla="*/ 91 h 147"/>
                <a:gd name="T2" fmla="*/ 42 w 155"/>
                <a:gd name="T3" fmla="*/ 137 h 147"/>
                <a:gd name="T4" fmla="*/ 78 w 155"/>
                <a:gd name="T5" fmla="*/ 147 h 147"/>
                <a:gd name="T6" fmla="*/ 97 w 155"/>
                <a:gd name="T7" fmla="*/ 145 h 147"/>
                <a:gd name="T8" fmla="*/ 147 w 155"/>
                <a:gd name="T9" fmla="*/ 59 h 147"/>
                <a:gd name="T10" fmla="*/ 115 w 155"/>
                <a:gd name="T11" fmla="*/ 14 h 147"/>
                <a:gd name="T12" fmla="*/ 62 w 155"/>
                <a:gd name="T13" fmla="*/ 4 h 147"/>
                <a:gd name="T14" fmla="*/ 8 w 155"/>
                <a:gd name="T15" fmla="*/ 9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5" h="147">
                  <a:moveTo>
                    <a:pt x="8" y="91"/>
                  </a:moveTo>
                  <a:cubicBezTo>
                    <a:pt x="12" y="110"/>
                    <a:pt x="25" y="127"/>
                    <a:pt x="42" y="137"/>
                  </a:cubicBezTo>
                  <a:cubicBezTo>
                    <a:pt x="53" y="144"/>
                    <a:pt x="65" y="147"/>
                    <a:pt x="78" y="147"/>
                  </a:cubicBezTo>
                  <a:cubicBezTo>
                    <a:pt x="84" y="147"/>
                    <a:pt x="91" y="146"/>
                    <a:pt x="97" y="145"/>
                  </a:cubicBezTo>
                  <a:cubicBezTo>
                    <a:pt x="133" y="134"/>
                    <a:pt x="155" y="96"/>
                    <a:pt x="147" y="59"/>
                  </a:cubicBezTo>
                  <a:cubicBezTo>
                    <a:pt x="143" y="40"/>
                    <a:pt x="132" y="24"/>
                    <a:pt x="115" y="14"/>
                  </a:cubicBezTo>
                  <a:cubicBezTo>
                    <a:pt x="99" y="3"/>
                    <a:pt x="81" y="0"/>
                    <a:pt x="62" y="4"/>
                  </a:cubicBezTo>
                  <a:cubicBezTo>
                    <a:pt x="24" y="13"/>
                    <a:pt x="0" y="52"/>
                    <a:pt x="8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11" name="Freeform 118">
              <a:extLst>
                <a:ext uri="{FF2B5EF4-FFF2-40B4-BE49-F238E27FC236}">
                  <a16:creationId xmlns:a16="http://schemas.microsoft.com/office/drawing/2014/main" id="{C38D1FFC-6B74-1AAD-BD73-E7B4FC536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6" y="1536"/>
              <a:ext cx="56" cy="52"/>
            </a:xfrm>
            <a:custGeom>
              <a:avLst/>
              <a:gdLst>
                <a:gd name="T0" fmla="*/ 105 w 155"/>
                <a:gd name="T1" fmla="*/ 8 h 142"/>
                <a:gd name="T2" fmla="*/ 53 w 155"/>
                <a:gd name="T3" fmla="*/ 7 h 142"/>
                <a:gd name="T4" fmla="*/ 14 w 155"/>
                <a:gd name="T5" fmla="*/ 98 h 142"/>
                <a:gd name="T6" fmla="*/ 52 w 155"/>
                <a:gd name="T7" fmla="*/ 137 h 142"/>
                <a:gd name="T8" fmla="*/ 78 w 155"/>
                <a:gd name="T9" fmla="*/ 142 h 142"/>
                <a:gd name="T10" fmla="*/ 106 w 155"/>
                <a:gd name="T11" fmla="*/ 136 h 142"/>
                <a:gd name="T12" fmla="*/ 141 w 155"/>
                <a:gd name="T13" fmla="*/ 47 h 142"/>
                <a:gd name="T14" fmla="*/ 105 w 155"/>
                <a:gd name="T15" fmla="*/ 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5" h="142">
                  <a:moveTo>
                    <a:pt x="105" y="8"/>
                  </a:moveTo>
                  <a:cubicBezTo>
                    <a:pt x="88" y="1"/>
                    <a:pt x="69" y="0"/>
                    <a:pt x="53" y="7"/>
                  </a:cubicBezTo>
                  <a:cubicBezTo>
                    <a:pt x="17" y="21"/>
                    <a:pt x="0" y="62"/>
                    <a:pt x="14" y="98"/>
                  </a:cubicBezTo>
                  <a:cubicBezTo>
                    <a:pt x="21" y="115"/>
                    <a:pt x="34" y="130"/>
                    <a:pt x="52" y="137"/>
                  </a:cubicBezTo>
                  <a:cubicBezTo>
                    <a:pt x="61" y="140"/>
                    <a:pt x="69" y="142"/>
                    <a:pt x="78" y="142"/>
                  </a:cubicBezTo>
                  <a:cubicBezTo>
                    <a:pt x="88" y="142"/>
                    <a:pt x="97" y="140"/>
                    <a:pt x="106" y="136"/>
                  </a:cubicBezTo>
                  <a:cubicBezTo>
                    <a:pt x="139" y="120"/>
                    <a:pt x="155" y="81"/>
                    <a:pt x="141" y="47"/>
                  </a:cubicBezTo>
                  <a:cubicBezTo>
                    <a:pt x="135" y="29"/>
                    <a:pt x="122" y="15"/>
                    <a:pt x="10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12" name="Freeform 119">
              <a:extLst>
                <a:ext uri="{FF2B5EF4-FFF2-40B4-BE49-F238E27FC236}">
                  <a16:creationId xmlns:a16="http://schemas.microsoft.com/office/drawing/2014/main" id="{6388B77C-2765-7A66-70DE-086F6D6AC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2" y="1405"/>
              <a:ext cx="55" cy="50"/>
            </a:xfrm>
            <a:custGeom>
              <a:avLst/>
              <a:gdLst>
                <a:gd name="T0" fmla="*/ 60 w 150"/>
                <a:gd name="T1" fmla="*/ 135 h 137"/>
                <a:gd name="T2" fmla="*/ 75 w 150"/>
                <a:gd name="T3" fmla="*/ 137 h 137"/>
                <a:gd name="T4" fmla="*/ 111 w 150"/>
                <a:gd name="T5" fmla="*/ 126 h 137"/>
                <a:gd name="T6" fmla="*/ 132 w 150"/>
                <a:gd name="T7" fmla="*/ 36 h 137"/>
                <a:gd name="T8" fmla="*/ 91 w 150"/>
                <a:gd name="T9" fmla="*/ 4 h 137"/>
                <a:gd name="T10" fmla="*/ 42 w 150"/>
                <a:gd name="T11" fmla="*/ 11 h 137"/>
                <a:gd name="T12" fmla="*/ 18 w 150"/>
                <a:gd name="T13" fmla="*/ 103 h 137"/>
                <a:gd name="T14" fmla="*/ 60 w 150"/>
                <a:gd name="T15" fmla="*/ 13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137">
                  <a:moveTo>
                    <a:pt x="60" y="135"/>
                  </a:moveTo>
                  <a:cubicBezTo>
                    <a:pt x="65" y="136"/>
                    <a:pt x="70" y="137"/>
                    <a:pt x="75" y="137"/>
                  </a:cubicBezTo>
                  <a:cubicBezTo>
                    <a:pt x="88" y="137"/>
                    <a:pt x="101" y="133"/>
                    <a:pt x="111" y="126"/>
                  </a:cubicBezTo>
                  <a:cubicBezTo>
                    <a:pt x="141" y="106"/>
                    <a:pt x="150" y="66"/>
                    <a:pt x="132" y="36"/>
                  </a:cubicBezTo>
                  <a:cubicBezTo>
                    <a:pt x="123" y="20"/>
                    <a:pt x="109" y="9"/>
                    <a:pt x="91" y="4"/>
                  </a:cubicBezTo>
                  <a:cubicBezTo>
                    <a:pt x="75" y="0"/>
                    <a:pt x="57" y="2"/>
                    <a:pt x="42" y="11"/>
                  </a:cubicBezTo>
                  <a:cubicBezTo>
                    <a:pt x="10" y="30"/>
                    <a:pt x="0" y="71"/>
                    <a:pt x="18" y="103"/>
                  </a:cubicBezTo>
                  <a:cubicBezTo>
                    <a:pt x="27" y="119"/>
                    <a:pt x="42" y="131"/>
                    <a:pt x="60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13" name="Freeform 120">
              <a:extLst>
                <a:ext uri="{FF2B5EF4-FFF2-40B4-BE49-F238E27FC236}">
                  <a16:creationId xmlns:a16="http://schemas.microsoft.com/office/drawing/2014/main" id="{9378200A-C9C6-47B2-5F4D-6E92DE0FC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1281"/>
              <a:ext cx="52" cy="47"/>
            </a:xfrm>
            <a:custGeom>
              <a:avLst/>
              <a:gdLst>
                <a:gd name="T0" fmla="*/ 77 w 142"/>
                <a:gd name="T1" fmla="*/ 1 h 130"/>
                <a:gd name="T2" fmla="*/ 31 w 142"/>
                <a:gd name="T3" fmla="*/ 16 h 130"/>
                <a:gd name="T4" fmla="*/ 22 w 142"/>
                <a:gd name="T5" fmla="*/ 106 h 130"/>
                <a:gd name="T6" fmla="*/ 67 w 142"/>
                <a:gd name="T7" fmla="*/ 130 h 130"/>
                <a:gd name="T8" fmla="*/ 71 w 142"/>
                <a:gd name="T9" fmla="*/ 130 h 130"/>
                <a:gd name="T10" fmla="*/ 114 w 142"/>
                <a:gd name="T11" fmla="*/ 113 h 130"/>
                <a:gd name="T12" fmla="*/ 120 w 142"/>
                <a:gd name="T13" fmla="*/ 24 h 130"/>
                <a:gd name="T14" fmla="*/ 77 w 142"/>
                <a:gd name="T15" fmla="*/ 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130">
                  <a:moveTo>
                    <a:pt x="77" y="1"/>
                  </a:moveTo>
                  <a:cubicBezTo>
                    <a:pt x="60" y="0"/>
                    <a:pt x="44" y="5"/>
                    <a:pt x="31" y="16"/>
                  </a:cubicBezTo>
                  <a:cubicBezTo>
                    <a:pt x="4" y="38"/>
                    <a:pt x="0" y="79"/>
                    <a:pt x="22" y="106"/>
                  </a:cubicBezTo>
                  <a:cubicBezTo>
                    <a:pt x="33" y="120"/>
                    <a:pt x="49" y="128"/>
                    <a:pt x="67" y="130"/>
                  </a:cubicBezTo>
                  <a:cubicBezTo>
                    <a:pt x="68" y="130"/>
                    <a:pt x="70" y="130"/>
                    <a:pt x="71" y="130"/>
                  </a:cubicBezTo>
                  <a:cubicBezTo>
                    <a:pt x="87" y="130"/>
                    <a:pt x="102" y="124"/>
                    <a:pt x="114" y="113"/>
                  </a:cubicBezTo>
                  <a:cubicBezTo>
                    <a:pt x="139" y="90"/>
                    <a:pt x="142" y="51"/>
                    <a:pt x="120" y="24"/>
                  </a:cubicBezTo>
                  <a:cubicBezTo>
                    <a:pt x="109" y="11"/>
                    <a:pt x="94" y="3"/>
                    <a:pt x="7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14" name="Freeform 121">
              <a:extLst>
                <a:ext uri="{FF2B5EF4-FFF2-40B4-BE49-F238E27FC236}">
                  <a16:creationId xmlns:a16="http://schemas.microsoft.com/office/drawing/2014/main" id="{7941A515-3E6D-1E41-727E-8D08CEBEB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6" y="1165"/>
              <a:ext cx="50" cy="46"/>
            </a:xfrm>
            <a:custGeom>
              <a:avLst/>
              <a:gdLst>
                <a:gd name="T0" fmla="*/ 22 w 136"/>
                <a:gd name="T1" fmla="*/ 22 h 125"/>
                <a:gd name="T2" fmla="*/ 28 w 136"/>
                <a:gd name="T3" fmla="*/ 109 h 125"/>
                <a:gd name="T4" fmla="*/ 68 w 136"/>
                <a:gd name="T5" fmla="*/ 125 h 125"/>
                <a:gd name="T6" fmla="*/ 74 w 136"/>
                <a:gd name="T7" fmla="*/ 124 h 125"/>
                <a:gd name="T8" fmla="*/ 116 w 136"/>
                <a:gd name="T9" fmla="*/ 101 h 125"/>
                <a:gd name="T10" fmla="*/ 108 w 136"/>
                <a:gd name="T11" fmla="*/ 16 h 125"/>
                <a:gd name="T12" fmla="*/ 64 w 136"/>
                <a:gd name="T13" fmla="*/ 1 h 125"/>
                <a:gd name="T14" fmla="*/ 22 w 136"/>
                <a:gd name="T15" fmla="*/ 2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" h="125">
                  <a:moveTo>
                    <a:pt x="22" y="22"/>
                  </a:moveTo>
                  <a:cubicBezTo>
                    <a:pt x="0" y="48"/>
                    <a:pt x="3" y="87"/>
                    <a:pt x="28" y="109"/>
                  </a:cubicBezTo>
                  <a:cubicBezTo>
                    <a:pt x="39" y="119"/>
                    <a:pt x="53" y="125"/>
                    <a:pt x="68" y="125"/>
                  </a:cubicBezTo>
                  <a:cubicBezTo>
                    <a:pt x="70" y="125"/>
                    <a:pt x="72" y="125"/>
                    <a:pt x="74" y="124"/>
                  </a:cubicBezTo>
                  <a:cubicBezTo>
                    <a:pt x="90" y="123"/>
                    <a:pt x="106" y="115"/>
                    <a:pt x="116" y="101"/>
                  </a:cubicBezTo>
                  <a:cubicBezTo>
                    <a:pt x="136" y="75"/>
                    <a:pt x="133" y="38"/>
                    <a:pt x="108" y="16"/>
                  </a:cubicBezTo>
                  <a:cubicBezTo>
                    <a:pt x="96" y="5"/>
                    <a:pt x="80" y="0"/>
                    <a:pt x="64" y="1"/>
                  </a:cubicBezTo>
                  <a:cubicBezTo>
                    <a:pt x="48" y="2"/>
                    <a:pt x="33" y="9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15" name="Freeform 122">
              <a:extLst>
                <a:ext uri="{FF2B5EF4-FFF2-40B4-BE49-F238E27FC236}">
                  <a16:creationId xmlns:a16="http://schemas.microsoft.com/office/drawing/2014/main" id="{A4433637-236C-2206-9D62-02EBFF8C9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4" y="1062"/>
              <a:ext cx="48" cy="44"/>
            </a:xfrm>
            <a:custGeom>
              <a:avLst/>
              <a:gdLst>
                <a:gd name="T0" fmla="*/ 36 w 133"/>
                <a:gd name="T1" fmla="*/ 112 h 121"/>
                <a:gd name="T2" fmla="*/ 66 w 133"/>
                <a:gd name="T3" fmla="*/ 121 h 121"/>
                <a:gd name="T4" fmla="*/ 81 w 133"/>
                <a:gd name="T5" fmla="*/ 119 h 121"/>
                <a:gd name="T6" fmla="*/ 118 w 133"/>
                <a:gd name="T7" fmla="*/ 90 h 121"/>
                <a:gd name="T8" fmla="*/ 97 w 133"/>
                <a:gd name="T9" fmla="*/ 11 h 121"/>
                <a:gd name="T10" fmla="*/ 53 w 133"/>
                <a:gd name="T11" fmla="*/ 4 h 121"/>
                <a:gd name="T12" fmla="*/ 17 w 133"/>
                <a:gd name="T13" fmla="*/ 30 h 121"/>
                <a:gd name="T14" fmla="*/ 36 w 133"/>
                <a:gd name="T15" fmla="*/ 1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" h="121">
                  <a:moveTo>
                    <a:pt x="36" y="112"/>
                  </a:moveTo>
                  <a:cubicBezTo>
                    <a:pt x="45" y="118"/>
                    <a:pt x="56" y="121"/>
                    <a:pt x="66" y="121"/>
                  </a:cubicBezTo>
                  <a:cubicBezTo>
                    <a:pt x="71" y="121"/>
                    <a:pt x="76" y="120"/>
                    <a:pt x="81" y="119"/>
                  </a:cubicBezTo>
                  <a:cubicBezTo>
                    <a:pt x="97" y="115"/>
                    <a:pt x="110" y="104"/>
                    <a:pt x="118" y="90"/>
                  </a:cubicBezTo>
                  <a:cubicBezTo>
                    <a:pt x="133" y="63"/>
                    <a:pt x="124" y="27"/>
                    <a:pt x="97" y="11"/>
                  </a:cubicBezTo>
                  <a:cubicBezTo>
                    <a:pt x="84" y="3"/>
                    <a:pt x="69" y="0"/>
                    <a:pt x="53" y="4"/>
                  </a:cubicBezTo>
                  <a:cubicBezTo>
                    <a:pt x="38" y="7"/>
                    <a:pt x="25" y="17"/>
                    <a:pt x="17" y="30"/>
                  </a:cubicBezTo>
                  <a:cubicBezTo>
                    <a:pt x="0" y="58"/>
                    <a:pt x="8" y="95"/>
                    <a:pt x="36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16" name="Freeform 123">
              <a:extLst>
                <a:ext uri="{FF2B5EF4-FFF2-40B4-BE49-F238E27FC236}">
                  <a16:creationId xmlns:a16="http://schemas.microsoft.com/office/drawing/2014/main" id="{37E4C63F-12AE-A6B4-8471-7C9280E98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978"/>
              <a:ext cx="46" cy="42"/>
            </a:xfrm>
            <a:custGeom>
              <a:avLst/>
              <a:gdLst>
                <a:gd name="T0" fmla="*/ 116 w 126"/>
                <a:gd name="T1" fmla="*/ 77 h 115"/>
                <a:gd name="T2" fmla="*/ 85 w 126"/>
                <a:gd name="T3" fmla="*/ 6 h 115"/>
                <a:gd name="T4" fmla="*/ 42 w 126"/>
                <a:gd name="T5" fmla="*/ 6 h 115"/>
                <a:gd name="T6" fmla="*/ 12 w 126"/>
                <a:gd name="T7" fmla="*/ 37 h 115"/>
                <a:gd name="T8" fmla="*/ 42 w 126"/>
                <a:gd name="T9" fmla="*/ 111 h 115"/>
                <a:gd name="T10" fmla="*/ 63 w 126"/>
                <a:gd name="T11" fmla="*/ 115 h 115"/>
                <a:gd name="T12" fmla="*/ 86 w 126"/>
                <a:gd name="T13" fmla="*/ 110 h 115"/>
                <a:gd name="T14" fmla="*/ 116 w 126"/>
                <a:gd name="T15" fmla="*/ 7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15">
                  <a:moveTo>
                    <a:pt x="116" y="77"/>
                  </a:moveTo>
                  <a:cubicBezTo>
                    <a:pt x="126" y="49"/>
                    <a:pt x="112" y="17"/>
                    <a:pt x="85" y="6"/>
                  </a:cubicBezTo>
                  <a:cubicBezTo>
                    <a:pt x="71" y="0"/>
                    <a:pt x="56" y="0"/>
                    <a:pt x="42" y="6"/>
                  </a:cubicBezTo>
                  <a:cubicBezTo>
                    <a:pt x="28" y="12"/>
                    <a:pt x="17" y="23"/>
                    <a:pt x="12" y="37"/>
                  </a:cubicBezTo>
                  <a:cubicBezTo>
                    <a:pt x="0" y="66"/>
                    <a:pt x="14" y="99"/>
                    <a:pt x="42" y="111"/>
                  </a:cubicBezTo>
                  <a:cubicBezTo>
                    <a:pt x="49" y="114"/>
                    <a:pt x="56" y="115"/>
                    <a:pt x="63" y="115"/>
                  </a:cubicBezTo>
                  <a:cubicBezTo>
                    <a:pt x="71" y="115"/>
                    <a:pt x="79" y="113"/>
                    <a:pt x="86" y="110"/>
                  </a:cubicBezTo>
                  <a:cubicBezTo>
                    <a:pt x="100" y="104"/>
                    <a:pt x="111" y="92"/>
                    <a:pt x="116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17" name="Freeform 124">
              <a:extLst>
                <a:ext uri="{FF2B5EF4-FFF2-40B4-BE49-F238E27FC236}">
                  <a16:creationId xmlns:a16="http://schemas.microsoft.com/office/drawing/2014/main" id="{6E5F199A-971F-0882-FDC6-DE2FE4B14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" y="915"/>
              <a:ext cx="43" cy="40"/>
            </a:xfrm>
            <a:custGeom>
              <a:avLst/>
              <a:gdLst>
                <a:gd name="T0" fmla="*/ 47 w 117"/>
                <a:gd name="T1" fmla="*/ 109 h 110"/>
                <a:gd name="T2" fmla="*/ 59 w 117"/>
                <a:gd name="T3" fmla="*/ 110 h 110"/>
                <a:gd name="T4" fmla="*/ 88 w 117"/>
                <a:gd name="T5" fmla="*/ 101 h 110"/>
                <a:gd name="T6" fmla="*/ 112 w 117"/>
                <a:gd name="T7" fmla="*/ 66 h 110"/>
                <a:gd name="T8" fmla="*/ 71 w 117"/>
                <a:gd name="T9" fmla="*/ 3 h 110"/>
                <a:gd name="T10" fmla="*/ 31 w 117"/>
                <a:gd name="T11" fmla="*/ 10 h 110"/>
                <a:gd name="T12" fmla="*/ 7 w 117"/>
                <a:gd name="T13" fmla="*/ 44 h 110"/>
                <a:gd name="T14" fmla="*/ 47 w 117"/>
                <a:gd name="T15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110">
                  <a:moveTo>
                    <a:pt x="47" y="109"/>
                  </a:moveTo>
                  <a:cubicBezTo>
                    <a:pt x="51" y="110"/>
                    <a:pt x="55" y="110"/>
                    <a:pt x="59" y="110"/>
                  </a:cubicBezTo>
                  <a:cubicBezTo>
                    <a:pt x="69" y="110"/>
                    <a:pt x="79" y="107"/>
                    <a:pt x="88" y="101"/>
                  </a:cubicBezTo>
                  <a:cubicBezTo>
                    <a:pt x="100" y="93"/>
                    <a:pt x="109" y="80"/>
                    <a:pt x="112" y="66"/>
                  </a:cubicBezTo>
                  <a:cubicBezTo>
                    <a:pt x="117" y="38"/>
                    <a:pt x="98" y="9"/>
                    <a:pt x="71" y="3"/>
                  </a:cubicBezTo>
                  <a:cubicBezTo>
                    <a:pt x="57" y="0"/>
                    <a:pt x="43" y="2"/>
                    <a:pt x="31" y="10"/>
                  </a:cubicBezTo>
                  <a:cubicBezTo>
                    <a:pt x="18" y="18"/>
                    <a:pt x="10" y="30"/>
                    <a:pt x="7" y="44"/>
                  </a:cubicBezTo>
                  <a:cubicBezTo>
                    <a:pt x="0" y="73"/>
                    <a:pt x="18" y="102"/>
                    <a:pt x="47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18" name="Freeform 125">
              <a:extLst>
                <a:ext uri="{FF2B5EF4-FFF2-40B4-BE49-F238E27FC236}">
                  <a16:creationId xmlns:a16="http://schemas.microsoft.com/office/drawing/2014/main" id="{45AB061E-FB13-25A8-0A70-D724BCE65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" y="873"/>
              <a:ext cx="38" cy="38"/>
            </a:xfrm>
            <a:custGeom>
              <a:avLst/>
              <a:gdLst>
                <a:gd name="T0" fmla="*/ 49 w 104"/>
                <a:gd name="T1" fmla="*/ 104 h 104"/>
                <a:gd name="T2" fmla="*/ 87 w 104"/>
                <a:gd name="T3" fmla="*/ 90 h 104"/>
                <a:gd name="T4" fmla="*/ 103 w 104"/>
                <a:gd name="T5" fmla="*/ 53 h 104"/>
                <a:gd name="T6" fmla="*/ 56 w 104"/>
                <a:gd name="T7" fmla="*/ 1 h 104"/>
                <a:gd name="T8" fmla="*/ 19 w 104"/>
                <a:gd name="T9" fmla="*/ 13 h 104"/>
                <a:gd name="T10" fmla="*/ 2 w 104"/>
                <a:gd name="T11" fmla="*/ 49 h 104"/>
                <a:gd name="T12" fmla="*/ 49 w 104"/>
                <a:gd name="T1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04">
                  <a:moveTo>
                    <a:pt x="49" y="104"/>
                  </a:moveTo>
                  <a:cubicBezTo>
                    <a:pt x="65" y="104"/>
                    <a:pt x="77" y="99"/>
                    <a:pt x="87" y="90"/>
                  </a:cubicBezTo>
                  <a:cubicBezTo>
                    <a:pt x="97" y="81"/>
                    <a:pt x="103" y="67"/>
                    <a:pt x="103" y="53"/>
                  </a:cubicBezTo>
                  <a:cubicBezTo>
                    <a:pt x="104" y="26"/>
                    <a:pt x="83" y="2"/>
                    <a:pt x="56" y="1"/>
                  </a:cubicBezTo>
                  <a:cubicBezTo>
                    <a:pt x="42" y="0"/>
                    <a:pt x="29" y="4"/>
                    <a:pt x="19" y="13"/>
                  </a:cubicBezTo>
                  <a:cubicBezTo>
                    <a:pt x="9" y="22"/>
                    <a:pt x="2" y="35"/>
                    <a:pt x="2" y="49"/>
                  </a:cubicBezTo>
                  <a:cubicBezTo>
                    <a:pt x="0" y="77"/>
                    <a:pt x="21" y="102"/>
                    <a:pt x="49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19" name="Freeform 126">
              <a:extLst>
                <a:ext uri="{FF2B5EF4-FFF2-40B4-BE49-F238E27FC236}">
                  <a16:creationId xmlns:a16="http://schemas.microsoft.com/office/drawing/2014/main" id="{57BF34A8-495A-32A9-555E-A9F6477A4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4" y="850"/>
              <a:ext cx="37" cy="37"/>
            </a:xfrm>
            <a:custGeom>
              <a:avLst/>
              <a:gdLst>
                <a:gd name="T0" fmla="*/ 51 w 100"/>
                <a:gd name="T1" fmla="*/ 101 h 101"/>
                <a:gd name="T2" fmla="*/ 56 w 100"/>
                <a:gd name="T3" fmla="*/ 101 h 101"/>
                <a:gd name="T4" fmla="*/ 89 w 100"/>
                <a:gd name="T5" fmla="*/ 82 h 101"/>
                <a:gd name="T6" fmla="*/ 99 w 100"/>
                <a:gd name="T7" fmla="*/ 45 h 101"/>
                <a:gd name="T8" fmla="*/ 46 w 100"/>
                <a:gd name="T9" fmla="*/ 3 h 101"/>
                <a:gd name="T10" fmla="*/ 3 w 100"/>
                <a:gd name="T11" fmla="*/ 57 h 101"/>
                <a:gd name="T12" fmla="*/ 20 w 100"/>
                <a:gd name="T13" fmla="*/ 90 h 101"/>
                <a:gd name="T14" fmla="*/ 51 w 100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101">
                  <a:moveTo>
                    <a:pt x="51" y="101"/>
                  </a:moveTo>
                  <a:cubicBezTo>
                    <a:pt x="52" y="101"/>
                    <a:pt x="54" y="101"/>
                    <a:pt x="56" y="101"/>
                  </a:cubicBezTo>
                  <a:cubicBezTo>
                    <a:pt x="69" y="99"/>
                    <a:pt x="80" y="93"/>
                    <a:pt x="89" y="82"/>
                  </a:cubicBezTo>
                  <a:cubicBezTo>
                    <a:pt x="97" y="72"/>
                    <a:pt x="100" y="58"/>
                    <a:pt x="99" y="45"/>
                  </a:cubicBezTo>
                  <a:cubicBezTo>
                    <a:pt x="95" y="19"/>
                    <a:pt x="71" y="0"/>
                    <a:pt x="46" y="3"/>
                  </a:cubicBezTo>
                  <a:cubicBezTo>
                    <a:pt x="19" y="6"/>
                    <a:pt x="0" y="30"/>
                    <a:pt x="3" y="57"/>
                  </a:cubicBezTo>
                  <a:cubicBezTo>
                    <a:pt x="4" y="70"/>
                    <a:pt x="10" y="82"/>
                    <a:pt x="20" y="90"/>
                  </a:cubicBezTo>
                  <a:cubicBezTo>
                    <a:pt x="29" y="97"/>
                    <a:pt x="40" y="101"/>
                    <a:pt x="5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20" name="Freeform 127">
              <a:extLst>
                <a:ext uri="{FF2B5EF4-FFF2-40B4-BE49-F238E27FC236}">
                  <a16:creationId xmlns:a16="http://schemas.microsoft.com/office/drawing/2014/main" id="{69B23B2C-8C04-C38A-D1B3-BE8DF0BFE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" y="848"/>
              <a:ext cx="36" cy="36"/>
            </a:xfrm>
            <a:custGeom>
              <a:avLst/>
              <a:gdLst>
                <a:gd name="T0" fmla="*/ 63 w 99"/>
                <a:gd name="T1" fmla="*/ 97 h 98"/>
                <a:gd name="T2" fmla="*/ 91 w 99"/>
                <a:gd name="T3" fmla="*/ 74 h 98"/>
                <a:gd name="T4" fmla="*/ 95 w 99"/>
                <a:gd name="T5" fmla="*/ 38 h 98"/>
                <a:gd name="T6" fmla="*/ 39 w 99"/>
                <a:gd name="T7" fmla="*/ 7 h 98"/>
                <a:gd name="T8" fmla="*/ 7 w 99"/>
                <a:gd name="T9" fmla="*/ 64 h 98"/>
                <a:gd name="T10" fmla="*/ 29 w 99"/>
                <a:gd name="T11" fmla="*/ 92 h 98"/>
                <a:gd name="T12" fmla="*/ 51 w 99"/>
                <a:gd name="T13" fmla="*/ 98 h 98"/>
                <a:gd name="T14" fmla="*/ 63 w 99"/>
                <a:gd name="T15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98">
                  <a:moveTo>
                    <a:pt x="63" y="97"/>
                  </a:moveTo>
                  <a:cubicBezTo>
                    <a:pt x="75" y="93"/>
                    <a:pt x="85" y="85"/>
                    <a:pt x="91" y="74"/>
                  </a:cubicBezTo>
                  <a:cubicBezTo>
                    <a:pt x="97" y="63"/>
                    <a:pt x="99" y="50"/>
                    <a:pt x="95" y="38"/>
                  </a:cubicBezTo>
                  <a:cubicBezTo>
                    <a:pt x="88" y="14"/>
                    <a:pt x="63" y="0"/>
                    <a:pt x="39" y="7"/>
                  </a:cubicBezTo>
                  <a:cubicBezTo>
                    <a:pt x="15" y="14"/>
                    <a:pt x="0" y="39"/>
                    <a:pt x="7" y="64"/>
                  </a:cubicBezTo>
                  <a:cubicBezTo>
                    <a:pt x="10" y="76"/>
                    <a:pt x="18" y="86"/>
                    <a:pt x="29" y="92"/>
                  </a:cubicBezTo>
                  <a:cubicBezTo>
                    <a:pt x="36" y="96"/>
                    <a:pt x="43" y="98"/>
                    <a:pt x="51" y="98"/>
                  </a:cubicBezTo>
                  <a:cubicBezTo>
                    <a:pt x="55" y="98"/>
                    <a:pt x="59" y="98"/>
                    <a:pt x="63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21" name="Freeform 128">
              <a:extLst>
                <a:ext uri="{FF2B5EF4-FFF2-40B4-BE49-F238E27FC236}">
                  <a16:creationId xmlns:a16="http://schemas.microsoft.com/office/drawing/2014/main" id="{B48D0830-B77E-EADF-9E41-CC6EA2315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" y="867"/>
              <a:ext cx="35" cy="34"/>
            </a:xfrm>
            <a:custGeom>
              <a:avLst/>
              <a:gdLst>
                <a:gd name="T0" fmla="*/ 10 w 95"/>
                <a:gd name="T1" fmla="*/ 68 h 93"/>
                <a:gd name="T2" fmla="*/ 35 w 95"/>
                <a:gd name="T3" fmla="*/ 91 h 93"/>
                <a:gd name="T4" fmla="*/ 50 w 95"/>
                <a:gd name="T5" fmla="*/ 93 h 93"/>
                <a:gd name="T6" fmla="*/ 68 w 95"/>
                <a:gd name="T7" fmla="*/ 89 h 93"/>
                <a:gd name="T8" fmla="*/ 91 w 95"/>
                <a:gd name="T9" fmla="*/ 64 h 93"/>
                <a:gd name="T10" fmla="*/ 89 w 95"/>
                <a:gd name="T11" fmla="*/ 30 h 93"/>
                <a:gd name="T12" fmla="*/ 31 w 95"/>
                <a:gd name="T13" fmla="*/ 10 h 93"/>
                <a:gd name="T14" fmla="*/ 10 w 95"/>
                <a:gd name="T15" fmla="*/ 6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93">
                  <a:moveTo>
                    <a:pt x="10" y="68"/>
                  </a:moveTo>
                  <a:cubicBezTo>
                    <a:pt x="15" y="79"/>
                    <a:pt x="24" y="87"/>
                    <a:pt x="35" y="91"/>
                  </a:cubicBezTo>
                  <a:cubicBezTo>
                    <a:pt x="40" y="93"/>
                    <a:pt x="45" y="93"/>
                    <a:pt x="50" y="93"/>
                  </a:cubicBezTo>
                  <a:cubicBezTo>
                    <a:pt x="56" y="93"/>
                    <a:pt x="62" y="92"/>
                    <a:pt x="68" y="89"/>
                  </a:cubicBezTo>
                  <a:cubicBezTo>
                    <a:pt x="79" y="84"/>
                    <a:pt x="87" y="75"/>
                    <a:pt x="91" y="64"/>
                  </a:cubicBezTo>
                  <a:cubicBezTo>
                    <a:pt x="95" y="53"/>
                    <a:pt x="94" y="41"/>
                    <a:pt x="89" y="30"/>
                  </a:cubicBezTo>
                  <a:cubicBezTo>
                    <a:pt x="78" y="9"/>
                    <a:pt x="53" y="0"/>
                    <a:pt x="31" y="10"/>
                  </a:cubicBezTo>
                  <a:cubicBezTo>
                    <a:pt x="10" y="20"/>
                    <a:pt x="0" y="46"/>
                    <a:pt x="10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22" name="Freeform 129">
              <a:extLst>
                <a:ext uri="{FF2B5EF4-FFF2-40B4-BE49-F238E27FC236}">
                  <a16:creationId xmlns:a16="http://schemas.microsoft.com/office/drawing/2014/main" id="{C661940F-B781-D09A-6C22-E67E79D92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" y="907"/>
              <a:ext cx="32" cy="32"/>
            </a:xfrm>
            <a:custGeom>
              <a:avLst/>
              <a:gdLst>
                <a:gd name="T0" fmla="*/ 40 w 89"/>
                <a:gd name="T1" fmla="*/ 88 h 88"/>
                <a:gd name="T2" fmla="*/ 47 w 89"/>
                <a:gd name="T3" fmla="*/ 88 h 88"/>
                <a:gd name="T4" fmla="*/ 70 w 89"/>
                <a:gd name="T5" fmla="*/ 81 h 88"/>
                <a:gd name="T6" fmla="*/ 87 w 89"/>
                <a:gd name="T7" fmla="*/ 54 h 88"/>
                <a:gd name="T8" fmla="*/ 80 w 89"/>
                <a:gd name="T9" fmla="*/ 23 h 88"/>
                <a:gd name="T10" fmla="*/ 23 w 89"/>
                <a:gd name="T11" fmla="*/ 13 h 88"/>
                <a:gd name="T12" fmla="*/ 13 w 89"/>
                <a:gd name="T13" fmla="*/ 70 h 88"/>
                <a:gd name="T14" fmla="*/ 40 w 89"/>
                <a:gd name="T1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88">
                  <a:moveTo>
                    <a:pt x="40" y="88"/>
                  </a:moveTo>
                  <a:cubicBezTo>
                    <a:pt x="42" y="88"/>
                    <a:pt x="44" y="88"/>
                    <a:pt x="47" y="88"/>
                  </a:cubicBezTo>
                  <a:cubicBezTo>
                    <a:pt x="55" y="88"/>
                    <a:pt x="63" y="86"/>
                    <a:pt x="70" y="81"/>
                  </a:cubicBezTo>
                  <a:cubicBezTo>
                    <a:pt x="79" y="75"/>
                    <a:pt x="85" y="65"/>
                    <a:pt x="87" y="54"/>
                  </a:cubicBezTo>
                  <a:cubicBezTo>
                    <a:pt x="89" y="43"/>
                    <a:pt x="86" y="32"/>
                    <a:pt x="80" y="23"/>
                  </a:cubicBezTo>
                  <a:cubicBezTo>
                    <a:pt x="67" y="4"/>
                    <a:pt x="42" y="0"/>
                    <a:pt x="23" y="13"/>
                  </a:cubicBezTo>
                  <a:cubicBezTo>
                    <a:pt x="5" y="26"/>
                    <a:pt x="0" y="52"/>
                    <a:pt x="13" y="70"/>
                  </a:cubicBezTo>
                  <a:cubicBezTo>
                    <a:pt x="19" y="80"/>
                    <a:pt x="29" y="86"/>
                    <a:pt x="40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23" name="Freeform 130">
              <a:extLst>
                <a:ext uri="{FF2B5EF4-FFF2-40B4-BE49-F238E27FC236}">
                  <a16:creationId xmlns:a16="http://schemas.microsoft.com/office/drawing/2014/main" id="{A51E1B5E-7A4C-76E7-F973-91F4224D3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" y="968"/>
              <a:ext cx="31" cy="29"/>
            </a:xfrm>
            <a:custGeom>
              <a:avLst/>
              <a:gdLst>
                <a:gd name="T0" fmla="*/ 42 w 84"/>
                <a:gd name="T1" fmla="*/ 78 h 78"/>
                <a:gd name="T2" fmla="*/ 69 w 84"/>
                <a:gd name="T3" fmla="*/ 67 h 78"/>
                <a:gd name="T4" fmla="*/ 69 w 84"/>
                <a:gd name="T5" fmla="*/ 11 h 78"/>
                <a:gd name="T6" fmla="*/ 42 w 84"/>
                <a:gd name="T7" fmla="*/ 0 h 78"/>
                <a:gd name="T8" fmla="*/ 15 w 84"/>
                <a:gd name="T9" fmla="*/ 12 h 78"/>
                <a:gd name="T10" fmla="*/ 15 w 84"/>
                <a:gd name="T11" fmla="*/ 67 h 78"/>
                <a:gd name="T12" fmla="*/ 42 w 84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78">
                  <a:moveTo>
                    <a:pt x="42" y="78"/>
                  </a:moveTo>
                  <a:cubicBezTo>
                    <a:pt x="52" y="78"/>
                    <a:pt x="62" y="74"/>
                    <a:pt x="69" y="67"/>
                  </a:cubicBezTo>
                  <a:cubicBezTo>
                    <a:pt x="84" y="51"/>
                    <a:pt x="84" y="26"/>
                    <a:pt x="69" y="11"/>
                  </a:cubicBezTo>
                  <a:cubicBezTo>
                    <a:pt x="61" y="4"/>
                    <a:pt x="52" y="0"/>
                    <a:pt x="42" y="0"/>
                  </a:cubicBezTo>
                  <a:cubicBezTo>
                    <a:pt x="32" y="0"/>
                    <a:pt x="22" y="4"/>
                    <a:pt x="15" y="12"/>
                  </a:cubicBezTo>
                  <a:cubicBezTo>
                    <a:pt x="0" y="27"/>
                    <a:pt x="0" y="51"/>
                    <a:pt x="15" y="67"/>
                  </a:cubicBezTo>
                  <a:cubicBezTo>
                    <a:pt x="22" y="74"/>
                    <a:pt x="32" y="78"/>
                    <a:pt x="42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24" name="Freeform 131">
              <a:extLst>
                <a:ext uri="{FF2B5EF4-FFF2-40B4-BE49-F238E27FC236}">
                  <a16:creationId xmlns:a16="http://schemas.microsoft.com/office/drawing/2014/main" id="{7A213D94-AF68-050F-C68A-DB1D603BD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" y="1048"/>
              <a:ext cx="30" cy="27"/>
            </a:xfrm>
            <a:custGeom>
              <a:avLst/>
              <a:gdLst>
                <a:gd name="T0" fmla="*/ 71 w 82"/>
                <a:gd name="T1" fmla="*/ 58 h 74"/>
                <a:gd name="T2" fmla="*/ 61 w 82"/>
                <a:gd name="T3" fmla="*/ 7 h 74"/>
                <a:gd name="T4" fmla="*/ 34 w 82"/>
                <a:gd name="T5" fmla="*/ 2 h 74"/>
                <a:gd name="T6" fmla="*/ 11 w 82"/>
                <a:gd name="T7" fmla="*/ 17 h 74"/>
                <a:gd name="T8" fmla="*/ 20 w 82"/>
                <a:gd name="T9" fmla="*/ 67 h 74"/>
                <a:gd name="T10" fmla="*/ 41 w 82"/>
                <a:gd name="T11" fmla="*/ 74 h 74"/>
                <a:gd name="T12" fmla="*/ 48 w 82"/>
                <a:gd name="T13" fmla="*/ 73 h 74"/>
                <a:gd name="T14" fmla="*/ 71 w 82"/>
                <a:gd name="T15" fmla="*/ 5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74">
                  <a:moveTo>
                    <a:pt x="71" y="58"/>
                  </a:moveTo>
                  <a:cubicBezTo>
                    <a:pt x="82" y="41"/>
                    <a:pt x="77" y="18"/>
                    <a:pt x="61" y="7"/>
                  </a:cubicBezTo>
                  <a:cubicBezTo>
                    <a:pt x="53" y="2"/>
                    <a:pt x="43" y="0"/>
                    <a:pt x="34" y="2"/>
                  </a:cubicBezTo>
                  <a:cubicBezTo>
                    <a:pt x="24" y="4"/>
                    <a:pt x="16" y="9"/>
                    <a:pt x="11" y="17"/>
                  </a:cubicBezTo>
                  <a:cubicBezTo>
                    <a:pt x="0" y="34"/>
                    <a:pt x="4" y="56"/>
                    <a:pt x="20" y="67"/>
                  </a:cubicBezTo>
                  <a:cubicBezTo>
                    <a:pt x="26" y="72"/>
                    <a:pt x="33" y="74"/>
                    <a:pt x="41" y="74"/>
                  </a:cubicBezTo>
                  <a:cubicBezTo>
                    <a:pt x="43" y="74"/>
                    <a:pt x="45" y="74"/>
                    <a:pt x="48" y="73"/>
                  </a:cubicBezTo>
                  <a:cubicBezTo>
                    <a:pt x="57" y="71"/>
                    <a:pt x="65" y="66"/>
                    <a:pt x="71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25" name="Freeform 132">
              <a:extLst>
                <a:ext uri="{FF2B5EF4-FFF2-40B4-BE49-F238E27FC236}">
                  <a16:creationId xmlns:a16="http://schemas.microsoft.com/office/drawing/2014/main" id="{536DA2AB-1527-4DE1-1631-DACB73F3E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" y="1148"/>
              <a:ext cx="27" cy="26"/>
            </a:xfrm>
            <a:custGeom>
              <a:avLst/>
              <a:gdLst>
                <a:gd name="T0" fmla="*/ 25 w 76"/>
                <a:gd name="T1" fmla="*/ 66 h 69"/>
                <a:gd name="T2" fmla="*/ 38 w 76"/>
                <a:gd name="T3" fmla="*/ 69 h 69"/>
                <a:gd name="T4" fmla="*/ 51 w 76"/>
                <a:gd name="T5" fmla="*/ 66 h 69"/>
                <a:gd name="T6" fmla="*/ 69 w 76"/>
                <a:gd name="T7" fmla="*/ 48 h 69"/>
                <a:gd name="T8" fmla="*/ 51 w 76"/>
                <a:gd name="T9" fmla="*/ 4 h 69"/>
                <a:gd name="T10" fmla="*/ 25 w 76"/>
                <a:gd name="T11" fmla="*/ 4 h 69"/>
                <a:gd name="T12" fmla="*/ 7 w 76"/>
                <a:gd name="T13" fmla="*/ 22 h 69"/>
                <a:gd name="T14" fmla="*/ 25 w 76"/>
                <a:gd name="T15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9">
                  <a:moveTo>
                    <a:pt x="25" y="66"/>
                  </a:moveTo>
                  <a:cubicBezTo>
                    <a:pt x="29" y="68"/>
                    <a:pt x="33" y="69"/>
                    <a:pt x="38" y="69"/>
                  </a:cubicBezTo>
                  <a:cubicBezTo>
                    <a:pt x="42" y="69"/>
                    <a:pt x="46" y="68"/>
                    <a:pt x="51" y="66"/>
                  </a:cubicBezTo>
                  <a:cubicBezTo>
                    <a:pt x="59" y="63"/>
                    <a:pt x="65" y="56"/>
                    <a:pt x="69" y="48"/>
                  </a:cubicBezTo>
                  <a:cubicBezTo>
                    <a:pt x="76" y="31"/>
                    <a:pt x="68" y="11"/>
                    <a:pt x="51" y="4"/>
                  </a:cubicBezTo>
                  <a:cubicBezTo>
                    <a:pt x="43" y="0"/>
                    <a:pt x="34" y="0"/>
                    <a:pt x="25" y="4"/>
                  </a:cubicBezTo>
                  <a:cubicBezTo>
                    <a:pt x="17" y="7"/>
                    <a:pt x="10" y="13"/>
                    <a:pt x="7" y="22"/>
                  </a:cubicBezTo>
                  <a:cubicBezTo>
                    <a:pt x="0" y="39"/>
                    <a:pt x="8" y="59"/>
                    <a:pt x="25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26" name="Freeform 133">
              <a:extLst>
                <a:ext uri="{FF2B5EF4-FFF2-40B4-BE49-F238E27FC236}">
                  <a16:creationId xmlns:a16="http://schemas.microsoft.com/office/drawing/2014/main" id="{3342D6FE-44EB-774A-0B4F-BBA806B2B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" y="2352"/>
              <a:ext cx="82" cy="74"/>
            </a:xfrm>
            <a:custGeom>
              <a:avLst/>
              <a:gdLst>
                <a:gd name="T0" fmla="*/ 30 w 222"/>
                <a:gd name="T1" fmla="*/ 44 h 204"/>
                <a:gd name="T2" fmla="*/ 48 w 222"/>
                <a:gd name="T3" fmla="*/ 181 h 204"/>
                <a:gd name="T4" fmla="*/ 110 w 222"/>
                <a:gd name="T5" fmla="*/ 204 h 204"/>
                <a:gd name="T6" fmla="*/ 120 w 222"/>
                <a:gd name="T7" fmla="*/ 204 h 204"/>
                <a:gd name="T8" fmla="*/ 187 w 222"/>
                <a:gd name="T9" fmla="*/ 167 h 204"/>
                <a:gd name="T10" fmla="*/ 173 w 222"/>
                <a:gd name="T11" fmla="*/ 26 h 204"/>
                <a:gd name="T12" fmla="*/ 98 w 222"/>
                <a:gd name="T13" fmla="*/ 4 h 204"/>
                <a:gd name="T14" fmla="*/ 30 w 222"/>
                <a:gd name="T15" fmla="*/ 4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04">
                  <a:moveTo>
                    <a:pt x="30" y="44"/>
                  </a:moveTo>
                  <a:cubicBezTo>
                    <a:pt x="0" y="87"/>
                    <a:pt x="8" y="147"/>
                    <a:pt x="48" y="181"/>
                  </a:cubicBezTo>
                  <a:cubicBezTo>
                    <a:pt x="66" y="196"/>
                    <a:pt x="88" y="204"/>
                    <a:pt x="110" y="204"/>
                  </a:cubicBezTo>
                  <a:cubicBezTo>
                    <a:pt x="114" y="204"/>
                    <a:pt x="117" y="204"/>
                    <a:pt x="120" y="204"/>
                  </a:cubicBezTo>
                  <a:cubicBezTo>
                    <a:pt x="146" y="201"/>
                    <a:pt x="170" y="188"/>
                    <a:pt x="187" y="167"/>
                  </a:cubicBezTo>
                  <a:cubicBezTo>
                    <a:pt x="222" y="124"/>
                    <a:pt x="215" y="61"/>
                    <a:pt x="173" y="26"/>
                  </a:cubicBezTo>
                  <a:cubicBezTo>
                    <a:pt x="153" y="8"/>
                    <a:pt x="125" y="0"/>
                    <a:pt x="98" y="4"/>
                  </a:cubicBezTo>
                  <a:cubicBezTo>
                    <a:pt x="71" y="7"/>
                    <a:pt x="46" y="22"/>
                    <a:pt x="30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27" name="Freeform 134">
              <a:extLst>
                <a:ext uri="{FF2B5EF4-FFF2-40B4-BE49-F238E27FC236}">
                  <a16:creationId xmlns:a16="http://schemas.microsoft.com/office/drawing/2014/main" id="{C4668CBA-ECCF-BA2F-090F-AC3375D1F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" y="2432"/>
              <a:ext cx="80" cy="73"/>
            </a:xfrm>
            <a:custGeom>
              <a:avLst/>
              <a:gdLst>
                <a:gd name="T0" fmla="*/ 83 w 220"/>
                <a:gd name="T1" fmla="*/ 7 h 200"/>
                <a:gd name="T2" fmla="*/ 23 w 220"/>
                <a:gd name="T3" fmla="*/ 57 h 200"/>
                <a:gd name="T4" fmla="*/ 61 w 220"/>
                <a:gd name="T5" fmla="*/ 186 h 200"/>
                <a:gd name="T6" fmla="*/ 109 w 220"/>
                <a:gd name="T7" fmla="*/ 200 h 200"/>
                <a:gd name="T8" fmla="*/ 134 w 220"/>
                <a:gd name="T9" fmla="*/ 197 h 200"/>
                <a:gd name="T10" fmla="*/ 193 w 220"/>
                <a:gd name="T11" fmla="*/ 151 h 200"/>
                <a:gd name="T12" fmla="*/ 158 w 220"/>
                <a:gd name="T13" fmla="*/ 16 h 200"/>
                <a:gd name="T14" fmla="*/ 83 w 220"/>
                <a:gd name="T15" fmla="*/ 7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200">
                  <a:moveTo>
                    <a:pt x="83" y="7"/>
                  </a:moveTo>
                  <a:cubicBezTo>
                    <a:pt x="57" y="15"/>
                    <a:pt x="35" y="33"/>
                    <a:pt x="23" y="57"/>
                  </a:cubicBezTo>
                  <a:cubicBezTo>
                    <a:pt x="0" y="103"/>
                    <a:pt x="17" y="160"/>
                    <a:pt x="61" y="186"/>
                  </a:cubicBezTo>
                  <a:cubicBezTo>
                    <a:pt x="76" y="195"/>
                    <a:pt x="92" y="200"/>
                    <a:pt x="109" y="200"/>
                  </a:cubicBezTo>
                  <a:cubicBezTo>
                    <a:pt x="117" y="200"/>
                    <a:pt x="126" y="199"/>
                    <a:pt x="134" y="197"/>
                  </a:cubicBezTo>
                  <a:cubicBezTo>
                    <a:pt x="159" y="190"/>
                    <a:pt x="180" y="174"/>
                    <a:pt x="193" y="151"/>
                  </a:cubicBezTo>
                  <a:cubicBezTo>
                    <a:pt x="220" y="104"/>
                    <a:pt x="204" y="44"/>
                    <a:pt x="158" y="16"/>
                  </a:cubicBezTo>
                  <a:cubicBezTo>
                    <a:pt x="136" y="3"/>
                    <a:pt x="108" y="0"/>
                    <a:pt x="8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28" name="Freeform 135">
              <a:extLst>
                <a:ext uri="{FF2B5EF4-FFF2-40B4-BE49-F238E27FC236}">
                  <a16:creationId xmlns:a16="http://schemas.microsoft.com/office/drawing/2014/main" id="{0A5A93B6-31A1-BD91-D7B3-557F7C775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" y="2494"/>
              <a:ext cx="78" cy="71"/>
            </a:xfrm>
            <a:custGeom>
              <a:avLst/>
              <a:gdLst>
                <a:gd name="T0" fmla="*/ 16 w 213"/>
                <a:gd name="T1" fmla="*/ 70 h 195"/>
                <a:gd name="T2" fmla="*/ 71 w 213"/>
                <a:gd name="T3" fmla="*/ 189 h 195"/>
                <a:gd name="T4" fmla="*/ 106 w 213"/>
                <a:gd name="T5" fmla="*/ 195 h 195"/>
                <a:gd name="T6" fmla="*/ 143 w 213"/>
                <a:gd name="T7" fmla="*/ 188 h 195"/>
                <a:gd name="T8" fmla="*/ 194 w 213"/>
                <a:gd name="T9" fmla="*/ 134 h 195"/>
                <a:gd name="T10" fmla="*/ 140 w 213"/>
                <a:gd name="T11" fmla="*/ 10 h 195"/>
                <a:gd name="T12" fmla="*/ 66 w 213"/>
                <a:gd name="T13" fmla="*/ 12 h 195"/>
                <a:gd name="T14" fmla="*/ 16 w 213"/>
                <a:gd name="T15" fmla="*/ 7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195">
                  <a:moveTo>
                    <a:pt x="16" y="70"/>
                  </a:moveTo>
                  <a:cubicBezTo>
                    <a:pt x="0" y="118"/>
                    <a:pt x="25" y="170"/>
                    <a:pt x="71" y="189"/>
                  </a:cubicBezTo>
                  <a:cubicBezTo>
                    <a:pt x="83" y="193"/>
                    <a:pt x="94" y="195"/>
                    <a:pt x="106" y="195"/>
                  </a:cubicBezTo>
                  <a:cubicBezTo>
                    <a:pt x="118" y="195"/>
                    <a:pt x="131" y="193"/>
                    <a:pt x="143" y="188"/>
                  </a:cubicBezTo>
                  <a:cubicBezTo>
                    <a:pt x="166" y="177"/>
                    <a:pt x="184" y="158"/>
                    <a:pt x="194" y="134"/>
                  </a:cubicBezTo>
                  <a:cubicBezTo>
                    <a:pt x="213" y="85"/>
                    <a:pt x="189" y="29"/>
                    <a:pt x="140" y="10"/>
                  </a:cubicBezTo>
                  <a:cubicBezTo>
                    <a:pt x="117" y="0"/>
                    <a:pt x="89" y="1"/>
                    <a:pt x="66" y="12"/>
                  </a:cubicBezTo>
                  <a:cubicBezTo>
                    <a:pt x="42" y="24"/>
                    <a:pt x="24" y="45"/>
                    <a:pt x="1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29" name="Freeform 136">
              <a:extLst>
                <a:ext uri="{FF2B5EF4-FFF2-40B4-BE49-F238E27FC236}">
                  <a16:creationId xmlns:a16="http://schemas.microsoft.com/office/drawing/2014/main" id="{5B73DEDA-B9E2-2C33-ED15-45C1CA9DD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" y="2538"/>
              <a:ext cx="73" cy="70"/>
            </a:xfrm>
            <a:custGeom>
              <a:avLst/>
              <a:gdLst>
                <a:gd name="T0" fmla="*/ 118 w 200"/>
                <a:gd name="T1" fmla="*/ 5 h 191"/>
                <a:gd name="T2" fmla="*/ 47 w 200"/>
                <a:gd name="T3" fmla="*/ 19 h 191"/>
                <a:gd name="T4" fmla="*/ 7 w 200"/>
                <a:gd name="T5" fmla="*/ 82 h 191"/>
                <a:gd name="T6" fmla="*/ 78 w 200"/>
                <a:gd name="T7" fmla="*/ 189 h 191"/>
                <a:gd name="T8" fmla="*/ 99 w 200"/>
                <a:gd name="T9" fmla="*/ 191 h 191"/>
                <a:gd name="T10" fmla="*/ 147 w 200"/>
                <a:gd name="T11" fmla="*/ 177 h 191"/>
                <a:gd name="T12" fmla="*/ 189 w 200"/>
                <a:gd name="T13" fmla="*/ 117 h 191"/>
                <a:gd name="T14" fmla="*/ 118 w 200"/>
                <a:gd name="T15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191">
                  <a:moveTo>
                    <a:pt x="118" y="5"/>
                  </a:moveTo>
                  <a:cubicBezTo>
                    <a:pt x="94" y="0"/>
                    <a:pt x="69" y="5"/>
                    <a:pt x="47" y="19"/>
                  </a:cubicBezTo>
                  <a:cubicBezTo>
                    <a:pt x="26" y="34"/>
                    <a:pt x="11" y="57"/>
                    <a:pt x="7" y="82"/>
                  </a:cubicBezTo>
                  <a:cubicBezTo>
                    <a:pt x="0" y="130"/>
                    <a:pt x="31" y="178"/>
                    <a:pt x="78" y="189"/>
                  </a:cubicBezTo>
                  <a:cubicBezTo>
                    <a:pt x="85" y="190"/>
                    <a:pt x="92" y="191"/>
                    <a:pt x="99" y="191"/>
                  </a:cubicBezTo>
                  <a:cubicBezTo>
                    <a:pt x="116" y="191"/>
                    <a:pt x="132" y="186"/>
                    <a:pt x="147" y="177"/>
                  </a:cubicBezTo>
                  <a:cubicBezTo>
                    <a:pt x="168" y="163"/>
                    <a:pt x="183" y="142"/>
                    <a:pt x="189" y="117"/>
                  </a:cubicBezTo>
                  <a:cubicBezTo>
                    <a:pt x="200" y="67"/>
                    <a:pt x="168" y="17"/>
                    <a:pt x="11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30" name="Freeform 137">
              <a:extLst>
                <a:ext uri="{FF2B5EF4-FFF2-40B4-BE49-F238E27FC236}">
                  <a16:creationId xmlns:a16="http://schemas.microsoft.com/office/drawing/2014/main" id="{1241C89C-9AED-500B-5A4C-E6FD4C067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" y="2565"/>
              <a:ext cx="67" cy="68"/>
            </a:xfrm>
            <a:custGeom>
              <a:avLst/>
              <a:gdLst>
                <a:gd name="T0" fmla="*/ 97 w 184"/>
                <a:gd name="T1" fmla="*/ 2 h 185"/>
                <a:gd name="T2" fmla="*/ 30 w 184"/>
                <a:gd name="T3" fmla="*/ 26 h 185"/>
                <a:gd name="T4" fmla="*/ 1 w 184"/>
                <a:gd name="T5" fmla="*/ 92 h 185"/>
                <a:gd name="T6" fmla="*/ 85 w 184"/>
                <a:gd name="T7" fmla="*/ 185 h 185"/>
                <a:gd name="T8" fmla="*/ 91 w 184"/>
                <a:gd name="T9" fmla="*/ 185 h 185"/>
                <a:gd name="T10" fmla="*/ 150 w 184"/>
                <a:gd name="T11" fmla="*/ 163 h 185"/>
                <a:gd name="T12" fmla="*/ 181 w 184"/>
                <a:gd name="T13" fmla="*/ 99 h 185"/>
                <a:gd name="T14" fmla="*/ 97 w 184"/>
                <a:gd name="T15" fmla="*/ 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185">
                  <a:moveTo>
                    <a:pt x="97" y="2"/>
                  </a:moveTo>
                  <a:cubicBezTo>
                    <a:pt x="72" y="0"/>
                    <a:pt x="49" y="9"/>
                    <a:pt x="30" y="26"/>
                  </a:cubicBezTo>
                  <a:cubicBezTo>
                    <a:pt x="12" y="43"/>
                    <a:pt x="1" y="67"/>
                    <a:pt x="1" y="92"/>
                  </a:cubicBezTo>
                  <a:cubicBezTo>
                    <a:pt x="0" y="141"/>
                    <a:pt x="37" y="181"/>
                    <a:pt x="85" y="185"/>
                  </a:cubicBezTo>
                  <a:cubicBezTo>
                    <a:pt x="87" y="185"/>
                    <a:pt x="89" y="185"/>
                    <a:pt x="91" y="185"/>
                  </a:cubicBezTo>
                  <a:cubicBezTo>
                    <a:pt x="112" y="185"/>
                    <a:pt x="133" y="177"/>
                    <a:pt x="150" y="163"/>
                  </a:cubicBezTo>
                  <a:cubicBezTo>
                    <a:pt x="168" y="147"/>
                    <a:pt x="179" y="124"/>
                    <a:pt x="181" y="99"/>
                  </a:cubicBezTo>
                  <a:cubicBezTo>
                    <a:pt x="184" y="49"/>
                    <a:pt x="146" y="5"/>
                    <a:pt x="9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31" name="Freeform 138">
              <a:extLst>
                <a:ext uri="{FF2B5EF4-FFF2-40B4-BE49-F238E27FC236}">
                  <a16:creationId xmlns:a16="http://schemas.microsoft.com/office/drawing/2014/main" id="{FD340A9C-7BFB-4174-7637-1AA0B1EF7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" y="2574"/>
              <a:ext cx="67" cy="66"/>
            </a:xfrm>
            <a:custGeom>
              <a:avLst/>
              <a:gdLst>
                <a:gd name="T0" fmla="*/ 91 w 182"/>
                <a:gd name="T1" fmla="*/ 181 h 181"/>
                <a:gd name="T2" fmla="*/ 98 w 182"/>
                <a:gd name="T3" fmla="*/ 181 h 181"/>
                <a:gd name="T4" fmla="*/ 178 w 182"/>
                <a:gd name="T5" fmla="*/ 84 h 181"/>
                <a:gd name="T6" fmla="*/ 146 w 182"/>
                <a:gd name="T7" fmla="*/ 23 h 181"/>
                <a:gd name="T8" fmla="*/ 83 w 182"/>
                <a:gd name="T9" fmla="*/ 3 h 181"/>
                <a:gd name="T10" fmla="*/ 22 w 182"/>
                <a:gd name="T11" fmla="*/ 35 h 181"/>
                <a:gd name="T12" fmla="*/ 3 w 182"/>
                <a:gd name="T13" fmla="*/ 104 h 181"/>
                <a:gd name="T14" fmla="*/ 91 w 182"/>
                <a:gd name="T1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" h="181">
                  <a:moveTo>
                    <a:pt x="91" y="181"/>
                  </a:moveTo>
                  <a:cubicBezTo>
                    <a:pt x="93" y="181"/>
                    <a:pt x="95" y="181"/>
                    <a:pt x="98" y="181"/>
                  </a:cubicBezTo>
                  <a:cubicBezTo>
                    <a:pt x="146" y="177"/>
                    <a:pt x="182" y="133"/>
                    <a:pt x="178" y="84"/>
                  </a:cubicBezTo>
                  <a:cubicBezTo>
                    <a:pt x="176" y="60"/>
                    <a:pt x="165" y="39"/>
                    <a:pt x="146" y="23"/>
                  </a:cubicBezTo>
                  <a:cubicBezTo>
                    <a:pt x="128" y="8"/>
                    <a:pt x="106" y="0"/>
                    <a:pt x="83" y="3"/>
                  </a:cubicBezTo>
                  <a:cubicBezTo>
                    <a:pt x="59" y="5"/>
                    <a:pt x="38" y="16"/>
                    <a:pt x="22" y="35"/>
                  </a:cubicBezTo>
                  <a:cubicBezTo>
                    <a:pt x="7" y="55"/>
                    <a:pt x="0" y="80"/>
                    <a:pt x="3" y="104"/>
                  </a:cubicBezTo>
                  <a:cubicBezTo>
                    <a:pt x="9" y="148"/>
                    <a:pt x="48" y="181"/>
                    <a:pt x="91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32" name="Freeform 139">
              <a:extLst>
                <a:ext uri="{FF2B5EF4-FFF2-40B4-BE49-F238E27FC236}">
                  <a16:creationId xmlns:a16="http://schemas.microsoft.com/office/drawing/2014/main" id="{79949171-E559-8483-9FCA-2F3CD9D40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" y="2565"/>
              <a:ext cx="67" cy="64"/>
            </a:xfrm>
            <a:custGeom>
              <a:avLst/>
              <a:gdLst>
                <a:gd name="T0" fmla="*/ 109 w 183"/>
                <a:gd name="T1" fmla="*/ 174 h 177"/>
                <a:gd name="T2" fmla="*/ 173 w 183"/>
                <a:gd name="T3" fmla="*/ 70 h 177"/>
                <a:gd name="T4" fmla="*/ 133 w 183"/>
                <a:gd name="T5" fmla="*/ 15 h 177"/>
                <a:gd name="T6" fmla="*/ 69 w 183"/>
                <a:gd name="T7" fmla="*/ 5 h 177"/>
                <a:gd name="T8" fmla="*/ 16 w 183"/>
                <a:gd name="T9" fmla="*/ 46 h 177"/>
                <a:gd name="T10" fmla="*/ 7 w 183"/>
                <a:gd name="T11" fmla="*/ 115 h 177"/>
                <a:gd name="T12" fmla="*/ 89 w 183"/>
                <a:gd name="T13" fmla="*/ 177 h 177"/>
                <a:gd name="T14" fmla="*/ 109 w 183"/>
                <a:gd name="T15" fmla="*/ 17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3" h="177">
                  <a:moveTo>
                    <a:pt x="109" y="174"/>
                  </a:moveTo>
                  <a:cubicBezTo>
                    <a:pt x="155" y="163"/>
                    <a:pt x="183" y="116"/>
                    <a:pt x="173" y="70"/>
                  </a:cubicBezTo>
                  <a:cubicBezTo>
                    <a:pt x="167" y="47"/>
                    <a:pt x="153" y="28"/>
                    <a:pt x="133" y="15"/>
                  </a:cubicBezTo>
                  <a:cubicBezTo>
                    <a:pt x="114" y="3"/>
                    <a:pt x="91" y="0"/>
                    <a:pt x="69" y="5"/>
                  </a:cubicBezTo>
                  <a:cubicBezTo>
                    <a:pt x="47" y="10"/>
                    <a:pt x="28" y="25"/>
                    <a:pt x="16" y="46"/>
                  </a:cubicBezTo>
                  <a:cubicBezTo>
                    <a:pt x="3" y="67"/>
                    <a:pt x="0" y="92"/>
                    <a:pt x="7" y="115"/>
                  </a:cubicBezTo>
                  <a:cubicBezTo>
                    <a:pt x="18" y="152"/>
                    <a:pt x="52" y="177"/>
                    <a:pt x="89" y="177"/>
                  </a:cubicBezTo>
                  <a:cubicBezTo>
                    <a:pt x="96" y="177"/>
                    <a:pt x="103" y="176"/>
                    <a:pt x="109" y="1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33" name="Freeform 140">
              <a:extLst>
                <a:ext uri="{FF2B5EF4-FFF2-40B4-BE49-F238E27FC236}">
                  <a16:creationId xmlns:a16="http://schemas.microsoft.com/office/drawing/2014/main" id="{2A8D2235-FC84-0829-1C5D-08A45BB3F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6" y="2538"/>
              <a:ext cx="66" cy="63"/>
            </a:xfrm>
            <a:custGeom>
              <a:avLst/>
              <a:gdLst>
                <a:gd name="T0" fmla="*/ 118 w 180"/>
                <a:gd name="T1" fmla="*/ 9 h 172"/>
                <a:gd name="T2" fmla="*/ 54 w 180"/>
                <a:gd name="T3" fmla="*/ 9 h 172"/>
                <a:gd name="T4" fmla="*/ 8 w 180"/>
                <a:gd name="T5" fmla="*/ 56 h 172"/>
                <a:gd name="T6" fmla="*/ 10 w 180"/>
                <a:gd name="T7" fmla="*/ 124 h 172"/>
                <a:gd name="T8" fmla="*/ 86 w 180"/>
                <a:gd name="T9" fmla="*/ 172 h 172"/>
                <a:gd name="T10" fmla="*/ 117 w 180"/>
                <a:gd name="T11" fmla="*/ 166 h 172"/>
                <a:gd name="T12" fmla="*/ 163 w 180"/>
                <a:gd name="T13" fmla="*/ 56 h 172"/>
                <a:gd name="T14" fmla="*/ 118 w 180"/>
                <a:gd name="T15" fmla="*/ 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0" h="172">
                  <a:moveTo>
                    <a:pt x="118" y="9"/>
                  </a:moveTo>
                  <a:cubicBezTo>
                    <a:pt x="97" y="0"/>
                    <a:pt x="75" y="0"/>
                    <a:pt x="54" y="9"/>
                  </a:cubicBezTo>
                  <a:cubicBezTo>
                    <a:pt x="33" y="18"/>
                    <a:pt x="17" y="34"/>
                    <a:pt x="8" y="56"/>
                  </a:cubicBezTo>
                  <a:cubicBezTo>
                    <a:pt x="0" y="78"/>
                    <a:pt x="0" y="103"/>
                    <a:pt x="10" y="124"/>
                  </a:cubicBezTo>
                  <a:cubicBezTo>
                    <a:pt x="24" y="154"/>
                    <a:pt x="55" y="172"/>
                    <a:pt x="86" y="172"/>
                  </a:cubicBezTo>
                  <a:cubicBezTo>
                    <a:pt x="97" y="172"/>
                    <a:pt x="107" y="170"/>
                    <a:pt x="117" y="166"/>
                  </a:cubicBezTo>
                  <a:cubicBezTo>
                    <a:pt x="160" y="149"/>
                    <a:pt x="180" y="99"/>
                    <a:pt x="163" y="56"/>
                  </a:cubicBezTo>
                  <a:cubicBezTo>
                    <a:pt x="155" y="35"/>
                    <a:pt x="139" y="18"/>
                    <a:pt x="1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34" name="Freeform 141">
              <a:extLst>
                <a:ext uri="{FF2B5EF4-FFF2-40B4-BE49-F238E27FC236}">
                  <a16:creationId xmlns:a16="http://schemas.microsoft.com/office/drawing/2014/main" id="{96DEBBD3-435E-E31F-B863-0F20281E9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" y="2494"/>
              <a:ext cx="65" cy="61"/>
            </a:xfrm>
            <a:custGeom>
              <a:avLst/>
              <a:gdLst>
                <a:gd name="T0" fmla="*/ 104 w 177"/>
                <a:gd name="T1" fmla="*/ 5 h 168"/>
                <a:gd name="T2" fmla="*/ 42 w 177"/>
                <a:gd name="T3" fmla="*/ 14 h 168"/>
                <a:gd name="T4" fmla="*/ 5 w 177"/>
                <a:gd name="T5" fmla="*/ 67 h 168"/>
                <a:gd name="T6" fmla="*/ 17 w 177"/>
                <a:gd name="T7" fmla="*/ 132 h 168"/>
                <a:gd name="T8" fmla="*/ 85 w 177"/>
                <a:gd name="T9" fmla="*/ 168 h 168"/>
                <a:gd name="T10" fmla="*/ 126 w 177"/>
                <a:gd name="T11" fmla="*/ 156 h 168"/>
                <a:gd name="T12" fmla="*/ 154 w 177"/>
                <a:gd name="T13" fmla="*/ 43 h 168"/>
                <a:gd name="T14" fmla="*/ 104 w 177"/>
                <a:gd name="T15" fmla="*/ 5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168">
                  <a:moveTo>
                    <a:pt x="104" y="5"/>
                  </a:moveTo>
                  <a:cubicBezTo>
                    <a:pt x="83" y="0"/>
                    <a:pt x="61" y="3"/>
                    <a:pt x="42" y="14"/>
                  </a:cubicBezTo>
                  <a:cubicBezTo>
                    <a:pt x="24" y="26"/>
                    <a:pt x="10" y="45"/>
                    <a:pt x="5" y="67"/>
                  </a:cubicBezTo>
                  <a:cubicBezTo>
                    <a:pt x="0" y="90"/>
                    <a:pt x="5" y="113"/>
                    <a:pt x="17" y="132"/>
                  </a:cubicBezTo>
                  <a:cubicBezTo>
                    <a:pt x="32" y="155"/>
                    <a:pt x="58" y="168"/>
                    <a:pt x="85" y="168"/>
                  </a:cubicBezTo>
                  <a:cubicBezTo>
                    <a:pt x="99" y="168"/>
                    <a:pt x="114" y="164"/>
                    <a:pt x="126" y="156"/>
                  </a:cubicBezTo>
                  <a:cubicBezTo>
                    <a:pt x="164" y="133"/>
                    <a:pt x="177" y="82"/>
                    <a:pt x="154" y="43"/>
                  </a:cubicBezTo>
                  <a:cubicBezTo>
                    <a:pt x="143" y="24"/>
                    <a:pt x="125" y="11"/>
                    <a:pt x="10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35" name="Freeform 142">
              <a:extLst>
                <a:ext uri="{FF2B5EF4-FFF2-40B4-BE49-F238E27FC236}">
                  <a16:creationId xmlns:a16="http://schemas.microsoft.com/office/drawing/2014/main" id="{0463EA9D-F68F-A1A0-1942-95CAE0DA2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2432"/>
              <a:ext cx="62" cy="59"/>
            </a:xfrm>
            <a:custGeom>
              <a:avLst/>
              <a:gdLst>
                <a:gd name="T0" fmla="*/ 131 w 169"/>
                <a:gd name="T1" fmla="*/ 144 h 162"/>
                <a:gd name="T2" fmla="*/ 141 w 169"/>
                <a:gd name="T3" fmla="*/ 31 h 162"/>
                <a:gd name="T4" fmla="*/ 87 w 169"/>
                <a:gd name="T5" fmla="*/ 2 h 162"/>
                <a:gd name="T6" fmla="*/ 29 w 169"/>
                <a:gd name="T7" fmla="*/ 21 h 162"/>
                <a:gd name="T8" fmla="*/ 1 w 169"/>
                <a:gd name="T9" fmla="*/ 77 h 162"/>
                <a:gd name="T10" fmla="*/ 22 w 169"/>
                <a:gd name="T11" fmla="*/ 137 h 162"/>
                <a:gd name="T12" fmla="*/ 80 w 169"/>
                <a:gd name="T13" fmla="*/ 162 h 162"/>
                <a:gd name="T14" fmla="*/ 131 w 169"/>
                <a:gd name="T15" fmla="*/ 14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62">
                  <a:moveTo>
                    <a:pt x="131" y="144"/>
                  </a:moveTo>
                  <a:cubicBezTo>
                    <a:pt x="164" y="115"/>
                    <a:pt x="169" y="65"/>
                    <a:pt x="141" y="31"/>
                  </a:cubicBezTo>
                  <a:cubicBezTo>
                    <a:pt x="128" y="14"/>
                    <a:pt x="108" y="4"/>
                    <a:pt x="87" y="2"/>
                  </a:cubicBezTo>
                  <a:cubicBezTo>
                    <a:pt x="65" y="0"/>
                    <a:pt x="45" y="7"/>
                    <a:pt x="29" y="21"/>
                  </a:cubicBezTo>
                  <a:cubicBezTo>
                    <a:pt x="13" y="35"/>
                    <a:pt x="3" y="55"/>
                    <a:pt x="1" y="77"/>
                  </a:cubicBezTo>
                  <a:cubicBezTo>
                    <a:pt x="0" y="99"/>
                    <a:pt x="8" y="121"/>
                    <a:pt x="22" y="137"/>
                  </a:cubicBezTo>
                  <a:cubicBezTo>
                    <a:pt x="38" y="154"/>
                    <a:pt x="59" y="162"/>
                    <a:pt x="80" y="162"/>
                  </a:cubicBezTo>
                  <a:cubicBezTo>
                    <a:pt x="98" y="162"/>
                    <a:pt x="116" y="156"/>
                    <a:pt x="131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36" name="Freeform 143">
              <a:extLst>
                <a:ext uri="{FF2B5EF4-FFF2-40B4-BE49-F238E27FC236}">
                  <a16:creationId xmlns:a16="http://schemas.microsoft.com/office/drawing/2014/main" id="{B616F4A9-19BF-D871-E170-8BC74238D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8" y="2354"/>
              <a:ext cx="60" cy="57"/>
            </a:xfrm>
            <a:custGeom>
              <a:avLst/>
              <a:gdLst>
                <a:gd name="T0" fmla="*/ 20 w 164"/>
                <a:gd name="T1" fmla="*/ 27 h 156"/>
                <a:gd name="T2" fmla="*/ 2 w 164"/>
                <a:gd name="T3" fmla="*/ 86 h 156"/>
                <a:gd name="T4" fmla="*/ 31 w 164"/>
                <a:gd name="T5" fmla="*/ 140 h 156"/>
                <a:gd name="T6" fmla="*/ 78 w 164"/>
                <a:gd name="T7" fmla="*/ 156 h 156"/>
                <a:gd name="T8" fmla="*/ 137 w 164"/>
                <a:gd name="T9" fmla="*/ 130 h 156"/>
                <a:gd name="T10" fmla="*/ 129 w 164"/>
                <a:gd name="T11" fmla="*/ 20 h 156"/>
                <a:gd name="T12" fmla="*/ 73 w 164"/>
                <a:gd name="T13" fmla="*/ 1 h 156"/>
                <a:gd name="T14" fmla="*/ 20 w 164"/>
                <a:gd name="T15" fmla="*/ 2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" h="156">
                  <a:moveTo>
                    <a:pt x="20" y="27"/>
                  </a:moveTo>
                  <a:cubicBezTo>
                    <a:pt x="7" y="43"/>
                    <a:pt x="0" y="65"/>
                    <a:pt x="2" y="86"/>
                  </a:cubicBezTo>
                  <a:cubicBezTo>
                    <a:pt x="4" y="108"/>
                    <a:pt x="15" y="127"/>
                    <a:pt x="31" y="140"/>
                  </a:cubicBezTo>
                  <a:cubicBezTo>
                    <a:pt x="45" y="151"/>
                    <a:pt x="62" y="156"/>
                    <a:pt x="78" y="156"/>
                  </a:cubicBezTo>
                  <a:cubicBezTo>
                    <a:pt x="100" y="156"/>
                    <a:pt x="122" y="147"/>
                    <a:pt x="137" y="130"/>
                  </a:cubicBezTo>
                  <a:cubicBezTo>
                    <a:pt x="164" y="97"/>
                    <a:pt x="161" y="48"/>
                    <a:pt x="129" y="20"/>
                  </a:cubicBezTo>
                  <a:cubicBezTo>
                    <a:pt x="114" y="6"/>
                    <a:pt x="95" y="0"/>
                    <a:pt x="73" y="1"/>
                  </a:cubicBezTo>
                  <a:cubicBezTo>
                    <a:pt x="53" y="2"/>
                    <a:pt x="34" y="12"/>
                    <a:pt x="2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37" name="Freeform 144">
              <a:extLst>
                <a:ext uri="{FF2B5EF4-FFF2-40B4-BE49-F238E27FC236}">
                  <a16:creationId xmlns:a16="http://schemas.microsoft.com/office/drawing/2014/main" id="{7083B733-3534-99EF-A965-B4AD9B4C7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" y="2258"/>
              <a:ext cx="59" cy="56"/>
            </a:xfrm>
            <a:custGeom>
              <a:avLst/>
              <a:gdLst>
                <a:gd name="T0" fmla="*/ 14 w 162"/>
                <a:gd name="T1" fmla="*/ 38 h 154"/>
                <a:gd name="T2" fmla="*/ 5 w 162"/>
                <a:gd name="T3" fmla="*/ 98 h 154"/>
                <a:gd name="T4" fmla="*/ 41 w 162"/>
                <a:gd name="T5" fmla="*/ 145 h 154"/>
                <a:gd name="T6" fmla="*/ 77 w 162"/>
                <a:gd name="T7" fmla="*/ 154 h 154"/>
                <a:gd name="T8" fmla="*/ 141 w 162"/>
                <a:gd name="T9" fmla="*/ 118 h 154"/>
                <a:gd name="T10" fmla="*/ 117 w 162"/>
                <a:gd name="T11" fmla="*/ 14 h 154"/>
                <a:gd name="T12" fmla="*/ 61 w 162"/>
                <a:gd name="T13" fmla="*/ 4 h 154"/>
                <a:gd name="T14" fmla="*/ 14 w 162"/>
                <a:gd name="T15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2" h="154">
                  <a:moveTo>
                    <a:pt x="14" y="38"/>
                  </a:moveTo>
                  <a:cubicBezTo>
                    <a:pt x="3" y="56"/>
                    <a:pt x="0" y="77"/>
                    <a:pt x="5" y="98"/>
                  </a:cubicBezTo>
                  <a:cubicBezTo>
                    <a:pt x="11" y="118"/>
                    <a:pt x="24" y="135"/>
                    <a:pt x="41" y="145"/>
                  </a:cubicBezTo>
                  <a:cubicBezTo>
                    <a:pt x="52" y="151"/>
                    <a:pt x="64" y="154"/>
                    <a:pt x="77" y="154"/>
                  </a:cubicBezTo>
                  <a:cubicBezTo>
                    <a:pt x="102" y="154"/>
                    <a:pt x="127" y="141"/>
                    <a:pt x="141" y="118"/>
                  </a:cubicBezTo>
                  <a:cubicBezTo>
                    <a:pt x="162" y="82"/>
                    <a:pt x="152" y="36"/>
                    <a:pt x="117" y="14"/>
                  </a:cubicBezTo>
                  <a:cubicBezTo>
                    <a:pt x="100" y="3"/>
                    <a:pt x="80" y="0"/>
                    <a:pt x="61" y="4"/>
                  </a:cubicBezTo>
                  <a:cubicBezTo>
                    <a:pt x="41" y="9"/>
                    <a:pt x="24" y="21"/>
                    <a:pt x="1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38" name="Freeform 145">
              <a:extLst>
                <a:ext uri="{FF2B5EF4-FFF2-40B4-BE49-F238E27FC236}">
                  <a16:creationId xmlns:a16="http://schemas.microsoft.com/office/drawing/2014/main" id="{86A254B0-C367-C220-8059-EC3719832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9" y="2154"/>
              <a:ext cx="57" cy="54"/>
            </a:xfrm>
            <a:custGeom>
              <a:avLst/>
              <a:gdLst>
                <a:gd name="T0" fmla="*/ 50 w 157"/>
                <a:gd name="T1" fmla="*/ 145 h 149"/>
                <a:gd name="T2" fmla="*/ 74 w 157"/>
                <a:gd name="T3" fmla="*/ 149 h 149"/>
                <a:gd name="T4" fmla="*/ 142 w 157"/>
                <a:gd name="T5" fmla="*/ 104 h 149"/>
                <a:gd name="T6" fmla="*/ 103 w 157"/>
                <a:gd name="T7" fmla="*/ 8 h 149"/>
                <a:gd name="T8" fmla="*/ 48 w 157"/>
                <a:gd name="T9" fmla="*/ 7 h 149"/>
                <a:gd name="T10" fmla="*/ 8 w 157"/>
                <a:gd name="T11" fmla="*/ 47 h 149"/>
                <a:gd name="T12" fmla="*/ 9 w 157"/>
                <a:gd name="T13" fmla="*/ 106 h 149"/>
                <a:gd name="T14" fmla="*/ 50 w 157"/>
                <a:gd name="T15" fmla="*/ 14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" h="149">
                  <a:moveTo>
                    <a:pt x="50" y="145"/>
                  </a:moveTo>
                  <a:cubicBezTo>
                    <a:pt x="58" y="148"/>
                    <a:pt x="66" y="149"/>
                    <a:pt x="74" y="149"/>
                  </a:cubicBezTo>
                  <a:cubicBezTo>
                    <a:pt x="103" y="149"/>
                    <a:pt x="130" y="132"/>
                    <a:pt x="142" y="104"/>
                  </a:cubicBezTo>
                  <a:cubicBezTo>
                    <a:pt x="157" y="67"/>
                    <a:pt x="140" y="23"/>
                    <a:pt x="103" y="8"/>
                  </a:cubicBezTo>
                  <a:cubicBezTo>
                    <a:pt x="85" y="0"/>
                    <a:pt x="66" y="0"/>
                    <a:pt x="48" y="7"/>
                  </a:cubicBezTo>
                  <a:cubicBezTo>
                    <a:pt x="30" y="15"/>
                    <a:pt x="15" y="29"/>
                    <a:pt x="8" y="47"/>
                  </a:cubicBezTo>
                  <a:cubicBezTo>
                    <a:pt x="0" y="66"/>
                    <a:pt x="1" y="87"/>
                    <a:pt x="9" y="106"/>
                  </a:cubicBezTo>
                  <a:cubicBezTo>
                    <a:pt x="17" y="124"/>
                    <a:pt x="32" y="138"/>
                    <a:pt x="50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39" name="Freeform 146">
              <a:extLst>
                <a:ext uri="{FF2B5EF4-FFF2-40B4-BE49-F238E27FC236}">
                  <a16:creationId xmlns:a16="http://schemas.microsoft.com/office/drawing/2014/main" id="{57F02425-DD89-0897-C776-483089F22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2043"/>
              <a:ext cx="55" cy="53"/>
            </a:xfrm>
            <a:custGeom>
              <a:avLst/>
              <a:gdLst>
                <a:gd name="T0" fmla="*/ 141 w 151"/>
                <a:gd name="T1" fmla="*/ 90 h 145"/>
                <a:gd name="T2" fmla="*/ 90 w 151"/>
                <a:gd name="T3" fmla="*/ 4 h 145"/>
                <a:gd name="T4" fmla="*/ 37 w 151"/>
                <a:gd name="T5" fmla="*/ 12 h 145"/>
                <a:gd name="T6" fmla="*/ 5 w 151"/>
                <a:gd name="T7" fmla="*/ 57 h 145"/>
                <a:gd name="T8" fmla="*/ 15 w 151"/>
                <a:gd name="T9" fmla="*/ 113 h 145"/>
                <a:gd name="T10" fmla="*/ 60 w 151"/>
                <a:gd name="T11" fmla="*/ 144 h 145"/>
                <a:gd name="T12" fmla="*/ 73 w 151"/>
                <a:gd name="T13" fmla="*/ 145 h 145"/>
                <a:gd name="T14" fmla="*/ 141 w 151"/>
                <a:gd name="T15" fmla="*/ 9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145">
                  <a:moveTo>
                    <a:pt x="141" y="90"/>
                  </a:moveTo>
                  <a:cubicBezTo>
                    <a:pt x="151" y="52"/>
                    <a:pt x="128" y="14"/>
                    <a:pt x="90" y="4"/>
                  </a:cubicBezTo>
                  <a:cubicBezTo>
                    <a:pt x="72" y="0"/>
                    <a:pt x="53" y="3"/>
                    <a:pt x="37" y="12"/>
                  </a:cubicBezTo>
                  <a:cubicBezTo>
                    <a:pt x="21" y="22"/>
                    <a:pt x="9" y="38"/>
                    <a:pt x="5" y="57"/>
                  </a:cubicBezTo>
                  <a:cubicBezTo>
                    <a:pt x="0" y="76"/>
                    <a:pt x="4" y="96"/>
                    <a:pt x="15" y="113"/>
                  </a:cubicBezTo>
                  <a:cubicBezTo>
                    <a:pt x="25" y="129"/>
                    <a:pt x="42" y="140"/>
                    <a:pt x="60" y="144"/>
                  </a:cubicBezTo>
                  <a:cubicBezTo>
                    <a:pt x="64" y="145"/>
                    <a:pt x="69" y="145"/>
                    <a:pt x="73" y="145"/>
                  </a:cubicBezTo>
                  <a:cubicBezTo>
                    <a:pt x="104" y="145"/>
                    <a:pt x="134" y="123"/>
                    <a:pt x="141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40" name="Freeform 147">
              <a:extLst>
                <a:ext uri="{FF2B5EF4-FFF2-40B4-BE49-F238E27FC236}">
                  <a16:creationId xmlns:a16="http://schemas.microsoft.com/office/drawing/2014/main" id="{FA76C961-BF6B-0FAD-0587-CC438425E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" y="1927"/>
              <a:ext cx="51" cy="51"/>
            </a:xfrm>
            <a:custGeom>
              <a:avLst/>
              <a:gdLst>
                <a:gd name="T0" fmla="*/ 70 w 141"/>
                <a:gd name="T1" fmla="*/ 140 h 140"/>
                <a:gd name="T2" fmla="*/ 138 w 141"/>
                <a:gd name="T3" fmla="*/ 76 h 140"/>
                <a:gd name="T4" fmla="*/ 76 w 141"/>
                <a:gd name="T5" fmla="*/ 2 h 140"/>
                <a:gd name="T6" fmla="*/ 26 w 141"/>
                <a:gd name="T7" fmla="*/ 17 h 140"/>
                <a:gd name="T8" fmla="*/ 2 w 141"/>
                <a:gd name="T9" fmla="*/ 65 h 140"/>
                <a:gd name="T10" fmla="*/ 19 w 141"/>
                <a:gd name="T11" fmla="*/ 117 h 140"/>
                <a:gd name="T12" fmla="*/ 68 w 141"/>
                <a:gd name="T13" fmla="*/ 140 h 140"/>
                <a:gd name="T14" fmla="*/ 70 w 141"/>
                <a:gd name="T15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1" h="140">
                  <a:moveTo>
                    <a:pt x="70" y="140"/>
                  </a:moveTo>
                  <a:cubicBezTo>
                    <a:pt x="104" y="140"/>
                    <a:pt x="135" y="112"/>
                    <a:pt x="138" y="76"/>
                  </a:cubicBezTo>
                  <a:cubicBezTo>
                    <a:pt x="141" y="39"/>
                    <a:pt x="113" y="5"/>
                    <a:pt x="76" y="2"/>
                  </a:cubicBezTo>
                  <a:cubicBezTo>
                    <a:pt x="58" y="0"/>
                    <a:pt x="40" y="6"/>
                    <a:pt x="26" y="17"/>
                  </a:cubicBezTo>
                  <a:cubicBezTo>
                    <a:pt x="12" y="29"/>
                    <a:pt x="3" y="46"/>
                    <a:pt x="2" y="65"/>
                  </a:cubicBezTo>
                  <a:cubicBezTo>
                    <a:pt x="0" y="84"/>
                    <a:pt x="7" y="103"/>
                    <a:pt x="19" y="117"/>
                  </a:cubicBezTo>
                  <a:cubicBezTo>
                    <a:pt x="32" y="131"/>
                    <a:pt x="49" y="140"/>
                    <a:pt x="68" y="140"/>
                  </a:cubicBezTo>
                  <a:cubicBezTo>
                    <a:pt x="68" y="140"/>
                    <a:pt x="69" y="140"/>
                    <a:pt x="70" y="1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41" name="Freeform 148">
              <a:extLst>
                <a:ext uri="{FF2B5EF4-FFF2-40B4-BE49-F238E27FC236}">
                  <a16:creationId xmlns:a16="http://schemas.microsoft.com/office/drawing/2014/main" id="{6CB34DCE-5566-5970-46CC-BA213A52F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4" y="1809"/>
              <a:ext cx="50" cy="49"/>
            </a:xfrm>
            <a:custGeom>
              <a:avLst/>
              <a:gdLst>
                <a:gd name="T0" fmla="*/ 2 w 136"/>
                <a:gd name="T1" fmla="*/ 72 h 134"/>
                <a:gd name="T2" fmla="*/ 26 w 136"/>
                <a:gd name="T3" fmla="*/ 119 h 134"/>
                <a:gd name="T4" fmla="*/ 68 w 136"/>
                <a:gd name="T5" fmla="*/ 134 h 134"/>
                <a:gd name="T6" fmla="*/ 76 w 136"/>
                <a:gd name="T7" fmla="*/ 134 h 134"/>
                <a:gd name="T8" fmla="*/ 133 w 136"/>
                <a:gd name="T9" fmla="*/ 63 h 134"/>
                <a:gd name="T10" fmla="*/ 111 w 136"/>
                <a:gd name="T11" fmla="*/ 17 h 134"/>
                <a:gd name="T12" fmla="*/ 63 w 136"/>
                <a:gd name="T13" fmla="*/ 1 h 134"/>
                <a:gd name="T14" fmla="*/ 2 w 136"/>
                <a:gd name="T15" fmla="*/ 7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" h="134">
                  <a:moveTo>
                    <a:pt x="2" y="72"/>
                  </a:moveTo>
                  <a:cubicBezTo>
                    <a:pt x="3" y="90"/>
                    <a:pt x="12" y="107"/>
                    <a:pt x="26" y="119"/>
                  </a:cubicBezTo>
                  <a:cubicBezTo>
                    <a:pt x="38" y="129"/>
                    <a:pt x="53" y="134"/>
                    <a:pt x="68" y="134"/>
                  </a:cubicBezTo>
                  <a:cubicBezTo>
                    <a:pt x="71" y="134"/>
                    <a:pt x="73" y="134"/>
                    <a:pt x="76" y="134"/>
                  </a:cubicBezTo>
                  <a:cubicBezTo>
                    <a:pt x="110" y="130"/>
                    <a:pt x="136" y="99"/>
                    <a:pt x="133" y="63"/>
                  </a:cubicBezTo>
                  <a:cubicBezTo>
                    <a:pt x="132" y="45"/>
                    <a:pt x="124" y="28"/>
                    <a:pt x="111" y="17"/>
                  </a:cubicBezTo>
                  <a:cubicBezTo>
                    <a:pt x="97" y="5"/>
                    <a:pt x="81" y="0"/>
                    <a:pt x="63" y="1"/>
                  </a:cubicBezTo>
                  <a:cubicBezTo>
                    <a:pt x="27" y="3"/>
                    <a:pt x="0" y="35"/>
                    <a:pt x="2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42" name="Freeform 149">
              <a:extLst>
                <a:ext uri="{FF2B5EF4-FFF2-40B4-BE49-F238E27FC236}">
                  <a16:creationId xmlns:a16="http://schemas.microsoft.com/office/drawing/2014/main" id="{310FB272-774B-BAA2-E6E3-DA5548846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" y="1689"/>
              <a:ext cx="51" cy="49"/>
            </a:xfrm>
            <a:custGeom>
              <a:avLst/>
              <a:gdLst>
                <a:gd name="T0" fmla="*/ 104 w 140"/>
                <a:gd name="T1" fmla="*/ 12 h 132"/>
                <a:gd name="T2" fmla="*/ 56 w 140"/>
                <a:gd name="T3" fmla="*/ 4 h 132"/>
                <a:gd name="T4" fmla="*/ 8 w 140"/>
                <a:gd name="T5" fmla="*/ 81 h 132"/>
                <a:gd name="T6" fmla="*/ 38 w 140"/>
                <a:gd name="T7" fmla="*/ 123 h 132"/>
                <a:gd name="T8" fmla="*/ 71 w 140"/>
                <a:gd name="T9" fmla="*/ 132 h 132"/>
                <a:gd name="T10" fmla="*/ 87 w 140"/>
                <a:gd name="T11" fmla="*/ 129 h 132"/>
                <a:gd name="T12" fmla="*/ 132 w 140"/>
                <a:gd name="T13" fmla="*/ 53 h 132"/>
                <a:gd name="T14" fmla="*/ 104 w 140"/>
                <a:gd name="T15" fmla="*/ 1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32">
                  <a:moveTo>
                    <a:pt x="104" y="12"/>
                  </a:moveTo>
                  <a:cubicBezTo>
                    <a:pt x="90" y="3"/>
                    <a:pt x="73" y="0"/>
                    <a:pt x="56" y="4"/>
                  </a:cubicBezTo>
                  <a:cubicBezTo>
                    <a:pt x="22" y="12"/>
                    <a:pt x="0" y="46"/>
                    <a:pt x="8" y="81"/>
                  </a:cubicBezTo>
                  <a:cubicBezTo>
                    <a:pt x="12" y="98"/>
                    <a:pt x="23" y="114"/>
                    <a:pt x="38" y="123"/>
                  </a:cubicBezTo>
                  <a:cubicBezTo>
                    <a:pt x="48" y="129"/>
                    <a:pt x="59" y="132"/>
                    <a:pt x="71" y="132"/>
                  </a:cubicBezTo>
                  <a:cubicBezTo>
                    <a:pt x="76" y="132"/>
                    <a:pt x="82" y="131"/>
                    <a:pt x="87" y="129"/>
                  </a:cubicBezTo>
                  <a:cubicBezTo>
                    <a:pt x="120" y="120"/>
                    <a:pt x="140" y="87"/>
                    <a:pt x="132" y="53"/>
                  </a:cubicBezTo>
                  <a:cubicBezTo>
                    <a:pt x="128" y="36"/>
                    <a:pt x="118" y="22"/>
                    <a:pt x="10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43" name="Freeform 150">
              <a:extLst>
                <a:ext uri="{FF2B5EF4-FFF2-40B4-BE49-F238E27FC236}">
                  <a16:creationId xmlns:a16="http://schemas.microsoft.com/office/drawing/2014/main" id="{1F5E4BAA-D5B9-B13A-6E2E-7773D0A96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1572"/>
              <a:ext cx="51" cy="47"/>
            </a:xfrm>
            <a:custGeom>
              <a:avLst/>
              <a:gdLst>
                <a:gd name="T0" fmla="*/ 12 w 138"/>
                <a:gd name="T1" fmla="*/ 87 h 127"/>
                <a:gd name="T2" fmla="*/ 46 w 138"/>
                <a:gd name="T3" fmla="*/ 122 h 127"/>
                <a:gd name="T4" fmla="*/ 70 w 138"/>
                <a:gd name="T5" fmla="*/ 127 h 127"/>
                <a:gd name="T6" fmla="*/ 95 w 138"/>
                <a:gd name="T7" fmla="*/ 121 h 127"/>
                <a:gd name="T8" fmla="*/ 126 w 138"/>
                <a:gd name="T9" fmla="*/ 41 h 127"/>
                <a:gd name="T10" fmla="*/ 93 w 138"/>
                <a:gd name="T11" fmla="*/ 7 h 127"/>
                <a:gd name="T12" fmla="*/ 47 w 138"/>
                <a:gd name="T13" fmla="*/ 6 h 127"/>
                <a:gd name="T14" fmla="*/ 12 w 138"/>
                <a:gd name="T15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127">
                  <a:moveTo>
                    <a:pt x="12" y="87"/>
                  </a:moveTo>
                  <a:cubicBezTo>
                    <a:pt x="18" y="103"/>
                    <a:pt x="30" y="116"/>
                    <a:pt x="46" y="122"/>
                  </a:cubicBezTo>
                  <a:cubicBezTo>
                    <a:pt x="54" y="125"/>
                    <a:pt x="62" y="127"/>
                    <a:pt x="70" y="127"/>
                  </a:cubicBezTo>
                  <a:cubicBezTo>
                    <a:pt x="78" y="127"/>
                    <a:pt x="87" y="125"/>
                    <a:pt x="95" y="121"/>
                  </a:cubicBezTo>
                  <a:cubicBezTo>
                    <a:pt x="124" y="107"/>
                    <a:pt x="138" y="72"/>
                    <a:pt x="126" y="41"/>
                  </a:cubicBezTo>
                  <a:cubicBezTo>
                    <a:pt x="120" y="26"/>
                    <a:pt x="109" y="13"/>
                    <a:pt x="93" y="7"/>
                  </a:cubicBezTo>
                  <a:cubicBezTo>
                    <a:pt x="78" y="0"/>
                    <a:pt x="62" y="0"/>
                    <a:pt x="47" y="6"/>
                  </a:cubicBezTo>
                  <a:cubicBezTo>
                    <a:pt x="15" y="19"/>
                    <a:pt x="0" y="55"/>
                    <a:pt x="1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44" name="Freeform 151">
              <a:extLst>
                <a:ext uri="{FF2B5EF4-FFF2-40B4-BE49-F238E27FC236}">
                  <a16:creationId xmlns:a16="http://schemas.microsoft.com/office/drawing/2014/main" id="{D9D08810-E5A2-7812-08CC-642E1C338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1459"/>
              <a:ext cx="50" cy="45"/>
            </a:xfrm>
            <a:custGeom>
              <a:avLst/>
              <a:gdLst>
                <a:gd name="T0" fmla="*/ 17 w 135"/>
                <a:gd name="T1" fmla="*/ 93 h 123"/>
                <a:gd name="T2" fmla="*/ 55 w 135"/>
                <a:gd name="T3" fmla="*/ 121 h 123"/>
                <a:gd name="T4" fmla="*/ 68 w 135"/>
                <a:gd name="T5" fmla="*/ 123 h 123"/>
                <a:gd name="T6" fmla="*/ 101 w 135"/>
                <a:gd name="T7" fmla="*/ 113 h 123"/>
                <a:gd name="T8" fmla="*/ 119 w 135"/>
                <a:gd name="T9" fmla="*/ 32 h 123"/>
                <a:gd name="T10" fmla="*/ 83 w 135"/>
                <a:gd name="T11" fmla="*/ 4 h 123"/>
                <a:gd name="T12" fmla="*/ 38 w 135"/>
                <a:gd name="T13" fmla="*/ 11 h 123"/>
                <a:gd name="T14" fmla="*/ 17 w 135"/>
                <a:gd name="T15" fmla="*/ 9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123">
                  <a:moveTo>
                    <a:pt x="17" y="93"/>
                  </a:moveTo>
                  <a:cubicBezTo>
                    <a:pt x="25" y="107"/>
                    <a:pt x="39" y="117"/>
                    <a:pt x="55" y="121"/>
                  </a:cubicBezTo>
                  <a:cubicBezTo>
                    <a:pt x="59" y="122"/>
                    <a:pt x="64" y="123"/>
                    <a:pt x="68" y="123"/>
                  </a:cubicBezTo>
                  <a:cubicBezTo>
                    <a:pt x="80" y="123"/>
                    <a:pt x="91" y="119"/>
                    <a:pt x="101" y="113"/>
                  </a:cubicBezTo>
                  <a:cubicBezTo>
                    <a:pt x="127" y="95"/>
                    <a:pt x="135" y="60"/>
                    <a:pt x="119" y="32"/>
                  </a:cubicBezTo>
                  <a:cubicBezTo>
                    <a:pt x="111" y="18"/>
                    <a:pt x="98" y="8"/>
                    <a:pt x="83" y="4"/>
                  </a:cubicBezTo>
                  <a:cubicBezTo>
                    <a:pt x="68" y="0"/>
                    <a:pt x="52" y="3"/>
                    <a:pt x="38" y="11"/>
                  </a:cubicBezTo>
                  <a:cubicBezTo>
                    <a:pt x="10" y="28"/>
                    <a:pt x="0" y="64"/>
                    <a:pt x="17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45" name="Freeform 152">
              <a:extLst>
                <a:ext uri="{FF2B5EF4-FFF2-40B4-BE49-F238E27FC236}">
                  <a16:creationId xmlns:a16="http://schemas.microsoft.com/office/drawing/2014/main" id="{A2639791-33D0-81D9-08AE-EAF940CEA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1352"/>
              <a:ext cx="47" cy="42"/>
            </a:xfrm>
            <a:custGeom>
              <a:avLst/>
              <a:gdLst>
                <a:gd name="T0" fmla="*/ 60 w 128"/>
                <a:gd name="T1" fmla="*/ 117 h 117"/>
                <a:gd name="T2" fmla="*/ 64 w 128"/>
                <a:gd name="T3" fmla="*/ 117 h 117"/>
                <a:gd name="T4" fmla="*/ 103 w 128"/>
                <a:gd name="T5" fmla="*/ 102 h 117"/>
                <a:gd name="T6" fmla="*/ 108 w 128"/>
                <a:gd name="T7" fmla="*/ 22 h 117"/>
                <a:gd name="T8" fmla="*/ 69 w 128"/>
                <a:gd name="T9" fmla="*/ 2 h 117"/>
                <a:gd name="T10" fmla="*/ 28 w 128"/>
                <a:gd name="T11" fmla="*/ 15 h 117"/>
                <a:gd name="T12" fmla="*/ 20 w 128"/>
                <a:gd name="T13" fmla="*/ 96 h 117"/>
                <a:gd name="T14" fmla="*/ 60 w 128"/>
                <a:gd name="T1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117">
                  <a:moveTo>
                    <a:pt x="60" y="117"/>
                  </a:moveTo>
                  <a:cubicBezTo>
                    <a:pt x="62" y="117"/>
                    <a:pt x="63" y="117"/>
                    <a:pt x="64" y="117"/>
                  </a:cubicBezTo>
                  <a:cubicBezTo>
                    <a:pt x="78" y="117"/>
                    <a:pt x="92" y="112"/>
                    <a:pt x="103" y="102"/>
                  </a:cubicBezTo>
                  <a:cubicBezTo>
                    <a:pt x="125" y="81"/>
                    <a:pt x="128" y="46"/>
                    <a:pt x="108" y="22"/>
                  </a:cubicBezTo>
                  <a:cubicBezTo>
                    <a:pt x="98" y="10"/>
                    <a:pt x="85" y="3"/>
                    <a:pt x="69" y="2"/>
                  </a:cubicBezTo>
                  <a:cubicBezTo>
                    <a:pt x="55" y="0"/>
                    <a:pt x="39" y="5"/>
                    <a:pt x="28" y="15"/>
                  </a:cubicBezTo>
                  <a:cubicBezTo>
                    <a:pt x="4" y="35"/>
                    <a:pt x="0" y="71"/>
                    <a:pt x="20" y="96"/>
                  </a:cubicBezTo>
                  <a:cubicBezTo>
                    <a:pt x="30" y="108"/>
                    <a:pt x="44" y="116"/>
                    <a:pt x="60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46" name="Freeform 153">
              <a:extLst>
                <a:ext uri="{FF2B5EF4-FFF2-40B4-BE49-F238E27FC236}">
                  <a16:creationId xmlns:a16="http://schemas.microsoft.com/office/drawing/2014/main" id="{A65C4AFF-BCE6-A01F-95F4-FE3C77067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" y="1253"/>
              <a:ext cx="45" cy="40"/>
            </a:xfrm>
            <a:custGeom>
              <a:avLst/>
              <a:gdLst>
                <a:gd name="T0" fmla="*/ 98 w 123"/>
                <a:gd name="T1" fmla="*/ 14 h 111"/>
                <a:gd name="T2" fmla="*/ 58 w 123"/>
                <a:gd name="T3" fmla="*/ 0 h 111"/>
                <a:gd name="T4" fmla="*/ 20 w 123"/>
                <a:gd name="T5" fmla="*/ 19 h 111"/>
                <a:gd name="T6" fmla="*/ 25 w 123"/>
                <a:gd name="T7" fmla="*/ 98 h 111"/>
                <a:gd name="T8" fmla="*/ 61 w 123"/>
                <a:gd name="T9" fmla="*/ 111 h 111"/>
                <a:gd name="T10" fmla="*/ 66 w 123"/>
                <a:gd name="T11" fmla="*/ 111 h 111"/>
                <a:gd name="T12" fmla="*/ 105 w 123"/>
                <a:gd name="T13" fmla="*/ 90 h 111"/>
                <a:gd name="T14" fmla="*/ 98 w 123"/>
                <a:gd name="T15" fmla="*/ 1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111">
                  <a:moveTo>
                    <a:pt x="98" y="14"/>
                  </a:moveTo>
                  <a:cubicBezTo>
                    <a:pt x="87" y="4"/>
                    <a:pt x="73" y="0"/>
                    <a:pt x="58" y="0"/>
                  </a:cubicBezTo>
                  <a:cubicBezTo>
                    <a:pt x="43" y="1"/>
                    <a:pt x="30" y="8"/>
                    <a:pt x="20" y="19"/>
                  </a:cubicBezTo>
                  <a:cubicBezTo>
                    <a:pt x="0" y="42"/>
                    <a:pt x="3" y="77"/>
                    <a:pt x="25" y="98"/>
                  </a:cubicBezTo>
                  <a:cubicBezTo>
                    <a:pt x="35" y="106"/>
                    <a:pt x="48" y="111"/>
                    <a:pt x="61" y="111"/>
                  </a:cubicBezTo>
                  <a:cubicBezTo>
                    <a:pt x="63" y="111"/>
                    <a:pt x="65" y="111"/>
                    <a:pt x="66" y="111"/>
                  </a:cubicBezTo>
                  <a:cubicBezTo>
                    <a:pt x="81" y="110"/>
                    <a:pt x="95" y="102"/>
                    <a:pt x="105" y="90"/>
                  </a:cubicBezTo>
                  <a:cubicBezTo>
                    <a:pt x="123" y="67"/>
                    <a:pt x="120" y="34"/>
                    <a:pt x="9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47" name="Freeform 154">
              <a:extLst>
                <a:ext uri="{FF2B5EF4-FFF2-40B4-BE49-F238E27FC236}">
                  <a16:creationId xmlns:a16="http://schemas.microsoft.com/office/drawing/2014/main" id="{F74CE89B-EC92-4EC0-4795-C418617CC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" y="1163"/>
              <a:ext cx="44" cy="39"/>
            </a:xfrm>
            <a:custGeom>
              <a:avLst/>
              <a:gdLst>
                <a:gd name="T0" fmla="*/ 32 w 120"/>
                <a:gd name="T1" fmla="*/ 100 h 108"/>
                <a:gd name="T2" fmla="*/ 60 w 120"/>
                <a:gd name="T3" fmla="*/ 108 h 108"/>
                <a:gd name="T4" fmla="*/ 73 w 120"/>
                <a:gd name="T5" fmla="*/ 107 h 108"/>
                <a:gd name="T6" fmla="*/ 106 w 120"/>
                <a:gd name="T7" fmla="*/ 81 h 108"/>
                <a:gd name="T8" fmla="*/ 88 w 120"/>
                <a:gd name="T9" fmla="*/ 10 h 108"/>
                <a:gd name="T10" fmla="*/ 48 w 120"/>
                <a:gd name="T11" fmla="*/ 3 h 108"/>
                <a:gd name="T12" fmla="*/ 15 w 120"/>
                <a:gd name="T13" fmla="*/ 27 h 108"/>
                <a:gd name="T14" fmla="*/ 32 w 120"/>
                <a:gd name="T15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08">
                  <a:moveTo>
                    <a:pt x="32" y="100"/>
                  </a:moveTo>
                  <a:cubicBezTo>
                    <a:pt x="41" y="106"/>
                    <a:pt x="50" y="108"/>
                    <a:pt x="60" y="108"/>
                  </a:cubicBezTo>
                  <a:cubicBezTo>
                    <a:pt x="65" y="108"/>
                    <a:pt x="69" y="108"/>
                    <a:pt x="73" y="107"/>
                  </a:cubicBezTo>
                  <a:cubicBezTo>
                    <a:pt x="87" y="103"/>
                    <a:pt x="99" y="94"/>
                    <a:pt x="106" y="81"/>
                  </a:cubicBezTo>
                  <a:cubicBezTo>
                    <a:pt x="120" y="56"/>
                    <a:pt x="112" y="25"/>
                    <a:pt x="88" y="10"/>
                  </a:cubicBezTo>
                  <a:cubicBezTo>
                    <a:pt x="76" y="2"/>
                    <a:pt x="62" y="0"/>
                    <a:pt x="48" y="3"/>
                  </a:cubicBezTo>
                  <a:cubicBezTo>
                    <a:pt x="34" y="6"/>
                    <a:pt x="23" y="15"/>
                    <a:pt x="15" y="27"/>
                  </a:cubicBezTo>
                  <a:cubicBezTo>
                    <a:pt x="0" y="52"/>
                    <a:pt x="8" y="85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48" name="Freeform 155">
              <a:extLst>
                <a:ext uri="{FF2B5EF4-FFF2-40B4-BE49-F238E27FC236}">
                  <a16:creationId xmlns:a16="http://schemas.microsoft.com/office/drawing/2014/main" id="{28A151FF-43D8-58AF-3A36-F3FE53CA9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" y="1091"/>
              <a:ext cx="42" cy="38"/>
            </a:xfrm>
            <a:custGeom>
              <a:avLst/>
              <a:gdLst>
                <a:gd name="T0" fmla="*/ 57 w 114"/>
                <a:gd name="T1" fmla="*/ 104 h 104"/>
                <a:gd name="T2" fmla="*/ 77 w 114"/>
                <a:gd name="T3" fmla="*/ 99 h 104"/>
                <a:gd name="T4" fmla="*/ 105 w 114"/>
                <a:gd name="T5" fmla="*/ 70 h 104"/>
                <a:gd name="T6" fmla="*/ 76 w 114"/>
                <a:gd name="T7" fmla="*/ 5 h 104"/>
                <a:gd name="T8" fmla="*/ 38 w 114"/>
                <a:gd name="T9" fmla="*/ 5 h 104"/>
                <a:gd name="T10" fmla="*/ 10 w 114"/>
                <a:gd name="T11" fmla="*/ 33 h 104"/>
                <a:gd name="T12" fmla="*/ 38 w 114"/>
                <a:gd name="T13" fmla="*/ 100 h 104"/>
                <a:gd name="T14" fmla="*/ 57 w 114"/>
                <a:gd name="T1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104">
                  <a:moveTo>
                    <a:pt x="57" y="104"/>
                  </a:moveTo>
                  <a:cubicBezTo>
                    <a:pt x="64" y="104"/>
                    <a:pt x="71" y="102"/>
                    <a:pt x="77" y="99"/>
                  </a:cubicBezTo>
                  <a:cubicBezTo>
                    <a:pt x="90" y="94"/>
                    <a:pt x="100" y="83"/>
                    <a:pt x="105" y="70"/>
                  </a:cubicBezTo>
                  <a:cubicBezTo>
                    <a:pt x="114" y="44"/>
                    <a:pt x="101" y="15"/>
                    <a:pt x="76" y="5"/>
                  </a:cubicBezTo>
                  <a:cubicBezTo>
                    <a:pt x="64" y="0"/>
                    <a:pt x="50" y="0"/>
                    <a:pt x="38" y="5"/>
                  </a:cubicBezTo>
                  <a:cubicBezTo>
                    <a:pt x="25" y="10"/>
                    <a:pt x="16" y="20"/>
                    <a:pt x="10" y="33"/>
                  </a:cubicBezTo>
                  <a:cubicBezTo>
                    <a:pt x="0" y="59"/>
                    <a:pt x="12" y="89"/>
                    <a:pt x="38" y="100"/>
                  </a:cubicBezTo>
                  <a:cubicBezTo>
                    <a:pt x="44" y="102"/>
                    <a:pt x="51" y="104"/>
                    <a:pt x="57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49" name="Freeform 156">
              <a:extLst>
                <a:ext uri="{FF2B5EF4-FFF2-40B4-BE49-F238E27FC236}">
                  <a16:creationId xmlns:a16="http://schemas.microsoft.com/office/drawing/2014/main" id="{894F7B32-242D-F806-F060-74B21C8D7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" y="1036"/>
              <a:ext cx="38" cy="36"/>
            </a:xfrm>
            <a:custGeom>
              <a:avLst/>
              <a:gdLst>
                <a:gd name="T0" fmla="*/ 27 w 105"/>
                <a:gd name="T1" fmla="*/ 9 h 100"/>
                <a:gd name="T2" fmla="*/ 6 w 105"/>
                <a:gd name="T3" fmla="*/ 40 h 100"/>
                <a:gd name="T4" fmla="*/ 42 w 105"/>
                <a:gd name="T5" fmla="*/ 99 h 100"/>
                <a:gd name="T6" fmla="*/ 53 w 105"/>
                <a:gd name="T7" fmla="*/ 100 h 100"/>
                <a:gd name="T8" fmla="*/ 79 w 105"/>
                <a:gd name="T9" fmla="*/ 92 h 100"/>
                <a:gd name="T10" fmla="*/ 101 w 105"/>
                <a:gd name="T11" fmla="*/ 60 h 100"/>
                <a:gd name="T12" fmla="*/ 64 w 105"/>
                <a:gd name="T13" fmla="*/ 3 h 100"/>
                <a:gd name="T14" fmla="*/ 27 w 105"/>
                <a:gd name="T15" fmla="*/ 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100">
                  <a:moveTo>
                    <a:pt x="27" y="9"/>
                  </a:moveTo>
                  <a:cubicBezTo>
                    <a:pt x="16" y="16"/>
                    <a:pt x="9" y="27"/>
                    <a:pt x="6" y="40"/>
                  </a:cubicBezTo>
                  <a:cubicBezTo>
                    <a:pt x="0" y="66"/>
                    <a:pt x="16" y="93"/>
                    <a:pt x="42" y="99"/>
                  </a:cubicBezTo>
                  <a:cubicBezTo>
                    <a:pt x="46" y="99"/>
                    <a:pt x="49" y="100"/>
                    <a:pt x="53" y="100"/>
                  </a:cubicBezTo>
                  <a:cubicBezTo>
                    <a:pt x="62" y="100"/>
                    <a:pt x="71" y="97"/>
                    <a:pt x="79" y="92"/>
                  </a:cubicBezTo>
                  <a:cubicBezTo>
                    <a:pt x="90" y="85"/>
                    <a:pt x="98" y="73"/>
                    <a:pt x="101" y="60"/>
                  </a:cubicBezTo>
                  <a:cubicBezTo>
                    <a:pt x="105" y="34"/>
                    <a:pt x="89" y="9"/>
                    <a:pt x="64" y="3"/>
                  </a:cubicBezTo>
                  <a:cubicBezTo>
                    <a:pt x="51" y="0"/>
                    <a:pt x="38" y="2"/>
                    <a:pt x="2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50" name="Freeform 157">
              <a:extLst>
                <a:ext uri="{FF2B5EF4-FFF2-40B4-BE49-F238E27FC236}">
                  <a16:creationId xmlns:a16="http://schemas.microsoft.com/office/drawing/2014/main" id="{A36DEA10-83DE-79FC-0802-8809CFE5D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" y="999"/>
              <a:ext cx="34" cy="35"/>
            </a:xfrm>
            <a:custGeom>
              <a:avLst/>
              <a:gdLst>
                <a:gd name="T0" fmla="*/ 45 w 95"/>
                <a:gd name="T1" fmla="*/ 94 h 94"/>
                <a:gd name="T2" fmla="*/ 79 w 95"/>
                <a:gd name="T3" fmla="*/ 82 h 94"/>
                <a:gd name="T4" fmla="*/ 94 w 95"/>
                <a:gd name="T5" fmla="*/ 48 h 94"/>
                <a:gd name="T6" fmla="*/ 51 w 95"/>
                <a:gd name="T7" fmla="*/ 1 h 94"/>
                <a:gd name="T8" fmla="*/ 18 w 95"/>
                <a:gd name="T9" fmla="*/ 12 h 94"/>
                <a:gd name="T10" fmla="*/ 2 w 95"/>
                <a:gd name="T11" fmla="*/ 44 h 94"/>
                <a:gd name="T12" fmla="*/ 45 w 95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94">
                  <a:moveTo>
                    <a:pt x="45" y="94"/>
                  </a:moveTo>
                  <a:cubicBezTo>
                    <a:pt x="59" y="94"/>
                    <a:pt x="70" y="90"/>
                    <a:pt x="79" y="82"/>
                  </a:cubicBezTo>
                  <a:cubicBezTo>
                    <a:pt x="88" y="73"/>
                    <a:pt x="94" y="61"/>
                    <a:pt x="94" y="48"/>
                  </a:cubicBezTo>
                  <a:cubicBezTo>
                    <a:pt x="95" y="24"/>
                    <a:pt x="75" y="2"/>
                    <a:pt x="51" y="1"/>
                  </a:cubicBezTo>
                  <a:cubicBezTo>
                    <a:pt x="38" y="0"/>
                    <a:pt x="27" y="4"/>
                    <a:pt x="18" y="12"/>
                  </a:cubicBezTo>
                  <a:cubicBezTo>
                    <a:pt x="8" y="20"/>
                    <a:pt x="3" y="32"/>
                    <a:pt x="2" y="44"/>
                  </a:cubicBezTo>
                  <a:cubicBezTo>
                    <a:pt x="0" y="70"/>
                    <a:pt x="20" y="92"/>
                    <a:pt x="45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51" name="Freeform 158">
              <a:extLst>
                <a:ext uri="{FF2B5EF4-FFF2-40B4-BE49-F238E27FC236}">
                  <a16:creationId xmlns:a16="http://schemas.microsoft.com/office/drawing/2014/main" id="{CB6C2CCC-E407-C750-94AC-8384FB1C3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980"/>
              <a:ext cx="34" cy="33"/>
            </a:xfrm>
            <a:custGeom>
              <a:avLst/>
              <a:gdLst>
                <a:gd name="T0" fmla="*/ 42 w 92"/>
                <a:gd name="T1" fmla="*/ 2 h 91"/>
                <a:gd name="T2" fmla="*/ 3 w 92"/>
                <a:gd name="T3" fmla="*/ 51 h 91"/>
                <a:gd name="T4" fmla="*/ 19 w 92"/>
                <a:gd name="T5" fmla="*/ 81 h 91"/>
                <a:gd name="T6" fmla="*/ 46 w 92"/>
                <a:gd name="T7" fmla="*/ 91 h 91"/>
                <a:gd name="T8" fmla="*/ 51 w 92"/>
                <a:gd name="T9" fmla="*/ 91 h 91"/>
                <a:gd name="T10" fmla="*/ 81 w 92"/>
                <a:gd name="T11" fmla="*/ 74 h 91"/>
                <a:gd name="T12" fmla="*/ 90 w 92"/>
                <a:gd name="T13" fmla="*/ 40 h 91"/>
                <a:gd name="T14" fmla="*/ 42 w 92"/>
                <a:gd name="T15" fmla="*/ 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1">
                  <a:moveTo>
                    <a:pt x="42" y="2"/>
                  </a:moveTo>
                  <a:cubicBezTo>
                    <a:pt x="18" y="5"/>
                    <a:pt x="0" y="27"/>
                    <a:pt x="3" y="51"/>
                  </a:cubicBezTo>
                  <a:cubicBezTo>
                    <a:pt x="4" y="63"/>
                    <a:pt x="9" y="74"/>
                    <a:pt x="19" y="81"/>
                  </a:cubicBezTo>
                  <a:cubicBezTo>
                    <a:pt x="27" y="88"/>
                    <a:pt x="36" y="91"/>
                    <a:pt x="46" y="91"/>
                  </a:cubicBezTo>
                  <a:cubicBezTo>
                    <a:pt x="48" y="91"/>
                    <a:pt x="49" y="91"/>
                    <a:pt x="51" y="91"/>
                  </a:cubicBezTo>
                  <a:cubicBezTo>
                    <a:pt x="63" y="90"/>
                    <a:pt x="73" y="84"/>
                    <a:pt x="81" y="74"/>
                  </a:cubicBezTo>
                  <a:cubicBezTo>
                    <a:pt x="88" y="65"/>
                    <a:pt x="92" y="52"/>
                    <a:pt x="90" y="40"/>
                  </a:cubicBezTo>
                  <a:cubicBezTo>
                    <a:pt x="87" y="17"/>
                    <a:pt x="65" y="0"/>
                    <a:pt x="4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52" name="Freeform 159">
              <a:extLst>
                <a:ext uri="{FF2B5EF4-FFF2-40B4-BE49-F238E27FC236}">
                  <a16:creationId xmlns:a16="http://schemas.microsoft.com/office/drawing/2014/main" id="{EBA10C44-0B0F-ACD2-607B-DCDE0E69D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" y="978"/>
              <a:ext cx="33" cy="32"/>
            </a:xfrm>
            <a:custGeom>
              <a:avLst/>
              <a:gdLst>
                <a:gd name="T0" fmla="*/ 83 w 90"/>
                <a:gd name="T1" fmla="*/ 68 h 89"/>
                <a:gd name="T2" fmla="*/ 86 w 90"/>
                <a:gd name="T3" fmla="*/ 35 h 89"/>
                <a:gd name="T4" fmla="*/ 35 w 90"/>
                <a:gd name="T5" fmla="*/ 6 h 89"/>
                <a:gd name="T6" fmla="*/ 6 w 90"/>
                <a:gd name="T7" fmla="*/ 58 h 89"/>
                <a:gd name="T8" fmla="*/ 26 w 90"/>
                <a:gd name="T9" fmla="*/ 84 h 89"/>
                <a:gd name="T10" fmla="*/ 46 w 90"/>
                <a:gd name="T11" fmla="*/ 89 h 89"/>
                <a:gd name="T12" fmla="*/ 57 w 90"/>
                <a:gd name="T13" fmla="*/ 88 h 89"/>
                <a:gd name="T14" fmla="*/ 83 w 90"/>
                <a:gd name="T15" fmla="*/ 6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89">
                  <a:moveTo>
                    <a:pt x="83" y="68"/>
                  </a:moveTo>
                  <a:cubicBezTo>
                    <a:pt x="88" y="58"/>
                    <a:pt x="90" y="46"/>
                    <a:pt x="86" y="35"/>
                  </a:cubicBezTo>
                  <a:cubicBezTo>
                    <a:pt x="80" y="13"/>
                    <a:pt x="57" y="0"/>
                    <a:pt x="35" y="6"/>
                  </a:cubicBezTo>
                  <a:cubicBezTo>
                    <a:pt x="13" y="13"/>
                    <a:pt x="0" y="36"/>
                    <a:pt x="6" y="58"/>
                  </a:cubicBezTo>
                  <a:cubicBezTo>
                    <a:pt x="9" y="69"/>
                    <a:pt x="16" y="78"/>
                    <a:pt x="26" y="84"/>
                  </a:cubicBezTo>
                  <a:cubicBezTo>
                    <a:pt x="32" y="88"/>
                    <a:pt x="39" y="89"/>
                    <a:pt x="46" y="89"/>
                  </a:cubicBezTo>
                  <a:cubicBezTo>
                    <a:pt x="50" y="89"/>
                    <a:pt x="54" y="89"/>
                    <a:pt x="57" y="88"/>
                  </a:cubicBezTo>
                  <a:cubicBezTo>
                    <a:pt x="68" y="85"/>
                    <a:pt x="77" y="78"/>
                    <a:pt x="83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53" name="Freeform 160">
              <a:extLst>
                <a:ext uri="{FF2B5EF4-FFF2-40B4-BE49-F238E27FC236}">
                  <a16:creationId xmlns:a16="http://schemas.microsoft.com/office/drawing/2014/main" id="{04344D12-0C7A-6732-9901-F7ED39D10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" y="994"/>
              <a:ext cx="32" cy="31"/>
            </a:xfrm>
            <a:custGeom>
              <a:avLst/>
              <a:gdLst>
                <a:gd name="T0" fmla="*/ 9 w 86"/>
                <a:gd name="T1" fmla="*/ 63 h 86"/>
                <a:gd name="T2" fmla="*/ 31 w 86"/>
                <a:gd name="T3" fmla="*/ 84 h 86"/>
                <a:gd name="T4" fmla="*/ 45 w 86"/>
                <a:gd name="T5" fmla="*/ 86 h 86"/>
                <a:gd name="T6" fmla="*/ 62 w 86"/>
                <a:gd name="T7" fmla="*/ 83 h 86"/>
                <a:gd name="T8" fmla="*/ 82 w 86"/>
                <a:gd name="T9" fmla="*/ 60 h 86"/>
                <a:gd name="T10" fmla="*/ 81 w 86"/>
                <a:gd name="T11" fmla="*/ 28 h 86"/>
                <a:gd name="T12" fmla="*/ 28 w 86"/>
                <a:gd name="T13" fmla="*/ 10 h 86"/>
                <a:gd name="T14" fmla="*/ 9 w 86"/>
                <a:gd name="T15" fmla="*/ 6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86">
                  <a:moveTo>
                    <a:pt x="9" y="63"/>
                  </a:moveTo>
                  <a:cubicBezTo>
                    <a:pt x="13" y="73"/>
                    <a:pt x="21" y="80"/>
                    <a:pt x="31" y="84"/>
                  </a:cubicBezTo>
                  <a:cubicBezTo>
                    <a:pt x="36" y="86"/>
                    <a:pt x="40" y="86"/>
                    <a:pt x="45" y="86"/>
                  </a:cubicBezTo>
                  <a:cubicBezTo>
                    <a:pt x="51" y="86"/>
                    <a:pt x="56" y="85"/>
                    <a:pt x="62" y="83"/>
                  </a:cubicBezTo>
                  <a:cubicBezTo>
                    <a:pt x="71" y="78"/>
                    <a:pt x="79" y="70"/>
                    <a:pt x="82" y="60"/>
                  </a:cubicBezTo>
                  <a:cubicBezTo>
                    <a:pt x="86" y="49"/>
                    <a:pt x="85" y="38"/>
                    <a:pt x="81" y="28"/>
                  </a:cubicBezTo>
                  <a:cubicBezTo>
                    <a:pt x="71" y="9"/>
                    <a:pt x="48" y="0"/>
                    <a:pt x="28" y="10"/>
                  </a:cubicBezTo>
                  <a:cubicBezTo>
                    <a:pt x="8" y="19"/>
                    <a:pt x="0" y="43"/>
                    <a:pt x="9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54" name="Freeform 161">
              <a:extLst>
                <a:ext uri="{FF2B5EF4-FFF2-40B4-BE49-F238E27FC236}">
                  <a16:creationId xmlns:a16="http://schemas.microsoft.com/office/drawing/2014/main" id="{05C68880-6A6F-A3A8-E556-2684E88B2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9" y="1028"/>
              <a:ext cx="31" cy="30"/>
            </a:xfrm>
            <a:custGeom>
              <a:avLst/>
              <a:gdLst>
                <a:gd name="T0" fmla="*/ 36 w 85"/>
                <a:gd name="T1" fmla="*/ 81 h 81"/>
                <a:gd name="T2" fmla="*/ 43 w 85"/>
                <a:gd name="T3" fmla="*/ 81 h 81"/>
                <a:gd name="T4" fmla="*/ 64 w 85"/>
                <a:gd name="T5" fmla="*/ 74 h 81"/>
                <a:gd name="T6" fmla="*/ 73 w 85"/>
                <a:gd name="T7" fmla="*/ 21 h 81"/>
                <a:gd name="T8" fmla="*/ 21 w 85"/>
                <a:gd name="T9" fmla="*/ 12 h 81"/>
                <a:gd name="T10" fmla="*/ 12 w 85"/>
                <a:gd name="T11" fmla="*/ 65 h 81"/>
                <a:gd name="T12" fmla="*/ 36 w 85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81">
                  <a:moveTo>
                    <a:pt x="36" y="81"/>
                  </a:moveTo>
                  <a:cubicBezTo>
                    <a:pt x="38" y="81"/>
                    <a:pt x="41" y="81"/>
                    <a:pt x="43" y="81"/>
                  </a:cubicBezTo>
                  <a:cubicBezTo>
                    <a:pt x="50" y="81"/>
                    <a:pt x="58" y="79"/>
                    <a:pt x="64" y="74"/>
                  </a:cubicBezTo>
                  <a:cubicBezTo>
                    <a:pt x="81" y="62"/>
                    <a:pt x="85" y="38"/>
                    <a:pt x="73" y="21"/>
                  </a:cubicBezTo>
                  <a:cubicBezTo>
                    <a:pt x="61" y="4"/>
                    <a:pt x="38" y="0"/>
                    <a:pt x="21" y="12"/>
                  </a:cubicBezTo>
                  <a:cubicBezTo>
                    <a:pt x="4" y="24"/>
                    <a:pt x="0" y="48"/>
                    <a:pt x="12" y="65"/>
                  </a:cubicBezTo>
                  <a:cubicBezTo>
                    <a:pt x="18" y="73"/>
                    <a:pt x="26" y="79"/>
                    <a:pt x="36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55" name="Freeform 162">
              <a:extLst>
                <a:ext uri="{FF2B5EF4-FFF2-40B4-BE49-F238E27FC236}">
                  <a16:creationId xmlns:a16="http://schemas.microsoft.com/office/drawing/2014/main" id="{45B2A2D0-316C-5A1C-4E64-A4593CDC5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1082"/>
              <a:ext cx="28" cy="26"/>
            </a:xfrm>
            <a:custGeom>
              <a:avLst/>
              <a:gdLst>
                <a:gd name="T0" fmla="*/ 13 w 77"/>
                <a:gd name="T1" fmla="*/ 61 h 71"/>
                <a:gd name="T2" fmla="*/ 39 w 77"/>
                <a:gd name="T3" fmla="*/ 71 h 71"/>
                <a:gd name="T4" fmla="*/ 64 w 77"/>
                <a:gd name="T5" fmla="*/ 61 h 71"/>
                <a:gd name="T6" fmla="*/ 63 w 77"/>
                <a:gd name="T7" fmla="*/ 10 h 71"/>
                <a:gd name="T8" fmla="*/ 39 w 77"/>
                <a:gd name="T9" fmla="*/ 0 h 71"/>
                <a:gd name="T10" fmla="*/ 13 w 77"/>
                <a:gd name="T11" fmla="*/ 10 h 71"/>
                <a:gd name="T12" fmla="*/ 13 w 77"/>
                <a:gd name="T13" fmla="*/ 6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71">
                  <a:moveTo>
                    <a:pt x="13" y="61"/>
                  </a:moveTo>
                  <a:cubicBezTo>
                    <a:pt x="20" y="68"/>
                    <a:pt x="29" y="71"/>
                    <a:pt x="39" y="71"/>
                  </a:cubicBezTo>
                  <a:cubicBezTo>
                    <a:pt x="48" y="69"/>
                    <a:pt x="57" y="68"/>
                    <a:pt x="64" y="61"/>
                  </a:cubicBezTo>
                  <a:cubicBezTo>
                    <a:pt x="77" y="47"/>
                    <a:pt x="77" y="24"/>
                    <a:pt x="63" y="10"/>
                  </a:cubicBezTo>
                  <a:cubicBezTo>
                    <a:pt x="57" y="3"/>
                    <a:pt x="48" y="0"/>
                    <a:pt x="39" y="0"/>
                  </a:cubicBezTo>
                  <a:cubicBezTo>
                    <a:pt x="27" y="1"/>
                    <a:pt x="20" y="4"/>
                    <a:pt x="13" y="10"/>
                  </a:cubicBezTo>
                  <a:cubicBezTo>
                    <a:pt x="0" y="24"/>
                    <a:pt x="0" y="47"/>
                    <a:pt x="13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56" name="Freeform 163">
              <a:extLst>
                <a:ext uri="{FF2B5EF4-FFF2-40B4-BE49-F238E27FC236}">
                  <a16:creationId xmlns:a16="http://schemas.microsoft.com/office/drawing/2014/main" id="{B8C32F7A-5F72-E19E-095E-6613A10EA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" y="1151"/>
              <a:ext cx="28" cy="25"/>
            </a:xfrm>
            <a:custGeom>
              <a:avLst/>
              <a:gdLst>
                <a:gd name="T0" fmla="*/ 10 w 76"/>
                <a:gd name="T1" fmla="*/ 16 h 68"/>
                <a:gd name="T2" fmla="*/ 19 w 76"/>
                <a:gd name="T3" fmla="*/ 62 h 68"/>
                <a:gd name="T4" fmla="*/ 38 w 76"/>
                <a:gd name="T5" fmla="*/ 68 h 68"/>
                <a:gd name="T6" fmla="*/ 44 w 76"/>
                <a:gd name="T7" fmla="*/ 67 h 68"/>
                <a:gd name="T8" fmla="*/ 65 w 76"/>
                <a:gd name="T9" fmla="*/ 53 h 68"/>
                <a:gd name="T10" fmla="*/ 56 w 76"/>
                <a:gd name="T11" fmla="*/ 7 h 68"/>
                <a:gd name="T12" fmla="*/ 32 w 76"/>
                <a:gd name="T13" fmla="*/ 2 h 68"/>
                <a:gd name="T14" fmla="*/ 10 w 76"/>
                <a:gd name="T15" fmla="*/ 1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8">
                  <a:moveTo>
                    <a:pt x="10" y="16"/>
                  </a:moveTo>
                  <a:cubicBezTo>
                    <a:pt x="0" y="31"/>
                    <a:pt x="4" y="52"/>
                    <a:pt x="19" y="62"/>
                  </a:cubicBezTo>
                  <a:cubicBezTo>
                    <a:pt x="25" y="66"/>
                    <a:pt x="31" y="68"/>
                    <a:pt x="38" y="68"/>
                  </a:cubicBezTo>
                  <a:cubicBezTo>
                    <a:pt x="40" y="68"/>
                    <a:pt x="42" y="68"/>
                    <a:pt x="44" y="67"/>
                  </a:cubicBezTo>
                  <a:cubicBezTo>
                    <a:pt x="53" y="66"/>
                    <a:pt x="60" y="61"/>
                    <a:pt x="65" y="53"/>
                  </a:cubicBezTo>
                  <a:cubicBezTo>
                    <a:pt x="76" y="38"/>
                    <a:pt x="72" y="17"/>
                    <a:pt x="56" y="7"/>
                  </a:cubicBezTo>
                  <a:cubicBezTo>
                    <a:pt x="49" y="2"/>
                    <a:pt x="41" y="0"/>
                    <a:pt x="32" y="2"/>
                  </a:cubicBezTo>
                  <a:cubicBezTo>
                    <a:pt x="23" y="3"/>
                    <a:pt x="15" y="8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57" name="Freeform 164">
              <a:extLst>
                <a:ext uri="{FF2B5EF4-FFF2-40B4-BE49-F238E27FC236}">
                  <a16:creationId xmlns:a16="http://schemas.microsoft.com/office/drawing/2014/main" id="{0C4EA269-8EEB-04C1-4BC7-F3DA1D65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" y="1238"/>
              <a:ext cx="26" cy="23"/>
            </a:xfrm>
            <a:custGeom>
              <a:avLst/>
              <a:gdLst>
                <a:gd name="T0" fmla="*/ 23 w 71"/>
                <a:gd name="T1" fmla="*/ 61 h 63"/>
                <a:gd name="T2" fmla="*/ 35 w 71"/>
                <a:gd name="T3" fmla="*/ 63 h 63"/>
                <a:gd name="T4" fmla="*/ 47 w 71"/>
                <a:gd name="T5" fmla="*/ 61 h 63"/>
                <a:gd name="T6" fmla="*/ 64 w 71"/>
                <a:gd name="T7" fmla="*/ 44 h 63"/>
                <a:gd name="T8" fmla="*/ 48 w 71"/>
                <a:gd name="T9" fmla="*/ 3 h 63"/>
                <a:gd name="T10" fmla="*/ 24 w 71"/>
                <a:gd name="T11" fmla="*/ 3 h 63"/>
                <a:gd name="T12" fmla="*/ 7 w 71"/>
                <a:gd name="T13" fmla="*/ 20 h 63"/>
                <a:gd name="T14" fmla="*/ 23 w 71"/>
                <a:gd name="T15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63">
                  <a:moveTo>
                    <a:pt x="23" y="61"/>
                  </a:moveTo>
                  <a:cubicBezTo>
                    <a:pt x="27" y="63"/>
                    <a:pt x="31" y="63"/>
                    <a:pt x="35" y="63"/>
                  </a:cubicBezTo>
                  <a:cubicBezTo>
                    <a:pt x="39" y="63"/>
                    <a:pt x="43" y="63"/>
                    <a:pt x="47" y="61"/>
                  </a:cubicBezTo>
                  <a:cubicBezTo>
                    <a:pt x="55" y="58"/>
                    <a:pt x="61" y="52"/>
                    <a:pt x="64" y="44"/>
                  </a:cubicBezTo>
                  <a:cubicBezTo>
                    <a:pt x="71" y="28"/>
                    <a:pt x="63" y="10"/>
                    <a:pt x="48" y="3"/>
                  </a:cubicBezTo>
                  <a:cubicBezTo>
                    <a:pt x="40" y="0"/>
                    <a:pt x="32" y="0"/>
                    <a:pt x="24" y="3"/>
                  </a:cubicBezTo>
                  <a:cubicBezTo>
                    <a:pt x="16" y="6"/>
                    <a:pt x="10" y="12"/>
                    <a:pt x="7" y="20"/>
                  </a:cubicBezTo>
                  <a:cubicBezTo>
                    <a:pt x="0" y="36"/>
                    <a:pt x="8" y="54"/>
                    <a:pt x="23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884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总体情况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ABCC08F9-B5A5-5C9E-B35A-3401993CAB6D}"/>
              </a:ext>
            </a:extLst>
          </p:cNvPr>
          <p:cNvSpPr txBox="1"/>
          <p:nvPr/>
        </p:nvSpPr>
        <p:spPr>
          <a:xfrm>
            <a:off x="579258" y="1623792"/>
            <a:ext cx="1750992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800">
                <a:gradFill>
                  <a:gsLst>
                    <a:gs pos="17000">
                      <a:srgbClr val="4771B7"/>
                    </a:gs>
                    <a:gs pos="100000">
                      <a:srgbClr val="935DFE"/>
                    </a:gs>
                  </a:gsLst>
                  <a:lin ang="18900000" scaled="1"/>
                </a:gra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7000">
                      <a:schemeClr val="accent3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阿里巴巴普惠体 B" panose="00020600040101010101" pitchFamily="18" charset="-122"/>
              </a:rPr>
              <a:t>各项目发展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B38D9A5-8F73-789B-F1D9-DD6BA8E5FD3E}"/>
              </a:ext>
            </a:extLst>
          </p:cNvPr>
          <p:cNvSpPr/>
          <p:nvPr/>
        </p:nvSpPr>
        <p:spPr>
          <a:xfrm>
            <a:off x="579258" y="2085457"/>
            <a:ext cx="7171871" cy="59535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  <a:sym typeface="+mn-ea"/>
              </a:rPr>
              <a:t>您可以添加内容点。若要复制并粘贴到此文本框中，请单击其旁边的“粘贴选项（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  <a:sym typeface="+mn-ea"/>
              </a:rPr>
              <a:t>CTRL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  <a:sym typeface="+mn-ea"/>
              </a:rPr>
              <a:t>）”，然后单击“仅保留文本”选项。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A8E6036C-987C-0FEC-8FC0-39CA059FA1F5}"/>
              </a:ext>
            </a:extLst>
          </p:cNvPr>
          <p:cNvSpPr/>
          <p:nvPr/>
        </p:nvSpPr>
        <p:spPr>
          <a:xfrm>
            <a:off x="688686" y="3335228"/>
            <a:ext cx="3327317" cy="219491"/>
          </a:xfrm>
          <a:prstGeom prst="roundRect">
            <a:avLst>
              <a:gd name="adj" fmla="val 50000"/>
            </a:avLst>
          </a:prstGeom>
          <a:solidFill>
            <a:schemeClr val="accent1">
              <a:alpha val="11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FE799BD-98E2-D8B6-39DD-1D7406CF5D63}"/>
              </a:ext>
            </a:extLst>
          </p:cNvPr>
          <p:cNvSpPr/>
          <p:nvPr/>
        </p:nvSpPr>
        <p:spPr>
          <a:xfrm>
            <a:off x="688686" y="3335228"/>
            <a:ext cx="1162060" cy="2194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14E4C8A-0AF5-D2F0-AB5D-4348A144ED02}"/>
              </a:ext>
            </a:extLst>
          </p:cNvPr>
          <p:cNvSpPr txBox="1"/>
          <p:nvPr/>
        </p:nvSpPr>
        <p:spPr>
          <a:xfrm>
            <a:off x="4004696" y="3261841"/>
            <a:ext cx="69923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Normal"/>
                <a:ea typeface="思源黑体 CN Normal"/>
                <a:cs typeface="阿里巴巴普惠体 B" panose="00020600040101010101" pitchFamily="18" charset="-122"/>
              </a:rPr>
              <a:t>16%</a:t>
            </a:r>
            <a:endParaRPr kumimoji="0" lang="zh-CN" altLang="en-US" sz="2000" b="0" i="1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思源黑体 CN Normal"/>
              <a:ea typeface="思源黑体 CN Normal"/>
              <a:cs typeface="阿里巴巴普惠体 B" panose="00020600040101010101" pitchFamily="18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DB5DFB3-AE0E-7041-F51E-83C2219A6C6D}"/>
              </a:ext>
            </a:extLst>
          </p:cNvPr>
          <p:cNvGrpSpPr/>
          <p:nvPr/>
        </p:nvGrpSpPr>
        <p:grpSpPr>
          <a:xfrm>
            <a:off x="688685" y="2885352"/>
            <a:ext cx="2628086" cy="489344"/>
            <a:chOff x="1397000" y="4243844"/>
            <a:chExt cx="3051609" cy="56820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D42D3D5-626A-DE29-E325-499E7241571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94633" y="4243844"/>
              <a:ext cx="714751" cy="285900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3655" rtl="0" eaLnBrk="1" fontAlgn="ctr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思源黑体 CN Normal"/>
                  <a:ea typeface="思源黑体 CN Normal"/>
                  <a:cs typeface="阿里巴巴普惠体 B" panose="00020600040101010101" pitchFamily="18" charset="-122"/>
                  <a:sym typeface="+mn-ea"/>
                </a:rPr>
                <a:t>项目一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Normal"/>
                <a:ea typeface="思源黑体 CN Normal"/>
                <a:cs typeface="阿里巴巴普惠体 B" panose="00020600040101010101" pitchFamily="18" charset="-122"/>
                <a:sym typeface="+mn-ea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573AB6D-3816-080A-39EC-CF7398F52199}"/>
                </a:ext>
              </a:extLst>
            </p:cNvPr>
            <p:cNvSpPr txBox="1"/>
            <p:nvPr/>
          </p:nvSpPr>
          <p:spPr>
            <a:xfrm>
              <a:off x="1397000" y="4481846"/>
              <a:ext cx="3051609" cy="33020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阿里巴巴普惠体 L" panose="00020600040101010101" pitchFamily="18" charset="-122"/>
                </a:rPr>
                <a:t>私募等机构提供整体解决方案和服务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endParaRPr>
            </a:p>
          </p:txBody>
        </p:sp>
      </p:grp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4EE77405-4BB7-653C-6445-ED699B2C3E09}"/>
              </a:ext>
            </a:extLst>
          </p:cNvPr>
          <p:cNvSpPr/>
          <p:nvPr/>
        </p:nvSpPr>
        <p:spPr>
          <a:xfrm>
            <a:off x="688686" y="4165914"/>
            <a:ext cx="3327317" cy="219491"/>
          </a:xfrm>
          <a:prstGeom prst="roundRect">
            <a:avLst>
              <a:gd name="adj" fmla="val 50000"/>
            </a:avLst>
          </a:prstGeom>
          <a:solidFill>
            <a:schemeClr val="accent1">
              <a:alpha val="11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4574B89-E6D1-5320-4CE0-10E297760FF9}"/>
              </a:ext>
            </a:extLst>
          </p:cNvPr>
          <p:cNvSpPr/>
          <p:nvPr/>
        </p:nvSpPr>
        <p:spPr>
          <a:xfrm>
            <a:off x="688686" y="4165914"/>
            <a:ext cx="1419514" cy="2194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3F79D02-EDDE-A7B8-11BF-63B783E6CDA6}"/>
              </a:ext>
            </a:extLst>
          </p:cNvPr>
          <p:cNvSpPr txBox="1"/>
          <p:nvPr/>
        </p:nvSpPr>
        <p:spPr>
          <a:xfrm>
            <a:off x="4004696" y="4092527"/>
            <a:ext cx="69923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Normal"/>
                <a:ea typeface="思源黑体 CN Normal"/>
                <a:cs typeface="阿里巴巴普惠体 B" panose="00020600040101010101" pitchFamily="18" charset="-122"/>
              </a:rPr>
              <a:t>33%</a:t>
            </a:r>
            <a:endParaRPr kumimoji="0" lang="zh-CN" altLang="en-US" sz="2000" b="0" i="1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思源黑体 CN Normal"/>
              <a:ea typeface="思源黑体 CN Normal"/>
              <a:cs typeface="阿里巴巴普惠体 B" panose="00020600040101010101" pitchFamily="18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E74BC02-C5EB-03CB-6000-E0DE5BD3F1C2}"/>
              </a:ext>
            </a:extLst>
          </p:cNvPr>
          <p:cNvGrpSpPr/>
          <p:nvPr/>
        </p:nvGrpSpPr>
        <p:grpSpPr>
          <a:xfrm>
            <a:off x="688685" y="3716038"/>
            <a:ext cx="2628086" cy="489344"/>
            <a:chOff x="1397000" y="4243844"/>
            <a:chExt cx="3051609" cy="568203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6BB0C41-D1F9-1300-0FB3-4AEB291DB08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494633" y="4243844"/>
              <a:ext cx="714751" cy="285900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3655" rtl="0" eaLnBrk="1" fontAlgn="ctr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思源黑体 CN Normal"/>
                  <a:ea typeface="思源黑体 CN Normal"/>
                  <a:cs typeface="阿里巴巴普惠体 B" panose="00020600040101010101" pitchFamily="18" charset="-122"/>
                  <a:sym typeface="+mn-ea"/>
                </a:rPr>
                <a:t>项目二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473DFA7-658A-2981-0FCB-FF0B45E65E17}"/>
                </a:ext>
              </a:extLst>
            </p:cNvPr>
            <p:cNvSpPr txBox="1"/>
            <p:nvPr/>
          </p:nvSpPr>
          <p:spPr>
            <a:xfrm>
              <a:off x="1397000" y="4481846"/>
              <a:ext cx="3051609" cy="33020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阿里巴巴普惠体 L" panose="00020600040101010101" pitchFamily="18" charset="-122"/>
                </a:rPr>
                <a:t>私募等机构提供整体解决方案和服务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endParaRPr>
            </a:p>
          </p:txBody>
        </p:sp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FBB61EFF-F735-3A24-5359-A31E6C779F93}"/>
              </a:ext>
            </a:extLst>
          </p:cNvPr>
          <p:cNvSpPr/>
          <p:nvPr/>
        </p:nvSpPr>
        <p:spPr>
          <a:xfrm>
            <a:off x="688686" y="4996600"/>
            <a:ext cx="3327317" cy="219491"/>
          </a:xfrm>
          <a:prstGeom prst="roundRect">
            <a:avLst>
              <a:gd name="adj" fmla="val 50000"/>
            </a:avLst>
          </a:prstGeom>
          <a:solidFill>
            <a:schemeClr val="accent1">
              <a:alpha val="11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A98B67B8-BDC3-5F26-6CF0-AC6FB1621B4C}"/>
              </a:ext>
            </a:extLst>
          </p:cNvPr>
          <p:cNvSpPr/>
          <p:nvPr/>
        </p:nvSpPr>
        <p:spPr>
          <a:xfrm>
            <a:off x="688686" y="4996600"/>
            <a:ext cx="1756064" cy="2194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B3A4A90-B894-269B-8ADE-1D85EE852165}"/>
              </a:ext>
            </a:extLst>
          </p:cNvPr>
          <p:cNvSpPr txBox="1"/>
          <p:nvPr/>
        </p:nvSpPr>
        <p:spPr>
          <a:xfrm>
            <a:off x="4004696" y="4923213"/>
            <a:ext cx="69923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Normal"/>
                <a:ea typeface="思源黑体 CN Normal"/>
                <a:cs typeface="阿里巴巴普惠体 B" panose="00020600040101010101" pitchFamily="18" charset="-122"/>
              </a:rPr>
              <a:t>56%</a:t>
            </a:r>
            <a:endParaRPr kumimoji="0" lang="zh-CN" altLang="en-US" sz="2000" b="0" i="1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思源黑体 CN Normal"/>
              <a:ea typeface="思源黑体 CN Normal"/>
              <a:cs typeface="阿里巴巴普惠体 B" panose="00020600040101010101" pitchFamily="18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E6A8AF6-542F-F703-2A0F-219BE83E49DA}"/>
              </a:ext>
            </a:extLst>
          </p:cNvPr>
          <p:cNvGrpSpPr/>
          <p:nvPr/>
        </p:nvGrpSpPr>
        <p:grpSpPr>
          <a:xfrm>
            <a:off x="688685" y="4546724"/>
            <a:ext cx="2628086" cy="489344"/>
            <a:chOff x="1397000" y="4243844"/>
            <a:chExt cx="3051609" cy="568203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51B5F1E-07BF-820B-3A70-58453281387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494633" y="4243844"/>
              <a:ext cx="714751" cy="285900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3655" rtl="0" eaLnBrk="1" fontAlgn="ctr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思源黑体 CN Normal"/>
                  <a:ea typeface="思源黑体 CN Normal"/>
                  <a:cs typeface="阿里巴巴普惠体 B" panose="00020600040101010101" pitchFamily="18" charset="-122"/>
                  <a:sym typeface="+mn-ea"/>
                </a:rPr>
                <a:t>项目三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A31BB64-DF93-01BE-42F3-9ABA2F3C4AA6}"/>
                </a:ext>
              </a:extLst>
            </p:cNvPr>
            <p:cNvSpPr txBox="1"/>
            <p:nvPr/>
          </p:nvSpPr>
          <p:spPr>
            <a:xfrm>
              <a:off x="1397000" y="4481846"/>
              <a:ext cx="3051609" cy="33020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阿里巴巴普惠体 L" panose="00020600040101010101" pitchFamily="18" charset="-122"/>
                </a:rPr>
                <a:t>私募等机构提供整体解决方案和服务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endParaRPr>
            </a:p>
          </p:txBody>
        </p:sp>
      </p:grp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ED7983A-5149-868D-7897-25052827D41B}"/>
              </a:ext>
            </a:extLst>
          </p:cNvPr>
          <p:cNvSpPr/>
          <p:nvPr/>
        </p:nvSpPr>
        <p:spPr>
          <a:xfrm>
            <a:off x="688686" y="5827287"/>
            <a:ext cx="3327317" cy="219491"/>
          </a:xfrm>
          <a:prstGeom prst="roundRect">
            <a:avLst>
              <a:gd name="adj" fmla="val 50000"/>
            </a:avLst>
          </a:prstGeom>
          <a:solidFill>
            <a:schemeClr val="accent1">
              <a:alpha val="11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62965271-3B9F-B540-5573-58B5AD608A09}"/>
              </a:ext>
            </a:extLst>
          </p:cNvPr>
          <p:cNvSpPr/>
          <p:nvPr/>
        </p:nvSpPr>
        <p:spPr>
          <a:xfrm>
            <a:off x="688686" y="5827287"/>
            <a:ext cx="2391972" cy="2194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425F7CF-5968-57A2-2AD4-CAD28142DE25}"/>
              </a:ext>
            </a:extLst>
          </p:cNvPr>
          <p:cNvSpPr txBox="1"/>
          <p:nvPr/>
        </p:nvSpPr>
        <p:spPr>
          <a:xfrm>
            <a:off x="4004696" y="5753900"/>
            <a:ext cx="699230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Normal"/>
                <a:ea typeface="思源黑体 CN Normal"/>
                <a:cs typeface="阿里巴巴普惠体 B" panose="00020600040101010101" pitchFamily="18" charset="-122"/>
              </a:rPr>
              <a:t>78%</a:t>
            </a:r>
            <a:endParaRPr kumimoji="0" lang="zh-CN" altLang="en-US" sz="2000" b="0" i="1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思源黑体 CN Normal"/>
              <a:ea typeface="思源黑体 CN Normal"/>
              <a:cs typeface="阿里巴巴普惠体 B" panose="00020600040101010101" pitchFamily="18" charset="-122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0F48E80-F3FA-0B9D-46FF-84AFAF57348C}"/>
              </a:ext>
            </a:extLst>
          </p:cNvPr>
          <p:cNvGrpSpPr/>
          <p:nvPr/>
        </p:nvGrpSpPr>
        <p:grpSpPr>
          <a:xfrm>
            <a:off x="688685" y="5377411"/>
            <a:ext cx="2628086" cy="489344"/>
            <a:chOff x="1397000" y="4243844"/>
            <a:chExt cx="3051609" cy="568203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7F395792-3D68-7439-007E-34CB730FF39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494633" y="4243844"/>
              <a:ext cx="714751" cy="285900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3655" rtl="0" eaLnBrk="1" fontAlgn="ctr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思源黑体 CN Normal"/>
                  <a:ea typeface="思源黑体 CN Normal"/>
                  <a:cs typeface="阿里巴巴普惠体 B" panose="00020600040101010101" pitchFamily="18" charset="-122"/>
                  <a:sym typeface="+mn-ea"/>
                </a:rPr>
                <a:t>项目四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71DAFE5-F5C8-B47E-9A4A-8F3E06952D33}"/>
                </a:ext>
              </a:extLst>
            </p:cNvPr>
            <p:cNvSpPr txBox="1"/>
            <p:nvPr/>
          </p:nvSpPr>
          <p:spPr>
            <a:xfrm>
              <a:off x="1397000" y="4481846"/>
              <a:ext cx="3051609" cy="33020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阿里巴巴普惠体 L" panose="00020600040101010101" pitchFamily="18" charset="-122"/>
                </a:rPr>
                <a:t>私募等机构提供整体解决方案和服务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endParaRPr>
            </a:p>
          </p:txBody>
        </p:sp>
      </p:grpSp>
      <p:sp>
        <p:nvSpPr>
          <p:cNvPr id="36" name="Freeform 296">
            <a:extLst>
              <a:ext uri="{FF2B5EF4-FFF2-40B4-BE49-F238E27FC236}">
                <a16:creationId xmlns:a16="http://schemas.microsoft.com/office/drawing/2014/main" id="{953700BE-5E63-82FB-5FE5-F03E5F2CCD34}"/>
              </a:ext>
            </a:extLst>
          </p:cNvPr>
          <p:cNvSpPr/>
          <p:nvPr/>
        </p:nvSpPr>
        <p:spPr bwMode="auto">
          <a:xfrm>
            <a:off x="4747654" y="3345140"/>
            <a:ext cx="230216" cy="257168"/>
          </a:xfrm>
          <a:custGeom>
            <a:avLst/>
            <a:gdLst>
              <a:gd name="T0" fmla="*/ 2147483647 w 5034"/>
              <a:gd name="T1" fmla="*/ 0 h 1908"/>
              <a:gd name="T2" fmla="*/ 2147483647 w 5034"/>
              <a:gd name="T3" fmla="*/ 2147483647 h 1908"/>
              <a:gd name="T4" fmla="*/ 2147483647 w 5034"/>
              <a:gd name="T5" fmla="*/ 2147483647 h 1908"/>
              <a:gd name="T6" fmla="*/ 0 w 5034"/>
              <a:gd name="T7" fmla="*/ 2147483647 h 1908"/>
              <a:gd name="T8" fmla="*/ 2147483647 w 5034"/>
              <a:gd name="T9" fmla="*/ 2147483647 h 1908"/>
              <a:gd name="T10" fmla="*/ 2147483647 w 5034"/>
              <a:gd name="T11" fmla="*/ 2147483647 h 1908"/>
              <a:gd name="T12" fmla="*/ 2147483647 w 5034"/>
              <a:gd name="T13" fmla="*/ 2147483647 h 1908"/>
              <a:gd name="T14" fmla="*/ 2147483647 w 5034"/>
              <a:gd name="T15" fmla="*/ 0 h 19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034"/>
              <a:gd name="T25" fmla="*/ 0 h 1908"/>
              <a:gd name="T26" fmla="*/ 5034 w 5034"/>
              <a:gd name="T27" fmla="*/ 1908 h 1908"/>
              <a:gd name="connsiteX0" fmla="*/ 4970 w 8536"/>
              <a:gd name="connsiteY0" fmla="*/ 0 h 10000"/>
              <a:gd name="connsiteX1" fmla="*/ 2910 w 8536"/>
              <a:gd name="connsiteY1" fmla="*/ 2007 h 10000"/>
              <a:gd name="connsiteX2" fmla="*/ 3542 w 8536"/>
              <a:gd name="connsiteY2" fmla="*/ 2007 h 10000"/>
              <a:gd name="connsiteX3" fmla="*/ 0 w 8536"/>
              <a:gd name="connsiteY3" fmla="*/ 10000 h 10000"/>
              <a:gd name="connsiteX4" fmla="*/ 8536 w 8536"/>
              <a:gd name="connsiteY4" fmla="*/ 6591 h 10000"/>
              <a:gd name="connsiteX5" fmla="*/ 6414 w 8536"/>
              <a:gd name="connsiteY5" fmla="*/ 2007 h 10000"/>
              <a:gd name="connsiteX6" fmla="*/ 7177 w 8536"/>
              <a:gd name="connsiteY6" fmla="*/ 2070 h 10000"/>
              <a:gd name="connsiteX7" fmla="*/ 4970 w 8536"/>
              <a:gd name="connsiteY7" fmla="*/ 0 h 10000"/>
              <a:gd name="connsiteX0" fmla="*/ 4668 w 8846"/>
              <a:gd name="connsiteY0" fmla="*/ 0 h 6591"/>
              <a:gd name="connsiteX1" fmla="*/ 2255 w 8846"/>
              <a:gd name="connsiteY1" fmla="*/ 2007 h 6591"/>
              <a:gd name="connsiteX2" fmla="*/ 2995 w 8846"/>
              <a:gd name="connsiteY2" fmla="*/ 2007 h 6591"/>
              <a:gd name="connsiteX3" fmla="*/ 0 w 8846"/>
              <a:gd name="connsiteY3" fmla="*/ 6504 h 6591"/>
              <a:gd name="connsiteX4" fmla="*/ 8846 w 8846"/>
              <a:gd name="connsiteY4" fmla="*/ 6591 h 6591"/>
              <a:gd name="connsiteX5" fmla="*/ 6360 w 8846"/>
              <a:gd name="connsiteY5" fmla="*/ 2007 h 6591"/>
              <a:gd name="connsiteX6" fmla="*/ 7254 w 8846"/>
              <a:gd name="connsiteY6" fmla="*/ 2070 h 6591"/>
              <a:gd name="connsiteX7" fmla="*/ 4668 w 8846"/>
              <a:gd name="connsiteY7" fmla="*/ 0 h 6591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386 w 10000"/>
              <a:gd name="connsiteY2" fmla="*/ 3045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386 w 10000"/>
              <a:gd name="connsiteY2" fmla="*/ 3045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125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753 w 10000"/>
              <a:gd name="connsiteY2" fmla="*/ 3019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4007 w 10000"/>
              <a:gd name="connsiteY2" fmla="*/ 3046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390 w 10000"/>
              <a:gd name="connsiteY0" fmla="*/ 0 h 10769"/>
              <a:gd name="connsiteX1" fmla="*/ 2549 w 10000"/>
              <a:gd name="connsiteY1" fmla="*/ 3814 h 10769"/>
              <a:gd name="connsiteX2" fmla="*/ 4007 w 10000"/>
              <a:gd name="connsiteY2" fmla="*/ 3815 h 10769"/>
              <a:gd name="connsiteX3" fmla="*/ 0 w 10000"/>
              <a:gd name="connsiteY3" fmla="*/ 10637 h 10769"/>
              <a:gd name="connsiteX4" fmla="*/ 10000 w 10000"/>
              <a:gd name="connsiteY4" fmla="*/ 10769 h 10769"/>
              <a:gd name="connsiteX5" fmla="*/ 7190 w 10000"/>
              <a:gd name="connsiteY5" fmla="*/ 3814 h 10769"/>
              <a:gd name="connsiteX6" fmla="*/ 8200 w 10000"/>
              <a:gd name="connsiteY6" fmla="*/ 3910 h 10769"/>
              <a:gd name="connsiteX7" fmla="*/ 5390 w 10000"/>
              <a:gd name="connsiteY7" fmla="*/ 0 h 10769"/>
              <a:gd name="connsiteX0" fmla="*/ 5390 w 10000"/>
              <a:gd name="connsiteY0" fmla="*/ 0 h 10769"/>
              <a:gd name="connsiteX1" fmla="*/ 2549 w 10000"/>
              <a:gd name="connsiteY1" fmla="*/ 3814 h 10769"/>
              <a:gd name="connsiteX2" fmla="*/ 4007 w 10000"/>
              <a:gd name="connsiteY2" fmla="*/ 3815 h 10769"/>
              <a:gd name="connsiteX3" fmla="*/ 0 w 10000"/>
              <a:gd name="connsiteY3" fmla="*/ 10637 h 10769"/>
              <a:gd name="connsiteX4" fmla="*/ 10000 w 10000"/>
              <a:gd name="connsiteY4" fmla="*/ 10769 h 10769"/>
              <a:gd name="connsiteX5" fmla="*/ 6880 w 10000"/>
              <a:gd name="connsiteY5" fmla="*/ 3867 h 10769"/>
              <a:gd name="connsiteX6" fmla="*/ 8200 w 10000"/>
              <a:gd name="connsiteY6" fmla="*/ 3910 h 10769"/>
              <a:gd name="connsiteX7" fmla="*/ 5390 w 10000"/>
              <a:gd name="connsiteY7" fmla="*/ 0 h 1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769">
                <a:moveTo>
                  <a:pt x="5390" y="0"/>
                </a:moveTo>
                <a:lnTo>
                  <a:pt x="2549" y="3814"/>
                </a:lnTo>
                <a:lnTo>
                  <a:pt x="4007" y="3815"/>
                </a:lnTo>
                <a:cubicBezTo>
                  <a:pt x="3259" y="6189"/>
                  <a:pt x="2659" y="7554"/>
                  <a:pt x="0" y="10637"/>
                </a:cubicBezTo>
                <a:lnTo>
                  <a:pt x="10000" y="10769"/>
                </a:lnTo>
                <a:cubicBezTo>
                  <a:pt x="7963" y="8133"/>
                  <a:pt x="6999" y="5495"/>
                  <a:pt x="6880" y="3867"/>
                </a:cubicBezTo>
                <a:lnTo>
                  <a:pt x="8200" y="3910"/>
                </a:lnTo>
                <a:lnTo>
                  <a:pt x="5390" y="0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 w="12700">
            <a:noFill/>
          </a:ln>
          <a:effectLst>
            <a:outerShdw blurRad="571500" dist="165100" dir="5400000" sy="-23000" kx="-800400" algn="bl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4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  <a:sym typeface="+mn-lt"/>
              </a:rPr>
              <a:t>                    </a:t>
            </a:r>
            <a:endParaRPr kumimoji="0" lang="zh-CN" altLang="en-US" sz="214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  <a:sym typeface="+mn-lt"/>
            </a:endParaRPr>
          </a:p>
        </p:txBody>
      </p:sp>
      <p:sp>
        <p:nvSpPr>
          <p:cNvPr id="37" name="Freeform 296">
            <a:extLst>
              <a:ext uri="{FF2B5EF4-FFF2-40B4-BE49-F238E27FC236}">
                <a16:creationId xmlns:a16="http://schemas.microsoft.com/office/drawing/2014/main" id="{0FADBE66-9F6F-601F-E37B-CE3C9DAD5A0D}"/>
              </a:ext>
            </a:extLst>
          </p:cNvPr>
          <p:cNvSpPr/>
          <p:nvPr/>
        </p:nvSpPr>
        <p:spPr bwMode="auto">
          <a:xfrm>
            <a:off x="4747654" y="4145240"/>
            <a:ext cx="230216" cy="257168"/>
          </a:xfrm>
          <a:custGeom>
            <a:avLst/>
            <a:gdLst>
              <a:gd name="T0" fmla="*/ 2147483647 w 5034"/>
              <a:gd name="T1" fmla="*/ 0 h 1908"/>
              <a:gd name="T2" fmla="*/ 2147483647 w 5034"/>
              <a:gd name="T3" fmla="*/ 2147483647 h 1908"/>
              <a:gd name="T4" fmla="*/ 2147483647 w 5034"/>
              <a:gd name="T5" fmla="*/ 2147483647 h 1908"/>
              <a:gd name="T6" fmla="*/ 0 w 5034"/>
              <a:gd name="T7" fmla="*/ 2147483647 h 1908"/>
              <a:gd name="T8" fmla="*/ 2147483647 w 5034"/>
              <a:gd name="T9" fmla="*/ 2147483647 h 1908"/>
              <a:gd name="T10" fmla="*/ 2147483647 w 5034"/>
              <a:gd name="T11" fmla="*/ 2147483647 h 1908"/>
              <a:gd name="T12" fmla="*/ 2147483647 w 5034"/>
              <a:gd name="T13" fmla="*/ 2147483647 h 1908"/>
              <a:gd name="T14" fmla="*/ 2147483647 w 5034"/>
              <a:gd name="T15" fmla="*/ 0 h 19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034"/>
              <a:gd name="T25" fmla="*/ 0 h 1908"/>
              <a:gd name="T26" fmla="*/ 5034 w 5034"/>
              <a:gd name="T27" fmla="*/ 1908 h 1908"/>
              <a:gd name="connsiteX0" fmla="*/ 4970 w 8536"/>
              <a:gd name="connsiteY0" fmla="*/ 0 h 10000"/>
              <a:gd name="connsiteX1" fmla="*/ 2910 w 8536"/>
              <a:gd name="connsiteY1" fmla="*/ 2007 h 10000"/>
              <a:gd name="connsiteX2" fmla="*/ 3542 w 8536"/>
              <a:gd name="connsiteY2" fmla="*/ 2007 h 10000"/>
              <a:gd name="connsiteX3" fmla="*/ 0 w 8536"/>
              <a:gd name="connsiteY3" fmla="*/ 10000 h 10000"/>
              <a:gd name="connsiteX4" fmla="*/ 8536 w 8536"/>
              <a:gd name="connsiteY4" fmla="*/ 6591 h 10000"/>
              <a:gd name="connsiteX5" fmla="*/ 6414 w 8536"/>
              <a:gd name="connsiteY5" fmla="*/ 2007 h 10000"/>
              <a:gd name="connsiteX6" fmla="*/ 7177 w 8536"/>
              <a:gd name="connsiteY6" fmla="*/ 2070 h 10000"/>
              <a:gd name="connsiteX7" fmla="*/ 4970 w 8536"/>
              <a:gd name="connsiteY7" fmla="*/ 0 h 10000"/>
              <a:gd name="connsiteX0" fmla="*/ 4668 w 8846"/>
              <a:gd name="connsiteY0" fmla="*/ 0 h 6591"/>
              <a:gd name="connsiteX1" fmla="*/ 2255 w 8846"/>
              <a:gd name="connsiteY1" fmla="*/ 2007 h 6591"/>
              <a:gd name="connsiteX2" fmla="*/ 2995 w 8846"/>
              <a:gd name="connsiteY2" fmla="*/ 2007 h 6591"/>
              <a:gd name="connsiteX3" fmla="*/ 0 w 8846"/>
              <a:gd name="connsiteY3" fmla="*/ 6504 h 6591"/>
              <a:gd name="connsiteX4" fmla="*/ 8846 w 8846"/>
              <a:gd name="connsiteY4" fmla="*/ 6591 h 6591"/>
              <a:gd name="connsiteX5" fmla="*/ 6360 w 8846"/>
              <a:gd name="connsiteY5" fmla="*/ 2007 h 6591"/>
              <a:gd name="connsiteX6" fmla="*/ 7254 w 8846"/>
              <a:gd name="connsiteY6" fmla="*/ 2070 h 6591"/>
              <a:gd name="connsiteX7" fmla="*/ 4668 w 8846"/>
              <a:gd name="connsiteY7" fmla="*/ 0 h 6591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386 w 10000"/>
              <a:gd name="connsiteY2" fmla="*/ 3045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386 w 10000"/>
              <a:gd name="connsiteY2" fmla="*/ 3045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125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753 w 10000"/>
              <a:gd name="connsiteY2" fmla="*/ 3019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4007 w 10000"/>
              <a:gd name="connsiteY2" fmla="*/ 3046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390 w 10000"/>
              <a:gd name="connsiteY0" fmla="*/ 0 h 10769"/>
              <a:gd name="connsiteX1" fmla="*/ 2549 w 10000"/>
              <a:gd name="connsiteY1" fmla="*/ 3814 h 10769"/>
              <a:gd name="connsiteX2" fmla="*/ 4007 w 10000"/>
              <a:gd name="connsiteY2" fmla="*/ 3815 h 10769"/>
              <a:gd name="connsiteX3" fmla="*/ 0 w 10000"/>
              <a:gd name="connsiteY3" fmla="*/ 10637 h 10769"/>
              <a:gd name="connsiteX4" fmla="*/ 10000 w 10000"/>
              <a:gd name="connsiteY4" fmla="*/ 10769 h 10769"/>
              <a:gd name="connsiteX5" fmla="*/ 7190 w 10000"/>
              <a:gd name="connsiteY5" fmla="*/ 3814 h 10769"/>
              <a:gd name="connsiteX6" fmla="*/ 8200 w 10000"/>
              <a:gd name="connsiteY6" fmla="*/ 3910 h 10769"/>
              <a:gd name="connsiteX7" fmla="*/ 5390 w 10000"/>
              <a:gd name="connsiteY7" fmla="*/ 0 h 10769"/>
              <a:gd name="connsiteX0" fmla="*/ 5390 w 10000"/>
              <a:gd name="connsiteY0" fmla="*/ 0 h 10769"/>
              <a:gd name="connsiteX1" fmla="*/ 2549 w 10000"/>
              <a:gd name="connsiteY1" fmla="*/ 3814 h 10769"/>
              <a:gd name="connsiteX2" fmla="*/ 4007 w 10000"/>
              <a:gd name="connsiteY2" fmla="*/ 3815 h 10769"/>
              <a:gd name="connsiteX3" fmla="*/ 0 w 10000"/>
              <a:gd name="connsiteY3" fmla="*/ 10637 h 10769"/>
              <a:gd name="connsiteX4" fmla="*/ 10000 w 10000"/>
              <a:gd name="connsiteY4" fmla="*/ 10769 h 10769"/>
              <a:gd name="connsiteX5" fmla="*/ 6880 w 10000"/>
              <a:gd name="connsiteY5" fmla="*/ 3867 h 10769"/>
              <a:gd name="connsiteX6" fmla="*/ 8200 w 10000"/>
              <a:gd name="connsiteY6" fmla="*/ 3910 h 10769"/>
              <a:gd name="connsiteX7" fmla="*/ 5390 w 10000"/>
              <a:gd name="connsiteY7" fmla="*/ 0 h 1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769">
                <a:moveTo>
                  <a:pt x="5390" y="0"/>
                </a:moveTo>
                <a:lnTo>
                  <a:pt x="2549" y="3814"/>
                </a:lnTo>
                <a:lnTo>
                  <a:pt x="4007" y="3815"/>
                </a:lnTo>
                <a:cubicBezTo>
                  <a:pt x="3259" y="6189"/>
                  <a:pt x="2659" y="7554"/>
                  <a:pt x="0" y="10637"/>
                </a:cubicBezTo>
                <a:lnTo>
                  <a:pt x="10000" y="10769"/>
                </a:lnTo>
                <a:cubicBezTo>
                  <a:pt x="7963" y="8133"/>
                  <a:pt x="6999" y="5495"/>
                  <a:pt x="6880" y="3867"/>
                </a:cubicBezTo>
                <a:lnTo>
                  <a:pt x="8200" y="3910"/>
                </a:lnTo>
                <a:lnTo>
                  <a:pt x="5390" y="0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 w="12700">
            <a:noFill/>
          </a:ln>
          <a:effectLst>
            <a:outerShdw blurRad="571500" dist="165100" dir="5400000" sy="-23000" kx="-800400" algn="bl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4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  <a:sym typeface="+mn-lt"/>
              </a:rPr>
              <a:t>                    </a:t>
            </a:r>
            <a:endParaRPr kumimoji="0" lang="zh-CN" altLang="en-US" sz="214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  <a:sym typeface="+mn-lt"/>
            </a:endParaRPr>
          </a:p>
        </p:txBody>
      </p:sp>
      <p:sp>
        <p:nvSpPr>
          <p:cNvPr id="38" name="Freeform 296">
            <a:extLst>
              <a:ext uri="{FF2B5EF4-FFF2-40B4-BE49-F238E27FC236}">
                <a16:creationId xmlns:a16="http://schemas.microsoft.com/office/drawing/2014/main" id="{D0EBC6D4-A566-DD34-9B24-E9F3630AB46F}"/>
              </a:ext>
            </a:extLst>
          </p:cNvPr>
          <p:cNvSpPr/>
          <p:nvPr/>
        </p:nvSpPr>
        <p:spPr bwMode="auto">
          <a:xfrm>
            <a:off x="4747654" y="4978677"/>
            <a:ext cx="230216" cy="257168"/>
          </a:xfrm>
          <a:custGeom>
            <a:avLst/>
            <a:gdLst>
              <a:gd name="T0" fmla="*/ 2147483647 w 5034"/>
              <a:gd name="T1" fmla="*/ 0 h 1908"/>
              <a:gd name="T2" fmla="*/ 2147483647 w 5034"/>
              <a:gd name="T3" fmla="*/ 2147483647 h 1908"/>
              <a:gd name="T4" fmla="*/ 2147483647 w 5034"/>
              <a:gd name="T5" fmla="*/ 2147483647 h 1908"/>
              <a:gd name="T6" fmla="*/ 0 w 5034"/>
              <a:gd name="T7" fmla="*/ 2147483647 h 1908"/>
              <a:gd name="T8" fmla="*/ 2147483647 w 5034"/>
              <a:gd name="T9" fmla="*/ 2147483647 h 1908"/>
              <a:gd name="T10" fmla="*/ 2147483647 w 5034"/>
              <a:gd name="T11" fmla="*/ 2147483647 h 1908"/>
              <a:gd name="T12" fmla="*/ 2147483647 w 5034"/>
              <a:gd name="T13" fmla="*/ 2147483647 h 1908"/>
              <a:gd name="T14" fmla="*/ 2147483647 w 5034"/>
              <a:gd name="T15" fmla="*/ 0 h 19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034"/>
              <a:gd name="T25" fmla="*/ 0 h 1908"/>
              <a:gd name="T26" fmla="*/ 5034 w 5034"/>
              <a:gd name="T27" fmla="*/ 1908 h 1908"/>
              <a:gd name="connsiteX0" fmla="*/ 4970 w 8536"/>
              <a:gd name="connsiteY0" fmla="*/ 0 h 10000"/>
              <a:gd name="connsiteX1" fmla="*/ 2910 w 8536"/>
              <a:gd name="connsiteY1" fmla="*/ 2007 h 10000"/>
              <a:gd name="connsiteX2" fmla="*/ 3542 w 8536"/>
              <a:gd name="connsiteY2" fmla="*/ 2007 h 10000"/>
              <a:gd name="connsiteX3" fmla="*/ 0 w 8536"/>
              <a:gd name="connsiteY3" fmla="*/ 10000 h 10000"/>
              <a:gd name="connsiteX4" fmla="*/ 8536 w 8536"/>
              <a:gd name="connsiteY4" fmla="*/ 6591 h 10000"/>
              <a:gd name="connsiteX5" fmla="*/ 6414 w 8536"/>
              <a:gd name="connsiteY5" fmla="*/ 2007 h 10000"/>
              <a:gd name="connsiteX6" fmla="*/ 7177 w 8536"/>
              <a:gd name="connsiteY6" fmla="*/ 2070 h 10000"/>
              <a:gd name="connsiteX7" fmla="*/ 4970 w 8536"/>
              <a:gd name="connsiteY7" fmla="*/ 0 h 10000"/>
              <a:gd name="connsiteX0" fmla="*/ 4668 w 8846"/>
              <a:gd name="connsiteY0" fmla="*/ 0 h 6591"/>
              <a:gd name="connsiteX1" fmla="*/ 2255 w 8846"/>
              <a:gd name="connsiteY1" fmla="*/ 2007 h 6591"/>
              <a:gd name="connsiteX2" fmla="*/ 2995 w 8846"/>
              <a:gd name="connsiteY2" fmla="*/ 2007 h 6591"/>
              <a:gd name="connsiteX3" fmla="*/ 0 w 8846"/>
              <a:gd name="connsiteY3" fmla="*/ 6504 h 6591"/>
              <a:gd name="connsiteX4" fmla="*/ 8846 w 8846"/>
              <a:gd name="connsiteY4" fmla="*/ 6591 h 6591"/>
              <a:gd name="connsiteX5" fmla="*/ 6360 w 8846"/>
              <a:gd name="connsiteY5" fmla="*/ 2007 h 6591"/>
              <a:gd name="connsiteX6" fmla="*/ 7254 w 8846"/>
              <a:gd name="connsiteY6" fmla="*/ 2070 h 6591"/>
              <a:gd name="connsiteX7" fmla="*/ 4668 w 8846"/>
              <a:gd name="connsiteY7" fmla="*/ 0 h 6591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386 w 10000"/>
              <a:gd name="connsiteY2" fmla="*/ 3045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386 w 10000"/>
              <a:gd name="connsiteY2" fmla="*/ 3045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125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753 w 10000"/>
              <a:gd name="connsiteY2" fmla="*/ 3019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4007 w 10000"/>
              <a:gd name="connsiteY2" fmla="*/ 3046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390 w 10000"/>
              <a:gd name="connsiteY0" fmla="*/ 0 h 10769"/>
              <a:gd name="connsiteX1" fmla="*/ 2549 w 10000"/>
              <a:gd name="connsiteY1" fmla="*/ 3814 h 10769"/>
              <a:gd name="connsiteX2" fmla="*/ 4007 w 10000"/>
              <a:gd name="connsiteY2" fmla="*/ 3815 h 10769"/>
              <a:gd name="connsiteX3" fmla="*/ 0 w 10000"/>
              <a:gd name="connsiteY3" fmla="*/ 10637 h 10769"/>
              <a:gd name="connsiteX4" fmla="*/ 10000 w 10000"/>
              <a:gd name="connsiteY4" fmla="*/ 10769 h 10769"/>
              <a:gd name="connsiteX5" fmla="*/ 7190 w 10000"/>
              <a:gd name="connsiteY5" fmla="*/ 3814 h 10769"/>
              <a:gd name="connsiteX6" fmla="*/ 8200 w 10000"/>
              <a:gd name="connsiteY6" fmla="*/ 3910 h 10769"/>
              <a:gd name="connsiteX7" fmla="*/ 5390 w 10000"/>
              <a:gd name="connsiteY7" fmla="*/ 0 h 10769"/>
              <a:gd name="connsiteX0" fmla="*/ 5390 w 10000"/>
              <a:gd name="connsiteY0" fmla="*/ 0 h 10769"/>
              <a:gd name="connsiteX1" fmla="*/ 2549 w 10000"/>
              <a:gd name="connsiteY1" fmla="*/ 3814 h 10769"/>
              <a:gd name="connsiteX2" fmla="*/ 4007 w 10000"/>
              <a:gd name="connsiteY2" fmla="*/ 3815 h 10769"/>
              <a:gd name="connsiteX3" fmla="*/ 0 w 10000"/>
              <a:gd name="connsiteY3" fmla="*/ 10637 h 10769"/>
              <a:gd name="connsiteX4" fmla="*/ 10000 w 10000"/>
              <a:gd name="connsiteY4" fmla="*/ 10769 h 10769"/>
              <a:gd name="connsiteX5" fmla="*/ 6880 w 10000"/>
              <a:gd name="connsiteY5" fmla="*/ 3867 h 10769"/>
              <a:gd name="connsiteX6" fmla="*/ 8200 w 10000"/>
              <a:gd name="connsiteY6" fmla="*/ 3910 h 10769"/>
              <a:gd name="connsiteX7" fmla="*/ 5390 w 10000"/>
              <a:gd name="connsiteY7" fmla="*/ 0 h 1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769">
                <a:moveTo>
                  <a:pt x="5390" y="0"/>
                </a:moveTo>
                <a:lnTo>
                  <a:pt x="2549" y="3814"/>
                </a:lnTo>
                <a:lnTo>
                  <a:pt x="4007" y="3815"/>
                </a:lnTo>
                <a:cubicBezTo>
                  <a:pt x="3259" y="6189"/>
                  <a:pt x="2659" y="7554"/>
                  <a:pt x="0" y="10637"/>
                </a:cubicBezTo>
                <a:lnTo>
                  <a:pt x="10000" y="10769"/>
                </a:lnTo>
                <a:cubicBezTo>
                  <a:pt x="7963" y="8133"/>
                  <a:pt x="6999" y="5495"/>
                  <a:pt x="6880" y="3867"/>
                </a:cubicBezTo>
                <a:lnTo>
                  <a:pt x="8200" y="3910"/>
                </a:lnTo>
                <a:lnTo>
                  <a:pt x="5390" y="0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 w="12700">
            <a:noFill/>
          </a:ln>
          <a:effectLst>
            <a:outerShdw blurRad="571500" dist="165100" dir="5400000" sy="-23000" kx="-800400" algn="bl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4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  <a:sym typeface="+mn-lt"/>
              </a:rPr>
              <a:t>                    </a:t>
            </a:r>
            <a:endParaRPr kumimoji="0" lang="zh-CN" altLang="en-US" sz="214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  <a:sym typeface="+mn-lt"/>
            </a:endParaRPr>
          </a:p>
        </p:txBody>
      </p:sp>
      <p:sp>
        <p:nvSpPr>
          <p:cNvPr id="39" name="Freeform 296">
            <a:extLst>
              <a:ext uri="{FF2B5EF4-FFF2-40B4-BE49-F238E27FC236}">
                <a16:creationId xmlns:a16="http://schemas.microsoft.com/office/drawing/2014/main" id="{CBC51DEA-6405-B919-DF9C-2F4C28AB525E}"/>
              </a:ext>
            </a:extLst>
          </p:cNvPr>
          <p:cNvSpPr/>
          <p:nvPr/>
        </p:nvSpPr>
        <p:spPr bwMode="auto">
          <a:xfrm>
            <a:off x="4747654" y="5814496"/>
            <a:ext cx="230216" cy="257168"/>
          </a:xfrm>
          <a:custGeom>
            <a:avLst/>
            <a:gdLst>
              <a:gd name="T0" fmla="*/ 2147483647 w 5034"/>
              <a:gd name="T1" fmla="*/ 0 h 1908"/>
              <a:gd name="T2" fmla="*/ 2147483647 w 5034"/>
              <a:gd name="T3" fmla="*/ 2147483647 h 1908"/>
              <a:gd name="T4" fmla="*/ 2147483647 w 5034"/>
              <a:gd name="T5" fmla="*/ 2147483647 h 1908"/>
              <a:gd name="T6" fmla="*/ 0 w 5034"/>
              <a:gd name="T7" fmla="*/ 2147483647 h 1908"/>
              <a:gd name="T8" fmla="*/ 2147483647 w 5034"/>
              <a:gd name="T9" fmla="*/ 2147483647 h 1908"/>
              <a:gd name="T10" fmla="*/ 2147483647 w 5034"/>
              <a:gd name="T11" fmla="*/ 2147483647 h 1908"/>
              <a:gd name="T12" fmla="*/ 2147483647 w 5034"/>
              <a:gd name="T13" fmla="*/ 2147483647 h 1908"/>
              <a:gd name="T14" fmla="*/ 2147483647 w 5034"/>
              <a:gd name="T15" fmla="*/ 0 h 19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034"/>
              <a:gd name="T25" fmla="*/ 0 h 1908"/>
              <a:gd name="T26" fmla="*/ 5034 w 5034"/>
              <a:gd name="T27" fmla="*/ 1908 h 1908"/>
              <a:gd name="connsiteX0" fmla="*/ 4970 w 8536"/>
              <a:gd name="connsiteY0" fmla="*/ 0 h 10000"/>
              <a:gd name="connsiteX1" fmla="*/ 2910 w 8536"/>
              <a:gd name="connsiteY1" fmla="*/ 2007 h 10000"/>
              <a:gd name="connsiteX2" fmla="*/ 3542 w 8536"/>
              <a:gd name="connsiteY2" fmla="*/ 2007 h 10000"/>
              <a:gd name="connsiteX3" fmla="*/ 0 w 8536"/>
              <a:gd name="connsiteY3" fmla="*/ 10000 h 10000"/>
              <a:gd name="connsiteX4" fmla="*/ 8536 w 8536"/>
              <a:gd name="connsiteY4" fmla="*/ 6591 h 10000"/>
              <a:gd name="connsiteX5" fmla="*/ 6414 w 8536"/>
              <a:gd name="connsiteY5" fmla="*/ 2007 h 10000"/>
              <a:gd name="connsiteX6" fmla="*/ 7177 w 8536"/>
              <a:gd name="connsiteY6" fmla="*/ 2070 h 10000"/>
              <a:gd name="connsiteX7" fmla="*/ 4970 w 8536"/>
              <a:gd name="connsiteY7" fmla="*/ 0 h 10000"/>
              <a:gd name="connsiteX0" fmla="*/ 4668 w 8846"/>
              <a:gd name="connsiteY0" fmla="*/ 0 h 6591"/>
              <a:gd name="connsiteX1" fmla="*/ 2255 w 8846"/>
              <a:gd name="connsiteY1" fmla="*/ 2007 h 6591"/>
              <a:gd name="connsiteX2" fmla="*/ 2995 w 8846"/>
              <a:gd name="connsiteY2" fmla="*/ 2007 h 6591"/>
              <a:gd name="connsiteX3" fmla="*/ 0 w 8846"/>
              <a:gd name="connsiteY3" fmla="*/ 6504 h 6591"/>
              <a:gd name="connsiteX4" fmla="*/ 8846 w 8846"/>
              <a:gd name="connsiteY4" fmla="*/ 6591 h 6591"/>
              <a:gd name="connsiteX5" fmla="*/ 6360 w 8846"/>
              <a:gd name="connsiteY5" fmla="*/ 2007 h 6591"/>
              <a:gd name="connsiteX6" fmla="*/ 7254 w 8846"/>
              <a:gd name="connsiteY6" fmla="*/ 2070 h 6591"/>
              <a:gd name="connsiteX7" fmla="*/ 4668 w 8846"/>
              <a:gd name="connsiteY7" fmla="*/ 0 h 6591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386 w 10000"/>
              <a:gd name="connsiteY2" fmla="*/ 3045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386 w 10000"/>
              <a:gd name="connsiteY2" fmla="*/ 3045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125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922 w 10000"/>
              <a:gd name="connsiteY2" fmla="*/ 3258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3753 w 10000"/>
              <a:gd name="connsiteY2" fmla="*/ 3019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277 w 10000"/>
              <a:gd name="connsiteY0" fmla="*/ 0 h 10000"/>
              <a:gd name="connsiteX1" fmla="*/ 2549 w 10000"/>
              <a:gd name="connsiteY1" fmla="*/ 3045 h 10000"/>
              <a:gd name="connsiteX2" fmla="*/ 4007 w 10000"/>
              <a:gd name="connsiteY2" fmla="*/ 3046 h 10000"/>
              <a:gd name="connsiteX3" fmla="*/ 0 w 10000"/>
              <a:gd name="connsiteY3" fmla="*/ 9868 h 10000"/>
              <a:gd name="connsiteX4" fmla="*/ 10000 w 10000"/>
              <a:gd name="connsiteY4" fmla="*/ 10000 h 10000"/>
              <a:gd name="connsiteX5" fmla="*/ 7190 w 10000"/>
              <a:gd name="connsiteY5" fmla="*/ 3045 h 10000"/>
              <a:gd name="connsiteX6" fmla="*/ 8200 w 10000"/>
              <a:gd name="connsiteY6" fmla="*/ 3141 h 10000"/>
              <a:gd name="connsiteX7" fmla="*/ 5277 w 10000"/>
              <a:gd name="connsiteY7" fmla="*/ 0 h 10000"/>
              <a:gd name="connsiteX0" fmla="*/ 5390 w 10000"/>
              <a:gd name="connsiteY0" fmla="*/ 0 h 10769"/>
              <a:gd name="connsiteX1" fmla="*/ 2549 w 10000"/>
              <a:gd name="connsiteY1" fmla="*/ 3814 h 10769"/>
              <a:gd name="connsiteX2" fmla="*/ 4007 w 10000"/>
              <a:gd name="connsiteY2" fmla="*/ 3815 h 10769"/>
              <a:gd name="connsiteX3" fmla="*/ 0 w 10000"/>
              <a:gd name="connsiteY3" fmla="*/ 10637 h 10769"/>
              <a:gd name="connsiteX4" fmla="*/ 10000 w 10000"/>
              <a:gd name="connsiteY4" fmla="*/ 10769 h 10769"/>
              <a:gd name="connsiteX5" fmla="*/ 7190 w 10000"/>
              <a:gd name="connsiteY5" fmla="*/ 3814 h 10769"/>
              <a:gd name="connsiteX6" fmla="*/ 8200 w 10000"/>
              <a:gd name="connsiteY6" fmla="*/ 3910 h 10769"/>
              <a:gd name="connsiteX7" fmla="*/ 5390 w 10000"/>
              <a:gd name="connsiteY7" fmla="*/ 0 h 10769"/>
              <a:gd name="connsiteX0" fmla="*/ 5390 w 10000"/>
              <a:gd name="connsiteY0" fmla="*/ 0 h 10769"/>
              <a:gd name="connsiteX1" fmla="*/ 2549 w 10000"/>
              <a:gd name="connsiteY1" fmla="*/ 3814 h 10769"/>
              <a:gd name="connsiteX2" fmla="*/ 4007 w 10000"/>
              <a:gd name="connsiteY2" fmla="*/ 3815 h 10769"/>
              <a:gd name="connsiteX3" fmla="*/ 0 w 10000"/>
              <a:gd name="connsiteY3" fmla="*/ 10637 h 10769"/>
              <a:gd name="connsiteX4" fmla="*/ 10000 w 10000"/>
              <a:gd name="connsiteY4" fmla="*/ 10769 h 10769"/>
              <a:gd name="connsiteX5" fmla="*/ 6880 w 10000"/>
              <a:gd name="connsiteY5" fmla="*/ 3867 h 10769"/>
              <a:gd name="connsiteX6" fmla="*/ 8200 w 10000"/>
              <a:gd name="connsiteY6" fmla="*/ 3910 h 10769"/>
              <a:gd name="connsiteX7" fmla="*/ 5390 w 10000"/>
              <a:gd name="connsiteY7" fmla="*/ 0 h 1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769">
                <a:moveTo>
                  <a:pt x="5390" y="0"/>
                </a:moveTo>
                <a:lnTo>
                  <a:pt x="2549" y="3814"/>
                </a:lnTo>
                <a:lnTo>
                  <a:pt x="4007" y="3815"/>
                </a:lnTo>
                <a:cubicBezTo>
                  <a:pt x="3259" y="6189"/>
                  <a:pt x="2659" y="7554"/>
                  <a:pt x="0" y="10637"/>
                </a:cubicBezTo>
                <a:lnTo>
                  <a:pt x="10000" y="10769"/>
                </a:lnTo>
                <a:cubicBezTo>
                  <a:pt x="7963" y="8133"/>
                  <a:pt x="6999" y="5495"/>
                  <a:pt x="6880" y="3867"/>
                </a:cubicBezTo>
                <a:lnTo>
                  <a:pt x="8200" y="3910"/>
                </a:lnTo>
                <a:lnTo>
                  <a:pt x="5390" y="0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 w="12700">
            <a:noFill/>
          </a:ln>
          <a:effectLst>
            <a:outerShdw blurRad="571500" dist="165100" dir="5400000" sy="-23000" kx="-800400" algn="bl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4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  <a:sym typeface="+mn-lt"/>
              </a:rPr>
              <a:t>                    </a:t>
            </a:r>
            <a:endParaRPr kumimoji="0" lang="zh-CN" altLang="en-US" sz="214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  <a:sym typeface="+mn-lt"/>
            </a:endParaRPr>
          </a:p>
        </p:txBody>
      </p:sp>
      <p:graphicFrame>
        <p:nvGraphicFramePr>
          <p:cNvPr id="40" name="图表 39">
            <a:extLst>
              <a:ext uri="{FF2B5EF4-FFF2-40B4-BE49-F238E27FC236}">
                <a16:creationId xmlns:a16="http://schemas.microsoft.com/office/drawing/2014/main" id="{DDA7FFA4-79A3-9EE6-CCB5-D9930C5F8A8F}"/>
              </a:ext>
            </a:extLst>
          </p:cNvPr>
          <p:cNvGraphicFramePr/>
          <p:nvPr/>
        </p:nvGraphicFramePr>
        <p:xfrm>
          <a:off x="5631544" y="1473752"/>
          <a:ext cx="6382656" cy="4463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1" name="矩形 40">
            <a:extLst>
              <a:ext uri="{FF2B5EF4-FFF2-40B4-BE49-F238E27FC236}">
                <a16:creationId xmlns:a16="http://schemas.microsoft.com/office/drawing/2014/main" id="{E58AD2F2-4501-7525-CD16-305B3BF8FFA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19545" y="5923667"/>
            <a:ext cx="615553" cy="24622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3655" rtl="0" eaLnBrk="1" fontAlgn="ctr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阿里巴巴普惠体 B" panose="00020600040101010101" pitchFamily="18" charset="-122"/>
                <a:sym typeface="+mn-ea"/>
              </a:rPr>
              <a:t>项目一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Normal"/>
              <a:ea typeface="思源黑体 CN Normal"/>
              <a:cs typeface="阿里巴巴普惠体 B" panose="00020600040101010101" pitchFamily="18" charset="-122"/>
              <a:sym typeface="+mn-ea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EFF72F1-A761-2DC1-2367-62D80CDDF5B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735910" y="5923667"/>
            <a:ext cx="615553" cy="24622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3655" rtl="0" eaLnBrk="1" fontAlgn="ctr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阿里巴巴普惠体 B" panose="00020600040101010101" pitchFamily="18" charset="-122"/>
                <a:sym typeface="+mn-ea"/>
              </a:rPr>
              <a:t>项目二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Normal"/>
              <a:ea typeface="思源黑体 CN Normal"/>
              <a:cs typeface="阿里巴巴普惠体 B" panose="00020600040101010101" pitchFamily="18" charset="-122"/>
              <a:sym typeface="+mn-ea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72B33EF-9704-D24E-4D1E-55506FF9E6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259502" y="5923667"/>
            <a:ext cx="615553" cy="24622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3655" rtl="0" eaLnBrk="1" fontAlgn="ctr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阿里巴巴普惠体 B" panose="00020600040101010101" pitchFamily="18" charset="-122"/>
                <a:sym typeface="+mn-ea"/>
              </a:rPr>
              <a:t>项目三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Normal"/>
              <a:ea typeface="思源黑体 CN Normal"/>
              <a:cs typeface="阿里巴巴普惠体 B" panose="00020600040101010101" pitchFamily="18" charset="-122"/>
              <a:sym typeface="+mn-ea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05C9BA95-CE29-BBD3-50ED-88CC3AF8E6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821602" y="5923667"/>
            <a:ext cx="615553" cy="24622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3655" rtl="0" eaLnBrk="1" fontAlgn="ctr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阿里巴巴普惠体 B" panose="00020600040101010101" pitchFamily="18" charset="-122"/>
                <a:sym typeface="+mn-ea"/>
              </a:rPr>
              <a:t>项目四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Normal"/>
              <a:ea typeface="思源黑体 CN Normal"/>
              <a:cs typeface="阿里巴巴普惠体 B" panose="00020600040101010101" pitchFamily="18" charset="-122"/>
              <a:sym typeface="+mn-ea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72796A12-1302-7B4D-39C5-97BC44831EE0}"/>
              </a:ext>
            </a:extLst>
          </p:cNvPr>
          <p:cNvSpPr/>
          <p:nvPr/>
        </p:nvSpPr>
        <p:spPr>
          <a:xfrm>
            <a:off x="6814466" y="4049696"/>
            <a:ext cx="838090" cy="620138"/>
          </a:xfrm>
          <a:custGeom>
            <a:avLst/>
            <a:gdLst>
              <a:gd name="connsiteX0" fmla="*/ 6202680 w 6202680"/>
              <a:gd name="connsiteY0" fmla="*/ 0 h 4427220"/>
              <a:gd name="connsiteX1" fmla="*/ 5913120 w 6202680"/>
              <a:gd name="connsiteY1" fmla="*/ 2354580 h 4427220"/>
              <a:gd name="connsiteX2" fmla="*/ 5631180 w 6202680"/>
              <a:gd name="connsiteY2" fmla="*/ 1729740 h 4427220"/>
              <a:gd name="connsiteX3" fmla="*/ 0 w 6202680"/>
              <a:gd name="connsiteY3" fmla="*/ 4427220 h 4427220"/>
              <a:gd name="connsiteX4" fmla="*/ 5158740 w 6202680"/>
              <a:gd name="connsiteY4" fmla="*/ 1493520 h 4427220"/>
              <a:gd name="connsiteX5" fmla="*/ 4450080 w 6202680"/>
              <a:gd name="connsiteY5" fmla="*/ 1630680 h 4427220"/>
              <a:gd name="connsiteX6" fmla="*/ 6202680 w 6202680"/>
              <a:gd name="connsiteY6" fmla="*/ 0 h 4427220"/>
              <a:gd name="connsiteX0" fmla="*/ 6202680 w 6202680"/>
              <a:gd name="connsiteY0" fmla="*/ 0 h 4427220"/>
              <a:gd name="connsiteX1" fmla="*/ 5913120 w 6202680"/>
              <a:gd name="connsiteY1" fmla="*/ 2354580 h 4427220"/>
              <a:gd name="connsiteX2" fmla="*/ 5631180 w 6202680"/>
              <a:gd name="connsiteY2" fmla="*/ 1729740 h 4427220"/>
              <a:gd name="connsiteX3" fmla="*/ 0 w 6202680"/>
              <a:gd name="connsiteY3" fmla="*/ 4427220 h 4427220"/>
              <a:gd name="connsiteX4" fmla="*/ 5158740 w 6202680"/>
              <a:gd name="connsiteY4" fmla="*/ 1493520 h 4427220"/>
              <a:gd name="connsiteX5" fmla="*/ 4450080 w 6202680"/>
              <a:gd name="connsiteY5" fmla="*/ 1630680 h 4427220"/>
              <a:gd name="connsiteX6" fmla="*/ 6202680 w 6202680"/>
              <a:gd name="connsiteY6" fmla="*/ 0 h 4427220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2680" h="4473131">
                <a:moveTo>
                  <a:pt x="6202680" y="0"/>
                </a:moveTo>
                <a:lnTo>
                  <a:pt x="5913120" y="2354580"/>
                </a:lnTo>
                <a:lnTo>
                  <a:pt x="5631180" y="1729740"/>
                </a:lnTo>
                <a:cubicBezTo>
                  <a:pt x="4020820" y="4815840"/>
                  <a:pt x="436880" y="4503420"/>
                  <a:pt x="0" y="4427220"/>
                </a:cubicBezTo>
                <a:cubicBezTo>
                  <a:pt x="980440" y="4508500"/>
                  <a:pt x="3797300" y="3858260"/>
                  <a:pt x="5158740" y="1493520"/>
                </a:cubicBezTo>
                <a:lnTo>
                  <a:pt x="4450080" y="1630680"/>
                </a:lnTo>
                <a:lnTo>
                  <a:pt x="620268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0"/>
                </a:schemeClr>
              </a:gs>
              <a:gs pos="90000">
                <a:schemeClr val="accent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BE82FFC1-FC95-FE3E-39FE-7213B77608AF}"/>
              </a:ext>
            </a:extLst>
          </p:cNvPr>
          <p:cNvSpPr/>
          <p:nvPr/>
        </p:nvSpPr>
        <p:spPr>
          <a:xfrm>
            <a:off x="8329496" y="3064627"/>
            <a:ext cx="838090" cy="620138"/>
          </a:xfrm>
          <a:custGeom>
            <a:avLst/>
            <a:gdLst>
              <a:gd name="connsiteX0" fmla="*/ 6202680 w 6202680"/>
              <a:gd name="connsiteY0" fmla="*/ 0 h 4427220"/>
              <a:gd name="connsiteX1" fmla="*/ 5913120 w 6202680"/>
              <a:gd name="connsiteY1" fmla="*/ 2354580 h 4427220"/>
              <a:gd name="connsiteX2" fmla="*/ 5631180 w 6202680"/>
              <a:gd name="connsiteY2" fmla="*/ 1729740 h 4427220"/>
              <a:gd name="connsiteX3" fmla="*/ 0 w 6202680"/>
              <a:gd name="connsiteY3" fmla="*/ 4427220 h 4427220"/>
              <a:gd name="connsiteX4" fmla="*/ 5158740 w 6202680"/>
              <a:gd name="connsiteY4" fmla="*/ 1493520 h 4427220"/>
              <a:gd name="connsiteX5" fmla="*/ 4450080 w 6202680"/>
              <a:gd name="connsiteY5" fmla="*/ 1630680 h 4427220"/>
              <a:gd name="connsiteX6" fmla="*/ 6202680 w 6202680"/>
              <a:gd name="connsiteY6" fmla="*/ 0 h 4427220"/>
              <a:gd name="connsiteX0" fmla="*/ 6202680 w 6202680"/>
              <a:gd name="connsiteY0" fmla="*/ 0 h 4427220"/>
              <a:gd name="connsiteX1" fmla="*/ 5913120 w 6202680"/>
              <a:gd name="connsiteY1" fmla="*/ 2354580 h 4427220"/>
              <a:gd name="connsiteX2" fmla="*/ 5631180 w 6202680"/>
              <a:gd name="connsiteY2" fmla="*/ 1729740 h 4427220"/>
              <a:gd name="connsiteX3" fmla="*/ 0 w 6202680"/>
              <a:gd name="connsiteY3" fmla="*/ 4427220 h 4427220"/>
              <a:gd name="connsiteX4" fmla="*/ 5158740 w 6202680"/>
              <a:gd name="connsiteY4" fmla="*/ 1493520 h 4427220"/>
              <a:gd name="connsiteX5" fmla="*/ 4450080 w 6202680"/>
              <a:gd name="connsiteY5" fmla="*/ 1630680 h 4427220"/>
              <a:gd name="connsiteX6" fmla="*/ 6202680 w 6202680"/>
              <a:gd name="connsiteY6" fmla="*/ 0 h 4427220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2680" h="4473131">
                <a:moveTo>
                  <a:pt x="6202680" y="0"/>
                </a:moveTo>
                <a:lnTo>
                  <a:pt x="5913120" y="2354580"/>
                </a:lnTo>
                <a:lnTo>
                  <a:pt x="5631180" y="1729740"/>
                </a:lnTo>
                <a:cubicBezTo>
                  <a:pt x="4020820" y="4815840"/>
                  <a:pt x="436880" y="4503420"/>
                  <a:pt x="0" y="4427220"/>
                </a:cubicBezTo>
                <a:cubicBezTo>
                  <a:pt x="980440" y="4508500"/>
                  <a:pt x="3797300" y="3858260"/>
                  <a:pt x="5158740" y="1493520"/>
                </a:cubicBezTo>
                <a:lnTo>
                  <a:pt x="4450080" y="1630680"/>
                </a:lnTo>
                <a:lnTo>
                  <a:pt x="620268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0"/>
                </a:schemeClr>
              </a:gs>
              <a:gs pos="90000">
                <a:schemeClr val="accent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63EDD6A6-881B-A61A-304A-B8421D7FFC4D}"/>
              </a:ext>
            </a:extLst>
          </p:cNvPr>
          <p:cNvSpPr/>
          <p:nvPr/>
        </p:nvSpPr>
        <p:spPr>
          <a:xfrm>
            <a:off x="9875055" y="2197852"/>
            <a:ext cx="838090" cy="620138"/>
          </a:xfrm>
          <a:custGeom>
            <a:avLst/>
            <a:gdLst>
              <a:gd name="connsiteX0" fmla="*/ 6202680 w 6202680"/>
              <a:gd name="connsiteY0" fmla="*/ 0 h 4427220"/>
              <a:gd name="connsiteX1" fmla="*/ 5913120 w 6202680"/>
              <a:gd name="connsiteY1" fmla="*/ 2354580 h 4427220"/>
              <a:gd name="connsiteX2" fmla="*/ 5631180 w 6202680"/>
              <a:gd name="connsiteY2" fmla="*/ 1729740 h 4427220"/>
              <a:gd name="connsiteX3" fmla="*/ 0 w 6202680"/>
              <a:gd name="connsiteY3" fmla="*/ 4427220 h 4427220"/>
              <a:gd name="connsiteX4" fmla="*/ 5158740 w 6202680"/>
              <a:gd name="connsiteY4" fmla="*/ 1493520 h 4427220"/>
              <a:gd name="connsiteX5" fmla="*/ 4450080 w 6202680"/>
              <a:gd name="connsiteY5" fmla="*/ 1630680 h 4427220"/>
              <a:gd name="connsiteX6" fmla="*/ 6202680 w 6202680"/>
              <a:gd name="connsiteY6" fmla="*/ 0 h 4427220"/>
              <a:gd name="connsiteX0" fmla="*/ 6202680 w 6202680"/>
              <a:gd name="connsiteY0" fmla="*/ 0 h 4427220"/>
              <a:gd name="connsiteX1" fmla="*/ 5913120 w 6202680"/>
              <a:gd name="connsiteY1" fmla="*/ 2354580 h 4427220"/>
              <a:gd name="connsiteX2" fmla="*/ 5631180 w 6202680"/>
              <a:gd name="connsiteY2" fmla="*/ 1729740 h 4427220"/>
              <a:gd name="connsiteX3" fmla="*/ 0 w 6202680"/>
              <a:gd name="connsiteY3" fmla="*/ 4427220 h 4427220"/>
              <a:gd name="connsiteX4" fmla="*/ 5158740 w 6202680"/>
              <a:gd name="connsiteY4" fmla="*/ 1493520 h 4427220"/>
              <a:gd name="connsiteX5" fmla="*/ 4450080 w 6202680"/>
              <a:gd name="connsiteY5" fmla="*/ 1630680 h 4427220"/>
              <a:gd name="connsiteX6" fmla="*/ 6202680 w 6202680"/>
              <a:gd name="connsiteY6" fmla="*/ 0 h 4427220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  <a:gd name="connsiteX0" fmla="*/ 6202680 w 6202680"/>
              <a:gd name="connsiteY0" fmla="*/ 0 h 4473131"/>
              <a:gd name="connsiteX1" fmla="*/ 5913120 w 6202680"/>
              <a:gd name="connsiteY1" fmla="*/ 2354580 h 4473131"/>
              <a:gd name="connsiteX2" fmla="*/ 5631180 w 6202680"/>
              <a:gd name="connsiteY2" fmla="*/ 1729740 h 4473131"/>
              <a:gd name="connsiteX3" fmla="*/ 0 w 6202680"/>
              <a:gd name="connsiteY3" fmla="*/ 4427220 h 4473131"/>
              <a:gd name="connsiteX4" fmla="*/ 5158740 w 6202680"/>
              <a:gd name="connsiteY4" fmla="*/ 1493520 h 4473131"/>
              <a:gd name="connsiteX5" fmla="*/ 4450080 w 6202680"/>
              <a:gd name="connsiteY5" fmla="*/ 1630680 h 4473131"/>
              <a:gd name="connsiteX6" fmla="*/ 6202680 w 6202680"/>
              <a:gd name="connsiteY6" fmla="*/ 0 h 447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2680" h="4473131">
                <a:moveTo>
                  <a:pt x="6202680" y="0"/>
                </a:moveTo>
                <a:lnTo>
                  <a:pt x="5913120" y="2354580"/>
                </a:lnTo>
                <a:lnTo>
                  <a:pt x="5631180" y="1729740"/>
                </a:lnTo>
                <a:cubicBezTo>
                  <a:pt x="4020820" y="4815840"/>
                  <a:pt x="436880" y="4503420"/>
                  <a:pt x="0" y="4427220"/>
                </a:cubicBezTo>
                <a:cubicBezTo>
                  <a:pt x="980440" y="4508500"/>
                  <a:pt x="3797300" y="3858260"/>
                  <a:pt x="5158740" y="1493520"/>
                </a:cubicBezTo>
                <a:lnTo>
                  <a:pt x="4450080" y="1630680"/>
                </a:lnTo>
                <a:lnTo>
                  <a:pt x="620268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0"/>
                </a:schemeClr>
              </a:gs>
              <a:gs pos="90000">
                <a:schemeClr val="accent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55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业务发展情况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82892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56E42E08-9643-1EEF-75EF-C3F903FA29A1}"/>
              </a:ext>
            </a:extLst>
          </p:cNvPr>
          <p:cNvGrpSpPr/>
          <p:nvPr/>
        </p:nvGrpSpPr>
        <p:grpSpPr>
          <a:xfrm>
            <a:off x="1072561" y="2217040"/>
            <a:ext cx="1563278" cy="1563278"/>
            <a:chOff x="1557742" y="2235360"/>
            <a:chExt cx="1300798" cy="1300798"/>
          </a:xfrm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60440855-2DCA-6040-8AE7-EB0FE5088C57}"/>
                </a:ext>
              </a:extLst>
            </p:cNvPr>
            <p:cNvSpPr/>
            <p:nvPr/>
          </p:nvSpPr>
          <p:spPr>
            <a:xfrm>
              <a:off x="1651069" y="2328687"/>
              <a:ext cx="1114144" cy="1114144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61" name="空心弧 60">
              <a:extLst>
                <a:ext uri="{FF2B5EF4-FFF2-40B4-BE49-F238E27FC236}">
                  <a16:creationId xmlns:a16="http://schemas.microsoft.com/office/drawing/2014/main" id="{7B7364FE-3DFD-9D64-BFB3-59474E0CA1C8}"/>
                </a:ext>
              </a:extLst>
            </p:cNvPr>
            <p:cNvSpPr/>
            <p:nvPr/>
          </p:nvSpPr>
          <p:spPr>
            <a:xfrm>
              <a:off x="1557742" y="2235360"/>
              <a:ext cx="1300798" cy="1300798"/>
            </a:xfrm>
            <a:prstGeom prst="blockArc">
              <a:avLst>
                <a:gd name="adj1" fmla="val 3721779"/>
                <a:gd name="adj2" fmla="val 3354853"/>
                <a:gd name="adj3" fmla="val 6557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311F5BFB-88FD-CF2E-78FA-DFDC1CA181B0}"/>
                </a:ext>
              </a:extLst>
            </p:cNvPr>
            <p:cNvGrpSpPr/>
            <p:nvPr/>
          </p:nvGrpSpPr>
          <p:grpSpPr>
            <a:xfrm>
              <a:off x="2006847" y="2634142"/>
              <a:ext cx="402588" cy="503235"/>
              <a:chOff x="2006847" y="2634141"/>
              <a:chExt cx="402588" cy="503235"/>
            </a:xfrm>
          </p:grpSpPr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1F1A16F6-EA41-1416-71DB-33D6036CAC20}"/>
                  </a:ext>
                </a:extLst>
              </p:cNvPr>
              <p:cNvSpPr/>
              <p:nvPr/>
            </p:nvSpPr>
            <p:spPr>
              <a:xfrm>
                <a:off x="2006847" y="2634141"/>
                <a:ext cx="402588" cy="503235"/>
              </a:xfrm>
              <a:custGeom>
                <a:avLst/>
                <a:gdLst>
                  <a:gd name="connsiteX0" fmla="*/ 377426 w 402588"/>
                  <a:gd name="connsiteY0" fmla="*/ 0 h 503235"/>
                  <a:gd name="connsiteX1" fmla="*/ 25162 w 402588"/>
                  <a:gd name="connsiteY1" fmla="*/ 0 h 503235"/>
                  <a:gd name="connsiteX2" fmla="*/ 0 w 402588"/>
                  <a:gd name="connsiteY2" fmla="*/ 25162 h 503235"/>
                  <a:gd name="connsiteX3" fmla="*/ 0 w 402588"/>
                  <a:gd name="connsiteY3" fmla="*/ 478073 h 503235"/>
                  <a:gd name="connsiteX4" fmla="*/ 25162 w 402588"/>
                  <a:gd name="connsiteY4" fmla="*/ 503235 h 503235"/>
                  <a:gd name="connsiteX5" fmla="*/ 377426 w 402588"/>
                  <a:gd name="connsiteY5" fmla="*/ 503235 h 503235"/>
                  <a:gd name="connsiteX6" fmla="*/ 402588 w 402588"/>
                  <a:gd name="connsiteY6" fmla="*/ 478073 h 503235"/>
                  <a:gd name="connsiteX7" fmla="*/ 402588 w 402588"/>
                  <a:gd name="connsiteY7" fmla="*/ 25162 h 503235"/>
                  <a:gd name="connsiteX8" fmla="*/ 377426 w 402588"/>
                  <a:gd name="connsiteY8" fmla="*/ 0 h 503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2588" h="503235">
                    <a:moveTo>
                      <a:pt x="377426" y="0"/>
                    </a:moveTo>
                    <a:lnTo>
                      <a:pt x="25162" y="0"/>
                    </a:lnTo>
                    <a:cubicBezTo>
                      <a:pt x="11265" y="0"/>
                      <a:pt x="0" y="11265"/>
                      <a:pt x="0" y="25162"/>
                    </a:cubicBezTo>
                    <a:lnTo>
                      <a:pt x="0" y="478073"/>
                    </a:lnTo>
                    <a:cubicBezTo>
                      <a:pt x="0" y="491970"/>
                      <a:pt x="11265" y="503235"/>
                      <a:pt x="25162" y="503235"/>
                    </a:cubicBezTo>
                    <a:lnTo>
                      <a:pt x="377426" y="503235"/>
                    </a:lnTo>
                    <a:cubicBezTo>
                      <a:pt x="391323" y="503235"/>
                      <a:pt x="402588" y="491970"/>
                      <a:pt x="402588" y="478073"/>
                    </a:cubicBezTo>
                    <a:lnTo>
                      <a:pt x="402588" y="25162"/>
                    </a:lnTo>
                    <a:cubicBezTo>
                      <a:pt x="402588" y="11265"/>
                      <a:pt x="391323" y="0"/>
                      <a:pt x="377426" y="0"/>
                    </a:cubicBezTo>
                    <a:close/>
                  </a:path>
                </a:pathLst>
              </a:custGeom>
              <a:noFill/>
              <a:ln w="37505" cap="rnd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5364B82E-2F90-97DD-65AF-99EDEA4F542C}"/>
                  </a:ext>
                </a:extLst>
              </p:cNvPr>
              <p:cNvSpPr/>
              <p:nvPr/>
            </p:nvSpPr>
            <p:spPr>
              <a:xfrm>
                <a:off x="2120074" y="2961244"/>
                <a:ext cx="176132" cy="12580"/>
              </a:xfrm>
              <a:custGeom>
                <a:avLst/>
                <a:gdLst>
                  <a:gd name="connsiteX0" fmla="*/ 0 w 176132"/>
                  <a:gd name="connsiteY0" fmla="*/ 0 h 12580"/>
                  <a:gd name="connsiteX1" fmla="*/ 176132 w 176132"/>
                  <a:gd name="connsiteY1" fmla="*/ 0 h 12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132" h="12580">
                    <a:moveTo>
                      <a:pt x="0" y="0"/>
                    </a:moveTo>
                    <a:lnTo>
                      <a:pt x="176132" y="0"/>
                    </a:lnTo>
                  </a:path>
                </a:pathLst>
              </a:custGeom>
              <a:noFill/>
              <a:ln w="37505" cap="rnd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2C93B4B8-D493-16A8-179C-1353AB43CF88}"/>
                  </a:ext>
                </a:extLst>
              </p:cNvPr>
              <p:cNvSpPr/>
              <p:nvPr/>
            </p:nvSpPr>
            <p:spPr>
              <a:xfrm>
                <a:off x="2120074" y="3036729"/>
                <a:ext cx="88066" cy="12580"/>
              </a:xfrm>
              <a:custGeom>
                <a:avLst/>
                <a:gdLst>
                  <a:gd name="connsiteX0" fmla="*/ 0 w 88066"/>
                  <a:gd name="connsiteY0" fmla="*/ 0 h 12580"/>
                  <a:gd name="connsiteX1" fmla="*/ 88066 w 88066"/>
                  <a:gd name="connsiteY1" fmla="*/ 0 h 12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066" h="12580">
                    <a:moveTo>
                      <a:pt x="0" y="0"/>
                    </a:moveTo>
                    <a:lnTo>
                      <a:pt x="88066" y="0"/>
                    </a:lnTo>
                  </a:path>
                </a:pathLst>
              </a:custGeom>
              <a:noFill/>
              <a:ln w="37505" cap="rnd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A0E864B5-4D05-E917-A117-A4BB561655AA}"/>
                  </a:ext>
                </a:extLst>
              </p:cNvPr>
              <p:cNvSpPr/>
              <p:nvPr/>
            </p:nvSpPr>
            <p:spPr>
              <a:xfrm>
                <a:off x="2132655" y="2747369"/>
                <a:ext cx="150970" cy="100647"/>
              </a:xfrm>
              <a:custGeom>
                <a:avLst/>
                <a:gdLst>
                  <a:gd name="connsiteX0" fmla="*/ 150971 w 150970"/>
                  <a:gd name="connsiteY0" fmla="*/ 0 h 100647"/>
                  <a:gd name="connsiteX1" fmla="*/ 50324 w 150970"/>
                  <a:gd name="connsiteY1" fmla="*/ 100647 h 100647"/>
                  <a:gd name="connsiteX2" fmla="*/ 0 w 150970"/>
                  <a:gd name="connsiteY2" fmla="*/ 50324 h 100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970" h="100647">
                    <a:moveTo>
                      <a:pt x="150971" y="0"/>
                    </a:moveTo>
                    <a:lnTo>
                      <a:pt x="50324" y="100647"/>
                    </a:lnTo>
                    <a:lnTo>
                      <a:pt x="0" y="50324"/>
                    </a:lnTo>
                  </a:path>
                </a:pathLst>
              </a:custGeom>
              <a:noFill/>
              <a:ln w="37505" cap="rnd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prstDash val="solid"/>
                <a:round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</p:grp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16CFEA30-0231-EB6B-EEE1-1EFB0DF9FC94}"/>
              </a:ext>
            </a:extLst>
          </p:cNvPr>
          <p:cNvSpPr txBox="1"/>
          <p:nvPr/>
        </p:nvSpPr>
        <p:spPr>
          <a:xfrm>
            <a:off x="987170" y="3821432"/>
            <a:ext cx="1734060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800">
                <a:gradFill>
                  <a:gsLst>
                    <a:gs pos="17000">
                      <a:srgbClr val="4771B7"/>
                    </a:gs>
                    <a:gs pos="100000">
                      <a:srgbClr val="935DFE"/>
                    </a:gs>
                  </a:gsLst>
                  <a:lin ang="18900000" scaled="1"/>
                </a:gra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7000">
                      <a:schemeClr val="accent3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阿里巴巴普惠体 B" panose="00020600040101010101" pitchFamily="18" charset="-122"/>
              </a:rPr>
              <a:t>发展状况一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91DC142-43F9-1AE7-E965-39C872BA4841}"/>
              </a:ext>
            </a:extLst>
          </p:cNvPr>
          <p:cNvSpPr txBox="1"/>
          <p:nvPr/>
        </p:nvSpPr>
        <p:spPr>
          <a:xfrm>
            <a:off x="655415" y="4249953"/>
            <a:ext cx="2397570" cy="11348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59A0A20F-5E7E-FAEA-D30D-BBEE2291A83E}"/>
              </a:ext>
            </a:extLst>
          </p:cNvPr>
          <p:cNvSpPr txBox="1"/>
          <p:nvPr/>
        </p:nvSpPr>
        <p:spPr>
          <a:xfrm>
            <a:off x="3815037" y="3821432"/>
            <a:ext cx="1734060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800">
                <a:gradFill>
                  <a:gsLst>
                    <a:gs pos="17000">
                      <a:srgbClr val="4771B7"/>
                    </a:gs>
                    <a:gs pos="100000">
                      <a:srgbClr val="935DFE"/>
                    </a:gs>
                  </a:gsLst>
                  <a:lin ang="18900000" scaled="1"/>
                </a:gra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7000">
                      <a:schemeClr val="accent3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阿里巴巴普惠体 B" panose="00020600040101010101" pitchFamily="18" charset="-122"/>
              </a:rPr>
              <a:t>发展状况二</a:t>
            </a:r>
          </a:p>
        </p:txBody>
      </p: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EC40BA10-B96D-0531-842A-07E477CBDE89}"/>
              </a:ext>
            </a:extLst>
          </p:cNvPr>
          <p:cNvGrpSpPr/>
          <p:nvPr/>
        </p:nvGrpSpPr>
        <p:grpSpPr>
          <a:xfrm>
            <a:off x="3900428" y="2217040"/>
            <a:ext cx="1563278" cy="1563278"/>
            <a:chOff x="3897354" y="2217040"/>
            <a:chExt cx="1563278" cy="1563278"/>
          </a:xfrm>
        </p:grpSpPr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19121140-2D73-F4A5-4BD8-C262E830259C}"/>
                </a:ext>
              </a:extLst>
            </p:cNvPr>
            <p:cNvGrpSpPr/>
            <p:nvPr/>
          </p:nvGrpSpPr>
          <p:grpSpPr>
            <a:xfrm>
              <a:off x="3897354" y="2217040"/>
              <a:ext cx="1563278" cy="1563278"/>
              <a:chOff x="1557742" y="2235360"/>
              <a:chExt cx="1300798" cy="1300798"/>
            </a:xfrm>
          </p:grpSpPr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92EB1376-71F8-54D9-6B8C-CF9CDAFEB0A0}"/>
                  </a:ext>
                </a:extLst>
              </p:cNvPr>
              <p:cNvSpPr/>
              <p:nvPr/>
            </p:nvSpPr>
            <p:spPr>
              <a:xfrm>
                <a:off x="1651069" y="2328687"/>
                <a:ext cx="1114144" cy="1114144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  <p:sp>
            <p:nvSpPr>
              <p:cNvPr id="77" name="空心弧 76">
                <a:extLst>
                  <a:ext uri="{FF2B5EF4-FFF2-40B4-BE49-F238E27FC236}">
                    <a16:creationId xmlns:a16="http://schemas.microsoft.com/office/drawing/2014/main" id="{FB9E6373-9C9A-8562-B753-257C4977EFBE}"/>
                  </a:ext>
                </a:extLst>
              </p:cNvPr>
              <p:cNvSpPr/>
              <p:nvPr/>
            </p:nvSpPr>
            <p:spPr>
              <a:xfrm>
                <a:off x="1557742" y="2235360"/>
                <a:ext cx="1300798" cy="1300798"/>
              </a:xfrm>
              <a:prstGeom prst="blockArc">
                <a:avLst>
                  <a:gd name="adj1" fmla="val 3721779"/>
                  <a:gd name="adj2" fmla="val 3354853"/>
                  <a:gd name="adj3" fmla="val 6557"/>
                </a:avLst>
              </a:prstGeom>
              <a:gradFill flip="none" rotWithShape="1">
                <a:gsLst>
                  <a:gs pos="100000">
                    <a:schemeClr val="accent2">
                      <a:alpha val="0"/>
                    </a:schemeClr>
                  </a:gs>
                  <a:gs pos="0">
                    <a:schemeClr val="accent1">
                      <a:alpha val="12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</p:grpSp>
        <p:grpSp>
          <p:nvGrpSpPr>
            <p:cNvPr id="113" name="组合 112">
              <a:extLst>
                <a:ext uri="{FF2B5EF4-FFF2-40B4-BE49-F238E27FC236}">
                  <a16:creationId xmlns:a16="http://schemas.microsoft.com/office/drawing/2014/main" id="{2FA3C7CC-DFA7-C22E-AAB6-88B3265FCAB4}"/>
                </a:ext>
              </a:extLst>
            </p:cNvPr>
            <p:cNvGrpSpPr/>
            <p:nvPr/>
          </p:nvGrpSpPr>
          <p:grpSpPr>
            <a:xfrm>
              <a:off x="4381837" y="2768382"/>
              <a:ext cx="594312" cy="460594"/>
              <a:chOff x="5715323" y="2694668"/>
              <a:chExt cx="528468" cy="409563"/>
            </a:xfrm>
          </p:grpSpPr>
          <p:sp>
            <p:nvSpPr>
              <p:cNvPr id="114" name="任意多边形: 形状 113">
                <a:extLst>
                  <a:ext uri="{FF2B5EF4-FFF2-40B4-BE49-F238E27FC236}">
                    <a16:creationId xmlns:a16="http://schemas.microsoft.com/office/drawing/2014/main" id="{4C4B2AE6-B818-F215-F366-56B9B77D6DE6}"/>
                  </a:ext>
                </a:extLst>
              </p:cNvPr>
              <p:cNvSpPr/>
              <p:nvPr/>
            </p:nvSpPr>
            <p:spPr>
              <a:xfrm>
                <a:off x="5715323" y="2694668"/>
                <a:ext cx="528468" cy="396351"/>
              </a:xfrm>
              <a:custGeom>
                <a:avLst/>
                <a:gdLst>
                  <a:gd name="connsiteX0" fmla="*/ 528468 w 528468"/>
                  <a:gd name="connsiteY0" fmla="*/ 198176 h 396351"/>
                  <a:gd name="connsiteX1" fmla="*/ 528468 w 528468"/>
                  <a:gd name="connsiteY1" fmla="*/ 0 h 396351"/>
                  <a:gd name="connsiteX2" fmla="*/ 264234 w 528468"/>
                  <a:gd name="connsiteY2" fmla="*/ 0 h 396351"/>
                  <a:gd name="connsiteX3" fmla="*/ 0 w 528468"/>
                  <a:gd name="connsiteY3" fmla="*/ 0 h 396351"/>
                  <a:gd name="connsiteX4" fmla="*/ 0 w 528468"/>
                  <a:gd name="connsiteY4" fmla="*/ 198176 h 396351"/>
                  <a:gd name="connsiteX5" fmla="*/ 0 w 528468"/>
                  <a:gd name="connsiteY5" fmla="*/ 396351 h 396351"/>
                  <a:gd name="connsiteX6" fmla="*/ 264234 w 528468"/>
                  <a:gd name="connsiteY6" fmla="*/ 396351 h 396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468" h="396351">
                    <a:moveTo>
                      <a:pt x="528468" y="198176"/>
                    </a:moveTo>
                    <a:lnTo>
                      <a:pt x="528468" y="0"/>
                    </a:lnTo>
                    <a:lnTo>
                      <a:pt x="264234" y="0"/>
                    </a:lnTo>
                    <a:lnTo>
                      <a:pt x="0" y="0"/>
                    </a:lnTo>
                    <a:lnTo>
                      <a:pt x="0" y="198176"/>
                    </a:lnTo>
                    <a:lnTo>
                      <a:pt x="0" y="396351"/>
                    </a:lnTo>
                    <a:lnTo>
                      <a:pt x="264234" y="396351"/>
                    </a:lnTo>
                  </a:path>
                </a:pathLst>
              </a:custGeom>
              <a:noFill/>
              <a:ln w="37505" cap="rnd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  <p:sp>
            <p:nvSpPr>
              <p:cNvPr id="115" name="任意多边形: 形状 114">
                <a:extLst>
                  <a:ext uri="{FF2B5EF4-FFF2-40B4-BE49-F238E27FC236}">
                    <a16:creationId xmlns:a16="http://schemas.microsoft.com/office/drawing/2014/main" id="{E0C85BB3-D68C-0568-7F9E-E518190AC25C}"/>
                  </a:ext>
                </a:extLst>
              </p:cNvPr>
              <p:cNvSpPr/>
              <p:nvPr/>
            </p:nvSpPr>
            <p:spPr>
              <a:xfrm>
                <a:off x="6058828" y="2932479"/>
                <a:ext cx="132117" cy="171752"/>
              </a:xfrm>
              <a:custGeom>
                <a:avLst/>
                <a:gdLst>
                  <a:gd name="connsiteX0" fmla="*/ 0 w 132117"/>
                  <a:gd name="connsiteY0" fmla="*/ 39635 h 171752"/>
                  <a:gd name="connsiteX1" fmla="*/ 66059 w 132117"/>
                  <a:gd name="connsiteY1" fmla="*/ 0 h 171752"/>
                  <a:gd name="connsiteX2" fmla="*/ 132117 w 132117"/>
                  <a:gd name="connsiteY2" fmla="*/ 39635 h 171752"/>
                  <a:gd name="connsiteX3" fmla="*/ 66059 w 132117"/>
                  <a:gd name="connsiteY3" fmla="*/ 171752 h 171752"/>
                  <a:gd name="connsiteX4" fmla="*/ 0 w 132117"/>
                  <a:gd name="connsiteY4" fmla="*/ 39635 h 17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117" h="171752">
                    <a:moveTo>
                      <a:pt x="0" y="39635"/>
                    </a:moveTo>
                    <a:cubicBezTo>
                      <a:pt x="0" y="26423"/>
                      <a:pt x="66059" y="0"/>
                      <a:pt x="66059" y="0"/>
                    </a:cubicBezTo>
                    <a:cubicBezTo>
                      <a:pt x="66059" y="0"/>
                      <a:pt x="132117" y="26423"/>
                      <a:pt x="132117" y="39635"/>
                    </a:cubicBezTo>
                    <a:cubicBezTo>
                      <a:pt x="132117" y="145329"/>
                      <a:pt x="66059" y="171752"/>
                      <a:pt x="66059" y="171752"/>
                    </a:cubicBezTo>
                    <a:cubicBezTo>
                      <a:pt x="66059" y="171752"/>
                      <a:pt x="0" y="145329"/>
                      <a:pt x="0" y="39635"/>
                    </a:cubicBezTo>
                    <a:close/>
                  </a:path>
                </a:pathLst>
              </a:custGeom>
              <a:noFill/>
              <a:ln w="37505" cap="rnd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  <p:sp>
            <p:nvSpPr>
              <p:cNvPr id="116" name="任意多边形: 形状 115">
                <a:extLst>
                  <a:ext uri="{FF2B5EF4-FFF2-40B4-BE49-F238E27FC236}">
                    <a16:creationId xmlns:a16="http://schemas.microsoft.com/office/drawing/2014/main" id="{07B79990-D111-B549-2E42-B18B6D23CF96}"/>
                  </a:ext>
                </a:extLst>
              </p:cNvPr>
              <p:cNvSpPr/>
              <p:nvPr/>
            </p:nvSpPr>
            <p:spPr>
              <a:xfrm>
                <a:off x="5715323" y="2694668"/>
                <a:ext cx="528468" cy="198175"/>
              </a:xfrm>
              <a:custGeom>
                <a:avLst/>
                <a:gdLst>
                  <a:gd name="connsiteX0" fmla="*/ 0 w 528468"/>
                  <a:gd name="connsiteY0" fmla="*/ 0 h 198175"/>
                  <a:gd name="connsiteX1" fmla="*/ 264234 w 528468"/>
                  <a:gd name="connsiteY1" fmla="*/ 198176 h 198175"/>
                  <a:gd name="connsiteX2" fmla="*/ 528468 w 528468"/>
                  <a:gd name="connsiteY2" fmla="*/ 0 h 19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8468" h="198175">
                    <a:moveTo>
                      <a:pt x="0" y="0"/>
                    </a:moveTo>
                    <a:lnTo>
                      <a:pt x="264234" y="198176"/>
                    </a:lnTo>
                    <a:lnTo>
                      <a:pt x="528468" y="0"/>
                    </a:lnTo>
                  </a:path>
                </a:pathLst>
              </a:custGeom>
              <a:noFill/>
              <a:ln w="37505" cap="rnd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5400000" scaled="1"/>
                </a:gra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</p:grp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65B7CD2E-AED4-2434-726C-3139293BBC92}"/>
              </a:ext>
            </a:extLst>
          </p:cNvPr>
          <p:cNvSpPr txBox="1"/>
          <p:nvPr/>
        </p:nvSpPr>
        <p:spPr>
          <a:xfrm>
            <a:off x="3483282" y="4249953"/>
            <a:ext cx="2397570" cy="11348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55597371-1413-FE76-C4D6-94B2E426BF4F}"/>
              </a:ext>
            </a:extLst>
          </p:cNvPr>
          <p:cNvGrpSpPr/>
          <p:nvPr/>
        </p:nvGrpSpPr>
        <p:grpSpPr>
          <a:xfrm>
            <a:off x="6728295" y="2217040"/>
            <a:ext cx="1563278" cy="1563278"/>
            <a:chOff x="1557742" y="2235360"/>
            <a:chExt cx="1300798" cy="1300798"/>
          </a:xfrm>
        </p:grpSpPr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4B8B6E7A-0780-8FD6-50EA-85233BC0A0EF}"/>
                </a:ext>
              </a:extLst>
            </p:cNvPr>
            <p:cNvSpPr/>
            <p:nvPr/>
          </p:nvSpPr>
          <p:spPr>
            <a:xfrm>
              <a:off x="1651069" y="2328687"/>
              <a:ext cx="1114144" cy="1114144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88" name="空心弧 87">
              <a:extLst>
                <a:ext uri="{FF2B5EF4-FFF2-40B4-BE49-F238E27FC236}">
                  <a16:creationId xmlns:a16="http://schemas.microsoft.com/office/drawing/2014/main" id="{8C62E448-39FC-A051-A4BF-4542DB7EB8E4}"/>
                </a:ext>
              </a:extLst>
            </p:cNvPr>
            <p:cNvSpPr/>
            <p:nvPr/>
          </p:nvSpPr>
          <p:spPr>
            <a:xfrm>
              <a:off x="1557742" y="2235360"/>
              <a:ext cx="1300798" cy="1300798"/>
            </a:xfrm>
            <a:prstGeom prst="blockArc">
              <a:avLst>
                <a:gd name="adj1" fmla="val 3721779"/>
                <a:gd name="adj2" fmla="val 3354853"/>
                <a:gd name="adj3" fmla="val 6557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F1613301-12C9-688B-730B-A6C6F010D1CA}"/>
              </a:ext>
            </a:extLst>
          </p:cNvPr>
          <p:cNvSpPr txBox="1"/>
          <p:nvPr/>
        </p:nvSpPr>
        <p:spPr>
          <a:xfrm>
            <a:off x="6642904" y="3821432"/>
            <a:ext cx="1734060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800">
                <a:gradFill>
                  <a:gsLst>
                    <a:gs pos="17000">
                      <a:srgbClr val="4771B7"/>
                    </a:gs>
                    <a:gs pos="100000">
                      <a:srgbClr val="935DFE"/>
                    </a:gs>
                  </a:gsLst>
                  <a:lin ang="18900000" scaled="1"/>
                </a:gra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7000">
                      <a:schemeClr val="accent3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阿里巴巴普惠体 B" panose="00020600040101010101" pitchFamily="18" charset="-122"/>
              </a:rPr>
              <a:t>发展状况三</a:t>
            </a:r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CC2D0296-713D-94F6-A71E-6B2602C74B01}"/>
              </a:ext>
            </a:extLst>
          </p:cNvPr>
          <p:cNvGrpSpPr/>
          <p:nvPr/>
        </p:nvGrpSpPr>
        <p:grpSpPr>
          <a:xfrm>
            <a:off x="7252961" y="2697215"/>
            <a:ext cx="513947" cy="604645"/>
            <a:chOff x="7271146" y="2697215"/>
            <a:chExt cx="513947" cy="604645"/>
          </a:xfrm>
        </p:grpSpPr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6637989D-2165-4315-2FB6-3613EE02C20D}"/>
                </a:ext>
              </a:extLst>
            </p:cNvPr>
            <p:cNvSpPr/>
            <p:nvPr/>
          </p:nvSpPr>
          <p:spPr>
            <a:xfrm>
              <a:off x="7271146" y="2697215"/>
              <a:ext cx="483716" cy="604645"/>
            </a:xfrm>
            <a:custGeom>
              <a:avLst/>
              <a:gdLst>
                <a:gd name="connsiteX0" fmla="*/ 483716 w 483716"/>
                <a:gd name="connsiteY0" fmla="*/ 287206 h 604645"/>
                <a:gd name="connsiteX1" fmla="*/ 483716 w 483716"/>
                <a:gd name="connsiteY1" fmla="*/ 151161 h 604645"/>
                <a:gd name="connsiteX2" fmla="*/ 347671 w 483716"/>
                <a:gd name="connsiteY2" fmla="*/ 0 h 604645"/>
                <a:gd name="connsiteX3" fmla="*/ 30232 w 483716"/>
                <a:gd name="connsiteY3" fmla="*/ 0 h 604645"/>
                <a:gd name="connsiteX4" fmla="*/ 0 w 483716"/>
                <a:gd name="connsiteY4" fmla="*/ 30232 h 604645"/>
                <a:gd name="connsiteX5" fmla="*/ 0 w 483716"/>
                <a:gd name="connsiteY5" fmla="*/ 574413 h 604645"/>
                <a:gd name="connsiteX6" fmla="*/ 30232 w 483716"/>
                <a:gd name="connsiteY6" fmla="*/ 604645 h 604645"/>
                <a:gd name="connsiteX7" fmla="*/ 211626 w 483716"/>
                <a:gd name="connsiteY7" fmla="*/ 604645 h 60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3716" h="604645">
                  <a:moveTo>
                    <a:pt x="483716" y="287206"/>
                  </a:moveTo>
                  <a:lnTo>
                    <a:pt x="483716" y="151161"/>
                  </a:lnTo>
                  <a:lnTo>
                    <a:pt x="347671" y="0"/>
                  </a:lnTo>
                  <a:lnTo>
                    <a:pt x="30232" y="0"/>
                  </a:lnTo>
                  <a:cubicBezTo>
                    <a:pt x="13535" y="0"/>
                    <a:pt x="0" y="13535"/>
                    <a:pt x="0" y="30232"/>
                  </a:cubicBezTo>
                  <a:lnTo>
                    <a:pt x="0" y="574413"/>
                  </a:lnTo>
                  <a:cubicBezTo>
                    <a:pt x="0" y="591110"/>
                    <a:pt x="13535" y="604645"/>
                    <a:pt x="30232" y="604645"/>
                  </a:cubicBezTo>
                  <a:lnTo>
                    <a:pt x="211626" y="604645"/>
                  </a:lnTo>
                </a:path>
              </a:pathLst>
            </a:custGeom>
            <a:noFill/>
            <a:ln w="37505" cap="rnd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E2E80DDA-B985-3830-FD09-831E040B8229}"/>
                </a:ext>
              </a:extLst>
            </p:cNvPr>
            <p:cNvSpPr/>
            <p:nvPr/>
          </p:nvSpPr>
          <p:spPr>
            <a:xfrm>
              <a:off x="7573468" y="3090234"/>
              <a:ext cx="211625" cy="211625"/>
            </a:xfrm>
            <a:custGeom>
              <a:avLst/>
              <a:gdLst>
                <a:gd name="connsiteX0" fmla="*/ 60465 w 211625"/>
                <a:gd name="connsiteY0" fmla="*/ 211626 h 211625"/>
                <a:gd name="connsiteX1" fmla="*/ 211626 w 211625"/>
                <a:gd name="connsiteY1" fmla="*/ 60465 h 211625"/>
                <a:gd name="connsiteX2" fmla="*/ 151161 w 211625"/>
                <a:gd name="connsiteY2" fmla="*/ 0 h 211625"/>
                <a:gd name="connsiteX3" fmla="*/ 0 w 211625"/>
                <a:gd name="connsiteY3" fmla="*/ 151161 h 211625"/>
                <a:gd name="connsiteX4" fmla="*/ 0 w 211625"/>
                <a:gd name="connsiteY4" fmla="*/ 211626 h 211625"/>
                <a:gd name="connsiteX5" fmla="*/ 60465 w 211625"/>
                <a:gd name="connsiteY5" fmla="*/ 211626 h 21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625" h="211625">
                  <a:moveTo>
                    <a:pt x="60465" y="211626"/>
                  </a:moveTo>
                  <a:lnTo>
                    <a:pt x="211626" y="60465"/>
                  </a:lnTo>
                  <a:lnTo>
                    <a:pt x="151161" y="0"/>
                  </a:lnTo>
                  <a:lnTo>
                    <a:pt x="0" y="151161"/>
                  </a:lnTo>
                  <a:lnTo>
                    <a:pt x="0" y="211626"/>
                  </a:lnTo>
                  <a:lnTo>
                    <a:pt x="60465" y="211626"/>
                  </a:lnTo>
                  <a:close/>
                </a:path>
              </a:pathLst>
            </a:custGeom>
            <a:noFill/>
            <a:ln w="37505" cap="rnd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03BC5605-FD71-5E38-AD61-D3833F8D6A72}"/>
                </a:ext>
              </a:extLst>
            </p:cNvPr>
            <p:cNvSpPr/>
            <p:nvPr/>
          </p:nvSpPr>
          <p:spPr>
            <a:xfrm>
              <a:off x="7603700" y="2697215"/>
              <a:ext cx="151161" cy="151161"/>
            </a:xfrm>
            <a:custGeom>
              <a:avLst/>
              <a:gdLst>
                <a:gd name="connsiteX0" fmla="*/ 0 w 151161"/>
                <a:gd name="connsiteY0" fmla="*/ 0 h 151161"/>
                <a:gd name="connsiteX1" fmla="*/ 0 w 151161"/>
                <a:gd name="connsiteY1" fmla="*/ 151161 h 151161"/>
                <a:gd name="connsiteX2" fmla="*/ 151161 w 151161"/>
                <a:gd name="connsiteY2" fmla="*/ 151161 h 15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1161" h="151161">
                  <a:moveTo>
                    <a:pt x="0" y="0"/>
                  </a:moveTo>
                  <a:lnTo>
                    <a:pt x="0" y="151161"/>
                  </a:lnTo>
                  <a:lnTo>
                    <a:pt x="151161" y="151161"/>
                  </a:lnTo>
                </a:path>
              </a:pathLst>
            </a:custGeom>
            <a:noFill/>
            <a:ln w="37505" cap="rnd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94669093-B86C-62B8-EE30-18D8055D1258}"/>
              </a:ext>
            </a:extLst>
          </p:cNvPr>
          <p:cNvSpPr txBox="1"/>
          <p:nvPr/>
        </p:nvSpPr>
        <p:spPr>
          <a:xfrm>
            <a:off x="6311149" y="4249953"/>
            <a:ext cx="2397570" cy="11348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7CA7C3DC-1B89-2A49-9C32-C0446C44FA75}"/>
              </a:ext>
            </a:extLst>
          </p:cNvPr>
          <p:cNvGrpSpPr/>
          <p:nvPr/>
        </p:nvGrpSpPr>
        <p:grpSpPr>
          <a:xfrm>
            <a:off x="9556161" y="2217040"/>
            <a:ext cx="1563278" cy="1563278"/>
            <a:chOff x="1557742" y="2235360"/>
            <a:chExt cx="1300798" cy="1300798"/>
          </a:xfrm>
        </p:grpSpPr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0CF5986B-57E8-0E57-AC66-2B8F1A7E8671}"/>
                </a:ext>
              </a:extLst>
            </p:cNvPr>
            <p:cNvSpPr/>
            <p:nvPr/>
          </p:nvSpPr>
          <p:spPr>
            <a:xfrm>
              <a:off x="1651069" y="2328687"/>
              <a:ext cx="1114144" cy="1114144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99" name="空心弧 98">
              <a:extLst>
                <a:ext uri="{FF2B5EF4-FFF2-40B4-BE49-F238E27FC236}">
                  <a16:creationId xmlns:a16="http://schemas.microsoft.com/office/drawing/2014/main" id="{4576B16A-1773-E962-662A-AEC23CEFC3E5}"/>
                </a:ext>
              </a:extLst>
            </p:cNvPr>
            <p:cNvSpPr/>
            <p:nvPr/>
          </p:nvSpPr>
          <p:spPr>
            <a:xfrm>
              <a:off x="1557742" y="2235360"/>
              <a:ext cx="1300798" cy="1300798"/>
            </a:xfrm>
            <a:prstGeom prst="blockArc">
              <a:avLst>
                <a:gd name="adj1" fmla="val 3721779"/>
                <a:gd name="adj2" fmla="val 3354853"/>
                <a:gd name="adj3" fmla="val 6557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id="{DABAB392-CB06-5A7D-9840-156FA4D51CC7}"/>
              </a:ext>
            </a:extLst>
          </p:cNvPr>
          <p:cNvSpPr txBox="1"/>
          <p:nvPr/>
        </p:nvSpPr>
        <p:spPr>
          <a:xfrm>
            <a:off x="9470770" y="3821432"/>
            <a:ext cx="1734060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800">
                <a:gradFill>
                  <a:gsLst>
                    <a:gs pos="17000">
                      <a:srgbClr val="4771B7"/>
                    </a:gs>
                    <a:gs pos="100000">
                      <a:srgbClr val="935DFE"/>
                    </a:gs>
                  </a:gsLst>
                  <a:lin ang="18900000" scaled="1"/>
                </a:gra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7000">
                      <a:schemeClr val="accent3"/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阿里巴巴普惠体 B" panose="00020600040101010101" pitchFamily="18" charset="-122"/>
              </a:rPr>
              <a:t>发展状况四</a:t>
            </a:r>
          </a:p>
        </p:txBody>
      </p: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C5202D16-E263-B7A7-4826-9563490E1D76}"/>
              </a:ext>
            </a:extLst>
          </p:cNvPr>
          <p:cNvGrpSpPr/>
          <p:nvPr/>
        </p:nvGrpSpPr>
        <p:grpSpPr>
          <a:xfrm>
            <a:off x="10094128" y="2779374"/>
            <a:ext cx="487345" cy="438610"/>
            <a:chOff x="10103345" y="2772404"/>
            <a:chExt cx="487345" cy="438610"/>
          </a:xfrm>
        </p:grpSpPr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400A975E-AB2D-DE02-BB7E-E54DF42A488C}"/>
                </a:ext>
              </a:extLst>
            </p:cNvPr>
            <p:cNvSpPr/>
            <p:nvPr/>
          </p:nvSpPr>
          <p:spPr>
            <a:xfrm>
              <a:off x="10103345" y="2845506"/>
              <a:ext cx="487345" cy="365508"/>
            </a:xfrm>
            <a:custGeom>
              <a:avLst/>
              <a:gdLst>
                <a:gd name="connsiteX0" fmla="*/ 0 w 487345"/>
                <a:gd name="connsiteY0" fmla="*/ 24367 h 365508"/>
                <a:gd name="connsiteX1" fmla="*/ 24367 w 487345"/>
                <a:gd name="connsiteY1" fmla="*/ 0 h 365508"/>
                <a:gd name="connsiteX2" fmla="*/ 462978 w 487345"/>
                <a:gd name="connsiteY2" fmla="*/ 0 h 365508"/>
                <a:gd name="connsiteX3" fmla="*/ 487345 w 487345"/>
                <a:gd name="connsiteY3" fmla="*/ 24367 h 365508"/>
                <a:gd name="connsiteX4" fmla="*/ 487345 w 487345"/>
                <a:gd name="connsiteY4" fmla="*/ 341142 h 365508"/>
                <a:gd name="connsiteX5" fmla="*/ 462978 w 487345"/>
                <a:gd name="connsiteY5" fmla="*/ 365509 h 365508"/>
                <a:gd name="connsiteX6" fmla="*/ 24367 w 487345"/>
                <a:gd name="connsiteY6" fmla="*/ 365509 h 365508"/>
                <a:gd name="connsiteX7" fmla="*/ 0 w 487345"/>
                <a:gd name="connsiteY7" fmla="*/ 341142 h 365508"/>
                <a:gd name="connsiteX8" fmla="*/ 0 w 487345"/>
                <a:gd name="connsiteY8" fmla="*/ 24367 h 365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7345" h="365508">
                  <a:moveTo>
                    <a:pt x="0" y="24367"/>
                  </a:moveTo>
                  <a:cubicBezTo>
                    <a:pt x="0" y="10909"/>
                    <a:pt x="10910" y="0"/>
                    <a:pt x="24367" y="0"/>
                  </a:cubicBezTo>
                  <a:lnTo>
                    <a:pt x="462978" y="0"/>
                  </a:lnTo>
                  <a:cubicBezTo>
                    <a:pt x="476436" y="0"/>
                    <a:pt x="487345" y="10909"/>
                    <a:pt x="487345" y="24367"/>
                  </a:cubicBezTo>
                  <a:lnTo>
                    <a:pt x="487345" y="341142"/>
                  </a:lnTo>
                  <a:cubicBezTo>
                    <a:pt x="487345" y="354600"/>
                    <a:pt x="476436" y="365509"/>
                    <a:pt x="462978" y="365509"/>
                  </a:cubicBezTo>
                  <a:lnTo>
                    <a:pt x="24367" y="365509"/>
                  </a:lnTo>
                  <a:cubicBezTo>
                    <a:pt x="10910" y="365509"/>
                    <a:pt x="0" y="354600"/>
                    <a:pt x="0" y="341142"/>
                  </a:cubicBezTo>
                  <a:lnTo>
                    <a:pt x="0" y="24367"/>
                  </a:lnTo>
                  <a:close/>
                </a:path>
              </a:pathLst>
            </a:custGeom>
            <a:noFill/>
            <a:ln w="37505" cap="rnd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4ACC3B18-649B-115D-EB48-2CAD7DA7F9E7}"/>
                </a:ext>
              </a:extLst>
            </p:cNvPr>
            <p:cNvSpPr/>
            <p:nvPr/>
          </p:nvSpPr>
          <p:spPr>
            <a:xfrm>
              <a:off x="10286099" y="2930791"/>
              <a:ext cx="121836" cy="60918"/>
            </a:xfrm>
            <a:custGeom>
              <a:avLst/>
              <a:gdLst>
                <a:gd name="connsiteX0" fmla="*/ 0 w 121836"/>
                <a:gd name="connsiteY0" fmla="*/ 0 h 60918"/>
                <a:gd name="connsiteX1" fmla="*/ 60918 w 121836"/>
                <a:gd name="connsiteY1" fmla="*/ 60918 h 60918"/>
                <a:gd name="connsiteX2" fmla="*/ 121836 w 121836"/>
                <a:gd name="connsiteY2" fmla="*/ 0 h 6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836" h="60918">
                  <a:moveTo>
                    <a:pt x="0" y="0"/>
                  </a:moveTo>
                  <a:lnTo>
                    <a:pt x="60918" y="60918"/>
                  </a:lnTo>
                  <a:lnTo>
                    <a:pt x="121836" y="0"/>
                  </a:lnTo>
                </a:path>
              </a:pathLst>
            </a:custGeom>
            <a:noFill/>
            <a:ln w="37505" cap="rnd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AD3E2E8C-C7F3-7283-107E-16A2DB5C5345}"/>
                </a:ext>
              </a:extLst>
            </p:cNvPr>
            <p:cNvSpPr/>
            <p:nvPr/>
          </p:nvSpPr>
          <p:spPr>
            <a:xfrm>
              <a:off x="10273916" y="3003893"/>
              <a:ext cx="146203" cy="12183"/>
            </a:xfrm>
            <a:custGeom>
              <a:avLst/>
              <a:gdLst>
                <a:gd name="connsiteX0" fmla="*/ 0 w 146203"/>
                <a:gd name="connsiteY0" fmla="*/ 0 h 12183"/>
                <a:gd name="connsiteX1" fmla="*/ 146204 w 146203"/>
                <a:gd name="connsiteY1" fmla="*/ 0 h 1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6203" h="12183">
                  <a:moveTo>
                    <a:pt x="0" y="0"/>
                  </a:moveTo>
                  <a:lnTo>
                    <a:pt x="146204" y="0"/>
                  </a:lnTo>
                </a:path>
              </a:pathLst>
            </a:custGeom>
            <a:noFill/>
            <a:ln w="37505" cap="rnd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550F1AA8-C204-AC78-4071-EF0B9554D0AF}"/>
                </a:ext>
              </a:extLst>
            </p:cNvPr>
            <p:cNvSpPr/>
            <p:nvPr/>
          </p:nvSpPr>
          <p:spPr>
            <a:xfrm>
              <a:off x="10273916" y="3076995"/>
              <a:ext cx="146203" cy="12183"/>
            </a:xfrm>
            <a:custGeom>
              <a:avLst/>
              <a:gdLst>
                <a:gd name="connsiteX0" fmla="*/ 0 w 146203"/>
                <a:gd name="connsiteY0" fmla="*/ 0 h 12183"/>
                <a:gd name="connsiteX1" fmla="*/ 146204 w 146203"/>
                <a:gd name="connsiteY1" fmla="*/ 0 h 1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6203" h="12183">
                  <a:moveTo>
                    <a:pt x="0" y="0"/>
                  </a:moveTo>
                  <a:lnTo>
                    <a:pt x="146204" y="0"/>
                  </a:lnTo>
                </a:path>
              </a:pathLst>
            </a:custGeom>
            <a:noFill/>
            <a:ln w="37505" cap="rnd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76F824F8-5E03-52BC-6D7B-7E4AE369D695}"/>
                </a:ext>
              </a:extLst>
            </p:cNvPr>
            <p:cNvSpPr/>
            <p:nvPr/>
          </p:nvSpPr>
          <p:spPr>
            <a:xfrm>
              <a:off x="10347018" y="3003893"/>
              <a:ext cx="12183" cy="121836"/>
            </a:xfrm>
            <a:custGeom>
              <a:avLst/>
              <a:gdLst>
                <a:gd name="connsiteX0" fmla="*/ 0 w 12183"/>
                <a:gd name="connsiteY0" fmla="*/ 0 h 121836"/>
                <a:gd name="connsiteX1" fmla="*/ 0 w 12183"/>
                <a:gd name="connsiteY1" fmla="*/ 121836 h 12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3" h="121836">
                  <a:moveTo>
                    <a:pt x="0" y="0"/>
                  </a:moveTo>
                  <a:lnTo>
                    <a:pt x="0" y="121836"/>
                  </a:lnTo>
                </a:path>
              </a:pathLst>
            </a:custGeom>
            <a:noFill/>
            <a:ln w="37505" cap="rnd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39BB513F-1C3E-2514-ACBF-C0A6D8B2B488}"/>
                </a:ext>
              </a:extLst>
            </p:cNvPr>
            <p:cNvSpPr/>
            <p:nvPr/>
          </p:nvSpPr>
          <p:spPr>
            <a:xfrm>
              <a:off x="10152080" y="2772404"/>
              <a:ext cx="389876" cy="12183"/>
            </a:xfrm>
            <a:custGeom>
              <a:avLst/>
              <a:gdLst>
                <a:gd name="connsiteX0" fmla="*/ 0 w 389876"/>
                <a:gd name="connsiteY0" fmla="*/ 0 h 12183"/>
                <a:gd name="connsiteX1" fmla="*/ 389876 w 389876"/>
                <a:gd name="connsiteY1" fmla="*/ 0 h 1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9876" h="12183">
                  <a:moveTo>
                    <a:pt x="0" y="0"/>
                  </a:moveTo>
                  <a:lnTo>
                    <a:pt x="389876" y="0"/>
                  </a:lnTo>
                </a:path>
              </a:pathLst>
            </a:custGeom>
            <a:noFill/>
            <a:ln w="37505" cap="rnd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731DDCCF-36ED-104D-FF74-ABED3593A944}"/>
              </a:ext>
            </a:extLst>
          </p:cNvPr>
          <p:cNvSpPr txBox="1"/>
          <p:nvPr/>
        </p:nvSpPr>
        <p:spPr>
          <a:xfrm>
            <a:off x="9139015" y="4249953"/>
            <a:ext cx="2397570" cy="11348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743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业务发展情况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D722242-B0FA-0B57-A47D-700A62C00AE7}"/>
              </a:ext>
            </a:extLst>
          </p:cNvPr>
          <p:cNvSpPr/>
          <p:nvPr/>
        </p:nvSpPr>
        <p:spPr>
          <a:xfrm>
            <a:off x="7359172" y="1651000"/>
            <a:ext cx="3156428" cy="4597400"/>
          </a:xfrm>
          <a:prstGeom prst="roundRect">
            <a:avLst>
              <a:gd name="adj" fmla="val 6250"/>
            </a:avLst>
          </a:prstGeom>
          <a:gradFill>
            <a:gsLst>
              <a:gs pos="50000">
                <a:srgbClr val="02ACE3">
                  <a:alpha val="0"/>
                </a:srgbClr>
              </a:gs>
              <a:gs pos="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gradFill flip="none" rotWithShape="1">
              <a:gsLst>
                <a:gs pos="0">
                  <a:schemeClr val="accent1">
                    <a:alpha val="58000"/>
                  </a:schemeClr>
                </a:gs>
                <a:gs pos="100000">
                  <a:schemeClr val="accent4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62DCBAC-41A7-C36A-2582-079181531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549" y="1822450"/>
            <a:ext cx="3190875" cy="4254500"/>
          </a:xfrm>
          <a:prstGeom prst="roundRect">
            <a:avLst>
              <a:gd name="adj" fmla="val 0"/>
            </a:avLst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1CABB7F-0678-1360-94AF-7042834E0CC8}"/>
              </a:ext>
            </a:extLst>
          </p:cNvPr>
          <p:cNvSpPr txBox="1"/>
          <p:nvPr/>
        </p:nvSpPr>
        <p:spPr>
          <a:xfrm>
            <a:off x="1811576" y="2942239"/>
            <a:ext cx="4438090" cy="5526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FCA606C-057A-4504-F887-C58F7A5A9BAE}"/>
              </a:ext>
            </a:extLst>
          </p:cNvPr>
          <p:cNvSpPr/>
          <p:nvPr/>
        </p:nvSpPr>
        <p:spPr>
          <a:xfrm>
            <a:off x="1311937" y="3031537"/>
            <a:ext cx="440064" cy="374056"/>
          </a:xfrm>
          <a:custGeom>
            <a:avLst/>
            <a:gdLst>
              <a:gd name="connsiteX0" fmla="*/ 182564 w 243416"/>
              <a:gd name="connsiteY0" fmla="*/ 206904 h 206904"/>
              <a:gd name="connsiteX1" fmla="*/ 243417 w 243416"/>
              <a:gd name="connsiteY1" fmla="*/ 103452 h 206904"/>
              <a:gd name="connsiteX2" fmla="*/ 182564 w 243416"/>
              <a:gd name="connsiteY2" fmla="*/ 0 h 206904"/>
              <a:gd name="connsiteX3" fmla="*/ 60855 w 243416"/>
              <a:gd name="connsiteY3" fmla="*/ 0 h 206904"/>
              <a:gd name="connsiteX4" fmla="*/ 0 w 243416"/>
              <a:gd name="connsiteY4" fmla="*/ 103452 h 206904"/>
              <a:gd name="connsiteX5" fmla="*/ 60855 w 243416"/>
              <a:gd name="connsiteY5" fmla="*/ 206904 h 206904"/>
              <a:gd name="connsiteX6" fmla="*/ 182564 w 243416"/>
              <a:gd name="connsiteY6" fmla="*/ 206904 h 20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416" h="206904">
                <a:moveTo>
                  <a:pt x="182564" y="206904"/>
                </a:moveTo>
                <a:lnTo>
                  <a:pt x="243417" y="103452"/>
                </a:lnTo>
                <a:lnTo>
                  <a:pt x="182564" y="0"/>
                </a:lnTo>
                <a:lnTo>
                  <a:pt x="60855" y="0"/>
                </a:lnTo>
                <a:lnTo>
                  <a:pt x="0" y="103452"/>
                </a:lnTo>
                <a:lnTo>
                  <a:pt x="60855" y="206904"/>
                </a:lnTo>
                <a:lnTo>
                  <a:pt x="182564" y="206904"/>
                </a:lnTo>
                <a:close/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04ED6701-96F2-34AC-F520-380D91DF89B1}"/>
              </a:ext>
            </a:extLst>
          </p:cNvPr>
          <p:cNvSpPr/>
          <p:nvPr/>
        </p:nvSpPr>
        <p:spPr>
          <a:xfrm>
            <a:off x="1476961" y="3163557"/>
            <a:ext cx="110016" cy="110016"/>
          </a:xfrm>
          <a:custGeom>
            <a:avLst/>
            <a:gdLst>
              <a:gd name="connsiteX0" fmla="*/ 30427 w 60854"/>
              <a:gd name="connsiteY0" fmla="*/ 60854 h 60854"/>
              <a:gd name="connsiteX1" fmla="*/ 60854 w 60854"/>
              <a:gd name="connsiteY1" fmla="*/ 30427 h 60854"/>
              <a:gd name="connsiteX2" fmla="*/ 30427 w 60854"/>
              <a:gd name="connsiteY2" fmla="*/ 0 h 60854"/>
              <a:gd name="connsiteX3" fmla="*/ 0 w 60854"/>
              <a:gd name="connsiteY3" fmla="*/ 30427 h 60854"/>
              <a:gd name="connsiteX4" fmla="*/ 30427 w 60854"/>
              <a:gd name="connsiteY4" fmla="*/ 60854 h 6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54" h="60854">
                <a:moveTo>
                  <a:pt x="30427" y="60854"/>
                </a:moveTo>
                <a:cubicBezTo>
                  <a:pt x="47231" y="60854"/>
                  <a:pt x="60854" y="47231"/>
                  <a:pt x="60854" y="30427"/>
                </a:cubicBezTo>
                <a:cubicBezTo>
                  <a:pt x="60854" y="13623"/>
                  <a:pt x="47231" y="0"/>
                  <a:pt x="30427" y="0"/>
                </a:cubicBezTo>
                <a:cubicBezTo>
                  <a:pt x="13623" y="0"/>
                  <a:pt x="0" y="13623"/>
                  <a:pt x="0" y="30427"/>
                </a:cubicBezTo>
                <a:cubicBezTo>
                  <a:pt x="0" y="47231"/>
                  <a:pt x="13623" y="60854"/>
                  <a:pt x="30427" y="60854"/>
                </a:cubicBezTo>
                <a:close/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C75F2F-7B2A-A552-6252-D2725773D316}"/>
              </a:ext>
            </a:extLst>
          </p:cNvPr>
          <p:cNvSpPr txBox="1"/>
          <p:nvPr/>
        </p:nvSpPr>
        <p:spPr>
          <a:xfrm>
            <a:off x="1811576" y="3849381"/>
            <a:ext cx="4438090" cy="5526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967E7CF-5586-95D4-897C-F79A6CD5906A}"/>
              </a:ext>
            </a:extLst>
          </p:cNvPr>
          <p:cNvSpPr txBox="1"/>
          <p:nvPr/>
        </p:nvSpPr>
        <p:spPr>
          <a:xfrm>
            <a:off x="1811576" y="4756523"/>
            <a:ext cx="4438090" cy="5526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C5118BD1-9C43-43E8-7CF9-76AFFAEC137E}"/>
              </a:ext>
            </a:extLst>
          </p:cNvPr>
          <p:cNvSpPr/>
          <p:nvPr/>
        </p:nvSpPr>
        <p:spPr>
          <a:xfrm flipH="1">
            <a:off x="1246294" y="2432502"/>
            <a:ext cx="4050518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5907699-079D-E1ED-6D56-7E6D75B9ED1D}"/>
              </a:ext>
            </a:extLst>
          </p:cNvPr>
          <p:cNvSpPr txBox="1"/>
          <p:nvPr/>
        </p:nvSpPr>
        <p:spPr>
          <a:xfrm>
            <a:off x="1246294" y="2025814"/>
            <a:ext cx="3998737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72000">
                      <a:schemeClr val="accent3"/>
                    </a:gs>
                    <a:gs pos="0">
                      <a:schemeClr val="accent1"/>
                    </a:gs>
                  </a:gsLst>
                  <a:lin ang="108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业务进度情况</a:t>
            </a: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53539E1E-24BA-A29A-2A45-694614097FEA}"/>
              </a:ext>
            </a:extLst>
          </p:cNvPr>
          <p:cNvSpPr/>
          <p:nvPr/>
        </p:nvSpPr>
        <p:spPr>
          <a:xfrm>
            <a:off x="1703487" y="3968891"/>
            <a:ext cx="9800" cy="156816"/>
          </a:xfrm>
          <a:custGeom>
            <a:avLst/>
            <a:gdLst>
              <a:gd name="connsiteX0" fmla="*/ 0 w 4762"/>
              <a:gd name="connsiteY0" fmla="*/ 0 h 76200"/>
              <a:gd name="connsiteX1" fmla="*/ 0 w 4762"/>
              <a:gd name="connsiteY1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"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7F05D18C-4B83-563B-64E3-112C7FD11826}"/>
              </a:ext>
            </a:extLst>
          </p:cNvPr>
          <p:cNvSpPr/>
          <p:nvPr/>
        </p:nvSpPr>
        <p:spPr>
          <a:xfrm>
            <a:off x="1350651" y="4125707"/>
            <a:ext cx="9800" cy="156816"/>
          </a:xfrm>
          <a:custGeom>
            <a:avLst/>
            <a:gdLst>
              <a:gd name="connsiteX0" fmla="*/ 0 w 4762"/>
              <a:gd name="connsiteY0" fmla="*/ 0 h 76200"/>
              <a:gd name="connsiteX1" fmla="*/ 0 w 4762"/>
              <a:gd name="connsiteY1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"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1AE0D776-2157-8859-90D1-A688DF8292F9}"/>
              </a:ext>
            </a:extLst>
          </p:cNvPr>
          <p:cNvSpPr/>
          <p:nvPr/>
        </p:nvSpPr>
        <p:spPr>
          <a:xfrm>
            <a:off x="1350651" y="3949289"/>
            <a:ext cx="352836" cy="352836"/>
          </a:xfrm>
          <a:custGeom>
            <a:avLst/>
            <a:gdLst>
              <a:gd name="connsiteX0" fmla="*/ 171450 w 171450"/>
              <a:gd name="connsiteY0" fmla="*/ 85725 h 171450"/>
              <a:gd name="connsiteX1" fmla="*/ 85725 w 171450"/>
              <a:gd name="connsiteY1" fmla="*/ 0 h 171450"/>
              <a:gd name="connsiteX2" fmla="*/ 24042 w 171450"/>
              <a:gd name="connsiteY2" fmla="*/ 26194 h 171450"/>
              <a:gd name="connsiteX3" fmla="*/ 0 w 171450"/>
              <a:gd name="connsiteY3" fmla="*/ 85725 h 171450"/>
              <a:gd name="connsiteX4" fmla="*/ 85725 w 171450"/>
              <a:gd name="connsiteY4" fmla="*/ 171450 h 171450"/>
              <a:gd name="connsiteX5" fmla="*/ 145256 w 171450"/>
              <a:gd name="connsiteY5" fmla="*/ 147408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450" h="171450">
                <a:moveTo>
                  <a:pt x="171450" y="85725"/>
                </a:moveTo>
                <a:cubicBezTo>
                  <a:pt x="171450" y="38381"/>
                  <a:pt x="133070" y="0"/>
                  <a:pt x="85725" y="0"/>
                </a:cubicBezTo>
                <a:cubicBezTo>
                  <a:pt x="61505" y="0"/>
                  <a:pt x="39632" y="10044"/>
                  <a:pt x="24042" y="26194"/>
                </a:cubicBezTo>
                <a:moveTo>
                  <a:pt x="0" y="85725"/>
                </a:moveTo>
                <a:cubicBezTo>
                  <a:pt x="0" y="133070"/>
                  <a:pt x="38381" y="171450"/>
                  <a:pt x="85725" y="171450"/>
                </a:cubicBezTo>
                <a:cubicBezTo>
                  <a:pt x="108850" y="171450"/>
                  <a:pt x="129836" y="162294"/>
                  <a:pt x="145256" y="147408"/>
                </a:cubicBez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660D9A25-8C59-BF2B-86DB-DC5B208FE6B0}"/>
              </a:ext>
            </a:extLst>
          </p:cNvPr>
          <p:cNvSpPr/>
          <p:nvPr/>
        </p:nvSpPr>
        <p:spPr>
          <a:xfrm>
            <a:off x="1344981" y="4850759"/>
            <a:ext cx="328377" cy="328378"/>
          </a:xfrm>
          <a:custGeom>
            <a:avLst/>
            <a:gdLst>
              <a:gd name="connsiteX0" fmla="*/ 80963 w 161925"/>
              <a:gd name="connsiteY0" fmla="*/ 161925 h 161925"/>
              <a:gd name="connsiteX1" fmla="*/ 161925 w 161925"/>
              <a:gd name="connsiteY1" fmla="*/ 80963 h 161925"/>
              <a:gd name="connsiteX2" fmla="*/ 80963 w 161925"/>
              <a:gd name="connsiteY2" fmla="*/ 0 h 161925"/>
              <a:gd name="connsiteX3" fmla="*/ 0 w 161925"/>
              <a:gd name="connsiteY3" fmla="*/ 80963 h 161925"/>
              <a:gd name="connsiteX4" fmla="*/ 80963 w 161925"/>
              <a:gd name="connsiteY4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61925">
                <a:moveTo>
                  <a:pt x="80963" y="161925"/>
                </a:moveTo>
                <a:cubicBezTo>
                  <a:pt x="125677" y="161925"/>
                  <a:pt x="161925" y="125677"/>
                  <a:pt x="161925" y="80963"/>
                </a:cubicBezTo>
                <a:cubicBezTo>
                  <a:pt x="161925" y="36248"/>
                  <a:pt x="125677" y="0"/>
                  <a:pt x="80963" y="0"/>
                </a:cubicBezTo>
                <a:cubicBezTo>
                  <a:pt x="36248" y="0"/>
                  <a:pt x="0" y="36248"/>
                  <a:pt x="0" y="80963"/>
                </a:cubicBezTo>
                <a:cubicBezTo>
                  <a:pt x="0" y="125677"/>
                  <a:pt x="36248" y="161925"/>
                  <a:pt x="80963" y="161925"/>
                </a:cubicBezTo>
                <a:close/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A5E9F730-0595-717D-059B-96C7B6A971F7}"/>
              </a:ext>
            </a:extLst>
          </p:cNvPr>
          <p:cNvSpPr/>
          <p:nvPr/>
        </p:nvSpPr>
        <p:spPr>
          <a:xfrm>
            <a:off x="1509168" y="4956998"/>
            <a:ext cx="9657" cy="115898"/>
          </a:xfrm>
          <a:custGeom>
            <a:avLst/>
            <a:gdLst>
              <a:gd name="connsiteX0" fmla="*/ 0 w 4762"/>
              <a:gd name="connsiteY0" fmla="*/ 0 h 57150"/>
              <a:gd name="connsiteX1" fmla="*/ 0 w 4762"/>
              <a:gd name="connsiteY1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" h="57150">
                <a:moveTo>
                  <a:pt x="0" y="0"/>
                </a:moveTo>
                <a:lnTo>
                  <a:pt x="0" y="57150"/>
                </a:ln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FAA43D53-BF27-BC1A-5EED-A93384BE10B6}"/>
              </a:ext>
            </a:extLst>
          </p:cNvPr>
          <p:cNvSpPr/>
          <p:nvPr/>
        </p:nvSpPr>
        <p:spPr>
          <a:xfrm>
            <a:off x="1451370" y="5014947"/>
            <a:ext cx="115745" cy="150"/>
          </a:xfrm>
          <a:custGeom>
            <a:avLst/>
            <a:gdLst>
              <a:gd name="connsiteX0" fmla="*/ 0 w 57075"/>
              <a:gd name="connsiteY0" fmla="*/ 74 h 74"/>
              <a:gd name="connsiteX1" fmla="*/ 57076 w 57075"/>
              <a:gd name="connsiteY1" fmla="*/ 0 h 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075" h="74">
                <a:moveTo>
                  <a:pt x="0" y="74"/>
                </a:moveTo>
                <a:lnTo>
                  <a:pt x="57076" y="0"/>
                </a:ln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CAE96A41-090D-84E6-DA1C-213A2C291381}"/>
              </a:ext>
            </a:extLst>
          </p:cNvPr>
          <p:cNvSpPr/>
          <p:nvPr/>
        </p:nvSpPr>
        <p:spPr>
          <a:xfrm>
            <a:off x="1627205" y="5132987"/>
            <a:ext cx="81952" cy="81952"/>
          </a:xfrm>
          <a:custGeom>
            <a:avLst/>
            <a:gdLst>
              <a:gd name="connsiteX0" fmla="*/ 0 w 40411"/>
              <a:gd name="connsiteY0" fmla="*/ 0 h 40411"/>
              <a:gd name="connsiteX1" fmla="*/ 40411 w 40411"/>
              <a:gd name="connsiteY1" fmla="*/ 40411 h 4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11" h="40411">
                <a:moveTo>
                  <a:pt x="0" y="0"/>
                </a:moveTo>
                <a:lnTo>
                  <a:pt x="40411" y="40411"/>
                </a:ln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93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694EC4FC-7B63-0641-90FE-55B5F895D43B}"/>
              </a:ext>
            </a:extLst>
          </p:cNvPr>
          <p:cNvSpPr txBox="1"/>
          <p:nvPr/>
        </p:nvSpPr>
        <p:spPr>
          <a:xfrm>
            <a:off x="5032247" y="1999734"/>
            <a:ext cx="2127506" cy="221599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800" b="0" i="0" u="none" strike="noStrike" cap="none" spc="0" normalizeH="0" baseline="0">
                <a:ln>
                  <a:noFill/>
                </a:ln>
                <a:gradFill>
                  <a:gsLst>
                    <a:gs pos="92000">
                      <a:schemeClr val="accent3"/>
                    </a:gs>
                    <a:gs pos="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rPr>
              <a:t>03</a:t>
            </a:r>
            <a:endParaRPr kumimoji="0" lang="zh-CN" altLang="en-US" sz="13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4B742AB-9F36-F3F4-9F04-A84E74B3DD2E}"/>
              </a:ext>
            </a:extLst>
          </p:cNvPr>
          <p:cNvCxnSpPr>
            <a:cxnSpLocks/>
          </p:cNvCxnSpPr>
          <p:nvPr/>
        </p:nvCxnSpPr>
        <p:spPr>
          <a:xfrm>
            <a:off x="5580371" y="4093029"/>
            <a:ext cx="1031258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529C588B-0C5A-C64E-DF80-131C8FB5678F}"/>
              </a:ext>
            </a:extLst>
          </p:cNvPr>
          <p:cNvSpPr txBox="1"/>
          <p:nvPr/>
        </p:nvSpPr>
        <p:spPr>
          <a:xfrm>
            <a:off x="4329315" y="4303914"/>
            <a:ext cx="353337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存在问题</a:t>
            </a:r>
          </a:p>
        </p:txBody>
      </p:sp>
    </p:spTree>
    <p:extLst>
      <p:ext uri="{BB962C8B-B14F-4D97-AF65-F5344CB8AC3E}">
        <p14:creationId xmlns:p14="http://schemas.microsoft.com/office/powerpoint/2010/main" val="1803684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存在问题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36F31B2B-5839-AA4A-8264-A0DACA5BBBE7}"/>
              </a:ext>
            </a:extLst>
          </p:cNvPr>
          <p:cNvSpPr/>
          <p:nvPr/>
        </p:nvSpPr>
        <p:spPr>
          <a:xfrm>
            <a:off x="587375" y="1917700"/>
            <a:ext cx="11007725" cy="1955800"/>
          </a:xfrm>
          <a:prstGeom prst="roundRect">
            <a:avLst>
              <a:gd name="adj" fmla="val 5876"/>
            </a:avLst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23314D91-2B1B-9676-C5C5-E67553FE796C}"/>
              </a:ext>
            </a:extLst>
          </p:cNvPr>
          <p:cNvGrpSpPr/>
          <p:nvPr/>
        </p:nvGrpSpPr>
        <p:grpSpPr>
          <a:xfrm>
            <a:off x="1857481" y="2113961"/>
            <a:ext cx="8467512" cy="1563278"/>
            <a:chOff x="1782532" y="2113961"/>
            <a:chExt cx="8467512" cy="1563278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81861952-7441-8BD1-0B03-388BBA38FB72}"/>
                </a:ext>
              </a:extLst>
            </p:cNvPr>
            <p:cNvGrpSpPr/>
            <p:nvPr/>
          </p:nvGrpSpPr>
          <p:grpSpPr>
            <a:xfrm>
              <a:off x="1782532" y="2113961"/>
              <a:ext cx="1563278" cy="1563278"/>
              <a:chOff x="1782532" y="2113961"/>
              <a:chExt cx="1563278" cy="1563278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C6EE99CA-72C2-AD9A-AF59-B0AA60C9329C}"/>
                  </a:ext>
                </a:extLst>
              </p:cNvPr>
              <p:cNvGrpSpPr/>
              <p:nvPr/>
            </p:nvGrpSpPr>
            <p:grpSpPr>
              <a:xfrm>
                <a:off x="1782532" y="2113961"/>
                <a:ext cx="1563278" cy="1563278"/>
                <a:chOff x="1557742" y="2235360"/>
                <a:chExt cx="1300798" cy="1300798"/>
              </a:xfrm>
            </p:grpSpPr>
            <p:sp>
              <p:nvSpPr>
                <p:cNvPr id="7" name="空心弧 6">
                  <a:extLst>
                    <a:ext uri="{FF2B5EF4-FFF2-40B4-BE49-F238E27FC236}">
                      <a16:creationId xmlns:a16="http://schemas.microsoft.com/office/drawing/2014/main" id="{B2248CFD-2B16-8289-5690-72C801A8539A}"/>
                    </a:ext>
                  </a:extLst>
                </p:cNvPr>
                <p:cNvSpPr/>
                <p:nvPr/>
              </p:nvSpPr>
              <p:spPr>
                <a:xfrm>
                  <a:off x="1557742" y="2235360"/>
                  <a:ext cx="1300798" cy="1300798"/>
                </a:xfrm>
                <a:prstGeom prst="blockArc">
                  <a:avLst>
                    <a:gd name="adj1" fmla="val 3721779"/>
                    <a:gd name="adj2" fmla="val 3354853"/>
                    <a:gd name="adj3" fmla="val 6557"/>
                  </a:avLst>
                </a:prstGeom>
                <a:gradFill flip="none" rotWithShape="1">
                  <a:gsLst>
                    <a:gs pos="100000">
                      <a:schemeClr val="accent5">
                        <a:alpha val="0"/>
                      </a:schemeClr>
                    </a:gs>
                    <a:gs pos="0">
                      <a:schemeClr val="accent4">
                        <a:alpha val="12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ExtraLight"/>
                    <a:ea typeface="思源黑体 CN ExtraLight"/>
                    <a:cs typeface="+mn-cs"/>
                  </a:endParaRPr>
                </a:p>
              </p:txBody>
            </p:sp>
            <p:sp>
              <p:nvSpPr>
                <p:cNvPr id="6" name="椭圆 5">
                  <a:extLst>
                    <a:ext uri="{FF2B5EF4-FFF2-40B4-BE49-F238E27FC236}">
                      <a16:creationId xmlns:a16="http://schemas.microsoft.com/office/drawing/2014/main" id="{0E12BCC3-BDD3-2C68-E2BA-19697587D03F}"/>
                    </a:ext>
                  </a:extLst>
                </p:cNvPr>
                <p:cNvSpPr/>
                <p:nvPr/>
              </p:nvSpPr>
              <p:spPr>
                <a:xfrm>
                  <a:off x="1651069" y="2328687"/>
                  <a:ext cx="1114144" cy="1114144"/>
                </a:xfrm>
                <a:prstGeom prst="ellipse">
                  <a:avLst/>
                </a:prstGeom>
                <a:noFill/>
                <a:ln>
                  <a:gradFill>
                    <a:gsLst>
                      <a:gs pos="0">
                        <a:schemeClr val="accent4"/>
                      </a:gs>
                      <a:gs pos="100000">
                        <a:schemeClr val="accent5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ExtraLight"/>
                    <a:ea typeface="思源黑体 CN ExtraLight"/>
                    <a:cs typeface="+mn-cs"/>
                  </a:endParaRPr>
                </a:p>
              </p:txBody>
            </p:sp>
          </p:grpSp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D036C404-1B46-3410-68E5-7324301FE644}"/>
                  </a:ext>
                </a:extLst>
              </p:cNvPr>
              <p:cNvSpPr txBox="1"/>
              <p:nvPr/>
            </p:nvSpPr>
            <p:spPr>
              <a:xfrm>
                <a:off x="2087117" y="2695545"/>
                <a:ext cx="954108" cy="4001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思源黑体 CN Normal"/>
                    <a:ea typeface="思源黑体 CN Normal"/>
                    <a:cs typeface="+mn-cs"/>
                  </a:rPr>
                  <a:t>问题一</a:t>
                </a: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0032153-D2C6-186C-7132-9E8F5D5AC89C}"/>
                </a:ext>
              </a:extLst>
            </p:cNvPr>
            <p:cNvGrpSpPr/>
            <p:nvPr/>
          </p:nvGrpSpPr>
          <p:grpSpPr>
            <a:xfrm>
              <a:off x="4083943" y="2113961"/>
              <a:ext cx="1563278" cy="1563278"/>
              <a:chOff x="1782532" y="2113961"/>
              <a:chExt cx="1563278" cy="1563278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F1329336-1498-7AB3-1D30-852AC92D95CB}"/>
                  </a:ext>
                </a:extLst>
              </p:cNvPr>
              <p:cNvGrpSpPr/>
              <p:nvPr/>
            </p:nvGrpSpPr>
            <p:grpSpPr>
              <a:xfrm>
                <a:off x="1782532" y="2113961"/>
                <a:ext cx="1563278" cy="1563278"/>
                <a:chOff x="1557742" y="2235360"/>
                <a:chExt cx="1300798" cy="1300798"/>
              </a:xfrm>
            </p:grpSpPr>
            <p:sp>
              <p:nvSpPr>
                <p:cNvPr id="18" name="空心弧 17">
                  <a:extLst>
                    <a:ext uri="{FF2B5EF4-FFF2-40B4-BE49-F238E27FC236}">
                      <a16:creationId xmlns:a16="http://schemas.microsoft.com/office/drawing/2014/main" id="{0FEC40BC-A461-FDD1-0447-06A306530E68}"/>
                    </a:ext>
                  </a:extLst>
                </p:cNvPr>
                <p:cNvSpPr/>
                <p:nvPr/>
              </p:nvSpPr>
              <p:spPr>
                <a:xfrm>
                  <a:off x="1557742" y="2235360"/>
                  <a:ext cx="1300798" cy="1300798"/>
                </a:xfrm>
                <a:prstGeom prst="blockArc">
                  <a:avLst>
                    <a:gd name="adj1" fmla="val 3721779"/>
                    <a:gd name="adj2" fmla="val 3354853"/>
                    <a:gd name="adj3" fmla="val 6557"/>
                  </a:avLst>
                </a:prstGeom>
                <a:gradFill flip="none" rotWithShape="1">
                  <a:gsLst>
                    <a:gs pos="100000">
                      <a:schemeClr val="accent5">
                        <a:alpha val="0"/>
                      </a:schemeClr>
                    </a:gs>
                    <a:gs pos="0">
                      <a:schemeClr val="accent4">
                        <a:alpha val="12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ExtraLight"/>
                    <a:ea typeface="思源黑体 CN ExtraLight"/>
                    <a:cs typeface="+mn-cs"/>
                  </a:endParaRPr>
                </a:p>
              </p:txBody>
            </p: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12597EE0-6B79-A5E3-BA6E-0B955DCA233B}"/>
                    </a:ext>
                  </a:extLst>
                </p:cNvPr>
                <p:cNvSpPr/>
                <p:nvPr/>
              </p:nvSpPr>
              <p:spPr>
                <a:xfrm>
                  <a:off x="1651069" y="2328687"/>
                  <a:ext cx="1114144" cy="1114144"/>
                </a:xfrm>
                <a:prstGeom prst="ellipse">
                  <a:avLst/>
                </a:prstGeom>
                <a:noFill/>
                <a:ln>
                  <a:gradFill>
                    <a:gsLst>
                      <a:gs pos="0">
                        <a:schemeClr val="accent4"/>
                      </a:gs>
                      <a:gs pos="100000">
                        <a:schemeClr val="accent5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ExtraLight"/>
                    <a:ea typeface="思源黑体 CN ExtraLight"/>
                    <a:cs typeface="+mn-cs"/>
                  </a:endParaRPr>
                </a:p>
              </p:txBody>
            </p:sp>
          </p:grp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657002E-D9DA-75A0-2DA3-36719570496C}"/>
                  </a:ext>
                </a:extLst>
              </p:cNvPr>
              <p:cNvSpPr txBox="1"/>
              <p:nvPr/>
            </p:nvSpPr>
            <p:spPr>
              <a:xfrm>
                <a:off x="2087117" y="2695545"/>
                <a:ext cx="954108" cy="4001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思源黑体 CN Normal"/>
                    <a:ea typeface="思源黑体 CN Normal"/>
                    <a:cs typeface="+mn-cs"/>
                  </a:rPr>
                  <a:t>问题二</a:t>
                </a: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8460D29B-9E50-F0B5-92CE-C31A4E4E26AC}"/>
                </a:ext>
              </a:extLst>
            </p:cNvPr>
            <p:cNvGrpSpPr/>
            <p:nvPr/>
          </p:nvGrpSpPr>
          <p:grpSpPr>
            <a:xfrm>
              <a:off x="6385354" y="2113961"/>
              <a:ext cx="1563278" cy="1563278"/>
              <a:chOff x="1782532" y="2113961"/>
              <a:chExt cx="1563278" cy="1563278"/>
            </a:xfrm>
          </p:grpSpPr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5A44568A-C752-F949-76BA-D68BA261A89E}"/>
                  </a:ext>
                </a:extLst>
              </p:cNvPr>
              <p:cNvGrpSpPr/>
              <p:nvPr/>
            </p:nvGrpSpPr>
            <p:grpSpPr>
              <a:xfrm>
                <a:off x="1782532" y="2113961"/>
                <a:ext cx="1563278" cy="1563278"/>
                <a:chOff x="1557742" y="2235360"/>
                <a:chExt cx="1300798" cy="1300798"/>
              </a:xfrm>
            </p:grpSpPr>
            <p:sp>
              <p:nvSpPr>
                <p:cNvPr id="23" name="空心弧 22">
                  <a:extLst>
                    <a:ext uri="{FF2B5EF4-FFF2-40B4-BE49-F238E27FC236}">
                      <a16:creationId xmlns:a16="http://schemas.microsoft.com/office/drawing/2014/main" id="{463722DF-817D-5666-ADF4-FCE34DCDEF2F}"/>
                    </a:ext>
                  </a:extLst>
                </p:cNvPr>
                <p:cNvSpPr/>
                <p:nvPr/>
              </p:nvSpPr>
              <p:spPr>
                <a:xfrm>
                  <a:off x="1557742" y="2235360"/>
                  <a:ext cx="1300798" cy="1300798"/>
                </a:xfrm>
                <a:prstGeom prst="blockArc">
                  <a:avLst>
                    <a:gd name="adj1" fmla="val 3721779"/>
                    <a:gd name="adj2" fmla="val 3354853"/>
                    <a:gd name="adj3" fmla="val 6557"/>
                  </a:avLst>
                </a:prstGeom>
                <a:gradFill flip="none" rotWithShape="1">
                  <a:gsLst>
                    <a:gs pos="100000">
                      <a:schemeClr val="accent5">
                        <a:alpha val="0"/>
                      </a:schemeClr>
                    </a:gs>
                    <a:gs pos="0">
                      <a:schemeClr val="accent4">
                        <a:alpha val="12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ExtraLight"/>
                    <a:ea typeface="思源黑体 CN ExtraLight"/>
                    <a:cs typeface="+mn-cs"/>
                  </a:endParaRPr>
                </a:p>
              </p:txBody>
            </p:sp>
            <p:sp>
              <p:nvSpPr>
                <p:cNvPr id="24" name="椭圆 23">
                  <a:extLst>
                    <a:ext uri="{FF2B5EF4-FFF2-40B4-BE49-F238E27FC236}">
                      <a16:creationId xmlns:a16="http://schemas.microsoft.com/office/drawing/2014/main" id="{5DEB6EA1-CAEF-DE36-367D-566ABE5D798B}"/>
                    </a:ext>
                  </a:extLst>
                </p:cNvPr>
                <p:cNvSpPr/>
                <p:nvPr/>
              </p:nvSpPr>
              <p:spPr>
                <a:xfrm>
                  <a:off x="1651069" y="2328687"/>
                  <a:ext cx="1114144" cy="1114144"/>
                </a:xfrm>
                <a:prstGeom prst="ellipse">
                  <a:avLst/>
                </a:prstGeom>
                <a:noFill/>
                <a:ln>
                  <a:gradFill>
                    <a:gsLst>
                      <a:gs pos="0">
                        <a:schemeClr val="accent4"/>
                      </a:gs>
                      <a:gs pos="100000">
                        <a:schemeClr val="accent5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ExtraLight"/>
                    <a:ea typeface="思源黑体 CN ExtraLight"/>
                    <a:cs typeface="+mn-cs"/>
                  </a:endParaRPr>
                </a:p>
              </p:txBody>
            </p:sp>
          </p:grp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289AFFD-E16E-A249-C921-D025907539B6}"/>
                  </a:ext>
                </a:extLst>
              </p:cNvPr>
              <p:cNvSpPr txBox="1"/>
              <p:nvPr/>
            </p:nvSpPr>
            <p:spPr>
              <a:xfrm>
                <a:off x="2087118" y="2695545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思源黑体 CN Normal"/>
                    <a:ea typeface="思源黑体 CN Normal"/>
                    <a:cs typeface="+mn-cs"/>
                  </a:rPr>
                  <a:t>问题三</a:t>
                </a: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2CBC77E7-4F4C-90B0-5A8B-C040907EBD19}"/>
                </a:ext>
              </a:extLst>
            </p:cNvPr>
            <p:cNvGrpSpPr/>
            <p:nvPr/>
          </p:nvGrpSpPr>
          <p:grpSpPr>
            <a:xfrm>
              <a:off x="8686766" y="2113961"/>
              <a:ext cx="1563278" cy="1563278"/>
              <a:chOff x="1782532" y="2113961"/>
              <a:chExt cx="1563278" cy="1563278"/>
            </a:xfrm>
          </p:grpSpPr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87BC74FE-971B-4095-A215-85C43F3BF36C}"/>
                  </a:ext>
                </a:extLst>
              </p:cNvPr>
              <p:cNvGrpSpPr/>
              <p:nvPr/>
            </p:nvGrpSpPr>
            <p:grpSpPr>
              <a:xfrm>
                <a:off x="1782532" y="2113961"/>
                <a:ext cx="1563278" cy="1563278"/>
                <a:chOff x="1557742" y="2235360"/>
                <a:chExt cx="1300798" cy="1300798"/>
              </a:xfrm>
            </p:grpSpPr>
            <p:sp>
              <p:nvSpPr>
                <p:cNvPr id="28" name="空心弧 27">
                  <a:extLst>
                    <a:ext uri="{FF2B5EF4-FFF2-40B4-BE49-F238E27FC236}">
                      <a16:creationId xmlns:a16="http://schemas.microsoft.com/office/drawing/2014/main" id="{EB6E8232-1999-2B45-C18A-39F4066736EB}"/>
                    </a:ext>
                  </a:extLst>
                </p:cNvPr>
                <p:cNvSpPr/>
                <p:nvPr/>
              </p:nvSpPr>
              <p:spPr>
                <a:xfrm>
                  <a:off x="1557742" y="2235360"/>
                  <a:ext cx="1300798" cy="1300798"/>
                </a:xfrm>
                <a:prstGeom prst="blockArc">
                  <a:avLst>
                    <a:gd name="adj1" fmla="val 3721779"/>
                    <a:gd name="adj2" fmla="val 3354853"/>
                    <a:gd name="adj3" fmla="val 6557"/>
                  </a:avLst>
                </a:prstGeom>
                <a:gradFill flip="none" rotWithShape="1">
                  <a:gsLst>
                    <a:gs pos="100000">
                      <a:schemeClr val="accent5">
                        <a:alpha val="0"/>
                      </a:schemeClr>
                    </a:gs>
                    <a:gs pos="0">
                      <a:schemeClr val="accent4">
                        <a:alpha val="12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ExtraLight"/>
                    <a:ea typeface="思源黑体 CN ExtraLight"/>
                    <a:cs typeface="+mn-cs"/>
                  </a:endParaRPr>
                </a:p>
              </p:txBody>
            </p:sp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4BF5C6EA-8755-1211-FD31-5AE1A008C770}"/>
                    </a:ext>
                  </a:extLst>
                </p:cNvPr>
                <p:cNvSpPr/>
                <p:nvPr/>
              </p:nvSpPr>
              <p:spPr>
                <a:xfrm>
                  <a:off x="1651069" y="2328687"/>
                  <a:ext cx="1114144" cy="1114144"/>
                </a:xfrm>
                <a:prstGeom prst="ellipse">
                  <a:avLst/>
                </a:prstGeom>
                <a:noFill/>
                <a:ln>
                  <a:gradFill>
                    <a:gsLst>
                      <a:gs pos="0">
                        <a:schemeClr val="accent4"/>
                      </a:gs>
                      <a:gs pos="100000">
                        <a:schemeClr val="accent5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ExtraLight"/>
                    <a:ea typeface="思源黑体 CN ExtraLight"/>
                    <a:cs typeface="+mn-cs"/>
                  </a:endParaRPr>
                </a:p>
              </p:txBody>
            </p:sp>
          </p:grp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4EBCEA1D-5ACD-AC64-0188-F91B3D35D2AC}"/>
                  </a:ext>
                </a:extLst>
              </p:cNvPr>
              <p:cNvSpPr txBox="1"/>
              <p:nvPr/>
            </p:nvSpPr>
            <p:spPr>
              <a:xfrm>
                <a:off x="2087118" y="2695545"/>
                <a:ext cx="954108" cy="4001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思源黑体 CN Normal"/>
                    <a:ea typeface="思源黑体 CN Normal"/>
                    <a:cs typeface="+mn-cs"/>
                  </a:rPr>
                  <a:t>问题四</a:t>
                </a:r>
              </a:p>
            </p:txBody>
          </p:sp>
        </p:grp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49245D39-9C39-3F6F-AA00-48A9B77F093B}"/>
              </a:ext>
            </a:extLst>
          </p:cNvPr>
          <p:cNvSpPr txBox="1"/>
          <p:nvPr/>
        </p:nvSpPr>
        <p:spPr>
          <a:xfrm>
            <a:off x="1021807" y="4342925"/>
            <a:ext cx="4573585" cy="5526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662399B-C115-FDAF-0FC4-9AA886B09DCA}"/>
              </a:ext>
            </a:extLst>
          </p:cNvPr>
          <p:cNvSpPr txBox="1"/>
          <p:nvPr/>
        </p:nvSpPr>
        <p:spPr>
          <a:xfrm>
            <a:off x="1021808" y="5250067"/>
            <a:ext cx="4573584" cy="5526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0DD5837-5E95-69E9-893B-69C33FA598EC}"/>
              </a:ext>
            </a:extLst>
          </p:cNvPr>
          <p:cNvSpPr txBox="1"/>
          <p:nvPr/>
        </p:nvSpPr>
        <p:spPr>
          <a:xfrm>
            <a:off x="7251947" y="4342925"/>
            <a:ext cx="4573585" cy="5526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52A0E78-91ED-6CB1-30B3-7F971141879C}"/>
              </a:ext>
            </a:extLst>
          </p:cNvPr>
          <p:cNvSpPr txBox="1"/>
          <p:nvPr/>
        </p:nvSpPr>
        <p:spPr>
          <a:xfrm>
            <a:off x="7251948" y="5250067"/>
            <a:ext cx="4480934" cy="5526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485FF8D5-6184-DC31-E103-FC04B4847303}"/>
              </a:ext>
            </a:extLst>
          </p:cNvPr>
          <p:cNvGrpSpPr/>
          <p:nvPr/>
        </p:nvGrpSpPr>
        <p:grpSpPr>
          <a:xfrm>
            <a:off x="572757" y="4450594"/>
            <a:ext cx="329088" cy="337314"/>
            <a:chOff x="1233250" y="4161374"/>
            <a:chExt cx="190500" cy="195262"/>
          </a:xfrm>
        </p:grpSpPr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8C28C5D7-217C-2499-6E7F-00FFA07E7ED0}"/>
                </a:ext>
              </a:extLst>
            </p:cNvPr>
            <p:cNvSpPr/>
            <p:nvPr/>
          </p:nvSpPr>
          <p:spPr>
            <a:xfrm>
              <a:off x="1233250" y="4161374"/>
              <a:ext cx="76200" cy="76200"/>
            </a:xfrm>
            <a:custGeom>
              <a:avLst/>
              <a:gdLst>
                <a:gd name="connsiteX0" fmla="*/ 66675 w 76200"/>
                <a:gd name="connsiteY0" fmla="*/ 0 h 76200"/>
                <a:gd name="connsiteX1" fmla="*/ 9525 w 76200"/>
                <a:gd name="connsiteY1" fmla="*/ 0 h 76200"/>
                <a:gd name="connsiteX2" fmla="*/ 0 w 76200"/>
                <a:gd name="connsiteY2" fmla="*/ 9525 h 76200"/>
                <a:gd name="connsiteX3" fmla="*/ 0 w 76200"/>
                <a:gd name="connsiteY3" fmla="*/ 66675 h 76200"/>
                <a:gd name="connsiteX4" fmla="*/ 9525 w 76200"/>
                <a:gd name="connsiteY4" fmla="*/ 76200 h 76200"/>
                <a:gd name="connsiteX5" fmla="*/ 66675 w 76200"/>
                <a:gd name="connsiteY5" fmla="*/ 76200 h 76200"/>
                <a:gd name="connsiteX6" fmla="*/ 76200 w 76200"/>
                <a:gd name="connsiteY6" fmla="*/ 66675 h 76200"/>
                <a:gd name="connsiteX7" fmla="*/ 76200 w 76200"/>
                <a:gd name="connsiteY7" fmla="*/ 9525 h 76200"/>
                <a:gd name="connsiteX8" fmla="*/ 66675 w 76200"/>
                <a:gd name="connsiteY8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76200">
                  <a:moveTo>
                    <a:pt x="66675" y="0"/>
                  </a:moveTo>
                  <a:lnTo>
                    <a:pt x="9525" y="0"/>
                  </a:lnTo>
                  <a:cubicBezTo>
                    <a:pt x="4264" y="0"/>
                    <a:pt x="0" y="4264"/>
                    <a:pt x="0" y="9525"/>
                  </a:cubicBezTo>
                  <a:lnTo>
                    <a:pt x="0" y="66675"/>
                  </a:lnTo>
                  <a:cubicBezTo>
                    <a:pt x="0" y="71936"/>
                    <a:pt x="4264" y="76200"/>
                    <a:pt x="9525" y="76200"/>
                  </a:cubicBezTo>
                  <a:lnTo>
                    <a:pt x="66675" y="76200"/>
                  </a:lnTo>
                  <a:cubicBezTo>
                    <a:pt x="71936" y="76200"/>
                    <a:pt x="76200" y="71936"/>
                    <a:pt x="76200" y="66675"/>
                  </a:cubicBezTo>
                  <a:lnTo>
                    <a:pt x="76200" y="9525"/>
                  </a:lnTo>
                  <a:cubicBezTo>
                    <a:pt x="76200" y="4264"/>
                    <a:pt x="71936" y="0"/>
                    <a:pt x="66675" y="0"/>
                  </a:cubicBez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F334C20C-0E6A-AED6-0AA8-FCDC49D48E4D}"/>
                </a:ext>
              </a:extLst>
            </p:cNvPr>
            <p:cNvSpPr/>
            <p:nvPr/>
          </p:nvSpPr>
          <p:spPr>
            <a:xfrm>
              <a:off x="1233250" y="4275674"/>
              <a:ext cx="76200" cy="76200"/>
            </a:xfrm>
            <a:custGeom>
              <a:avLst/>
              <a:gdLst>
                <a:gd name="connsiteX0" fmla="*/ 66675 w 76200"/>
                <a:gd name="connsiteY0" fmla="*/ 0 h 76200"/>
                <a:gd name="connsiteX1" fmla="*/ 9525 w 76200"/>
                <a:gd name="connsiteY1" fmla="*/ 0 h 76200"/>
                <a:gd name="connsiteX2" fmla="*/ 0 w 76200"/>
                <a:gd name="connsiteY2" fmla="*/ 9525 h 76200"/>
                <a:gd name="connsiteX3" fmla="*/ 0 w 76200"/>
                <a:gd name="connsiteY3" fmla="*/ 66675 h 76200"/>
                <a:gd name="connsiteX4" fmla="*/ 9525 w 76200"/>
                <a:gd name="connsiteY4" fmla="*/ 76200 h 76200"/>
                <a:gd name="connsiteX5" fmla="*/ 66675 w 76200"/>
                <a:gd name="connsiteY5" fmla="*/ 76200 h 76200"/>
                <a:gd name="connsiteX6" fmla="*/ 76200 w 76200"/>
                <a:gd name="connsiteY6" fmla="*/ 66675 h 76200"/>
                <a:gd name="connsiteX7" fmla="*/ 76200 w 76200"/>
                <a:gd name="connsiteY7" fmla="*/ 9525 h 76200"/>
                <a:gd name="connsiteX8" fmla="*/ 66675 w 76200"/>
                <a:gd name="connsiteY8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76200">
                  <a:moveTo>
                    <a:pt x="66675" y="0"/>
                  </a:moveTo>
                  <a:lnTo>
                    <a:pt x="9525" y="0"/>
                  </a:lnTo>
                  <a:cubicBezTo>
                    <a:pt x="4264" y="0"/>
                    <a:pt x="0" y="4264"/>
                    <a:pt x="0" y="9525"/>
                  </a:cubicBezTo>
                  <a:lnTo>
                    <a:pt x="0" y="66675"/>
                  </a:lnTo>
                  <a:cubicBezTo>
                    <a:pt x="0" y="71936"/>
                    <a:pt x="4264" y="76200"/>
                    <a:pt x="9525" y="76200"/>
                  </a:cubicBezTo>
                  <a:lnTo>
                    <a:pt x="66675" y="76200"/>
                  </a:lnTo>
                  <a:cubicBezTo>
                    <a:pt x="71936" y="76200"/>
                    <a:pt x="76200" y="71936"/>
                    <a:pt x="76200" y="66675"/>
                  </a:cubicBezTo>
                  <a:lnTo>
                    <a:pt x="76200" y="9525"/>
                  </a:lnTo>
                  <a:cubicBezTo>
                    <a:pt x="76200" y="4264"/>
                    <a:pt x="71936" y="0"/>
                    <a:pt x="66675" y="0"/>
                  </a:cubicBez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29558442-C1EC-59AA-EADA-24A9F7191A70}"/>
                </a:ext>
              </a:extLst>
            </p:cNvPr>
            <p:cNvSpPr/>
            <p:nvPr/>
          </p:nvSpPr>
          <p:spPr>
            <a:xfrm>
              <a:off x="1347550" y="4161374"/>
              <a:ext cx="76200" cy="76200"/>
            </a:xfrm>
            <a:custGeom>
              <a:avLst/>
              <a:gdLst>
                <a:gd name="connsiteX0" fmla="*/ 66675 w 76200"/>
                <a:gd name="connsiteY0" fmla="*/ 0 h 76200"/>
                <a:gd name="connsiteX1" fmla="*/ 9525 w 76200"/>
                <a:gd name="connsiteY1" fmla="*/ 0 h 76200"/>
                <a:gd name="connsiteX2" fmla="*/ 0 w 76200"/>
                <a:gd name="connsiteY2" fmla="*/ 9525 h 76200"/>
                <a:gd name="connsiteX3" fmla="*/ 0 w 76200"/>
                <a:gd name="connsiteY3" fmla="*/ 66675 h 76200"/>
                <a:gd name="connsiteX4" fmla="*/ 9525 w 76200"/>
                <a:gd name="connsiteY4" fmla="*/ 76200 h 76200"/>
                <a:gd name="connsiteX5" fmla="*/ 66675 w 76200"/>
                <a:gd name="connsiteY5" fmla="*/ 76200 h 76200"/>
                <a:gd name="connsiteX6" fmla="*/ 76200 w 76200"/>
                <a:gd name="connsiteY6" fmla="*/ 66675 h 76200"/>
                <a:gd name="connsiteX7" fmla="*/ 76200 w 76200"/>
                <a:gd name="connsiteY7" fmla="*/ 9525 h 76200"/>
                <a:gd name="connsiteX8" fmla="*/ 66675 w 76200"/>
                <a:gd name="connsiteY8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76200">
                  <a:moveTo>
                    <a:pt x="66675" y="0"/>
                  </a:moveTo>
                  <a:lnTo>
                    <a:pt x="9525" y="0"/>
                  </a:lnTo>
                  <a:cubicBezTo>
                    <a:pt x="4264" y="0"/>
                    <a:pt x="0" y="4264"/>
                    <a:pt x="0" y="9525"/>
                  </a:cubicBezTo>
                  <a:lnTo>
                    <a:pt x="0" y="66675"/>
                  </a:lnTo>
                  <a:cubicBezTo>
                    <a:pt x="0" y="71936"/>
                    <a:pt x="4264" y="76200"/>
                    <a:pt x="9525" y="76200"/>
                  </a:cubicBezTo>
                  <a:lnTo>
                    <a:pt x="66675" y="76200"/>
                  </a:lnTo>
                  <a:cubicBezTo>
                    <a:pt x="71936" y="76200"/>
                    <a:pt x="76200" y="71936"/>
                    <a:pt x="76200" y="66675"/>
                  </a:cubicBezTo>
                  <a:lnTo>
                    <a:pt x="76200" y="9525"/>
                  </a:lnTo>
                  <a:cubicBezTo>
                    <a:pt x="76200" y="4264"/>
                    <a:pt x="71936" y="0"/>
                    <a:pt x="66675" y="0"/>
                  </a:cubicBez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D2464179-6A04-2872-563F-54DBC29ADC64}"/>
                </a:ext>
              </a:extLst>
            </p:cNvPr>
            <p:cNvSpPr/>
            <p:nvPr/>
          </p:nvSpPr>
          <p:spPr>
            <a:xfrm>
              <a:off x="1347550" y="4275674"/>
              <a:ext cx="76200" cy="4762"/>
            </a:xfrm>
            <a:custGeom>
              <a:avLst/>
              <a:gdLst>
                <a:gd name="connsiteX0" fmla="*/ 0 w 76200"/>
                <a:gd name="connsiteY0" fmla="*/ 0 h 4762"/>
                <a:gd name="connsiteX1" fmla="*/ 76200 w 76200"/>
                <a:gd name="connsiteY1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4762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9C97B520-8C2C-5654-CAA9-A1715E36BBBB}"/>
                </a:ext>
              </a:extLst>
            </p:cNvPr>
            <p:cNvSpPr/>
            <p:nvPr/>
          </p:nvSpPr>
          <p:spPr>
            <a:xfrm>
              <a:off x="1385650" y="4313774"/>
              <a:ext cx="38100" cy="4762"/>
            </a:xfrm>
            <a:custGeom>
              <a:avLst/>
              <a:gdLst>
                <a:gd name="connsiteX0" fmla="*/ 0 w 38100"/>
                <a:gd name="connsiteY0" fmla="*/ 0 h 4762"/>
                <a:gd name="connsiteX1" fmla="*/ 38100 w 38100"/>
                <a:gd name="connsiteY1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4762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44D7CE4D-6626-ECFA-2D47-FA96692DC341}"/>
                </a:ext>
              </a:extLst>
            </p:cNvPr>
            <p:cNvSpPr/>
            <p:nvPr/>
          </p:nvSpPr>
          <p:spPr>
            <a:xfrm>
              <a:off x="1347550" y="4351874"/>
              <a:ext cx="76200" cy="4762"/>
            </a:xfrm>
            <a:custGeom>
              <a:avLst/>
              <a:gdLst>
                <a:gd name="connsiteX0" fmla="*/ 0 w 76200"/>
                <a:gd name="connsiteY0" fmla="*/ 0 h 4762"/>
                <a:gd name="connsiteX1" fmla="*/ 76200 w 76200"/>
                <a:gd name="connsiteY1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4762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D4043BF8-0AED-313A-9DF3-36CFFD2EAFA4}"/>
              </a:ext>
            </a:extLst>
          </p:cNvPr>
          <p:cNvGrpSpPr/>
          <p:nvPr/>
        </p:nvGrpSpPr>
        <p:grpSpPr>
          <a:xfrm>
            <a:off x="6795930" y="4456964"/>
            <a:ext cx="324574" cy="324575"/>
            <a:chOff x="6328251" y="4448049"/>
            <a:chExt cx="324574" cy="324575"/>
          </a:xfrm>
        </p:grpSpPr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6ABB4511-E42D-3B48-E740-6BC2845DD837}"/>
                </a:ext>
              </a:extLst>
            </p:cNvPr>
            <p:cNvSpPr/>
            <p:nvPr/>
          </p:nvSpPr>
          <p:spPr>
            <a:xfrm>
              <a:off x="6328251" y="4448049"/>
              <a:ext cx="292666" cy="292666"/>
            </a:xfrm>
            <a:custGeom>
              <a:avLst/>
              <a:gdLst>
                <a:gd name="connsiteX0" fmla="*/ 146333 w 292666"/>
                <a:gd name="connsiteY0" fmla="*/ 292666 h 292666"/>
                <a:gd name="connsiteX1" fmla="*/ 292666 w 292666"/>
                <a:gd name="connsiteY1" fmla="*/ 146333 h 292666"/>
                <a:gd name="connsiteX2" fmla="*/ 146333 w 292666"/>
                <a:gd name="connsiteY2" fmla="*/ 0 h 292666"/>
                <a:gd name="connsiteX3" fmla="*/ 0 w 292666"/>
                <a:gd name="connsiteY3" fmla="*/ 146333 h 292666"/>
                <a:gd name="connsiteX4" fmla="*/ 146333 w 292666"/>
                <a:gd name="connsiteY4" fmla="*/ 292666 h 29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666" h="292666">
                  <a:moveTo>
                    <a:pt x="146333" y="292666"/>
                  </a:moveTo>
                  <a:cubicBezTo>
                    <a:pt x="227150" y="292666"/>
                    <a:pt x="292666" y="227150"/>
                    <a:pt x="292666" y="146333"/>
                  </a:cubicBezTo>
                  <a:cubicBezTo>
                    <a:pt x="292666" y="65516"/>
                    <a:pt x="227150" y="0"/>
                    <a:pt x="146333" y="0"/>
                  </a:cubicBezTo>
                  <a:cubicBezTo>
                    <a:pt x="65516" y="0"/>
                    <a:pt x="0" y="65516"/>
                    <a:pt x="0" y="146333"/>
                  </a:cubicBezTo>
                  <a:cubicBezTo>
                    <a:pt x="0" y="227150"/>
                    <a:pt x="65516" y="292666"/>
                    <a:pt x="146333" y="292666"/>
                  </a:cubicBez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D906D477-997F-AF32-2C09-F80E26BA23DA}"/>
                </a:ext>
              </a:extLst>
            </p:cNvPr>
            <p:cNvSpPr/>
            <p:nvPr/>
          </p:nvSpPr>
          <p:spPr>
            <a:xfrm>
              <a:off x="6425892" y="4516912"/>
              <a:ext cx="97386" cy="20169"/>
            </a:xfrm>
            <a:custGeom>
              <a:avLst/>
              <a:gdLst>
                <a:gd name="connsiteX0" fmla="*/ 97386 w 97386"/>
                <a:gd name="connsiteY0" fmla="*/ 20169 h 20169"/>
                <a:gd name="connsiteX1" fmla="*/ 48693 w 97386"/>
                <a:gd name="connsiteY1" fmla="*/ 0 h 20169"/>
                <a:gd name="connsiteX2" fmla="*/ 0 w 97386"/>
                <a:gd name="connsiteY2" fmla="*/ 20169 h 2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386" h="20169">
                  <a:moveTo>
                    <a:pt x="97386" y="20169"/>
                  </a:moveTo>
                  <a:cubicBezTo>
                    <a:pt x="84925" y="7707"/>
                    <a:pt x="67709" y="0"/>
                    <a:pt x="48693" y="0"/>
                  </a:cubicBezTo>
                  <a:cubicBezTo>
                    <a:pt x="29677" y="0"/>
                    <a:pt x="12462" y="7707"/>
                    <a:pt x="0" y="20169"/>
                  </a:cubicBez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6CF93994-C6CA-EA91-2A73-ECEDD066C335}"/>
                </a:ext>
              </a:extLst>
            </p:cNvPr>
            <p:cNvSpPr/>
            <p:nvPr/>
          </p:nvSpPr>
          <p:spPr>
            <a:xfrm>
              <a:off x="6579785" y="4699584"/>
              <a:ext cx="73040" cy="73040"/>
            </a:xfrm>
            <a:custGeom>
              <a:avLst/>
              <a:gdLst>
                <a:gd name="connsiteX0" fmla="*/ 0 w 73040"/>
                <a:gd name="connsiteY0" fmla="*/ 0 h 73040"/>
                <a:gd name="connsiteX1" fmla="*/ 73040 w 73040"/>
                <a:gd name="connsiteY1" fmla="*/ 73040 h 7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040" h="73040">
                  <a:moveTo>
                    <a:pt x="0" y="0"/>
                  </a:moveTo>
                  <a:lnTo>
                    <a:pt x="73040" y="73040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6090BAD5-8CA5-8D39-0688-8B08211CD02C}"/>
              </a:ext>
            </a:extLst>
          </p:cNvPr>
          <p:cNvGrpSpPr/>
          <p:nvPr/>
        </p:nvGrpSpPr>
        <p:grpSpPr>
          <a:xfrm>
            <a:off x="593985" y="5368715"/>
            <a:ext cx="315438" cy="315357"/>
            <a:chOff x="1024158" y="5383077"/>
            <a:chExt cx="315438" cy="315357"/>
          </a:xfrm>
        </p:grpSpPr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D96DCA24-17A9-0A50-569F-814E5AB25E56}"/>
                </a:ext>
              </a:extLst>
            </p:cNvPr>
            <p:cNvSpPr/>
            <p:nvPr/>
          </p:nvSpPr>
          <p:spPr>
            <a:xfrm>
              <a:off x="1024158" y="5383077"/>
              <a:ext cx="315438" cy="315357"/>
            </a:xfrm>
            <a:custGeom>
              <a:avLst/>
              <a:gdLst>
                <a:gd name="connsiteX0" fmla="*/ 306061 w 315438"/>
                <a:gd name="connsiteY0" fmla="*/ 190298 h 315357"/>
                <a:gd name="connsiteX1" fmla="*/ 190459 w 315438"/>
                <a:gd name="connsiteY1" fmla="*/ 305900 h 315357"/>
                <a:gd name="connsiteX2" fmla="*/ 167645 w 315438"/>
                <a:gd name="connsiteY2" fmla="*/ 315357 h 315357"/>
                <a:gd name="connsiteX3" fmla="*/ 144831 w 315438"/>
                <a:gd name="connsiteY3" fmla="*/ 305900 h 315357"/>
                <a:gd name="connsiteX4" fmla="*/ 0 w 315438"/>
                <a:gd name="connsiteY4" fmla="*/ 161231 h 315357"/>
                <a:gd name="connsiteX5" fmla="*/ 0 w 315438"/>
                <a:gd name="connsiteY5" fmla="*/ 0 h 315357"/>
                <a:gd name="connsiteX6" fmla="*/ 161231 w 315438"/>
                <a:gd name="connsiteY6" fmla="*/ 0 h 315357"/>
                <a:gd name="connsiteX7" fmla="*/ 306061 w 315438"/>
                <a:gd name="connsiteY7" fmla="*/ 144831 h 315357"/>
                <a:gd name="connsiteX8" fmla="*/ 306061 w 315438"/>
                <a:gd name="connsiteY8" fmla="*/ 190298 h 31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438" h="315357">
                  <a:moveTo>
                    <a:pt x="306061" y="190298"/>
                  </a:moveTo>
                  <a:lnTo>
                    <a:pt x="190459" y="305900"/>
                  </a:lnTo>
                  <a:cubicBezTo>
                    <a:pt x="184411" y="311955"/>
                    <a:pt x="176203" y="315357"/>
                    <a:pt x="167645" y="315357"/>
                  </a:cubicBezTo>
                  <a:cubicBezTo>
                    <a:pt x="159086" y="315357"/>
                    <a:pt x="150880" y="311955"/>
                    <a:pt x="144831" y="305900"/>
                  </a:cubicBezTo>
                  <a:lnTo>
                    <a:pt x="0" y="161231"/>
                  </a:lnTo>
                  <a:lnTo>
                    <a:pt x="0" y="0"/>
                  </a:lnTo>
                  <a:lnTo>
                    <a:pt x="161231" y="0"/>
                  </a:lnTo>
                  <a:lnTo>
                    <a:pt x="306061" y="144831"/>
                  </a:lnTo>
                  <a:cubicBezTo>
                    <a:pt x="318564" y="157408"/>
                    <a:pt x="318564" y="177721"/>
                    <a:pt x="306061" y="190298"/>
                  </a:cubicBez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F0E4EA23-BACF-B006-0A94-8A1FD23B46B7}"/>
                </a:ext>
              </a:extLst>
            </p:cNvPr>
            <p:cNvSpPr/>
            <p:nvPr/>
          </p:nvSpPr>
          <p:spPr>
            <a:xfrm>
              <a:off x="1095816" y="5454735"/>
              <a:ext cx="44786" cy="44786"/>
            </a:xfrm>
            <a:custGeom>
              <a:avLst/>
              <a:gdLst>
                <a:gd name="connsiteX0" fmla="*/ 22393 w 44786"/>
                <a:gd name="connsiteY0" fmla="*/ 44786 h 44786"/>
                <a:gd name="connsiteX1" fmla="*/ 44786 w 44786"/>
                <a:gd name="connsiteY1" fmla="*/ 22393 h 44786"/>
                <a:gd name="connsiteX2" fmla="*/ 22393 w 44786"/>
                <a:gd name="connsiteY2" fmla="*/ 0 h 44786"/>
                <a:gd name="connsiteX3" fmla="*/ 0 w 44786"/>
                <a:gd name="connsiteY3" fmla="*/ 22393 h 44786"/>
                <a:gd name="connsiteX4" fmla="*/ 22393 w 44786"/>
                <a:gd name="connsiteY4" fmla="*/ 44786 h 4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86" h="44786">
                  <a:moveTo>
                    <a:pt x="22393" y="44786"/>
                  </a:moveTo>
                  <a:cubicBezTo>
                    <a:pt x="34760" y="44786"/>
                    <a:pt x="44786" y="34760"/>
                    <a:pt x="44786" y="22393"/>
                  </a:cubicBezTo>
                  <a:cubicBezTo>
                    <a:pt x="44786" y="10026"/>
                    <a:pt x="34760" y="0"/>
                    <a:pt x="22393" y="0"/>
                  </a:cubicBezTo>
                  <a:cubicBezTo>
                    <a:pt x="10026" y="0"/>
                    <a:pt x="0" y="10026"/>
                    <a:pt x="0" y="22393"/>
                  </a:cubicBezTo>
                  <a:cubicBezTo>
                    <a:pt x="0" y="34760"/>
                    <a:pt x="10026" y="44786"/>
                    <a:pt x="22393" y="44786"/>
                  </a:cubicBez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210F1CCE-E319-ED08-E336-C411F293A995}"/>
              </a:ext>
            </a:extLst>
          </p:cNvPr>
          <p:cNvGrpSpPr/>
          <p:nvPr/>
        </p:nvGrpSpPr>
        <p:grpSpPr>
          <a:xfrm>
            <a:off x="6809297" y="5346283"/>
            <a:ext cx="316288" cy="360220"/>
            <a:chOff x="6133119" y="5184296"/>
            <a:chExt cx="171450" cy="195264"/>
          </a:xfrm>
        </p:grpSpPr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F0EB9CC9-D38B-CEDE-19B2-BC4264280A9A}"/>
                </a:ext>
              </a:extLst>
            </p:cNvPr>
            <p:cNvSpPr/>
            <p:nvPr/>
          </p:nvSpPr>
          <p:spPr>
            <a:xfrm>
              <a:off x="6133119" y="5184296"/>
              <a:ext cx="171450" cy="195264"/>
            </a:xfrm>
            <a:custGeom>
              <a:avLst/>
              <a:gdLst>
                <a:gd name="connsiteX0" fmla="*/ 0 w 171450"/>
                <a:gd name="connsiteY0" fmla="*/ 25030 h 195264"/>
                <a:gd name="connsiteX1" fmla="*/ 85766 w 171450"/>
                <a:gd name="connsiteY1" fmla="*/ 0 h 195264"/>
                <a:gd name="connsiteX2" fmla="*/ 171450 w 171450"/>
                <a:gd name="connsiteY2" fmla="*/ 25030 h 195264"/>
                <a:gd name="connsiteX3" fmla="*/ 171450 w 171450"/>
                <a:gd name="connsiteY3" fmla="*/ 76361 h 195264"/>
                <a:gd name="connsiteX4" fmla="*/ 85737 w 171450"/>
                <a:gd name="connsiteY4" fmla="*/ 195265 h 195264"/>
                <a:gd name="connsiteX5" fmla="*/ 0 w 171450"/>
                <a:gd name="connsiteY5" fmla="*/ 76337 h 195264"/>
                <a:gd name="connsiteX6" fmla="*/ 0 w 171450"/>
                <a:gd name="connsiteY6" fmla="*/ 25030 h 19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" h="195264">
                  <a:moveTo>
                    <a:pt x="0" y="25030"/>
                  </a:moveTo>
                  <a:lnTo>
                    <a:pt x="85766" y="0"/>
                  </a:lnTo>
                  <a:lnTo>
                    <a:pt x="171450" y="25030"/>
                  </a:lnTo>
                  <a:lnTo>
                    <a:pt x="171450" y="76361"/>
                  </a:lnTo>
                  <a:cubicBezTo>
                    <a:pt x="171450" y="130312"/>
                    <a:pt x="136923" y="178210"/>
                    <a:pt x="85737" y="195265"/>
                  </a:cubicBezTo>
                  <a:cubicBezTo>
                    <a:pt x="34538" y="178210"/>
                    <a:pt x="0" y="130302"/>
                    <a:pt x="0" y="76337"/>
                  </a:cubicBezTo>
                  <a:lnTo>
                    <a:pt x="0" y="25030"/>
                  </a:ln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386AE313-9AA8-D4BE-16BE-01EB23DD9208}"/>
                </a:ext>
              </a:extLst>
            </p:cNvPr>
            <p:cNvSpPr/>
            <p:nvPr/>
          </p:nvSpPr>
          <p:spPr>
            <a:xfrm>
              <a:off x="6191156" y="5252915"/>
              <a:ext cx="53881" cy="53881"/>
            </a:xfrm>
            <a:custGeom>
              <a:avLst/>
              <a:gdLst>
                <a:gd name="connsiteX0" fmla="*/ 53881 w 53881"/>
                <a:gd name="connsiteY0" fmla="*/ 0 h 53881"/>
                <a:gd name="connsiteX1" fmla="*/ 0 w 53881"/>
                <a:gd name="connsiteY1" fmla="*/ 53882 h 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881" h="53881">
                  <a:moveTo>
                    <a:pt x="53881" y="0"/>
                  </a:moveTo>
                  <a:lnTo>
                    <a:pt x="0" y="53882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54A857C3-A406-37F3-E869-A4EB7CF86B30}"/>
                </a:ext>
              </a:extLst>
            </p:cNvPr>
            <p:cNvSpPr/>
            <p:nvPr/>
          </p:nvSpPr>
          <p:spPr>
            <a:xfrm>
              <a:off x="6191157" y="5252916"/>
              <a:ext cx="53881" cy="53881"/>
            </a:xfrm>
            <a:custGeom>
              <a:avLst/>
              <a:gdLst>
                <a:gd name="connsiteX0" fmla="*/ 0 w 53881"/>
                <a:gd name="connsiteY0" fmla="*/ 0 h 53881"/>
                <a:gd name="connsiteX1" fmla="*/ 53881 w 53881"/>
                <a:gd name="connsiteY1" fmla="*/ 53881 h 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881" h="53881">
                  <a:moveTo>
                    <a:pt x="0" y="0"/>
                  </a:moveTo>
                  <a:lnTo>
                    <a:pt x="53881" y="53881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2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存在问题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>
            <a:extLst>
              <a:ext uri="{FF2B5EF4-FFF2-40B4-BE49-F238E27FC236}">
                <a16:creationId xmlns:a16="http://schemas.microsoft.com/office/drawing/2014/main" id="{4706F48F-71DD-901F-C97A-D2DDFCEDF495}"/>
              </a:ext>
            </a:extLst>
          </p:cNvPr>
          <p:cNvSpPr/>
          <p:nvPr/>
        </p:nvSpPr>
        <p:spPr>
          <a:xfrm>
            <a:off x="5213565" y="2765878"/>
            <a:ext cx="1696112" cy="1696115"/>
          </a:xfrm>
          <a:prstGeom prst="ellipse">
            <a:avLst/>
          </a:prstGeom>
          <a:gradFill flip="none" rotWithShape="1">
            <a:gsLst>
              <a:gs pos="30000">
                <a:schemeClr val="accent1">
                  <a:alpha val="64000"/>
                </a:schemeClr>
              </a:gs>
              <a:gs pos="100000">
                <a:schemeClr val="accent3">
                  <a:alpha val="1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9" name="空心弧 18">
            <a:extLst>
              <a:ext uri="{FF2B5EF4-FFF2-40B4-BE49-F238E27FC236}">
                <a16:creationId xmlns:a16="http://schemas.microsoft.com/office/drawing/2014/main" id="{66E74149-63D3-945D-6527-6D9D467C04BF}"/>
              </a:ext>
            </a:extLst>
          </p:cNvPr>
          <p:cNvSpPr/>
          <p:nvPr/>
        </p:nvSpPr>
        <p:spPr>
          <a:xfrm>
            <a:off x="5000327" y="2552639"/>
            <a:ext cx="2122589" cy="2122592"/>
          </a:xfrm>
          <a:prstGeom prst="blockArc">
            <a:avLst>
              <a:gd name="adj1" fmla="val 13759388"/>
              <a:gd name="adj2" fmla="val 4707929"/>
              <a:gd name="adj3" fmla="val 18946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0" name="空心弧 19">
            <a:extLst>
              <a:ext uri="{FF2B5EF4-FFF2-40B4-BE49-F238E27FC236}">
                <a16:creationId xmlns:a16="http://schemas.microsoft.com/office/drawing/2014/main" id="{F905450D-D37A-EBE8-DE49-D2FF235AB5E4}"/>
              </a:ext>
            </a:extLst>
          </p:cNvPr>
          <p:cNvSpPr/>
          <p:nvPr/>
        </p:nvSpPr>
        <p:spPr>
          <a:xfrm rot="9472655">
            <a:off x="5000327" y="2552639"/>
            <a:ext cx="2122589" cy="2122592"/>
          </a:xfrm>
          <a:prstGeom prst="blockArc">
            <a:avLst>
              <a:gd name="adj1" fmla="val 13759388"/>
              <a:gd name="adj2" fmla="val 4707929"/>
              <a:gd name="adj3" fmla="val 18946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83FE5CC6-B9F0-5EC9-7EF2-7720AC272AF9}"/>
              </a:ext>
            </a:extLst>
          </p:cNvPr>
          <p:cNvSpPr/>
          <p:nvPr/>
        </p:nvSpPr>
        <p:spPr>
          <a:xfrm>
            <a:off x="4805991" y="2358303"/>
            <a:ext cx="2511260" cy="2511264"/>
          </a:xfrm>
          <a:prstGeom prst="ellips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2498F85-1CC1-D09D-921C-31FD26EFF862}"/>
              </a:ext>
            </a:extLst>
          </p:cNvPr>
          <p:cNvSpPr txBox="1"/>
          <p:nvPr/>
        </p:nvSpPr>
        <p:spPr>
          <a:xfrm>
            <a:off x="5448597" y="3198436"/>
            <a:ext cx="1226048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Normal"/>
                <a:ea typeface="思源黑体 CN Normal"/>
                <a:cs typeface="+mn-cs"/>
              </a:rPr>
              <a:t>如何解决问题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D2AD377-371E-ABFC-566D-9FFFAB108627}"/>
              </a:ext>
            </a:extLst>
          </p:cNvPr>
          <p:cNvSpPr/>
          <p:nvPr/>
        </p:nvSpPr>
        <p:spPr>
          <a:xfrm>
            <a:off x="1027546" y="1881672"/>
            <a:ext cx="3222400" cy="546666"/>
          </a:xfrm>
          <a:prstGeom prst="roundRect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AA10F8B-068E-DEC4-B723-B5530E940B18}"/>
              </a:ext>
            </a:extLst>
          </p:cNvPr>
          <p:cNvSpPr txBox="1"/>
          <p:nvPr/>
        </p:nvSpPr>
        <p:spPr>
          <a:xfrm>
            <a:off x="1438515" y="1970339"/>
            <a:ext cx="240046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输入要点内容信息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175E60F7-CC1A-1809-2F44-A0A98B1C200F}"/>
              </a:ext>
            </a:extLst>
          </p:cNvPr>
          <p:cNvSpPr/>
          <p:nvPr/>
        </p:nvSpPr>
        <p:spPr>
          <a:xfrm>
            <a:off x="1027546" y="3340602"/>
            <a:ext cx="3222400" cy="546666"/>
          </a:xfrm>
          <a:prstGeom prst="roundRect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C37F9FB-36F2-02D3-1471-09E7C6AF7B20}"/>
              </a:ext>
            </a:extLst>
          </p:cNvPr>
          <p:cNvSpPr txBox="1"/>
          <p:nvPr/>
        </p:nvSpPr>
        <p:spPr>
          <a:xfrm>
            <a:off x="1438515" y="3429269"/>
            <a:ext cx="240046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输入要点内容信息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A1D4E203-F6EF-7C62-4A9B-2EAC76D86A1D}"/>
              </a:ext>
            </a:extLst>
          </p:cNvPr>
          <p:cNvSpPr/>
          <p:nvPr/>
        </p:nvSpPr>
        <p:spPr>
          <a:xfrm>
            <a:off x="1027546" y="4799532"/>
            <a:ext cx="3222400" cy="546666"/>
          </a:xfrm>
          <a:prstGeom prst="roundRect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15059EF-E9B7-4032-1A38-88F01B7FED29}"/>
              </a:ext>
            </a:extLst>
          </p:cNvPr>
          <p:cNvSpPr txBox="1"/>
          <p:nvPr/>
        </p:nvSpPr>
        <p:spPr>
          <a:xfrm>
            <a:off x="1438515" y="4888199"/>
            <a:ext cx="240046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输入要点内容信息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AAC70D62-9611-638D-2E01-6D8A0E6CA226}"/>
              </a:ext>
            </a:extLst>
          </p:cNvPr>
          <p:cNvSpPr/>
          <p:nvPr/>
        </p:nvSpPr>
        <p:spPr>
          <a:xfrm>
            <a:off x="7942054" y="1881672"/>
            <a:ext cx="3222400" cy="546666"/>
          </a:xfrm>
          <a:prstGeom prst="roundRect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65A169E-07BC-ECB5-57AF-548AE725E7F2}"/>
              </a:ext>
            </a:extLst>
          </p:cNvPr>
          <p:cNvSpPr txBox="1"/>
          <p:nvPr/>
        </p:nvSpPr>
        <p:spPr>
          <a:xfrm>
            <a:off x="8353023" y="1970339"/>
            <a:ext cx="240046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输入要点内容信息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8B2F3F0E-2E05-A56A-289E-44F4918054EB}"/>
              </a:ext>
            </a:extLst>
          </p:cNvPr>
          <p:cNvSpPr/>
          <p:nvPr/>
        </p:nvSpPr>
        <p:spPr>
          <a:xfrm>
            <a:off x="7942054" y="3340602"/>
            <a:ext cx="3222400" cy="546666"/>
          </a:xfrm>
          <a:prstGeom prst="roundRect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F8BAC4C-D802-F581-5A81-1FC7BD42E21F}"/>
              </a:ext>
            </a:extLst>
          </p:cNvPr>
          <p:cNvSpPr txBox="1"/>
          <p:nvPr/>
        </p:nvSpPr>
        <p:spPr>
          <a:xfrm>
            <a:off x="8353023" y="3429269"/>
            <a:ext cx="240046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输入要点内容信息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8256713B-4D11-4691-420A-4F31F21A7044}"/>
              </a:ext>
            </a:extLst>
          </p:cNvPr>
          <p:cNvSpPr/>
          <p:nvPr/>
        </p:nvSpPr>
        <p:spPr>
          <a:xfrm>
            <a:off x="7942054" y="4799532"/>
            <a:ext cx="3222400" cy="546666"/>
          </a:xfrm>
          <a:prstGeom prst="roundRect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18A9A2C-A7DB-0E83-E561-41373989EF1B}"/>
              </a:ext>
            </a:extLst>
          </p:cNvPr>
          <p:cNvSpPr txBox="1"/>
          <p:nvPr/>
        </p:nvSpPr>
        <p:spPr>
          <a:xfrm>
            <a:off x="8353023" y="4888199"/>
            <a:ext cx="240046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输入要点内容信息</a:t>
            </a:r>
          </a:p>
        </p:txBody>
      </p:sp>
    </p:spTree>
    <p:extLst>
      <p:ext uri="{BB962C8B-B14F-4D97-AF65-F5344CB8AC3E}">
        <p14:creationId xmlns:p14="http://schemas.microsoft.com/office/powerpoint/2010/main" val="3697940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存在问题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AC9F879-920A-2129-A6E8-D9F6904B21E4}"/>
              </a:ext>
            </a:extLst>
          </p:cNvPr>
          <p:cNvSpPr/>
          <p:nvPr/>
        </p:nvSpPr>
        <p:spPr>
          <a:xfrm>
            <a:off x="596900" y="3097755"/>
            <a:ext cx="2867026" cy="2379569"/>
          </a:xfrm>
          <a:prstGeom prst="roundRect">
            <a:avLst>
              <a:gd name="adj" fmla="val 5876"/>
            </a:avLst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15A259D-D41E-97ED-2C02-376CB240B92E}"/>
              </a:ext>
            </a:extLst>
          </p:cNvPr>
          <p:cNvSpPr txBox="1"/>
          <p:nvPr/>
        </p:nvSpPr>
        <p:spPr>
          <a:xfrm>
            <a:off x="808487" y="3337375"/>
            <a:ext cx="2443852" cy="19003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167F693-F597-D904-6769-90137D273809}"/>
              </a:ext>
            </a:extLst>
          </p:cNvPr>
          <p:cNvSpPr txBox="1"/>
          <p:nvPr/>
        </p:nvSpPr>
        <p:spPr>
          <a:xfrm>
            <a:off x="1327410" y="2480107"/>
            <a:ext cx="198002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如解决方式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E8D7DC87-6CC0-DA5C-36DE-BB4AF4B31B72}"/>
              </a:ext>
            </a:extLst>
          </p:cNvPr>
          <p:cNvSpPr/>
          <p:nvPr/>
        </p:nvSpPr>
        <p:spPr>
          <a:xfrm>
            <a:off x="4662487" y="3097755"/>
            <a:ext cx="2867026" cy="2379569"/>
          </a:xfrm>
          <a:prstGeom prst="roundRect">
            <a:avLst>
              <a:gd name="adj" fmla="val 5876"/>
            </a:avLst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9F09DB3-B6ED-72EA-9E6F-DDC5C415C9F6}"/>
              </a:ext>
            </a:extLst>
          </p:cNvPr>
          <p:cNvSpPr txBox="1"/>
          <p:nvPr/>
        </p:nvSpPr>
        <p:spPr>
          <a:xfrm>
            <a:off x="4874074" y="3337375"/>
            <a:ext cx="2443852" cy="19003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A765B60-8202-ACBC-23E6-5A528EB531EC}"/>
              </a:ext>
            </a:extLst>
          </p:cNvPr>
          <p:cNvSpPr txBox="1"/>
          <p:nvPr/>
        </p:nvSpPr>
        <p:spPr>
          <a:xfrm>
            <a:off x="5392997" y="2480107"/>
            <a:ext cx="198002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如解决方式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4170889B-F729-5610-5CD5-C92110FF8DDA}"/>
              </a:ext>
            </a:extLst>
          </p:cNvPr>
          <p:cNvSpPr/>
          <p:nvPr/>
        </p:nvSpPr>
        <p:spPr>
          <a:xfrm>
            <a:off x="8728074" y="3097755"/>
            <a:ext cx="2867026" cy="2379569"/>
          </a:xfrm>
          <a:prstGeom prst="roundRect">
            <a:avLst>
              <a:gd name="adj" fmla="val 5876"/>
            </a:avLst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AB305A9-3045-FD0F-F0A9-6788098F8D85}"/>
              </a:ext>
            </a:extLst>
          </p:cNvPr>
          <p:cNvSpPr txBox="1"/>
          <p:nvPr/>
        </p:nvSpPr>
        <p:spPr>
          <a:xfrm>
            <a:off x="8939661" y="3337375"/>
            <a:ext cx="2443852" cy="19003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CF09ED5-C1D1-56A7-3D4A-800488829636}"/>
              </a:ext>
            </a:extLst>
          </p:cNvPr>
          <p:cNvSpPr txBox="1"/>
          <p:nvPr/>
        </p:nvSpPr>
        <p:spPr>
          <a:xfrm>
            <a:off x="9458584" y="2480107"/>
            <a:ext cx="1980029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如解决方式</a:t>
            </a: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D9BEF698-B4FE-798D-048D-C94EE0C1017B}"/>
              </a:ext>
            </a:extLst>
          </p:cNvPr>
          <p:cNvGrpSpPr/>
          <p:nvPr/>
        </p:nvGrpSpPr>
        <p:grpSpPr>
          <a:xfrm>
            <a:off x="784586" y="2541718"/>
            <a:ext cx="379042" cy="378945"/>
            <a:chOff x="784586" y="2614290"/>
            <a:chExt cx="379042" cy="378945"/>
          </a:xfrm>
        </p:grpSpPr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B0E68EE-0E29-1C1E-30A7-AF92AEE659FF}"/>
                </a:ext>
              </a:extLst>
            </p:cNvPr>
            <p:cNvSpPr/>
            <p:nvPr/>
          </p:nvSpPr>
          <p:spPr>
            <a:xfrm>
              <a:off x="784586" y="2614290"/>
              <a:ext cx="379042" cy="378945"/>
            </a:xfrm>
            <a:custGeom>
              <a:avLst/>
              <a:gdLst>
                <a:gd name="connsiteX0" fmla="*/ 367775 w 379042"/>
                <a:gd name="connsiteY0" fmla="*/ 228669 h 378945"/>
                <a:gd name="connsiteX1" fmla="*/ 228863 w 379042"/>
                <a:gd name="connsiteY1" fmla="*/ 367581 h 378945"/>
                <a:gd name="connsiteX2" fmla="*/ 201448 w 379042"/>
                <a:gd name="connsiteY2" fmla="*/ 378945 h 378945"/>
                <a:gd name="connsiteX3" fmla="*/ 174034 w 379042"/>
                <a:gd name="connsiteY3" fmla="*/ 367581 h 378945"/>
                <a:gd name="connsiteX4" fmla="*/ 0 w 379042"/>
                <a:gd name="connsiteY4" fmla="*/ 193741 h 378945"/>
                <a:gd name="connsiteX5" fmla="*/ 0 w 379042"/>
                <a:gd name="connsiteY5" fmla="*/ 0 h 378945"/>
                <a:gd name="connsiteX6" fmla="*/ 193741 w 379042"/>
                <a:gd name="connsiteY6" fmla="*/ 0 h 378945"/>
                <a:gd name="connsiteX7" fmla="*/ 367775 w 379042"/>
                <a:gd name="connsiteY7" fmla="*/ 174034 h 378945"/>
                <a:gd name="connsiteX8" fmla="*/ 367775 w 379042"/>
                <a:gd name="connsiteY8" fmla="*/ 228669 h 37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042" h="378945">
                  <a:moveTo>
                    <a:pt x="367775" y="228669"/>
                  </a:moveTo>
                  <a:lnTo>
                    <a:pt x="228863" y="367581"/>
                  </a:lnTo>
                  <a:cubicBezTo>
                    <a:pt x="221595" y="374857"/>
                    <a:pt x="211733" y="378945"/>
                    <a:pt x="201448" y="378945"/>
                  </a:cubicBezTo>
                  <a:cubicBezTo>
                    <a:pt x="191164" y="378945"/>
                    <a:pt x="181303" y="374857"/>
                    <a:pt x="174034" y="367581"/>
                  </a:cubicBezTo>
                  <a:lnTo>
                    <a:pt x="0" y="193741"/>
                  </a:lnTo>
                  <a:lnTo>
                    <a:pt x="0" y="0"/>
                  </a:lnTo>
                  <a:lnTo>
                    <a:pt x="193741" y="0"/>
                  </a:lnTo>
                  <a:lnTo>
                    <a:pt x="367775" y="174034"/>
                  </a:lnTo>
                  <a:cubicBezTo>
                    <a:pt x="382798" y="189147"/>
                    <a:pt x="382798" y="213556"/>
                    <a:pt x="367775" y="228669"/>
                  </a:cubicBez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5530A6CB-D620-F201-003A-412D58ED32A4}"/>
                </a:ext>
              </a:extLst>
            </p:cNvPr>
            <p:cNvSpPr/>
            <p:nvPr/>
          </p:nvSpPr>
          <p:spPr>
            <a:xfrm>
              <a:off x="870693" y="2700397"/>
              <a:ext cx="53816" cy="53816"/>
            </a:xfrm>
            <a:custGeom>
              <a:avLst/>
              <a:gdLst>
                <a:gd name="connsiteX0" fmla="*/ 26908 w 53816"/>
                <a:gd name="connsiteY0" fmla="*/ 53817 h 53816"/>
                <a:gd name="connsiteX1" fmla="*/ 53817 w 53816"/>
                <a:gd name="connsiteY1" fmla="*/ 26908 h 53816"/>
                <a:gd name="connsiteX2" fmla="*/ 26908 w 53816"/>
                <a:gd name="connsiteY2" fmla="*/ 0 h 53816"/>
                <a:gd name="connsiteX3" fmla="*/ 0 w 53816"/>
                <a:gd name="connsiteY3" fmla="*/ 26908 h 53816"/>
                <a:gd name="connsiteX4" fmla="*/ 26908 w 53816"/>
                <a:gd name="connsiteY4" fmla="*/ 53817 h 5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16" h="53816">
                  <a:moveTo>
                    <a:pt x="26908" y="53817"/>
                  </a:moveTo>
                  <a:cubicBezTo>
                    <a:pt x="41769" y="53817"/>
                    <a:pt x="53817" y="41769"/>
                    <a:pt x="53817" y="26908"/>
                  </a:cubicBezTo>
                  <a:cubicBezTo>
                    <a:pt x="53817" y="12047"/>
                    <a:pt x="41769" y="0"/>
                    <a:pt x="26908" y="0"/>
                  </a:cubicBezTo>
                  <a:cubicBezTo>
                    <a:pt x="12047" y="0"/>
                    <a:pt x="0" y="12047"/>
                    <a:pt x="0" y="26908"/>
                  </a:cubicBezTo>
                  <a:cubicBezTo>
                    <a:pt x="0" y="41769"/>
                    <a:pt x="12047" y="53817"/>
                    <a:pt x="26908" y="53817"/>
                  </a:cubicBez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C41DB2EB-D535-8047-C5C9-DD2BBF726445}"/>
              </a:ext>
            </a:extLst>
          </p:cNvPr>
          <p:cNvGrpSpPr/>
          <p:nvPr/>
        </p:nvGrpSpPr>
        <p:grpSpPr>
          <a:xfrm>
            <a:off x="4874074" y="2517755"/>
            <a:ext cx="301194" cy="376493"/>
            <a:chOff x="4855128" y="2590327"/>
            <a:chExt cx="301194" cy="376493"/>
          </a:xfrm>
        </p:grpSpPr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19FA5267-A254-B40E-665E-9BE0FEB53A3B}"/>
                </a:ext>
              </a:extLst>
            </p:cNvPr>
            <p:cNvSpPr/>
            <p:nvPr/>
          </p:nvSpPr>
          <p:spPr>
            <a:xfrm>
              <a:off x="4855128" y="2590327"/>
              <a:ext cx="301194" cy="376493"/>
            </a:xfrm>
            <a:custGeom>
              <a:avLst/>
              <a:gdLst>
                <a:gd name="connsiteX0" fmla="*/ 282370 w 301194"/>
                <a:gd name="connsiteY0" fmla="*/ 0 h 376493"/>
                <a:gd name="connsiteX1" fmla="*/ 18825 w 301194"/>
                <a:gd name="connsiteY1" fmla="*/ 0 h 376493"/>
                <a:gd name="connsiteX2" fmla="*/ 0 w 301194"/>
                <a:gd name="connsiteY2" fmla="*/ 18825 h 376493"/>
                <a:gd name="connsiteX3" fmla="*/ 0 w 301194"/>
                <a:gd name="connsiteY3" fmla="*/ 357669 h 376493"/>
                <a:gd name="connsiteX4" fmla="*/ 18825 w 301194"/>
                <a:gd name="connsiteY4" fmla="*/ 376493 h 376493"/>
                <a:gd name="connsiteX5" fmla="*/ 282370 w 301194"/>
                <a:gd name="connsiteY5" fmla="*/ 376493 h 376493"/>
                <a:gd name="connsiteX6" fmla="*/ 301195 w 301194"/>
                <a:gd name="connsiteY6" fmla="*/ 357669 h 376493"/>
                <a:gd name="connsiteX7" fmla="*/ 301195 w 301194"/>
                <a:gd name="connsiteY7" fmla="*/ 18825 h 376493"/>
                <a:gd name="connsiteX8" fmla="*/ 282370 w 301194"/>
                <a:gd name="connsiteY8" fmla="*/ 0 h 37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194" h="376493">
                  <a:moveTo>
                    <a:pt x="282370" y="0"/>
                  </a:moveTo>
                  <a:lnTo>
                    <a:pt x="18825" y="0"/>
                  </a:lnTo>
                  <a:cubicBezTo>
                    <a:pt x="8428" y="0"/>
                    <a:pt x="0" y="8428"/>
                    <a:pt x="0" y="18825"/>
                  </a:cubicBezTo>
                  <a:lnTo>
                    <a:pt x="0" y="357669"/>
                  </a:lnTo>
                  <a:cubicBezTo>
                    <a:pt x="0" y="368066"/>
                    <a:pt x="8428" y="376493"/>
                    <a:pt x="18825" y="376493"/>
                  </a:cubicBezTo>
                  <a:lnTo>
                    <a:pt x="282370" y="376493"/>
                  </a:lnTo>
                  <a:cubicBezTo>
                    <a:pt x="292767" y="376493"/>
                    <a:pt x="301195" y="368066"/>
                    <a:pt x="301195" y="357669"/>
                  </a:cubicBezTo>
                  <a:lnTo>
                    <a:pt x="301195" y="18825"/>
                  </a:lnTo>
                  <a:cubicBezTo>
                    <a:pt x="301195" y="8428"/>
                    <a:pt x="292767" y="0"/>
                    <a:pt x="282370" y="0"/>
                  </a:cubicBez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B6EDB823-1A3E-F279-9057-2B03960CC5BB}"/>
                </a:ext>
              </a:extLst>
            </p:cNvPr>
            <p:cNvSpPr/>
            <p:nvPr/>
          </p:nvSpPr>
          <p:spPr>
            <a:xfrm>
              <a:off x="4939839" y="2835048"/>
              <a:ext cx="131772" cy="9412"/>
            </a:xfrm>
            <a:custGeom>
              <a:avLst/>
              <a:gdLst>
                <a:gd name="connsiteX0" fmla="*/ 0 w 131772"/>
                <a:gd name="connsiteY0" fmla="*/ 0 h 9412"/>
                <a:gd name="connsiteX1" fmla="*/ 131773 w 131772"/>
                <a:gd name="connsiteY1" fmla="*/ 0 h 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772" h="9412">
                  <a:moveTo>
                    <a:pt x="0" y="0"/>
                  </a:moveTo>
                  <a:lnTo>
                    <a:pt x="131773" y="0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FE8C6132-2652-7855-9C51-72EF3067AF4C}"/>
                </a:ext>
              </a:extLst>
            </p:cNvPr>
            <p:cNvSpPr/>
            <p:nvPr/>
          </p:nvSpPr>
          <p:spPr>
            <a:xfrm>
              <a:off x="4939839" y="2891522"/>
              <a:ext cx="65886" cy="9412"/>
            </a:xfrm>
            <a:custGeom>
              <a:avLst/>
              <a:gdLst>
                <a:gd name="connsiteX0" fmla="*/ 0 w 65886"/>
                <a:gd name="connsiteY0" fmla="*/ 0 h 9412"/>
                <a:gd name="connsiteX1" fmla="*/ 65886 w 65886"/>
                <a:gd name="connsiteY1" fmla="*/ 0 h 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886" h="9412">
                  <a:moveTo>
                    <a:pt x="0" y="0"/>
                  </a:moveTo>
                  <a:lnTo>
                    <a:pt x="65886" y="0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FF5756D1-5A74-F647-E69A-517C67BC35A3}"/>
                </a:ext>
              </a:extLst>
            </p:cNvPr>
            <p:cNvSpPr/>
            <p:nvPr/>
          </p:nvSpPr>
          <p:spPr>
            <a:xfrm>
              <a:off x="4949252" y="2675038"/>
              <a:ext cx="112948" cy="75298"/>
            </a:xfrm>
            <a:custGeom>
              <a:avLst/>
              <a:gdLst>
                <a:gd name="connsiteX0" fmla="*/ 112948 w 112948"/>
                <a:gd name="connsiteY0" fmla="*/ 0 h 75298"/>
                <a:gd name="connsiteX1" fmla="*/ 37649 w 112948"/>
                <a:gd name="connsiteY1" fmla="*/ 75299 h 75298"/>
                <a:gd name="connsiteX2" fmla="*/ 0 w 112948"/>
                <a:gd name="connsiteY2" fmla="*/ 37649 h 7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48" h="75298">
                  <a:moveTo>
                    <a:pt x="112948" y="0"/>
                  </a:moveTo>
                  <a:lnTo>
                    <a:pt x="37649" y="75299"/>
                  </a:lnTo>
                  <a:lnTo>
                    <a:pt x="0" y="37649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0111AB3E-09A7-7E10-5AEE-755D623F99A9}"/>
              </a:ext>
            </a:extLst>
          </p:cNvPr>
          <p:cNvGrpSpPr/>
          <p:nvPr/>
        </p:nvGrpSpPr>
        <p:grpSpPr>
          <a:xfrm>
            <a:off x="8883704" y="2518534"/>
            <a:ext cx="406807" cy="384207"/>
            <a:chOff x="8883704" y="2591106"/>
            <a:chExt cx="406807" cy="384207"/>
          </a:xfrm>
        </p:grpSpPr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59BEE4B3-E892-AEF9-F11C-F6238A32774B}"/>
                </a:ext>
              </a:extLst>
            </p:cNvPr>
            <p:cNvSpPr/>
            <p:nvPr/>
          </p:nvSpPr>
          <p:spPr>
            <a:xfrm>
              <a:off x="8974105" y="2839711"/>
              <a:ext cx="316405" cy="135602"/>
            </a:xfrm>
            <a:custGeom>
              <a:avLst/>
              <a:gdLst>
                <a:gd name="connsiteX0" fmla="*/ 0 w 316405"/>
                <a:gd name="connsiteY0" fmla="*/ 0 h 135602"/>
                <a:gd name="connsiteX1" fmla="*/ 316406 w 316405"/>
                <a:gd name="connsiteY1" fmla="*/ 0 h 135602"/>
                <a:gd name="connsiteX2" fmla="*/ 316406 w 316405"/>
                <a:gd name="connsiteY2" fmla="*/ 135603 h 135602"/>
                <a:gd name="connsiteX3" fmla="*/ 0 w 316405"/>
                <a:gd name="connsiteY3" fmla="*/ 135603 h 135602"/>
                <a:gd name="connsiteX4" fmla="*/ 0 w 316405"/>
                <a:gd name="connsiteY4" fmla="*/ 67801 h 135602"/>
                <a:gd name="connsiteX5" fmla="*/ 0 w 316405"/>
                <a:gd name="connsiteY5" fmla="*/ 0 h 13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405" h="135602">
                  <a:moveTo>
                    <a:pt x="0" y="0"/>
                  </a:moveTo>
                  <a:lnTo>
                    <a:pt x="316406" y="0"/>
                  </a:lnTo>
                  <a:lnTo>
                    <a:pt x="316406" y="135603"/>
                  </a:lnTo>
                  <a:lnTo>
                    <a:pt x="0" y="135603"/>
                  </a:lnTo>
                  <a:lnTo>
                    <a:pt x="0" y="6780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452B8E70-8DB9-677D-2956-7D414410AF03}"/>
                </a:ext>
              </a:extLst>
            </p:cNvPr>
            <p:cNvSpPr/>
            <p:nvPr/>
          </p:nvSpPr>
          <p:spPr>
            <a:xfrm>
              <a:off x="8974105" y="2591106"/>
              <a:ext cx="316405" cy="135602"/>
            </a:xfrm>
            <a:custGeom>
              <a:avLst/>
              <a:gdLst>
                <a:gd name="connsiteX0" fmla="*/ 0 w 316405"/>
                <a:gd name="connsiteY0" fmla="*/ 0 h 135602"/>
                <a:gd name="connsiteX1" fmla="*/ 316406 w 316405"/>
                <a:gd name="connsiteY1" fmla="*/ 0 h 135602"/>
                <a:gd name="connsiteX2" fmla="*/ 316406 w 316405"/>
                <a:gd name="connsiteY2" fmla="*/ 135603 h 135602"/>
                <a:gd name="connsiteX3" fmla="*/ 0 w 316405"/>
                <a:gd name="connsiteY3" fmla="*/ 135603 h 135602"/>
                <a:gd name="connsiteX4" fmla="*/ 0 w 316405"/>
                <a:gd name="connsiteY4" fmla="*/ 67801 h 135602"/>
                <a:gd name="connsiteX5" fmla="*/ 0 w 316405"/>
                <a:gd name="connsiteY5" fmla="*/ 0 h 13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405" h="135602">
                  <a:moveTo>
                    <a:pt x="0" y="0"/>
                  </a:moveTo>
                  <a:lnTo>
                    <a:pt x="316406" y="0"/>
                  </a:lnTo>
                  <a:lnTo>
                    <a:pt x="316406" y="135603"/>
                  </a:lnTo>
                  <a:lnTo>
                    <a:pt x="0" y="135603"/>
                  </a:lnTo>
                  <a:lnTo>
                    <a:pt x="0" y="6780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9B595D0B-BD10-7D21-06C7-DBB752E0D206}"/>
                </a:ext>
              </a:extLst>
            </p:cNvPr>
            <p:cNvSpPr/>
            <p:nvPr/>
          </p:nvSpPr>
          <p:spPr>
            <a:xfrm>
              <a:off x="8883704" y="2591106"/>
              <a:ext cx="406807" cy="384207"/>
            </a:xfrm>
            <a:custGeom>
              <a:avLst/>
              <a:gdLst>
                <a:gd name="connsiteX0" fmla="*/ 90402 w 406807"/>
                <a:gd name="connsiteY0" fmla="*/ 67801 h 384207"/>
                <a:gd name="connsiteX1" fmla="*/ 90402 w 406807"/>
                <a:gd name="connsiteY1" fmla="*/ 135603 h 384207"/>
                <a:gd name="connsiteX2" fmla="*/ 406808 w 406807"/>
                <a:gd name="connsiteY2" fmla="*/ 135603 h 384207"/>
                <a:gd name="connsiteX3" fmla="*/ 406808 w 406807"/>
                <a:gd name="connsiteY3" fmla="*/ 0 h 384207"/>
                <a:gd name="connsiteX4" fmla="*/ 90402 w 406807"/>
                <a:gd name="connsiteY4" fmla="*/ 0 h 384207"/>
                <a:gd name="connsiteX5" fmla="*/ 90402 w 406807"/>
                <a:gd name="connsiteY5" fmla="*/ 67801 h 384207"/>
                <a:gd name="connsiteX6" fmla="*/ 90402 w 406807"/>
                <a:gd name="connsiteY6" fmla="*/ 67801 h 384207"/>
                <a:gd name="connsiteX7" fmla="*/ 0 w 406807"/>
                <a:gd name="connsiteY7" fmla="*/ 67801 h 384207"/>
                <a:gd name="connsiteX8" fmla="*/ 0 w 406807"/>
                <a:gd name="connsiteY8" fmla="*/ 316406 h 384207"/>
                <a:gd name="connsiteX9" fmla="*/ 90402 w 406807"/>
                <a:gd name="connsiteY9" fmla="*/ 316406 h 384207"/>
                <a:gd name="connsiteX10" fmla="*/ 90402 w 406807"/>
                <a:gd name="connsiteY10" fmla="*/ 316406 h 384207"/>
                <a:gd name="connsiteX11" fmla="*/ 90402 w 406807"/>
                <a:gd name="connsiteY11" fmla="*/ 384207 h 384207"/>
                <a:gd name="connsiteX12" fmla="*/ 406808 w 406807"/>
                <a:gd name="connsiteY12" fmla="*/ 384207 h 384207"/>
                <a:gd name="connsiteX13" fmla="*/ 406808 w 406807"/>
                <a:gd name="connsiteY13" fmla="*/ 248605 h 384207"/>
                <a:gd name="connsiteX14" fmla="*/ 90402 w 406807"/>
                <a:gd name="connsiteY14" fmla="*/ 248605 h 384207"/>
                <a:gd name="connsiteX15" fmla="*/ 90402 w 406807"/>
                <a:gd name="connsiteY15" fmla="*/ 316406 h 38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6807" h="384207">
                  <a:moveTo>
                    <a:pt x="90402" y="67801"/>
                  </a:moveTo>
                  <a:lnTo>
                    <a:pt x="90402" y="135603"/>
                  </a:lnTo>
                  <a:lnTo>
                    <a:pt x="406808" y="135603"/>
                  </a:lnTo>
                  <a:lnTo>
                    <a:pt x="406808" y="0"/>
                  </a:lnTo>
                  <a:lnTo>
                    <a:pt x="90402" y="0"/>
                  </a:lnTo>
                  <a:lnTo>
                    <a:pt x="90402" y="67801"/>
                  </a:lnTo>
                  <a:close/>
                  <a:moveTo>
                    <a:pt x="90402" y="67801"/>
                  </a:moveTo>
                  <a:lnTo>
                    <a:pt x="0" y="67801"/>
                  </a:lnTo>
                  <a:lnTo>
                    <a:pt x="0" y="316406"/>
                  </a:lnTo>
                  <a:lnTo>
                    <a:pt x="90402" y="316406"/>
                  </a:lnTo>
                  <a:moveTo>
                    <a:pt x="90402" y="316406"/>
                  </a:moveTo>
                  <a:lnTo>
                    <a:pt x="90402" y="384207"/>
                  </a:lnTo>
                  <a:lnTo>
                    <a:pt x="406808" y="384207"/>
                  </a:lnTo>
                  <a:lnTo>
                    <a:pt x="406808" y="248605"/>
                  </a:lnTo>
                  <a:lnTo>
                    <a:pt x="90402" y="248605"/>
                  </a:lnTo>
                  <a:lnTo>
                    <a:pt x="90402" y="316406"/>
                  </a:ln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58CA7788-B31A-5F57-8C06-7580ED4CB2C7}"/>
                </a:ext>
              </a:extLst>
            </p:cNvPr>
            <p:cNvSpPr/>
            <p:nvPr/>
          </p:nvSpPr>
          <p:spPr>
            <a:xfrm>
              <a:off x="8883704" y="2658907"/>
              <a:ext cx="90401" cy="248604"/>
            </a:xfrm>
            <a:custGeom>
              <a:avLst/>
              <a:gdLst>
                <a:gd name="connsiteX0" fmla="*/ 90402 w 90401"/>
                <a:gd name="connsiteY0" fmla="*/ 0 h 248604"/>
                <a:gd name="connsiteX1" fmla="*/ 0 w 90401"/>
                <a:gd name="connsiteY1" fmla="*/ 0 h 248604"/>
                <a:gd name="connsiteX2" fmla="*/ 0 w 90401"/>
                <a:gd name="connsiteY2" fmla="*/ 248605 h 248604"/>
                <a:gd name="connsiteX3" fmla="*/ 90402 w 90401"/>
                <a:gd name="connsiteY3" fmla="*/ 248605 h 24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01" h="248604">
                  <a:moveTo>
                    <a:pt x="90402" y="0"/>
                  </a:moveTo>
                  <a:lnTo>
                    <a:pt x="0" y="0"/>
                  </a:lnTo>
                  <a:lnTo>
                    <a:pt x="0" y="248605"/>
                  </a:lnTo>
                  <a:lnTo>
                    <a:pt x="90402" y="248605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1BF802D5-4725-3DBD-9B61-B753D74BE645}"/>
                </a:ext>
              </a:extLst>
            </p:cNvPr>
            <p:cNvSpPr/>
            <p:nvPr/>
          </p:nvSpPr>
          <p:spPr>
            <a:xfrm>
              <a:off x="8974105" y="2839711"/>
              <a:ext cx="316405" cy="135602"/>
            </a:xfrm>
            <a:custGeom>
              <a:avLst/>
              <a:gdLst>
                <a:gd name="connsiteX0" fmla="*/ 0 w 316405"/>
                <a:gd name="connsiteY0" fmla="*/ 0 h 135602"/>
                <a:gd name="connsiteX1" fmla="*/ 316406 w 316405"/>
                <a:gd name="connsiteY1" fmla="*/ 0 h 135602"/>
                <a:gd name="connsiteX2" fmla="*/ 316406 w 316405"/>
                <a:gd name="connsiteY2" fmla="*/ 135603 h 135602"/>
                <a:gd name="connsiteX3" fmla="*/ 0 w 316405"/>
                <a:gd name="connsiteY3" fmla="*/ 135603 h 135602"/>
                <a:gd name="connsiteX4" fmla="*/ 0 w 316405"/>
                <a:gd name="connsiteY4" fmla="*/ 67801 h 135602"/>
                <a:gd name="connsiteX5" fmla="*/ 0 w 316405"/>
                <a:gd name="connsiteY5" fmla="*/ 0 h 13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405" h="135602">
                  <a:moveTo>
                    <a:pt x="0" y="0"/>
                  </a:moveTo>
                  <a:lnTo>
                    <a:pt x="316406" y="0"/>
                  </a:lnTo>
                  <a:lnTo>
                    <a:pt x="316406" y="135603"/>
                  </a:lnTo>
                  <a:lnTo>
                    <a:pt x="0" y="135603"/>
                  </a:lnTo>
                  <a:lnTo>
                    <a:pt x="0" y="6780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1882DBD9-1AED-B819-9BEA-37CDFC68A61C}"/>
                </a:ext>
              </a:extLst>
            </p:cNvPr>
            <p:cNvSpPr/>
            <p:nvPr/>
          </p:nvSpPr>
          <p:spPr>
            <a:xfrm>
              <a:off x="8974105" y="2591106"/>
              <a:ext cx="316405" cy="135602"/>
            </a:xfrm>
            <a:custGeom>
              <a:avLst/>
              <a:gdLst>
                <a:gd name="connsiteX0" fmla="*/ 0 w 316405"/>
                <a:gd name="connsiteY0" fmla="*/ 0 h 135602"/>
                <a:gd name="connsiteX1" fmla="*/ 316406 w 316405"/>
                <a:gd name="connsiteY1" fmla="*/ 0 h 135602"/>
                <a:gd name="connsiteX2" fmla="*/ 316406 w 316405"/>
                <a:gd name="connsiteY2" fmla="*/ 135603 h 135602"/>
                <a:gd name="connsiteX3" fmla="*/ 0 w 316405"/>
                <a:gd name="connsiteY3" fmla="*/ 135603 h 135602"/>
                <a:gd name="connsiteX4" fmla="*/ 0 w 316405"/>
                <a:gd name="connsiteY4" fmla="*/ 67801 h 135602"/>
                <a:gd name="connsiteX5" fmla="*/ 0 w 316405"/>
                <a:gd name="connsiteY5" fmla="*/ 0 h 13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405" h="135602">
                  <a:moveTo>
                    <a:pt x="0" y="0"/>
                  </a:moveTo>
                  <a:lnTo>
                    <a:pt x="316406" y="0"/>
                  </a:lnTo>
                  <a:lnTo>
                    <a:pt x="316406" y="135603"/>
                  </a:lnTo>
                  <a:lnTo>
                    <a:pt x="0" y="135603"/>
                  </a:lnTo>
                  <a:lnTo>
                    <a:pt x="0" y="6780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80" name="箭头: V 形 79">
            <a:extLst>
              <a:ext uri="{FF2B5EF4-FFF2-40B4-BE49-F238E27FC236}">
                <a16:creationId xmlns:a16="http://schemas.microsoft.com/office/drawing/2014/main" id="{E9B79CDB-6CFF-3018-CEF0-DE4B707747CB}"/>
              </a:ext>
            </a:extLst>
          </p:cNvPr>
          <p:cNvSpPr/>
          <p:nvPr/>
        </p:nvSpPr>
        <p:spPr>
          <a:xfrm>
            <a:off x="3905473" y="4040632"/>
            <a:ext cx="315468" cy="3154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81" name="箭头: V 形 80">
            <a:extLst>
              <a:ext uri="{FF2B5EF4-FFF2-40B4-BE49-F238E27FC236}">
                <a16:creationId xmlns:a16="http://schemas.microsoft.com/office/drawing/2014/main" id="{D4EBAEA5-6333-2ED9-E21C-FEBA99F45CC0}"/>
              </a:ext>
            </a:extLst>
          </p:cNvPr>
          <p:cNvSpPr/>
          <p:nvPr/>
        </p:nvSpPr>
        <p:spPr>
          <a:xfrm>
            <a:off x="7971060" y="4040632"/>
            <a:ext cx="315468" cy="3154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925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存在问题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4AA98CC2-F6DD-0A9B-9788-DFFDCE3F5214}"/>
              </a:ext>
            </a:extLst>
          </p:cNvPr>
          <p:cNvSpPr/>
          <p:nvPr/>
        </p:nvSpPr>
        <p:spPr>
          <a:xfrm>
            <a:off x="587375" y="1669144"/>
            <a:ext cx="5348968" cy="4382884"/>
          </a:xfrm>
          <a:prstGeom prst="roundRect">
            <a:avLst>
              <a:gd name="adj" fmla="val 5101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713FE66E-F149-6550-0679-FE1079F390A5}"/>
              </a:ext>
            </a:extLst>
          </p:cNvPr>
          <p:cNvSpPr/>
          <p:nvPr/>
        </p:nvSpPr>
        <p:spPr>
          <a:xfrm>
            <a:off x="6246132" y="1669144"/>
            <a:ext cx="5348968" cy="4382884"/>
          </a:xfrm>
          <a:prstGeom prst="roundRect">
            <a:avLst>
              <a:gd name="adj" fmla="val 5101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8FEC99D-0547-7374-F2E8-957083B24A9C}"/>
              </a:ext>
            </a:extLst>
          </p:cNvPr>
          <p:cNvSpPr/>
          <p:nvPr/>
        </p:nvSpPr>
        <p:spPr>
          <a:xfrm>
            <a:off x="5247944" y="3012529"/>
            <a:ext cx="1696112" cy="1696115"/>
          </a:xfrm>
          <a:prstGeom prst="ellipse">
            <a:avLst/>
          </a:prstGeom>
          <a:gradFill flip="none" rotWithShape="1">
            <a:gsLst>
              <a:gs pos="30000">
                <a:schemeClr val="accent1"/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7" name="空心弧 6">
            <a:extLst>
              <a:ext uri="{FF2B5EF4-FFF2-40B4-BE49-F238E27FC236}">
                <a16:creationId xmlns:a16="http://schemas.microsoft.com/office/drawing/2014/main" id="{3263E78A-C350-6E08-E710-DA2AB3BFF929}"/>
              </a:ext>
            </a:extLst>
          </p:cNvPr>
          <p:cNvSpPr/>
          <p:nvPr/>
        </p:nvSpPr>
        <p:spPr>
          <a:xfrm>
            <a:off x="5034706" y="2799290"/>
            <a:ext cx="2122589" cy="2122592"/>
          </a:xfrm>
          <a:prstGeom prst="blockArc">
            <a:avLst>
              <a:gd name="adj1" fmla="val 13759388"/>
              <a:gd name="adj2" fmla="val 4707929"/>
              <a:gd name="adj3" fmla="val 18946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0" name="空心弧 9">
            <a:extLst>
              <a:ext uri="{FF2B5EF4-FFF2-40B4-BE49-F238E27FC236}">
                <a16:creationId xmlns:a16="http://schemas.microsoft.com/office/drawing/2014/main" id="{EB621D2C-3B47-A13A-7B12-D30D0D316B6D}"/>
              </a:ext>
            </a:extLst>
          </p:cNvPr>
          <p:cNvSpPr/>
          <p:nvPr/>
        </p:nvSpPr>
        <p:spPr>
          <a:xfrm rot="9472655">
            <a:off x="5034706" y="2799290"/>
            <a:ext cx="2122589" cy="2122592"/>
          </a:xfrm>
          <a:prstGeom prst="blockArc">
            <a:avLst>
              <a:gd name="adj1" fmla="val 13759388"/>
              <a:gd name="adj2" fmla="val 4707929"/>
              <a:gd name="adj3" fmla="val 18946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287F667-E6BF-7F60-7F35-49FCED85B347}"/>
              </a:ext>
            </a:extLst>
          </p:cNvPr>
          <p:cNvSpPr txBox="1"/>
          <p:nvPr/>
        </p:nvSpPr>
        <p:spPr>
          <a:xfrm>
            <a:off x="5569428" y="3321977"/>
            <a:ext cx="1053144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解决方案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5331A75-20D3-687C-E43A-0946637990A5}"/>
              </a:ext>
            </a:extLst>
          </p:cNvPr>
          <p:cNvSpPr txBox="1"/>
          <p:nvPr/>
        </p:nvSpPr>
        <p:spPr>
          <a:xfrm>
            <a:off x="1530610" y="2216141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第一方案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F5918178-B86D-A20A-4915-90088298FB21}"/>
              </a:ext>
            </a:extLst>
          </p:cNvPr>
          <p:cNvCxnSpPr>
            <a:cxnSpLocks/>
          </p:cNvCxnSpPr>
          <p:nvPr/>
        </p:nvCxnSpPr>
        <p:spPr>
          <a:xfrm>
            <a:off x="908793" y="2923629"/>
            <a:ext cx="3587007" cy="0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EDED6B25-4E2C-97F6-7865-5ED6CFA08ED0}"/>
              </a:ext>
            </a:extLst>
          </p:cNvPr>
          <p:cNvSpPr txBox="1"/>
          <p:nvPr/>
        </p:nvSpPr>
        <p:spPr>
          <a:xfrm>
            <a:off x="865084" y="3062088"/>
            <a:ext cx="3687313" cy="28640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3231639-B523-F1CA-EF16-E56221BCEA8A}"/>
              </a:ext>
            </a:extLst>
          </p:cNvPr>
          <p:cNvSpPr txBox="1"/>
          <p:nvPr/>
        </p:nvSpPr>
        <p:spPr>
          <a:xfrm>
            <a:off x="8302334" y="2216141"/>
            <a:ext cx="1620957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accent3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第二方案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7523039B-E64C-8446-8539-1D7C70F6AE49}"/>
              </a:ext>
            </a:extLst>
          </p:cNvPr>
          <p:cNvCxnSpPr>
            <a:cxnSpLocks/>
          </p:cNvCxnSpPr>
          <p:nvPr/>
        </p:nvCxnSpPr>
        <p:spPr>
          <a:xfrm>
            <a:off x="7680517" y="2923629"/>
            <a:ext cx="3587007" cy="0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C3B4DA0E-7E76-6BE2-3B0B-426A4A4DC5F6}"/>
              </a:ext>
            </a:extLst>
          </p:cNvPr>
          <p:cNvSpPr txBox="1"/>
          <p:nvPr/>
        </p:nvSpPr>
        <p:spPr>
          <a:xfrm>
            <a:off x="7636808" y="3062088"/>
            <a:ext cx="3687313" cy="28640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172159A-EC02-AFC6-A3ED-617AC766107B}"/>
              </a:ext>
            </a:extLst>
          </p:cNvPr>
          <p:cNvSpPr/>
          <p:nvPr/>
        </p:nvSpPr>
        <p:spPr>
          <a:xfrm>
            <a:off x="1027478" y="2260594"/>
            <a:ext cx="299657" cy="374571"/>
          </a:xfrm>
          <a:custGeom>
            <a:avLst/>
            <a:gdLst>
              <a:gd name="connsiteX0" fmla="*/ 0 w 299657"/>
              <a:gd name="connsiteY0" fmla="*/ 18729 h 374571"/>
              <a:gd name="connsiteX1" fmla="*/ 18729 w 299657"/>
              <a:gd name="connsiteY1" fmla="*/ 0 h 374571"/>
              <a:gd name="connsiteX2" fmla="*/ 206014 w 299657"/>
              <a:gd name="connsiteY2" fmla="*/ 0 h 374571"/>
              <a:gd name="connsiteX3" fmla="*/ 299657 w 299657"/>
              <a:gd name="connsiteY3" fmla="*/ 93643 h 374571"/>
              <a:gd name="connsiteX4" fmla="*/ 299657 w 299657"/>
              <a:gd name="connsiteY4" fmla="*/ 355843 h 374571"/>
              <a:gd name="connsiteX5" fmla="*/ 280929 w 299657"/>
              <a:gd name="connsiteY5" fmla="*/ 374572 h 374571"/>
              <a:gd name="connsiteX6" fmla="*/ 18729 w 299657"/>
              <a:gd name="connsiteY6" fmla="*/ 374572 h 374571"/>
              <a:gd name="connsiteX7" fmla="*/ 0 w 299657"/>
              <a:gd name="connsiteY7" fmla="*/ 355843 h 374571"/>
              <a:gd name="connsiteX8" fmla="*/ 0 w 299657"/>
              <a:gd name="connsiteY8" fmla="*/ 18729 h 3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657" h="374571">
                <a:moveTo>
                  <a:pt x="0" y="18729"/>
                </a:moveTo>
                <a:cubicBezTo>
                  <a:pt x="0" y="8385"/>
                  <a:pt x="8385" y="0"/>
                  <a:pt x="18729" y="0"/>
                </a:cubicBezTo>
                <a:lnTo>
                  <a:pt x="206014" y="0"/>
                </a:lnTo>
                <a:lnTo>
                  <a:pt x="299657" y="93643"/>
                </a:lnTo>
                <a:lnTo>
                  <a:pt x="299657" y="355843"/>
                </a:lnTo>
                <a:cubicBezTo>
                  <a:pt x="299657" y="366187"/>
                  <a:pt x="291273" y="374572"/>
                  <a:pt x="280929" y="374572"/>
                </a:cubicBezTo>
                <a:lnTo>
                  <a:pt x="18729" y="374572"/>
                </a:lnTo>
                <a:cubicBezTo>
                  <a:pt x="8385" y="374572"/>
                  <a:pt x="0" y="366187"/>
                  <a:pt x="0" y="355843"/>
                </a:cubicBezTo>
                <a:lnTo>
                  <a:pt x="0" y="18729"/>
                </a:lnTo>
                <a:close/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575CA070-904C-91D3-4A47-BDB072AF0803}"/>
              </a:ext>
            </a:extLst>
          </p:cNvPr>
          <p:cNvSpPr/>
          <p:nvPr/>
        </p:nvSpPr>
        <p:spPr>
          <a:xfrm>
            <a:off x="1102392" y="2410422"/>
            <a:ext cx="149828" cy="9364"/>
          </a:xfrm>
          <a:custGeom>
            <a:avLst/>
            <a:gdLst>
              <a:gd name="connsiteX0" fmla="*/ 0 w 149828"/>
              <a:gd name="connsiteY0" fmla="*/ 0 h 9364"/>
              <a:gd name="connsiteX1" fmla="*/ 149829 w 149828"/>
              <a:gd name="connsiteY1" fmla="*/ 0 h 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828" h="9364">
                <a:moveTo>
                  <a:pt x="0" y="0"/>
                </a:moveTo>
                <a:lnTo>
                  <a:pt x="149829" y="0"/>
                </a:ln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2AB97D3-033A-18F1-C92B-B8B23B0F69EA}"/>
              </a:ext>
            </a:extLst>
          </p:cNvPr>
          <p:cNvSpPr/>
          <p:nvPr/>
        </p:nvSpPr>
        <p:spPr>
          <a:xfrm>
            <a:off x="1102392" y="2485337"/>
            <a:ext cx="149828" cy="9364"/>
          </a:xfrm>
          <a:custGeom>
            <a:avLst/>
            <a:gdLst>
              <a:gd name="connsiteX0" fmla="*/ 0 w 149828"/>
              <a:gd name="connsiteY0" fmla="*/ 0 h 9364"/>
              <a:gd name="connsiteX1" fmla="*/ 149829 w 149828"/>
              <a:gd name="connsiteY1" fmla="*/ 0 h 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828" h="9364">
                <a:moveTo>
                  <a:pt x="0" y="0"/>
                </a:moveTo>
                <a:lnTo>
                  <a:pt x="149829" y="0"/>
                </a:ln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2865C788-594C-3C0A-B2C6-29DD26A8B803}"/>
              </a:ext>
            </a:extLst>
          </p:cNvPr>
          <p:cNvSpPr/>
          <p:nvPr/>
        </p:nvSpPr>
        <p:spPr>
          <a:xfrm>
            <a:off x="7809278" y="2260594"/>
            <a:ext cx="299657" cy="374571"/>
          </a:xfrm>
          <a:custGeom>
            <a:avLst/>
            <a:gdLst>
              <a:gd name="connsiteX0" fmla="*/ 0 w 299657"/>
              <a:gd name="connsiteY0" fmla="*/ 18729 h 374571"/>
              <a:gd name="connsiteX1" fmla="*/ 18729 w 299657"/>
              <a:gd name="connsiteY1" fmla="*/ 0 h 374571"/>
              <a:gd name="connsiteX2" fmla="*/ 206014 w 299657"/>
              <a:gd name="connsiteY2" fmla="*/ 0 h 374571"/>
              <a:gd name="connsiteX3" fmla="*/ 299657 w 299657"/>
              <a:gd name="connsiteY3" fmla="*/ 93643 h 374571"/>
              <a:gd name="connsiteX4" fmla="*/ 299657 w 299657"/>
              <a:gd name="connsiteY4" fmla="*/ 355843 h 374571"/>
              <a:gd name="connsiteX5" fmla="*/ 280929 w 299657"/>
              <a:gd name="connsiteY5" fmla="*/ 374572 h 374571"/>
              <a:gd name="connsiteX6" fmla="*/ 18729 w 299657"/>
              <a:gd name="connsiteY6" fmla="*/ 374572 h 374571"/>
              <a:gd name="connsiteX7" fmla="*/ 0 w 299657"/>
              <a:gd name="connsiteY7" fmla="*/ 355843 h 374571"/>
              <a:gd name="connsiteX8" fmla="*/ 0 w 299657"/>
              <a:gd name="connsiteY8" fmla="*/ 18729 h 3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657" h="374571">
                <a:moveTo>
                  <a:pt x="0" y="18729"/>
                </a:moveTo>
                <a:cubicBezTo>
                  <a:pt x="0" y="8385"/>
                  <a:pt x="8385" y="0"/>
                  <a:pt x="18729" y="0"/>
                </a:cubicBezTo>
                <a:lnTo>
                  <a:pt x="206014" y="0"/>
                </a:lnTo>
                <a:lnTo>
                  <a:pt x="299657" y="93643"/>
                </a:lnTo>
                <a:lnTo>
                  <a:pt x="299657" y="355843"/>
                </a:lnTo>
                <a:cubicBezTo>
                  <a:pt x="299657" y="366187"/>
                  <a:pt x="291273" y="374572"/>
                  <a:pt x="280929" y="374572"/>
                </a:cubicBezTo>
                <a:lnTo>
                  <a:pt x="18729" y="374572"/>
                </a:lnTo>
                <a:cubicBezTo>
                  <a:pt x="8385" y="374572"/>
                  <a:pt x="0" y="366187"/>
                  <a:pt x="0" y="355843"/>
                </a:cubicBezTo>
                <a:lnTo>
                  <a:pt x="0" y="18729"/>
                </a:lnTo>
                <a:close/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537856E5-9C05-4118-5059-B6D8DF40EA26}"/>
              </a:ext>
            </a:extLst>
          </p:cNvPr>
          <p:cNvSpPr/>
          <p:nvPr/>
        </p:nvSpPr>
        <p:spPr>
          <a:xfrm>
            <a:off x="7884192" y="2410422"/>
            <a:ext cx="149828" cy="9364"/>
          </a:xfrm>
          <a:custGeom>
            <a:avLst/>
            <a:gdLst>
              <a:gd name="connsiteX0" fmla="*/ 0 w 149828"/>
              <a:gd name="connsiteY0" fmla="*/ 0 h 9364"/>
              <a:gd name="connsiteX1" fmla="*/ 149829 w 149828"/>
              <a:gd name="connsiteY1" fmla="*/ 0 h 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828" h="9364">
                <a:moveTo>
                  <a:pt x="0" y="0"/>
                </a:moveTo>
                <a:lnTo>
                  <a:pt x="149829" y="0"/>
                </a:ln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5C41877A-E8B9-9E0C-B8EF-18CBB8BF384E}"/>
              </a:ext>
            </a:extLst>
          </p:cNvPr>
          <p:cNvSpPr/>
          <p:nvPr/>
        </p:nvSpPr>
        <p:spPr>
          <a:xfrm>
            <a:off x="7884192" y="2485337"/>
            <a:ext cx="149828" cy="9364"/>
          </a:xfrm>
          <a:custGeom>
            <a:avLst/>
            <a:gdLst>
              <a:gd name="connsiteX0" fmla="*/ 0 w 149828"/>
              <a:gd name="connsiteY0" fmla="*/ 0 h 9364"/>
              <a:gd name="connsiteX1" fmla="*/ 149829 w 149828"/>
              <a:gd name="connsiteY1" fmla="*/ 0 h 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828" h="9364">
                <a:moveTo>
                  <a:pt x="0" y="0"/>
                </a:moveTo>
                <a:lnTo>
                  <a:pt x="149829" y="0"/>
                </a:ln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044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694EC4FC-7B63-0641-90FE-55B5F895D43B}"/>
              </a:ext>
            </a:extLst>
          </p:cNvPr>
          <p:cNvSpPr txBox="1"/>
          <p:nvPr/>
        </p:nvSpPr>
        <p:spPr>
          <a:xfrm>
            <a:off x="5032247" y="1999734"/>
            <a:ext cx="2127506" cy="221599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800" b="0" i="0" u="none" strike="noStrike" cap="none" spc="0" normalizeH="0" baseline="0">
                <a:ln>
                  <a:noFill/>
                </a:ln>
                <a:gradFill>
                  <a:gsLst>
                    <a:gs pos="92000">
                      <a:schemeClr val="accent3"/>
                    </a:gs>
                    <a:gs pos="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rPr>
              <a:t>04</a:t>
            </a:r>
            <a:endParaRPr kumimoji="0" lang="zh-CN" altLang="en-US" sz="13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4B742AB-9F36-F3F4-9F04-A84E74B3DD2E}"/>
              </a:ext>
            </a:extLst>
          </p:cNvPr>
          <p:cNvCxnSpPr>
            <a:cxnSpLocks/>
          </p:cNvCxnSpPr>
          <p:nvPr/>
        </p:nvCxnSpPr>
        <p:spPr>
          <a:xfrm>
            <a:off x="5580371" y="4093029"/>
            <a:ext cx="1031258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529C588B-0C5A-C64E-DF80-131C8FB5678F}"/>
              </a:ext>
            </a:extLst>
          </p:cNvPr>
          <p:cNvSpPr txBox="1"/>
          <p:nvPr/>
        </p:nvSpPr>
        <p:spPr>
          <a:xfrm>
            <a:off x="4329315" y="4303914"/>
            <a:ext cx="353337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工作总结</a:t>
            </a:r>
          </a:p>
        </p:txBody>
      </p:sp>
    </p:spTree>
    <p:extLst>
      <p:ext uri="{BB962C8B-B14F-4D97-AF65-F5344CB8AC3E}">
        <p14:creationId xmlns:p14="http://schemas.microsoft.com/office/powerpoint/2010/main" val="1956971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工作总结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D1A34F30-71ED-7EF3-D287-06F1997810CE}"/>
              </a:ext>
            </a:extLst>
          </p:cNvPr>
          <p:cNvSpPr/>
          <p:nvPr/>
        </p:nvSpPr>
        <p:spPr>
          <a:xfrm>
            <a:off x="912610" y="2043271"/>
            <a:ext cx="2264562" cy="1617037"/>
          </a:xfrm>
          <a:prstGeom prst="roundRect">
            <a:avLst>
              <a:gd name="adj" fmla="val 5454"/>
            </a:avLst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2D428C88-9B50-BC54-3BE5-1AEA2F55AED3}"/>
              </a:ext>
            </a:extLst>
          </p:cNvPr>
          <p:cNvSpPr/>
          <p:nvPr/>
        </p:nvSpPr>
        <p:spPr>
          <a:xfrm>
            <a:off x="1301976" y="4360245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F9CB214-A4DE-3353-EE83-8999ECD454B7}"/>
              </a:ext>
            </a:extLst>
          </p:cNvPr>
          <p:cNvSpPr/>
          <p:nvPr/>
        </p:nvSpPr>
        <p:spPr>
          <a:xfrm flipH="1">
            <a:off x="1301976" y="4386958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2B00136-8FEB-2144-902C-AFE689B023A4}"/>
              </a:ext>
            </a:extLst>
          </p:cNvPr>
          <p:cNvSpPr txBox="1"/>
          <p:nvPr/>
        </p:nvSpPr>
        <p:spPr>
          <a:xfrm>
            <a:off x="1207252" y="4086062"/>
            <a:ext cx="182071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20000">
                      <a:schemeClr val="accent3"/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总结点一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0000">
                    <a:schemeClr val="accent3"/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C45C0E6-53DF-F88E-C4BB-4BEDC9A7F372}"/>
              </a:ext>
            </a:extLst>
          </p:cNvPr>
          <p:cNvSpPr txBox="1"/>
          <p:nvPr/>
        </p:nvSpPr>
        <p:spPr>
          <a:xfrm>
            <a:off x="723750" y="4539617"/>
            <a:ext cx="2787722" cy="11712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15FAC23-D14D-CC0B-5A29-5D170BCFD77E}"/>
              </a:ext>
            </a:extLst>
          </p:cNvPr>
          <p:cNvSpPr/>
          <p:nvPr/>
        </p:nvSpPr>
        <p:spPr>
          <a:xfrm>
            <a:off x="4890999" y="2043271"/>
            <a:ext cx="2264562" cy="1617037"/>
          </a:xfrm>
          <a:prstGeom prst="roundRect">
            <a:avLst>
              <a:gd name="adj" fmla="val 5454"/>
            </a:avLst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4D6A48D1-C149-D4B1-24DE-831DF4DCA5A7}"/>
              </a:ext>
            </a:extLst>
          </p:cNvPr>
          <p:cNvSpPr/>
          <p:nvPr/>
        </p:nvSpPr>
        <p:spPr>
          <a:xfrm>
            <a:off x="5280365" y="4360245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DCCEC01-1ECB-0339-6C33-3F867F967D01}"/>
              </a:ext>
            </a:extLst>
          </p:cNvPr>
          <p:cNvSpPr/>
          <p:nvPr/>
        </p:nvSpPr>
        <p:spPr>
          <a:xfrm flipH="1">
            <a:off x="5280365" y="4386958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79AF26C-0495-D6FF-ABB2-8E81BA788D77}"/>
              </a:ext>
            </a:extLst>
          </p:cNvPr>
          <p:cNvSpPr txBox="1"/>
          <p:nvPr/>
        </p:nvSpPr>
        <p:spPr>
          <a:xfrm>
            <a:off x="5185641" y="4086062"/>
            <a:ext cx="182071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20000">
                      <a:schemeClr val="accent3"/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总结点二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D8ED440-0CE9-98BB-A11C-AA07986E65D4}"/>
              </a:ext>
            </a:extLst>
          </p:cNvPr>
          <p:cNvSpPr txBox="1"/>
          <p:nvPr/>
        </p:nvSpPr>
        <p:spPr>
          <a:xfrm>
            <a:off x="4702139" y="4539617"/>
            <a:ext cx="2787722" cy="11712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6F458817-97D0-057F-D2FE-47E6EA42FB41}"/>
              </a:ext>
            </a:extLst>
          </p:cNvPr>
          <p:cNvSpPr/>
          <p:nvPr/>
        </p:nvSpPr>
        <p:spPr>
          <a:xfrm>
            <a:off x="8869388" y="2043271"/>
            <a:ext cx="2264562" cy="1617037"/>
          </a:xfrm>
          <a:prstGeom prst="roundRect">
            <a:avLst>
              <a:gd name="adj" fmla="val 5454"/>
            </a:avLst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A952C413-BCD2-51F1-8A7B-124ACA3DADBB}"/>
              </a:ext>
            </a:extLst>
          </p:cNvPr>
          <p:cNvSpPr/>
          <p:nvPr/>
        </p:nvSpPr>
        <p:spPr>
          <a:xfrm>
            <a:off x="9258754" y="4360245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0315AB91-7B0D-8B30-B09E-7C614EAF146A}"/>
              </a:ext>
            </a:extLst>
          </p:cNvPr>
          <p:cNvSpPr/>
          <p:nvPr/>
        </p:nvSpPr>
        <p:spPr>
          <a:xfrm flipH="1">
            <a:off x="9258754" y="4386958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50211F7-4ECE-885F-0E07-99081A3D6856}"/>
              </a:ext>
            </a:extLst>
          </p:cNvPr>
          <p:cNvSpPr txBox="1"/>
          <p:nvPr/>
        </p:nvSpPr>
        <p:spPr>
          <a:xfrm>
            <a:off x="9164030" y="4086062"/>
            <a:ext cx="182071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20000">
                      <a:schemeClr val="accent3"/>
                    </a:gs>
                    <a:gs pos="100000">
                      <a:schemeClr val="accent1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总结点三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4D33715-257F-DB91-D821-EB75B1095FCB}"/>
              </a:ext>
            </a:extLst>
          </p:cNvPr>
          <p:cNvSpPr txBox="1"/>
          <p:nvPr/>
        </p:nvSpPr>
        <p:spPr>
          <a:xfrm>
            <a:off x="8680528" y="4539617"/>
            <a:ext cx="2787722" cy="11712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83306EF-6356-40BF-7C22-5E3681E85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4"/>
          <a:stretch/>
        </p:blipFill>
        <p:spPr>
          <a:xfrm>
            <a:off x="1058052" y="2176622"/>
            <a:ext cx="2264562" cy="1606668"/>
          </a:xfrm>
          <a:prstGeom prst="roundRect">
            <a:avLst>
              <a:gd name="adj" fmla="val 7962"/>
            </a:avLst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A3B16AF-041B-EBDD-B0C5-FEC8BD5229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"/>
          <a:stretch/>
        </p:blipFill>
        <p:spPr>
          <a:xfrm>
            <a:off x="5036440" y="2176622"/>
            <a:ext cx="2410003" cy="1614542"/>
          </a:xfrm>
          <a:prstGeom prst="roundRect">
            <a:avLst>
              <a:gd name="adj" fmla="val 7962"/>
            </a:avLst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8B9DA89-BAE8-9AC1-AE0E-B83E8BB5DE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0"/>
          <a:stretch/>
        </p:blipFill>
        <p:spPr>
          <a:xfrm>
            <a:off x="9014829" y="2176622"/>
            <a:ext cx="2264561" cy="1635641"/>
          </a:xfrm>
          <a:prstGeom prst="roundRect">
            <a:avLst>
              <a:gd name="adj" fmla="val 7962"/>
            </a:avLst>
          </a:prstGeom>
        </p:spPr>
      </p:pic>
    </p:spTree>
    <p:extLst>
      <p:ext uri="{BB962C8B-B14F-4D97-AF65-F5344CB8AC3E}">
        <p14:creationId xmlns:p14="http://schemas.microsoft.com/office/powerpoint/2010/main" val="672331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空心弧 7" hidden="1">
            <a:extLst>
              <a:ext uri="{FF2B5EF4-FFF2-40B4-BE49-F238E27FC236}">
                <a16:creationId xmlns:a16="http://schemas.microsoft.com/office/drawing/2014/main" id="{75485C95-CBA6-EBC1-579C-A04D82F84AAC}"/>
              </a:ext>
            </a:extLst>
          </p:cNvPr>
          <p:cNvSpPr/>
          <p:nvPr/>
        </p:nvSpPr>
        <p:spPr>
          <a:xfrm>
            <a:off x="3543300" y="2184400"/>
            <a:ext cx="2311400" cy="2311400"/>
          </a:xfrm>
          <a:prstGeom prst="blockArc">
            <a:avLst>
              <a:gd name="adj1" fmla="val 10938326"/>
              <a:gd name="adj2" fmla="val 6156498"/>
              <a:gd name="adj3" fmla="val 28604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6" name="椭圆 5" hidden="1">
            <a:extLst>
              <a:ext uri="{FF2B5EF4-FFF2-40B4-BE49-F238E27FC236}">
                <a16:creationId xmlns:a16="http://schemas.microsoft.com/office/drawing/2014/main" id="{0D61E743-04B1-B4C4-906D-C4DD5539E32A}"/>
              </a:ext>
            </a:extLst>
          </p:cNvPr>
          <p:cNvSpPr/>
          <p:nvPr/>
        </p:nvSpPr>
        <p:spPr>
          <a:xfrm>
            <a:off x="-2768600" y="787400"/>
            <a:ext cx="5105400" cy="51054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alpha val="11000"/>
                </a:schemeClr>
              </a:gs>
              <a:gs pos="5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4" name="矩形: 圆角 3" hidden="1">
            <a:extLst>
              <a:ext uri="{FF2B5EF4-FFF2-40B4-BE49-F238E27FC236}">
                <a16:creationId xmlns:a16="http://schemas.microsoft.com/office/drawing/2014/main" id="{788D1C4E-412B-3068-5EF3-A3F2005C534F}"/>
              </a:ext>
            </a:extLst>
          </p:cNvPr>
          <p:cNvSpPr/>
          <p:nvPr/>
        </p:nvSpPr>
        <p:spPr>
          <a:xfrm>
            <a:off x="-215900" y="4216400"/>
            <a:ext cx="5334000" cy="5588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11000"/>
                </a:schemeClr>
              </a:gs>
              <a:gs pos="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9" name="矩形: 圆角 8" hidden="1">
            <a:extLst>
              <a:ext uri="{FF2B5EF4-FFF2-40B4-BE49-F238E27FC236}">
                <a16:creationId xmlns:a16="http://schemas.microsoft.com/office/drawing/2014/main" id="{1A9600CA-57F9-CD09-9CD8-1C706C944761}"/>
              </a:ext>
            </a:extLst>
          </p:cNvPr>
          <p:cNvSpPr/>
          <p:nvPr/>
        </p:nvSpPr>
        <p:spPr>
          <a:xfrm>
            <a:off x="-482600" y="4541036"/>
            <a:ext cx="4470400" cy="4683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11000"/>
                </a:schemeClr>
              </a:gs>
              <a:gs pos="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BE53CB1-7A55-0D79-B618-AB6164C76B00}"/>
              </a:ext>
            </a:extLst>
          </p:cNvPr>
          <p:cNvSpPr txBox="1"/>
          <p:nvPr/>
        </p:nvSpPr>
        <p:spPr>
          <a:xfrm>
            <a:off x="1524000" y="2828836"/>
            <a:ext cx="2895600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76000">
                      <a:schemeClr val="accent3"/>
                    </a:gs>
                    <a:gs pos="0">
                      <a:schemeClr val="accent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rPr>
              <a:t>目录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7B7DF82-5BC3-62DC-7C18-CEFA36162A53}"/>
              </a:ext>
            </a:extLst>
          </p:cNvPr>
          <p:cNvSpPr txBox="1"/>
          <p:nvPr/>
        </p:nvSpPr>
        <p:spPr>
          <a:xfrm>
            <a:off x="6845245" y="1803346"/>
            <a:ext cx="69121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76000">
                      <a:schemeClr val="accent3"/>
                    </a:gs>
                    <a:gs pos="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rPr>
              <a:t>01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gradFill>
                <a:gsLst>
                  <a:gs pos="76000">
                    <a:schemeClr val="accent3"/>
                  </a:gs>
                  <a:gs pos="0">
                    <a:schemeClr val="accent1"/>
                  </a:gs>
                </a:gsLst>
                <a:lin ang="5400000" scaled="1"/>
              </a:gra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7C9A535-4A7E-D3ED-F08E-38DAA650FA04}"/>
              </a:ext>
            </a:extLst>
          </p:cNvPr>
          <p:cNvSpPr txBox="1"/>
          <p:nvPr/>
        </p:nvSpPr>
        <p:spPr>
          <a:xfrm>
            <a:off x="7797745" y="1834124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工作计划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2D827299-6475-92CD-3A83-30C38BF48199}"/>
              </a:ext>
            </a:extLst>
          </p:cNvPr>
          <p:cNvCxnSpPr>
            <a:cxnSpLocks/>
          </p:cNvCxnSpPr>
          <p:nvPr/>
        </p:nvCxnSpPr>
        <p:spPr>
          <a:xfrm>
            <a:off x="7667103" y="1959824"/>
            <a:ext cx="0" cy="33337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1E73B051-AD1C-7168-CAC4-DF1F6E0893A1}"/>
              </a:ext>
            </a:extLst>
          </p:cNvPr>
          <p:cNvSpPr txBox="1"/>
          <p:nvPr/>
        </p:nvSpPr>
        <p:spPr>
          <a:xfrm>
            <a:off x="6845245" y="2671672"/>
            <a:ext cx="69121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gradFill>
                  <a:gsLst>
                    <a:gs pos="92000">
                      <a:schemeClr val="accent3"/>
                    </a:gs>
                    <a:gs pos="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76000">
                      <a:schemeClr val="accent3"/>
                    </a:gs>
                    <a:gs pos="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rPr>
              <a:t>02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gradFill>
                <a:gsLst>
                  <a:gs pos="76000">
                    <a:schemeClr val="accent3"/>
                  </a:gs>
                  <a:gs pos="0">
                    <a:schemeClr val="accent1"/>
                  </a:gs>
                </a:gsLst>
                <a:lin ang="5400000" scaled="1"/>
              </a:gra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061740F-3BAB-6C9C-DE6A-F0F73FAEBB64}"/>
              </a:ext>
            </a:extLst>
          </p:cNvPr>
          <p:cNvSpPr txBox="1"/>
          <p:nvPr/>
        </p:nvSpPr>
        <p:spPr>
          <a:xfrm>
            <a:off x="7797745" y="2702450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发展状况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72E84681-8617-B0F0-2E87-49EC2E00C284}"/>
              </a:ext>
            </a:extLst>
          </p:cNvPr>
          <p:cNvCxnSpPr>
            <a:cxnSpLocks/>
          </p:cNvCxnSpPr>
          <p:nvPr/>
        </p:nvCxnSpPr>
        <p:spPr>
          <a:xfrm>
            <a:off x="7667103" y="2828150"/>
            <a:ext cx="0" cy="33337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23E6C947-1A74-98CF-1307-F7E16B7200E2}"/>
              </a:ext>
            </a:extLst>
          </p:cNvPr>
          <p:cNvSpPr txBox="1"/>
          <p:nvPr/>
        </p:nvSpPr>
        <p:spPr>
          <a:xfrm>
            <a:off x="6845245" y="3539998"/>
            <a:ext cx="69121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gradFill>
                  <a:gsLst>
                    <a:gs pos="92000">
                      <a:schemeClr val="accent3"/>
                    </a:gs>
                    <a:gs pos="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76000">
                      <a:schemeClr val="accent3"/>
                    </a:gs>
                    <a:gs pos="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rPr>
              <a:t>03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gradFill>
                <a:gsLst>
                  <a:gs pos="76000">
                    <a:schemeClr val="accent3"/>
                  </a:gs>
                  <a:gs pos="0">
                    <a:schemeClr val="accent1"/>
                  </a:gs>
                </a:gsLst>
                <a:lin ang="5400000" scaled="1"/>
              </a:gra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8F117D7-DD75-CAE4-E341-459255715AC9}"/>
              </a:ext>
            </a:extLst>
          </p:cNvPr>
          <p:cNvSpPr txBox="1"/>
          <p:nvPr/>
        </p:nvSpPr>
        <p:spPr>
          <a:xfrm>
            <a:off x="7797745" y="3570776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存在问题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5AFBBB81-865A-29EE-9446-A5B87A836102}"/>
              </a:ext>
            </a:extLst>
          </p:cNvPr>
          <p:cNvCxnSpPr>
            <a:cxnSpLocks/>
          </p:cNvCxnSpPr>
          <p:nvPr/>
        </p:nvCxnSpPr>
        <p:spPr>
          <a:xfrm>
            <a:off x="7667103" y="3696476"/>
            <a:ext cx="0" cy="33337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E9BBC868-9218-7BCE-2A17-4F0FB17992DD}"/>
              </a:ext>
            </a:extLst>
          </p:cNvPr>
          <p:cNvSpPr txBox="1"/>
          <p:nvPr/>
        </p:nvSpPr>
        <p:spPr>
          <a:xfrm>
            <a:off x="6845245" y="4408324"/>
            <a:ext cx="69121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gradFill>
                  <a:gsLst>
                    <a:gs pos="92000">
                      <a:schemeClr val="accent3"/>
                    </a:gs>
                    <a:gs pos="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76000">
                      <a:schemeClr val="accent3"/>
                    </a:gs>
                    <a:gs pos="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rPr>
              <a:t>04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gradFill>
                <a:gsLst>
                  <a:gs pos="76000">
                    <a:schemeClr val="accent3"/>
                  </a:gs>
                  <a:gs pos="0">
                    <a:schemeClr val="accent1"/>
                  </a:gs>
                </a:gsLst>
                <a:lin ang="5400000" scaled="1"/>
              </a:gra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46530C9-4D4F-46D0-80B1-66E2E2D42276}"/>
              </a:ext>
            </a:extLst>
          </p:cNvPr>
          <p:cNvSpPr txBox="1"/>
          <p:nvPr/>
        </p:nvSpPr>
        <p:spPr>
          <a:xfrm>
            <a:off x="7797745" y="4439102"/>
            <a:ext cx="18261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工作总结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13126067-BF24-6139-39A7-AC413D2206FE}"/>
              </a:ext>
            </a:extLst>
          </p:cNvPr>
          <p:cNvCxnSpPr>
            <a:cxnSpLocks/>
          </p:cNvCxnSpPr>
          <p:nvPr/>
        </p:nvCxnSpPr>
        <p:spPr>
          <a:xfrm>
            <a:off x="7667103" y="4564802"/>
            <a:ext cx="0" cy="33337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566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工作总结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413E9AA7-431A-F9E6-5879-25717FF86B33}"/>
              </a:ext>
            </a:extLst>
          </p:cNvPr>
          <p:cNvSpPr/>
          <p:nvPr/>
        </p:nvSpPr>
        <p:spPr>
          <a:xfrm>
            <a:off x="596901" y="2193532"/>
            <a:ext cx="1699757" cy="3554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第一个问题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704957AA-1AEA-5738-4409-74FBA0867CD7}"/>
              </a:ext>
            </a:extLst>
          </p:cNvPr>
          <p:cNvSpPr/>
          <p:nvPr/>
        </p:nvSpPr>
        <p:spPr>
          <a:xfrm>
            <a:off x="596901" y="2670871"/>
            <a:ext cx="1699757" cy="290345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输入内容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613CB828-3A94-EAE9-C6E9-DACC40D48497}"/>
              </a:ext>
            </a:extLst>
          </p:cNvPr>
          <p:cNvSpPr/>
          <p:nvPr/>
        </p:nvSpPr>
        <p:spPr>
          <a:xfrm>
            <a:off x="596901" y="3032502"/>
            <a:ext cx="1699757" cy="290345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输入内容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3AF75A4-2D45-ED10-7F49-4F5C63D85A52}"/>
              </a:ext>
            </a:extLst>
          </p:cNvPr>
          <p:cNvSpPr/>
          <p:nvPr/>
        </p:nvSpPr>
        <p:spPr>
          <a:xfrm>
            <a:off x="596901" y="3394133"/>
            <a:ext cx="1699757" cy="290345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输入内容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2F28064-51EA-6F45-00CF-07718737CEBC}"/>
              </a:ext>
            </a:extLst>
          </p:cNvPr>
          <p:cNvSpPr/>
          <p:nvPr/>
        </p:nvSpPr>
        <p:spPr>
          <a:xfrm>
            <a:off x="2439910" y="2193532"/>
            <a:ext cx="1699757" cy="3554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第一个问题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7BF7181-6592-ACF8-EF75-4CA18C652E88}"/>
              </a:ext>
            </a:extLst>
          </p:cNvPr>
          <p:cNvSpPr/>
          <p:nvPr/>
        </p:nvSpPr>
        <p:spPr>
          <a:xfrm>
            <a:off x="2439910" y="2670871"/>
            <a:ext cx="1699757" cy="290345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输入内容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3A44CA2-B443-F448-6B63-B4F469EFDAEC}"/>
              </a:ext>
            </a:extLst>
          </p:cNvPr>
          <p:cNvSpPr/>
          <p:nvPr/>
        </p:nvSpPr>
        <p:spPr>
          <a:xfrm>
            <a:off x="2439910" y="3032502"/>
            <a:ext cx="1699757" cy="290345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输入内容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A25A27B9-82A9-F77E-B94A-99B82759ECCA}"/>
              </a:ext>
            </a:extLst>
          </p:cNvPr>
          <p:cNvSpPr/>
          <p:nvPr/>
        </p:nvSpPr>
        <p:spPr>
          <a:xfrm>
            <a:off x="2439910" y="3394133"/>
            <a:ext cx="1699757" cy="290345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输入内容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91E4BD6A-8186-ABA3-248A-1A57C4A815D6}"/>
              </a:ext>
            </a:extLst>
          </p:cNvPr>
          <p:cNvSpPr/>
          <p:nvPr/>
        </p:nvSpPr>
        <p:spPr>
          <a:xfrm>
            <a:off x="4282920" y="2193532"/>
            <a:ext cx="1699757" cy="3554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第一个问题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A6D45560-C132-A5BB-29F1-3BA6E4B2E41B}"/>
              </a:ext>
            </a:extLst>
          </p:cNvPr>
          <p:cNvSpPr/>
          <p:nvPr/>
        </p:nvSpPr>
        <p:spPr>
          <a:xfrm>
            <a:off x="4282920" y="2670871"/>
            <a:ext cx="1699757" cy="290345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输入内容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7A9CA5B-0FA9-1ABC-964B-70089E2471F7}"/>
              </a:ext>
            </a:extLst>
          </p:cNvPr>
          <p:cNvSpPr/>
          <p:nvPr/>
        </p:nvSpPr>
        <p:spPr>
          <a:xfrm>
            <a:off x="4282920" y="3032502"/>
            <a:ext cx="1699757" cy="290345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输入内容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094C03DA-23E0-D57C-93D3-70BF286E1AB4}"/>
              </a:ext>
            </a:extLst>
          </p:cNvPr>
          <p:cNvSpPr/>
          <p:nvPr/>
        </p:nvSpPr>
        <p:spPr>
          <a:xfrm>
            <a:off x="4282920" y="3394133"/>
            <a:ext cx="1699757" cy="290345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输入内容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88BD328A-03A9-D302-811D-52227A331E09}"/>
              </a:ext>
            </a:extLst>
          </p:cNvPr>
          <p:cNvSpPr/>
          <p:nvPr/>
        </p:nvSpPr>
        <p:spPr>
          <a:xfrm>
            <a:off x="8054938" y="2359917"/>
            <a:ext cx="3540161" cy="3290870"/>
          </a:xfrm>
          <a:prstGeom prst="roundRect">
            <a:avLst>
              <a:gd name="adj" fmla="val 6250"/>
            </a:avLst>
          </a:prstGeom>
          <a:gradFill>
            <a:gsLst>
              <a:gs pos="50000">
                <a:srgbClr val="02ACE3">
                  <a:alpha val="0"/>
                </a:srgbClr>
              </a:gs>
              <a:gs pos="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gradFill flip="none" rotWithShape="1">
              <a:gsLst>
                <a:gs pos="0">
                  <a:schemeClr val="accent1">
                    <a:alpha val="58000"/>
                  </a:schemeClr>
                </a:gs>
                <a:gs pos="100000">
                  <a:schemeClr val="accent4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8F8615B-89EE-2BEA-39F1-80A41FB9E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82" y="2193532"/>
            <a:ext cx="4930946" cy="329087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8BDC3652-A8DD-F080-1216-B7CB223BD9A0}"/>
              </a:ext>
            </a:extLst>
          </p:cNvPr>
          <p:cNvSpPr txBox="1"/>
          <p:nvPr/>
        </p:nvSpPr>
        <p:spPr>
          <a:xfrm>
            <a:off x="676329" y="4149200"/>
            <a:ext cx="5258927" cy="7051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CTRL</a:t>
            </a: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）”，然后单击“仅保留文本”选项。</a:t>
            </a: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99D4E97-78DD-6F70-2BB6-8B6D3FEA2D6B}"/>
              </a:ext>
            </a:extLst>
          </p:cNvPr>
          <p:cNvCxnSpPr>
            <a:cxnSpLocks/>
          </p:cNvCxnSpPr>
          <p:nvPr/>
        </p:nvCxnSpPr>
        <p:spPr>
          <a:xfrm>
            <a:off x="576712" y="4198708"/>
            <a:ext cx="0" cy="606176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260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工作总结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5C5A888-6A8B-A8F8-B84D-FB4F0AA161E5}"/>
              </a:ext>
            </a:extLst>
          </p:cNvPr>
          <p:cNvSpPr/>
          <p:nvPr/>
        </p:nvSpPr>
        <p:spPr>
          <a:xfrm>
            <a:off x="1138088" y="1550524"/>
            <a:ext cx="9915825" cy="2867915"/>
          </a:xfrm>
          <a:prstGeom prst="roundRect">
            <a:avLst>
              <a:gd name="adj" fmla="val 10272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8B2E062-7A16-0C5D-0431-F93BAA0D1662}"/>
              </a:ext>
            </a:extLst>
          </p:cNvPr>
          <p:cNvGrpSpPr/>
          <p:nvPr/>
        </p:nvGrpSpPr>
        <p:grpSpPr>
          <a:xfrm>
            <a:off x="1688274" y="1841313"/>
            <a:ext cx="565646" cy="565646"/>
            <a:chOff x="2039746" y="2649350"/>
            <a:chExt cx="1015394" cy="1015394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6A5534D-C6C1-23D3-1147-0F4FA615BA7D}"/>
                </a:ext>
              </a:extLst>
            </p:cNvPr>
            <p:cNvGrpSpPr/>
            <p:nvPr/>
          </p:nvGrpSpPr>
          <p:grpSpPr>
            <a:xfrm>
              <a:off x="2118323" y="2727927"/>
              <a:ext cx="858240" cy="858240"/>
              <a:chOff x="2118323" y="2756007"/>
              <a:chExt cx="858240" cy="858240"/>
            </a:xfrm>
          </p:grpSpPr>
          <p:sp>
            <p:nvSpPr>
              <p:cNvPr id="14" name="空心弧 13">
                <a:extLst>
                  <a:ext uri="{FF2B5EF4-FFF2-40B4-BE49-F238E27FC236}">
                    <a16:creationId xmlns:a16="http://schemas.microsoft.com/office/drawing/2014/main" id="{1FA97400-E728-F248-DA5E-E32B3AAB3FC6}"/>
                  </a:ext>
                </a:extLst>
              </p:cNvPr>
              <p:cNvSpPr/>
              <p:nvPr/>
            </p:nvSpPr>
            <p:spPr>
              <a:xfrm>
                <a:off x="2118323" y="2756007"/>
                <a:ext cx="858240" cy="858240"/>
              </a:xfrm>
              <a:prstGeom prst="blockArc">
                <a:avLst>
                  <a:gd name="adj1" fmla="val 13759388"/>
                  <a:gd name="adj2" fmla="val 4707929"/>
                  <a:gd name="adj3" fmla="val 18946"/>
                </a:avLst>
              </a:prstGeom>
              <a:gradFill flip="none" rotWithShape="1">
                <a:gsLst>
                  <a:gs pos="100000">
                    <a:schemeClr val="accent2">
                      <a:alpha val="0"/>
                    </a:schemeClr>
                  </a:gs>
                  <a:gs pos="0">
                    <a:schemeClr val="accent1">
                      <a:alpha val="12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  <p:sp>
            <p:nvSpPr>
              <p:cNvPr id="15" name="空心弧 14">
                <a:extLst>
                  <a:ext uri="{FF2B5EF4-FFF2-40B4-BE49-F238E27FC236}">
                    <a16:creationId xmlns:a16="http://schemas.microsoft.com/office/drawing/2014/main" id="{F542BD82-75ED-518F-127B-8AAC9D63C621}"/>
                  </a:ext>
                </a:extLst>
              </p:cNvPr>
              <p:cNvSpPr/>
              <p:nvPr/>
            </p:nvSpPr>
            <p:spPr>
              <a:xfrm rot="9472655">
                <a:off x="2118323" y="2756007"/>
                <a:ext cx="858240" cy="858240"/>
              </a:xfrm>
              <a:prstGeom prst="blockArc">
                <a:avLst>
                  <a:gd name="adj1" fmla="val 13759388"/>
                  <a:gd name="adj2" fmla="val 4707929"/>
                  <a:gd name="adj3" fmla="val 18946"/>
                </a:avLst>
              </a:prstGeom>
              <a:gradFill flip="none" rotWithShape="1">
                <a:gsLst>
                  <a:gs pos="100000">
                    <a:schemeClr val="accent2">
                      <a:alpha val="0"/>
                    </a:schemeClr>
                  </a:gs>
                  <a:gs pos="0">
                    <a:schemeClr val="accent1">
                      <a:alpha val="12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11E3643E-13CC-09EE-E6BB-D2D4C9CC306F}"/>
                  </a:ext>
                </a:extLst>
              </p:cNvPr>
              <p:cNvSpPr/>
              <p:nvPr/>
            </p:nvSpPr>
            <p:spPr>
              <a:xfrm>
                <a:off x="2204544" y="2842226"/>
                <a:ext cx="685800" cy="685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</p:grp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412515CB-7A1D-7E74-8BB2-E2988DE0D640}"/>
                </a:ext>
              </a:extLst>
            </p:cNvPr>
            <p:cNvSpPr/>
            <p:nvPr/>
          </p:nvSpPr>
          <p:spPr>
            <a:xfrm>
              <a:off x="2039746" y="2649350"/>
              <a:ext cx="1015394" cy="1015394"/>
            </a:xfrm>
            <a:prstGeom prst="ellipse">
              <a:avLst/>
            </a:prstGeom>
            <a:noFill/>
            <a:ln w="6350">
              <a:solidFill>
                <a:schemeClr val="accent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07C2660C-9813-5F86-D603-85898FBDA7F7}"/>
              </a:ext>
            </a:extLst>
          </p:cNvPr>
          <p:cNvSpPr txBox="1"/>
          <p:nvPr/>
        </p:nvSpPr>
        <p:spPr>
          <a:xfrm>
            <a:off x="2414054" y="1756951"/>
            <a:ext cx="8089672" cy="73436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您可以添加内容点。若要复制并粘贴到此文本框中，请单击其旁边的“粘贴选项（</a:t>
            </a: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CTRL</a:t>
            </a:r>
            <a:r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）”，然后单击“仅保留文本”选项。</a:t>
            </a:r>
          </a:p>
        </p:txBody>
      </p:sp>
      <p:pic>
        <p:nvPicPr>
          <p:cNvPr id="11" name="图形 10">
            <a:extLst>
              <a:ext uri="{FF2B5EF4-FFF2-40B4-BE49-F238E27FC236}">
                <a16:creationId xmlns:a16="http://schemas.microsoft.com/office/drawing/2014/main" id="{D72738ED-8236-6A51-D9A2-7E7BAD8A3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7746" y="1990785"/>
            <a:ext cx="266702" cy="266702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EEDFA01C-4CEB-5452-D1C7-BC1C1640BEB7}"/>
              </a:ext>
            </a:extLst>
          </p:cNvPr>
          <p:cNvGrpSpPr/>
          <p:nvPr/>
        </p:nvGrpSpPr>
        <p:grpSpPr>
          <a:xfrm>
            <a:off x="1688274" y="2848180"/>
            <a:ext cx="565646" cy="565646"/>
            <a:chOff x="2039746" y="2649350"/>
            <a:chExt cx="1015394" cy="10153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9427309-9DBD-4A96-157F-57075BB21FBC}"/>
                </a:ext>
              </a:extLst>
            </p:cNvPr>
            <p:cNvGrpSpPr/>
            <p:nvPr/>
          </p:nvGrpSpPr>
          <p:grpSpPr>
            <a:xfrm>
              <a:off x="2118323" y="2727927"/>
              <a:ext cx="858240" cy="858240"/>
              <a:chOff x="2118323" y="2756007"/>
              <a:chExt cx="858240" cy="858240"/>
            </a:xfrm>
          </p:grpSpPr>
          <p:sp>
            <p:nvSpPr>
              <p:cNvPr id="23" name="空心弧 22">
                <a:extLst>
                  <a:ext uri="{FF2B5EF4-FFF2-40B4-BE49-F238E27FC236}">
                    <a16:creationId xmlns:a16="http://schemas.microsoft.com/office/drawing/2014/main" id="{460F89F7-BE46-1FB1-372A-1CBC6E910B02}"/>
                  </a:ext>
                </a:extLst>
              </p:cNvPr>
              <p:cNvSpPr/>
              <p:nvPr/>
            </p:nvSpPr>
            <p:spPr>
              <a:xfrm>
                <a:off x="2118323" y="2756007"/>
                <a:ext cx="858240" cy="858240"/>
              </a:xfrm>
              <a:prstGeom prst="blockArc">
                <a:avLst>
                  <a:gd name="adj1" fmla="val 13759388"/>
                  <a:gd name="adj2" fmla="val 4707929"/>
                  <a:gd name="adj3" fmla="val 18946"/>
                </a:avLst>
              </a:prstGeom>
              <a:gradFill flip="none" rotWithShape="1">
                <a:gsLst>
                  <a:gs pos="100000">
                    <a:schemeClr val="accent2">
                      <a:alpha val="0"/>
                    </a:schemeClr>
                  </a:gs>
                  <a:gs pos="0">
                    <a:schemeClr val="accent1">
                      <a:alpha val="12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  <p:sp>
            <p:nvSpPr>
              <p:cNvPr id="24" name="空心弧 23">
                <a:extLst>
                  <a:ext uri="{FF2B5EF4-FFF2-40B4-BE49-F238E27FC236}">
                    <a16:creationId xmlns:a16="http://schemas.microsoft.com/office/drawing/2014/main" id="{6EE467A4-CB8D-5D21-3A36-500A8C94DE88}"/>
                  </a:ext>
                </a:extLst>
              </p:cNvPr>
              <p:cNvSpPr/>
              <p:nvPr/>
            </p:nvSpPr>
            <p:spPr>
              <a:xfrm rot="9472655">
                <a:off x="2118323" y="2756007"/>
                <a:ext cx="858240" cy="858240"/>
              </a:xfrm>
              <a:prstGeom prst="blockArc">
                <a:avLst>
                  <a:gd name="adj1" fmla="val 13759388"/>
                  <a:gd name="adj2" fmla="val 4707929"/>
                  <a:gd name="adj3" fmla="val 18946"/>
                </a:avLst>
              </a:prstGeom>
              <a:gradFill flip="none" rotWithShape="1">
                <a:gsLst>
                  <a:gs pos="100000">
                    <a:schemeClr val="accent2">
                      <a:alpha val="0"/>
                    </a:schemeClr>
                  </a:gs>
                  <a:gs pos="0">
                    <a:schemeClr val="accent1">
                      <a:alpha val="12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0448860B-8B28-290B-09ED-DB6EF2C444DE}"/>
                  </a:ext>
                </a:extLst>
              </p:cNvPr>
              <p:cNvSpPr/>
              <p:nvPr/>
            </p:nvSpPr>
            <p:spPr>
              <a:xfrm>
                <a:off x="2204544" y="2842226"/>
                <a:ext cx="685800" cy="685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ExtraLight"/>
                  <a:ea typeface="思源黑体 CN ExtraLight"/>
                  <a:cs typeface="+mn-cs"/>
                </a:endParaRPr>
              </a:p>
            </p:txBody>
          </p:sp>
        </p:grp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2B7C0C05-4D03-57F4-D258-C34734A8EB49}"/>
                </a:ext>
              </a:extLst>
            </p:cNvPr>
            <p:cNvSpPr/>
            <p:nvPr/>
          </p:nvSpPr>
          <p:spPr>
            <a:xfrm>
              <a:off x="2039746" y="2649350"/>
              <a:ext cx="1015394" cy="1015394"/>
            </a:xfrm>
            <a:prstGeom prst="ellipse">
              <a:avLst/>
            </a:prstGeom>
            <a:noFill/>
            <a:ln w="6350">
              <a:solidFill>
                <a:schemeClr val="accent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256F88E6-4F78-7937-59BD-F3F086D4C9A3}"/>
              </a:ext>
            </a:extLst>
          </p:cNvPr>
          <p:cNvSpPr txBox="1"/>
          <p:nvPr/>
        </p:nvSpPr>
        <p:spPr>
          <a:xfrm>
            <a:off x="2414054" y="2763818"/>
            <a:ext cx="8089672" cy="73436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您可以添加内容点。若要复制并粘贴到此文本框中，请单击其旁边的“粘贴选项（</a:t>
            </a: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CTRL</a:t>
            </a:r>
            <a:r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）”，然后单击“仅保留文本”选项。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61F7A13E-F2EA-E703-068A-E3ECE1880D0F}"/>
              </a:ext>
            </a:extLst>
          </p:cNvPr>
          <p:cNvSpPr/>
          <p:nvPr/>
        </p:nvSpPr>
        <p:spPr>
          <a:xfrm>
            <a:off x="2414054" y="3816589"/>
            <a:ext cx="1699757" cy="436490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输入内容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54B9F24B-6163-411F-4F8A-766DED112E91}"/>
              </a:ext>
            </a:extLst>
          </p:cNvPr>
          <p:cNvSpPr/>
          <p:nvPr/>
        </p:nvSpPr>
        <p:spPr>
          <a:xfrm>
            <a:off x="4492859" y="3816589"/>
            <a:ext cx="1699757" cy="436490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输入内容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244DBDB3-AF76-388A-DD43-C879E4CF65D7}"/>
              </a:ext>
            </a:extLst>
          </p:cNvPr>
          <p:cNvSpPr/>
          <p:nvPr/>
        </p:nvSpPr>
        <p:spPr>
          <a:xfrm>
            <a:off x="6571664" y="3816589"/>
            <a:ext cx="1699757" cy="436490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输入内容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88314686-FF39-2FCC-4847-62400FAD7973}"/>
              </a:ext>
            </a:extLst>
          </p:cNvPr>
          <p:cNvSpPr/>
          <p:nvPr/>
        </p:nvSpPr>
        <p:spPr>
          <a:xfrm>
            <a:off x="8650468" y="3816589"/>
            <a:ext cx="1699757" cy="436490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输入内容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7DE3275A-19CA-D7CA-F5E5-FA81C7EB808A}"/>
              </a:ext>
            </a:extLst>
          </p:cNvPr>
          <p:cNvCxnSpPr>
            <a:cxnSpLocks/>
          </p:cNvCxnSpPr>
          <p:nvPr/>
        </p:nvCxnSpPr>
        <p:spPr>
          <a:xfrm>
            <a:off x="2543175" y="3583407"/>
            <a:ext cx="7807050" cy="0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43D5C0BE-66E5-64A0-0FCD-6DEFEF9224D4}"/>
              </a:ext>
            </a:extLst>
          </p:cNvPr>
          <p:cNvCxnSpPr>
            <a:cxnSpLocks/>
          </p:cNvCxnSpPr>
          <p:nvPr/>
        </p:nvCxnSpPr>
        <p:spPr>
          <a:xfrm>
            <a:off x="2543175" y="2566266"/>
            <a:ext cx="7807050" cy="0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形 31">
            <a:extLst>
              <a:ext uri="{FF2B5EF4-FFF2-40B4-BE49-F238E27FC236}">
                <a16:creationId xmlns:a16="http://schemas.microsoft.com/office/drawing/2014/main" id="{B94A75EE-93FF-3A48-B99D-7E08AB822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0456" y="2990362"/>
            <a:ext cx="281282" cy="281282"/>
          </a:xfrm>
          <a:prstGeom prst="rect">
            <a:avLst/>
          </a:prstGeom>
        </p:spPr>
      </p:pic>
      <p:sp>
        <p:nvSpPr>
          <p:cNvPr id="33" name="箭头: V 形 32">
            <a:extLst>
              <a:ext uri="{FF2B5EF4-FFF2-40B4-BE49-F238E27FC236}">
                <a16:creationId xmlns:a16="http://schemas.microsoft.com/office/drawing/2014/main" id="{3A8A8712-039C-7ADC-ADCA-E2E9EE731356}"/>
              </a:ext>
            </a:extLst>
          </p:cNvPr>
          <p:cNvSpPr/>
          <p:nvPr/>
        </p:nvSpPr>
        <p:spPr>
          <a:xfrm>
            <a:off x="4198782" y="3930281"/>
            <a:ext cx="209106" cy="20910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4" name="箭头: V 形 33">
            <a:extLst>
              <a:ext uri="{FF2B5EF4-FFF2-40B4-BE49-F238E27FC236}">
                <a16:creationId xmlns:a16="http://schemas.microsoft.com/office/drawing/2014/main" id="{4909A999-9AD4-E191-6041-1A99C7F0F5B4}"/>
              </a:ext>
            </a:extLst>
          </p:cNvPr>
          <p:cNvSpPr/>
          <p:nvPr/>
        </p:nvSpPr>
        <p:spPr>
          <a:xfrm>
            <a:off x="6277587" y="3930281"/>
            <a:ext cx="209106" cy="20910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5" name="箭头: V 形 34">
            <a:extLst>
              <a:ext uri="{FF2B5EF4-FFF2-40B4-BE49-F238E27FC236}">
                <a16:creationId xmlns:a16="http://schemas.microsoft.com/office/drawing/2014/main" id="{93812DC0-0103-73A0-0E41-0AA450EBE0D7}"/>
              </a:ext>
            </a:extLst>
          </p:cNvPr>
          <p:cNvSpPr/>
          <p:nvPr/>
        </p:nvSpPr>
        <p:spPr>
          <a:xfrm>
            <a:off x="8356391" y="3930281"/>
            <a:ext cx="209106" cy="20910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6A6F6CBE-3411-DB8F-8A06-E75298392650}"/>
              </a:ext>
            </a:extLst>
          </p:cNvPr>
          <p:cNvGrpSpPr/>
          <p:nvPr/>
        </p:nvGrpSpPr>
        <p:grpSpPr>
          <a:xfrm>
            <a:off x="1138088" y="4741224"/>
            <a:ext cx="2094694" cy="1495742"/>
            <a:chOff x="4245092" y="4874237"/>
            <a:chExt cx="2094694" cy="1495742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F7162240-BED3-4F83-C10F-E7F20274BBCA}"/>
                </a:ext>
              </a:extLst>
            </p:cNvPr>
            <p:cNvSpPr/>
            <p:nvPr/>
          </p:nvSpPr>
          <p:spPr>
            <a:xfrm>
              <a:off x="4245092" y="4874237"/>
              <a:ext cx="2094694" cy="1495742"/>
            </a:xfrm>
            <a:prstGeom prst="roundRect">
              <a:avLst>
                <a:gd name="adj" fmla="val 9116"/>
              </a:avLst>
            </a:prstGeom>
            <a:solidFill>
              <a:schemeClr val="accent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7F531F-267E-8416-6CA7-84E21C70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410" y="4933016"/>
              <a:ext cx="1930058" cy="1378182"/>
            </a:xfrm>
            <a:prstGeom prst="roundRect">
              <a:avLst>
                <a:gd name="adj" fmla="val 8467"/>
              </a:avLst>
            </a:prstGeom>
          </p:spPr>
        </p:pic>
      </p:grp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EF56E363-B64D-D5B4-C29E-5FE7C065E842}"/>
              </a:ext>
            </a:extLst>
          </p:cNvPr>
          <p:cNvSpPr/>
          <p:nvPr/>
        </p:nvSpPr>
        <p:spPr>
          <a:xfrm>
            <a:off x="3745131" y="4741224"/>
            <a:ext cx="2094694" cy="1495742"/>
          </a:xfrm>
          <a:prstGeom prst="roundRect">
            <a:avLst>
              <a:gd name="adj" fmla="val 9116"/>
            </a:avLst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B3593350-E647-BA3E-9640-116B8795D40D}"/>
              </a:ext>
            </a:extLst>
          </p:cNvPr>
          <p:cNvSpPr/>
          <p:nvPr/>
        </p:nvSpPr>
        <p:spPr>
          <a:xfrm>
            <a:off x="6352174" y="4741224"/>
            <a:ext cx="2094694" cy="1495742"/>
          </a:xfrm>
          <a:prstGeom prst="roundRect">
            <a:avLst>
              <a:gd name="adj" fmla="val 9116"/>
            </a:avLst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70594E3B-310D-A532-5326-3AA2CE28F9FB}"/>
              </a:ext>
            </a:extLst>
          </p:cNvPr>
          <p:cNvSpPr/>
          <p:nvPr/>
        </p:nvSpPr>
        <p:spPr>
          <a:xfrm>
            <a:off x="8959218" y="4741224"/>
            <a:ext cx="2094694" cy="1495742"/>
          </a:xfrm>
          <a:prstGeom prst="roundRect">
            <a:avLst>
              <a:gd name="adj" fmla="val 9116"/>
            </a:avLst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EF63EE58-6030-1656-E523-AA5C222903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/>
          <a:stretch/>
        </p:blipFill>
        <p:spPr>
          <a:xfrm>
            <a:off x="3827449" y="4800003"/>
            <a:ext cx="1930058" cy="1379349"/>
          </a:xfrm>
          <a:prstGeom prst="roundRect">
            <a:avLst>
              <a:gd name="adj" fmla="val 8467"/>
            </a:avLst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06418C1-F910-E170-7469-DD3103AD2A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b="310"/>
          <a:stretch/>
        </p:blipFill>
        <p:spPr>
          <a:xfrm>
            <a:off x="6434491" y="4800003"/>
            <a:ext cx="1921899" cy="1378182"/>
          </a:xfrm>
          <a:prstGeom prst="roundRect">
            <a:avLst>
              <a:gd name="adj" fmla="val 8467"/>
            </a:avLst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8FFE8BAE-8218-303B-4654-9712397860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5"/>
          <a:stretch/>
        </p:blipFill>
        <p:spPr>
          <a:xfrm>
            <a:off x="9041537" y="4800003"/>
            <a:ext cx="1930058" cy="1378182"/>
          </a:xfrm>
          <a:prstGeom prst="roundRect">
            <a:avLst>
              <a:gd name="adj" fmla="val 8467"/>
            </a:avLst>
          </a:prstGeom>
        </p:spPr>
      </p:pic>
    </p:spTree>
    <p:extLst>
      <p:ext uri="{BB962C8B-B14F-4D97-AF65-F5344CB8AC3E}">
        <p14:creationId xmlns:p14="http://schemas.microsoft.com/office/powerpoint/2010/main" val="2361898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工作总结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30CE7363-56D1-55CC-09A4-313570BE15F1}"/>
              </a:ext>
            </a:extLst>
          </p:cNvPr>
          <p:cNvSpPr txBox="1"/>
          <p:nvPr/>
        </p:nvSpPr>
        <p:spPr>
          <a:xfrm>
            <a:off x="1045587" y="2265186"/>
            <a:ext cx="4428822" cy="1027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42170E8D-7197-BC16-7D91-B26D182E72B8}"/>
              </a:ext>
            </a:extLst>
          </p:cNvPr>
          <p:cNvSpPr/>
          <p:nvPr/>
        </p:nvSpPr>
        <p:spPr>
          <a:xfrm>
            <a:off x="1008288" y="2220510"/>
            <a:ext cx="4503420" cy="1117327"/>
          </a:xfrm>
          <a:prstGeom prst="roundRect">
            <a:avLst>
              <a:gd name="adj" fmla="val 10443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A66E9E4-6A05-29B5-B172-72AC06FFF7C1}"/>
              </a:ext>
            </a:extLst>
          </p:cNvPr>
          <p:cNvSpPr txBox="1"/>
          <p:nvPr/>
        </p:nvSpPr>
        <p:spPr>
          <a:xfrm>
            <a:off x="1356834" y="1828840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20000">
                      <a:schemeClr val="accent3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总结点一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5069C82-6919-B464-75FF-36447EDF23DC}"/>
              </a:ext>
            </a:extLst>
          </p:cNvPr>
          <p:cNvGrpSpPr/>
          <p:nvPr/>
        </p:nvGrpSpPr>
        <p:grpSpPr>
          <a:xfrm>
            <a:off x="1097807" y="1883993"/>
            <a:ext cx="207222" cy="259026"/>
            <a:chOff x="1027478" y="1940627"/>
            <a:chExt cx="299657" cy="37457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6F632A91-A753-201B-FF8B-25CD2652D1D1}"/>
                </a:ext>
              </a:extLst>
            </p:cNvPr>
            <p:cNvSpPr/>
            <p:nvPr/>
          </p:nvSpPr>
          <p:spPr>
            <a:xfrm>
              <a:off x="1027478" y="1940627"/>
              <a:ext cx="299657" cy="374571"/>
            </a:xfrm>
            <a:custGeom>
              <a:avLst/>
              <a:gdLst>
                <a:gd name="connsiteX0" fmla="*/ 0 w 299657"/>
                <a:gd name="connsiteY0" fmla="*/ 18729 h 374571"/>
                <a:gd name="connsiteX1" fmla="*/ 18729 w 299657"/>
                <a:gd name="connsiteY1" fmla="*/ 0 h 374571"/>
                <a:gd name="connsiteX2" fmla="*/ 206014 w 299657"/>
                <a:gd name="connsiteY2" fmla="*/ 0 h 374571"/>
                <a:gd name="connsiteX3" fmla="*/ 299657 w 299657"/>
                <a:gd name="connsiteY3" fmla="*/ 93643 h 374571"/>
                <a:gd name="connsiteX4" fmla="*/ 299657 w 299657"/>
                <a:gd name="connsiteY4" fmla="*/ 355843 h 374571"/>
                <a:gd name="connsiteX5" fmla="*/ 280929 w 299657"/>
                <a:gd name="connsiteY5" fmla="*/ 374572 h 374571"/>
                <a:gd name="connsiteX6" fmla="*/ 18729 w 299657"/>
                <a:gd name="connsiteY6" fmla="*/ 374572 h 374571"/>
                <a:gd name="connsiteX7" fmla="*/ 0 w 299657"/>
                <a:gd name="connsiteY7" fmla="*/ 355843 h 374571"/>
                <a:gd name="connsiteX8" fmla="*/ 0 w 299657"/>
                <a:gd name="connsiteY8" fmla="*/ 18729 h 37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657" h="374571">
                  <a:moveTo>
                    <a:pt x="0" y="18729"/>
                  </a:moveTo>
                  <a:cubicBezTo>
                    <a:pt x="0" y="8385"/>
                    <a:pt x="8385" y="0"/>
                    <a:pt x="18729" y="0"/>
                  </a:cubicBezTo>
                  <a:lnTo>
                    <a:pt x="206014" y="0"/>
                  </a:lnTo>
                  <a:lnTo>
                    <a:pt x="299657" y="93643"/>
                  </a:lnTo>
                  <a:lnTo>
                    <a:pt x="299657" y="355843"/>
                  </a:lnTo>
                  <a:cubicBezTo>
                    <a:pt x="299657" y="366187"/>
                    <a:pt x="291273" y="374572"/>
                    <a:pt x="280929" y="374572"/>
                  </a:cubicBezTo>
                  <a:lnTo>
                    <a:pt x="18729" y="374572"/>
                  </a:lnTo>
                  <a:cubicBezTo>
                    <a:pt x="8385" y="374572"/>
                    <a:pt x="0" y="366187"/>
                    <a:pt x="0" y="355843"/>
                  </a:cubicBezTo>
                  <a:lnTo>
                    <a:pt x="0" y="18729"/>
                  </a:ln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1286F10-256F-1552-27BC-ED80C1399A5D}"/>
                </a:ext>
              </a:extLst>
            </p:cNvPr>
            <p:cNvSpPr/>
            <p:nvPr/>
          </p:nvSpPr>
          <p:spPr>
            <a:xfrm>
              <a:off x="1102392" y="2090455"/>
              <a:ext cx="149828" cy="9364"/>
            </a:xfrm>
            <a:custGeom>
              <a:avLst/>
              <a:gdLst>
                <a:gd name="connsiteX0" fmla="*/ 0 w 149828"/>
                <a:gd name="connsiteY0" fmla="*/ 0 h 9364"/>
                <a:gd name="connsiteX1" fmla="*/ 149829 w 149828"/>
                <a:gd name="connsiteY1" fmla="*/ 0 h 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28" h="9364">
                  <a:moveTo>
                    <a:pt x="0" y="0"/>
                  </a:moveTo>
                  <a:lnTo>
                    <a:pt x="149829" y="0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E9672BF3-CF6A-B864-AEAC-0BACEFFB2E24}"/>
                </a:ext>
              </a:extLst>
            </p:cNvPr>
            <p:cNvSpPr/>
            <p:nvPr/>
          </p:nvSpPr>
          <p:spPr>
            <a:xfrm>
              <a:off x="1102392" y="2165370"/>
              <a:ext cx="149828" cy="9364"/>
            </a:xfrm>
            <a:custGeom>
              <a:avLst/>
              <a:gdLst>
                <a:gd name="connsiteX0" fmla="*/ 0 w 149828"/>
                <a:gd name="connsiteY0" fmla="*/ 0 h 9364"/>
                <a:gd name="connsiteX1" fmla="*/ 149829 w 149828"/>
                <a:gd name="connsiteY1" fmla="*/ 0 h 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28" h="9364">
                  <a:moveTo>
                    <a:pt x="0" y="0"/>
                  </a:moveTo>
                  <a:lnTo>
                    <a:pt x="149829" y="0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CEE080F-1D8D-AC66-B71E-ADA78119F767}"/>
              </a:ext>
            </a:extLst>
          </p:cNvPr>
          <p:cNvSpPr txBox="1"/>
          <p:nvPr/>
        </p:nvSpPr>
        <p:spPr>
          <a:xfrm>
            <a:off x="6717591" y="2265186"/>
            <a:ext cx="4428822" cy="1027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1E746EF5-6DAC-7BDC-04AD-71BE172D519A}"/>
              </a:ext>
            </a:extLst>
          </p:cNvPr>
          <p:cNvSpPr/>
          <p:nvPr/>
        </p:nvSpPr>
        <p:spPr>
          <a:xfrm>
            <a:off x="6680292" y="2220510"/>
            <a:ext cx="4503420" cy="1117327"/>
          </a:xfrm>
          <a:prstGeom prst="roundRect">
            <a:avLst>
              <a:gd name="adj" fmla="val 10443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C59C1A5-B117-3506-E002-D8DC9A34B3F5}"/>
              </a:ext>
            </a:extLst>
          </p:cNvPr>
          <p:cNvSpPr txBox="1"/>
          <p:nvPr/>
        </p:nvSpPr>
        <p:spPr>
          <a:xfrm>
            <a:off x="7028838" y="1828840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20000">
                      <a:schemeClr val="accent3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总结点二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7BCC051-1D49-6428-4407-73A23DB039F3}"/>
              </a:ext>
            </a:extLst>
          </p:cNvPr>
          <p:cNvGrpSpPr/>
          <p:nvPr/>
        </p:nvGrpSpPr>
        <p:grpSpPr>
          <a:xfrm>
            <a:off x="6769811" y="1883993"/>
            <a:ext cx="207222" cy="259026"/>
            <a:chOff x="1027478" y="1940627"/>
            <a:chExt cx="299657" cy="374571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4BAF9B0C-7AC0-3D1E-0F62-78952066EEB9}"/>
                </a:ext>
              </a:extLst>
            </p:cNvPr>
            <p:cNvSpPr/>
            <p:nvPr/>
          </p:nvSpPr>
          <p:spPr>
            <a:xfrm>
              <a:off x="1027478" y="1940627"/>
              <a:ext cx="299657" cy="374571"/>
            </a:xfrm>
            <a:custGeom>
              <a:avLst/>
              <a:gdLst>
                <a:gd name="connsiteX0" fmla="*/ 0 w 299657"/>
                <a:gd name="connsiteY0" fmla="*/ 18729 h 374571"/>
                <a:gd name="connsiteX1" fmla="*/ 18729 w 299657"/>
                <a:gd name="connsiteY1" fmla="*/ 0 h 374571"/>
                <a:gd name="connsiteX2" fmla="*/ 206014 w 299657"/>
                <a:gd name="connsiteY2" fmla="*/ 0 h 374571"/>
                <a:gd name="connsiteX3" fmla="*/ 299657 w 299657"/>
                <a:gd name="connsiteY3" fmla="*/ 93643 h 374571"/>
                <a:gd name="connsiteX4" fmla="*/ 299657 w 299657"/>
                <a:gd name="connsiteY4" fmla="*/ 355843 h 374571"/>
                <a:gd name="connsiteX5" fmla="*/ 280929 w 299657"/>
                <a:gd name="connsiteY5" fmla="*/ 374572 h 374571"/>
                <a:gd name="connsiteX6" fmla="*/ 18729 w 299657"/>
                <a:gd name="connsiteY6" fmla="*/ 374572 h 374571"/>
                <a:gd name="connsiteX7" fmla="*/ 0 w 299657"/>
                <a:gd name="connsiteY7" fmla="*/ 355843 h 374571"/>
                <a:gd name="connsiteX8" fmla="*/ 0 w 299657"/>
                <a:gd name="connsiteY8" fmla="*/ 18729 h 37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657" h="374571">
                  <a:moveTo>
                    <a:pt x="0" y="18729"/>
                  </a:moveTo>
                  <a:cubicBezTo>
                    <a:pt x="0" y="8385"/>
                    <a:pt x="8385" y="0"/>
                    <a:pt x="18729" y="0"/>
                  </a:cubicBezTo>
                  <a:lnTo>
                    <a:pt x="206014" y="0"/>
                  </a:lnTo>
                  <a:lnTo>
                    <a:pt x="299657" y="93643"/>
                  </a:lnTo>
                  <a:lnTo>
                    <a:pt x="299657" y="355843"/>
                  </a:lnTo>
                  <a:cubicBezTo>
                    <a:pt x="299657" y="366187"/>
                    <a:pt x="291273" y="374572"/>
                    <a:pt x="280929" y="374572"/>
                  </a:cubicBezTo>
                  <a:lnTo>
                    <a:pt x="18729" y="374572"/>
                  </a:lnTo>
                  <a:cubicBezTo>
                    <a:pt x="8385" y="374572"/>
                    <a:pt x="0" y="366187"/>
                    <a:pt x="0" y="355843"/>
                  </a:cubicBezTo>
                  <a:lnTo>
                    <a:pt x="0" y="18729"/>
                  </a:ln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0CED4730-2AD1-BF56-421C-F13AA3DCF9F9}"/>
                </a:ext>
              </a:extLst>
            </p:cNvPr>
            <p:cNvSpPr/>
            <p:nvPr/>
          </p:nvSpPr>
          <p:spPr>
            <a:xfrm>
              <a:off x="1102392" y="2090455"/>
              <a:ext cx="149828" cy="9364"/>
            </a:xfrm>
            <a:custGeom>
              <a:avLst/>
              <a:gdLst>
                <a:gd name="connsiteX0" fmla="*/ 0 w 149828"/>
                <a:gd name="connsiteY0" fmla="*/ 0 h 9364"/>
                <a:gd name="connsiteX1" fmla="*/ 149829 w 149828"/>
                <a:gd name="connsiteY1" fmla="*/ 0 h 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28" h="9364">
                  <a:moveTo>
                    <a:pt x="0" y="0"/>
                  </a:moveTo>
                  <a:lnTo>
                    <a:pt x="149829" y="0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CC68B6E5-4CA9-CCB4-4481-D69323642780}"/>
                </a:ext>
              </a:extLst>
            </p:cNvPr>
            <p:cNvSpPr/>
            <p:nvPr/>
          </p:nvSpPr>
          <p:spPr>
            <a:xfrm>
              <a:off x="1102392" y="2165370"/>
              <a:ext cx="149828" cy="9364"/>
            </a:xfrm>
            <a:custGeom>
              <a:avLst/>
              <a:gdLst>
                <a:gd name="connsiteX0" fmla="*/ 0 w 149828"/>
                <a:gd name="connsiteY0" fmla="*/ 0 h 9364"/>
                <a:gd name="connsiteX1" fmla="*/ 149829 w 149828"/>
                <a:gd name="connsiteY1" fmla="*/ 0 h 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28" h="9364">
                  <a:moveTo>
                    <a:pt x="0" y="0"/>
                  </a:moveTo>
                  <a:lnTo>
                    <a:pt x="149829" y="0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2C2AD22A-A51D-BE9E-E01A-6BF5EAB4527E}"/>
              </a:ext>
            </a:extLst>
          </p:cNvPr>
          <p:cNvSpPr txBox="1"/>
          <p:nvPr/>
        </p:nvSpPr>
        <p:spPr>
          <a:xfrm>
            <a:off x="1045587" y="4391937"/>
            <a:ext cx="4428822" cy="1027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90F63D7-4DD3-7F93-D3BE-7069797BE232}"/>
              </a:ext>
            </a:extLst>
          </p:cNvPr>
          <p:cNvSpPr/>
          <p:nvPr/>
        </p:nvSpPr>
        <p:spPr>
          <a:xfrm>
            <a:off x="1008288" y="4347261"/>
            <a:ext cx="4503420" cy="1117327"/>
          </a:xfrm>
          <a:prstGeom prst="roundRect">
            <a:avLst>
              <a:gd name="adj" fmla="val 10443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C28F7DF-F755-8A26-F5C1-511F7AAB5F40}"/>
              </a:ext>
            </a:extLst>
          </p:cNvPr>
          <p:cNvSpPr txBox="1"/>
          <p:nvPr/>
        </p:nvSpPr>
        <p:spPr>
          <a:xfrm>
            <a:off x="1356834" y="3955591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20000">
                      <a:schemeClr val="accent3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总结点三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6C61930-582F-96E2-1866-DB5E9946891D}"/>
              </a:ext>
            </a:extLst>
          </p:cNvPr>
          <p:cNvGrpSpPr/>
          <p:nvPr/>
        </p:nvGrpSpPr>
        <p:grpSpPr>
          <a:xfrm>
            <a:off x="1097807" y="4010744"/>
            <a:ext cx="207222" cy="259026"/>
            <a:chOff x="1027478" y="1940627"/>
            <a:chExt cx="299657" cy="374571"/>
          </a:xfrm>
        </p:grpSpPr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8464CED7-3CD5-376D-8F69-EDA5EF2DB70B}"/>
                </a:ext>
              </a:extLst>
            </p:cNvPr>
            <p:cNvSpPr/>
            <p:nvPr/>
          </p:nvSpPr>
          <p:spPr>
            <a:xfrm>
              <a:off x="1027478" y="1940627"/>
              <a:ext cx="299657" cy="374571"/>
            </a:xfrm>
            <a:custGeom>
              <a:avLst/>
              <a:gdLst>
                <a:gd name="connsiteX0" fmla="*/ 0 w 299657"/>
                <a:gd name="connsiteY0" fmla="*/ 18729 h 374571"/>
                <a:gd name="connsiteX1" fmla="*/ 18729 w 299657"/>
                <a:gd name="connsiteY1" fmla="*/ 0 h 374571"/>
                <a:gd name="connsiteX2" fmla="*/ 206014 w 299657"/>
                <a:gd name="connsiteY2" fmla="*/ 0 h 374571"/>
                <a:gd name="connsiteX3" fmla="*/ 299657 w 299657"/>
                <a:gd name="connsiteY3" fmla="*/ 93643 h 374571"/>
                <a:gd name="connsiteX4" fmla="*/ 299657 w 299657"/>
                <a:gd name="connsiteY4" fmla="*/ 355843 h 374571"/>
                <a:gd name="connsiteX5" fmla="*/ 280929 w 299657"/>
                <a:gd name="connsiteY5" fmla="*/ 374572 h 374571"/>
                <a:gd name="connsiteX6" fmla="*/ 18729 w 299657"/>
                <a:gd name="connsiteY6" fmla="*/ 374572 h 374571"/>
                <a:gd name="connsiteX7" fmla="*/ 0 w 299657"/>
                <a:gd name="connsiteY7" fmla="*/ 355843 h 374571"/>
                <a:gd name="connsiteX8" fmla="*/ 0 w 299657"/>
                <a:gd name="connsiteY8" fmla="*/ 18729 h 37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657" h="374571">
                  <a:moveTo>
                    <a:pt x="0" y="18729"/>
                  </a:moveTo>
                  <a:cubicBezTo>
                    <a:pt x="0" y="8385"/>
                    <a:pt x="8385" y="0"/>
                    <a:pt x="18729" y="0"/>
                  </a:cubicBezTo>
                  <a:lnTo>
                    <a:pt x="206014" y="0"/>
                  </a:lnTo>
                  <a:lnTo>
                    <a:pt x="299657" y="93643"/>
                  </a:lnTo>
                  <a:lnTo>
                    <a:pt x="299657" y="355843"/>
                  </a:lnTo>
                  <a:cubicBezTo>
                    <a:pt x="299657" y="366187"/>
                    <a:pt x="291273" y="374572"/>
                    <a:pt x="280929" y="374572"/>
                  </a:cubicBezTo>
                  <a:lnTo>
                    <a:pt x="18729" y="374572"/>
                  </a:lnTo>
                  <a:cubicBezTo>
                    <a:pt x="8385" y="374572"/>
                    <a:pt x="0" y="366187"/>
                    <a:pt x="0" y="355843"/>
                  </a:cubicBezTo>
                  <a:lnTo>
                    <a:pt x="0" y="18729"/>
                  </a:ln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C910521A-05AF-430B-4467-E1D19A6B372D}"/>
                </a:ext>
              </a:extLst>
            </p:cNvPr>
            <p:cNvSpPr/>
            <p:nvPr/>
          </p:nvSpPr>
          <p:spPr>
            <a:xfrm>
              <a:off x="1102392" y="2090455"/>
              <a:ext cx="149828" cy="9364"/>
            </a:xfrm>
            <a:custGeom>
              <a:avLst/>
              <a:gdLst>
                <a:gd name="connsiteX0" fmla="*/ 0 w 149828"/>
                <a:gd name="connsiteY0" fmla="*/ 0 h 9364"/>
                <a:gd name="connsiteX1" fmla="*/ 149829 w 149828"/>
                <a:gd name="connsiteY1" fmla="*/ 0 h 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28" h="9364">
                  <a:moveTo>
                    <a:pt x="0" y="0"/>
                  </a:moveTo>
                  <a:lnTo>
                    <a:pt x="149829" y="0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DAC4361E-7FFE-A683-7CE4-713A1E0BABA1}"/>
                </a:ext>
              </a:extLst>
            </p:cNvPr>
            <p:cNvSpPr/>
            <p:nvPr/>
          </p:nvSpPr>
          <p:spPr>
            <a:xfrm>
              <a:off x="1102392" y="2165370"/>
              <a:ext cx="149828" cy="9364"/>
            </a:xfrm>
            <a:custGeom>
              <a:avLst/>
              <a:gdLst>
                <a:gd name="connsiteX0" fmla="*/ 0 w 149828"/>
                <a:gd name="connsiteY0" fmla="*/ 0 h 9364"/>
                <a:gd name="connsiteX1" fmla="*/ 149829 w 149828"/>
                <a:gd name="connsiteY1" fmla="*/ 0 h 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28" h="9364">
                  <a:moveTo>
                    <a:pt x="0" y="0"/>
                  </a:moveTo>
                  <a:lnTo>
                    <a:pt x="149829" y="0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47A3D2FD-A3DC-3651-7AAD-F06BE53CD85C}"/>
              </a:ext>
            </a:extLst>
          </p:cNvPr>
          <p:cNvSpPr txBox="1"/>
          <p:nvPr/>
        </p:nvSpPr>
        <p:spPr>
          <a:xfrm>
            <a:off x="6717591" y="4391937"/>
            <a:ext cx="4428822" cy="1027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1D5A4CC5-DBC3-E627-E392-4C9458BB3E33}"/>
              </a:ext>
            </a:extLst>
          </p:cNvPr>
          <p:cNvSpPr/>
          <p:nvPr/>
        </p:nvSpPr>
        <p:spPr>
          <a:xfrm>
            <a:off x="6680292" y="4347261"/>
            <a:ext cx="4503420" cy="1117327"/>
          </a:xfrm>
          <a:prstGeom prst="roundRect">
            <a:avLst>
              <a:gd name="adj" fmla="val 10443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99D7DCF-9A37-3F6F-6CAE-F2628DC75092}"/>
              </a:ext>
            </a:extLst>
          </p:cNvPr>
          <p:cNvSpPr txBox="1"/>
          <p:nvPr/>
        </p:nvSpPr>
        <p:spPr>
          <a:xfrm>
            <a:off x="7028838" y="3955591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20000">
                      <a:schemeClr val="accent3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总结点四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660D68F5-B94B-27B6-CB09-0736793EFEA5}"/>
              </a:ext>
            </a:extLst>
          </p:cNvPr>
          <p:cNvGrpSpPr/>
          <p:nvPr/>
        </p:nvGrpSpPr>
        <p:grpSpPr>
          <a:xfrm>
            <a:off x="6769811" y="4010744"/>
            <a:ext cx="207222" cy="259026"/>
            <a:chOff x="1027478" y="1940627"/>
            <a:chExt cx="299657" cy="374571"/>
          </a:xfrm>
        </p:grpSpPr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3CC75E49-111A-DFCA-9330-FF8077406FAF}"/>
                </a:ext>
              </a:extLst>
            </p:cNvPr>
            <p:cNvSpPr/>
            <p:nvPr/>
          </p:nvSpPr>
          <p:spPr>
            <a:xfrm>
              <a:off x="1027478" y="1940627"/>
              <a:ext cx="299657" cy="374571"/>
            </a:xfrm>
            <a:custGeom>
              <a:avLst/>
              <a:gdLst>
                <a:gd name="connsiteX0" fmla="*/ 0 w 299657"/>
                <a:gd name="connsiteY0" fmla="*/ 18729 h 374571"/>
                <a:gd name="connsiteX1" fmla="*/ 18729 w 299657"/>
                <a:gd name="connsiteY1" fmla="*/ 0 h 374571"/>
                <a:gd name="connsiteX2" fmla="*/ 206014 w 299657"/>
                <a:gd name="connsiteY2" fmla="*/ 0 h 374571"/>
                <a:gd name="connsiteX3" fmla="*/ 299657 w 299657"/>
                <a:gd name="connsiteY3" fmla="*/ 93643 h 374571"/>
                <a:gd name="connsiteX4" fmla="*/ 299657 w 299657"/>
                <a:gd name="connsiteY4" fmla="*/ 355843 h 374571"/>
                <a:gd name="connsiteX5" fmla="*/ 280929 w 299657"/>
                <a:gd name="connsiteY5" fmla="*/ 374572 h 374571"/>
                <a:gd name="connsiteX6" fmla="*/ 18729 w 299657"/>
                <a:gd name="connsiteY6" fmla="*/ 374572 h 374571"/>
                <a:gd name="connsiteX7" fmla="*/ 0 w 299657"/>
                <a:gd name="connsiteY7" fmla="*/ 355843 h 374571"/>
                <a:gd name="connsiteX8" fmla="*/ 0 w 299657"/>
                <a:gd name="connsiteY8" fmla="*/ 18729 h 37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657" h="374571">
                  <a:moveTo>
                    <a:pt x="0" y="18729"/>
                  </a:moveTo>
                  <a:cubicBezTo>
                    <a:pt x="0" y="8385"/>
                    <a:pt x="8385" y="0"/>
                    <a:pt x="18729" y="0"/>
                  </a:cubicBezTo>
                  <a:lnTo>
                    <a:pt x="206014" y="0"/>
                  </a:lnTo>
                  <a:lnTo>
                    <a:pt x="299657" y="93643"/>
                  </a:lnTo>
                  <a:lnTo>
                    <a:pt x="299657" y="355843"/>
                  </a:lnTo>
                  <a:cubicBezTo>
                    <a:pt x="299657" y="366187"/>
                    <a:pt x="291273" y="374572"/>
                    <a:pt x="280929" y="374572"/>
                  </a:cubicBezTo>
                  <a:lnTo>
                    <a:pt x="18729" y="374572"/>
                  </a:lnTo>
                  <a:cubicBezTo>
                    <a:pt x="8385" y="374572"/>
                    <a:pt x="0" y="366187"/>
                    <a:pt x="0" y="355843"/>
                  </a:cubicBezTo>
                  <a:lnTo>
                    <a:pt x="0" y="18729"/>
                  </a:lnTo>
                  <a:close/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961E41EF-D32B-8676-E5F3-42B0C52F595B}"/>
                </a:ext>
              </a:extLst>
            </p:cNvPr>
            <p:cNvSpPr/>
            <p:nvPr/>
          </p:nvSpPr>
          <p:spPr>
            <a:xfrm>
              <a:off x="1102392" y="2090455"/>
              <a:ext cx="149828" cy="9364"/>
            </a:xfrm>
            <a:custGeom>
              <a:avLst/>
              <a:gdLst>
                <a:gd name="connsiteX0" fmla="*/ 0 w 149828"/>
                <a:gd name="connsiteY0" fmla="*/ 0 h 9364"/>
                <a:gd name="connsiteX1" fmla="*/ 149829 w 149828"/>
                <a:gd name="connsiteY1" fmla="*/ 0 h 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28" h="9364">
                  <a:moveTo>
                    <a:pt x="0" y="0"/>
                  </a:moveTo>
                  <a:lnTo>
                    <a:pt x="149829" y="0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C96908ED-DDE5-74C5-61B6-54176DECC5E0}"/>
                </a:ext>
              </a:extLst>
            </p:cNvPr>
            <p:cNvSpPr/>
            <p:nvPr/>
          </p:nvSpPr>
          <p:spPr>
            <a:xfrm>
              <a:off x="1102392" y="2165370"/>
              <a:ext cx="149828" cy="9364"/>
            </a:xfrm>
            <a:custGeom>
              <a:avLst/>
              <a:gdLst>
                <a:gd name="connsiteX0" fmla="*/ 0 w 149828"/>
                <a:gd name="connsiteY0" fmla="*/ 0 h 9364"/>
                <a:gd name="connsiteX1" fmla="*/ 149829 w 149828"/>
                <a:gd name="connsiteY1" fmla="*/ 0 h 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828" h="9364">
                  <a:moveTo>
                    <a:pt x="0" y="0"/>
                  </a:moveTo>
                  <a:lnTo>
                    <a:pt x="149829" y="0"/>
                  </a:lnTo>
                </a:path>
              </a:pathLst>
            </a:custGeom>
            <a:noFill/>
            <a:ln w="17859" cap="flat">
              <a:gradFill>
                <a:gsLst>
                  <a:gs pos="0">
                    <a:schemeClr val="accent3"/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38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文本框 166">
            <a:extLst>
              <a:ext uri="{FF2B5EF4-FFF2-40B4-BE49-F238E27FC236}">
                <a16:creationId xmlns:a16="http://schemas.microsoft.com/office/drawing/2014/main" id="{1B5CD312-15E5-1986-006E-71F6D0EABC7B}"/>
              </a:ext>
            </a:extLst>
          </p:cNvPr>
          <p:cNvSpPr txBox="1"/>
          <p:nvPr/>
        </p:nvSpPr>
        <p:spPr>
          <a:xfrm>
            <a:off x="3570514" y="2644170"/>
            <a:ext cx="50509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73000">
                      <a:schemeClr val="accent3"/>
                    </a:gs>
                    <a:gs pos="0">
                      <a:schemeClr val="accent1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rPr>
              <a:t>THNK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73000">
                    <a:schemeClr val="accent3"/>
                  </a:gs>
                  <a:gs pos="0">
                    <a:schemeClr val="accent1"/>
                  </a:gs>
                </a:gsLst>
                <a:lin ang="2700000" scaled="1"/>
                <a:tileRect/>
              </a:gra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A39CA84-3697-C5C4-0382-BF767C991E8B}"/>
              </a:ext>
            </a:extLst>
          </p:cNvPr>
          <p:cNvSpPr txBox="1"/>
          <p:nvPr/>
        </p:nvSpPr>
        <p:spPr>
          <a:xfrm>
            <a:off x="3570514" y="4213830"/>
            <a:ext cx="505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6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阿里巴巴普惠体 L" panose="00020600040101010101" pitchFamily="18" charset="-122"/>
              </a:rPr>
              <a:t>渐变蓝简约风工作汇报模版</a:t>
            </a:r>
          </a:p>
        </p:txBody>
      </p:sp>
    </p:spTree>
    <p:extLst>
      <p:ext uri="{BB962C8B-B14F-4D97-AF65-F5344CB8AC3E}">
        <p14:creationId xmlns:p14="http://schemas.microsoft.com/office/powerpoint/2010/main" val="1852626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728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694EC4FC-7B63-0641-90FE-55B5F895D43B}"/>
              </a:ext>
            </a:extLst>
          </p:cNvPr>
          <p:cNvSpPr txBox="1"/>
          <p:nvPr/>
        </p:nvSpPr>
        <p:spPr>
          <a:xfrm>
            <a:off x="5032248" y="1999734"/>
            <a:ext cx="2127505" cy="221599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92000">
                      <a:schemeClr val="accent3"/>
                    </a:gs>
                    <a:gs pos="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rPr>
              <a:t>01</a:t>
            </a:r>
            <a:endParaRPr kumimoji="0" lang="zh-CN" altLang="en-US" sz="13800" b="0" i="0" u="none" strike="noStrike" kern="1200" cap="none" spc="0" normalizeH="0" baseline="0" noProof="0">
              <a:ln>
                <a:noFill/>
              </a:ln>
              <a:gradFill>
                <a:gsLst>
                  <a:gs pos="92000">
                    <a:schemeClr val="accent3"/>
                  </a:gs>
                  <a:gs pos="0">
                    <a:schemeClr val="accent1"/>
                  </a:gs>
                </a:gsLst>
                <a:lin ang="5400000" scaled="1"/>
              </a:gra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4B742AB-9F36-F3F4-9F04-A84E74B3DD2E}"/>
              </a:ext>
            </a:extLst>
          </p:cNvPr>
          <p:cNvCxnSpPr>
            <a:cxnSpLocks/>
          </p:cNvCxnSpPr>
          <p:nvPr/>
        </p:nvCxnSpPr>
        <p:spPr>
          <a:xfrm>
            <a:off x="5580371" y="4093029"/>
            <a:ext cx="1031258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529C588B-0C5A-C64E-DF80-131C8FB5678F}"/>
              </a:ext>
            </a:extLst>
          </p:cNvPr>
          <p:cNvSpPr txBox="1"/>
          <p:nvPr/>
        </p:nvSpPr>
        <p:spPr>
          <a:xfrm>
            <a:off x="4329315" y="4303914"/>
            <a:ext cx="353337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工作计划</a:t>
            </a:r>
          </a:p>
        </p:txBody>
      </p:sp>
    </p:spTree>
    <p:extLst>
      <p:ext uri="{BB962C8B-B14F-4D97-AF65-F5344CB8AC3E}">
        <p14:creationId xmlns:p14="http://schemas.microsoft.com/office/powerpoint/2010/main" val="3001802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工作计划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DE1975A0-843F-8AB7-3203-FC6F06254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3" t="317" r="1364" b="317"/>
          <a:stretch>
            <a:fillRect/>
          </a:stretch>
        </p:blipFill>
        <p:spPr>
          <a:xfrm>
            <a:off x="1687698" y="2101652"/>
            <a:ext cx="1780804" cy="1780804"/>
          </a:xfrm>
          <a:custGeom>
            <a:avLst/>
            <a:gdLst>
              <a:gd name="connsiteX0" fmla="*/ 3407229 w 6814458"/>
              <a:gd name="connsiteY0" fmla="*/ 0 h 6814458"/>
              <a:gd name="connsiteX1" fmla="*/ 6814458 w 6814458"/>
              <a:gd name="connsiteY1" fmla="*/ 3407229 h 6814458"/>
              <a:gd name="connsiteX2" fmla="*/ 3407229 w 6814458"/>
              <a:gd name="connsiteY2" fmla="*/ 6814458 h 6814458"/>
              <a:gd name="connsiteX3" fmla="*/ 0 w 6814458"/>
              <a:gd name="connsiteY3" fmla="*/ 3407229 h 6814458"/>
              <a:gd name="connsiteX4" fmla="*/ 3407229 w 6814458"/>
              <a:gd name="connsiteY4" fmla="*/ 0 h 681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4458" h="6814458">
                <a:moveTo>
                  <a:pt x="3407229" y="0"/>
                </a:moveTo>
                <a:cubicBezTo>
                  <a:pt x="5288990" y="0"/>
                  <a:pt x="6814458" y="1525468"/>
                  <a:pt x="6814458" y="3407229"/>
                </a:cubicBezTo>
                <a:cubicBezTo>
                  <a:pt x="6814458" y="5288990"/>
                  <a:pt x="5288990" y="6814458"/>
                  <a:pt x="3407229" y="6814458"/>
                </a:cubicBezTo>
                <a:cubicBezTo>
                  <a:pt x="1525468" y="6814458"/>
                  <a:pt x="0" y="5288990"/>
                  <a:pt x="0" y="3407229"/>
                </a:cubicBezTo>
                <a:cubicBezTo>
                  <a:pt x="0" y="1525468"/>
                  <a:pt x="1525468" y="0"/>
                  <a:pt x="3407229" y="0"/>
                </a:cubicBezTo>
                <a:close/>
              </a:path>
            </a:pathLst>
          </a:custGeom>
          <a:effectLst/>
        </p:spPr>
      </p:pic>
      <p:sp>
        <p:nvSpPr>
          <p:cNvPr id="10" name="空心弧 9">
            <a:extLst>
              <a:ext uri="{FF2B5EF4-FFF2-40B4-BE49-F238E27FC236}">
                <a16:creationId xmlns:a16="http://schemas.microsoft.com/office/drawing/2014/main" id="{425EC8F6-1686-8A9C-F937-D0EB812C85B6}"/>
              </a:ext>
            </a:extLst>
          </p:cNvPr>
          <p:cNvSpPr/>
          <p:nvPr/>
        </p:nvSpPr>
        <p:spPr>
          <a:xfrm>
            <a:off x="1450339" y="1864293"/>
            <a:ext cx="2255522" cy="2255522"/>
          </a:xfrm>
          <a:prstGeom prst="blockArc">
            <a:avLst>
              <a:gd name="adj1" fmla="val 13759388"/>
              <a:gd name="adj2" fmla="val 3931869"/>
              <a:gd name="adj3" fmla="val 3613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6" name="弧形 5">
            <a:extLst>
              <a:ext uri="{FF2B5EF4-FFF2-40B4-BE49-F238E27FC236}">
                <a16:creationId xmlns:a16="http://schemas.microsoft.com/office/drawing/2014/main" id="{D128F53B-963F-B3C5-E179-596F3B842CB9}"/>
              </a:ext>
            </a:extLst>
          </p:cNvPr>
          <p:cNvSpPr/>
          <p:nvPr/>
        </p:nvSpPr>
        <p:spPr>
          <a:xfrm>
            <a:off x="1567461" y="1981415"/>
            <a:ext cx="2021278" cy="2021278"/>
          </a:xfrm>
          <a:prstGeom prst="arc">
            <a:avLst>
              <a:gd name="adj1" fmla="val 4057754"/>
              <a:gd name="adj2" fmla="val 16341619"/>
            </a:avLst>
          </a:prstGeom>
          <a:noFill/>
          <a:ln>
            <a:gradFill flip="none" rotWithShape="1">
              <a:gsLst>
                <a:gs pos="0">
                  <a:schemeClr val="accent3">
                    <a:alpha val="43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794D71A-E9A8-8983-1294-0A9882E61F0A}"/>
              </a:ext>
            </a:extLst>
          </p:cNvPr>
          <p:cNvSpPr txBox="1"/>
          <p:nvPr/>
        </p:nvSpPr>
        <p:spPr>
          <a:xfrm>
            <a:off x="1576212" y="4156639"/>
            <a:ext cx="20037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计划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XXX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万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+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F6002FC6-9BBF-107A-902A-5250AA169456}"/>
              </a:ext>
            </a:extLst>
          </p:cNvPr>
          <p:cNvSpPr/>
          <p:nvPr/>
        </p:nvSpPr>
        <p:spPr>
          <a:xfrm>
            <a:off x="1832419" y="5243823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93600CD7-9C20-0D5A-6F34-C718ADEF54B6}"/>
              </a:ext>
            </a:extLst>
          </p:cNvPr>
          <p:cNvSpPr/>
          <p:nvPr/>
        </p:nvSpPr>
        <p:spPr>
          <a:xfrm flipH="1">
            <a:off x="1692511" y="5270536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C8BF676-BE6E-4167-98A7-F07736AB2151}"/>
              </a:ext>
            </a:extLst>
          </p:cNvPr>
          <p:cNvSpPr txBox="1"/>
          <p:nvPr/>
        </p:nvSpPr>
        <p:spPr>
          <a:xfrm>
            <a:off x="1667741" y="4969640"/>
            <a:ext cx="182071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项目一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9347B71-B78F-CA31-7832-4B4D977F5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3" r="16903"/>
          <a:stretch/>
        </p:blipFill>
        <p:spPr>
          <a:xfrm>
            <a:off x="5205598" y="2101652"/>
            <a:ext cx="1780804" cy="1780804"/>
          </a:xfrm>
          <a:custGeom>
            <a:avLst/>
            <a:gdLst>
              <a:gd name="connsiteX0" fmla="*/ 3407229 w 6814458"/>
              <a:gd name="connsiteY0" fmla="*/ 0 h 6814458"/>
              <a:gd name="connsiteX1" fmla="*/ 6814458 w 6814458"/>
              <a:gd name="connsiteY1" fmla="*/ 3407229 h 6814458"/>
              <a:gd name="connsiteX2" fmla="*/ 3407229 w 6814458"/>
              <a:gd name="connsiteY2" fmla="*/ 6814458 h 6814458"/>
              <a:gd name="connsiteX3" fmla="*/ 0 w 6814458"/>
              <a:gd name="connsiteY3" fmla="*/ 3407229 h 6814458"/>
              <a:gd name="connsiteX4" fmla="*/ 3407229 w 6814458"/>
              <a:gd name="connsiteY4" fmla="*/ 0 h 681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4458" h="6814458">
                <a:moveTo>
                  <a:pt x="3407229" y="0"/>
                </a:moveTo>
                <a:cubicBezTo>
                  <a:pt x="5288990" y="0"/>
                  <a:pt x="6814458" y="1525468"/>
                  <a:pt x="6814458" y="3407229"/>
                </a:cubicBezTo>
                <a:cubicBezTo>
                  <a:pt x="6814458" y="5288990"/>
                  <a:pt x="5288990" y="6814458"/>
                  <a:pt x="3407229" y="6814458"/>
                </a:cubicBezTo>
                <a:cubicBezTo>
                  <a:pt x="1525468" y="6814458"/>
                  <a:pt x="0" y="5288990"/>
                  <a:pt x="0" y="3407229"/>
                </a:cubicBezTo>
                <a:cubicBezTo>
                  <a:pt x="0" y="1525468"/>
                  <a:pt x="1525468" y="0"/>
                  <a:pt x="3407229" y="0"/>
                </a:cubicBezTo>
                <a:close/>
              </a:path>
            </a:pathLst>
          </a:custGeom>
          <a:effectLst/>
        </p:spPr>
      </p:pic>
      <p:sp>
        <p:nvSpPr>
          <p:cNvPr id="31" name="空心弧 30">
            <a:extLst>
              <a:ext uri="{FF2B5EF4-FFF2-40B4-BE49-F238E27FC236}">
                <a16:creationId xmlns:a16="http://schemas.microsoft.com/office/drawing/2014/main" id="{C81F45EE-67E6-E4B7-AE30-CAB8914662FE}"/>
              </a:ext>
            </a:extLst>
          </p:cNvPr>
          <p:cNvSpPr/>
          <p:nvPr/>
        </p:nvSpPr>
        <p:spPr>
          <a:xfrm>
            <a:off x="4968239" y="1864293"/>
            <a:ext cx="2255522" cy="2255522"/>
          </a:xfrm>
          <a:prstGeom prst="blockArc">
            <a:avLst>
              <a:gd name="adj1" fmla="val 13759388"/>
              <a:gd name="adj2" fmla="val 3931869"/>
              <a:gd name="adj3" fmla="val 3613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2" name="弧形 31">
            <a:extLst>
              <a:ext uri="{FF2B5EF4-FFF2-40B4-BE49-F238E27FC236}">
                <a16:creationId xmlns:a16="http://schemas.microsoft.com/office/drawing/2014/main" id="{D59EB0BE-3EC7-BD09-54B8-66B035EF5A2E}"/>
              </a:ext>
            </a:extLst>
          </p:cNvPr>
          <p:cNvSpPr/>
          <p:nvPr/>
        </p:nvSpPr>
        <p:spPr>
          <a:xfrm>
            <a:off x="5085361" y="1981415"/>
            <a:ext cx="2021278" cy="2021278"/>
          </a:xfrm>
          <a:prstGeom prst="arc">
            <a:avLst>
              <a:gd name="adj1" fmla="val 4057754"/>
              <a:gd name="adj2" fmla="val 16341619"/>
            </a:avLst>
          </a:prstGeom>
          <a:noFill/>
          <a:ln>
            <a:gradFill flip="none" rotWithShape="1">
              <a:gsLst>
                <a:gs pos="0">
                  <a:schemeClr val="accent3">
                    <a:alpha val="43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63F0746-87F1-9BD6-1450-47B49F1EC766}"/>
              </a:ext>
            </a:extLst>
          </p:cNvPr>
          <p:cNvSpPr txBox="1"/>
          <p:nvPr/>
        </p:nvSpPr>
        <p:spPr>
          <a:xfrm>
            <a:off x="5094112" y="4156639"/>
            <a:ext cx="20037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计划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XXX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万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+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6D6B2109-CD7A-3EC4-D4B4-B4BDA1DB28BE}"/>
              </a:ext>
            </a:extLst>
          </p:cNvPr>
          <p:cNvSpPr/>
          <p:nvPr/>
        </p:nvSpPr>
        <p:spPr>
          <a:xfrm>
            <a:off x="5350319" y="5243823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8B42838A-023D-7B28-B2A2-4DD48D86CB0B}"/>
              </a:ext>
            </a:extLst>
          </p:cNvPr>
          <p:cNvSpPr/>
          <p:nvPr/>
        </p:nvSpPr>
        <p:spPr>
          <a:xfrm flipH="1">
            <a:off x="5210411" y="5270536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50A1909-7647-60A5-34EF-434EF0F7773B}"/>
              </a:ext>
            </a:extLst>
          </p:cNvPr>
          <p:cNvSpPr txBox="1"/>
          <p:nvPr/>
        </p:nvSpPr>
        <p:spPr>
          <a:xfrm>
            <a:off x="5185641" y="4969640"/>
            <a:ext cx="182071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项目二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B38CE17-5DC0-7D06-C334-F8ACD7A7E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6" r="16856"/>
          <a:stretch/>
        </p:blipFill>
        <p:spPr>
          <a:xfrm>
            <a:off x="8723498" y="2101652"/>
            <a:ext cx="1780804" cy="1780804"/>
          </a:xfrm>
          <a:custGeom>
            <a:avLst/>
            <a:gdLst>
              <a:gd name="connsiteX0" fmla="*/ 3407229 w 6814458"/>
              <a:gd name="connsiteY0" fmla="*/ 0 h 6814458"/>
              <a:gd name="connsiteX1" fmla="*/ 6814458 w 6814458"/>
              <a:gd name="connsiteY1" fmla="*/ 3407229 h 6814458"/>
              <a:gd name="connsiteX2" fmla="*/ 3407229 w 6814458"/>
              <a:gd name="connsiteY2" fmla="*/ 6814458 h 6814458"/>
              <a:gd name="connsiteX3" fmla="*/ 0 w 6814458"/>
              <a:gd name="connsiteY3" fmla="*/ 3407229 h 6814458"/>
              <a:gd name="connsiteX4" fmla="*/ 3407229 w 6814458"/>
              <a:gd name="connsiteY4" fmla="*/ 0 h 681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4458" h="6814458">
                <a:moveTo>
                  <a:pt x="3407229" y="0"/>
                </a:moveTo>
                <a:cubicBezTo>
                  <a:pt x="5288990" y="0"/>
                  <a:pt x="6814458" y="1525468"/>
                  <a:pt x="6814458" y="3407229"/>
                </a:cubicBezTo>
                <a:cubicBezTo>
                  <a:pt x="6814458" y="5288990"/>
                  <a:pt x="5288990" y="6814458"/>
                  <a:pt x="3407229" y="6814458"/>
                </a:cubicBezTo>
                <a:cubicBezTo>
                  <a:pt x="1525468" y="6814458"/>
                  <a:pt x="0" y="5288990"/>
                  <a:pt x="0" y="3407229"/>
                </a:cubicBezTo>
                <a:cubicBezTo>
                  <a:pt x="0" y="1525468"/>
                  <a:pt x="1525468" y="0"/>
                  <a:pt x="3407229" y="0"/>
                </a:cubicBezTo>
                <a:close/>
              </a:path>
            </a:pathLst>
          </a:custGeom>
          <a:effectLst/>
        </p:spPr>
      </p:pic>
      <p:sp>
        <p:nvSpPr>
          <p:cNvPr id="41" name="空心弧 40">
            <a:extLst>
              <a:ext uri="{FF2B5EF4-FFF2-40B4-BE49-F238E27FC236}">
                <a16:creationId xmlns:a16="http://schemas.microsoft.com/office/drawing/2014/main" id="{A1835A1A-FCE4-6A3A-709E-6B7FAD9FFB39}"/>
              </a:ext>
            </a:extLst>
          </p:cNvPr>
          <p:cNvSpPr/>
          <p:nvPr/>
        </p:nvSpPr>
        <p:spPr>
          <a:xfrm>
            <a:off x="8486139" y="1864293"/>
            <a:ext cx="2255522" cy="2255522"/>
          </a:xfrm>
          <a:prstGeom prst="blockArc">
            <a:avLst>
              <a:gd name="adj1" fmla="val 13759388"/>
              <a:gd name="adj2" fmla="val 3931869"/>
              <a:gd name="adj3" fmla="val 3613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42" name="弧形 41">
            <a:extLst>
              <a:ext uri="{FF2B5EF4-FFF2-40B4-BE49-F238E27FC236}">
                <a16:creationId xmlns:a16="http://schemas.microsoft.com/office/drawing/2014/main" id="{5DF15C9C-D0B1-F745-BF44-B9F99F6FDC24}"/>
              </a:ext>
            </a:extLst>
          </p:cNvPr>
          <p:cNvSpPr/>
          <p:nvPr/>
        </p:nvSpPr>
        <p:spPr>
          <a:xfrm>
            <a:off x="8603261" y="1981415"/>
            <a:ext cx="2021278" cy="2021278"/>
          </a:xfrm>
          <a:prstGeom prst="arc">
            <a:avLst>
              <a:gd name="adj1" fmla="val 4057754"/>
              <a:gd name="adj2" fmla="val 16341619"/>
            </a:avLst>
          </a:prstGeom>
          <a:noFill/>
          <a:ln>
            <a:gradFill flip="none" rotWithShape="1">
              <a:gsLst>
                <a:gs pos="0">
                  <a:schemeClr val="accent3">
                    <a:alpha val="43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F7A0805-7D8B-754B-BF0B-385638D76F2A}"/>
              </a:ext>
            </a:extLst>
          </p:cNvPr>
          <p:cNvSpPr txBox="1"/>
          <p:nvPr/>
        </p:nvSpPr>
        <p:spPr>
          <a:xfrm>
            <a:off x="8612012" y="4156639"/>
            <a:ext cx="2003776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计划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XXX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万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+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BFB849CD-545E-DC4C-C02F-DBFC3EF1E44B}"/>
              </a:ext>
            </a:extLst>
          </p:cNvPr>
          <p:cNvSpPr/>
          <p:nvPr/>
        </p:nvSpPr>
        <p:spPr>
          <a:xfrm>
            <a:off x="8868219" y="5243823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F2C8D319-A4A5-50D7-B3E9-1E7E08ABBFF2}"/>
              </a:ext>
            </a:extLst>
          </p:cNvPr>
          <p:cNvSpPr/>
          <p:nvPr/>
        </p:nvSpPr>
        <p:spPr>
          <a:xfrm flipH="1">
            <a:off x="8728311" y="5270536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1C9C5F-311C-04DE-8A1A-57B634AF35DF}"/>
              </a:ext>
            </a:extLst>
          </p:cNvPr>
          <p:cNvSpPr txBox="1"/>
          <p:nvPr/>
        </p:nvSpPr>
        <p:spPr>
          <a:xfrm>
            <a:off x="8703541" y="4969640"/>
            <a:ext cx="182071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项目三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084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工作计划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97FDC093-DFEC-0952-7C35-FD9C906D9267}"/>
              </a:ext>
            </a:extLst>
          </p:cNvPr>
          <p:cNvGrpSpPr/>
          <p:nvPr/>
        </p:nvGrpSpPr>
        <p:grpSpPr>
          <a:xfrm>
            <a:off x="2537872" y="2240256"/>
            <a:ext cx="858240" cy="858240"/>
            <a:chOff x="2118323" y="2756007"/>
            <a:chExt cx="858240" cy="858240"/>
          </a:xfrm>
        </p:grpSpPr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35E1459A-CF69-5112-AA68-D37351248C89}"/>
                </a:ext>
              </a:extLst>
            </p:cNvPr>
            <p:cNvSpPr/>
            <p:nvPr/>
          </p:nvSpPr>
          <p:spPr>
            <a:xfrm>
              <a:off x="2204543" y="2842227"/>
              <a:ext cx="685800" cy="685800"/>
            </a:xfrm>
            <a:prstGeom prst="ellipse">
              <a:avLst/>
            </a:prstGeom>
            <a:gradFill flip="none" rotWithShape="1">
              <a:gsLst>
                <a:gs pos="30000">
                  <a:schemeClr val="accent1">
                    <a:alpha val="64000"/>
                  </a:schemeClr>
                </a:gs>
                <a:gs pos="100000">
                  <a:schemeClr val="accent3">
                    <a:alpha val="18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80" name="空心弧 79">
              <a:extLst>
                <a:ext uri="{FF2B5EF4-FFF2-40B4-BE49-F238E27FC236}">
                  <a16:creationId xmlns:a16="http://schemas.microsoft.com/office/drawing/2014/main" id="{005381A3-2046-C401-D7AD-F76AC922710C}"/>
                </a:ext>
              </a:extLst>
            </p:cNvPr>
            <p:cNvSpPr/>
            <p:nvPr/>
          </p:nvSpPr>
          <p:spPr>
            <a:xfrm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81" name="空心弧 80">
              <a:extLst>
                <a:ext uri="{FF2B5EF4-FFF2-40B4-BE49-F238E27FC236}">
                  <a16:creationId xmlns:a16="http://schemas.microsoft.com/office/drawing/2014/main" id="{A734F3F5-C039-0C8F-BD4C-C9A0917D0565}"/>
                </a:ext>
              </a:extLst>
            </p:cNvPr>
            <p:cNvSpPr/>
            <p:nvPr/>
          </p:nvSpPr>
          <p:spPr>
            <a:xfrm rot="9472655"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78" name="椭圆 77">
            <a:extLst>
              <a:ext uri="{FF2B5EF4-FFF2-40B4-BE49-F238E27FC236}">
                <a16:creationId xmlns:a16="http://schemas.microsoft.com/office/drawing/2014/main" id="{8DD02441-14A2-AE41-EB97-7A157C48A628}"/>
              </a:ext>
            </a:extLst>
          </p:cNvPr>
          <p:cNvSpPr/>
          <p:nvPr/>
        </p:nvSpPr>
        <p:spPr>
          <a:xfrm>
            <a:off x="2459295" y="2161679"/>
            <a:ext cx="1015394" cy="1015394"/>
          </a:xfrm>
          <a:prstGeom prst="ellips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8F0897E2-F614-FB0F-A174-426E6E39A9BB}"/>
              </a:ext>
            </a:extLst>
          </p:cNvPr>
          <p:cNvGrpSpPr/>
          <p:nvPr/>
        </p:nvGrpSpPr>
        <p:grpSpPr>
          <a:xfrm>
            <a:off x="3162853" y="4392959"/>
            <a:ext cx="858240" cy="858240"/>
            <a:chOff x="2118323" y="2756007"/>
            <a:chExt cx="858240" cy="858240"/>
          </a:xfrm>
        </p:grpSpPr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3BBCD568-2298-FCF5-46FD-193874376C0D}"/>
                </a:ext>
              </a:extLst>
            </p:cNvPr>
            <p:cNvSpPr/>
            <p:nvPr/>
          </p:nvSpPr>
          <p:spPr>
            <a:xfrm>
              <a:off x="2204543" y="2842227"/>
              <a:ext cx="685800" cy="685800"/>
            </a:xfrm>
            <a:prstGeom prst="ellipse">
              <a:avLst/>
            </a:prstGeom>
            <a:gradFill flip="none" rotWithShape="1">
              <a:gsLst>
                <a:gs pos="30000">
                  <a:schemeClr val="accent1">
                    <a:alpha val="64000"/>
                  </a:schemeClr>
                </a:gs>
                <a:gs pos="100000">
                  <a:schemeClr val="accent3">
                    <a:alpha val="18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86" name="空心弧 85">
              <a:extLst>
                <a:ext uri="{FF2B5EF4-FFF2-40B4-BE49-F238E27FC236}">
                  <a16:creationId xmlns:a16="http://schemas.microsoft.com/office/drawing/2014/main" id="{0C34A47F-9D9A-CC4B-3945-B60A45C2404D}"/>
                </a:ext>
              </a:extLst>
            </p:cNvPr>
            <p:cNvSpPr/>
            <p:nvPr/>
          </p:nvSpPr>
          <p:spPr>
            <a:xfrm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87" name="空心弧 86">
              <a:extLst>
                <a:ext uri="{FF2B5EF4-FFF2-40B4-BE49-F238E27FC236}">
                  <a16:creationId xmlns:a16="http://schemas.microsoft.com/office/drawing/2014/main" id="{CBE12B8D-FEF9-EAA7-A9BB-0EE1590EE2A1}"/>
                </a:ext>
              </a:extLst>
            </p:cNvPr>
            <p:cNvSpPr/>
            <p:nvPr/>
          </p:nvSpPr>
          <p:spPr>
            <a:xfrm rot="9472655"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84" name="椭圆 83">
            <a:extLst>
              <a:ext uri="{FF2B5EF4-FFF2-40B4-BE49-F238E27FC236}">
                <a16:creationId xmlns:a16="http://schemas.microsoft.com/office/drawing/2014/main" id="{BA4679BE-0C53-7EBF-09B2-26EEDC4DFC42}"/>
              </a:ext>
            </a:extLst>
          </p:cNvPr>
          <p:cNvSpPr/>
          <p:nvPr/>
        </p:nvSpPr>
        <p:spPr>
          <a:xfrm>
            <a:off x="3084276" y="4314382"/>
            <a:ext cx="1015394" cy="1015394"/>
          </a:xfrm>
          <a:prstGeom prst="ellips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DB3127A7-F0F5-E349-453C-2DAB0153E2CF}"/>
              </a:ext>
            </a:extLst>
          </p:cNvPr>
          <p:cNvGrpSpPr/>
          <p:nvPr/>
        </p:nvGrpSpPr>
        <p:grpSpPr>
          <a:xfrm>
            <a:off x="5023515" y="2240256"/>
            <a:ext cx="858240" cy="858240"/>
            <a:chOff x="2118323" y="2756007"/>
            <a:chExt cx="858240" cy="858240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D3CBA69E-685D-9B69-90F8-1FB4A79D9C02}"/>
                </a:ext>
              </a:extLst>
            </p:cNvPr>
            <p:cNvSpPr/>
            <p:nvPr/>
          </p:nvSpPr>
          <p:spPr>
            <a:xfrm>
              <a:off x="2204543" y="2842227"/>
              <a:ext cx="685800" cy="685800"/>
            </a:xfrm>
            <a:prstGeom prst="ellipse">
              <a:avLst/>
            </a:prstGeom>
            <a:gradFill flip="none" rotWithShape="1">
              <a:gsLst>
                <a:gs pos="30000">
                  <a:schemeClr val="accent1">
                    <a:alpha val="64000"/>
                  </a:schemeClr>
                </a:gs>
                <a:gs pos="100000">
                  <a:schemeClr val="accent3">
                    <a:alpha val="18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92" name="空心弧 91">
              <a:extLst>
                <a:ext uri="{FF2B5EF4-FFF2-40B4-BE49-F238E27FC236}">
                  <a16:creationId xmlns:a16="http://schemas.microsoft.com/office/drawing/2014/main" id="{D1DD3662-15D8-4434-3551-76E49CA9AE75}"/>
                </a:ext>
              </a:extLst>
            </p:cNvPr>
            <p:cNvSpPr/>
            <p:nvPr/>
          </p:nvSpPr>
          <p:spPr>
            <a:xfrm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93" name="空心弧 92">
              <a:extLst>
                <a:ext uri="{FF2B5EF4-FFF2-40B4-BE49-F238E27FC236}">
                  <a16:creationId xmlns:a16="http://schemas.microsoft.com/office/drawing/2014/main" id="{ED3FBE14-A795-4E96-FED0-75FF15BDCFE6}"/>
                </a:ext>
              </a:extLst>
            </p:cNvPr>
            <p:cNvSpPr/>
            <p:nvPr/>
          </p:nvSpPr>
          <p:spPr>
            <a:xfrm rot="9472655"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90" name="椭圆 89">
            <a:extLst>
              <a:ext uri="{FF2B5EF4-FFF2-40B4-BE49-F238E27FC236}">
                <a16:creationId xmlns:a16="http://schemas.microsoft.com/office/drawing/2014/main" id="{21E1024A-9EA5-BF54-6DA7-440A86D757F7}"/>
              </a:ext>
            </a:extLst>
          </p:cNvPr>
          <p:cNvSpPr/>
          <p:nvPr/>
        </p:nvSpPr>
        <p:spPr>
          <a:xfrm>
            <a:off x="4944938" y="2161679"/>
            <a:ext cx="1015394" cy="1015394"/>
          </a:xfrm>
          <a:prstGeom prst="ellips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D783C0F3-1685-25E7-CA8D-505FD6325DB5}"/>
              </a:ext>
            </a:extLst>
          </p:cNvPr>
          <p:cNvGrpSpPr/>
          <p:nvPr/>
        </p:nvGrpSpPr>
        <p:grpSpPr>
          <a:xfrm>
            <a:off x="5650581" y="4392959"/>
            <a:ext cx="858240" cy="858240"/>
            <a:chOff x="2118323" y="2756007"/>
            <a:chExt cx="858240" cy="858240"/>
          </a:xfrm>
        </p:grpSpPr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DEAE9A38-CDA8-1D12-8687-A5CCE3C43BA0}"/>
                </a:ext>
              </a:extLst>
            </p:cNvPr>
            <p:cNvSpPr/>
            <p:nvPr/>
          </p:nvSpPr>
          <p:spPr>
            <a:xfrm>
              <a:off x="2204543" y="2842227"/>
              <a:ext cx="685800" cy="685800"/>
            </a:xfrm>
            <a:prstGeom prst="ellipse">
              <a:avLst/>
            </a:prstGeom>
            <a:gradFill flip="none" rotWithShape="1">
              <a:gsLst>
                <a:gs pos="30000">
                  <a:schemeClr val="accent1">
                    <a:alpha val="64000"/>
                  </a:schemeClr>
                </a:gs>
                <a:gs pos="100000">
                  <a:schemeClr val="accent3">
                    <a:alpha val="18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98" name="空心弧 97">
              <a:extLst>
                <a:ext uri="{FF2B5EF4-FFF2-40B4-BE49-F238E27FC236}">
                  <a16:creationId xmlns:a16="http://schemas.microsoft.com/office/drawing/2014/main" id="{0F5AC352-D606-2F00-1D78-30C6321264F5}"/>
                </a:ext>
              </a:extLst>
            </p:cNvPr>
            <p:cNvSpPr/>
            <p:nvPr/>
          </p:nvSpPr>
          <p:spPr>
            <a:xfrm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99" name="空心弧 98">
              <a:extLst>
                <a:ext uri="{FF2B5EF4-FFF2-40B4-BE49-F238E27FC236}">
                  <a16:creationId xmlns:a16="http://schemas.microsoft.com/office/drawing/2014/main" id="{F0B9CAE6-526E-BA25-CF90-B0418A794040}"/>
                </a:ext>
              </a:extLst>
            </p:cNvPr>
            <p:cNvSpPr/>
            <p:nvPr/>
          </p:nvSpPr>
          <p:spPr>
            <a:xfrm rot="9472655"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96" name="椭圆 95">
            <a:extLst>
              <a:ext uri="{FF2B5EF4-FFF2-40B4-BE49-F238E27FC236}">
                <a16:creationId xmlns:a16="http://schemas.microsoft.com/office/drawing/2014/main" id="{B449B504-A39A-375F-6960-8A56622FE6EF}"/>
              </a:ext>
            </a:extLst>
          </p:cNvPr>
          <p:cNvSpPr/>
          <p:nvPr/>
        </p:nvSpPr>
        <p:spPr>
          <a:xfrm>
            <a:off x="5572004" y="4314382"/>
            <a:ext cx="1015394" cy="1015394"/>
          </a:xfrm>
          <a:prstGeom prst="ellips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D39972B5-635A-43FE-1682-B12A045B098B}"/>
              </a:ext>
            </a:extLst>
          </p:cNvPr>
          <p:cNvGrpSpPr/>
          <p:nvPr/>
        </p:nvGrpSpPr>
        <p:grpSpPr>
          <a:xfrm>
            <a:off x="7509158" y="2240256"/>
            <a:ext cx="858240" cy="858240"/>
            <a:chOff x="2118323" y="2756007"/>
            <a:chExt cx="858240" cy="858240"/>
          </a:xfrm>
        </p:grpSpPr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78486E19-3863-145D-98DC-558CE8F4EDCE}"/>
                </a:ext>
              </a:extLst>
            </p:cNvPr>
            <p:cNvSpPr/>
            <p:nvPr/>
          </p:nvSpPr>
          <p:spPr>
            <a:xfrm>
              <a:off x="2204543" y="2842227"/>
              <a:ext cx="685800" cy="685800"/>
            </a:xfrm>
            <a:prstGeom prst="ellipse">
              <a:avLst/>
            </a:prstGeom>
            <a:gradFill flip="none" rotWithShape="1">
              <a:gsLst>
                <a:gs pos="30000">
                  <a:schemeClr val="accent1">
                    <a:alpha val="64000"/>
                  </a:schemeClr>
                </a:gs>
                <a:gs pos="100000">
                  <a:schemeClr val="accent3">
                    <a:alpha val="18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04" name="空心弧 103">
              <a:extLst>
                <a:ext uri="{FF2B5EF4-FFF2-40B4-BE49-F238E27FC236}">
                  <a16:creationId xmlns:a16="http://schemas.microsoft.com/office/drawing/2014/main" id="{BDFF15B5-18D0-17A0-17FF-7CC7D4658C64}"/>
                </a:ext>
              </a:extLst>
            </p:cNvPr>
            <p:cNvSpPr/>
            <p:nvPr/>
          </p:nvSpPr>
          <p:spPr>
            <a:xfrm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05" name="空心弧 104">
              <a:extLst>
                <a:ext uri="{FF2B5EF4-FFF2-40B4-BE49-F238E27FC236}">
                  <a16:creationId xmlns:a16="http://schemas.microsoft.com/office/drawing/2014/main" id="{F4B8F3F6-C3BE-8869-1881-2A1C977B3219}"/>
                </a:ext>
              </a:extLst>
            </p:cNvPr>
            <p:cNvSpPr/>
            <p:nvPr/>
          </p:nvSpPr>
          <p:spPr>
            <a:xfrm rot="9472655"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102" name="椭圆 101">
            <a:extLst>
              <a:ext uri="{FF2B5EF4-FFF2-40B4-BE49-F238E27FC236}">
                <a16:creationId xmlns:a16="http://schemas.microsoft.com/office/drawing/2014/main" id="{9D748994-CA9F-8A04-3CDE-33AEAF6EC4A3}"/>
              </a:ext>
            </a:extLst>
          </p:cNvPr>
          <p:cNvSpPr/>
          <p:nvPr/>
        </p:nvSpPr>
        <p:spPr>
          <a:xfrm>
            <a:off x="7430581" y="2161679"/>
            <a:ext cx="1015394" cy="1015394"/>
          </a:xfrm>
          <a:prstGeom prst="ellips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E44730A9-DF16-38ED-4924-B0C19839D554}"/>
              </a:ext>
            </a:extLst>
          </p:cNvPr>
          <p:cNvGrpSpPr/>
          <p:nvPr/>
        </p:nvGrpSpPr>
        <p:grpSpPr>
          <a:xfrm>
            <a:off x="8138309" y="4392959"/>
            <a:ext cx="858240" cy="858240"/>
            <a:chOff x="2118323" y="2756007"/>
            <a:chExt cx="858240" cy="858240"/>
          </a:xfrm>
        </p:grpSpPr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A92B6878-50BE-F35D-6E6E-84765EEB7985}"/>
                </a:ext>
              </a:extLst>
            </p:cNvPr>
            <p:cNvSpPr/>
            <p:nvPr/>
          </p:nvSpPr>
          <p:spPr>
            <a:xfrm>
              <a:off x="2204543" y="2842227"/>
              <a:ext cx="685800" cy="685800"/>
            </a:xfrm>
            <a:prstGeom prst="ellipse">
              <a:avLst/>
            </a:prstGeom>
            <a:gradFill flip="none" rotWithShape="1">
              <a:gsLst>
                <a:gs pos="30000">
                  <a:schemeClr val="accent1">
                    <a:alpha val="64000"/>
                  </a:schemeClr>
                </a:gs>
                <a:gs pos="100000">
                  <a:schemeClr val="accent3">
                    <a:alpha val="18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10" name="空心弧 109">
              <a:extLst>
                <a:ext uri="{FF2B5EF4-FFF2-40B4-BE49-F238E27FC236}">
                  <a16:creationId xmlns:a16="http://schemas.microsoft.com/office/drawing/2014/main" id="{A7E6BA5E-FFBC-58FF-C1D6-D186B437D58C}"/>
                </a:ext>
              </a:extLst>
            </p:cNvPr>
            <p:cNvSpPr/>
            <p:nvPr/>
          </p:nvSpPr>
          <p:spPr>
            <a:xfrm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11" name="空心弧 110">
              <a:extLst>
                <a:ext uri="{FF2B5EF4-FFF2-40B4-BE49-F238E27FC236}">
                  <a16:creationId xmlns:a16="http://schemas.microsoft.com/office/drawing/2014/main" id="{0991900F-8348-61BA-9ED8-28F2567BCD0B}"/>
                </a:ext>
              </a:extLst>
            </p:cNvPr>
            <p:cNvSpPr/>
            <p:nvPr/>
          </p:nvSpPr>
          <p:spPr>
            <a:xfrm rot="9472655"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108" name="椭圆 107">
            <a:extLst>
              <a:ext uri="{FF2B5EF4-FFF2-40B4-BE49-F238E27FC236}">
                <a16:creationId xmlns:a16="http://schemas.microsoft.com/office/drawing/2014/main" id="{6049C9F8-23BD-E9E8-B87A-B052D60DED8A}"/>
              </a:ext>
            </a:extLst>
          </p:cNvPr>
          <p:cNvSpPr/>
          <p:nvPr/>
        </p:nvSpPr>
        <p:spPr>
          <a:xfrm>
            <a:off x="8059732" y="4314382"/>
            <a:ext cx="1015394" cy="1015394"/>
          </a:xfrm>
          <a:prstGeom prst="ellips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cxnSp>
        <p:nvCxnSpPr>
          <p:cNvPr id="115" name="直接连接符 114">
            <a:extLst>
              <a:ext uri="{FF2B5EF4-FFF2-40B4-BE49-F238E27FC236}">
                <a16:creationId xmlns:a16="http://schemas.microsoft.com/office/drawing/2014/main" id="{C948DA05-ECC4-A4B3-4497-A74DF60E3748}"/>
              </a:ext>
            </a:extLst>
          </p:cNvPr>
          <p:cNvCxnSpPr>
            <a:cxnSpLocks/>
          </p:cNvCxnSpPr>
          <p:nvPr/>
        </p:nvCxnSpPr>
        <p:spPr>
          <a:xfrm flipH="1">
            <a:off x="1949965" y="2989652"/>
            <a:ext cx="626077" cy="414055"/>
          </a:xfrm>
          <a:prstGeom prst="lin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C1B9F4BC-31AD-D22F-447C-E58688D9A1BA}"/>
              </a:ext>
            </a:extLst>
          </p:cNvPr>
          <p:cNvGrpSpPr/>
          <p:nvPr/>
        </p:nvGrpSpPr>
        <p:grpSpPr>
          <a:xfrm>
            <a:off x="9994800" y="2240256"/>
            <a:ext cx="858240" cy="858240"/>
            <a:chOff x="2118323" y="2756007"/>
            <a:chExt cx="858240" cy="858240"/>
          </a:xfrm>
        </p:grpSpPr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id="{3905FCDB-40FE-5109-88EF-97C9FDC631F4}"/>
                </a:ext>
              </a:extLst>
            </p:cNvPr>
            <p:cNvSpPr/>
            <p:nvPr/>
          </p:nvSpPr>
          <p:spPr>
            <a:xfrm>
              <a:off x="2204543" y="2842227"/>
              <a:ext cx="685800" cy="685800"/>
            </a:xfrm>
            <a:prstGeom prst="ellipse">
              <a:avLst/>
            </a:prstGeom>
            <a:gradFill flip="none" rotWithShape="1">
              <a:gsLst>
                <a:gs pos="30000">
                  <a:schemeClr val="accent1">
                    <a:alpha val="64000"/>
                  </a:schemeClr>
                </a:gs>
                <a:gs pos="100000">
                  <a:schemeClr val="accent3">
                    <a:alpha val="18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42" name="空心弧 141">
              <a:extLst>
                <a:ext uri="{FF2B5EF4-FFF2-40B4-BE49-F238E27FC236}">
                  <a16:creationId xmlns:a16="http://schemas.microsoft.com/office/drawing/2014/main" id="{22E27A19-C1A1-70C5-5907-CDDC4690FE11}"/>
                </a:ext>
              </a:extLst>
            </p:cNvPr>
            <p:cNvSpPr/>
            <p:nvPr/>
          </p:nvSpPr>
          <p:spPr>
            <a:xfrm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43" name="空心弧 142">
              <a:extLst>
                <a:ext uri="{FF2B5EF4-FFF2-40B4-BE49-F238E27FC236}">
                  <a16:creationId xmlns:a16="http://schemas.microsoft.com/office/drawing/2014/main" id="{52DEEB1D-D4A6-6241-9C1C-A85E78E93317}"/>
                </a:ext>
              </a:extLst>
            </p:cNvPr>
            <p:cNvSpPr/>
            <p:nvPr/>
          </p:nvSpPr>
          <p:spPr>
            <a:xfrm rot="9472655"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140" name="椭圆 139">
            <a:extLst>
              <a:ext uri="{FF2B5EF4-FFF2-40B4-BE49-F238E27FC236}">
                <a16:creationId xmlns:a16="http://schemas.microsoft.com/office/drawing/2014/main" id="{DCC45C6E-485D-6E33-AC55-BECED7E8B80B}"/>
              </a:ext>
            </a:extLst>
          </p:cNvPr>
          <p:cNvSpPr/>
          <p:nvPr/>
        </p:nvSpPr>
        <p:spPr>
          <a:xfrm>
            <a:off x="9916223" y="2161679"/>
            <a:ext cx="1015394" cy="1015394"/>
          </a:xfrm>
          <a:prstGeom prst="ellips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5A3418C3-62E1-9655-EDD7-DF525A4ADF15}"/>
              </a:ext>
            </a:extLst>
          </p:cNvPr>
          <p:cNvGrpSpPr/>
          <p:nvPr/>
        </p:nvGrpSpPr>
        <p:grpSpPr>
          <a:xfrm>
            <a:off x="10626036" y="4392959"/>
            <a:ext cx="858240" cy="858240"/>
            <a:chOff x="2118323" y="2756007"/>
            <a:chExt cx="858240" cy="858240"/>
          </a:xfrm>
        </p:grpSpPr>
        <p:sp>
          <p:nvSpPr>
            <p:cNvPr id="147" name="椭圆 146">
              <a:extLst>
                <a:ext uri="{FF2B5EF4-FFF2-40B4-BE49-F238E27FC236}">
                  <a16:creationId xmlns:a16="http://schemas.microsoft.com/office/drawing/2014/main" id="{625D1EB7-F920-11EA-D658-1A57CF48E7C1}"/>
                </a:ext>
              </a:extLst>
            </p:cNvPr>
            <p:cNvSpPr/>
            <p:nvPr/>
          </p:nvSpPr>
          <p:spPr>
            <a:xfrm>
              <a:off x="2204543" y="2842227"/>
              <a:ext cx="685800" cy="685800"/>
            </a:xfrm>
            <a:prstGeom prst="ellipse">
              <a:avLst/>
            </a:prstGeom>
            <a:gradFill flip="none" rotWithShape="1">
              <a:gsLst>
                <a:gs pos="30000">
                  <a:schemeClr val="accent1">
                    <a:alpha val="64000"/>
                  </a:schemeClr>
                </a:gs>
                <a:gs pos="100000">
                  <a:schemeClr val="accent3">
                    <a:alpha val="18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48" name="空心弧 147">
              <a:extLst>
                <a:ext uri="{FF2B5EF4-FFF2-40B4-BE49-F238E27FC236}">
                  <a16:creationId xmlns:a16="http://schemas.microsoft.com/office/drawing/2014/main" id="{E031DE68-198E-913E-6454-92112C050948}"/>
                </a:ext>
              </a:extLst>
            </p:cNvPr>
            <p:cNvSpPr/>
            <p:nvPr/>
          </p:nvSpPr>
          <p:spPr>
            <a:xfrm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49" name="空心弧 148">
              <a:extLst>
                <a:ext uri="{FF2B5EF4-FFF2-40B4-BE49-F238E27FC236}">
                  <a16:creationId xmlns:a16="http://schemas.microsoft.com/office/drawing/2014/main" id="{AF00288B-863A-9B9E-6772-024526299651}"/>
                </a:ext>
              </a:extLst>
            </p:cNvPr>
            <p:cNvSpPr/>
            <p:nvPr/>
          </p:nvSpPr>
          <p:spPr>
            <a:xfrm rot="9472655"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146" name="椭圆 145">
            <a:extLst>
              <a:ext uri="{FF2B5EF4-FFF2-40B4-BE49-F238E27FC236}">
                <a16:creationId xmlns:a16="http://schemas.microsoft.com/office/drawing/2014/main" id="{0857CE6F-4B67-2389-BA85-23EE96B3958E}"/>
              </a:ext>
            </a:extLst>
          </p:cNvPr>
          <p:cNvSpPr/>
          <p:nvPr/>
        </p:nvSpPr>
        <p:spPr>
          <a:xfrm>
            <a:off x="10547459" y="4314382"/>
            <a:ext cx="1015394" cy="1015394"/>
          </a:xfrm>
          <a:prstGeom prst="ellips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cxnSp>
        <p:nvCxnSpPr>
          <p:cNvPr id="169" name="直接连接符 168">
            <a:extLst>
              <a:ext uri="{FF2B5EF4-FFF2-40B4-BE49-F238E27FC236}">
                <a16:creationId xmlns:a16="http://schemas.microsoft.com/office/drawing/2014/main" id="{BDCADADC-3FB6-626D-391A-70FB7D850A65}"/>
              </a:ext>
            </a:extLst>
          </p:cNvPr>
          <p:cNvCxnSpPr>
            <a:cxnSpLocks/>
          </p:cNvCxnSpPr>
          <p:nvPr/>
        </p:nvCxnSpPr>
        <p:spPr>
          <a:xfrm>
            <a:off x="3104146" y="3155068"/>
            <a:ext cx="370543" cy="1178718"/>
          </a:xfrm>
          <a:prstGeom prst="lin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6" name="直接连接符 175">
            <a:extLst>
              <a:ext uri="{FF2B5EF4-FFF2-40B4-BE49-F238E27FC236}">
                <a16:creationId xmlns:a16="http://schemas.microsoft.com/office/drawing/2014/main" id="{0F0F7A1C-2894-D0A9-1EC2-FD9A5BBFFD14}"/>
              </a:ext>
            </a:extLst>
          </p:cNvPr>
          <p:cNvCxnSpPr>
            <a:cxnSpLocks/>
            <a:stCxn id="90" idx="3"/>
            <a:endCxn id="84" idx="7"/>
          </p:cNvCxnSpPr>
          <p:nvPr/>
        </p:nvCxnSpPr>
        <p:spPr>
          <a:xfrm flipH="1">
            <a:off x="3950969" y="3028372"/>
            <a:ext cx="1142670" cy="1434711"/>
          </a:xfrm>
          <a:prstGeom prst="lin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9" name="直接连接符 178">
            <a:extLst>
              <a:ext uri="{FF2B5EF4-FFF2-40B4-BE49-F238E27FC236}">
                <a16:creationId xmlns:a16="http://schemas.microsoft.com/office/drawing/2014/main" id="{199EF39B-2999-9301-3B4B-84C71DAEB3C2}"/>
              </a:ext>
            </a:extLst>
          </p:cNvPr>
          <p:cNvCxnSpPr>
            <a:cxnSpLocks/>
          </p:cNvCxnSpPr>
          <p:nvPr/>
        </p:nvCxnSpPr>
        <p:spPr>
          <a:xfrm>
            <a:off x="5665058" y="3128439"/>
            <a:ext cx="295274" cy="1205347"/>
          </a:xfrm>
          <a:prstGeom prst="lin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2" name="直接连接符 181">
            <a:extLst>
              <a:ext uri="{FF2B5EF4-FFF2-40B4-BE49-F238E27FC236}">
                <a16:creationId xmlns:a16="http://schemas.microsoft.com/office/drawing/2014/main" id="{64BFF157-F9E8-91CA-1EF0-0F86B0476560}"/>
              </a:ext>
            </a:extLst>
          </p:cNvPr>
          <p:cNvCxnSpPr>
            <a:cxnSpLocks/>
            <a:stCxn id="102" idx="3"/>
            <a:endCxn id="96" idx="7"/>
          </p:cNvCxnSpPr>
          <p:nvPr/>
        </p:nvCxnSpPr>
        <p:spPr>
          <a:xfrm flipH="1">
            <a:off x="6438697" y="3028372"/>
            <a:ext cx="1140585" cy="1434711"/>
          </a:xfrm>
          <a:prstGeom prst="lin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5" name="直接连接符 184">
            <a:extLst>
              <a:ext uri="{FF2B5EF4-FFF2-40B4-BE49-F238E27FC236}">
                <a16:creationId xmlns:a16="http://schemas.microsoft.com/office/drawing/2014/main" id="{6461C4D0-53ED-445F-DA6A-9834B8BE46E2}"/>
              </a:ext>
            </a:extLst>
          </p:cNvPr>
          <p:cNvCxnSpPr>
            <a:cxnSpLocks/>
          </p:cNvCxnSpPr>
          <p:nvPr/>
        </p:nvCxnSpPr>
        <p:spPr>
          <a:xfrm>
            <a:off x="8138309" y="3128439"/>
            <a:ext cx="295274" cy="1205347"/>
          </a:xfrm>
          <a:prstGeom prst="lin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6" name="直接连接符 185">
            <a:extLst>
              <a:ext uri="{FF2B5EF4-FFF2-40B4-BE49-F238E27FC236}">
                <a16:creationId xmlns:a16="http://schemas.microsoft.com/office/drawing/2014/main" id="{CD6A8B63-2AF0-0E7C-AAE5-84F8DC883F89}"/>
              </a:ext>
            </a:extLst>
          </p:cNvPr>
          <p:cNvCxnSpPr>
            <a:cxnSpLocks/>
          </p:cNvCxnSpPr>
          <p:nvPr/>
        </p:nvCxnSpPr>
        <p:spPr>
          <a:xfrm flipH="1">
            <a:off x="8926425" y="3028372"/>
            <a:ext cx="1140585" cy="1434711"/>
          </a:xfrm>
          <a:prstGeom prst="lin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7" name="直接连接符 186">
            <a:extLst>
              <a:ext uri="{FF2B5EF4-FFF2-40B4-BE49-F238E27FC236}">
                <a16:creationId xmlns:a16="http://schemas.microsoft.com/office/drawing/2014/main" id="{F4AABB94-24EB-1A87-5E64-304F5F4C299F}"/>
              </a:ext>
            </a:extLst>
          </p:cNvPr>
          <p:cNvCxnSpPr>
            <a:cxnSpLocks/>
          </p:cNvCxnSpPr>
          <p:nvPr/>
        </p:nvCxnSpPr>
        <p:spPr>
          <a:xfrm>
            <a:off x="10638889" y="3128439"/>
            <a:ext cx="295274" cy="1205347"/>
          </a:xfrm>
          <a:prstGeom prst="lin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3E3A68E8-513F-2879-827E-B57BBDAF77CF}"/>
              </a:ext>
            </a:extLst>
          </p:cNvPr>
          <p:cNvSpPr/>
          <p:nvPr/>
        </p:nvSpPr>
        <p:spPr>
          <a:xfrm>
            <a:off x="865716" y="3222385"/>
            <a:ext cx="914936" cy="914936"/>
          </a:xfrm>
          <a:prstGeom prst="ellipse">
            <a:avLst/>
          </a:prstGeom>
          <a:gradFill flip="none" rotWithShape="1">
            <a:gsLst>
              <a:gs pos="30000">
                <a:schemeClr val="accent1">
                  <a:alpha val="64000"/>
                </a:schemeClr>
              </a:gs>
              <a:gs pos="100000">
                <a:schemeClr val="accent3">
                  <a:alpha val="18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70" name="空心弧 69">
            <a:extLst>
              <a:ext uri="{FF2B5EF4-FFF2-40B4-BE49-F238E27FC236}">
                <a16:creationId xmlns:a16="http://schemas.microsoft.com/office/drawing/2014/main" id="{39F6CD6F-3174-78FD-15BC-1068AE69ACF3}"/>
              </a:ext>
            </a:extLst>
          </p:cNvPr>
          <p:cNvSpPr/>
          <p:nvPr/>
        </p:nvSpPr>
        <p:spPr>
          <a:xfrm>
            <a:off x="750689" y="3107358"/>
            <a:ext cx="1144991" cy="1144991"/>
          </a:xfrm>
          <a:prstGeom prst="blockArc">
            <a:avLst>
              <a:gd name="adj1" fmla="val 13759388"/>
              <a:gd name="adj2" fmla="val 4707929"/>
              <a:gd name="adj3" fmla="val 18946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72" name="空心弧 71">
            <a:extLst>
              <a:ext uri="{FF2B5EF4-FFF2-40B4-BE49-F238E27FC236}">
                <a16:creationId xmlns:a16="http://schemas.microsoft.com/office/drawing/2014/main" id="{C5C2A120-3F45-173F-3244-78626C4443C5}"/>
              </a:ext>
            </a:extLst>
          </p:cNvPr>
          <p:cNvSpPr/>
          <p:nvPr/>
        </p:nvSpPr>
        <p:spPr>
          <a:xfrm rot="9472655">
            <a:off x="750689" y="3107358"/>
            <a:ext cx="1144991" cy="1144991"/>
          </a:xfrm>
          <a:prstGeom prst="blockArc">
            <a:avLst>
              <a:gd name="adj1" fmla="val 13759388"/>
              <a:gd name="adj2" fmla="val 4707929"/>
              <a:gd name="adj3" fmla="val 18946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7143ED26-1742-0D1D-F24A-C498EF3FBEAF}"/>
              </a:ext>
            </a:extLst>
          </p:cNvPr>
          <p:cNvSpPr/>
          <p:nvPr/>
        </p:nvSpPr>
        <p:spPr>
          <a:xfrm>
            <a:off x="645858" y="3002527"/>
            <a:ext cx="1354652" cy="1354653"/>
          </a:xfrm>
          <a:prstGeom prst="ellips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91" name="文本框 190">
            <a:extLst>
              <a:ext uri="{FF2B5EF4-FFF2-40B4-BE49-F238E27FC236}">
                <a16:creationId xmlns:a16="http://schemas.microsoft.com/office/drawing/2014/main" id="{7D409D96-F345-17A2-8421-F1F110C03D38}"/>
              </a:ext>
            </a:extLst>
          </p:cNvPr>
          <p:cNvSpPr txBox="1"/>
          <p:nvPr/>
        </p:nvSpPr>
        <p:spPr>
          <a:xfrm>
            <a:off x="629148" y="4390524"/>
            <a:ext cx="1388072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2023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92" name="文本框 191">
            <a:extLst>
              <a:ext uri="{FF2B5EF4-FFF2-40B4-BE49-F238E27FC236}">
                <a16:creationId xmlns:a16="http://schemas.microsoft.com/office/drawing/2014/main" id="{CCE79D62-8EE0-BB05-9D21-D8C04BC14C7A}"/>
              </a:ext>
            </a:extLst>
          </p:cNvPr>
          <p:cNvSpPr txBox="1"/>
          <p:nvPr/>
        </p:nvSpPr>
        <p:spPr>
          <a:xfrm>
            <a:off x="750689" y="3449019"/>
            <a:ext cx="1144991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目标</a:t>
            </a:r>
          </a:p>
        </p:txBody>
      </p:sp>
      <p:sp>
        <p:nvSpPr>
          <p:cNvPr id="195" name="文本框 194">
            <a:extLst>
              <a:ext uri="{FF2B5EF4-FFF2-40B4-BE49-F238E27FC236}">
                <a16:creationId xmlns:a16="http://schemas.microsoft.com/office/drawing/2014/main" id="{3E3823C0-F7B7-8670-A170-EC2A21BA3CD9}"/>
              </a:ext>
            </a:extLst>
          </p:cNvPr>
          <p:cNvSpPr txBox="1"/>
          <p:nvPr/>
        </p:nvSpPr>
        <p:spPr>
          <a:xfrm>
            <a:off x="2537872" y="2438544"/>
            <a:ext cx="85824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XX</a:t>
            </a:r>
            <a:r>
              <a: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万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+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sp>
        <p:nvSpPr>
          <p:cNvPr id="196" name="文本框 195">
            <a:extLst>
              <a:ext uri="{FF2B5EF4-FFF2-40B4-BE49-F238E27FC236}">
                <a16:creationId xmlns:a16="http://schemas.microsoft.com/office/drawing/2014/main" id="{BBE7614B-B8E9-B21B-E7F4-399B32C2F79B}"/>
              </a:ext>
            </a:extLst>
          </p:cNvPr>
          <p:cNvSpPr txBox="1"/>
          <p:nvPr/>
        </p:nvSpPr>
        <p:spPr>
          <a:xfrm>
            <a:off x="3162853" y="4591247"/>
            <a:ext cx="85824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XX</a:t>
            </a:r>
            <a:r>
              <a: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万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+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sp>
        <p:nvSpPr>
          <p:cNvPr id="197" name="文本框 196">
            <a:extLst>
              <a:ext uri="{FF2B5EF4-FFF2-40B4-BE49-F238E27FC236}">
                <a16:creationId xmlns:a16="http://schemas.microsoft.com/office/drawing/2014/main" id="{936581D5-E3E0-72F0-7013-99BE0A920027}"/>
              </a:ext>
            </a:extLst>
          </p:cNvPr>
          <p:cNvSpPr txBox="1"/>
          <p:nvPr/>
        </p:nvSpPr>
        <p:spPr>
          <a:xfrm>
            <a:off x="5650581" y="4591247"/>
            <a:ext cx="85824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XX</a:t>
            </a:r>
            <a:r>
              <a: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万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+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sp>
        <p:nvSpPr>
          <p:cNvPr id="198" name="文本框 197">
            <a:extLst>
              <a:ext uri="{FF2B5EF4-FFF2-40B4-BE49-F238E27FC236}">
                <a16:creationId xmlns:a16="http://schemas.microsoft.com/office/drawing/2014/main" id="{265BEB65-6A9D-D61B-E862-46446F4285B8}"/>
              </a:ext>
            </a:extLst>
          </p:cNvPr>
          <p:cNvSpPr txBox="1"/>
          <p:nvPr/>
        </p:nvSpPr>
        <p:spPr>
          <a:xfrm>
            <a:off x="8138309" y="4591247"/>
            <a:ext cx="85824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XX</a:t>
            </a:r>
            <a:r>
              <a: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万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+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sp>
        <p:nvSpPr>
          <p:cNvPr id="199" name="文本框 198">
            <a:extLst>
              <a:ext uri="{FF2B5EF4-FFF2-40B4-BE49-F238E27FC236}">
                <a16:creationId xmlns:a16="http://schemas.microsoft.com/office/drawing/2014/main" id="{D4A1F582-7A51-1F33-425E-4606F2E26FF8}"/>
              </a:ext>
            </a:extLst>
          </p:cNvPr>
          <p:cNvSpPr txBox="1"/>
          <p:nvPr/>
        </p:nvSpPr>
        <p:spPr>
          <a:xfrm>
            <a:off x="5023515" y="2438544"/>
            <a:ext cx="85824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XX</a:t>
            </a:r>
            <a:r>
              <a: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万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+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sp>
        <p:nvSpPr>
          <p:cNvPr id="200" name="文本框 199">
            <a:extLst>
              <a:ext uri="{FF2B5EF4-FFF2-40B4-BE49-F238E27FC236}">
                <a16:creationId xmlns:a16="http://schemas.microsoft.com/office/drawing/2014/main" id="{3CC29ED5-3167-8DA8-EC3A-8650DAAE7F37}"/>
              </a:ext>
            </a:extLst>
          </p:cNvPr>
          <p:cNvSpPr txBox="1"/>
          <p:nvPr/>
        </p:nvSpPr>
        <p:spPr>
          <a:xfrm>
            <a:off x="7509158" y="2438544"/>
            <a:ext cx="85824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XX</a:t>
            </a:r>
            <a:r>
              <a: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万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+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sp>
        <p:nvSpPr>
          <p:cNvPr id="201" name="文本框 200">
            <a:extLst>
              <a:ext uri="{FF2B5EF4-FFF2-40B4-BE49-F238E27FC236}">
                <a16:creationId xmlns:a16="http://schemas.microsoft.com/office/drawing/2014/main" id="{8432F55A-6309-15C8-E09F-9929B36AD22C}"/>
              </a:ext>
            </a:extLst>
          </p:cNvPr>
          <p:cNvSpPr txBox="1"/>
          <p:nvPr/>
        </p:nvSpPr>
        <p:spPr>
          <a:xfrm>
            <a:off x="9994800" y="2438544"/>
            <a:ext cx="85824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XX</a:t>
            </a:r>
            <a:r>
              <a: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万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+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sp>
        <p:nvSpPr>
          <p:cNvPr id="202" name="文本框 201">
            <a:extLst>
              <a:ext uri="{FF2B5EF4-FFF2-40B4-BE49-F238E27FC236}">
                <a16:creationId xmlns:a16="http://schemas.microsoft.com/office/drawing/2014/main" id="{8D8C30C2-CB8C-DD59-F232-07F07D24A9D8}"/>
              </a:ext>
            </a:extLst>
          </p:cNvPr>
          <p:cNvSpPr txBox="1"/>
          <p:nvPr/>
        </p:nvSpPr>
        <p:spPr>
          <a:xfrm>
            <a:off x="10626036" y="4591247"/>
            <a:ext cx="85824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XX</a:t>
            </a:r>
            <a:r>
              <a: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万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+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sp>
        <p:nvSpPr>
          <p:cNvPr id="203" name="文本框 202">
            <a:extLst>
              <a:ext uri="{FF2B5EF4-FFF2-40B4-BE49-F238E27FC236}">
                <a16:creationId xmlns:a16="http://schemas.microsoft.com/office/drawing/2014/main" id="{D4CC1B5F-4E9B-9232-E4EA-2169245F4775}"/>
              </a:ext>
            </a:extLst>
          </p:cNvPr>
          <p:cNvSpPr txBox="1"/>
          <p:nvPr/>
        </p:nvSpPr>
        <p:spPr>
          <a:xfrm>
            <a:off x="2518970" y="1827814"/>
            <a:ext cx="8960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1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月份</a:t>
            </a:r>
          </a:p>
        </p:txBody>
      </p:sp>
      <p:sp>
        <p:nvSpPr>
          <p:cNvPr id="204" name="文本框 203">
            <a:extLst>
              <a:ext uri="{FF2B5EF4-FFF2-40B4-BE49-F238E27FC236}">
                <a16:creationId xmlns:a16="http://schemas.microsoft.com/office/drawing/2014/main" id="{779CF494-B744-E8AF-59C8-2D13F674CAEE}"/>
              </a:ext>
            </a:extLst>
          </p:cNvPr>
          <p:cNvSpPr txBox="1"/>
          <p:nvPr/>
        </p:nvSpPr>
        <p:spPr>
          <a:xfrm>
            <a:off x="3143951" y="5324707"/>
            <a:ext cx="8960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2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月份</a:t>
            </a:r>
          </a:p>
        </p:txBody>
      </p:sp>
      <p:sp>
        <p:nvSpPr>
          <p:cNvPr id="205" name="文本框 204">
            <a:extLst>
              <a:ext uri="{FF2B5EF4-FFF2-40B4-BE49-F238E27FC236}">
                <a16:creationId xmlns:a16="http://schemas.microsoft.com/office/drawing/2014/main" id="{9682D5B8-F8D2-8CF3-8D7C-E54862EE2389}"/>
              </a:ext>
            </a:extLst>
          </p:cNvPr>
          <p:cNvSpPr txBox="1"/>
          <p:nvPr/>
        </p:nvSpPr>
        <p:spPr>
          <a:xfrm>
            <a:off x="5004613" y="1827814"/>
            <a:ext cx="8960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3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月份</a:t>
            </a:r>
          </a:p>
        </p:txBody>
      </p:sp>
      <p:sp>
        <p:nvSpPr>
          <p:cNvPr id="206" name="文本框 205">
            <a:extLst>
              <a:ext uri="{FF2B5EF4-FFF2-40B4-BE49-F238E27FC236}">
                <a16:creationId xmlns:a16="http://schemas.microsoft.com/office/drawing/2014/main" id="{AECF9F32-BA52-EA67-1F4B-01A109D6C322}"/>
              </a:ext>
            </a:extLst>
          </p:cNvPr>
          <p:cNvSpPr txBox="1"/>
          <p:nvPr/>
        </p:nvSpPr>
        <p:spPr>
          <a:xfrm>
            <a:off x="5631679" y="5324707"/>
            <a:ext cx="8960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4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月份</a:t>
            </a:r>
          </a:p>
        </p:txBody>
      </p:sp>
      <p:sp>
        <p:nvSpPr>
          <p:cNvPr id="207" name="文本框 206">
            <a:extLst>
              <a:ext uri="{FF2B5EF4-FFF2-40B4-BE49-F238E27FC236}">
                <a16:creationId xmlns:a16="http://schemas.microsoft.com/office/drawing/2014/main" id="{E6A20230-8707-3D16-5C50-1E7C2E9B5A12}"/>
              </a:ext>
            </a:extLst>
          </p:cNvPr>
          <p:cNvSpPr txBox="1"/>
          <p:nvPr/>
        </p:nvSpPr>
        <p:spPr>
          <a:xfrm>
            <a:off x="7490256" y="1827814"/>
            <a:ext cx="8960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5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月份</a:t>
            </a:r>
          </a:p>
        </p:txBody>
      </p:sp>
      <p:sp>
        <p:nvSpPr>
          <p:cNvPr id="208" name="文本框 207">
            <a:extLst>
              <a:ext uri="{FF2B5EF4-FFF2-40B4-BE49-F238E27FC236}">
                <a16:creationId xmlns:a16="http://schemas.microsoft.com/office/drawing/2014/main" id="{891B395E-E343-EB4E-1CA3-B2AEE913E09E}"/>
              </a:ext>
            </a:extLst>
          </p:cNvPr>
          <p:cNvSpPr txBox="1"/>
          <p:nvPr/>
        </p:nvSpPr>
        <p:spPr>
          <a:xfrm>
            <a:off x="8119407" y="5324707"/>
            <a:ext cx="8960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6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月份</a:t>
            </a:r>
          </a:p>
        </p:txBody>
      </p:sp>
      <p:sp>
        <p:nvSpPr>
          <p:cNvPr id="209" name="文本框 208">
            <a:extLst>
              <a:ext uri="{FF2B5EF4-FFF2-40B4-BE49-F238E27FC236}">
                <a16:creationId xmlns:a16="http://schemas.microsoft.com/office/drawing/2014/main" id="{E3A260A8-3875-64E1-1A3F-27E6054E3416}"/>
              </a:ext>
            </a:extLst>
          </p:cNvPr>
          <p:cNvSpPr txBox="1"/>
          <p:nvPr/>
        </p:nvSpPr>
        <p:spPr>
          <a:xfrm>
            <a:off x="9975898" y="1827814"/>
            <a:ext cx="8960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7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月份</a:t>
            </a:r>
          </a:p>
        </p:txBody>
      </p:sp>
      <p:sp>
        <p:nvSpPr>
          <p:cNvPr id="210" name="文本框 209">
            <a:extLst>
              <a:ext uri="{FF2B5EF4-FFF2-40B4-BE49-F238E27FC236}">
                <a16:creationId xmlns:a16="http://schemas.microsoft.com/office/drawing/2014/main" id="{75B2CC64-9997-CC1E-7C7E-734D09EB1FD4}"/>
              </a:ext>
            </a:extLst>
          </p:cNvPr>
          <p:cNvSpPr txBox="1"/>
          <p:nvPr/>
        </p:nvSpPr>
        <p:spPr>
          <a:xfrm>
            <a:off x="10607134" y="5324707"/>
            <a:ext cx="8960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8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月份</a:t>
            </a:r>
          </a:p>
        </p:txBody>
      </p:sp>
    </p:spTree>
    <p:extLst>
      <p:ext uri="{BB962C8B-B14F-4D97-AF65-F5344CB8AC3E}">
        <p14:creationId xmlns:p14="http://schemas.microsoft.com/office/powerpoint/2010/main" val="1990977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覆盖市场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7575F2D-46FF-13B0-7CEF-2EBE492E38D9}"/>
              </a:ext>
            </a:extLst>
          </p:cNvPr>
          <p:cNvSpPr/>
          <p:nvPr/>
        </p:nvSpPr>
        <p:spPr>
          <a:xfrm>
            <a:off x="1288344" y="3008903"/>
            <a:ext cx="9598957" cy="2496443"/>
          </a:xfrm>
          <a:prstGeom prst="roundRect">
            <a:avLst>
              <a:gd name="adj" fmla="val 10272"/>
            </a:avLst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C50726D-1659-E240-FF18-314A2E9C03ED}"/>
              </a:ext>
            </a:extLst>
          </p:cNvPr>
          <p:cNvGrpSpPr/>
          <p:nvPr/>
        </p:nvGrpSpPr>
        <p:grpSpPr>
          <a:xfrm>
            <a:off x="1746373" y="3278324"/>
            <a:ext cx="478100" cy="478100"/>
            <a:chOff x="2118323" y="2756007"/>
            <a:chExt cx="858240" cy="858240"/>
          </a:xfrm>
        </p:grpSpPr>
        <p:sp>
          <p:nvSpPr>
            <p:cNvPr id="13" name="空心弧 12">
              <a:extLst>
                <a:ext uri="{FF2B5EF4-FFF2-40B4-BE49-F238E27FC236}">
                  <a16:creationId xmlns:a16="http://schemas.microsoft.com/office/drawing/2014/main" id="{D631F72F-51A6-CC63-4515-F260DB3F9C73}"/>
                </a:ext>
              </a:extLst>
            </p:cNvPr>
            <p:cNvSpPr/>
            <p:nvPr/>
          </p:nvSpPr>
          <p:spPr>
            <a:xfrm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4" name="空心弧 13">
              <a:extLst>
                <a:ext uri="{FF2B5EF4-FFF2-40B4-BE49-F238E27FC236}">
                  <a16:creationId xmlns:a16="http://schemas.microsoft.com/office/drawing/2014/main" id="{AE640685-5EFC-B191-C74C-B46A042B5EEA}"/>
                </a:ext>
              </a:extLst>
            </p:cNvPr>
            <p:cNvSpPr/>
            <p:nvPr/>
          </p:nvSpPr>
          <p:spPr>
            <a:xfrm rot="9472655"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AA1B951E-C485-BCAA-BE89-81EC421E19A1}"/>
                </a:ext>
              </a:extLst>
            </p:cNvPr>
            <p:cNvSpPr/>
            <p:nvPr/>
          </p:nvSpPr>
          <p:spPr>
            <a:xfrm>
              <a:off x="2204544" y="2842226"/>
              <a:ext cx="685800" cy="685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11" name="椭圆 10">
            <a:extLst>
              <a:ext uri="{FF2B5EF4-FFF2-40B4-BE49-F238E27FC236}">
                <a16:creationId xmlns:a16="http://schemas.microsoft.com/office/drawing/2014/main" id="{719A72BA-2D74-802F-1E97-72354AE8A2F2}"/>
              </a:ext>
            </a:extLst>
          </p:cNvPr>
          <p:cNvSpPr/>
          <p:nvPr/>
        </p:nvSpPr>
        <p:spPr>
          <a:xfrm>
            <a:off x="1702600" y="3234551"/>
            <a:ext cx="565646" cy="565646"/>
          </a:xfrm>
          <a:prstGeom prst="ellips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5857847-9893-364A-8FBA-A9F59AE440A1}"/>
              </a:ext>
            </a:extLst>
          </p:cNvPr>
          <p:cNvSpPr txBox="1"/>
          <p:nvPr/>
        </p:nvSpPr>
        <p:spPr>
          <a:xfrm>
            <a:off x="2428380" y="3314049"/>
            <a:ext cx="6102848" cy="4066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已连续</a:t>
            </a: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10</a:t>
            </a:r>
            <a:r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年入选全球金融科技百强榜单。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4C2606B0-3AC3-7C86-72A7-FBEFC9CE1841}"/>
              </a:ext>
            </a:extLst>
          </p:cNvPr>
          <p:cNvCxnSpPr>
            <a:cxnSpLocks/>
          </p:cNvCxnSpPr>
          <p:nvPr/>
        </p:nvCxnSpPr>
        <p:spPr>
          <a:xfrm>
            <a:off x="2543175" y="3736968"/>
            <a:ext cx="7362825" cy="0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形 25">
            <a:extLst>
              <a:ext uri="{FF2B5EF4-FFF2-40B4-BE49-F238E27FC236}">
                <a16:creationId xmlns:a16="http://schemas.microsoft.com/office/drawing/2014/main" id="{90B36754-C475-9CD5-166A-F29902820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2072" y="3384023"/>
            <a:ext cx="266702" cy="266702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4B5F791B-3106-3540-B68D-9993BDADD135}"/>
              </a:ext>
            </a:extLst>
          </p:cNvPr>
          <p:cNvGrpSpPr/>
          <p:nvPr/>
        </p:nvGrpSpPr>
        <p:grpSpPr>
          <a:xfrm>
            <a:off x="1746373" y="4058068"/>
            <a:ext cx="478100" cy="478100"/>
            <a:chOff x="2118323" y="2756007"/>
            <a:chExt cx="858240" cy="858240"/>
          </a:xfrm>
        </p:grpSpPr>
        <p:sp>
          <p:nvSpPr>
            <p:cNvPr id="35" name="空心弧 34">
              <a:extLst>
                <a:ext uri="{FF2B5EF4-FFF2-40B4-BE49-F238E27FC236}">
                  <a16:creationId xmlns:a16="http://schemas.microsoft.com/office/drawing/2014/main" id="{4E0DC881-3E65-83B6-6D5F-F4217BA9CF08}"/>
                </a:ext>
              </a:extLst>
            </p:cNvPr>
            <p:cNvSpPr/>
            <p:nvPr/>
          </p:nvSpPr>
          <p:spPr>
            <a:xfrm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36" name="空心弧 35">
              <a:extLst>
                <a:ext uri="{FF2B5EF4-FFF2-40B4-BE49-F238E27FC236}">
                  <a16:creationId xmlns:a16="http://schemas.microsoft.com/office/drawing/2014/main" id="{CD8F505B-4097-D40D-7AB8-A975D13B7361}"/>
                </a:ext>
              </a:extLst>
            </p:cNvPr>
            <p:cNvSpPr/>
            <p:nvPr/>
          </p:nvSpPr>
          <p:spPr>
            <a:xfrm rot="9472655"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6ADA7444-633E-D879-4B5A-533DE14AC670}"/>
                </a:ext>
              </a:extLst>
            </p:cNvPr>
            <p:cNvSpPr/>
            <p:nvPr/>
          </p:nvSpPr>
          <p:spPr>
            <a:xfrm>
              <a:off x="2204544" y="2842226"/>
              <a:ext cx="685800" cy="685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34" name="椭圆 33">
            <a:extLst>
              <a:ext uri="{FF2B5EF4-FFF2-40B4-BE49-F238E27FC236}">
                <a16:creationId xmlns:a16="http://schemas.microsoft.com/office/drawing/2014/main" id="{D4627A53-EC6E-664F-00D8-6398AD06AC49}"/>
              </a:ext>
            </a:extLst>
          </p:cNvPr>
          <p:cNvSpPr/>
          <p:nvPr/>
        </p:nvSpPr>
        <p:spPr>
          <a:xfrm>
            <a:off x="1702600" y="4014295"/>
            <a:ext cx="565646" cy="565646"/>
          </a:xfrm>
          <a:prstGeom prst="ellips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151570F-D161-7F12-08A1-6B2A78C52174}"/>
              </a:ext>
            </a:extLst>
          </p:cNvPr>
          <p:cNvSpPr txBox="1"/>
          <p:nvPr/>
        </p:nvSpPr>
        <p:spPr>
          <a:xfrm>
            <a:off x="2428380" y="4093793"/>
            <a:ext cx="7477620" cy="4019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已连续</a:t>
            </a: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10</a:t>
            </a:r>
            <a:r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年入选全球金融科技百强榜单，已连续</a:t>
            </a: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10</a:t>
            </a:r>
            <a:r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年入选。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B23A1EF4-E345-19F2-277F-82228498E4E3}"/>
              </a:ext>
            </a:extLst>
          </p:cNvPr>
          <p:cNvCxnSpPr>
            <a:cxnSpLocks/>
          </p:cNvCxnSpPr>
          <p:nvPr/>
        </p:nvCxnSpPr>
        <p:spPr>
          <a:xfrm>
            <a:off x="2543175" y="4516712"/>
            <a:ext cx="7362825" cy="0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DD913B7F-266F-0598-D0EF-DCBA93D7F0BF}"/>
              </a:ext>
            </a:extLst>
          </p:cNvPr>
          <p:cNvGrpSpPr/>
          <p:nvPr/>
        </p:nvGrpSpPr>
        <p:grpSpPr>
          <a:xfrm>
            <a:off x="1746373" y="4837813"/>
            <a:ext cx="478100" cy="478100"/>
            <a:chOff x="2118323" y="2756007"/>
            <a:chExt cx="858240" cy="858240"/>
          </a:xfrm>
        </p:grpSpPr>
        <p:sp>
          <p:nvSpPr>
            <p:cNvPr id="45" name="空心弧 44">
              <a:extLst>
                <a:ext uri="{FF2B5EF4-FFF2-40B4-BE49-F238E27FC236}">
                  <a16:creationId xmlns:a16="http://schemas.microsoft.com/office/drawing/2014/main" id="{E3065A19-8D18-F37D-812F-0AD62E7AA277}"/>
                </a:ext>
              </a:extLst>
            </p:cNvPr>
            <p:cNvSpPr/>
            <p:nvPr/>
          </p:nvSpPr>
          <p:spPr>
            <a:xfrm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6" name="空心弧 45">
              <a:extLst>
                <a:ext uri="{FF2B5EF4-FFF2-40B4-BE49-F238E27FC236}">
                  <a16:creationId xmlns:a16="http://schemas.microsoft.com/office/drawing/2014/main" id="{BF704C26-5B8D-5749-672A-B9AF399114ED}"/>
                </a:ext>
              </a:extLst>
            </p:cNvPr>
            <p:cNvSpPr/>
            <p:nvPr/>
          </p:nvSpPr>
          <p:spPr>
            <a:xfrm rot="9472655">
              <a:off x="2118323" y="2756007"/>
              <a:ext cx="858240" cy="858240"/>
            </a:xfrm>
            <a:prstGeom prst="blockArc">
              <a:avLst>
                <a:gd name="adj1" fmla="val 13759388"/>
                <a:gd name="adj2" fmla="val 4707929"/>
                <a:gd name="adj3" fmla="val 18946"/>
              </a:avLst>
            </a:pr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2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39F037E5-074A-BC48-CF61-A01601A4F5A6}"/>
                </a:ext>
              </a:extLst>
            </p:cNvPr>
            <p:cNvSpPr/>
            <p:nvPr/>
          </p:nvSpPr>
          <p:spPr>
            <a:xfrm>
              <a:off x="2204544" y="2842226"/>
              <a:ext cx="685800" cy="685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endParaRPr>
            </a:p>
          </p:txBody>
        </p:sp>
      </p:grpSp>
      <p:sp>
        <p:nvSpPr>
          <p:cNvPr id="44" name="椭圆 43">
            <a:extLst>
              <a:ext uri="{FF2B5EF4-FFF2-40B4-BE49-F238E27FC236}">
                <a16:creationId xmlns:a16="http://schemas.microsoft.com/office/drawing/2014/main" id="{E685F10B-A62D-3891-F461-9B00B14FBF4C}"/>
              </a:ext>
            </a:extLst>
          </p:cNvPr>
          <p:cNvSpPr/>
          <p:nvPr/>
        </p:nvSpPr>
        <p:spPr>
          <a:xfrm>
            <a:off x="1702600" y="4794040"/>
            <a:ext cx="565646" cy="565646"/>
          </a:xfrm>
          <a:prstGeom prst="ellipse">
            <a:avLst/>
          </a:prstGeom>
          <a:noFill/>
          <a:ln w="6350">
            <a:solidFill>
              <a:schemeClr val="accent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7CD45E0-ACDF-6DEE-688A-BFA52A44F9C3}"/>
              </a:ext>
            </a:extLst>
          </p:cNvPr>
          <p:cNvSpPr txBox="1"/>
          <p:nvPr/>
        </p:nvSpPr>
        <p:spPr>
          <a:xfrm>
            <a:off x="2428379" y="4873538"/>
            <a:ext cx="7722487" cy="4019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已连续</a:t>
            </a: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10</a:t>
            </a:r>
            <a:r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年入选全球金融科技百强榜单，已连续</a:t>
            </a:r>
            <a:r>
              <a:rPr kumimoji="1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10</a:t>
            </a:r>
            <a:r>
              <a: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阿里巴巴普惠体 L" panose="00020600040101010101" pitchFamily="18" charset="-122"/>
              </a:rPr>
              <a:t>年入选全球金融。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D6527862-8279-392D-1083-14D58B694352}"/>
              </a:ext>
            </a:extLst>
          </p:cNvPr>
          <p:cNvCxnSpPr>
            <a:cxnSpLocks/>
          </p:cNvCxnSpPr>
          <p:nvPr/>
        </p:nvCxnSpPr>
        <p:spPr>
          <a:xfrm>
            <a:off x="2543175" y="5296457"/>
            <a:ext cx="7362825" cy="0"/>
          </a:xfrm>
          <a:prstGeom prst="line">
            <a:avLst/>
          </a:prstGeom>
          <a:ln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96978EF8-64FB-4593-132F-8E79B1905E02}"/>
              </a:ext>
            </a:extLst>
          </p:cNvPr>
          <p:cNvSpPr/>
          <p:nvPr/>
        </p:nvSpPr>
        <p:spPr>
          <a:xfrm>
            <a:off x="9256031" y="5512370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6FC693E7-C84C-CC74-16FF-15C0753F6742}"/>
              </a:ext>
            </a:extLst>
          </p:cNvPr>
          <p:cNvSpPr/>
          <p:nvPr/>
        </p:nvSpPr>
        <p:spPr>
          <a:xfrm flipH="1">
            <a:off x="1288344" y="5497529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58FD49B4-0713-A69D-EDD5-8C4B17049FF1}"/>
              </a:ext>
            </a:extLst>
          </p:cNvPr>
          <p:cNvSpPr txBox="1"/>
          <p:nvPr/>
        </p:nvSpPr>
        <p:spPr>
          <a:xfrm>
            <a:off x="1170249" y="2091920"/>
            <a:ext cx="9851502" cy="71256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阿里巴巴普惠体 L" panose="00020600040101010101" pitchFamily="18" charset="-122"/>
              </a:rPr>
              <a:t>我司计划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XX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个</a:t>
            </a:r>
            <a:r>
              <a: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Normal"/>
                <a:ea typeface="思源黑体 CN Normal"/>
                <a:cs typeface="阿里巴巴普惠体 L" panose="00020600040101010101" pitchFamily="18" charset="-122"/>
              </a:rPr>
              <a:t>项目于明年全面覆盖，覆盖所有进驻品牌商家市场</a:t>
            </a:r>
          </a:p>
        </p:txBody>
      </p:sp>
      <p:pic>
        <p:nvPicPr>
          <p:cNvPr id="57" name="图形 56">
            <a:extLst>
              <a:ext uri="{FF2B5EF4-FFF2-40B4-BE49-F238E27FC236}">
                <a16:creationId xmlns:a16="http://schemas.microsoft.com/office/drawing/2014/main" id="{0A17A620-AAA5-1178-CA00-CDCB5E3B0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0412" y="4154137"/>
            <a:ext cx="281282" cy="281282"/>
          </a:xfrm>
          <a:prstGeom prst="rect">
            <a:avLst/>
          </a:prstGeom>
        </p:spPr>
      </p:pic>
      <p:pic>
        <p:nvPicPr>
          <p:cNvPr id="59" name="图形 58">
            <a:extLst>
              <a:ext uri="{FF2B5EF4-FFF2-40B4-BE49-F238E27FC236}">
                <a16:creationId xmlns:a16="http://schemas.microsoft.com/office/drawing/2014/main" id="{17AA5FF0-B877-723F-ACE8-B18C56911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0163" y="4943633"/>
            <a:ext cx="261780" cy="26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58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项目进度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圆顶角 3">
            <a:extLst>
              <a:ext uri="{FF2B5EF4-FFF2-40B4-BE49-F238E27FC236}">
                <a16:creationId xmlns:a16="http://schemas.microsoft.com/office/drawing/2014/main" id="{8A5C0641-56DA-7297-2EAC-D908131A122A}"/>
              </a:ext>
            </a:extLst>
          </p:cNvPr>
          <p:cNvSpPr/>
          <p:nvPr/>
        </p:nvSpPr>
        <p:spPr>
          <a:xfrm>
            <a:off x="833265" y="1883129"/>
            <a:ext cx="5047065" cy="3961539"/>
          </a:xfrm>
          <a:prstGeom prst="round2SameRect">
            <a:avLst>
              <a:gd name="adj1" fmla="val 6185"/>
              <a:gd name="adj2" fmla="val 0"/>
            </a:avLst>
          </a:prstGeom>
          <a:solidFill>
            <a:schemeClr val="bg1"/>
          </a:solidFill>
          <a:ln>
            <a:solidFill>
              <a:schemeClr val="accent3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6613EF90-0A0B-E22D-21DA-A3074ED3E2F6}"/>
              </a:ext>
            </a:extLst>
          </p:cNvPr>
          <p:cNvSpPr/>
          <p:nvPr/>
        </p:nvSpPr>
        <p:spPr>
          <a:xfrm>
            <a:off x="3197362" y="2432502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A9CB3CF-D87B-E7A5-4766-F6A8E56BFFE7}"/>
              </a:ext>
            </a:extLst>
          </p:cNvPr>
          <p:cNvSpPr/>
          <p:nvPr/>
        </p:nvSpPr>
        <p:spPr>
          <a:xfrm flipH="1">
            <a:off x="1884963" y="2432502"/>
            <a:ext cx="1631270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CA6700E-97F5-3F25-9A30-B9602658EA93}"/>
              </a:ext>
            </a:extLst>
          </p:cNvPr>
          <p:cNvSpPr txBox="1"/>
          <p:nvPr/>
        </p:nvSpPr>
        <p:spPr>
          <a:xfrm>
            <a:off x="2396945" y="2120719"/>
            <a:ext cx="191970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项目完成率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CE3E667-1DB8-957F-437E-CF0B31BAA58E}"/>
              </a:ext>
            </a:extLst>
          </p:cNvPr>
          <p:cNvSpPr txBox="1"/>
          <p:nvPr/>
        </p:nvSpPr>
        <p:spPr>
          <a:xfrm>
            <a:off x="1389787" y="3094639"/>
            <a:ext cx="83067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69%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21B3625-BF23-96F0-4CBB-D45E20953D3D}"/>
              </a:ext>
            </a:extLst>
          </p:cNvPr>
          <p:cNvSpPr/>
          <p:nvPr/>
        </p:nvSpPr>
        <p:spPr>
          <a:xfrm>
            <a:off x="1372162" y="2892508"/>
            <a:ext cx="865926" cy="865926"/>
          </a:xfrm>
          <a:prstGeom prst="ellipse">
            <a:avLst/>
          </a:prstGeom>
          <a:noFill/>
          <a:ln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2" name="空心弧 11">
            <a:extLst>
              <a:ext uri="{FF2B5EF4-FFF2-40B4-BE49-F238E27FC236}">
                <a16:creationId xmlns:a16="http://schemas.microsoft.com/office/drawing/2014/main" id="{716A517F-60E9-D259-56C5-22F3A35CE6FB}"/>
              </a:ext>
            </a:extLst>
          </p:cNvPr>
          <p:cNvSpPr/>
          <p:nvPr/>
        </p:nvSpPr>
        <p:spPr>
          <a:xfrm>
            <a:off x="1299627" y="2819973"/>
            <a:ext cx="1010996" cy="1010996"/>
          </a:xfrm>
          <a:prstGeom prst="blockArc">
            <a:avLst>
              <a:gd name="adj1" fmla="val 3721779"/>
              <a:gd name="adj2" fmla="val 3354853"/>
              <a:gd name="adj3" fmla="val 6557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746479C-08D8-3F34-F647-80DC5BD5A962}"/>
              </a:ext>
            </a:extLst>
          </p:cNvPr>
          <p:cNvSpPr txBox="1"/>
          <p:nvPr/>
        </p:nvSpPr>
        <p:spPr>
          <a:xfrm>
            <a:off x="1299627" y="3830969"/>
            <a:ext cx="10109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项目一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1939D00-A108-85F0-EB98-5D1D06067298}"/>
              </a:ext>
            </a:extLst>
          </p:cNvPr>
          <p:cNvSpPr txBox="1"/>
          <p:nvPr/>
        </p:nvSpPr>
        <p:spPr>
          <a:xfrm>
            <a:off x="2941459" y="3094639"/>
            <a:ext cx="83067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34%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A8F60917-9159-9550-1A3F-35788775E774}"/>
              </a:ext>
            </a:extLst>
          </p:cNvPr>
          <p:cNvSpPr/>
          <p:nvPr/>
        </p:nvSpPr>
        <p:spPr>
          <a:xfrm>
            <a:off x="2923834" y="2892508"/>
            <a:ext cx="865926" cy="865926"/>
          </a:xfrm>
          <a:prstGeom prst="ellipse">
            <a:avLst/>
          </a:prstGeom>
          <a:noFill/>
          <a:ln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17" name="空心弧 16">
            <a:extLst>
              <a:ext uri="{FF2B5EF4-FFF2-40B4-BE49-F238E27FC236}">
                <a16:creationId xmlns:a16="http://schemas.microsoft.com/office/drawing/2014/main" id="{F2B1E322-057B-FC3F-A53E-F02A895DE35B}"/>
              </a:ext>
            </a:extLst>
          </p:cNvPr>
          <p:cNvSpPr/>
          <p:nvPr/>
        </p:nvSpPr>
        <p:spPr>
          <a:xfrm>
            <a:off x="2851299" y="2819973"/>
            <a:ext cx="1010996" cy="1010996"/>
          </a:xfrm>
          <a:prstGeom prst="blockArc">
            <a:avLst>
              <a:gd name="adj1" fmla="val 3721779"/>
              <a:gd name="adj2" fmla="val 3354853"/>
              <a:gd name="adj3" fmla="val 6557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FBF3992-68FC-2FC7-18BB-F6714209C6C2}"/>
              </a:ext>
            </a:extLst>
          </p:cNvPr>
          <p:cNvSpPr txBox="1"/>
          <p:nvPr/>
        </p:nvSpPr>
        <p:spPr>
          <a:xfrm>
            <a:off x="2851299" y="3830969"/>
            <a:ext cx="10109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项目二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9012035-74E1-8EE0-92F1-C60FFD309874}"/>
              </a:ext>
            </a:extLst>
          </p:cNvPr>
          <p:cNvSpPr txBox="1"/>
          <p:nvPr/>
        </p:nvSpPr>
        <p:spPr>
          <a:xfrm>
            <a:off x="4493131" y="3094639"/>
            <a:ext cx="83067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86%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7F7DCA6D-0A7A-74D8-665E-5928C2F111CB}"/>
              </a:ext>
            </a:extLst>
          </p:cNvPr>
          <p:cNvSpPr/>
          <p:nvPr/>
        </p:nvSpPr>
        <p:spPr>
          <a:xfrm>
            <a:off x="4475506" y="2892508"/>
            <a:ext cx="865926" cy="865926"/>
          </a:xfrm>
          <a:prstGeom prst="ellipse">
            <a:avLst/>
          </a:prstGeom>
          <a:noFill/>
          <a:ln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26" name="空心弧 25">
            <a:extLst>
              <a:ext uri="{FF2B5EF4-FFF2-40B4-BE49-F238E27FC236}">
                <a16:creationId xmlns:a16="http://schemas.microsoft.com/office/drawing/2014/main" id="{96B2F0D2-5CF6-7175-488C-19CE83C176D7}"/>
              </a:ext>
            </a:extLst>
          </p:cNvPr>
          <p:cNvSpPr/>
          <p:nvPr/>
        </p:nvSpPr>
        <p:spPr>
          <a:xfrm>
            <a:off x="4402971" y="2819973"/>
            <a:ext cx="1010996" cy="1010996"/>
          </a:xfrm>
          <a:prstGeom prst="blockArc">
            <a:avLst>
              <a:gd name="adj1" fmla="val 3721779"/>
              <a:gd name="adj2" fmla="val 3354853"/>
              <a:gd name="adj3" fmla="val 6557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BAE9F16-E5EB-DDA0-6697-AADE08E8B5BC}"/>
              </a:ext>
            </a:extLst>
          </p:cNvPr>
          <p:cNvSpPr txBox="1"/>
          <p:nvPr/>
        </p:nvSpPr>
        <p:spPr>
          <a:xfrm>
            <a:off x="4402971" y="3830969"/>
            <a:ext cx="10109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项目三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800A30DB-EE6D-A9C6-3D7B-642BF33ED06C}"/>
              </a:ext>
            </a:extLst>
          </p:cNvPr>
          <p:cNvCxnSpPr>
            <a:cxnSpLocks/>
          </p:cNvCxnSpPr>
          <p:nvPr/>
        </p:nvCxnSpPr>
        <p:spPr>
          <a:xfrm>
            <a:off x="1137752" y="4349248"/>
            <a:ext cx="4438090" cy="0"/>
          </a:xfrm>
          <a:prstGeom prst="line">
            <a:avLst/>
          </a:prstGeom>
          <a:ln>
            <a:solidFill>
              <a:schemeClr val="accent4">
                <a:alpha val="38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E32C3786-3BBF-E38D-C69D-64AF0A65900D}"/>
              </a:ext>
            </a:extLst>
          </p:cNvPr>
          <p:cNvSpPr txBox="1"/>
          <p:nvPr/>
        </p:nvSpPr>
        <p:spPr>
          <a:xfrm>
            <a:off x="1038808" y="4538247"/>
            <a:ext cx="4726992" cy="1117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3B7C03E-B24F-C89E-647D-1D8F3ED77077}"/>
              </a:ext>
            </a:extLst>
          </p:cNvPr>
          <p:cNvSpPr txBox="1"/>
          <p:nvPr/>
        </p:nvSpPr>
        <p:spPr>
          <a:xfrm>
            <a:off x="6920644" y="2942239"/>
            <a:ext cx="4572855" cy="5526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221E0ECD-6EF5-4091-EB0D-0368F79C00C0}"/>
              </a:ext>
            </a:extLst>
          </p:cNvPr>
          <p:cNvSpPr/>
          <p:nvPr/>
        </p:nvSpPr>
        <p:spPr>
          <a:xfrm>
            <a:off x="6421006" y="3031537"/>
            <a:ext cx="440064" cy="374056"/>
          </a:xfrm>
          <a:custGeom>
            <a:avLst/>
            <a:gdLst>
              <a:gd name="connsiteX0" fmla="*/ 182564 w 243416"/>
              <a:gd name="connsiteY0" fmla="*/ 206904 h 206904"/>
              <a:gd name="connsiteX1" fmla="*/ 243417 w 243416"/>
              <a:gd name="connsiteY1" fmla="*/ 103452 h 206904"/>
              <a:gd name="connsiteX2" fmla="*/ 182564 w 243416"/>
              <a:gd name="connsiteY2" fmla="*/ 0 h 206904"/>
              <a:gd name="connsiteX3" fmla="*/ 60855 w 243416"/>
              <a:gd name="connsiteY3" fmla="*/ 0 h 206904"/>
              <a:gd name="connsiteX4" fmla="*/ 0 w 243416"/>
              <a:gd name="connsiteY4" fmla="*/ 103452 h 206904"/>
              <a:gd name="connsiteX5" fmla="*/ 60855 w 243416"/>
              <a:gd name="connsiteY5" fmla="*/ 206904 h 206904"/>
              <a:gd name="connsiteX6" fmla="*/ 182564 w 243416"/>
              <a:gd name="connsiteY6" fmla="*/ 206904 h 20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416" h="206904">
                <a:moveTo>
                  <a:pt x="182564" y="206904"/>
                </a:moveTo>
                <a:lnTo>
                  <a:pt x="243417" y="103452"/>
                </a:lnTo>
                <a:lnTo>
                  <a:pt x="182564" y="0"/>
                </a:lnTo>
                <a:lnTo>
                  <a:pt x="60855" y="0"/>
                </a:lnTo>
                <a:lnTo>
                  <a:pt x="0" y="103452"/>
                </a:lnTo>
                <a:lnTo>
                  <a:pt x="60855" y="206904"/>
                </a:lnTo>
                <a:lnTo>
                  <a:pt x="182564" y="206904"/>
                </a:lnTo>
                <a:close/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7FA04431-E46D-DC4A-A179-527529818D54}"/>
              </a:ext>
            </a:extLst>
          </p:cNvPr>
          <p:cNvSpPr/>
          <p:nvPr/>
        </p:nvSpPr>
        <p:spPr>
          <a:xfrm>
            <a:off x="6586030" y="3163557"/>
            <a:ext cx="110016" cy="110016"/>
          </a:xfrm>
          <a:custGeom>
            <a:avLst/>
            <a:gdLst>
              <a:gd name="connsiteX0" fmla="*/ 30427 w 60854"/>
              <a:gd name="connsiteY0" fmla="*/ 60854 h 60854"/>
              <a:gd name="connsiteX1" fmla="*/ 60854 w 60854"/>
              <a:gd name="connsiteY1" fmla="*/ 30427 h 60854"/>
              <a:gd name="connsiteX2" fmla="*/ 30427 w 60854"/>
              <a:gd name="connsiteY2" fmla="*/ 0 h 60854"/>
              <a:gd name="connsiteX3" fmla="*/ 0 w 60854"/>
              <a:gd name="connsiteY3" fmla="*/ 30427 h 60854"/>
              <a:gd name="connsiteX4" fmla="*/ 30427 w 60854"/>
              <a:gd name="connsiteY4" fmla="*/ 60854 h 6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54" h="60854">
                <a:moveTo>
                  <a:pt x="30427" y="60854"/>
                </a:moveTo>
                <a:cubicBezTo>
                  <a:pt x="47231" y="60854"/>
                  <a:pt x="60854" y="47231"/>
                  <a:pt x="60854" y="30427"/>
                </a:cubicBezTo>
                <a:cubicBezTo>
                  <a:pt x="60854" y="13623"/>
                  <a:pt x="47231" y="0"/>
                  <a:pt x="30427" y="0"/>
                </a:cubicBezTo>
                <a:cubicBezTo>
                  <a:pt x="13623" y="0"/>
                  <a:pt x="0" y="13623"/>
                  <a:pt x="0" y="30427"/>
                </a:cubicBezTo>
                <a:cubicBezTo>
                  <a:pt x="0" y="47231"/>
                  <a:pt x="13623" y="60854"/>
                  <a:pt x="30427" y="60854"/>
                </a:cubicBezTo>
                <a:close/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DFD62CF0-6E75-A6FC-A487-AB3BC3C95FE1}"/>
              </a:ext>
            </a:extLst>
          </p:cNvPr>
          <p:cNvSpPr txBox="1"/>
          <p:nvPr/>
        </p:nvSpPr>
        <p:spPr>
          <a:xfrm>
            <a:off x="6920645" y="3849381"/>
            <a:ext cx="4563054" cy="5526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1039B44A-9CD9-6DB9-A492-4B597D4CB1EE}"/>
              </a:ext>
            </a:extLst>
          </p:cNvPr>
          <p:cNvSpPr txBox="1"/>
          <p:nvPr/>
        </p:nvSpPr>
        <p:spPr>
          <a:xfrm>
            <a:off x="6920645" y="4756523"/>
            <a:ext cx="4481102" cy="5526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65EDFD63-23C6-1EFC-E773-240F798D70FA}"/>
              </a:ext>
            </a:extLst>
          </p:cNvPr>
          <p:cNvSpPr/>
          <p:nvPr/>
        </p:nvSpPr>
        <p:spPr>
          <a:xfrm flipH="1">
            <a:off x="6355363" y="2432502"/>
            <a:ext cx="4050518" cy="1607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0">
                <a:schemeClr val="accent1">
                  <a:alpha val="1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EA02C4D-8D5E-C369-473C-2A88C4F312BA}"/>
              </a:ext>
            </a:extLst>
          </p:cNvPr>
          <p:cNvSpPr txBox="1"/>
          <p:nvPr/>
        </p:nvSpPr>
        <p:spPr>
          <a:xfrm>
            <a:off x="6355363" y="2025814"/>
            <a:ext cx="3998737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16200000" scaled="1"/>
                </a:gradFill>
                <a:effectLst/>
                <a:uLnTx/>
                <a:uFillTx/>
                <a:latin typeface="思源黑体 CN Normal"/>
                <a:ea typeface="思源黑体 CN Normal"/>
                <a:cs typeface="+mn-cs"/>
              </a:rPr>
              <a:t>实施工作进度情况</a:t>
            </a: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89135FDD-03A9-9FBC-4CC4-312C3451E382}"/>
              </a:ext>
            </a:extLst>
          </p:cNvPr>
          <p:cNvSpPr/>
          <p:nvPr/>
        </p:nvSpPr>
        <p:spPr>
          <a:xfrm>
            <a:off x="6812556" y="3968891"/>
            <a:ext cx="9800" cy="156816"/>
          </a:xfrm>
          <a:custGeom>
            <a:avLst/>
            <a:gdLst>
              <a:gd name="connsiteX0" fmla="*/ 0 w 4762"/>
              <a:gd name="connsiteY0" fmla="*/ 0 h 76200"/>
              <a:gd name="connsiteX1" fmla="*/ 0 w 4762"/>
              <a:gd name="connsiteY1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"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69723C66-CBE9-71A8-8971-8AA88A6B31B4}"/>
              </a:ext>
            </a:extLst>
          </p:cNvPr>
          <p:cNvSpPr/>
          <p:nvPr/>
        </p:nvSpPr>
        <p:spPr>
          <a:xfrm>
            <a:off x="6459720" y="4125707"/>
            <a:ext cx="9800" cy="156816"/>
          </a:xfrm>
          <a:custGeom>
            <a:avLst/>
            <a:gdLst>
              <a:gd name="connsiteX0" fmla="*/ 0 w 4762"/>
              <a:gd name="connsiteY0" fmla="*/ 0 h 76200"/>
              <a:gd name="connsiteX1" fmla="*/ 0 w 4762"/>
              <a:gd name="connsiteY1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"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FACADCDC-76B0-3EE4-F1D9-8032F08E5A5F}"/>
              </a:ext>
            </a:extLst>
          </p:cNvPr>
          <p:cNvSpPr/>
          <p:nvPr/>
        </p:nvSpPr>
        <p:spPr>
          <a:xfrm>
            <a:off x="6459720" y="3949289"/>
            <a:ext cx="352836" cy="352836"/>
          </a:xfrm>
          <a:custGeom>
            <a:avLst/>
            <a:gdLst>
              <a:gd name="connsiteX0" fmla="*/ 171450 w 171450"/>
              <a:gd name="connsiteY0" fmla="*/ 85725 h 171450"/>
              <a:gd name="connsiteX1" fmla="*/ 85725 w 171450"/>
              <a:gd name="connsiteY1" fmla="*/ 0 h 171450"/>
              <a:gd name="connsiteX2" fmla="*/ 24042 w 171450"/>
              <a:gd name="connsiteY2" fmla="*/ 26194 h 171450"/>
              <a:gd name="connsiteX3" fmla="*/ 0 w 171450"/>
              <a:gd name="connsiteY3" fmla="*/ 85725 h 171450"/>
              <a:gd name="connsiteX4" fmla="*/ 85725 w 171450"/>
              <a:gd name="connsiteY4" fmla="*/ 171450 h 171450"/>
              <a:gd name="connsiteX5" fmla="*/ 145256 w 171450"/>
              <a:gd name="connsiteY5" fmla="*/ 147408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450" h="171450">
                <a:moveTo>
                  <a:pt x="171450" y="85725"/>
                </a:moveTo>
                <a:cubicBezTo>
                  <a:pt x="171450" y="38381"/>
                  <a:pt x="133070" y="0"/>
                  <a:pt x="85725" y="0"/>
                </a:cubicBezTo>
                <a:cubicBezTo>
                  <a:pt x="61505" y="0"/>
                  <a:pt x="39632" y="10044"/>
                  <a:pt x="24042" y="26194"/>
                </a:cubicBezTo>
                <a:moveTo>
                  <a:pt x="0" y="85725"/>
                </a:moveTo>
                <a:cubicBezTo>
                  <a:pt x="0" y="133070"/>
                  <a:pt x="38381" y="171450"/>
                  <a:pt x="85725" y="171450"/>
                </a:cubicBezTo>
                <a:cubicBezTo>
                  <a:pt x="108850" y="171450"/>
                  <a:pt x="129836" y="162294"/>
                  <a:pt x="145256" y="147408"/>
                </a:cubicBez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C3FC5B51-3FE6-1455-1B78-DC963A378954}"/>
              </a:ext>
            </a:extLst>
          </p:cNvPr>
          <p:cNvSpPr/>
          <p:nvPr/>
        </p:nvSpPr>
        <p:spPr>
          <a:xfrm>
            <a:off x="6454050" y="4850759"/>
            <a:ext cx="328377" cy="328378"/>
          </a:xfrm>
          <a:custGeom>
            <a:avLst/>
            <a:gdLst>
              <a:gd name="connsiteX0" fmla="*/ 80963 w 161925"/>
              <a:gd name="connsiteY0" fmla="*/ 161925 h 161925"/>
              <a:gd name="connsiteX1" fmla="*/ 161925 w 161925"/>
              <a:gd name="connsiteY1" fmla="*/ 80963 h 161925"/>
              <a:gd name="connsiteX2" fmla="*/ 80963 w 161925"/>
              <a:gd name="connsiteY2" fmla="*/ 0 h 161925"/>
              <a:gd name="connsiteX3" fmla="*/ 0 w 161925"/>
              <a:gd name="connsiteY3" fmla="*/ 80963 h 161925"/>
              <a:gd name="connsiteX4" fmla="*/ 80963 w 161925"/>
              <a:gd name="connsiteY4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61925">
                <a:moveTo>
                  <a:pt x="80963" y="161925"/>
                </a:moveTo>
                <a:cubicBezTo>
                  <a:pt x="125677" y="161925"/>
                  <a:pt x="161925" y="125677"/>
                  <a:pt x="161925" y="80963"/>
                </a:cubicBezTo>
                <a:cubicBezTo>
                  <a:pt x="161925" y="36248"/>
                  <a:pt x="125677" y="0"/>
                  <a:pt x="80963" y="0"/>
                </a:cubicBezTo>
                <a:cubicBezTo>
                  <a:pt x="36248" y="0"/>
                  <a:pt x="0" y="36248"/>
                  <a:pt x="0" y="80963"/>
                </a:cubicBezTo>
                <a:cubicBezTo>
                  <a:pt x="0" y="125677"/>
                  <a:pt x="36248" y="161925"/>
                  <a:pt x="80963" y="161925"/>
                </a:cubicBezTo>
                <a:close/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EB18E59B-AEF7-46D3-442B-ABB19AED2C79}"/>
              </a:ext>
            </a:extLst>
          </p:cNvPr>
          <p:cNvSpPr/>
          <p:nvPr/>
        </p:nvSpPr>
        <p:spPr>
          <a:xfrm>
            <a:off x="6618237" y="4956998"/>
            <a:ext cx="9657" cy="115898"/>
          </a:xfrm>
          <a:custGeom>
            <a:avLst/>
            <a:gdLst>
              <a:gd name="connsiteX0" fmla="*/ 0 w 4762"/>
              <a:gd name="connsiteY0" fmla="*/ 0 h 57150"/>
              <a:gd name="connsiteX1" fmla="*/ 0 w 4762"/>
              <a:gd name="connsiteY1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" h="57150">
                <a:moveTo>
                  <a:pt x="0" y="0"/>
                </a:moveTo>
                <a:lnTo>
                  <a:pt x="0" y="57150"/>
                </a:ln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D1AB0874-07CF-171F-4920-F23D79EEAC36}"/>
              </a:ext>
            </a:extLst>
          </p:cNvPr>
          <p:cNvSpPr/>
          <p:nvPr/>
        </p:nvSpPr>
        <p:spPr>
          <a:xfrm>
            <a:off x="6560439" y="5014947"/>
            <a:ext cx="115745" cy="150"/>
          </a:xfrm>
          <a:custGeom>
            <a:avLst/>
            <a:gdLst>
              <a:gd name="connsiteX0" fmla="*/ 0 w 57075"/>
              <a:gd name="connsiteY0" fmla="*/ 74 h 74"/>
              <a:gd name="connsiteX1" fmla="*/ 57076 w 57075"/>
              <a:gd name="connsiteY1" fmla="*/ 0 h 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075" h="74">
                <a:moveTo>
                  <a:pt x="0" y="74"/>
                </a:moveTo>
                <a:lnTo>
                  <a:pt x="57076" y="0"/>
                </a:ln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B0311560-0DCD-B4B8-CE60-81A7937734BA}"/>
              </a:ext>
            </a:extLst>
          </p:cNvPr>
          <p:cNvSpPr/>
          <p:nvPr/>
        </p:nvSpPr>
        <p:spPr>
          <a:xfrm>
            <a:off x="6736274" y="5132987"/>
            <a:ext cx="81952" cy="81952"/>
          </a:xfrm>
          <a:custGeom>
            <a:avLst/>
            <a:gdLst>
              <a:gd name="connsiteX0" fmla="*/ 0 w 40411"/>
              <a:gd name="connsiteY0" fmla="*/ 0 h 40411"/>
              <a:gd name="connsiteX1" fmla="*/ 40411 w 40411"/>
              <a:gd name="connsiteY1" fmla="*/ 40411 h 4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411" h="40411">
                <a:moveTo>
                  <a:pt x="0" y="0"/>
                </a:moveTo>
                <a:lnTo>
                  <a:pt x="40411" y="40411"/>
                </a:lnTo>
              </a:path>
            </a:pathLst>
          </a:custGeom>
          <a:noFill/>
          <a:ln w="17859" cap="flat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526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694EC4FC-7B63-0641-90FE-55B5F895D43B}"/>
              </a:ext>
            </a:extLst>
          </p:cNvPr>
          <p:cNvSpPr txBox="1"/>
          <p:nvPr/>
        </p:nvSpPr>
        <p:spPr>
          <a:xfrm>
            <a:off x="5032247" y="1999734"/>
            <a:ext cx="2127506" cy="221599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3800" b="0" i="0" u="none" strike="noStrike" cap="none" spc="0" normalizeH="0" baseline="0">
                <a:ln>
                  <a:noFill/>
                </a:ln>
                <a:gradFill>
                  <a:gsLst>
                    <a:gs pos="92000">
                      <a:schemeClr val="accent3"/>
                    </a:gs>
                    <a:gs pos="0">
                      <a:schemeClr val="accent1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rPr>
              <a:t>02</a:t>
            </a:r>
            <a:endParaRPr kumimoji="0" lang="zh-CN" altLang="en-US" sz="13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4B742AB-9F36-F3F4-9F04-A84E74B3DD2E}"/>
              </a:ext>
            </a:extLst>
          </p:cNvPr>
          <p:cNvCxnSpPr>
            <a:cxnSpLocks/>
          </p:cNvCxnSpPr>
          <p:nvPr/>
        </p:nvCxnSpPr>
        <p:spPr>
          <a:xfrm>
            <a:off x="5580371" y="4093029"/>
            <a:ext cx="1031258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529C588B-0C5A-C64E-DF80-131C8FB5678F}"/>
              </a:ext>
            </a:extLst>
          </p:cNvPr>
          <p:cNvSpPr txBox="1"/>
          <p:nvPr/>
        </p:nvSpPr>
        <p:spPr>
          <a:xfrm>
            <a:off x="4329315" y="4303914"/>
            <a:ext cx="3533370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 panose="020B0200000000000000" pitchFamily="34" charset="-122"/>
                <a:ea typeface="思源黑体 CN ExtraLight" panose="020B0200000000000000" pitchFamily="34" charset="-122"/>
                <a:cs typeface="+mn-cs"/>
              </a:rPr>
              <a:t>发展状况</a:t>
            </a:r>
          </a:p>
        </p:txBody>
      </p:sp>
    </p:spTree>
    <p:extLst>
      <p:ext uri="{BB962C8B-B14F-4D97-AF65-F5344CB8AC3E}">
        <p14:creationId xmlns:p14="http://schemas.microsoft.com/office/powerpoint/2010/main" val="1717446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E5FFC0C6-AB0F-A546-76CA-8678AA1E57D6}"/>
              </a:ext>
            </a:extLst>
          </p:cNvPr>
          <p:cNvSpPr/>
          <p:nvPr/>
        </p:nvSpPr>
        <p:spPr>
          <a:xfrm>
            <a:off x="7569200" y="1968500"/>
            <a:ext cx="4013199" cy="3840957"/>
          </a:xfrm>
          <a:prstGeom prst="roundRect">
            <a:avLst>
              <a:gd name="adj" fmla="val 5425"/>
            </a:avLst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5C4ACCF-4DB2-05DC-7D39-957B9DF55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总体情况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ED53A41-6FCC-02B8-0DA6-00D7D551545D}"/>
              </a:ext>
            </a:extLst>
          </p:cNvPr>
          <p:cNvCxnSpPr>
            <a:cxnSpLocks/>
          </p:cNvCxnSpPr>
          <p:nvPr/>
        </p:nvCxnSpPr>
        <p:spPr>
          <a:xfrm>
            <a:off x="2047875" y="1163961"/>
            <a:ext cx="761011" cy="0"/>
          </a:xfrm>
          <a:prstGeom prst="line">
            <a:avLst/>
          </a:prstGeom>
          <a:ln w="28575">
            <a:gradFill flip="none" rotWithShape="1">
              <a:gsLst>
                <a:gs pos="50000">
                  <a:schemeClr val="accent1"/>
                </a:gs>
                <a:gs pos="51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6D28F18-A2EC-0C38-AF35-376B14C0A8A6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609601" y="1853082"/>
          <a:ext cx="6692899" cy="38409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5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9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9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3700">
                <a:tc gridSpan="5">
                  <a:txBody>
                    <a:bodyPr/>
                    <a:lstStyle/>
                    <a:p>
                      <a:pPr indent="0" algn="ctr">
                        <a:spcAft>
                          <a:spcPts val="600"/>
                        </a:spcAft>
                        <a:buNone/>
                      </a:pPr>
                      <a:r>
                        <a:rPr lang="en-US" sz="2000" b="1">
                          <a:gradFill>
                            <a:gsLst>
                              <a:gs pos="0">
                                <a:schemeClr val="accent3"/>
                              </a:gs>
                              <a:gs pos="100000">
                                <a:schemeClr val="accent1"/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黑体" panose="02010609060101010101" pitchFamily="49" charset="-122"/>
                        </a:rPr>
                        <a:t>2019年-2022年</a:t>
                      </a:r>
                      <a:r>
                        <a:rPr lang="zh-CN" altLang="en-US" sz="2000" b="1">
                          <a:gradFill>
                            <a:gsLst>
                              <a:gs pos="0">
                                <a:schemeClr val="accent3"/>
                              </a:gs>
                              <a:gs pos="100000">
                                <a:schemeClr val="accent1"/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黑体" panose="02010609060101010101" pitchFamily="49" charset="-122"/>
                        </a:rPr>
                        <a:t>项目</a:t>
                      </a:r>
                      <a:r>
                        <a:rPr lang="en-US" sz="2000" b="1">
                          <a:gradFill>
                            <a:gsLst>
                              <a:gs pos="0">
                                <a:schemeClr val="accent3"/>
                              </a:gs>
                              <a:gs pos="100000">
                                <a:schemeClr val="accent1"/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黑体" panose="02010609060101010101" pitchFamily="49" charset="-122"/>
                        </a:rPr>
                        <a:t>财务指标</a:t>
                      </a:r>
                      <a:endParaRPr lang="en-US" altLang="en-US" sz="2000" b="1" dirty="0">
                        <a:gradFill>
                          <a:gsLst>
                            <a:gs pos="0">
                              <a:schemeClr val="accent3"/>
                            </a:gs>
                            <a:gs pos="100000">
                              <a:schemeClr val="accent1"/>
                            </a:gs>
                          </a:gsLst>
                          <a:lin ang="5400000" scaled="1"/>
                        </a:gradFill>
                        <a:latin typeface="+mj-ea"/>
                        <a:ea typeface="+mj-ea"/>
                        <a:cs typeface="黑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12700" cap="flat" cmpd="sng">
                      <a:solidFill>
                        <a:srgbClr val="5B519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12700" cap="flat" cmpd="sng">
                      <a:solidFill>
                        <a:srgbClr val="5B519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12700" cap="flat" cmpd="sng">
                      <a:solidFill>
                        <a:srgbClr val="5B519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5B519F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5B519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887">
                <a:tc gridSpan="5">
                  <a:txBody>
                    <a:bodyPr/>
                    <a:lstStyle/>
                    <a:p>
                      <a:pPr indent="0" algn="r">
                        <a:lnSpc>
                          <a:spcPct val="70000"/>
                        </a:lnSpc>
                        <a:buNone/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仿宋" panose="02010609060101010101" charset="-122"/>
                        </a:rPr>
                        <a:t>单位：万元</a:t>
                      </a:r>
                      <a:endParaRPr lang="en-US" altLang="en-US" sz="1200" b="1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5B519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5B519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5B519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E4E1F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519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仿宋" panose="02010609060101010101" charset="-122"/>
                        </a:rPr>
                        <a:t>指标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</a:rPr>
                        <a:t>2019年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</a:rPr>
                        <a:t>2020年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</a:rPr>
                        <a:t>2021年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</a:rPr>
                        <a:t>2022年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仿宋" panose="02010609060101010101" charset="-122"/>
                        </a:rPr>
                        <a:t>营业收入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75681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105923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55642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28658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仿宋" panose="02010609060101010101" charset="-122"/>
                        </a:rPr>
                        <a:t>利润总额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16325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15674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19658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47563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仿宋" panose="02010609060101010101" charset="-122"/>
                        </a:rPr>
                        <a:t>资产总额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813659 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812589 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736528 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778569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仿宋" panose="02010609060101010101" charset="-122"/>
                        </a:rPr>
                        <a:t>负债总额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452648 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548529 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496537 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552198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5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仿宋" panose="02010609060101010101" charset="-122"/>
                        </a:rPr>
                        <a:t>资产负债率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仿宋" panose="02010609060101010101" charset="-122"/>
                        </a:rPr>
                        <a:t>（％）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56%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69%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61%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59%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仿宋" panose="02010609060101010101" charset="-122"/>
                        </a:rPr>
                        <a:t>所有者权益总额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仿宋" panose="02010609060101010101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335697 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278549 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256298</a:t>
                      </a:r>
                      <a:endParaRPr lang="en-US" altLang="en-US" sz="12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254896</a:t>
                      </a:r>
                      <a:endParaRPr lang="en-US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BD4314AB-7B91-A26A-5AB4-7392E855AC40}"/>
              </a:ext>
            </a:extLst>
          </p:cNvPr>
          <p:cNvSpPr txBox="1"/>
          <p:nvPr/>
        </p:nvSpPr>
        <p:spPr>
          <a:xfrm>
            <a:off x="7661276" y="2324702"/>
            <a:ext cx="3692524" cy="25408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rgbClr val="02AC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您可以添加内容点。若要复制并粘贴到此文本框中，请单击其旁边的“粘贴选项（</a:t>
            </a: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CTRL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ExtraLight"/>
                <a:ea typeface="思源黑体 CN ExtraLight"/>
                <a:cs typeface="+mn-cs"/>
              </a:rPr>
              <a:t>）”，然后单击“仅保留文本”选项。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ExtraLight"/>
              <a:ea typeface="思源黑体 CN ExtraLight"/>
              <a:cs typeface="+mn-cs"/>
            </a:endParaRP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264BCEE5-901D-980F-3869-3384642F7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77500" y="4726492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0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e4f6ee2-3462-4427-b4b1-57b0616dec5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3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04635_1*f*2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3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04635_1*f*2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3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04635_1*f*2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3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04635_1*f*2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3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04635_1*f*2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3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04635_1*f*2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3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04635_1*f*2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3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04635_1*f*2"/>
  <p:tag name="KSO_WM_TEMPLATE_CATEGORY" val="diagram"/>
  <p:tag name="KSO_WM_TEMPLATE_INDEX" val="20204635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0;您的正文已经简明扼要，但信息却错综复杂，需要用更多的文字来表述；但请您尽可能提炼思想的精髓，否则容易造成观者的阅读压力，适得其反。&#10;正如我们都希望改变世界，希望给人带去光明，但更多时候只需播下一颗种子，自然有微光照拂，雨露滋养。恰如其分的表达观点，往往可以事半功倍。"/>
  <p:tag name="KSO_WM_UNIT_SUBTYPE" val="a"/>
  <p:tag name="KSO_WM_UNIT_TEXT_FILL_FORE_SCHEMECOLOR_INDEX_BRIGHTNESS" val="0.25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2ACE3"/>
      </a:accent1>
      <a:accent2>
        <a:srgbClr val="028FC4"/>
      </a:accent2>
      <a:accent3>
        <a:srgbClr val="0E87DA"/>
      </a:accent3>
      <a:accent4>
        <a:srgbClr val="FE8301"/>
      </a:accent4>
      <a:accent5>
        <a:srgbClr val="FEBA4F"/>
      </a:accent5>
      <a:accent6>
        <a:srgbClr val="929292"/>
      </a:accent6>
      <a:hlink>
        <a:srgbClr val="4472C4"/>
      </a:hlink>
      <a:folHlink>
        <a:srgbClr val="BFBFBF"/>
      </a:folHlink>
    </a:clrScheme>
    <a:fontScheme name="渐变蓝简约">
      <a:majorFont>
        <a:latin typeface="思源黑体 CN Normal"/>
        <a:ea typeface="思源黑体 CN Normal"/>
        <a:cs typeface=""/>
      </a:majorFont>
      <a:minorFont>
        <a:latin typeface="思源黑体 CN ExtraLight"/>
        <a:ea typeface="思源黑体 CN Extra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2ACE3"/>
    </a:accent1>
    <a:accent2>
      <a:srgbClr val="028FC4"/>
    </a:accent2>
    <a:accent3>
      <a:srgbClr val="0E87DA"/>
    </a:accent3>
    <a:accent4>
      <a:srgbClr val="FE8301"/>
    </a:accent4>
    <a:accent5>
      <a:srgbClr val="FEBA4F"/>
    </a:accent5>
    <a:accent6>
      <a:srgbClr val="929292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2ACE3"/>
    </a:accent1>
    <a:accent2>
      <a:srgbClr val="028FC4"/>
    </a:accent2>
    <a:accent3>
      <a:srgbClr val="0E87DA"/>
    </a:accent3>
    <a:accent4>
      <a:srgbClr val="FE8301"/>
    </a:accent4>
    <a:accent5>
      <a:srgbClr val="FEBA4F"/>
    </a:accent5>
    <a:accent6>
      <a:srgbClr val="929292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1765</Words>
  <Application>Microsoft Office PowerPoint</Application>
  <PresentationFormat>宽屏</PresentationFormat>
  <Paragraphs>217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等线</vt:lpstr>
      <vt:lpstr>思源黑体 CN Normal</vt:lpstr>
      <vt:lpstr>Arial</vt:lpstr>
      <vt:lpstr>Microsoft YaHei</vt:lpstr>
      <vt:lpstr>思源黑体 CN ExtraLight</vt:lpstr>
      <vt:lpstr>Microsoft YaHei Light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書 翰</dc:creator>
  <cp:lastModifiedBy>書 翰</cp:lastModifiedBy>
  <cp:revision>4</cp:revision>
  <dcterms:created xsi:type="dcterms:W3CDTF">2022-07-31T06:37:39Z</dcterms:created>
  <dcterms:modified xsi:type="dcterms:W3CDTF">2022-08-23T05:34:04Z</dcterms:modified>
</cp:coreProperties>
</file>