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60" r:id="rId4"/>
    <p:sldId id="263" r:id="rId5"/>
    <p:sldId id="258" r:id="rId6"/>
    <p:sldId id="265" r:id="rId7"/>
    <p:sldId id="272" r:id="rId8"/>
    <p:sldId id="273" r:id="rId9"/>
    <p:sldId id="261" r:id="rId10"/>
    <p:sldId id="274" r:id="rId11"/>
    <p:sldId id="366" r:id="rId12"/>
    <p:sldId id="367" r:id="rId13"/>
    <p:sldId id="369" r:id="rId14"/>
    <p:sldId id="262" r:id="rId15"/>
    <p:sldId id="370" r:id="rId16"/>
    <p:sldId id="271" r:id="rId17"/>
    <p:sldId id="365" r:id="rId18"/>
  </p:sldIdLst>
  <p:sldSz cx="12192000" cy="6858000"/>
  <p:notesSz cx="6858000" cy="9144000"/>
  <p:embeddedFontLst>
    <p:embeddedFont>
      <p:font typeface="微软雅黑" panose="020B0503020204020204" pitchFamily="34" charset="-122"/>
      <p:regular r:id="rId20"/>
      <p:bold r:id="rId21"/>
    </p:embeddedFont>
    <p:embeddedFont>
      <p:font typeface="微软雅黑" panose="020B0503020204020204" pitchFamily="34" charset="-122"/>
      <p:regular r:id="rId20"/>
      <p:bold r:id="rId21"/>
    </p:embeddedFont>
    <p:embeddedFont>
      <p:font typeface="Microsoft YaHei Light" panose="020B0502040204020203" pitchFamily="34" charset="-122"/>
      <p:regular r:id="rId22"/>
    </p:embeddedFont>
    <p:embeddedFont>
      <p:font typeface="Open Sans" panose="020B0606030504020204" pitchFamily="34" charset="0"/>
      <p:regular r:id="rId23"/>
    </p:embeddedFont>
    <p:embeddedFont>
      <p:font typeface="Segoe UI Light" panose="020B0502040204020203" pitchFamily="34" charset="0"/>
      <p:regular r:id="rId24"/>
      <p:italic r:id="rId25"/>
    </p:embeddedFont>
    <p:embeddedFont>
      <p:font typeface="等线" panose="02010600030101010101" pitchFamily="2" charset="-122"/>
      <p:regular r:id="rId26"/>
      <p:bold r:id="rId27"/>
    </p:embeddedFont>
    <p:embeddedFont>
      <p:font typeface="黑体" panose="02010609060101010101" pitchFamily="49" charset="-122"/>
      <p:regular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770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640" userDrawn="1">
          <p15:clr>
            <a:srgbClr val="A4A3A4"/>
          </p15:clr>
        </p15:guide>
        <p15:guide id="5" orient="horz" pos="3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04" y="68"/>
      </p:cViewPr>
      <p:guideLst>
        <p:guide pos="4770"/>
        <p:guide pos="7265"/>
        <p:guide orient="horz" pos="640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57C6D-5A3E-453A-B32B-A3621F7E6326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BDF9C-5D6A-49D9-8771-789C6EE5D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80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DF9C-5D6A-49D9-8771-789C6EE5DA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1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DF9C-5D6A-49D9-8771-789C6EE5DA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49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DF9C-5D6A-49D9-8771-789C6EE5DA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71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DF9C-5D6A-49D9-8771-789C6EE5DA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64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3A42148-308E-490F-A6C9-C7FB08070F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2" b="312"/>
          <a:stretch>
            <a:fillRect/>
          </a:stretch>
        </p:blipFill>
        <p:spPr>
          <a:xfrm>
            <a:off x="0" y="2602228"/>
            <a:ext cx="12192000" cy="4255772"/>
          </a:xfrm>
          <a:custGeom>
            <a:avLst/>
            <a:gdLst>
              <a:gd name="connsiteX0" fmla="*/ 0 w 12192000"/>
              <a:gd name="connsiteY0" fmla="*/ 0 h 4255772"/>
              <a:gd name="connsiteX1" fmla="*/ 12192000 w 12192000"/>
              <a:gd name="connsiteY1" fmla="*/ 0 h 4255772"/>
              <a:gd name="connsiteX2" fmla="*/ 12192000 w 12192000"/>
              <a:gd name="connsiteY2" fmla="*/ 4255772 h 4255772"/>
              <a:gd name="connsiteX3" fmla="*/ 0 w 12192000"/>
              <a:gd name="connsiteY3" fmla="*/ 4255772 h 425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5772">
                <a:moveTo>
                  <a:pt x="0" y="0"/>
                </a:moveTo>
                <a:lnTo>
                  <a:pt x="12192000" y="0"/>
                </a:lnTo>
                <a:lnTo>
                  <a:pt x="12192000" y="4255772"/>
                </a:lnTo>
                <a:lnTo>
                  <a:pt x="0" y="4255772"/>
                </a:lnTo>
                <a:close/>
              </a:path>
            </a:pathLst>
          </a:cu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E927874-D154-43C5-A87D-3607DF3403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6000">
                <a:schemeClr val="accent1"/>
              </a:gs>
              <a:gs pos="100000">
                <a:schemeClr val="accent2">
                  <a:alpha val="52000"/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F71B731-0DE7-40D1-A3EE-6AC78839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DCFC-A70B-494E-8986-3CE4A55A26B6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441CBE-8751-4CE2-8758-2EF740D1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CDEAF9-7618-4DB9-9D3C-5C4FB212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62A-CDCE-4DAB-BDF3-B33D6560973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D1AF0405-F023-4D34-A1C1-BDEB3D2488CE}"/>
              </a:ext>
            </a:extLst>
          </p:cNvPr>
          <p:cNvSpPr/>
          <p:nvPr userDrawn="1"/>
        </p:nvSpPr>
        <p:spPr>
          <a:xfrm>
            <a:off x="9087332" y="1779213"/>
            <a:ext cx="1915557" cy="173957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64C43CD-7B43-440A-BA6B-174577D6F08C}"/>
              </a:ext>
            </a:extLst>
          </p:cNvPr>
          <p:cNvSpPr/>
          <p:nvPr userDrawn="1"/>
        </p:nvSpPr>
        <p:spPr>
          <a:xfrm>
            <a:off x="-462924" y="-702051"/>
            <a:ext cx="2917585" cy="264953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A5A90C8-42EB-4970-8B06-10910BE98E6F}"/>
              </a:ext>
            </a:extLst>
          </p:cNvPr>
          <p:cNvSpPr/>
          <p:nvPr userDrawn="1"/>
        </p:nvSpPr>
        <p:spPr>
          <a:xfrm>
            <a:off x="11153595" y="-212537"/>
            <a:ext cx="1323913" cy="120228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07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7F784CA-D164-4C01-B6ED-9807F1A8AFBD}"/>
              </a:ext>
            </a:extLst>
          </p:cNvPr>
          <p:cNvSpPr/>
          <p:nvPr userDrawn="1"/>
        </p:nvSpPr>
        <p:spPr>
          <a:xfrm>
            <a:off x="0" y="0"/>
            <a:ext cx="12192000" cy="3032567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7EA56E-7631-4B90-B7EC-5720CEA1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DCFC-A70B-494E-8986-3CE4A55A26B6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6340F5-86E5-4A03-8DBA-EFB6686E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8FD8397-AD7E-4FE1-AB8C-990DC391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62A-CDCE-4DAB-BDF3-B33D6560973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2A20923-2A7C-428F-8A00-7D9B4CCF9B13}"/>
              </a:ext>
            </a:extLst>
          </p:cNvPr>
          <p:cNvSpPr/>
          <p:nvPr userDrawn="1"/>
        </p:nvSpPr>
        <p:spPr>
          <a:xfrm>
            <a:off x="2797216" y="2299771"/>
            <a:ext cx="6597569" cy="11921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351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7A42AC2-E865-46A2-A167-BDE4057D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DCFC-A70B-494E-8986-3CE4A55A26B6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49C1019-C8D0-4D27-BAA0-3DB358C5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D5228D-1FFA-47CA-B33C-A7F833E5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62A-CDCE-4DAB-BDF3-B33D656097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1C8E6B8-B672-45AB-AC1B-AA0540E90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067" r="342" b="312"/>
          <a:stretch/>
        </p:blipFill>
        <p:spPr>
          <a:xfrm>
            <a:off x="0" y="4184650"/>
            <a:ext cx="12192000" cy="2673350"/>
          </a:xfrm>
          <a:custGeom>
            <a:avLst/>
            <a:gdLst>
              <a:gd name="connsiteX0" fmla="*/ 0 w 12192000"/>
              <a:gd name="connsiteY0" fmla="*/ 0 h 2673350"/>
              <a:gd name="connsiteX1" fmla="*/ 12192000 w 12192000"/>
              <a:gd name="connsiteY1" fmla="*/ 0 h 2673350"/>
              <a:gd name="connsiteX2" fmla="*/ 12192000 w 12192000"/>
              <a:gd name="connsiteY2" fmla="*/ 2673350 h 2673350"/>
              <a:gd name="connsiteX3" fmla="*/ 0 w 12192000"/>
              <a:gd name="connsiteY3" fmla="*/ 2673350 h 267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73350">
                <a:moveTo>
                  <a:pt x="0" y="0"/>
                </a:moveTo>
                <a:lnTo>
                  <a:pt x="12192000" y="0"/>
                </a:lnTo>
                <a:lnTo>
                  <a:pt x="12192000" y="2673350"/>
                </a:lnTo>
                <a:lnTo>
                  <a:pt x="0" y="2673350"/>
                </a:lnTo>
                <a:close/>
              </a:path>
            </a:pathLst>
          </a:cu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9A1631CE-4156-4AC2-9EE1-AB97C8E03E2E}"/>
              </a:ext>
            </a:extLst>
          </p:cNvPr>
          <p:cNvSpPr/>
          <p:nvPr userDrawn="1"/>
        </p:nvSpPr>
        <p:spPr>
          <a:xfrm>
            <a:off x="8634714" y="1"/>
            <a:ext cx="3557286" cy="2900277"/>
          </a:xfrm>
          <a:custGeom>
            <a:avLst/>
            <a:gdLst>
              <a:gd name="connsiteX0" fmla="*/ 4498 w 3557286"/>
              <a:gd name="connsiteY0" fmla="*/ 0 h 2900277"/>
              <a:gd name="connsiteX1" fmla="*/ 1412714 w 3557286"/>
              <a:gd name="connsiteY1" fmla="*/ 0 h 2900277"/>
              <a:gd name="connsiteX2" fmla="*/ 1407976 w 3557286"/>
              <a:gd name="connsiteY2" fmla="*/ 84326 h 2900277"/>
              <a:gd name="connsiteX3" fmla="*/ 2974694 w 3557286"/>
              <a:gd name="connsiteY3" fmla="*/ 1492302 h 2900277"/>
              <a:gd name="connsiteX4" fmla="*/ 3440588 w 3557286"/>
              <a:gd name="connsiteY4" fmla="*/ 1429002 h 2900277"/>
              <a:gd name="connsiteX5" fmla="*/ 3557286 w 3557286"/>
              <a:gd name="connsiteY5" fmla="*/ 1390618 h 2900277"/>
              <a:gd name="connsiteX6" fmla="*/ 3557286 w 3557286"/>
              <a:gd name="connsiteY6" fmla="*/ 2845511 h 2900277"/>
              <a:gd name="connsiteX7" fmla="*/ 3278839 w 3557286"/>
              <a:gd name="connsiteY7" fmla="*/ 2885739 h 2900277"/>
              <a:gd name="connsiteX8" fmla="*/ 2974694 w 3557286"/>
              <a:gd name="connsiteY8" fmla="*/ 2900277 h 2900277"/>
              <a:gd name="connsiteX9" fmla="*/ 0 w 3557286"/>
              <a:gd name="connsiteY9" fmla="*/ 84326 h 290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7286" h="2900277">
                <a:moveTo>
                  <a:pt x="4498" y="0"/>
                </a:moveTo>
                <a:lnTo>
                  <a:pt x="1412714" y="0"/>
                </a:lnTo>
                <a:lnTo>
                  <a:pt x="1407976" y="84326"/>
                </a:lnTo>
                <a:cubicBezTo>
                  <a:pt x="1407976" y="861930"/>
                  <a:pt x="2109420" y="1492302"/>
                  <a:pt x="2974694" y="1492302"/>
                </a:cubicBezTo>
                <a:cubicBezTo>
                  <a:pt x="3136933" y="1492302"/>
                  <a:pt x="3293412" y="1470141"/>
                  <a:pt x="3440588" y="1429002"/>
                </a:cubicBezTo>
                <a:lnTo>
                  <a:pt x="3557286" y="1390618"/>
                </a:lnTo>
                <a:lnTo>
                  <a:pt x="3557286" y="2845511"/>
                </a:lnTo>
                <a:lnTo>
                  <a:pt x="3278839" y="2885739"/>
                </a:lnTo>
                <a:cubicBezTo>
                  <a:pt x="3178839" y="2895352"/>
                  <a:pt x="3077374" y="2900277"/>
                  <a:pt x="2974694" y="2900277"/>
                </a:cubicBezTo>
                <a:cubicBezTo>
                  <a:pt x="1331816" y="2900277"/>
                  <a:pt x="0" y="1639533"/>
                  <a:pt x="0" y="84326"/>
                </a:cubicBezTo>
                <a:close/>
              </a:path>
            </a:pathLst>
          </a:custGeom>
          <a:gradFill flip="none" rotWithShape="1">
            <a:gsLst>
              <a:gs pos="6000">
                <a:schemeClr val="accent1"/>
              </a:gs>
              <a:gs pos="75000">
                <a:schemeClr val="accent2">
                  <a:alpha val="52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9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1669111-0099-4935-AD55-D69244DC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DCFC-A70B-494E-8986-3CE4A55A26B6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F5B5F09-A55B-4BF2-B6C4-5F92F1DE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D849A0F-7E6B-4853-B1FC-67F9CF88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62A-CDCE-4DAB-BDF3-B33D6560973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3C80218-9613-408E-B9F0-6754C3F07249}"/>
              </a:ext>
            </a:extLst>
          </p:cNvPr>
          <p:cNvSpPr/>
          <p:nvPr userDrawn="1"/>
        </p:nvSpPr>
        <p:spPr>
          <a:xfrm>
            <a:off x="256066" y="438260"/>
            <a:ext cx="545910" cy="5470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B037757-0E4C-4F1C-B8B7-964B58D8BD3C}"/>
              </a:ext>
            </a:extLst>
          </p:cNvPr>
          <p:cNvSpPr/>
          <p:nvPr userDrawn="1"/>
        </p:nvSpPr>
        <p:spPr>
          <a:xfrm>
            <a:off x="595638" y="571769"/>
            <a:ext cx="412675" cy="4135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50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19DE0E-7734-4216-8BB0-3A0497A00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DCFC-A70B-494E-8986-3CE4A55A26B6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9E455F-ED2C-4017-9943-2B655D1D3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9D8C64-BC1C-447C-BB37-2A3040E1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62A-CDCE-4DAB-BDF3-B33D656097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F8ACEC-7653-4F32-ADE6-47F25A502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E387EA6-D4F5-40EA-AE3F-4766D8ADF6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83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28D4DC-6C6D-43CA-9BBD-32C36EBA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DCFC-A70B-494E-8986-3CE4A55A26B6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10A9C8-135B-4899-8BE7-61CAEFE5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FCE930-4E50-491E-BACA-CFE0AF7F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62A-CDCE-4DAB-BDF3-B33D656097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72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3A42148-308E-490F-A6C9-C7FB08070F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2" b="312"/>
          <a:stretch>
            <a:fillRect/>
          </a:stretch>
        </p:blipFill>
        <p:spPr>
          <a:xfrm>
            <a:off x="0" y="2602228"/>
            <a:ext cx="12192000" cy="4255772"/>
          </a:xfrm>
          <a:custGeom>
            <a:avLst/>
            <a:gdLst>
              <a:gd name="connsiteX0" fmla="*/ 0 w 12192000"/>
              <a:gd name="connsiteY0" fmla="*/ 0 h 4255772"/>
              <a:gd name="connsiteX1" fmla="*/ 12192000 w 12192000"/>
              <a:gd name="connsiteY1" fmla="*/ 0 h 4255772"/>
              <a:gd name="connsiteX2" fmla="*/ 12192000 w 12192000"/>
              <a:gd name="connsiteY2" fmla="*/ 4255772 h 4255772"/>
              <a:gd name="connsiteX3" fmla="*/ 0 w 12192000"/>
              <a:gd name="connsiteY3" fmla="*/ 4255772 h 425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5772">
                <a:moveTo>
                  <a:pt x="0" y="0"/>
                </a:moveTo>
                <a:lnTo>
                  <a:pt x="12192000" y="0"/>
                </a:lnTo>
                <a:lnTo>
                  <a:pt x="12192000" y="4255772"/>
                </a:lnTo>
                <a:lnTo>
                  <a:pt x="0" y="4255772"/>
                </a:lnTo>
                <a:close/>
              </a:path>
            </a:pathLst>
          </a:cu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E927874-D154-43C5-A87D-3607DF3403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6000">
                <a:schemeClr val="accent1"/>
              </a:gs>
              <a:gs pos="100000">
                <a:schemeClr val="accent2">
                  <a:alpha val="52000"/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F71B731-0DE7-40D1-A3EE-6AC78839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DCFC-A70B-494E-8986-3CE4A55A26B6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441CBE-8751-4CE2-8758-2EF740D1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CDEAF9-7618-4DB9-9D3C-5C4FB212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E62A-CDCE-4DAB-BDF3-B33D6560973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D1AF0405-F023-4D34-A1C1-BDEB3D2488CE}"/>
              </a:ext>
            </a:extLst>
          </p:cNvPr>
          <p:cNvSpPr/>
          <p:nvPr userDrawn="1"/>
        </p:nvSpPr>
        <p:spPr>
          <a:xfrm>
            <a:off x="9087332" y="1779213"/>
            <a:ext cx="1915557" cy="173957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64C43CD-7B43-440A-BA6B-174577D6F08C}"/>
              </a:ext>
            </a:extLst>
          </p:cNvPr>
          <p:cNvSpPr/>
          <p:nvPr userDrawn="1"/>
        </p:nvSpPr>
        <p:spPr>
          <a:xfrm>
            <a:off x="-462924" y="-702051"/>
            <a:ext cx="2917585" cy="264953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A5A90C8-42EB-4970-8B06-10910BE98E6F}"/>
              </a:ext>
            </a:extLst>
          </p:cNvPr>
          <p:cNvSpPr/>
          <p:nvPr userDrawn="1"/>
        </p:nvSpPr>
        <p:spPr>
          <a:xfrm>
            <a:off x="11153595" y="-212537"/>
            <a:ext cx="1323913" cy="120228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01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674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D71A1A-769C-4828-AFCD-6124F82F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A3AD0A-5457-44E6-82F0-C9D8FF917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1EF796-FE74-4CA0-89C4-FB2BD95E1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2DCFC-A70B-494E-8986-3CE4A55A26B6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D0CA71-B1FC-497A-8110-C87D83102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E53FDE-BF96-4157-A646-6727390BC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3E62A-CDCE-4DAB-BDF3-B33D656097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03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7" r:id="rId5"/>
    <p:sldLayoutId id="2147483655" r:id="rId6"/>
    <p:sldLayoutId id="2147483666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EF4F21EE-0540-44E6-9A0C-7D9928A9E858}"/>
              </a:ext>
            </a:extLst>
          </p:cNvPr>
          <p:cNvSpPr/>
          <p:nvPr/>
        </p:nvSpPr>
        <p:spPr>
          <a:xfrm>
            <a:off x="-462924" y="-702051"/>
            <a:ext cx="2917585" cy="264953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F0865D2-F1DE-407C-A8F9-DB94E39C24DE}"/>
              </a:ext>
            </a:extLst>
          </p:cNvPr>
          <p:cNvSpPr txBox="1"/>
          <p:nvPr/>
        </p:nvSpPr>
        <p:spPr>
          <a:xfrm>
            <a:off x="5954828" y="4064763"/>
            <a:ext cx="4090282" cy="3961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</a:rPr>
              <a:t>汇报时间：</a:t>
            </a:r>
            <a:r>
              <a:rPr lang="en-US" altLang="zh-CN" dirty="0">
                <a:solidFill>
                  <a:schemeClr val="bg1"/>
                </a:solidFill>
              </a:rPr>
              <a:t>20XX</a:t>
            </a:r>
            <a:r>
              <a:rPr lang="zh-CN" altLang="en-US" dirty="0">
                <a:solidFill>
                  <a:schemeClr val="bg1"/>
                </a:solidFill>
              </a:rPr>
              <a:t>年</a:t>
            </a:r>
            <a:r>
              <a:rPr lang="en-US" altLang="zh-CN" dirty="0">
                <a:solidFill>
                  <a:schemeClr val="bg1"/>
                </a:solidFill>
              </a:rPr>
              <a:t>XX</a:t>
            </a:r>
            <a:r>
              <a:rPr lang="zh-CN" altLang="en-US" dirty="0">
                <a:solidFill>
                  <a:schemeClr val="bg1"/>
                </a:solidFill>
              </a:rPr>
              <a:t>月</a:t>
            </a:r>
            <a:r>
              <a:rPr lang="en-US" altLang="zh-CN" dirty="0">
                <a:solidFill>
                  <a:schemeClr val="bg1"/>
                </a:solidFill>
              </a:rPr>
              <a:t>XX</a:t>
            </a:r>
            <a:r>
              <a:rPr lang="zh-CN" altLang="en-US" dirty="0">
                <a:solidFill>
                  <a:schemeClr val="bg1"/>
                </a:solidFill>
              </a:rPr>
              <a:t>日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1D15457-1296-41BE-86EF-0ED9AAD15D85}"/>
              </a:ext>
            </a:extLst>
          </p:cNvPr>
          <p:cNvSpPr txBox="1"/>
          <p:nvPr/>
        </p:nvSpPr>
        <p:spPr>
          <a:xfrm>
            <a:off x="5174829" y="2098414"/>
            <a:ext cx="5682966" cy="100501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b="1" dirty="0">
                <a:solidFill>
                  <a:prstClr val="white"/>
                </a:solidFill>
                <a:latin typeface="微软雅黑"/>
              </a:rPr>
              <a:t>入职培训</a:t>
            </a:r>
            <a:r>
              <a:rPr lang="en-US" altLang="zh-CN" sz="5400" b="1" dirty="0">
                <a:solidFill>
                  <a:prstClr val="white"/>
                </a:solidFill>
                <a:latin typeface="微软雅黑"/>
              </a:rPr>
              <a:t>PPT</a:t>
            </a:r>
            <a:r>
              <a:rPr lang="zh-CN" altLang="en-US" sz="5400" b="1" dirty="0">
                <a:solidFill>
                  <a:prstClr val="white"/>
                </a:solidFill>
                <a:latin typeface="微软雅黑"/>
              </a:rPr>
              <a:t>模板</a:t>
            </a:r>
            <a:endParaRPr lang="zh-CN" altLang="en-US" sz="5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9FEE0D6-6054-4527-8CCB-B67ADE248499}"/>
              </a:ext>
            </a:extLst>
          </p:cNvPr>
          <p:cNvSpPr txBox="1"/>
          <p:nvPr/>
        </p:nvSpPr>
        <p:spPr>
          <a:xfrm>
            <a:off x="1758486" y="1947488"/>
            <a:ext cx="3614715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</a:rPr>
              <a:t>20XX</a:t>
            </a:r>
            <a:endParaRPr lang="zh-CN" altLang="en-US" sz="9600" b="1" dirty="0">
              <a:solidFill>
                <a:schemeClr val="bg1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BB7B739-6EB2-463F-968D-E12A59F28F31}"/>
              </a:ext>
            </a:extLst>
          </p:cNvPr>
          <p:cNvSpPr txBox="1"/>
          <p:nvPr/>
        </p:nvSpPr>
        <p:spPr>
          <a:xfrm>
            <a:off x="5373201" y="3002277"/>
            <a:ext cx="387496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</a:rPr>
              <a:t>Induction training PPT template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8E2048D4-7F00-41AC-B807-72848382C6C5}"/>
              </a:ext>
            </a:extLst>
          </p:cNvPr>
          <p:cNvCxnSpPr/>
          <p:nvPr/>
        </p:nvCxnSpPr>
        <p:spPr>
          <a:xfrm>
            <a:off x="5079393" y="2220897"/>
            <a:ext cx="0" cy="102815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5C213656-89CF-4DC4-B2AB-E4A1EF2610C0}"/>
              </a:ext>
            </a:extLst>
          </p:cNvPr>
          <p:cNvSpPr/>
          <p:nvPr/>
        </p:nvSpPr>
        <p:spPr>
          <a:xfrm>
            <a:off x="3031320" y="4073137"/>
            <a:ext cx="2341022" cy="37938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5197260-D447-40DD-A5B3-E9266875D56F}"/>
              </a:ext>
            </a:extLst>
          </p:cNvPr>
          <p:cNvSpPr txBox="1"/>
          <p:nvPr/>
        </p:nvSpPr>
        <p:spPr>
          <a:xfrm>
            <a:off x="3031320" y="4077344"/>
            <a:ext cx="2787903" cy="3961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</a:rPr>
              <a:t>汇报人：</a:t>
            </a:r>
            <a:r>
              <a:rPr lang="en-US" altLang="zh-CN" dirty="0" err="1">
                <a:solidFill>
                  <a:schemeClr val="bg1"/>
                </a:solidFill>
              </a:rPr>
              <a:t>OfficePLUS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3FAE001F-0A50-4B7F-ABA2-4C874F4010D7}"/>
              </a:ext>
            </a:extLst>
          </p:cNvPr>
          <p:cNvSpPr/>
          <p:nvPr/>
        </p:nvSpPr>
        <p:spPr>
          <a:xfrm>
            <a:off x="5935709" y="4034328"/>
            <a:ext cx="3224971" cy="41819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176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88867DA0-2DDB-4754-9E68-9330EEDD544F}"/>
              </a:ext>
            </a:extLst>
          </p:cNvPr>
          <p:cNvSpPr/>
          <p:nvPr/>
        </p:nvSpPr>
        <p:spPr>
          <a:xfrm>
            <a:off x="8118033" y="1511300"/>
            <a:ext cx="3087937" cy="441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E96525BF-FF22-4C4C-A79F-52FFD8274827}"/>
              </a:ext>
            </a:extLst>
          </p:cNvPr>
          <p:cNvSpPr/>
          <p:nvPr/>
        </p:nvSpPr>
        <p:spPr>
          <a:xfrm>
            <a:off x="4571017" y="1511300"/>
            <a:ext cx="3087937" cy="441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Post management system</a:t>
            </a:r>
          </a:p>
          <a:p>
            <a:pPr algn="ctr"/>
            <a:endParaRPr lang="en-US" altLang="zh-CN" dirty="0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BC8E6672-9D02-4F55-8CDA-BB25FD108801}"/>
              </a:ext>
            </a:extLst>
          </p:cNvPr>
          <p:cNvSpPr/>
          <p:nvPr/>
        </p:nvSpPr>
        <p:spPr>
          <a:xfrm>
            <a:off x="1024001" y="1511300"/>
            <a:ext cx="3087937" cy="441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FA0C2D50-8785-47E7-B315-7E791B5D89F5}"/>
              </a:ext>
            </a:extLst>
          </p:cNvPr>
          <p:cNvSpPr/>
          <p:nvPr/>
        </p:nvSpPr>
        <p:spPr>
          <a:xfrm>
            <a:off x="8376985" y="1817162"/>
            <a:ext cx="2660223" cy="143150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6E5985B9-052E-4B8C-94BB-16B1F206F828}"/>
              </a:ext>
            </a:extLst>
          </p:cNvPr>
          <p:cNvSpPr/>
          <p:nvPr/>
        </p:nvSpPr>
        <p:spPr>
          <a:xfrm>
            <a:off x="4807421" y="1817162"/>
            <a:ext cx="2660223" cy="143150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E50B48B-8B75-453A-BB09-FA2314432EA2}"/>
              </a:ext>
            </a:extLst>
          </p:cNvPr>
          <p:cNvSpPr/>
          <p:nvPr/>
        </p:nvSpPr>
        <p:spPr>
          <a:xfrm>
            <a:off x="1237857" y="1817162"/>
            <a:ext cx="2660223" cy="143150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Daily office guidelines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4664DCC-C7A2-463A-B0D1-270D7BDCEAC5}"/>
              </a:ext>
            </a:extLst>
          </p:cNvPr>
          <p:cNvSpPr txBox="1"/>
          <p:nvPr/>
        </p:nvSpPr>
        <p:spPr>
          <a:xfrm>
            <a:off x="1765987" y="2267225"/>
            <a:ext cx="17936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b="1" dirty="0"/>
              <a:t>日常办公指引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119232F-1580-4E7F-BE73-9293D0B8ECE2}"/>
              </a:ext>
            </a:extLst>
          </p:cNvPr>
          <p:cNvSpPr txBox="1"/>
          <p:nvPr/>
        </p:nvSpPr>
        <p:spPr>
          <a:xfrm>
            <a:off x="5288117" y="2267225"/>
            <a:ext cx="17936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b="1" dirty="0"/>
              <a:t>岗位管理制度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8BF059A-7BD8-415A-8D74-959769BA5EE1}"/>
              </a:ext>
            </a:extLst>
          </p:cNvPr>
          <p:cNvSpPr txBox="1"/>
          <p:nvPr/>
        </p:nvSpPr>
        <p:spPr>
          <a:xfrm>
            <a:off x="8856548" y="2267225"/>
            <a:ext cx="17936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b="1" dirty="0"/>
              <a:t>日常工作规范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DF3F2E-DEFB-47E1-AAAF-2BF1C64A4001}"/>
              </a:ext>
            </a:extLst>
          </p:cNvPr>
          <p:cNvSpPr txBox="1"/>
          <p:nvPr/>
        </p:nvSpPr>
        <p:spPr>
          <a:xfrm>
            <a:off x="1018953" y="426685"/>
            <a:ext cx="151564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规整制度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B51129F-1806-43AC-B916-6776BB62A169}"/>
              </a:ext>
            </a:extLst>
          </p:cNvPr>
          <p:cNvSpPr/>
          <p:nvPr/>
        </p:nvSpPr>
        <p:spPr>
          <a:xfrm>
            <a:off x="1008313" y="723395"/>
            <a:ext cx="1162498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Regulations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11E0C0B-28A1-43C9-971E-B46438435092}"/>
              </a:ext>
            </a:extLst>
          </p:cNvPr>
          <p:cNvSpPr/>
          <p:nvPr/>
        </p:nvSpPr>
        <p:spPr>
          <a:xfrm>
            <a:off x="1627564" y="2616271"/>
            <a:ext cx="1665841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1200" dirty="0"/>
              <a:t>Daily office guidelines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2ACB7CC-72CE-4124-B6E1-BD4EE39CB271}"/>
              </a:ext>
            </a:extLst>
          </p:cNvPr>
          <p:cNvSpPr/>
          <p:nvPr/>
        </p:nvSpPr>
        <p:spPr>
          <a:xfrm>
            <a:off x="5079305" y="2616271"/>
            <a:ext cx="2211318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1200" dirty="0"/>
              <a:t>Post management system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2AA20DE-6F60-427B-B65F-4CE4181231AB}"/>
              </a:ext>
            </a:extLst>
          </p:cNvPr>
          <p:cNvSpPr/>
          <p:nvPr/>
        </p:nvSpPr>
        <p:spPr>
          <a:xfrm>
            <a:off x="8714583" y="2616271"/>
            <a:ext cx="1964434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1200" dirty="0"/>
              <a:t>Daily work specifications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2BC80A3-9EBD-4E84-B297-009731D2728F}"/>
              </a:ext>
            </a:extLst>
          </p:cNvPr>
          <p:cNvSpPr txBox="1"/>
          <p:nvPr/>
        </p:nvSpPr>
        <p:spPr>
          <a:xfrm>
            <a:off x="1512498" y="3579565"/>
            <a:ext cx="1822935" cy="3479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prstClr val="black"/>
                </a:solidFill>
              </a:rPr>
              <a:t>上班时间</a:t>
            </a:r>
            <a:r>
              <a:rPr lang="en-US" altLang="zh-CN" sz="1200" dirty="0"/>
              <a:t>:9:00-18:00</a:t>
            </a:r>
            <a:endParaRPr lang="zh-CN" altLang="en-US" sz="12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5903719-F036-4872-93C7-2DFB03BCFAB0}"/>
              </a:ext>
            </a:extLst>
          </p:cNvPr>
          <p:cNvSpPr txBox="1"/>
          <p:nvPr/>
        </p:nvSpPr>
        <p:spPr>
          <a:xfrm>
            <a:off x="1512498" y="4756807"/>
            <a:ext cx="1800493" cy="3479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prstClr val="black"/>
                </a:solidFill>
              </a:rPr>
              <a:t>周末休息时间：双休</a:t>
            </a:r>
            <a:endParaRPr lang="zh-CN" altLang="en-US" sz="12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BD2F1B3-CF0D-4FB5-A202-F0002DE2B09F}"/>
              </a:ext>
            </a:extLst>
          </p:cNvPr>
          <p:cNvSpPr txBox="1"/>
          <p:nvPr/>
        </p:nvSpPr>
        <p:spPr>
          <a:xfrm>
            <a:off x="1512498" y="4364393"/>
            <a:ext cx="1723549" cy="3479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prstClr val="black"/>
                </a:solidFill>
              </a:rPr>
              <a:t>午休时间：</a:t>
            </a:r>
            <a:r>
              <a:rPr lang="en-US" altLang="zh-CN" sz="1200" dirty="0">
                <a:solidFill>
                  <a:prstClr val="black"/>
                </a:solidFill>
              </a:rPr>
              <a:t>1</a:t>
            </a:r>
            <a:r>
              <a:rPr lang="zh-CN" altLang="en-US" sz="1200" dirty="0">
                <a:solidFill>
                  <a:prstClr val="black"/>
                </a:solidFill>
              </a:rPr>
              <a:t>个小时</a:t>
            </a:r>
            <a:endParaRPr lang="zh-CN" altLang="en-US" sz="12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18B612C-EB38-44CC-A34E-EAE6D7160A08}"/>
              </a:ext>
            </a:extLst>
          </p:cNvPr>
          <p:cNvSpPr txBox="1"/>
          <p:nvPr/>
        </p:nvSpPr>
        <p:spPr>
          <a:xfrm>
            <a:off x="5431744" y="3579565"/>
            <a:ext cx="1441420" cy="3479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试用期管理制度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4393415-4CE1-48CC-91A7-F0205B301043}"/>
              </a:ext>
            </a:extLst>
          </p:cNvPr>
          <p:cNvSpPr txBox="1"/>
          <p:nvPr/>
        </p:nvSpPr>
        <p:spPr>
          <a:xfrm>
            <a:off x="5431744" y="3971979"/>
            <a:ext cx="1261884" cy="3479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转正管理制度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FD46513-E56A-492B-8848-8D41D822F1D5}"/>
              </a:ext>
            </a:extLst>
          </p:cNvPr>
          <p:cNvSpPr txBox="1"/>
          <p:nvPr/>
        </p:nvSpPr>
        <p:spPr>
          <a:xfrm>
            <a:off x="5431744" y="4364393"/>
            <a:ext cx="1261884" cy="3479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轮岗管理制度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C2F74AB-993F-42E4-8E22-12ADB908DE0B}"/>
              </a:ext>
            </a:extLst>
          </p:cNvPr>
          <p:cNvSpPr txBox="1"/>
          <p:nvPr/>
        </p:nvSpPr>
        <p:spPr>
          <a:xfrm>
            <a:off x="5431744" y="4756807"/>
            <a:ext cx="1261884" cy="3479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离职管理制度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63D85BF-3F41-4F0A-9B1C-90D4F65A14DC}"/>
              </a:ext>
            </a:extLst>
          </p:cNvPr>
          <p:cNvSpPr txBox="1"/>
          <p:nvPr/>
        </p:nvSpPr>
        <p:spPr>
          <a:xfrm>
            <a:off x="8998237" y="3591491"/>
            <a:ext cx="1261884" cy="3479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佩戴工牌规范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A58E28F-BEAE-41F5-9E2E-0D233A98B8BA}"/>
              </a:ext>
            </a:extLst>
          </p:cNvPr>
          <p:cNvSpPr txBox="1"/>
          <p:nvPr/>
        </p:nvSpPr>
        <p:spPr>
          <a:xfrm>
            <a:off x="8998237" y="3983905"/>
            <a:ext cx="1261884" cy="3479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衣着穿戴规范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3B71047-7BE0-456F-AB7C-C6EFF6EAC307}"/>
              </a:ext>
            </a:extLst>
          </p:cNvPr>
          <p:cNvSpPr txBox="1"/>
          <p:nvPr/>
        </p:nvSpPr>
        <p:spPr>
          <a:xfrm>
            <a:off x="8998237" y="4376319"/>
            <a:ext cx="1261884" cy="3479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用餐事项规范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E429997-96E3-470D-AEF9-42861DB78A10}"/>
              </a:ext>
            </a:extLst>
          </p:cNvPr>
          <p:cNvSpPr txBox="1"/>
          <p:nvPr/>
        </p:nvSpPr>
        <p:spPr>
          <a:xfrm>
            <a:off x="8998237" y="4768733"/>
            <a:ext cx="1103187" cy="3479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/>
              <a:t>6S</a:t>
            </a:r>
            <a:r>
              <a:rPr lang="zh-CN" altLang="en-US" sz="1200" dirty="0"/>
              <a:t>检查规范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38243E1-1FBB-406C-9675-8208D3119F51}"/>
              </a:ext>
            </a:extLst>
          </p:cNvPr>
          <p:cNvSpPr txBox="1"/>
          <p:nvPr/>
        </p:nvSpPr>
        <p:spPr>
          <a:xfrm>
            <a:off x="1512498" y="3971979"/>
            <a:ext cx="2056973" cy="3479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prstClr val="black"/>
                </a:solidFill>
              </a:rPr>
              <a:t>用餐时间：</a:t>
            </a:r>
            <a:r>
              <a:rPr lang="en-US" altLang="zh-CN" sz="1200" dirty="0">
                <a:solidFill>
                  <a:prstClr val="black"/>
                </a:solidFill>
              </a:rPr>
              <a:t>12:00-12:30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7031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E96525BF-FF22-4C4C-A79F-52FFD8274827}"/>
              </a:ext>
            </a:extLst>
          </p:cNvPr>
          <p:cNvSpPr/>
          <p:nvPr/>
        </p:nvSpPr>
        <p:spPr>
          <a:xfrm>
            <a:off x="986030" y="1381691"/>
            <a:ext cx="3087937" cy="441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Post management system</a:t>
            </a:r>
          </a:p>
          <a:p>
            <a:pPr algn="ctr"/>
            <a:endParaRPr lang="en-US" altLang="zh-CN" dirty="0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6E5985B9-052E-4B8C-94BB-16B1F206F828}"/>
              </a:ext>
            </a:extLst>
          </p:cNvPr>
          <p:cNvSpPr/>
          <p:nvPr/>
        </p:nvSpPr>
        <p:spPr>
          <a:xfrm>
            <a:off x="1222434" y="1687553"/>
            <a:ext cx="2660223" cy="143150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119232F-1580-4E7F-BE73-9293D0B8ECE2}"/>
              </a:ext>
            </a:extLst>
          </p:cNvPr>
          <p:cNvSpPr txBox="1"/>
          <p:nvPr/>
        </p:nvSpPr>
        <p:spPr>
          <a:xfrm>
            <a:off x="1703130" y="2137616"/>
            <a:ext cx="17936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b="1" dirty="0"/>
              <a:t>岗位管理制度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DF3F2E-DEFB-47E1-AAAF-2BF1C64A4001}"/>
              </a:ext>
            </a:extLst>
          </p:cNvPr>
          <p:cNvSpPr txBox="1"/>
          <p:nvPr/>
        </p:nvSpPr>
        <p:spPr>
          <a:xfrm>
            <a:off x="1018953" y="426685"/>
            <a:ext cx="151564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规整制度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B51129F-1806-43AC-B916-6776BB62A169}"/>
              </a:ext>
            </a:extLst>
          </p:cNvPr>
          <p:cNvSpPr/>
          <p:nvPr/>
        </p:nvSpPr>
        <p:spPr>
          <a:xfrm>
            <a:off x="1008313" y="723395"/>
            <a:ext cx="1162498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Regulations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2ACB7CC-72CE-4124-B6E1-BD4EE39CB271}"/>
              </a:ext>
            </a:extLst>
          </p:cNvPr>
          <p:cNvSpPr/>
          <p:nvPr/>
        </p:nvSpPr>
        <p:spPr>
          <a:xfrm>
            <a:off x="1494318" y="2486662"/>
            <a:ext cx="2211318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1200" dirty="0"/>
              <a:t>Post management system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18B612C-EB38-44CC-A34E-EAE6D7160A08}"/>
              </a:ext>
            </a:extLst>
          </p:cNvPr>
          <p:cNvSpPr txBox="1"/>
          <p:nvPr/>
        </p:nvSpPr>
        <p:spPr>
          <a:xfrm>
            <a:off x="1539983" y="3403181"/>
            <a:ext cx="1980029" cy="4575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</a:rPr>
              <a:t>试用期管理制度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4393415-4CE1-48CC-91A7-F0205B301043}"/>
              </a:ext>
            </a:extLst>
          </p:cNvPr>
          <p:cNvSpPr txBox="1"/>
          <p:nvPr/>
        </p:nvSpPr>
        <p:spPr>
          <a:xfrm>
            <a:off x="1668223" y="3885283"/>
            <a:ext cx="1723549" cy="4575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</a:rPr>
              <a:t>转正管理制度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FD46513-E56A-492B-8848-8D41D822F1D5}"/>
              </a:ext>
            </a:extLst>
          </p:cNvPr>
          <p:cNvSpPr txBox="1"/>
          <p:nvPr/>
        </p:nvSpPr>
        <p:spPr>
          <a:xfrm>
            <a:off x="1899055" y="4367385"/>
            <a:ext cx="1261884" cy="3479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轮岗管理制度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C2F74AB-993F-42E4-8E22-12ADB908DE0B}"/>
              </a:ext>
            </a:extLst>
          </p:cNvPr>
          <p:cNvSpPr txBox="1"/>
          <p:nvPr/>
        </p:nvSpPr>
        <p:spPr>
          <a:xfrm>
            <a:off x="1899055" y="4739906"/>
            <a:ext cx="1261884" cy="3479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离职管理制度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A6A8820-6AD8-473A-A718-D536CB5C93FE}"/>
              </a:ext>
            </a:extLst>
          </p:cNvPr>
          <p:cNvSpPr txBox="1"/>
          <p:nvPr/>
        </p:nvSpPr>
        <p:spPr>
          <a:xfrm>
            <a:off x="5116700" y="2475085"/>
            <a:ext cx="5725601" cy="7034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</a:rPr>
              <a:t>时间规定：主管级别以下试用期限为</a:t>
            </a:r>
            <a:r>
              <a:rPr lang="en-US" altLang="zh-CN" sz="1200" dirty="0">
                <a:solidFill>
                  <a:prstClr val="black"/>
                </a:solidFill>
              </a:rPr>
              <a:t>3</a:t>
            </a:r>
            <a:r>
              <a:rPr lang="zh-CN" altLang="en-US" sz="1200" dirty="0">
                <a:solidFill>
                  <a:prstClr val="black"/>
                </a:solidFill>
              </a:rPr>
              <a:t>个月，经理级别以上试用期限为</a:t>
            </a:r>
            <a:r>
              <a:rPr lang="en-US" altLang="zh-CN" sz="1200" dirty="0">
                <a:solidFill>
                  <a:prstClr val="black"/>
                </a:solidFill>
              </a:rPr>
              <a:t>6</a:t>
            </a:r>
            <a:r>
              <a:rPr lang="zh-CN" altLang="en-US" sz="1200" dirty="0">
                <a:solidFill>
                  <a:prstClr val="black"/>
                </a:solidFill>
              </a:rPr>
              <a:t>个月；</a:t>
            </a:r>
            <a:endParaRPr lang="en-US" altLang="zh-CN" sz="1200" dirty="0"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F9BC017-7D75-41E7-A26E-7060E40D6419}"/>
              </a:ext>
            </a:extLst>
          </p:cNvPr>
          <p:cNvSpPr txBox="1"/>
          <p:nvPr/>
        </p:nvSpPr>
        <p:spPr>
          <a:xfrm>
            <a:off x="5116700" y="3435205"/>
            <a:ext cx="5725601" cy="1026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</a:rPr>
              <a:t>试用期考核规定：由上级领导根据试用期考核表格进行评分及反馈，其次通过工作内容完成度进行考评，综合分数达到</a:t>
            </a:r>
            <a:r>
              <a:rPr lang="en-US" altLang="zh-CN" sz="1200" dirty="0">
                <a:solidFill>
                  <a:prstClr val="black"/>
                </a:solidFill>
              </a:rPr>
              <a:t>80</a:t>
            </a:r>
            <a:r>
              <a:rPr lang="zh-CN" altLang="en-US" sz="1200" dirty="0">
                <a:solidFill>
                  <a:prstClr val="black"/>
                </a:solidFill>
              </a:rPr>
              <a:t>分或者</a:t>
            </a:r>
            <a:r>
              <a:rPr lang="en-US" altLang="zh-CN" sz="1200" dirty="0">
                <a:solidFill>
                  <a:prstClr val="black"/>
                </a:solidFill>
              </a:rPr>
              <a:t>80</a:t>
            </a:r>
            <a:r>
              <a:rPr lang="zh-CN" altLang="en-US" sz="1200" dirty="0">
                <a:solidFill>
                  <a:prstClr val="black"/>
                </a:solidFill>
              </a:rPr>
              <a:t>分以上即可通过试用期考核，并且在一个月以内进行转正手续的办理。</a:t>
            </a:r>
            <a:endParaRPr lang="en-US" altLang="zh-CN" sz="1200" dirty="0">
              <a:latin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4F28533-0CAF-40B2-B279-2BFAAD39553F}"/>
              </a:ext>
            </a:extLst>
          </p:cNvPr>
          <p:cNvSpPr txBox="1"/>
          <p:nvPr/>
        </p:nvSpPr>
        <p:spPr>
          <a:xfrm>
            <a:off x="5116700" y="4715365"/>
            <a:ext cx="5725601" cy="7034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</a:rPr>
              <a:t>如试用期间未达到考核标准，需要根据上级领导意见是否需要增加时间或者淘汰。</a:t>
            </a:r>
            <a:endParaRPr lang="en-US" altLang="zh-CN" sz="1200" dirty="0">
              <a:latin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2022526-4864-4D7A-88BE-0443716A5204}"/>
              </a:ext>
            </a:extLst>
          </p:cNvPr>
          <p:cNvSpPr txBox="1"/>
          <p:nvPr/>
        </p:nvSpPr>
        <p:spPr>
          <a:xfrm>
            <a:off x="4618661" y="1961235"/>
            <a:ext cx="613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>
                    <a:lumMod val="75000"/>
                  </a:schemeClr>
                </a:solidFill>
              </a:rPr>
              <a:t>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0FDD05A-0A1B-4770-869D-0DF017CFAB20}"/>
              </a:ext>
            </a:extLst>
          </p:cNvPr>
          <p:cNvSpPr txBox="1"/>
          <p:nvPr/>
        </p:nvSpPr>
        <p:spPr>
          <a:xfrm>
            <a:off x="10714736" y="4849949"/>
            <a:ext cx="1006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>
                    <a:lumMod val="75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290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FEDADA8-E25C-478B-8603-748A799F664F}"/>
              </a:ext>
            </a:extLst>
          </p:cNvPr>
          <p:cNvCxnSpPr>
            <a:cxnSpLocks/>
          </p:cNvCxnSpPr>
          <p:nvPr/>
        </p:nvCxnSpPr>
        <p:spPr>
          <a:xfrm flipV="1">
            <a:off x="2981661" y="4760620"/>
            <a:ext cx="5805398" cy="4215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AF07116C-718A-4FD1-9638-2FD298EC02FE}"/>
              </a:ext>
            </a:extLst>
          </p:cNvPr>
          <p:cNvCxnSpPr>
            <a:cxnSpLocks/>
          </p:cNvCxnSpPr>
          <p:nvPr/>
        </p:nvCxnSpPr>
        <p:spPr>
          <a:xfrm flipV="1">
            <a:off x="3471536" y="3306471"/>
            <a:ext cx="4825649" cy="350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2A77FC51-565E-408F-84AD-0B95A24A69BA}"/>
              </a:ext>
            </a:extLst>
          </p:cNvPr>
          <p:cNvCxnSpPr/>
          <p:nvPr/>
        </p:nvCxnSpPr>
        <p:spPr>
          <a:xfrm>
            <a:off x="3896399" y="1887365"/>
            <a:ext cx="3975923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48DF3F2E-DEFB-47E1-AAAF-2BF1C64A4001}"/>
              </a:ext>
            </a:extLst>
          </p:cNvPr>
          <p:cNvSpPr txBox="1"/>
          <p:nvPr/>
        </p:nvSpPr>
        <p:spPr>
          <a:xfrm>
            <a:off x="1018953" y="426685"/>
            <a:ext cx="151564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规整制度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B51129F-1806-43AC-B916-6776BB62A169}"/>
              </a:ext>
            </a:extLst>
          </p:cNvPr>
          <p:cNvSpPr/>
          <p:nvPr/>
        </p:nvSpPr>
        <p:spPr>
          <a:xfrm>
            <a:off x="1008313" y="723395"/>
            <a:ext cx="1162498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Regulations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0C4F7CC8-2856-4A6A-9593-6645272E9EC3}"/>
              </a:ext>
            </a:extLst>
          </p:cNvPr>
          <p:cNvSpPr txBox="1"/>
          <p:nvPr/>
        </p:nvSpPr>
        <p:spPr>
          <a:xfrm>
            <a:off x="2029692" y="5666889"/>
            <a:ext cx="8802010" cy="336683"/>
          </a:xfrm>
          <a:prstGeom prst="rect">
            <a:avLst/>
          </a:prstGeom>
          <a:noFill/>
          <a:ln w="9525">
            <a:noFill/>
          </a:ln>
        </p:spPr>
        <p:txBody>
          <a:bodyPr wrap="square" lIns="91428" tIns="45714" rIns="91428" bIns="45714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n-ea"/>
              </a:rPr>
              <a:t>公司定期进行</a:t>
            </a:r>
            <a:r>
              <a:rPr lang="en-US" altLang="zh-CN" sz="1200" b="1" dirty="0">
                <a:latin typeface="+mn-ea"/>
              </a:rPr>
              <a:t>6S</a:t>
            </a:r>
            <a:r>
              <a:rPr lang="zh-CN" altLang="en-US" sz="1200" b="1" dirty="0">
                <a:latin typeface="+mn-ea"/>
              </a:rPr>
              <a:t>管理</a:t>
            </a:r>
            <a:r>
              <a:rPr lang="zh-CN" altLang="en-US" sz="1200" dirty="0">
                <a:latin typeface="+mn-ea"/>
              </a:rPr>
              <a:t>，检查项目包括公司公共项目以及个人形象卫生，个人需对自己的座位以及负责区域进行清洁整理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81692915-1E3C-47C8-A002-340FA6CEA235}"/>
              </a:ext>
            </a:extLst>
          </p:cNvPr>
          <p:cNvSpPr/>
          <p:nvPr/>
        </p:nvSpPr>
        <p:spPr>
          <a:xfrm>
            <a:off x="4206030" y="1663645"/>
            <a:ext cx="3356659" cy="3356659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CE85293-6389-4161-AD91-BB4789373CC5}"/>
              </a:ext>
            </a:extLst>
          </p:cNvPr>
          <p:cNvSpPr txBox="1"/>
          <p:nvPr/>
        </p:nvSpPr>
        <p:spPr>
          <a:xfrm>
            <a:off x="4956944" y="3035857"/>
            <a:ext cx="1840374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6S</a:t>
            </a:r>
            <a:r>
              <a:rPr lang="zh-CN" altLang="en-US" sz="3600" dirty="0">
                <a:solidFill>
                  <a:schemeClr val="bg1"/>
                </a:solidFill>
              </a:rPr>
              <a:t>管理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5469CB1-5278-4A9D-9A93-0689E797CEBF}"/>
              </a:ext>
            </a:extLst>
          </p:cNvPr>
          <p:cNvSpPr/>
          <p:nvPr/>
        </p:nvSpPr>
        <p:spPr>
          <a:xfrm>
            <a:off x="2533710" y="1713775"/>
            <a:ext cx="1309974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1600" b="1" dirty="0">
                <a:solidFill>
                  <a:srgbClr val="333333"/>
                </a:solidFill>
                <a:latin typeface="+mn-ea"/>
              </a:rPr>
              <a:t>整理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（</a:t>
            </a:r>
            <a:r>
              <a:rPr lang="en-US" altLang="zh-CN" sz="1600" dirty="0">
                <a:solidFill>
                  <a:srgbClr val="333333"/>
                </a:solidFill>
                <a:latin typeface="+mn-ea"/>
              </a:rPr>
              <a:t>SEIRI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）</a:t>
            </a:r>
            <a:endParaRPr lang="zh-CN" altLang="en-US" sz="1600" dirty="0">
              <a:latin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746027B-AD73-406F-ABC2-8CC405F75C5C}"/>
              </a:ext>
            </a:extLst>
          </p:cNvPr>
          <p:cNvSpPr/>
          <p:nvPr/>
        </p:nvSpPr>
        <p:spPr>
          <a:xfrm>
            <a:off x="2029692" y="3181332"/>
            <a:ext cx="1519583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1600" b="1" dirty="0">
                <a:solidFill>
                  <a:srgbClr val="333333"/>
                </a:solidFill>
                <a:latin typeface="+mn-ea"/>
              </a:rPr>
              <a:t>整顿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（</a:t>
            </a:r>
            <a:r>
              <a:rPr lang="en-US" altLang="zh-CN" sz="1600" dirty="0">
                <a:solidFill>
                  <a:srgbClr val="333333"/>
                </a:solidFill>
                <a:latin typeface="+mn-ea"/>
              </a:rPr>
              <a:t>SEITON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）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83B4C3A-2D00-4817-9B9B-80A01080A93B}"/>
              </a:ext>
            </a:extLst>
          </p:cNvPr>
          <p:cNvSpPr/>
          <p:nvPr/>
        </p:nvSpPr>
        <p:spPr>
          <a:xfrm>
            <a:off x="1589562" y="4648890"/>
            <a:ext cx="1386918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1600" b="1" dirty="0">
                <a:solidFill>
                  <a:srgbClr val="333333"/>
                </a:solidFill>
                <a:latin typeface="+mn-ea"/>
              </a:rPr>
              <a:t>清扫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（</a:t>
            </a:r>
            <a:r>
              <a:rPr lang="en-US" altLang="zh-CN" sz="1600" dirty="0">
                <a:solidFill>
                  <a:srgbClr val="333333"/>
                </a:solidFill>
                <a:latin typeface="+mn-ea"/>
              </a:rPr>
              <a:t>SEISO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）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03B5846-4886-4A3B-BEFD-15E9D5C25062}"/>
              </a:ext>
            </a:extLst>
          </p:cNvPr>
          <p:cNvSpPr/>
          <p:nvPr/>
        </p:nvSpPr>
        <p:spPr>
          <a:xfrm>
            <a:off x="8081814" y="1713775"/>
            <a:ext cx="1688283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1600" b="1" dirty="0">
                <a:solidFill>
                  <a:srgbClr val="333333"/>
                </a:solidFill>
                <a:latin typeface="+mn-ea"/>
              </a:rPr>
              <a:t>清洁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（</a:t>
            </a:r>
            <a:r>
              <a:rPr lang="en-US" altLang="zh-CN" sz="1600" dirty="0">
                <a:solidFill>
                  <a:srgbClr val="333333"/>
                </a:solidFill>
                <a:latin typeface="+mn-ea"/>
              </a:rPr>
              <a:t>SEIKETSU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）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5B81F2E-2AB7-490A-BB1D-D602A50D52C2}"/>
              </a:ext>
            </a:extLst>
          </p:cNvPr>
          <p:cNvSpPr/>
          <p:nvPr/>
        </p:nvSpPr>
        <p:spPr>
          <a:xfrm>
            <a:off x="8467521" y="3149347"/>
            <a:ext cx="1721946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1600" b="1" dirty="0">
                <a:solidFill>
                  <a:srgbClr val="333333"/>
                </a:solidFill>
                <a:latin typeface="+mn-ea"/>
              </a:rPr>
              <a:t>素养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（</a:t>
            </a:r>
            <a:r>
              <a:rPr lang="en-US" altLang="zh-CN" sz="1600" dirty="0">
                <a:solidFill>
                  <a:srgbClr val="333333"/>
                </a:solidFill>
                <a:latin typeface="+mn-ea"/>
              </a:rPr>
              <a:t>SHITSUKE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）</a:t>
            </a:r>
            <a:endParaRPr lang="zh-CN" altLang="en-US" sz="1600" dirty="0">
              <a:latin typeface="+mn-ea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531BB96-7C33-4A7A-AAED-5EF71553EC00}"/>
              </a:ext>
            </a:extLst>
          </p:cNvPr>
          <p:cNvSpPr/>
          <p:nvPr/>
        </p:nvSpPr>
        <p:spPr>
          <a:xfrm>
            <a:off x="8925955" y="4590301"/>
            <a:ext cx="1705916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1600" b="1" dirty="0">
                <a:solidFill>
                  <a:srgbClr val="333333"/>
                </a:solidFill>
                <a:latin typeface="+mn-ea"/>
              </a:rPr>
              <a:t>安全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（</a:t>
            </a:r>
            <a:r>
              <a:rPr lang="en-US" altLang="zh-CN" sz="1600" dirty="0">
                <a:solidFill>
                  <a:srgbClr val="333333"/>
                </a:solidFill>
                <a:latin typeface="+mn-ea"/>
              </a:rPr>
              <a:t>SECURITY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）</a:t>
            </a:r>
            <a:endParaRPr lang="zh-CN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8219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56BF2BE-77ED-44B0-BBA3-4C45C752BADB}"/>
              </a:ext>
            </a:extLst>
          </p:cNvPr>
          <p:cNvSpPr/>
          <p:nvPr/>
        </p:nvSpPr>
        <p:spPr>
          <a:xfrm>
            <a:off x="1119130" y="3029819"/>
            <a:ext cx="10399770" cy="30963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8BF059A-7BD8-415A-8D74-959769BA5EE1}"/>
              </a:ext>
            </a:extLst>
          </p:cNvPr>
          <p:cNvSpPr txBox="1"/>
          <p:nvPr/>
        </p:nvSpPr>
        <p:spPr>
          <a:xfrm>
            <a:off x="1978654" y="4756141"/>
            <a:ext cx="17936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b="1" dirty="0"/>
              <a:t>日常工作规范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DF3F2E-DEFB-47E1-AAAF-2BF1C64A4001}"/>
              </a:ext>
            </a:extLst>
          </p:cNvPr>
          <p:cNvSpPr txBox="1"/>
          <p:nvPr/>
        </p:nvSpPr>
        <p:spPr>
          <a:xfrm>
            <a:off x="1018953" y="426685"/>
            <a:ext cx="151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规整制度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B51129F-1806-43AC-B916-6776BB62A169}"/>
              </a:ext>
            </a:extLst>
          </p:cNvPr>
          <p:cNvSpPr/>
          <p:nvPr/>
        </p:nvSpPr>
        <p:spPr>
          <a:xfrm>
            <a:off x="1008313" y="723395"/>
            <a:ext cx="1162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Regulations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2AA20DE-6F60-427B-B65F-4CE4181231AB}"/>
              </a:ext>
            </a:extLst>
          </p:cNvPr>
          <p:cNvSpPr/>
          <p:nvPr/>
        </p:nvSpPr>
        <p:spPr>
          <a:xfrm>
            <a:off x="1836689" y="5105187"/>
            <a:ext cx="1964434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1200" dirty="0"/>
              <a:t>Daily work specifications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63D85BF-3F41-4F0A-9B1C-90D4F65A14DC}"/>
              </a:ext>
            </a:extLst>
          </p:cNvPr>
          <p:cNvSpPr txBox="1"/>
          <p:nvPr/>
        </p:nvSpPr>
        <p:spPr>
          <a:xfrm>
            <a:off x="4328657" y="4222269"/>
            <a:ext cx="2886985" cy="3391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/>
              <a:t>衣着穿戴规范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FE5F2E-0B64-4A19-8A63-33ED837F9B6B}"/>
              </a:ext>
            </a:extLst>
          </p:cNvPr>
          <p:cNvSpPr/>
          <p:nvPr/>
        </p:nvSpPr>
        <p:spPr>
          <a:xfrm>
            <a:off x="1397071" y="1467652"/>
            <a:ext cx="2950812" cy="2544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FAC1455-5278-4672-ACC8-33A79F6FDFE0}"/>
              </a:ext>
            </a:extLst>
          </p:cNvPr>
          <p:cNvSpPr/>
          <p:nvPr/>
        </p:nvSpPr>
        <p:spPr>
          <a:xfrm>
            <a:off x="4869575" y="1467652"/>
            <a:ext cx="2950812" cy="25444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F87E0BD-BDCF-4879-BF45-59707CC4985B}"/>
              </a:ext>
            </a:extLst>
          </p:cNvPr>
          <p:cNvSpPr/>
          <p:nvPr/>
        </p:nvSpPr>
        <p:spPr>
          <a:xfrm>
            <a:off x="8342078" y="1467652"/>
            <a:ext cx="2950811" cy="2544459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E200ACE-4F74-4BF8-B1FB-4ED3BDAF6326}"/>
              </a:ext>
            </a:extLst>
          </p:cNvPr>
          <p:cNvSpPr txBox="1"/>
          <p:nvPr/>
        </p:nvSpPr>
        <p:spPr>
          <a:xfrm>
            <a:off x="4328657" y="5226901"/>
            <a:ext cx="2886985" cy="3391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/>
              <a:t>佩戴工牌规范</a:t>
            </a:r>
          </a:p>
        </p:txBody>
      </p:sp>
      <p:sp>
        <p:nvSpPr>
          <p:cNvPr id="16" name="矩形 6">
            <a:extLst>
              <a:ext uri="{FF2B5EF4-FFF2-40B4-BE49-F238E27FC236}">
                <a16:creationId xmlns:a16="http://schemas.microsoft.com/office/drawing/2014/main" id="{EB0812CD-1FBB-4E23-B38A-19D8942FF220}"/>
              </a:ext>
            </a:extLst>
          </p:cNvPr>
          <p:cNvSpPr/>
          <p:nvPr/>
        </p:nvSpPr>
        <p:spPr>
          <a:xfrm>
            <a:off x="4328657" y="5576873"/>
            <a:ext cx="7841361" cy="339183"/>
          </a:xfrm>
          <a:prstGeom prst="rect">
            <a:avLst/>
          </a:prstGeom>
          <a:noFill/>
          <a:ln w="9525">
            <a:noFill/>
          </a:ln>
        </p:spPr>
        <p:txBody>
          <a:bodyPr wrap="square" lIns="91428" tIns="45714" rIns="91428" bIns="45714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n-ea"/>
              </a:rPr>
              <a:t>上班期间员工在办公楼内需佩戴工作证以示识别，如未佩戴或外借将根据奖惩管理制度给予警告处罚</a:t>
            </a:r>
            <a:endParaRPr lang="en-US" altLang="zh-CN" sz="1200" dirty="0">
              <a:latin typeface="+mn-ea"/>
            </a:endParaRPr>
          </a:p>
        </p:txBody>
      </p:sp>
      <p:sp>
        <p:nvSpPr>
          <p:cNvPr id="17" name="矩形 6">
            <a:extLst>
              <a:ext uri="{FF2B5EF4-FFF2-40B4-BE49-F238E27FC236}">
                <a16:creationId xmlns:a16="http://schemas.microsoft.com/office/drawing/2014/main" id="{56C4492F-B71D-4246-934C-0842AA372BF9}"/>
              </a:ext>
            </a:extLst>
          </p:cNvPr>
          <p:cNvSpPr/>
          <p:nvPr/>
        </p:nvSpPr>
        <p:spPr>
          <a:xfrm>
            <a:off x="4328657" y="4572242"/>
            <a:ext cx="3938875" cy="339183"/>
          </a:xfrm>
          <a:prstGeom prst="rect">
            <a:avLst/>
          </a:prstGeom>
          <a:noFill/>
          <a:ln w="9525">
            <a:noFill/>
          </a:ln>
        </p:spPr>
        <p:txBody>
          <a:bodyPr wrap="none" lIns="91428" tIns="45714" rIns="91428" bIns="45714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+mn-ea"/>
              </a:rPr>
              <a:t>1.</a:t>
            </a:r>
            <a:r>
              <a:rPr lang="zh-CN" altLang="en-US" sz="1200" dirty="0">
                <a:solidFill>
                  <a:prstClr val="black"/>
                </a:solidFill>
                <a:latin typeface="+mn-ea"/>
              </a:rPr>
              <a:t>不</a:t>
            </a:r>
            <a:r>
              <a:rPr lang="zh-CN" altLang="en-US" sz="1200" dirty="0">
                <a:solidFill>
                  <a:prstClr val="black"/>
                </a:solidFill>
              </a:rPr>
              <a:t>提倡穿着背心短裤，提倡衣着时尚大方、干净利落</a:t>
            </a:r>
            <a:r>
              <a:rPr lang="en-US" altLang="zh-CN" sz="1200" dirty="0">
                <a:solidFill>
                  <a:prstClr val="black"/>
                </a:solidFill>
              </a:rPr>
              <a:t>;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18" name="矩形 6">
            <a:extLst>
              <a:ext uri="{FF2B5EF4-FFF2-40B4-BE49-F238E27FC236}">
                <a16:creationId xmlns:a16="http://schemas.microsoft.com/office/drawing/2014/main" id="{0CBE24A5-77A3-4953-AE17-79FBFB6D3018}"/>
              </a:ext>
            </a:extLst>
          </p:cNvPr>
          <p:cNvSpPr/>
          <p:nvPr/>
        </p:nvSpPr>
        <p:spPr>
          <a:xfrm>
            <a:off x="4328657" y="4846562"/>
            <a:ext cx="1588872" cy="339183"/>
          </a:xfrm>
          <a:prstGeom prst="rect">
            <a:avLst/>
          </a:prstGeom>
          <a:noFill/>
          <a:ln w="9525">
            <a:noFill/>
          </a:ln>
        </p:spPr>
        <p:txBody>
          <a:bodyPr wrap="none" lIns="91428" tIns="45714" rIns="91428" bIns="45714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+mn-ea"/>
              </a:rPr>
              <a:t>2.</a:t>
            </a:r>
            <a:r>
              <a:rPr lang="zh-CN" altLang="en-US" sz="1200" dirty="0">
                <a:solidFill>
                  <a:prstClr val="black"/>
                </a:solidFill>
                <a:latin typeface="+mn-ea"/>
              </a:rPr>
              <a:t>女员工提倡化淡妆</a:t>
            </a:r>
          </a:p>
        </p:txBody>
      </p:sp>
    </p:spTree>
    <p:extLst>
      <p:ext uri="{BB962C8B-B14F-4D97-AF65-F5344CB8AC3E}">
        <p14:creationId xmlns:p14="http://schemas.microsoft.com/office/powerpoint/2010/main" val="372021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A14BFB-F4AF-4D70-863B-4B39783B7966}"/>
              </a:ext>
            </a:extLst>
          </p:cNvPr>
          <p:cNvSpPr txBox="1"/>
          <p:nvPr/>
        </p:nvSpPr>
        <p:spPr>
          <a:xfrm>
            <a:off x="1902023" y="2219111"/>
            <a:ext cx="6825289" cy="2646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600" b="1" dirty="0">
                <a:solidFill>
                  <a:schemeClr val="bg1">
                    <a:lumMod val="85000"/>
                  </a:schemeClr>
                </a:solidFill>
              </a:rPr>
              <a:t>04</a:t>
            </a:r>
            <a:endParaRPr lang="zh-CN" altLang="en-US" sz="199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DB768F4-7F1B-4100-A51E-8501B372E5D8}"/>
              </a:ext>
            </a:extLst>
          </p:cNvPr>
          <p:cNvSpPr/>
          <p:nvPr/>
        </p:nvSpPr>
        <p:spPr>
          <a:xfrm flipH="1">
            <a:off x="4965272" y="3065854"/>
            <a:ext cx="6046816" cy="14465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8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软件应用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2410F273-87AE-4CFF-9457-8618E7157981}"/>
              </a:ext>
            </a:extLst>
          </p:cNvPr>
          <p:cNvSpPr/>
          <p:nvPr/>
        </p:nvSpPr>
        <p:spPr>
          <a:xfrm>
            <a:off x="5150869" y="2790381"/>
            <a:ext cx="3912088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Software applications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51F7D38-41BA-40A8-B683-87A987A52579}"/>
              </a:ext>
            </a:extLst>
          </p:cNvPr>
          <p:cNvCxnSpPr>
            <a:cxnSpLocks/>
          </p:cNvCxnSpPr>
          <p:nvPr/>
        </p:nvCxnSpPr>
        <p:spPr>
          <a:xfrm>
            <a:off x="4776537" y="2639028"/>
            <a:ext cx="0" cy="173759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416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CC9AC7-D909-4AE5-B615-E220E552E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37" y="1687812"/>
            <a:ext cx="8214008" cy="4277512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888B0A9C-223F-4A71-BFD5-A12C3BF92389}"/>
              </a:ext>
            </a:extLst>
          </p:cNvPr>
          <p:cNvSpPr/>
          <p:nvPr/>
        </p:nvSpPr>
        <p:spPr>
          <a:xfrm>
            <a:off x="6568380" y="2247826"/>
            <a:ext cx="4115053" cy="3157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DF3F2E-DEFB-47E1-AAAF-2BF1C64A4001}"/>
              </a:ext>
            </a:extLst>
          </p:cNvPr>
          <p:cNvSpPr txBox="1"/>
          <p:nvPr/>
        </p:nvSpPr>
        <p:spPr>
          <a:xfrm>
            <a:off x="1018953" y="438260"/>
            <a:ext cx="151564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软件应用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B51129F-1806-43AC-B916-6776BB62A169}"/>
              </a:ext>
            </a:extLst>
          </p:cNvPr>
          <p:cNvSpPr/>
          <p:nvPr/>
        </p:nvSpPr>
        <p:spPr>
          <a:xfrm>
            <a:off x="1008313" y="721585"/>
            <a:ext cx="1981248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Software applications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741C451-33C1-447D-A3BA-BE9476572F38}"/>
              </a:ext>
            </a:extLst>
          </p:cNvPr>
          <p:cNvSpPr/>
          <p:nvPr/>
        </p:nvSpPr>
        <p:spPr>
          <a:xfrm>
            <a:off x="7253535" y="3901586"/>
            <a:ext cx="2499214" cy="34963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+mn-ea"/>
                <a:sym typeface="黑体" panose="02010609060101010101" pitchFamily="49" charset="-122"/>
              </a:rPr>
              <a:t>账号为您的工号</a:t>
            </a:r>
            <a:r>
              <a:rPr lang="en-US" altLang="zh-CN" sz="1200" dirty="0">
                <a:latin typeface="+mn-ea"/>
                <a:sym typeface="黑体" panose="02010609060101010101" pitchFamily="49" charset="-122"/>
              </a:rPr>
              <a:t>/</a:t>
            </a:r>
            <a:r>
              <a:rPr lang="zh-CN" altLang="en-US" sz="1200" dirty="0">
                <a:latin typeface="+mn-ea"/>
                <a:sym typeface="黑体" panose="02010609060101010101" pitchFamily="49" charset="-122"/>
              </a:rPr>
              <a:t>初始密码为</a:t>
            </a:r>
            <a:r>
              <a:rPr lang="en-US" altLang="zh-CN" sz="1200" dirty="0">
                <a:latin typeface="+mn-ea"/>
                <a:sym typeface="黑体" panose="02010609060101010101" pitchFamily="49" charset="-122"/>
              </a:rPr>
              <a:t>123456</a:t>
            </a:r>
          </a:p>
          <a:p>
            <a:pPr algn="ctr">
              <a:lnSpc>
                <a:spcPct val="150000"/>
              </a:lnSpc>
            </a:pPr>
            <a:endParaRPr lang="zh-CN" altLang="en-US" sz="1200" dirty="0">
              <a:latin typeface="+mn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31583C0-6885-46DF-9771-205E865E7BB6}"/>
              </a:ext>
            </a:extLst>
          </p:cNvPr>
          <p:cNvSpPr/>
          <p:nvPr/>
        </p:nvSpPr>
        <p:spPr>
          <a:xfrm>
            <a:off x="7045144" y="2424854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>
                <a:latin typeface="+mn-ea"/>
                <a:sym typeface="黑体" panose="02010609060101010101" pitchFamily="49" charset="-122"/>
              </a:rPr>
              <a:t>【XX</a:t>
            </a:r>
            <a:r>
              <a:rPr lang="zh-CN" altLang="en-US" b="1" dirty="0">
                <a:latin typeface="+mn-ea"/>
                <a:sym typeface="黑体" panose="02010609060101010101" pitchFamily="49" charset="-122"/>
              </a:rPr>
              <a:t>平台</a:t>
            </a:r>
            <a:r>
              <a:rPr lang="en-US" altLang="zh-CN" b="1" dirty="0">
                <a:latin typeface="+mn-ea"/>
                <a:sym typeface="黑体" panose="02010609060101010101" pitchFamily="49" charset="-122"/>
              </a:rPr>
              <a:t>】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A3AA5A4E-B11E-42E7-B950-ADC074F64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3375" y="3076031"/>
            <a:ext cx="2809875" cy="58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9" tIns="45709" rIns="91419" bIns="45709">
            <a:no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latin typeface="+mn-ea"/>
                <a:ea typeface="+mn-ea"/>
                <a:sym typeface="黑体" panose="02010609060101010101" pitchFamily="49" charset="-122"/>
              </a:rPr>
              <a:t>公司常用办公平台，便于员工办公、交流以及查看新闻公告及处理各种流程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AB1C6E4-2597-4ABB-88E5-F328CB0F7597}"/>
              </a:ext>
            </a:extLst>
          </p:cNvPr>
          <p:cNvSpPr/>
          <p:nvPr/>
        </p:nvSpPr>
        <p:spPr>
          <a:xfrm>
            <a:off x="7253535" y="4488581"/>
            <a:ext cx="2499214" cy="37741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+mn-ea"/>
                <a:sym typeface="黑体" panose="02010609060101010101" pitchFamily="49" charset="-122"/>
              </a:rPr>
              <a:t>如有疑问可联系信息中心网络管理员</a:t>
            </a:r>
          </a:p>
        </p:txBody>
      </p:sp>
    </p:spTree>
    <p:extLst>
      <p:ext uri="{BB962C8B-B14F-4D97-AF65-F5344CB8AC3E}">
        <p14:creationId xmlns:p14="http://schemas.microsoft.com/office/powerpoint/2010/main" val="286840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0C21C1A9-E16D-4698-A4F7-044F1701BDA2}"/>
              </a:ext>
            </a:extLst>
          </p:cNvPr>
          <p:cNvSpPr/>
          <p:nvPr/>
        </p:nvSpPr>
        <p:spPr>
          <a:xfrm>
            <a:off x="9087332" y="1779213"/>
            <a:ext cx="1915557" cy="173957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EF4F21EE-0540-44E6-9A0C-7D9928A9E858}"/>
              </a:ext>
            </a:extLst>
          </p:cNvPr>
          <p:cNvSpPr/>
          <p:nvPr/>
        </p:nvSpPr>
        <p:spPr>
          <a:xfrm>
            <a:off x="-462924" y="-702051"/>
            <a:ext cx="2917585" cy="264953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A7D409B9-187A-4AA0-8453-BAEAC4712636}"/>
              </a:ext>
            </a:extLst>
          </p:cNvPr>
          <p:cNvSpPr/>
          <p:nvPr/>
        </p:nvSpPr>
        <p:spPr>
          <a:xfrm>
            <a:off x="11153595" y="-212537"/>
            <a:ext cx="1323913" cy="120228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69AA95B-28EC-4F28-B1D3-59AE42525C19}"/>
              </a:ext>
            </a:extLst>
          </p:cNvPr>
          <p:cNvSpPr/>
          <p:nvPr/>
        </p:nvSpPr>
        <p:spPr>
          <a:xfrm>
            <a:off x="5003824" y="1785154"/>
            <a:ext cx="2454517" cy="64633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+mj-lt"/>
                <a:ea typeface="+mj-ea"/>
              </a:rPr>
              <a:t>THANKS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026A93B-D29F-4381-82AD-67787A364F2E}"/>
              </a:ext>
            </a:extLst>
          </p:cNvPr>
          <p:cNvSpPr txBox="1"/>
          <p:nvPr/>
        </p:nvSpPr>
        <p:spPr>
          <a:xfrm>
            <a:off x="2592094" y="2510791"/>
            <a:ext cx="7277978" cy="1312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solidFill>
                  <a:schemeClr val="bg1"/>
                </a:solidFill>
              </a:rPr>
              <a:t>感谢您的观看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9888DF2-AEDC-497D-A524-53EB87CAA813}"/>
              </a:ext>
            </a:extLst>
          </p:cNvPr>
          <p:cNvSpPr txBox="1"/>
          <p:nvPr/>
        </p:nvSpPr>
        <p:spPr>
          <a:xfrm>
            <a:off x="3686768" y="3884176"/>
            <a:ext cx="6295888" cy="27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</a:rPr>
              <a:t>BLUE ILLUSTRATION  STYLE  INTERNET OPERATIONS REPORT POWERPOINT TEMPLATE 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F32820D8-A84D-47AD-8D45-8A7E11ECE514}"/>
              </a:ext>
            </a:extLst>
          </p:cNvPr>
          <p:cNvSpPr/>
          <p:nvPr/>
        </p:nvSpPr>
        <p:spPr>
          <a:xfrm>
            <a:off x="4849723" y="4801036"/>
            <a:ext cx="2430214" cy="36934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1400" dirty="0"/>
              <a:t>汇报人：</a:t>
            </a:r>
            <a:r>
              <a:rPr lang="en-US" altLang="zh-CN" sz="1400" dirty="0" err="1"/>
              <a:t>OfficePLUS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97668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</a:t>
            </a:r>
            <a:r>
              <a:rPr kumimoji="1" lang="en-US" altLang="zh-CN" dirty="0"/>
              <a:t>open sans</a:t>
            </a:r>
            <a:endParaRPr kumimoji="1" lang="en" altLang="zh-CN" dirty="0"/>
          </a:p>
          <a:p>
            <a:r>
              <a:rPr kumimoji="1" lang="zh-CN" altLang="en-US" dirty="0"/>
              <a:t>英文 </a:t>
            </a:r>
            <a:r>
              <a:rPr kumimoji="1" lang="en-US" altLang="zh-CN" dirty="0"/>
              <a:t>open sans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1.5</a:t>
            </a:r>
          </a:p>
          <a:p>
            <a:r>
              <a:rPr lang="en-US" altLang="zh-CN" dirty="0" err="1"/>
              <a:t>Pixabay</a:t>
            </a:r>
            <a:endParaRPr lang="en-US" altLang="zh-CN" dirty="0"/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茶茶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146976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ECB5DF8-66A1-4ED4-B6A3-6911A1E3ED29}"/>
              </a:ext>
            </a:extLst>
          </p:cNvPr>
          <p:cNvSpPr txBox="1"/>
          <p:nvPr/>
        </p:nvSpPr>
        <p:spPr>
          <a:xfrm>
            <a:off x="2718301" y="2371484"/>
            <a:ext cx="6713317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</a:rPr>
              <a:t>CONTENTS</a:t>
            </a:r>
            <a:endParaRPr lang="zh-CN" altLang="en-US" sz="7200" b="1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9575C05-ED50-405F-B1C7-A11BCC1CAD50}"/>
              </a:ext>
            </a:extLst>
          </p:cNvPr>
          <p:cNvSpPr txBox="1"/>
          <p:nvPr/>
        </p:nvSpPr>
        <p:spPr>
          <a:xfrm>
            <a:off x="918646" y="4952301"/>
            <a:ext cx="2724694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企业简介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F44C45F-DAB7-4A01-B98D-9E6A9E642A4A}"/>
              </a:ext>
            </a:extLst>
          </p:cNvPr>
          <p:cNvSpPr/>
          <p:nvPr/>
        </p:nvSpPr>
        <p:spPr>
          <a:xfrm>
            <a:off x="918646" y="5540851"/>
            <a:ext cx="1741455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di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 any Profile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701CC9C-0914-4399-83DC-F61870EEBF6E}"/>
              </a:ext>
            </a:extLst>
          </p:cNvPr>
          <p:cNvSpPr txBox="1"/>
          <p:nvPr/>
        </p:nvSpPr>
        <p:spPr>
          <a:xfrm>
            <a:off x="3734306" y="4952301"/>
            <a:ext cx="2724694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企业文化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43D8BCA-94ED-4E80-BBBF-165221EADF89}"/>
              </a:ext>
            </a:extLst>
          </p:cNvPr>
          <p:cNvSpPr/>
          <p:nvPr/>
        </p:nvSpPr>
        <p:spPr>
          <a:xfrm>
            <a:off x="3800247" y="5540851"/>
            <a:ext cx="168287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corporate culture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038B69-716F-4B75-A614-05A231E86E03}"/>
              </a:ext>
            </a:extLst>
          </p:cNvPr>
          <p:cNvSpPr txBox="1"/>
          <p:nvPr/>
        </p:nvSpPr>
        <p:spPr>
          <a:xfrm>
            <a:off x="6549966" y="4952301"/>
            <a:ext cx="2724694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规章制度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0BD449C-D353-48DF-8FB3-89CD861F6902}"/>
              </a:ext>
            </a:extLst>
          </p:cNvPr>
          <p:cNvSpPr/>
          <p:nvPr/>
        </p:nvSpPr>
        <p:spPr>
          <a:xfrm>
            <a:off x="6558355" y="5555671"/>
            <a:ext cx="174145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Regulations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6B38F00-705E-453B-A3B1-1F52FB4BEFF0}"/>
              </a:ext>
            </a:extLst>
          </p:cNvPr>
          <p:cNvSpPr txBox="1"/>
          <p:nvPr/>
        </p:nvSpPr>
        <p:spPr>
          <a:xfrm>
            <a:off x="9365627" y="4952301"/>
            <a:ext cx="2724694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软件应用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809272A-FB7C-429F-B3CE-E900000E269A}"/>
              </a:ext>
            </a:extLst>
          </p:cNvPr>
          <p:cNvSpPr/>
          <p:nvPr/>
        </p:nvSpPr>
        <p:spPr>
          <a:xfrm>
            <a:off x="9365627" y="5540851"/>
            <a:ext cx="1887055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Software applications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A77E1FAC-56BC-41DA-8B9C-CE579BEFEBD7}"/>
              </a:ext>
            </a:extLst>
          </p:cNvPr>
          <p:cNvSpPr/>
          <p:nvPr/>
        </p:nvSpPr>
        <p:spPr>
          <a:xfrm>
            <a:off x="1318797" y="4207827"/>
            <a:ext cx="633507" cy="584776"/>
          </a:xfrm>
          <a:prstGeom prst="ellipse">
            <a:avLst/>
          </a:prstGeom>
          <a:gradFill>
            <a:gsLst>
              <a:gs pos="2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20CB88B0-C34B-432A-87E4-22B8EB0A0127}"/>
              </a:ext>
            </a:extLst>
          </p:cNvPr>
          <p:cNvSpPr/>
          <p:nvPr/>
        </p:nvSpPr>
        <p:spPr>
          <a:xfrm>
            <a:off x="4152430" y="4207827"/>
            <a:ext cx="633507" cy="584776"/>
          </a:xfrm>
          <a:prstGeom prst="ellipse">
            <a:avLst/>
          </a:prstGeom>
          <a:gradFill>
            <a:gsLst>
              <a:gs pos="2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AE11D032-741F-44CF-9464-4571F7DA5CCB}"/>
              </a:ext>
            </a:extLst>
          </p:cNvPr>
          <p:cNvSpPr/>
          <p:nvPr/>
        </p:nvSpPr>
        <p:spPr>
          <a:xfrm>
            <a:off x="6986063" y="4207827"/>
            <a:ext cx="633507" cy="584776"/>
          </a:xfrm>
          <a:prstGeom prst="ellipse">
            <a:avLst/>
          </a:prstGeom>
          <a:gradFill>
            <a:gsLst>
              <a:gs pos="2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8EAB368B-6B9B-4693-92DC-10860C1399D9}"/>
              </a:ext>
            </a:extLst>
          </p:cNvPr>
          <p:cNvSpPr/>
          <p:nvPr/>
        </p:nvSpPr>
        <p:spPr>
          <a:xfrm>
            <a:off x="9819697" y="4207827"/>
            <a:ext cx="633507" cy="584776"/>
          </a:xfrm>
          <a:prstGeom prst="ellipse">
            <a:avLst/>
          </a:prstGeom>
          <a:gradFill>
            <a:gsLst>
              <a:gs pos="2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0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A14BFB-F4AF-4D70-863B-4B39783B7966}"/>
              </a:ext>
            </a:extLst>
          </p:cNvPr>
          <p:cNvSpPr txBox="1"/>
          <p:nvPr/>
        </p:nvSpPr>
        <p:spPr>
          <a:xfrm>
            <a:off x="2003168" y="2230600"/>
            <a:ext cx="6825289" cy="2646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600" b="1" dirty="0">
                <a:solidFill>
                  <a:schemeClr val="bg1">
                    <a:lumMod val="85000"/>
                  </a:schemeClr>
                </a:solidFill>
              </a:rPr>
              <a:t>01</a:t>
            </a:r>
            <a:endParaRPr lang="zh-CN" altLang="en-US" sz="199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DB768F4-7F1B-4100-A51E-8501B372E5D8}"/>
              </a:ext>
            </a:extLst>
          </p:cNvPr>
          <p:cNvSpPr/>
          <p:nvPr/>
        </p:nvSpPr>
        <p:spPr>
          <a:xfrm flipH="1">
            <a:off x="4965272" y="3110552"/>
            <a:ext cx="6046816" cy="14465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8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企业简介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2410F273-87AE-4CFF-9457-8618E7157981}"/>
              </a:ext>
            </a:extLst>
          </p:cNvPr>
          <p:cNvSpPr/>
          <p:nvPr/>
        </p:nvSpPr>
        <p:spPr>
          <a:xfrm>
            <a:off x="5150869" y="2835079"/>
            <a:ext cx="3912088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 any Profile</a:t>
            </a:r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F3CB9D34-8774-4F10-ACF5-0636EDB2A670}"/>
              </a:ext>
            </a:extLst>
          </p:cNvPr>
          <p:cNvCxnSpPr>
            <a:cxnSpLocks/>
          </p:cNvCxnSpPr>
          <p:nvPr/>
        </p:nvCxnSpPr>
        <p:spPr>
          <a:xfrm>
            <a:off x="4776537" y="2639028"/>
            <a:ext cx="0" cy="173759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54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DBE92125-BB61-4987-A4A6-E8B926A619D6}"/>
              </a:ext>
            </a:extLst>
          </p:cNvPr>
          <p:cNvSpPr/>
          <p:nvPr/>
        </p:nvSpPr>
        <p:spPr>
          <a:xfrm>
            <a:off x="1018953" y="3873412"/>
            <a:ext cx="1515641" cy="426355"/>
          </a:xfrm>
          <a:prstGeom prst="roundRect">
            <a:avLst>
              <a:gd name="adj" fmla="val 4185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A95EE41-2FD6-4B14-9796-22493F9D9F10}"/>
              </a:ext>
            </a:extLst>
          </p:cNvPr>
          <p:cNvSpPr/>
          <p:nvPr/>
        </p:nvSpPr>
        <p:spPr>
          <a:xfrm>
            <a:off x="1018953" y="5095258"/>
            <a:ext cx="1515641" cy="426355"/>
          </a:xfrm>
          <a:prstGeom prst="roundRect">
            <a:avLst>
              <a:gd name="adj" fmla="val 4185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5CA80025-5C17-49E2-9171-A7FA577C15FD}"/>
              </a:ext>
            </a:extLst>
          </p:cNvPr>
          <p:cNvSpPr/>
          <p:nvPr/>
        </p:nvSpPr>
        <p:spPr>
          <a:xfrm>
            <a:off x="1018953" y="2651565"/>
            <a:ext cx="1515641" cy="426355"/>
          </a:xfrm>
          <a:prstGeom prst="roundRect">
            <a:avLst>
              <a:gd name="adj" fmla="val 4185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61841A0F-A607-4877-B6B3-059F83D9421A}"/>
              </a:ext>
            </a:extLst>
          </p:cNvPr>
          <p:cNvSpPr/>
          <p:nvPr/>
        </p:nvSpPr>
        <p:spPr>
          <a:xfrm>
            <a:off x="1018953" y="1429718"/>
            <a:ext cx="1515641" cy="426355"/>
          </a:xfrm>
          <a:prstGeom prst="roundRect">
            <a:avLst>
              <a:gd name="adj" fmla="val 4185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DF3F2E-DEFB-47E1-AAAF-2BF1C64A4001}"/>
              </a:ext>
            </a:extLst>
          </p:cNvPr>
          <p:cNvSpPr txBox="1"/>
          <p:nvPr/>
        </p:nvSpPr>
        <p:spPr>
          <a:xfrm>
            <a:off x="1018953" y="438260"/>
            <a:ext cx="151564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企业简介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B51129F-1806-43AC-B916-6776BB62A169}"/>
              </a:ext>
            </a:extLst>
          </p:cNvPr>
          <p:cNvSpPr/>
          <p:nvPr/>
        </p:nvSpPr>
        <p:spPr>
          <a:xfrm>
            <a:off x="976154" y="677516"/>
            <a:ext cx="1558440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 any Profile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D29DF66-DB50-45A4-9DBE-5E9FA6B15790}"/>
              </a:ext>
            </a:extLst>
          </p:cNvPr>
          <p:cNvSpPr/>
          <p:nvPr/>
        </p:nvSpPr>
        <p:spPr>
          <a:xfrm>
            <a:off x="256066" y="438260"/>
            <a:ext cx="545910" cy="5470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7D5B9F-3204-48F4-B6FA-307C1E7F1CC8}"/>
              </a:ext>
            </a:extLst>
          </p:cNvPr>
          <p:cNvSpPr/>
          <p:nvPr/>
        </p:nvSpPr>
        <p:spPr>
          <a:xfrm>
            <a:off x="595638" y="571769"/>
            <a:ext cx="412675" cy="4135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CF34492-B0AA-43E8-933B-A82E7BF931C4}"/>
              </a:ext>
            </a:extLst>
          </p:cNvPr>
          <p:cNvSpPr txBox="1"/>
          <p:nvPr/>
        </p:nvSpPr>
        <p:spPr>
          <a:xfrm>
            <a:off x="1223452" y="1481751"/>
            <a:ext cx="117467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dirty="0">
                <a:latin typeface="+mj-ea"/>
                <a:ea typeface="+mj-ea"/>
              </a:rPr>
              <a:t>企业简介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B95B90D-90F4-41A6-8A27-988F659FA720}"/>
              </a:ext>
            </a:extLst>
          </p:cNvPr>
          <p:cNvSpPr txBox="1"/>
          <p:nvPr/>
        </p:nvSpPr>
        <p:spPr>
          <a:xfrm>
            <a:off x="1078142" y="1918896"/>
            <a:ext cx="8813960" cy="6161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n-ea"/>
              </a:rPr>
              <a:t>成立于</a:t>
            </a:r>
            <a:r>
              <a:rPr lang="en-US" altLang="zh-CN" sz="1200" dirty="0">
                <a:latin typeface="+mn-ea"/>
              </a:rPr>
              <a:t>2014</a:t>
            </a:r>
            <a:r>
              <a:rPr lang="zh-CN" altLang="en-US" sz="1200" dirty="0">
                <a:latin typeface="+mn-ea"/>
              </a:rPr>
              <a:t>年，位于</a:t>
            </a:r>
            <a:r>
              <a:rPr lang="en-US" altLang="zh-CN" sz="1200" dirty="0">
                <a:latin typeface="+mn-ea"/>
              </a:rPr>
              <a:t>xx</a:t>
            </a:r>
            <a:r>
              <a:rPr lang="zh-CN" altLang="en-US" sz="1200" dirty="0">
                <a:latin typeface="+mn-ea"/>
              </a:rPr>
              <a:t>市</a:t>
            </a:r>
            <a:r>
              <a:rPr lang="en-US" altLang="zh-CN" sz="1200" dirty="0">
                <a:latin typeface="+mn-ea"/>
              </a:rPr>
              <a:t>xx</a:t>
            </a:r>
            <a:r>
              <a:rPr lang="zh-CN" altLang="en-US" sz="1200" dirty="0">
                <a:latin typeface="+mn-ea"/>
              </a:rPr>
              <a:t>区</a:t>
            </a:r>
            <a:r>
              <a:rPr lang="en-US" altLang="zh-CN" sz="1200" dirty="0">
                <a:latin typeface="+mn-ea"/>
              </a:rPr>
              <a:t>xx</a:t>
            </a:r>
            <a:r>
              <a:rPr lang="zh-CN" altLang="en-US" sz="1200" dirty="0">
                <a:latin typeface="+mn-ea"/>
              </a:rPr>
              <a:t>大道</a:t>
            </a:r>
            <a:r>
              <a:rPr lang="en-US" altLang="zh-CN" sz="1200" dirty="0">
                <a:latin typeface="+mn-ea"/>
              </a:rPr>
              <a:t>xxx</a:t>
            </a:r>
            <a:r>
              <a:rPr lang="zh-CN" altLang="en-US" sz="1200" dirty="0">
                <a:latin typeface="+mn-ea"/>
              </a:rPr>
              <a:t>号</a:t>
            </a:r>
            <a:r>
              <a:rPr lang="en-US" altLang="zh-CN" sz="1200" dirty="0">
                <a:latin typeface="+mn-ea"/>
              </a:rPr>
              <a:t>x</a:t>
            </a:r>
            <a:r>
              <a:rPr lang="zh-CN" altLang="en-US" sz="1200" dirty="0">
                <a:latin typeface="+mn-ea"/>
              </a:rPr>
              <a:t>宫，注册资金</a:t>
            </a:r>
            <a:r>
              <a:rPr lang="en-US" altLang="zh-CN" sz="1200" dirty="0">
                <a:latin typeface="+mn-ea"/>
              </a:rPr>
              <a:t>10</a:t>
            </a:r>
            <a:r>
              <a:rPr lang="zh-CN" altLang="en-US" sz="1200" dirty="0">
                <a:latin typeface="+mn-ea"/>
              </a:rPr>
              <a:t>亿元，为</a:t>
            </a:r>
            <a:r>
              <a:rPr lang="en-US" altLang="zh-CN" sz="1200" dirty="0">
                <a:latin typeface="+mn-ea"/>
              </a:rPr>
              <a:t>xx</a:t>
            </a:r>
            <a:r>
              <a:rPr lang="zh-CN" altLang="en-US" sz="1200" dirty="0">
                <a:latin typeface="+mn-ea"/>
              </a:rPr>
              <a:t>集团控股子公司，是一家以软件技术研发、互联网经营为主的多元化发展民营企业，实力雄厚、管理精良、质量优先。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F0C57A8-7F82-48EA-9665-61CA1A5F500D}"/>
              </a:ext>
            </a:extLst>
          </p:cNvPr>
          <p:cNvSpPr txBox="1"/>
          <p:nvPr/>
        </p:nvSpPr>
        <p:spPr>
          <a:xfrm>
            <a:off x="1225615" y="2721015"/>
            <a:ext cx="2152891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dirty="0"/>
              <a:t>公司创始人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3654495-AD73-4041-B3D1-AC267FD2B5A7}"/>
              </a:ext>
            </a:extLst>
          </p:cNvPr>
          <p:cNvSpPr txBox="1"/>
          <p:nvPr/>
        </p:nvSpPr>
        <p:spPr>
          <a:xfrm>
            <a:off x="1223452" y="3926099"/>
            <a:ext cx="2152891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dirty="0"/>
              <a:t>公司理念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0D34B9F-913B-4BB8-81D0-B0089371BD3F}"/>
              </a:ext>
            </a:extLst>
          </p:cNvPr>
          <p:cNvSpPr txBox="1"/>
          <p:nvPr/>
        </p:nvSpPr>
        <p:spPr>
          <a:xfrm>
            <a:off x="1223452" y="5137160"/>
            <a:ext cx="2152891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dirty="0"/>
              <a:t>公司愿景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A01CC2-C681-4942-8BA4-895FEE1FEDFD}"/>
              </a:ext>
            </a:extLst>
          </p:cNvPr>
          <p:cNvSpPr txBox="1"/>
          <p:nvPr/>
        </p:nvSpPr>
        <p:spPr>
          <a:xfrm>
            <a:off x="1078142" y="3349267"/>
            <a:ext cx="6007261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200" dirty="0">
                <a:latin typeface="+mn-ea"/>
              </a:rPr>
              <a:t>李</a:t>
            </a:r>
            <a:r>
              <a:rPr lang="en-US" altLang="zh-CN" sz="1200" dirty="0">
                <a:latin typeface="+mn-ea"/>
              </a:rPr>
              <a:t>XX</a:t>
            </a:r>
            <a:r>
              <a:rPr lang="zh-CN" altLang="en-US" sz="1200" dirty="0">
                <a:latin typeface="+mn-ea"/>
              </a:rPr>
              <a:t>先生与杨</a:t>
            </a:r>
            <a:r>
              <a:rPr lang="en-US" altLang="zh-CN" sz="1200" dirty="0">
                <a:latin typeface="+mn-ea"/>
              </a:rPr>
              <a:t>XX</a:t>
            </a:r>
            <a:r>
              <a:rPr lang="zh-CN" altLang="en-US" sz="1200" dirty="0">
                <a:latin typeface="+mn-ea"/>
              </a:rPr>
              <a:t>女士、王先生共同创立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2247641-DE71-4F74-BEF3-ED496933FA1F}"/>
              </a:ext>
            </a:extLst>
          </p:cNvPr>
          <p:cNvSpPr txBox="1"/>
          <p:nvPr/>
        </p:nvSpPr>
        <p:spPr>
          <a:xfrm>
            <a:off x="1078142" y="4566784"/>
            <a:ext cx="6007261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200" dirty="0">
                <a:latin typeface="+mn-ea"/>
              </a:rPr>
              <a:t>夯实基础，把握规律，顺其自然，留有余地</a:t>
            </a:r>
            <a:r>
              <a:rPr lang="en-US" altLang="zh-CN" sz="1200" dirty="0">
                <a:latin typeface="+mn-ea"/>
              </a:rPr>
              <a:t>,</a:t>
            </a:r>
            <a:r>
              <a:rPr lang="zh-CN" altLang="en-US" sz="1200" dirty="0">
                <a:latin typeface="+mn-ea"/>
              </a:rPr>
              <a:t>具有高度的责任感，以向社会负责为己任。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051FFAE-5F09-45BF-BE38-BB67CBCC61A1}"/>
              </a:ext>
            </a:extLst>
          </p:cNvPr>
          <p:cNvSpPr txBox="1"/>
          <p:nvPr/>
        </p:nvSpPr>
        <p:spPr>
          <a:xfrm>
            <a:off x="1078142" y="5712392"/>
            <a:ext cx="6007261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200" dirty="0">
                <a:latin typeface="+mn-ea"/>
              </a:rPr>
              <a:t>员工健康快乐，企业健康长寿，让员工体现自身价值，享有成功人生。</a:t>
            </a:r>
          </a:p>
        </p:txBody>
      </p:sp>
    </p:spTree>
    <p:extLst>
      <p:ext uri="{BB962C8B-B14F-4D97-AF65-F5344CB8AC3E}">
        <p14:creationId xmlns:p14="http://schemas.microsoft.com/office/powerpoint/2010/main" val="150182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A14BFB-F4AF-4D70-863B-4B39783B7966}"/>
              </a:ext>
            </a:extLst>
          </p:cNvPr>
          <p:cNvSpPr txBox="1"/>
          <p:nvPr/>
        </p:nvSpPr>
        <p:spPr>
          <a:xfrm>
            <a:off x="1842398" y="2220956"/>
            <a:ext cx="6825289" cy="2646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600" b="1" dirty="0">
                <a:solidFill>
                  <a:schemeClr val="bg1">
                    <a:lumMod val="85000"/>
                  </a:schemeClr>
                </a:solidFill>
              </a:rPr>
              <a:t>02</a:t>
            </a:r>
            <a:endParaRPr lang="zh-CN" altLang="en-US" sz="199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DB768F4-7F1B-4100-A51E-8501B372E5D8}"/>
              </a:ext>
            </a:extLst>
          </p:cNvPr>
          <p:cNvSpPr/>
          <p:nvPr/>
        </p:nvSpPr>
        <p:spPr>
          <a:xfrm flipH="1">
            <a:off x="4988421" y="3089007"/>
            <a:ext cx="6046816" cy="14465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8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企业文化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2410F273-87AE-4CFF-9457-8618E7157981}"/>
              </a:ext>
            </a:extLst>
          </p:cNvPr>
          <p:cNvSpPr/>
          <p:nvPr/>
        </p:nvSpPr>
        <p:spPr>
          <a:xfrm>
            <a:off x="5174018" y="2813534"/>
            <a:ext cx="3912088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corporate culture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CFC4DA5-8E48-425F-A663-8929CD2A8B4F}"/>
              </a:ext>
            </a:extLst>
          </p:cNvPr>
          <p:cNvCxnSpPr>
            <a:cxnSpLocks/>
          </p:cNvCxnSpPr>
          <p:nvPr/>
        </p:nvCxnSpPr>
        <p:spPr>
          <a:xfrm>
            <a:off x="4776537" y="2639028"/>
            <a:ext cx="0" cy="173759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7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8DF3F2E-DEFB-47E1-AAAF-2BF1C64A4001}"/>
              </a:ext>
            </a:extLst>
          </p:cNvPr>
          <p:cNvSpPr txBox="1"/>
          <p:nvPr/>
        </p:nvSpPr>
        <p:spPr>
          <a:xfrm>
            <a:off x="1018953" y="438260"/>
            <a:ext cx="151564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企业文化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B51129F-1806-43AC-B916-6776BB62A169}"/>
              </a:ext>
            </a:extLst>
          </p:cNvPr>
          <p:cNvSpPr/>
          <p:nvPr/>
        </p:nvSpPr>
        <p:spPr>
          <a:xfrm>
            <a:off x="992184" y="677516"/>
            <a:ext cx="1526380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corporate culture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4EDFC79-5113-48D2-8E40-3F29BD5780EE}"/>
              </a:ext>
            </a:extLst>
          </p:cNvPr>
          <p:cNvSpPr txBox="1"/>
          <p:nvPr/>
        </p:nvSpPr>
        <p:spPr>
          <a:xfrm>
            <a:off x="944201" y="1479722"/>
            <a:ext cx="295923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</a:rPr>
              <a:t>企业发展历程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E00814-F88A-47DB-9932-B4DE889023BA}"/>
              </a:ext>
            </a:extLst>
          </p:cNvPr>
          <p:cNvSpPr txBox="1"/>
          <p:nvPr/>
        </p:nvSpPr>
        <p:spPr>
          <a:xfrm>
            <a:off x="944201" y="2407018"/>
            <a:ext cx="145841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00" b="1" dirty="0"/>
              <a:t>20XX</a:t>
            </a:r>
            <a:endParaRPr lang="zh-CN" altLang="en-US" sz="1600" b="1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DCE1743-8178-4079-9FBB-82BEF759CC2E}"/>
              </a:ext>
            </a:extLst>
          </p:cNvPr>
          <p:cNvCxnSpPr>
            <a:cxnSpLocks/>
          </p:cNvCxnSpPr>
          <p:nvPr/>
        </p:nvCxnSpPr>
        <p:spPr>
          <a:xfrm>
            <a:off x="1040472" y="2739307"/>
            <a:ext cx="55961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35385DC3-E9D2-4371-AD8A-1E18F671CD1C}"/>
              </a:ext>
            </a:extLst>
          </p:cNvPr>
          <p:cNvSpPr txBox="1"/>
          <p:nvPr/>
        </p:nvSpPr>
        <p:spPr>
          <a:xfrm>
            <a:off x="944201" y="2822721"/>
            <a:ext cx="1817226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200" dirty="0"/>
              <a:t>公司成功上市于香港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B2329BC-347D-4BDE-817E-BBD15EA88F80}"/>
              </a:ext>
            </a:extLst>
          </p:cNvPr>
          <p:cNvSpPr txBox="1"/>
          <p:nvPr/>
        </p:nvSpPr>
        <p:spPr>
          <a:xfrm>
            <a:off x="944201" y="3309625"/>
            <a:ext cx="145841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00" b="1" dirty="0"/>
              <a:t>20XX</a:t>
            </a:r>
            <a:endParaRPr lang="zh-CN" altLang="en-US" sz="1600" b="1" dirty="0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098E3EEA-FBF8-422A-A8A4-2A3769BB8C37}"/>
              </a:ext>
            </a:extLst>
          </p:cNvPr>
          <p:cNvCxnSpPr>
            <a:cxnSpLocks/>
          </p:cNvCxnSpPr>
          <p:nvPr/>
        </p:nvCxnSpPr>
        <p:spPr>
          <a:xfrm>
            <a:off x="1040472" y="3648179"/>
            <a:ext cx="55961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E991A1C9-9A49-4A9D-985E-041AEC9FDE28}"/>
              </a:ext>
            </a:extLst>
          </p:cNvPr>
          <p:cNvSpPr txBox="1"/>
          <p:nvPr/>
        </p:nvSpPr>
        <p:spPr>
          <a:xfrm>
            <a:off x="944200" y="3728341"/>
            <a:ext cx="3650947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200" dirty="0"/>
              <a:t>公司新成立</a:t>
            </a:r>
            <a:r>
              <a:rPr lang="en-US" altLang="zh-CN" sz="1200" dirty="0"/>
              <a:t>B</a:t>
            </a:r>
            <a:r>
              <a:rPr lang="zh-CN" altLang="en-US" sz="1200" dirty="0"/>
              <a:t>版块和</a:t>
            </a:r>
            <a:r>
              <a:rPr lang="en-US" altLang="zh-CN" sz="1200" dirty="0"/>
              <a:t>C</a:t>
            </a:r>
            <a:r>
              <a:rPr lang="zh-CN" altLang="en-US" sz="1200" dirty="0"/>
              <a:t>版块，同年新增</a:t>
            </a:r>
            <a:r>
              <a:rPr lang="en-US" altLang="zh-CN" sz="1200" dirty="0"/>
              <a:t>B</a:t>
            </a:r>
            <a:r>
              <a:rPr lang="zh-CN" altLang="en-US" sz="1200" dirty="0"/>
              <a:t>品类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3D0EF0A-4202-4DFF-8CC4-2EEE40A99A48}"/>
              </a:ext>
            </a:extLst>
          </p:cNvPr>
          <p:cNvSpPr txBox="1"/>
          <p:nvPr/>
        </p:nvSpPr>
        <p:spPr>
          <a:xfrm>
            <a:off x="944201" y="4212232"/>
            <a:ext cx="145841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00" b="1" dirty="0"/>
              <a:t>19XX</a:t>
            </a:r>
            <a:endParaRPr lang="zh-CN" altLang="en-US" sz="1600" b="1" dirty="0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11FF7C5D-F3A3-4C6E-9E92-3B5BA2B1F3D6}"/>
              </a:ext>
            </a:extLst>
          </p:cNvPr>
          <p:cNvCxnSpPr>
            <a:cxnSpLocks/>
          </p:cNvCxnSpPr>
          <p:nvPr/>
        </p:nvCxnSpPr>
        <p:spPr>
          <a:xfrm>
            <a:off x="1040472" y="4576835"/>
            <a:ext cx="55961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6DCCED81-BFBF-4EC3-BC33-10EBF2A8C0C1}"/>
              </a:ext>
            </a:extLst>
          </p:cNvPr>
          <p:cNvSpPr txBox="1"/>
          <p:nvPr/>
        </p:nvSpPr>
        <p:spPr>
          <a:xfrm>
            <a:off x="944201" y="4633961"/>
            <a:ext cx="4449602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200" dirty="0"/>
              <a:t>公司新成立</a:t>
            </a:r>
            <a:r>
              <a:rPr lang="en-US" altLang="zh-CN" sz="1200" dirty="0"/>
              <a:t>A</a:t>
            </a:r>
            <a:r>
              <a:rPr lang="zh-CN" altLang="en-US" sz="1200" dirty="0"/>
              <a:t>版块，同年新增</a:t>
            </a:r>
            <a:r>
              <a:rPr lang="en-US" altLang="zh-CN" sz="1200" dirty="0"/>
              <a:t>A</a:t>
            </a:r>
            <a:r>
              <a:rPr lang="zh-CN" altLang="en-US" sz="1200" dirty="0"/>
              <a:t>品类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0C2521F-9F76-4F0F-BEDC-EAE3E43EBC4B}"/>
              </a:ext>
            </a:extLst>
          </p:cNvPr>
          <p:cNvSpPr txBox="1"/>
          <p:nvPr/>
        </p:nvSpPr>
        <p:spPr>
          <a:xfrm>
            <a:off x="944201" y="5114837"/>
            <a:ext cx="145841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00" b="1" dirty="0"/>
              <a:t>18XX</a:t>
            </a:r>
            <a:endParaRPr lang="zh-CN" altLang="en-US" sz="1600" b="1" dirty="0"/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70A8BA03-126E-417D-9498-90C2F6449A18}"/>
              </a:ext>
            </a:extLst>
          </p:cNvPr>
          <p:cNvCxnSpPr>
            <a:cxnSpLocks/>
          </p:cNvCxnSpPr>
          <p:nvPr/>
        </p:nvCxnSpPr>
        <p:spPr>
          <a:xfrm>
            <a:off x="1040472" y="5482202"/>
            <a:ext cx="55961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B8FF839A-DFEB-431C-B3F8-6CDC70E2709D}"/>
              </a:ext>
            </a:extLst>
          </p:cNvPr>
          <p:cNvSpPr txBox="1"/>
          <p:nvPr/>
        </p:nvSpPr>
        <p:spPr>
          <a:xfrm>
            <a:off x="944201" y="5539581"/>
            <a:ext cx="3650948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200" dirty="0"/>
              <a:t>公司成立于广州总部，公司面积共</a:t>
            </a:r>
            <a:r>
              <a:rPr lang="en-US" altLang="zh-CN" sz="1200" dirty="0"/>
              <a:t>XXX</a:t>
            </a:r>
            <a:r>
              <a:rPr lang="zh-CN" altLang="en-US" sz="1200" dirty="0"/>
              <a:t>方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3BABD7D-9D5D-4A79-889F-1868A1EC0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52513"/>
            <a:ext cx="5569273" cy="55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2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1CA33462-8C66-4F70-9FDD-DCC968CA7869}"/>
              </a:ext>
            </a:extLst>
          </p:cNvPr>
          <p:cNvSpPr txBox="1"/>
          <p:nvPr/>
        </p:nvSpPr>
        <p:spPr>
          <a:xfrm>
            <a:off x="1018953" y="438260"/>
            <a:ext cx="151564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企业文化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8B9E7FF-8752-4461-8B35-AF630A373970}"/>
              </a:ext>
            </a:extLst>
          </p:cNvPr>
          <p:cNvSpPr/>
          <p:nvPr/>
        </p:nvSpPr>
        <p:spPr>
          <a:xfrm>
            <a:off x="992184" y="677516"/>
            <a:ext cx="1526380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corporate culture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CBD1FC2-07A8-4FED-B727-75B01023468E}"/>
              </a:ext>
            </a:extLst>
          </p:cNvPr>
          <p:cNvSpPr txBox="1"/>
          <p:nvPr/>
        </p:nvSpPr>
        <p:spPr>
          <a:xfrm>
            <a:off x="4935279" y="1484275"/>
            <a:ext cx="295923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</a:rPr>
              <a:t>企业荣誉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6AAF8F-79A0-4C76-B9A3-AC32A5580C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01" y="2475377"/>
            <a:ext cx="2473660" cy="2019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F0FE483-6741-41BF-A899-FFB55A2763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717" y="2475377"/>
            <a:ext cx="2473660" cy="201951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2B1283E-0825-4241-82F5-DC0613A769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73" y="2475377"/>
            <a:ext cx="2473660" cy="20195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EE6B426-627C-4D61-9A0E-95835530D8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45" y="2475377"/>
            <a:ext cx="2473660" cy="201951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1337225-1777-4369-A18E-2B4792E85015}"/>
              </a:ext>
            </a:extLst>
          </p:cNvPr>
          <p:cNvSpPr txBox="1"/>
          <p:nvPr/>
        </p:nvSpPr>
        <p:spPr>
          <a:xfrm>
            <a:off x="1531186" y="3300466"/>
            <a:ext cx="1504709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b="1" dirty="0"/>
              <a:t>卓越企业奖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35D0FDF-E543-4E6B-880E-3A4CF4BB637F}"/>
              </a:ext>
            </a:extLst>
          </p:cNvPr>
          <p:cNvSpPr txBox="1"/>
          <p:nvPr/>
        </p:nvSpPr>
        <p:spPr>
          <a:xfrm>
            <a:off x="4264740" y="3300466"/>
            <a:ext cx="1504709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b="1" dirty="0"/>
              <a:t>模范企业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F7569E5-9F44-4671-A5E7-B3968D19883D}"/>
              </a:ext>
            </a:extLst>
          </p:cNvPr>
          <p:cNvSpPr txBox="1"/>
          <p:nvPr/>
        </p:nvSpPr>
        <p:spPr>
          <a:xfrm>
            <a:off x="6975145" y="3300466"/>
            <a:ext cx="1504709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b="1" dirty="0"/>
              <a:t>模范企业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B8429CE-44A1-4C39-8074-A62091DB8AEC}"/>
              </a:ext>
            </a:extLst>
          </p:cNvPr>
          <p:cNvSpPr txBox="1"/>
          <p:nvPr/>
        </p:nvSpPr>
        <p:spPr>
          <a:xfrm>
            <a:off x="9650826" y="3300466"/>
            <a:ext cx="1504709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b="1" dirty="0"/>
              <a:t>模范企业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94CD98-3146-465C-B485-0B32CCD9C07B}"/>
              </a:ext>
            </a:extLst>
          </p:cNvPr>
          <p:cNvSpPr txBox="1"/>
          <p:nvPr/>
        </p:nvSpPr>
        <p:spPr>
          <a:xfrm>
            <a:off x="2148728" y="5319977"/>
            <a:ext cx="7894544" cy="7034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200" dirty="0">
                <a:latin typeface="+mn-ea"/>
              </a:rPr>
              <a:t>企业在</a:t>
            </a:r>
            <a:r>
              <a:rPr lang="en-US" altLang="zh-CN" sz="1200" dirty="0">
                <a:latin typeface="+mn-ea"/>
              </a:rPr>
              <a:t>18XX-20XX</a:t>
            </a:r>
            <a:r>
              <a:rPr lang="zh-CN" altLang="en-US" sz="1200" dirty="0">
                <a:latin typeface="+mn-ea"/>
              </a:rPr>
              <a:t>期间共获得奖项</a:t>
            </a:r>
            <a:r>
              <a:rPr lang="en-US" altLang="zh-CN" sz="1200" dirty="0">
                <a:latin typeface="+mn-ea"/>
              </a:rPr>
              <a:t>50</a:t>
            </a:r>
            <a:r>
              <a:rPr lang="zh-CN" altLang="en-US" sz="1200" dirty="0">
                <a:latin typeface="+mn-ea"/>
              </a:rPr>
              <a:t>枚，见证了公司发展的历程与不同阶段的变化，在转型过程中，调整企业的问题与各项制度，从而让消费者认同我们的产品，相信公司并且认可公司的产品，给予很大的信心公司不断前行。</a:t>
            </a:r>
          </a:p>
        </p:txBody>
      </p:sp>
      <p:sp>
        <p:nvSpPr>
          <p:cNvPr id="21" name="星形: 五角 20">
            <a:extLst>
              <a:ext uri="{FF2B5EF4-FFF2-40B4-BE49-F238E27FC236}">
                <a16:creationId xmlns:a16="http://schemas.microsoft.com/office/drawing/2014/main" id="{E3DEF371-EAB6-40EA-BF5B-E5E0DBB79B48}"/>
              </a:ext>
            </a:extLst>
          </p:cNvPr>
          <p:cNvSpPr/>
          <p:nvPr/>
        </p:nvSpPr>
        <p:spPr>
          <a:xfrm>
            <a:off x="1531186" y="4631247"/>
            <a:ext cx="286039" cy="27618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星形: 五角 21">
            <a:extLst>
              <a:ext uri="{FF2B5EF4-FFF2-40B4-BE49-F238E27FC236}">
                <a16:creationId xmlns:a16="http://schemas.microsoft.com/office/drawing/2014/main" id="{295507CA-59D1-4CE4-A11D-B969426B65FF}"/>
              </a:ext>
            </a:extLst>
          </p:cNvPr>
          <p:cNvSpPr/>
          <p:nvPr/>
        </p:nvSpPr>
        <p:spPr>
          <a:xfrm>
            <a:off x="2022011" y="4631247"/>
            <a:ext cx="286039" cy="27618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星形: 五角 22">
            <a:extLst>
              <a:ext uri="{FF2B5EF4-FFF2-40B4-BE49-F238E27FC236}">
                <a16:creationId xmlns:a16="http://schemas.microsoft.com/office/drawing/2014/main" id="{7AD786E4-496A-4A37-B97F-3877D00B7FB7}"/>
              </a:ext>
            </a:extLst>
          </p:cNvPr>
          <p:cNvSpPr/>
          <p:nvPr/>
        </p:nvSpPr>
        <p:spPr>
          <a:xfrm>
            <a:off x="2512836" y="4631247"/>
            <a:ext cx="286039" cy="27618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星形: 五角 23">
            <a:extLst>
              <a:ext uri="{FF2B5EF4-FFF2-40B4-BE49-F238E27FC236}">
                <a16:creationId xmlns:a16="http://schemas.microsoft.com/office/drawing/2014/main" id="{9C1FC873-2D81-45FA-97B0-75A81044CF35}"/>
              </a:ext>
            </a:extLst>
          </p:cNvPr>
          <p:cNvSpPr/>
          <p:nvPr/>
        </p:nvSpPr>
        <p:spPr>
          <a:xfrm>
            <a:off x="4197772" y="4631247"/>
            <a:ext cx="286039" cy="27618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星形: 五角 24">
            <a:extLst>
              <a:ext uri="{FF2B5EF4-FFF2-40B4-BE49-F238E27FC236}">
                <a16:creationId xmlns:a16="http://schemas.microsoft.com/office/drawing/2014/main" id="{BDBEB5BA-02AF-4599-8480-9C78456781BE}"/>
              </a:ext>
            </a:extLst>
          </p:cNvPr>
          <p:cNvSpPr/>
          <p:nvPr/>
        </p:nvSpPr>
        <p:spPr>
          <a:xfrm>
            <a:off x="4688597" y="4631247"/>
            <a:ext cx="286039" cy="27618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星形: 五角 25">
            <a:extLst>
              <a:ext uri="{FF2B5EF4-FFF2-40B4-BE49-F238E27FC236}">
                <a16:creationId xmlns:a16="http://schemas.microsoft.com/office/drawing/2014/main" id="{CC08F008-4B0C-4E1C-8B13-BAB800D85E6D}"/>
              </a:ext>
            </a:extLst>
          </p:cNvPr>
          <p:cNvSpPr/>
          <p:nvPr/>
        </p:nvSpPr>
        <p:spPr>
          <a:xfrm>
            <a:off x="5179422" y="4631247"/>
            <a:ext cx="286039" cy="27618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星形: 五角 26">
            <a:extLst>
              <a:ext uri="{FF2B5EF4-FFF2-40B4-BE49-F238E27FC236}">
                <a16:creationId xmlns:a16="http://schemas.microsoft.com/office/drawing/2014/main" id="{F6888ABB-3CC2-406D-8E2A-BD4BCBFE8050}"/>
              </a:ext>
            </a:extLst>
          </p:cNvPr>
          <p:cNvSpPr/>
          <p:nvPr/>
        </p:nvSpPr>
        <p:spPr>
          <a:xfrm>
            <a:off x="6864359" y="4631247"/>
            <a:ext cx="286039" cy="27618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星形: 五角 27">
            <a:extLst>
              <a:ext uri="{FF2B5EF4-FFF2-40B4-BE49-F238E27FC236}">
                <a16:creationId xmlns:a16="http://schemas.microsoft.com/office/drawing/2014/main" id="{2203466C-1AD0-4A56-90C0-7B8C4E6E5895}"/>
              </a:ext>
            </a:extLst>
          </p:cNvPr>
          <p:cNvSpPr/>
          <p:nvPr/>
        </p:nvSpPr>
        <p:spPr>
          <a:xfrm>
            <a:off x="7355184" y="4631247"/>
            <a:ext cx="286039" cy="27618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星形: 五角 28">
            <a:extLst>
              <a:ext uri="{FF2B5EF4-FFF2-40B4-BE49-F238E27FC236}">
                <a16:creationId xmlns:a16="http://schemas.microsoft.com/office/drawing/2014/main" id="{4EE997F7-DB33-4863-B0E2-3E20F5CA36A4}"/>
              </a:ext>
            </a:extLst>
          </p:cNvPr>
          <p:cNvSpPr/>
          <p:nvPr/>
        </p:nvSpPr>
        <p:spPr>
          <a:xfrm>
            <a:off x="7846009" y="4631247"/>
            <a:ext cx="286039" cy="27618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星形: 五角 29">
            <a:extLst>
              <a:ext uri="{FF2B5EF4-FFF2-40B4-BE49-F238E27FC236}">
                <a16:creationId xmlns:a16="http://schemas.microsoft.com/office/drawing/2014/main" id="{E56E2C53-C8B5-4BF5-910C-C02422566D0D}"/>
              </a:ext>
            </a:extLst>
          </p:cNvPr>
          <p:cNvSpPr/>
          <p:nvPr/>
        </p:nvSpPr>
        <p:spPr>
          <a:xfrm>
            <a:off x="9482205" y="4631247"/>
            <a:ext cx="286039" cy="27618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星形: 五角 30">
            <a:extLst>
              <a:ext uri="{FF2B5EF4-FFF2-40B4-BE49-F238E27FC236}">
                <a16:creationId xmlns:a16="http://schemas.microsoft.com/office/drawing/2014/main" id="{EE88CF36-3FDF-48DA-93F2-722CB40F7658}"/>
              </a:ext>
            </a:extLst>
          </p:cNvPr>
          <p:cNvSpPr/>
          <p:nvPr/>
        </p:nvSpPr>
        <p:spPr>
          <a:xfrm>
            <a:off x="9973030" y="4631247"/>
            <a:ext cx="286039" cy="27618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星形: 五角 31">
            <a:extLst>
              <a:ext uri="{FF2B5EF4-FFF2-40B4-BE49-F238E27FC236}">
                <a16:creationId xmlns:a16="http://schemas.microsoft.com/office/drawing/2014/main" id="{984A0B9E-5D2C-4A36-AC54-C4A8E0032666}"/>
              </a:ext>
            </a:extLst>
          </p:cNvPr>
          <p:cNvSpPr/>
          <p:nvPr/>
        </p:nvSpPr>
        <p:spPr>
          <a:xfrm>
            <a:off x="10463855" y="4631247"/>
            <a:ext cx="286039" cy="27618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43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ABC1E7F9-E169-4F1B-9D4C-75FE6F0D289E}"/>
              </a:ext>
            </a:extLst>
          </p:cNvPr>
          <p:cNvSpPr/>
          <p:nvPr/>
        </p:nvSpPr>
        <p:spPr>
          <a:xfrm>
            <a:off x="6308202" y="2393195"/>
            <a:ext cx="5199121" cy="349028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4EDFC79-5113-48D2-8E40-3F29BD5780EE}"/>
              </a:ext>
            </a:extLst>
          </p:cNvPr>
          <p:cNvSpPr txBox="1"/>
          <p:nvPr/>
        </p:nvSpPr>
        <p:spPr>
          <a:xfrm>
            <a:off x="1134317" y="1631969"/>
            <a:ext cx="177092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</a:rPr>
              <a:t>集团战略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B1C5191-D890-49A9-963A-848BBE1404BB}"/>
              </a:ext>
            </a:extLst>
          </p:cNvPr>
          <p:cNvSpPr txBox="1"/>
          <p:nvPr/>
        </p:nvSpPr>
        <p:spPr>
          <a:xfrm>
            <a:off x="1134318" y="2395191"/>
            <a:ext cx="151564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00" b="1" dirty="0"/>
              <a:t>A</a:t>
            </a:r>
            <a:r>
              <a:rPr lang="zh-CN" altLang="en-US" sz="1600" b="1" dirty="0"/>
              <a:t>版块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2A41B90-FFDA-438A-8476-D8D4BC9DFD3F}"/>
              </a:ext>
            </a:extLst>
          </p:cNvPr>
          <p:cNvSpPr txBox="1"/>
          <p:nvPr/>
        </p:nvSpPr>
        <p:spPr>
          <a:xfrm>
            <a:off x="1134318" y="3627965"/>
            <a:ext cx="151564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00" b="1" dirty="0"/>
              <a:t>B</a:t>
            </a:r>
            <a:r>
              <a:rPr lang="zh-CN" altLang="en-US" sz="1600" b="1" dirty="0"/>
              <a:t>版块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C015B8C-9377-40A9-9D7D-D0C6F5089E53}"/>
              </a:ext>
            </a:extLst>
          </p:cNvPr>
          <p:cNvSpPr txBox="1"/>
          <p:nvPr/>
        </p:nvSpPr>
        <p:spPr>
          <a:xfrm>
            <a:off x="1134318" y="4860738"/>
            <a:ext cx="151564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00" b="1" dirty="0"/>
              <a:t>C</a:t>
            </a:r>
            <a:r>
              <a:rPr lang="zh-CN" altLang="en-US" sz="1600" b="1" dirty="0"/>
              <a:t>版块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ECF9583-6675-4BAE-B02F-C962A5280230}"/>
              </a:ext>
            </a:extLst>
          </p:cNvPr>
          <p:cNvSpPr txBox="1"/>
          <p:nvPr/>
        </p:nvSpPr>
        <p:spPr>
          <a:xfrm>
            <a:off x="1134317" y="2841242"/>
            <a:ext cx="4352081" cy="6161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n-ea"/>
              </a:rPr>
              <a:t>拓展</a:t>
            </a:r>
            <a:r>
              <a:rPr lang="en-US" altLang="zh-CN" sz="1200" dirty="0">
                <a:latin typeface="+mn-ea"/>
              </a:rPr>
              <a:t>A</a:t>
            </a:r>
            <a:r>
              <a:rPr lang="zh-CN" altLang="en-US" sz="1200" dirty="0">
                <a:latin typeface="+mn-ea"/>
              </a:rPr>
              <a:t>版块业务，优化品质，提高服务意识，增加品类项，以用心设计，用心制造，保证每个环节的优质，做到业内的标杆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07B2DB2-C1B7-4619-B944-BC47AD1FE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00" y="2026060"/>
            <a:ext cx="5301206" cy="352033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7D563E51-D527-40AE-8ECE-D87D7ED26C55}"/>
              </a:ext>
            </a:extLst>
          </p:cNvPr>
          <p:cNvSpPr txBox="1"/>
          <p:nvPr/>
        </p:nvSpPr>
        <p:spPr>
          <a:xfrm>
            <a:off x="1134317" y="4103991"/>
            <a:ext cx="4352081" cy="6161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n-ea"/>
              </a:rPr>
              <a:t>拓展</a:t>
            </a:r>
            <a:r>
              <a:rPr lang="en-US" altLang="zh-CN" sz="1200" dirty="0">
                <a:latin typeface="+mn-ea"/>
              </a:rPr>
              <a:t>B</a:t>
            </a:r>
            <a:r>
              <a:rPr lang="zh-CN" altLang="en-US" sz="1200" dirty="0">
                <a:latin typeface="+mn-ea"/>
              </a:rPr>
              <a:t>版块业务，优化品质，提高服务意识，增加品类项，以用心设计，用心制造，保证每个环节的优质，做到业内的标杆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92CABF5-1896-471F-BA6E-BBA8F6D78159}"/>
              </a:ext>
            </a:extLst>
          </p:cNvPr>
          <p:cNvSpPr txBox="1"/>
          <p:nvPr/>
        </p:nvSpPr>
        <p:spPr>
          <a:xfrm>
            <a:off x="1134317" y="5366739"/>
            <a:ext cx="4352081" cy="6161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n-ea"/>
              </a:rPr>
              <a:t>拓展</a:t>
            </a:r>
            <a:r>
              <a:rPr lang="en-US" altLang="zh-CN" sz="1200" dirty="0">
                <a:latin typeface="+mn-ea"/>
              </a:rPr>
              <a:t>C</a:t>
            </a:r>
            <a:r>
              <a:rPr lang="zh-CN" altLang="en-US" sz="1200" dirty="0">
                <a:latin typeface="+mn-ea"/>
              </a:rPr>
              <a:t>版块业务，优化品质，提高服务意识，增加品类项，以用心设计，用心制造，保证每个环节的优质，做到业内的标杆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F888F49-BD9A-4A96-85D3-E05287F0963B}"/>
              </a:ext>
            </a:extLst>
          </p:cNvPr>
          <p:cNvSpPr txBox="1"/>
          <p:nvPr/>
        </p:nvSpPr>
        <p:spPr>
          <a:xfrm>
            <a:off x="1018953" y="438260"/>
            <a:ext cx="151564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企业文化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2CDEAB9-D79E-4F13-B64C-B072AA0B4EED}"/>
              </a:ext>
            </a:extLst>
          </p:cNvPr>
          <p:cNvSpPr/>
          <p:nvPr/>
        </p:nvSpPr>
        <p:spPr>
          <a:xfrm>
            <a:off x="992184" y="677516"/>
            <a:ext cx="1526380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corporate culture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scale_4" title="Icon of a right angle with a two-sided curved arrow pointing to both axes">
            <a:extLst>
              <a:ext uri="{FF2B5EF4-FFF2-40B4-BE49-F238E27FC236}">
                <a16:creationId xmlns:a16="http://schemas.microsoft.com/office/drawing/2014/main" id="{EAF23B77-7A0F-4424-BB67-AD8A4E9B5D9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4100" y="2466188"/>
            <a:ext cx="272505" cy="273623"/>
          </a:xfrm>
          <a:custGeom>
            <a:avLst/>
            <a:gdLst>
              <a:gd name="T0" fmla="*/ 126 w 337"/>
              <a:gd name="T1" fmla="*/ 210 h 338"/>
              <a:gd name="T2" fmla="*/ 69 w 337"/>
              <a:gd name="T3" fmla="*/ 268 h 338"/>
              <a:gd name="T4" fmla="*/ 11 w 337"/>
              <a:gd name="T5" fmla="*/ 210 h 338"/>
              <a:gd name="T6" fmla="*/ 211 w 337"/>
              <a:gd name="T7" fmla="*/ 126 h 338"/>
              <a:gd name="T8" fmla="*/ 268 w 337"/>
              <a:gd name="T9" fmla="*/ 69 h 338"/>
              <a:gd name="T10" fmla="*/ 211 w 337"/>
              <a:gd name="T11" fmla="*/ 11 h 338"/>
              <a:gd name="T12" fmla="*/ 268 w 337"/>
              <a:gd name="T13" fmla="*/ 69 h 338"/>
              <a:gd name="T14" fmla="*/ 102 w 337"/>
              <a:gd name="T15" fmla="*/ 97 h 338"/>
              <a:gd name="T16" fmla="*/ 69 w 337"/>
              <a:gd name="T17" fmla="*/ 268 h 338"/>
              <a:gd name="T18" fmla="*/ 337 w 337"/>
              <a:gd name="T19" fmla="*/ 253 h 338"/>
              <a:gd name="T20" fmla="*/ 252 w 337"/>
              <a:gd name="T21" fmla="*/ 253 h 338"/>
              <a:gd name="T22" fmla="*/ 252 w 337"/>
              <a:gd name="T23" fmla="*/ 338 h 338"/>
              <a:gd name="T24" fmla="*/ 0 w 337"/>
              <a:gd name="T25" fmla="*/ 338 h 338"/>
              <a:gd name="T26" fmla="*/ 337 w 337"/>
              <a:gd name="T27" fmla="*/ 338 h 338"/>
              <a:gd name="T28" fmla="*/ 337 w 337"/>
              <a:gd name="T29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7" h="338">
                <a:moveTo>
                  <a:pt x="126" y="210"/>
                </a:moveTo>
                <a:cubicBezTo>
                  <a:pt x="69" y="268"/>
                  <a:pt x="69" y="268"/>
                  <a:pt x="69" y="268"/>
                </a:cubicBezTo>
                <a:cubicBezTo>
                  <a:pt x="11" y="210"/>
                  <a:pt x="11" y="210"/>
                  <a:pt x="11" y="210"/>
                </a:cubicBezTo>
                <a:moveTo>
                  <a:pt x="211" y="126"/>
                </a:moveTo>
                <a:cubicBezTo>
                  <a:pt x="268" y="69"/>
                  <a:pt x="268" y="69"/>
                  <a:pt x="268" y="69"/>
                </a:cubicBezTo>
                <a:cubicBezTo>
                  <a:pt x="211" y="11"/>
                  <a:pt x="211" y="11"/>
                  <a:pt x="211" y="11"/>
                </a:cubicBezTo>
                <a:moveTo>
                  <a:pt x="268" y="69"/>
                </a:moveTo>
                <a:cubicBezTo>
                  <a:pt x="268" y="69"/>
                  <a:pt x="152" y="46"/>
                  <a:pt x="102" y="97"/>
                </a:cubicBezTo>
                <a:cubicBezTo>
                  <a:pt x="48" y="151"/>
                  <a:pt x="69" y="268"/>
                  <a:pt x="69" y="268"/>
                </a:cubicBezTo>
                <a:moveTo>
                  <a:pt x="337" y="253"/>
                </a:moveTo>
                <a:cubicBezTo>
                  <a:pt x="252" y="253"/>
                  <a:pt x="252" y="253"/>
                  <a:pt x="252" y="253"/>
                </a:cubicBezTo>
                <a:cubicBezTo>
                  <a:pt x="252" y="338"/>
                  <a:pt x="252" y="338"/>
                  <a:pt x="252" y="338"/>
                </a:cubicBezTo>
                <a:moveTo>
                  <a:pt x="0" y="338"/>
                </a:moveTo>
                <a:cubicBezTo>
                  <a:pt x="337" y="338"/>
                  <a:pt x="337" y="338"/>
                  <a:pt x="337" y="338"/>
                </a:cubicBezTo>
                <a:cubicBezTo>
                  <a:pt x="337" y="0"/>
                  <a:pt x="337" y="0"/>
                  <a:pt x="337" y="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30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6" name="Share_E72D" title="Icon of a square with an arrow pointing out of it">
            <a:extLst>
              <a:ext uri="{FF2B5EF4-FFF2-40B4-BE49-F238E27FC236}">
                <a16:creationId xmlns:a16="http://schemas.microsoft.com/office/drawing/2014/main" id="{1E6014F8-5C17-41F4-B404-3194F707445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4100" y="3683818"/>
            <a:ext cx="317849" cy="273623"/>
          </a:xfrm>
          <a:custGeom>
            <a:avLst/>
            <a:gdLst>
              <a:gd name="T0" fmla="*/ 748 w 3574"/>
              <a:gd name="T1" fmla="*/ 2166 h 3075"/>
              <a:gd name="T2" fmla="*/ 876 w 3574"/>
              <a:gd name="T3" fmla="*/ 1568 h 3075"/>
              <a:gd name="T4" fmla="*/ 1224 w 3574"/>
              <a:gd name="T5" fmla="*/ 1051 h 3075"/>
              <a:gd name="T6" fmla="*/ 1741 w 3574"/>
              <a:gd name="T7" fmla="*/ 703 h 3075"/>
              <a:gd name="T8" fmla="*/ 2374 w 3574"/>
              <a:gd name="T9" fmla="*/ 575 h 3075"/>
              <a:gd name="T10" fmla="*/ 2498 w 3574"/>
              <a:gd name="T11" fmla="*/ 575 h 3075"/>
              <a:gd name="T12" fmla="*/ 2498 w 3574"/>
              <a:gd name="T13" fmla="*/ 0 h 3075"/>
              <a:gd name="T14" fmla="*/ 3574 w 3574"/>
              <a:gd name="T15" fmla="*/ 1076 h 3075"/>
              <a:gd name="T16" fmla="*/ 2498 w 3574"/>
              <a:gd name="T17" fmla="*/ 2152 h 3075"/>
              <a:gd name="T18" fmla="*/ 2498 w 3574"/>
              <a:gd name="T19" fmla="*/ 1577 h 3075"/>
              <a:gd name="T20" fmla="*/ 2374 w 3574"/>
              <a:gd name="T21" fmla="*/ 1577 h 3075"/>
              <a:gd name="T22" fmla="*/ 748 w 3574"/>
              <a:gd name="T23" fmla="*/ 2166 h 3075"/>
              <a:gd name="T24" fmla="*/ 0 w 3574"/>
              <a:gd name="T25" fmla="*/ 825 h 3075"/>
              <a:gd name="T26" fmla="*/ 0 w 3574"/>
              <a:gd name="T27" fmla="*/ 3075 h 3075"/>
              <a:gd name="T28" fmla="*/ 2748 w 3574"/>
              <a:gd name="T29" fmla="*/ 3075 h 3075"/>
              <a:gd name="T30" fmla="*/ 2748 w 3574"/>
              <a:gd name="T31" fmla="*/ 2752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74" h="3075">
                <a:moveTo>
                  <a:pt x="748" y="2166"/>
                </a:moveTo>
                <a:cubicBezTo>
                  <a:pt x="753" y="1959"/>
                  <a:pt x="795" y="1758"/>
                  <a:pt x="876" y="1568"/>
                </a:cubicBezTo>
                <a:cubicBezTo>
                  <a:pt x="957" y="1374"/>
                  <a:pt x="1075" y="1200"/>
                  <a:pt x="1224" y="1051"/>
                </a:cubicBezTo>
                <a:cubicBezTo>
                  <a:pt x="1373" y="902"/>
                  <a:pt x="1547" y="784"/>
                  <a:pt x="1741" y="703"/>
                </a:cubicBezTo>
                <a:cubicBezTo>
                  <a:pt x="1941" y="618"/>
                  <a:pt x="2154" y="575"/>
                  <a:pt x="2374" y="575"/>
                </a:cubicBezTo>
                <a:cubicBezTo>
                  <a:pt x="2498" y="575"/>
                  <a:pt x="2498" y="575"/>
                  <a:pt x="2498" y="575"/>
                </a:cubicBezTo>
                <a:cubicBezTo>
                  <a:pt x="2498" y="0"/>
                  <a:pt x="2498" y="0"/>
                  <a:pt x="2498" y="0"/>
                </a:cubicBezTo>
                <a:cubicBezTo>
                  <a:pt x="3574" y="1076"/>
                  <a:pt x="3574" y="1076"/>
                  <a:pt x="3574" y="1076"/>
                </a:cubicBezTo>
                <a:cubicBezTo>
                  <a:pt x="2498" y="2152"/>
                  <a:pt x="2498" y="2152"/>
                  <a:pt x="2498" y="2152"/>
                </a:cubicBezTo>
                <a:cubicBezTo>
                  <a:pt x="2498" y="1577"/>
                  <a:pt x="2498" y="1577"/>
                  <a:pt x="2498" y="1577"/>
                </a:cubicBezTo>
                <a:cubicBezTo>
                  <a:pt x="2374" y="1577"/>
                  <a:pt x="2374" y="1577"/>
                  <a:pt x="2374" y="1577"/>
                </a:cubicBezTo>
                <a:cubicBezTo>
                  <a:pt x="1775" y="1577"/>
                  <a:pt x="1208" y="1784"/>
                  <a:pt x="748" y="2166"/>
                </a:cubicBezTo>
                <a:close/>
                <a:moveTo>
                  <a:pt x="0" y="825"/>
                </a:moveTo>
                <a:cubicBezTo>
                  <a:pt x="0" y="3075"/>
                  <a:pt x="0" y="3075"/>
                  <a:pt x="0" y="3075"/>
                </a:cubicBezTo>
                <a:cubicBezTo>
                  <a:pt x="2748" y="3075"/>
                  <a:pt x="2748" y="3075"/>
                  <a:pt x="2748" y="3075"/>
                </a:cubicBezTo>
                <a:cubicBezTo>
                  <a:pt x="2748" y="2752"/>
                  <a:pt x="2748" y="2752"/>
                  <a:pt x="2748" y="275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8" name="Chart_E999" title="Icon of a line graph with an arrow at the end pointing up">
            <a:extLst>
              <a:ext uri="{FF2B5EF4-FFF2-40B4-BE49-F238E27FC236}">
                <a16:creationId xmlns:a16="http://schemas.microsoft.com/office/drawing/2014/main" id="{F0AEB02F-6F37-45C9-A8AC-230B9F46B3F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4100" y="4901448"/>
            <a:ext cx="273430" cy="273623"/>
          </a:xfrm>
          <a:custGeom>
            <a:avLst/>
            <a:gdLst>
              <a:gd name="T0" fmla="*/ 0 w 4245"/>
              <a:gd name="T1" fmla="*/ 0 h 4248"/>
              <a:gd name="T2" fmla="*/ 0 w 4245"/>
              <a:gd name="T3" fmla="*/ 4248 h 4248"/>
              <a:gd name="T4" fmla="*/ 4245 w 4245"/>
              <a:gd name="T5" fmla="*/ 4248 h 4248"/>
              <a:gd name="T6" fmla="*/ 4088 w 4245"/>
              <a:gd name="T7" fmla="*/ 1101 h 4248"/>
              <a:gd name="T8" fmla="*/ 2515 w 4245"/>
              <a:gd name="T9" fmla="*/ 2675 h 4248"/>
              <a:gd name="T10" fmla="*/ 1886 w 4245"/>
              <a:gd name="T11" fmla="*/ 2045 h 4248"/>
              <a:gd name="T12" fmla="*/ 0 w 4245"/>
              <a:gd name="T13" fmla="*/ 3933 h 4248"/>
              <a:gd name="T14" fmla="*/ 4088 w 4245"/>
              <a:gd name="T15" fmla="*/ 2203 h 4248"/>
              <a:gd name="T16" fmla="*/ 4088 w 4245"/>
              <a:gd name="T17" fmla="*/ 1101 h 4248"/>
              <a:gd name="T18" fmla="*/ 2987 w 4245"/>
              <a:gd name="T19" fmla="*/ 1101 h 4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5" h="4248">
                <a:moveTo>
                  <a:pt x="0" y="0"/>
                </a:moveTo>
                <a:lnTo>
                  <a:pt x="0" y="4248"/>
                </a:lnTo>
                <a:lnTo>
                  <a:pt x="4245" y="4248"/>
                </a:lnTo>
                <a:moveTo>
                  <a:pt x="4088" y="1101"/>
                </a:moveTo>
                <a:lnTo>
                  <a:pt x="2515" y="2675"/>
                </a:lnTo>
                <a:lnTo>
                  <a:pt x="1886" y="2045"/>
                </a:lnTo>
                <a:lnTo>
                  <a:pt x="0" y="3933"/>
                </a:lnTo>
                <a:moveTo>
                  <a:pt x="4088" y="2203"/>
                </a:moveTo>
                <a:lnTo>
                  <a:pt x="4088" y="1101"/>
                </a:lnTo>
                <a:lnTo>
                  <a:pt x="2987" y="1101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0172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A14BFB-F4AF-4D70-863B-4B39783B7966}"/>
              </a:ext>
            </a:extLst>
          </p:cNvPr>
          <p:cNvSpPr txBox="1"/>
          <p:nvPr/>
        </p:nvSpPr>
        <p:spPr>
          <a:xfrm>
            <a:off x="1937692" y="2219025"/>
            <a:ext cx="6825289" cy="2646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600" b="1" dirty="0">
                <a:solidFill>
                  <a:schemeClr val="bg1">
                    <a:lumMod val="85000"/>
                  </a:schemeClr>
                </a:solidFill>
              </a:rPr>
              <a:t>03</a:t>
            </a:r>
            <a:endParaRPr lang="zh-CN" altLang="en-US" sz="199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DB768F4-7F1B-4100-A51E-8501B372E5D8}"/>
              </a:ext>
            </a:extLst>
          </p:cNvPr>
          <p:cNvSpPr/>
          <p:nvPr/>
        </p:nvSpPr>
        <p:spPr>
          <a:xfrm flipH="1">
            <a:off x="4965272" y="3077431"/>
            <a:ext cx="6046816" cy="14465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8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规整制度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2410F273-87AE-4CFF-9457-8618E7157981}"/>
              </a:ext>
            </a:extLst>
          </p:cNvPr>
          <p:cNvSpPr/>
          <p:nvPr/>
        </p:nvSpPr>
        <p:spPr>
          <a:xfrm>
            <a:off x="5150869" y="2801958"/>
            <a:ext cx="3912088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Regulations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7EDDD46-43E8-4E6F-8BC0-C78C31B21818}"/>
              </a:ext>
            </a:extLst>
          </p:cNvPr>
          <p:cNvCxnSpPr>
            <a:cxnSpLocks/>
          </p:cNvCxnSpPr>
          <p:nvPr/>
        </p:nvCxnSpPr>
        <p:spPr>
          <a:xfrm>
            <a:off x="4776537" y="2639028"/>
            <a:ext cx="0" cy="173759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2190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98d9f4b4-29e9-4389-b970-7993e568faa1&quot;,&quot;Name&quot;:&quot;自定义&quot;,&quot;Kind&quot;:&quot;Custom&quot;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Office 主题​​">
  <a:themeElements>
    <a:clrScheme name="入职培训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12EFF"/>
      </a:accent1>
      <a:accent2>
        <a:srgbClr val="00FFB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入职培训">
      <a:majorFont>
        <a:latin typeface="Open Sans"/>
        <a:ea typeface="Open Sans"/>
        <a:cs typeface=""/>
      </a:majorFont>
      <a:minorFont>
        <a:latin typeface="Open Sans"/>
        <a:ea typeface="Open 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8098</TotalTime>
  <Words>901</Words>
  <Application>Microsoft Office PowerPoint</Application>
  <PresentationFormat>宽屏</PresentationFormat>
  <Paragraphs>161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微软雅黑</vt:lpstr>
      <vt:lpstr>Open Sans</vt:lpstr>
      <vt:lpstr>等线</vt:lpstr>
      <vt:lpstr>Segoe UI Light</vt:lpstr>
      <vt:lpstr>黑体</vt:lpstr>
      <vt:lpstr>Microsoft YaHei Light</vt:lpstr>
      <vt:lpstr>Arial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348288248@qq.com</dc:creator>
  <cp:lastModifiedBy>348288248@qq.com</cp:lastModifiedBy>
  <cp:revision>50</cp:revision>
  <dcterms:created xsi:type="dcterms:W3CDTF">2022-07-07T01:02:11Z</dcterms:created>
  <dcterms:modified xsi:type="dcterms:W3CDTF">2022-08-11T07:13:59Z</dcterms:modified>
</cp:coreProperties>
</file>