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5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41" r:id="rId2"/>
    <p:sldId id="302" r:id="rId3"/>
    <p:sldId id="343" r:id="rId4"/>
    <p:sldId id="418" r:id="rId5"/>
    <p:sldId id="347" r:id="rId6"/>
    <p:sldId id="420" r:id="rId7"/>
    <p:sldId id="348" r:id="rId8"/>
    <p:sldId id="419" r:id="rId9"/>
    <p:sldId id="421" r:id="rId10"/>
    <p:sldId id="382" r:id="rId11"/>
    <p:sldId id="338" r:id="rId12"/>
    <p:sldId id="409" r:id="rId13"/>
    <p:sldId id="422" r:id="rId14"/>
    <p:sldId id="423" r:id="rId15"/>
    <p:sldId id="411" r:id="rId16"/>
    <p:sldId id="412" r:id="rId17"/>
    <p:sldId id="352" r:id="rId18"/>
    <p:sldId id="414" r:id="rId19"/>
    <p:sldId id="410" r:id="rId20"/>
    <p:sldId id="415" r:id="rId21"/>
    <p:sldId id="350" r:id="rId22"/>
    <p:sldId id="416" r:id="rId23"/>
    <p:sldId id="417" r:id="rId24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Microsoft YaHei Light" panose="020B0502040204020203" pitchFamily="34" charset="-122"/>
      <p:regular r:id="rId28"/>
    </p:embeddedFont>
    <p:embeddedFont>
      <p:font typeface="OPPOSans H" panose="00020600040101010101" pitchFamily="18" charset="-122"/>
      <p:regular r:id="rId29"/>
    </p:embeddedFont>
    <p:embeddedFont>
      <p:font typeface="OPPOSans R" panose="00020600040101010101" pitchFamily="18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190"/>
    <a:srgbClr val="FB5105"/>
    <a:srgbClr val="F65E0A"/>
    <a:srgbClr val="F78009"/>
    <a:srgbClr val="ECEDF0"/>
    <a:srgbClr val="EAECEF"/>
    <a:srgbClr val="2956C9"/>
    <a:srgbClr val="EDEEEF"/>
    <a:srgbClr val="ECECEE"/>
    <a:srgbClr val="234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660"/>
  </p:normalViewPr>
  <p:slideViewPr>
    <p:cSldViewPr showGuides="1">
      <p:cViewPr varScale="1">
        <p:scale>
          <a:sx n="63" d="100"/>
          <a:sy n="63" d="100"/>
        </p:scale>
        <p:origin x="1008" y="78"/>
      </p:cViewPr>
      <p:guideLst>
        <p:guide pos="438"/>
        <p:guide pos="7242"/>
        <p:guide orient="horz" pos="346"/>
        <p:guide pos="3840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0A-4BD5-9400-07A2405E3BE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0A-4BD5-9400-07A2405E3BEB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0A-4BD5-9400-07A2405E3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28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42-4A8D-97D8-D0B8DA27AF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40000"/>
                  <a:lumOff val="60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28</c:v>
                </c:pt>
                <c:pt idx="3">
                  <c:v>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042-4A8D-97D8-D0B8DA27AF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08-4EB9-B412-5657D3F2B967}"/>
              </c:ext>
            </c:extLst>
          </c:dPt>
          <c:dPt>
            <c:idx val="1"/>
            <c:bubble3D val="0"/>
            <c:explosion val="16"/>
            <c:spPr>
              <a:solidFill>
                <a:schemeClr val="accent2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08-4EB9-B412-5657D3F2B967}"/>
              </c:ext>
            </c:extLst>
          </c:dPt>
          <c:dPt>
            <c:idx val="2"/>
            <c:bubble3D val="0"/>
            <c:explosion val="7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08-4EB9-B412-5657D3F2B967}"/>
              </c:ext>
            </c:extLst>
          </c:dPt>
          <c:dPt>
            <c:idx val="3"/>
            <c:bubble3D val="0"/>
            <c:explosion val="34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08-4EB9-B412-5657D3F2B967}"/>
              </c:ext>
            </c:extLst>
          </c:dPt>
          <c:dLbls>
            <c:dLbl>
              <c:idx val="0"/>
              <c:layout>
                <c:manualLayout>
                  <c:x val="8.0735346498650273E-2"/>
                  <c:y val="2.46378883316250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19890017945942"/>
                      <c:h val="0.336695165186994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F08-4EB9-B412-5657D3F2B967}"/>
                </c:ext>
              </c:extLst>
            </c:dLbl>
            <c:dLbl>
              <c:idx val="1"/>
              <c:layout>
                <c:manualLayout>
                  <c:x val="7.6304506263409469E-2"/>
                  <c:y val="-4.506436245332619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08-4EB9-B412-5657D3F2B967}"/>
                </c:ext>
              </c:extLst>
            </c:dLbl>
            <c:dLbl>
              <c:idx val="2"/>
              <c:layout>
                <c:manualLayout>
                  <c:x val="6.6504453625287879E-3"/>
                  <c:y val="0.2612080493366058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389770100368931"/>
                      <c:h val="0.405994928865219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F08-4EB9-B412-5657D3F2B967}"/>
                </c:ext>
              </c:extLst>
            </c:dLbl>
            <c:dLbl>
              <c:idx val="3"/>
              <c:layout>
                <c:manualLayout>
                  <c:x val="-7.7767612076852705E-2"/>
                  <c:y val="-6.437766064760885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08-4EB9-B412-5657D3F2B9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渠道A</c:v>
                </c:pt>
                <c:pt idx="1">
                  <c:v>渠道B</c:v>
                </c:pt>
                <c:pt idx="2">
                  <c:v>渠道C</c:v>
                </c:pt>
                <c:pt idx="3">
                  <c:v>渠道D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35</c:v>
                </c:pt>
                <c:pt idx="2">
                  <c:v>31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08-4EB9-B412-5657D3F2B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DE-4922-9C3A-3E3A61C42F5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DE-4922-9C3A-3E3A61C42F51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DE-4922-9C3A-3E3A61C42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Supporting 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88-421F-B248-FA72F043C83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88-421F-B248-FA72F043C838}"/>
              </c:ext>
            </c:extLst>
          </c:dPt>
          <c:cat>
            <c:strRef>
              <c:f>Sheet1!$A$2:$A$3</c:f>
              <c:strCache>
                <c:ptCount val="2"/>
                <c:pt idx="0">
                  <c:v>text 1</c:v>
                </c:pt>
                <c:pt idx="1">
                  <c:v>text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88-421F-B248-FA72F043C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B9-4558-B77E-C27B57B1B22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B9-4558-B77E-C27B57B1B22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B9-4558-B77E-C27B57B1B22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B9-4558-B77E-C27B57B1B220}"/>
              </c:ext>
            </c:extLst>
          </c:dPt>
          <c:cat>
            <c:strRef>
              <c:f>Sheet1!$A$2:$A$5</c:f>
              <c:strCache>
                <c:ptCount val="4"/>
                <c:pt idx="0">
                  <c:v>渠道A</c:v>
                </c:pt>
                <c:pt idx="1">
                  <c:v>渠道B</c:v>
                </c:pt>
                <c:pt idx="2">
                  <c:v>渠道C</c:v>
                </c:pt>
                <c:pt idx="3">
                  <c:v>渠道D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B9-4558-B77E-C27B57B1B22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DB9-4558-B77E-C27B57B1B22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DB9-4558-B77E-C27B57B1B22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DB9-4558-B77E-C27B57B1B22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DB9-4558-B77E-C27B57B1B220}"/>
              </c:ext>
            </c:extLst>
          </c:dPt>
          <c:cat>
            <c:strRef>
              <c:f>Sheet1!$A$2:$A$5</c:f>
              <c:strCache>
                <c:ptCount val="4"/>
                <c:pt idx="0">
                  <c:v>渠道A</c:v>
                </c:pt>
                <c:pt idx="1">
                  <c:v>渠道B</c:v>
                </c:pt>
                <c:pt idx="2">
                  <c:v>渠道C</c:v>
                </c:pt>
                <c:pt idx="3">
                  <c:v>渠道D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DB9-4558-B77E-C27B57B1B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00529100529099E-2"/>
          <c:y val="2.9315476190476201E-2"/>
          <c:w val="0.94179894179894197"/>
          <c:h val="0.93452380952380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底薪浮动</c:v>
                </c:pt>
              </c:strCache>
            </c:strRef>
          </c:tx>
          <c:spPr>
            <a:solidFill>
              <a:srgbClr val="B79F7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9-4778-9373-AC7B37C370B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99-4778-9373-AC7B37C370B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99-4778-9373-AC7B37C370B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99-4778-9373-AC7B37C370B0}"/>
              </c:ext>
            </c:extLst>
          </c:dPt>
          <c:dLbls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zh-CN"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华康俪金黑W8(P)" panose="020B0800000000000000" pitchFamily="34" charset="-122"/>
                        <a:cs typeface="+mn-cs"/>
                      </a:defRPr>
                    </a:pPr>
                    <a:fld id="{3DF04E9D-534E-4A3C-A14D-98337D54C097}" type="VALUE">
                      <a:rPr lang="en-US" sz="2400">
                        <a:solidFill>
                          <a:schemeClr val="accent1"/>
                        </a:solidFill>
                        <a:latin typeface="+mn-lt"/>
                        <a:ea typeface="OPPOSans R" panose="00020600040101010101" pitchFamily="18" charset="-122"/>
                      </a:rPr>
                      <a:pPr>
                        <a:defRPr sz="2400" b="1">
                          <a:solidFill>
                            <a:schemeClr val="accent1"/>
                          </a:solidFill>
                          <a:latin typeface="+mn-lt"/>
                        </a:defRPr>
                      </a:pPr>
                      <a:t>[值]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zh-CN" sz="2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华康俪金黑W8(P)" panose="020B0800000000000000" pitchFamily="34" charset="-122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499-4778-9373-AC7B37C370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华康俪金黑W8(P)" panose="020B0800000000000000" pitchFamily="3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总公司均值</c:v>
                </c:pt>
                <c:pt idx="1">
                  <c:v>同类机构均值</c:v>
                </c:pt>
                <c:pt idx="2">
                  <c:v>21年同期</c:v>
                </c:pt>
                <c:pt idx="3">
                  <c:v>22年上半年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5780</c:v>
                </c:pt>
                <c:pt idx="1">
                  <c:v>6854</c:v>
                </c:pt>
                <c:pt idx="2">
                  <c:v>7562</c:v>
                </c:pt>
                <c:pt idx="3">
                  <c:v>8963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99-4778-9373-AC7B37C370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4"/>
        <c:overlap val="-27"/>
        <c:axId val="104731982"/>
        <c:axId val="157102757"/>
      </c:barChart>
      <c:catAx>
        <c:axId val="10473198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7102757"/>
        <c:crosses val="autoZero"/>
        <c:auto val="1"/>
        <c:lblAlgn val="ctr"/>
        <c:lblOffset val="100"/>
        <c:noMultiLvlLbl val="0"/>
      </c:catAx>
      <c:valAx>
        <c:axId val="157102757"/>
        <c:scaling>
          <c:orientation val="minMax"/>
          <c:max val="10000"/>
          <c:min val="4000"/>
        </c:scaling>
        <c:delete val="1"/>
        <c:axPos val="l"/>
        <c:numFmt formatCode="General" sourceLinked="1"/>
        <c:majorTickMark val="out"/>
        <c:minorTickMark val="none"/>
        <c:tickLblPos val="nextTo"/>
        <c:crossAx val="10473198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000">
          <a:latin typeface="华康俪金黑W8(P)" panose="020B0800000000000000" pitchFamily="34" charset="-122"/>
          <a:ea typeface="华康俪金黑W8(P)" panose="020B0800000000000000" pitchFamily="34" charset="-122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华康俪金黑W8(P)" panose="020B0800000000000000" pitchFamily="34" charset="-122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5"/>
                <c:pt idx="0">
                  <c:v>本部</c:v>
                </c:pt>
                <c:pt idx="1">
                  <c:v>万州</c:v>
                </c:pt>
                <c:pt idx="2">
                  <c:v>涪陵</c:v>
                </c:pt>
                <c:pt idx="3">
                  <c:v>永川</c:v>
                </c:pt>
                <c:pt idx="4">
                  <c:v>巴南</c:v>
                </c:pt>
              </c:strCache>
              <c:extLst/>
            </c:strRef>
          </c:cat>
          <c:val>
            <c:numRef>
              <c:f>Sheet1!$B$2:$B$7</c:f>
              <c:numCache>
                <c:formatCode>0.00%</c:formatCode>
                <c:ptCount val="5"/>
                <c:pt idx="0">
                  <c:v>-0.18099999999999999</c:v>
                </c:pt>
                <c:pt idx="1">
                  <c:v>-0.628</c:v>
                </c:pt>
                <c:pt idx="2">
                  <c:v>-0.373</c:v>
                </c:pt>
                <c:pt idx="3">
                  <c:v>-0.55100000000000005</c:v>
                </c:pt>
                <c:pt idx="4">
                  <c:v>-0.43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A8F-47F4-903C-DCBCC46610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1909960"/>
        <c:axId val="1141911880"/>
      </c:barChart>
      <c:catAx>
        <c:axId val="114190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华康俪金黑W8(P)" panose="020B0800000000000000" pitchFamily="34" charset="-122"/>
                <a:cs typeface="+mn-cs"/>
              </a:defRPr>
            </a:pPr>
            <a:endParaRPr lang="en-US"/>
          </a:p>
        </c:txPr>
        <c:crossAx val="1141911880"/>
        <c:crosses val="autoZero"/>
        <c:auto val="1"/>
        <c:lblAlgn val="ctr"/>
        <c:lblOffset val="100"/>
        <c:noMultiLvlLbl val="0"/>
      </c:catAx>
      <c:valAx>
        <c:axId val="1141911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华康俪金黑W8(P)" panose="020B0800000000000000" pitchFamily="34" charset="-122"/>
                <a:cs typeface="+mn-cs"/>
              </a:defRPr>
            </a:pPr>
            <a:endParaRPr lang="en-US"/>
          </a:p>
        </c:txPr>
        <c:crossAx val="1141909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华康俪金黑W8(P)" panose="020B0800000000000000" pitchFamily="34" charset="-122"/>
          <a:ea typeface="华康俪金黑W8(P)" panose="020B0800000000000000" pitchFamily="34" charset="-122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22</c:v>
                </c:pt>
                <c:pt idx="2">
                  <c:v>28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D-4BAD-BB2F-D82B499E1A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22</c:v>
                </c:pt>
                <c:pt idx="2">
                  <c:v>28</c:v>
                </c:pt>
                <c:pt idx="3">
                  <c:v>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66D-4BAD-BB2F-D82B499E1A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</c:v>
                </c:pt>
                <c:pt idx="1">
                  <c:v>55</c:v>
                </c:pt>
                <c:pt idx="2">
                  <c:v>45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F-4A0D-8CA3-229472CF2E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55</c:v>
                </c:pt>
                <c:pt idx="2">
                  <c:v>45</c:v>
                </c:pt>
                <c:pt idx="3">
                  <c:v>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8DF-4A0D-8CA3-229472CF2E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产品A2</c:v>
                </c:pt>
              </c:strCache>
            </c:strRef>
          </c:tx>
          <c:spPr>
            <a:noFill/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44</c:v>
                </c:pt>
                <c:pt idx="1">
                  <c:v>32</c:v>
                </c:pt>
                <c:pt idx="2">
                  <c:v>50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F-4A97-872F-A0A71F5C72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046694368"/>
        <c:axId val="10466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产品A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round/>
              <a:tailEnd type="none"/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P1季度</c:v>
                </c:pt>
                <c:pt idx="1">
                  <c:v>P2季度</c:v>
                </c:pt>
                <c:pt idx="2">
                  <c:v>P3季度</c:v>
                </c:pt>
                <c:pt idx="3">
                  <c:v>P4季度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32</c:v>
                </c:pt>
                <c:pt idx="2">
                  <c:v>50</c:v>
                </c:pt>
                <c:pt idx="3">
                  <c:v>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EBF-4A97-872F-A0A71F5C72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46694368"/>
        <c:axId val="1046694696"/>
      </c:lineChart>
      <c:catAx>
        <c:axId val="104669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696"/>
        <c:crosses val="autoZero"/>
        <c:auto val="1"/>
        <c:lblAlgn val="ctr"/>
        <c:lblOffset val="100"/>
        <c:noMultiLvlLbl val="0"/>
      </c:catAx>
      <c:valAx>
        <c:axId val="10466946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53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10466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585C2DB6-9264-4A2C-AB4F-FAEB0490FA78}" type="datetimeFigureOut">
              <a:rPr lang="zh-CN" altLang="en-US" smtClean="0"/>
              <a:t>2022/8/6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93B714CB-B076-4519-AF5F-0E08CC7F5CD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0">
              <a:schemeClr val="accent1">
                <a:lumMod val="85000"/>
                <a:lumOff val="15000"/>
              </a:schemeClr>
            </a:gs>
            <a:gs pos="100000">
              <a:schemeClr val="accent1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50000" b="2946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1" name="矩形: 圆角 60"/>
          <p:cNvSpPr/>
          <p:nvPr userDrawn="1"/>
        </p:nvSpPr>
        <p:spPr>
          <a:xfrm>
            <a:off x="1812301" y="-178810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矩形: 圆角 61"/>
          <p:cNvSpPr/>
          <p:nvPr userDrawn="1"/>
        </p:nvSpPr>
        <p:spPr>
          <a:xfrm>
            <a:off x="7291157" y="304081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: 圆角 62"/>
          <p:cNvSpPr/>
          <p:nvPr userDrawn="1"/>
        </p:nvSpPr>
        <p:spPr>
          <a:xfrm>
            <a:off x="3725350" y="3898985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3" name="矩形 162"/>
          <p:cNvSpPr/>
          <p:nvPr userDrawn="1"/>
        </p:nvSpPr>
        <p:spPr>
          <a:xfrm>
            <a:off x="0" y="11319"/>
            <a:ext cx="12192000" cy="6858000"/>
          </a:xfrm>
          <a:prstGeom prst="rect">
            <a:avLst/>
          </a:prstGeom>
          <a:gradFill>
            <a:gsLst>
              <a:gs pos="9000">
                <a:schemeClr val="accent1">
                  <a:lumMod val="90000"/>
                  <a:lumOff val="10000"/>
                </a:schemeClr>
              </a:gs>
              <a:gs pos="95000">
                <a:schemeClr val="accent1">
                  <a:alpha val="55000"/>
                  <a:lumMod val="54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7" name="组合 166"/>
          <p:cNvGrpSpPr/>
          <p:nvPr userDrawn="1"/>
        </p:nvGrpSpPr>
        <p:grpSpPr>
          <a:xfrm>
            <a:off x="705383" y="455894"/>
            <a:ext cx="396000" cy="300738"/>
            <a:chOff x="705383" y="544794"/>
            <a:chExt cx="396000" cy="300738"/>
          </a:xfrm>
        </p:grpSpPr>
        <p:sp>
          <p:nvSpPr>
            <p:cNvPr id="168" name="矩形 167"/>
            <p:cNvSpPr/>
            <p:nvPr/>
          </p:nvSpPr>
          <p:spPr>
            <a:xfrm>
              <a:off x="705383" y="544794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705383" y="659163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169"/>
            <p:cNvSpPr/>
            <p:nvPr/>
          </p:nvSpPr>
          <p:spPr>
            <a:xfrm>
              <a:off x="705383" y="773532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1" name="组合 170"/>
          <p:cNvGrpSpPr/>
          <p:nvPr userDrawn="1"/>
        </p:nvGrpSpPr>
        <p:grpSpPr>
          <a:xfrm>
            <a:off x="725376" y="5902500"/>
            <a:ext cx="1448471" cy="361178"/>
            <a:chOff x="8517547" y="-94646"/>
            <a:chExt cx="1448471" cy="361178"/>
          </a:xfr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</a:gradFill>
        </p:grpSpPr>
        <p:sp>
          <p:nvSpPr>
            <p:cNvPr id="172" name="椭圆 171"/>
            <p:cNvSpPr/>
            <p:nvPr/>
          </p:nvSpPr>
          <p:spPr>
            <a:xfrm>
              <a:off x="851754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868901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886048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903195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92034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93748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851754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868901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886048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903195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92034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椭圆 182"/>
            <p:cNvSpPr/>
            <p:nvPr/>
          </p:nvSpPr>
          <p:spPr>
            <a:xfrm>
              <a:off x="93748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851754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椭圆 184"/>
            <p:cNvSpPr/>
            <p:nvPr/>
          </p:nvSpPr>
          <p:spPr>
            <a:xfrm>
              <a:off x="868901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椭圆 185"/>
            <p:cNvSpPr/>
            <p:nvPr/>
          </p:nvSpPr>
          <p:spPr>
            <a:xfrm>
              <a:off x="886048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椭圆 186"/>
            <p:cNvSpPr/>
            <p:nvPr/>
          </p:nvSpPr>
          <p:spPr>
            <a:xfrm>
              <a:off x="903195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椭圆 187"/>
            <p:cNvSpPr/>
            <p:nvPr/>
          </p:nvSpPr>
          <p:spPr>
            <a:xfrm>
              <a:off x="92034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椭圆 188"/>
            <p:cNvSpPr/>
            <p:nvPr/>
          </p:nvSpPr>
          <p:spPr>
            <a:xfrm>
              <a:off x="93748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椭圆 189"/>
            <p:cNvSpPr/>
            <p:nvPr/>
          </p:nvSpPr>
          <p:spPr>
            <a:xfrm>
              <a:off x="95660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椭圆 190"/>
            <p:cNvSpPr/>
            <p:nvPr/>
          </p:nvSpPr>
          <p:spPr>
            <a:xfrm>
              <a:off x="97374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/>
            <p:cNvSpPr/>
            <p:nvPr/>
          </p:nvSpPr>
          <p:spPr>
            <a:xfrm>
              <a:off x="990896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/>
            <p:cNvSpPr/>
            <p:nvPr/>
          </p:nvSpPr>
          <p:spPr>
            <a:xfrm>
              <a:off x="95660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椭圆 193"/>
            <p:cNvSpPr/>
            <p:nvPr/>
          </p:nvSpPr>
          <p:spPr>
            <a:xfrm>
              <a:off x="97374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/>
            <p:cNvSpPr/>
            <p:nvPr/>
          </p:nvSpPr>
          <p:spPr>
            <a:xfrm>
              <a:off x="990896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/>
            <p:cNvSpPr/>
            <p:nvPr/>
          </p:nvSpPr>
          <p:spPr>
            <a:xfrm>
              <a:off x="95660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/>
            <p:cNvSpPr/>
            <p:nvPr/>
          </p:nvSpPr>
          <p:spPr>
            <a:xfrm>
              <a:off x="97374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/>
            <p:cNvSpPr/>
            <p:nvPr/>
          </p:nvSpPr>
          <p:spPr>
            <a:xfrm>
              <a:off x="990896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9" name="组合 198"/>
          <p:cNvGrpSpPr/>
          <p:nvPr userDrawn="1"/>
        </p:nvGrpSpPr>
        <p:grpSpPr>
          <a:xfrm>
            <a:off x="11084840" y="6007987"/>
            <a:ext cx="396000" cy="300738"/>
            <a:chOff x="705383" y="544794"/>
            <a:chExt cx="396000" cy="300738"/>
          </a:xfrm>
        </p:grpSpPr>
        <p:sp>
          <p:nvSpPr>
            <p:cNvPr id="200" name="矩形 199"/>
            <p:cNvSpPr/>
            <p:nvPr/>
          </p:nvSpPr>
          <p:spPr>
            <a:xfrm>
              <a:off x="705383" y="544794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05383" y="659163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05383" y="773532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形 44">
            <a:extLst>
              <a:ext uri="{FF2B5EF4-FFF2-40B4-BE49-F238E27FC236}">
                <a16:creationId xmlns:a16="http://schemas.microsoft.com/office/drawing/2014/main" id="{C4E9D1CE-AC53-0D01-59D9-0C0AA819E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780"/>
          <a:stretch/>
        </p:blipFill>
        <p:spPr>
          <a:xfrm>
            <a:off x="9264000" y="444263"/>
            <a:ext cx="2213626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spect="1"/>
          </p:cNvSpPr>
          <p:nvPr userDrawn="1"/>
        </p:nvSpPr>
        <p:spPr>
          <a:xfrm>
            <a:off x="0" y="0"/>
            <a:ext cx="12192000" cy="4011927"/>
          </a:xfrm>
          <a:prstGeom prst="rect">
            <a:avLst/>
          </a:prstGeom>
          <a:blipFill dpi="0" rotWithShape="1">
            <a:blip r:embed="rId3"/>
            <a:srcRect/>
            <a:stretch>
              <a:fillRect t="-15767" b="-86028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4082325" y="-4097748"/>
            <a:ext cx="4027350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  <a:lumOff val="10000"/>
                  <a:alpha val="73000"/>
                </a:schemeClr>
              </a:gs>
              <a:gs pos="100000">
                <a:schemeClr val="accent1">
                  <a:alpha val="64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470968" y="1113232"/>
            <a:ext cx="244867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0" i="0" u="none" strike="noStrike" kern="1200" cap="none" spc="1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思源黑体 CN Bold" panose="020B0800000000000000" pitchFamily="34" charset="-122"/>
                <a:cs typeface="+mn-cs"/>
              </a:rPr>
              <a:t>目录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695324" y="2213517"/>
            <a:ext cx="18530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Segoe UI Light" panose="020B0502040204020203" pitchFamily="34" charset="0"/>
              </a:rPr>
              <a:t>CONTENTS</a:t>
            </a:r>
            <a:endParaRPr kumimoji="0" lang="zh-CN" altLang="en-US" sz="2800" b="0" i="0" u="none" strike="noStrike" kern="1200" cap="none" spc="-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OPPOSans R" panose="00020600040101010101" pitchFamily="18" charset="-122"/>
              <a:cs typeface="Segoe UI Light" panose="020B0502040204020203" pitchFamily="34" charset="0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C72218D1-B96B-DB4D-9C68-FA977120F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780"/>
          <a:stretch/>
        </p:blipFill>
        <p:spPr>
          <a:xfrm>
            <a:off x="9264000" y="444263"/>
            <a:ext cx="2213626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gradFill flip="none" rotWithShape="1">
          <a:gsLst>
            <a:gs pos="0">
              <a:schemeClr val="accent1">
                <a:lumMod val="85000"/>
                <a:lumOff val="15000"/>
              </a:schemeClr>
            </a:gs>
            <a:gs pos="100000">
              <a:schemeClr val="accent1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圆角 60"/>
          <p:cNvSpPr/>
          <p:nvPr userDrawn="1"/>
        </p:nvSpPr>
        <p:spPr>
          <a:xfrm>
            <a:off x="1812301" y="-178810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矩形: 圆角 61"/>
          <p:cNvSpPr/>
          <p:nvPr userDrawn="1"/>
        </p:nvSpPr>
        <p:spPr>
          <a:xfrm>
            <a:off x="7291157" y="304081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: 圆角 62"/>
          <p:cNvSpPr/>
          <p:nvPr userDrawn="1"/>
        </p:nvSpPr>
        <p:spPr>
          <a:xfrm>
            <a:off x="3725350" y="3898985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2" name="矩形 161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9259" b="-925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矩形 1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80000"/>
                </a:schemeClr>
              </a:gs>
              <a:gs pos="0">
                <a:schemeClr val="accent2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1" name="组合 170"/>
          <p:cNvGrpSpPr/>
          <p:nvPr userDrawn="1"/>
        </p:nvGrpSpPr>
        <p:grpSpPr>
          <a:xfrm>
            <a:off x="725376" y="5902500"/>
            <a:ext cx="1448471" cy="361178"/>
            <a:chOff x="8517547" y="-94646"/>
            <a:chExt cx="1448471" cy="361178"/>
          </a:xfr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</a:gradFill>
        </p:grpSpPr>
        <p:sp>
          <p:nvSpPr>
            <p:cNvPr id="172" name="椭圆 171"/>
            <p:cNvSpPr/>
            <p:nvPr/>
          </p:nvSpPr>
          <p:spPr>
            <a:xfrm>
              <a:off x="851754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868901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886048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903195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92034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93748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851754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868901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886048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903195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92034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椭圆 182"/>
            <p:cNvSpPr/>
            <p:nvPr/>
          </p:nvSpPr>
          <p:spPr>
            <a:xfrm>
              <a:off x="93748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851754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椭圆 184"/>
            <p:cNvSpPr/>
            <p:nvPr/>
          </p:nvSpPr>
          <p:spPr>
            <a:xfrm>
              <a:off x="868901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椭圆 185"/>
            <p:cNvSpPr/>
            <p:nvPr/>
          </p:nvSpPr>
          <p:spPr>
            <a:xfrm>
              <a:off x="886048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椭圆 186"/>
            <p:cNvSpPr/>
            <p:nvPr/>
          </p:nvSpPr>
          <p:spPr>
            <a:xfrm>
              <a:off x="903195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椭圆 187"/>
            <p:cNvSpPr/>
            <p:nvPr/>
          </p:nvSpPr>
          <p:spPr>
            <a:xfrm>
              <a:off x="92034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椭圆 188"/>
            <p:cNvSpPr/>
            <p:nvPr/>
          </p:nvSpPr>
          <p:spPr>
            <a:xfrm>
              <a:off x="93748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椭圆 189"/>
            <p:cNvSpPr/>
            <p:nvPr/>
          </p:nvSpPr>
          <p:spPr>
            <a:xfrm>
              <a:off x="95660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椭圆 190"/>
            <p:cNvSpPr/>
            <p:nvPr/>
          </p:nvSpPr>
          <p:spPr>
            <a:xfrm>
              <a:off x="97374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/>
            <p:cNvSpPr/>
            <p:nvPr/>
          </p:nvSpPr>
          <p:spPr>
            <a:xfrm>
              <a:off x="990896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/>
            <p:cNvSpPr/>
            <p:nvPr/>
          </p:nvSpPr>
          <p:spPr>
            <a:xfrm>
              <a:off x="95660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椭圆 193"/>
            <p:cNvSpPr/>
            <p:nvPr/>
          </p:nvSpPr>
          <p:spPr>
            <a:xfrm>
              <a:off x="97374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/>
            <p:cNvSpPr/>
            <p:nvPr/>
          </p:nvSpPr>
          <p:spPr>
            <a:xfrm>
              <a:off x="990896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/>
            <p:cNvSpPr/>
            <p:nvPr/>
          </p:nvSpPr>
          <p:spPr>
            <a:xfrm>
              <a:off x="95660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/>
            <p:cNvSpPr/>
            <p:nvPr/>
          </p:nvSpPr>
          <p:spPr>
            <a:xfrm>
              <a:off x="97374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/>
            <p:cNvSpPr/>
            <p:nvPr/>
          </p:nvSpPr>
          <p:spPr>
            <a:xfrm>
              <a:off x="990896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9" name="组合 198"/>
          <p:cNvGrpSpPr/>
          <p:nvPr userDrawn="1"/>
        </p:nvGrpSpPr>
        <p:grpSpPr>
          <a:xfrm>
            <a:off x="11084840" y="6007987"/>
            <a:ext cx="396000" cy="300738"/>
            <a:chOff x="705383" y="544794"/>
            <a:chExt cx="396000" cy="300738"/>
          </a:xfrm>
        </p:grpSpPr>
        <p:sp>
          <p:nvSpPr>
            <p:cNvPr id="200" name="矩形 199"/>
            <p:cNvSpPr/>
            <p:nvPr/>
          </p:nvSpPr>
          <p:spPr>
            <a:xfrm>
              <a:off x="705383" y="544794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05383" y="659163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05383" y="773532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 userDrawn="1"/>
        </p:nvGrpSpPr>
        <p:grpSpPr>
          <a:xfrm>
            <a:off x="-1259659" y="855129"/>
            <a:ext cx="5147742" cy="5147742"/>
            <a:chOff x="76962" y="-2446936"/>
            <a:chExt cx="11751872" cy="11751872"/>
          </a:xfrm>
        </p:grpSpPr>
        <p:sp>
          <p:nvSpPr>
            <p:cNvPr id="44" name="椭圆 43"/>
            <p:cNvSpPr/>
            <p:nvPr/>
          </p:nvSpPr>
          <p:spPr>
            <a:xfrm>
              <a:off x="76962" y="-2446936"/>
              <a:ext cx="11751872" cy="11751872"/>
            </a:xfrm>
            <a:prstGeom prst="ellipse">
              <a:avLst/>
            </a:prstGeom>
            <a:gradFill flip="none" rotWithShape="1">
              <a:gsLst>
                <a:gs pos="59000">
                  <a:schemeClr val="bg1">
                    <a:alpha val="0"/>
                  </a:schemeClr>
                </a:gs>
                <a:gs pos="98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811830" y="-1712068"/>
              <a:ext cx="10282136" cy="10282136"/>
            </a:xfrm>
            <a:prstGeom prst="ellipse">
              <a:avLst/>
            </a:prstGeom>
            <a:gradFill flip="none" rotWithShape="1">
              <a:gsLst>
                <a:gs pos="59000">
                  <a:schemeClr val="bg1">
                    <a:alpha val="0"/>
                  </a:schemeClr>
                </a:gs>
                <a:gs pos="98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2000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555566" y="-968332"/>
              <a:ext cx="8794666" cy="8794666"/>
            </a:xfrm>
            <a:prstGeom prst="ellipse">
              <a:avLst/>
            </a:prstGeom>
            <a:gradFill flip="none" rotWithShape="1">
              <a:gsLst>
                <a:gs pos="38000">
                  <a:schemeClr val="bg1">
                    <a:alpha val="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gradFill>
                <a:gsLst>
                  <a:gs pos="2000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9" name="图形 48">
            <a:extLst>
              <a:ext uri="{FF2B5EF4-FFF2-40B4-BE49-F238E27FC236}">
                <a16:creationId xmlns:a16="http://schemas.microsoft.com/office/drawing/2014/main" id="{ED678F77-09B9-F55A-1296-7B2B40326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780"/>
          <a:stretch/>
        </p:blipFill>
        <p:spPr>
          <a:xfrm>
            <a:off x="9264000" y="444263"/>
            <a:ext cx="2213626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blipFill dpi="0" rotWithShape="1">
          <a:blip r:embed="rId2">
            <a:alphaModFix amt="6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建筑与房屋的城市空拍图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>
            <a:fillRect/>
          </a:stretch>
        </p:blipFill>
        <p:spPr>
          <a:xfrm>
            <a:off x="0" y="-5080"/>
            <a:ext cx="12192000" cy="6867525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1" name="图片 170"/>
          <p:cNvPicPr>
            <a:picLocks noChangeAspect="1"/>
          </p:cNvPicPr>
          <p:nvPr userDrawn="1"/>
        </p:nvPicPr>
        <p:blipFill>
          <a:blip r:embed="rId4"/>
          <a:srcRect l="5261" r="5261" b="39578"/>
          <a:stretch>
            <a:fillRect/>
          </a:stretch>
        </p:blipFill>
        <p:spPr>
          <a:xfrm>
            <a:off x="0" y="2406015"/>
            <a:ext cx="12192000" cy="4235985"/>
          </a:xfrm>
          <a:custGeom>
            <a:avLst/>
            <a:gdLst>
              <a:gd name="connsiteX0" fmla="*/ 0 w 12192000"/>
              <a:gd name="connsiteY0" fmla="*/ 0 h 4015203"/>
              <a:gd name="connsiteX1" fmla="*/ 12192000 w 12192000"/>
              <a:gd name="connsiteY1" fmla="*/ 0 h 4015203"/>
              <a:gd name="connsiteX2" fmla="*/ 12192000 w 12192000"/>
              <a:gd name="connsiteY2" fmla="*/ 4015203 h 4015203"/>
              <a:gd name="connsiteX3" fmla="*/ 0 w 12192000"/>
              <a:gd name="connsiteY3" fmla="*/ 4015203 h 401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15203">
                <a:moveTo>
                  <a:pt x="0" y="0"/>
                </a:moveTo>
                <a:lnTo>
                  <a:pt x="12192000" y="0"/>
                </a:lnTo>
                <a:lnTo>
                  <a:pt x="12192000" y="4015203"/>
                </a:lnTo>
                <a:lnTo>
                  <a:pt x="0" y="4015203"/>
                </a:lnTo>
                <a:close/>
              </a:path>
            </a:pathLst>
          </a:custGeom>
        </p:spPr>
      </p:pic>
      <p:pic>
        <p:nvPicPr>
          <p:cNvPr id="172" name="图片 171"/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9924" t="3112" b="48401"/>
          <a:stretch>
            <a:fillRect/>
          </a:stretch>
        </p:blipFill>
        <p:spPr>
          <a:xfrm>
            <a:off x="0" y="0"/>
            <a:ext cx="3678378" cy="6858000"/>
          </a:xfrm>
          <a:custGeom>
            <a:avLst/>
            <a:gdLst>
              <a:gd name="connsiteX0" fmla="*/ 0 w 3678378"/>
              <a:gd name="connsiteY0" fmla="*/ 0 h 6858000"/>
              <a:gd name="connsiteX1" fmla="*/ 3678378 w 3678378"/>
              <a:gd name="connsiteY1" fmla="*/ 0 h 6858000"/>
              <a:gd name="connsiteX2" fmla="*/ 3678378 w 3678378"/>
              <a:gd name="connsiteY2" fmla="*/ 6858000 h 6858000"/>
              <a:gd name="connsiteX3" fmla="*/ 0 w 367837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8378" h="6858000">
                <a:moveTo>
                  <a:pt x="0" y="0"/>
                </a:moveTo>
                <a:lnTo>
                  <a:pt x="3678378" y="0"/>
                </a:lnTo>
                <a:lnTo>
                  <a:pt x="36783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3" name="矩形 172"/>
          <p:cNvSpPr>
            <a:spLocks noChangeAspect="1"/>
          </p:cNvSpPr>
          <p:nvPr userDrawn="1"/>
        </p:nvSpPr>
        <p:spPr>
          <a:xfrm>
            <a:off x="-29210" y="-5079"/>
            <a:ext cx="12221210" cy="6867524"/>
          </a:xfrm>
          <a:prstGeom prst="rect">
            <a:avLst/>
          </a:prstGeom>
          <a:blipFill dpi="0" rotWithShape="1">
            <a:blip r:embed="rId6">
              <a:alphaModFix amt="5000"/>
            </a:blip>
            <a:srcRect/>
            <a:stretch>
              <a:fillRect t="-41" b="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816072" y="386740"/>
            <a:ext cx="4408488" cy="365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82" name="矩形 181"/>
          <p:cNvSpPr/>
          <p:nvPr/>
        </p:nvSpPr>
        <p:spPr>
          <a:xfrm flipH="1">
            <a:off x="372000" y="418933"/>
            <a:ext cx="252000" cy="7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矩形 182"/>
          <p:cNvSpPr/>
          <p:nvPr/>
        </p:nvSpPr>
        <p:spPr>
          <a:xfrm flipH="1">
            <a:off x="264000" y="533302"/>
            <a:ext cx="36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 183"/>
          <p:cNvSpPr/>
          <p:nvPr/>
        </p:nvSpPr>
        <p:spPr>
          <a:xfrm flipH="1">
            <a:off x="156000" y="647671"/>
            <a:ext cx="46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58470104-C614-334A-9B6B-27AAB168A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47780"/>
          <a:stretch/>
        </p:blipFill>
        <p:spPr>
          <a:xfrm>
            <a:off x="9416400" y="405000"/>
            <a:ext cx="2213626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77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934EE0A-2CD0-73A7-4F7B-D4244B26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50000" b="2946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FFD1B76-50F6-7181-B78C-7787A7C27DF8}"/>
              </a:ext>
            </a:extLst>
          </p:cNvPr>
          <p:cNvSpPr/>
          <p:nvPr userDrawn="1"/>
        </p:nvSpPr>
        <p:spPr>
          <a:xfrm>
            <a:off x="1812301" y="-178810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5933DF9-AB3B-F654-6374-275E5A2A8D9E}"/>
              </a:ext>
            </a:extLst>
          </p:cNvPr>
          <p:cNvSpPr/>
          <p:nvPr userDrawn="1"/>
        </p:nvSpPr>
        <p:spPr>
          <a:xfrm>
            <a:off x="7291157" y="304081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AE0A7DD-59C3-5451-FE12-62E00250A3B7}"/>
              </a:ext>
            </a:extLst>
          </p:cNvPr>
          <p:cNvSpPr/>
          <p:nvPr userDrawn="1"/>
        </p:nvSpPr>
        <p:spPr>
          <a:xfrm>
            <a:off x="3725350" y="3898985"/>
            <a:ext cx="2409799" cy="2409799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4B7AD0-F7DA-76F8-6474-27838D882D0A}"/>
              </a:ext>
            </a:extLst>
          </p:cNvPr>
          <p:cNvSpPr/>
          <p:nvPr userDrawn="1"/>
        </p:nvSpPr>
        <p:spPr>
          <a:xfrm>
            <a:off x="0" y="11319"/>
            <a:ext cx="12192000" cy="6858000"/>
          </a:xfrm>
          <a:prstGeom prst="rect">
            <a:avLst/>
          </a:prstGeom>
          <a:gradFill>
            <a:gsLst>
              <a:gs pos="9000">
                <a:schemeClr val="accent1">
                  <a:lumMod val="90000"/>
                  <a:lumOff val="10000"/>
                </a:schemeClr>
              </a:gs>
              <a:gs pos="95000">
                <a:schemeClr val="accent1">
                  <a:alpha val="55000"/>
                  <a:lumMod val="54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2B8A949-3E4D-6762-B628-B12BB8D67128}"/>
              </a:ext>
            </a:extLst>
          </p:cNvPr>
          <p:cNvGrpSpPr/>
          <p:nvPr userDrawn="1"/>
        </p:nvGrpSpPr>
        <p:grpSpPr>
          <a:xfrm>
            <a:off x="705383" y="455894"/>
            <a:ext cx="396000" cy="300738"/>
            <a:chOff x="705383" y="544794"/>
            <a:chExt cx="396000" cy="30073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74DF39D-DC51-C131-8109-9AF1C4411502}"/>
                </a:ext>
              </a:extLst>
            </p:cNvPr>
            <p:cNvSpPr/>
            <p:nvPr/>
          </p:nvSpPr>
          <p:spPr>
            <a:xfrm>
              <a:off x="705383" y="544794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ED3283F-1CAA-C742-8861-4BEF02D9AC72}"/>
                </a:ext>
              </a:extLst>
            </p:cNvPr>
            <p:cNvSpPr/>
            <p:nvPr/>
          </p:nvSpPr>
          <p:spPr>
            <a:xfrm>
              <a:off x="705383" y="659163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D12863-3819-9DDC-826D-115316903800}"/>
                </a:ext>
              </a:extLst>
            </p:cNvPr>
            <p:cNvSpPr/>
            <p:nvPr/>
          </p:nvSpPr>
          <p:spPr>
            <a:xfrm>
              <a:off x="705383" y="773532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0263755-2E2A-A4D0-F8A8-3946F04C1348}"/>
              </a:ext>
            </a:extLst>
          </p:cNvPr>
          <p:cNvGrpSpPr/>
          <p:nvPr userDrawn="1"/>
        </p:nvGrpSpPr>
        <p:grpSpPr>
          <a:xfrm>
            <a:off x="725376" y="5902500"/>
            <a:ext cx="1448471" cy="361178"/>
            <a:chOff x="8517547" y="-94646"/>
            <a:chExt cx="1448471" cy="361178"/>
          </a:xfr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</a:gradFill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34135AE-3A80-98A3-4E8F-B06A828888F4}"/>
                </a:ext>
              </a:extLst>
            </p:cNvPr>
            <p:cNvSpPr/>
            <p:nvPr/>
          </p:nvSpPr>
          <p:spPr>
            <a:xfrm>
              <a:off x="851754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5DC6072-90D7-F4AE-F20D-40397645F318}"/>
                </a:ext>
              </a:extLst>
            </p:cNvPr>
            <p:cNvSpPr/>
            <p:nvPr/>
          </p:nvSpPr>
          <p:spPr>
            <a:xfrm>
              <a:off x="868901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128C3B6-F6C0-BF84-B8E3-4A6E406C54E5}"/>
                </a:ext>
              </a:extLst>
            </p:cNvPr>
            <p:cNvSpPr/>
            <p:nvPr/>
          </p:nvSpPr>
          <p:spPr>
            <a:xfrm>
              <a:off x="8860487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8E280AB-3B94-6FFE-11AE-2C6CB49E4310}"/>
                </a:ext>
              </a:extLst>
            </p:cNvPr>
            <p:cNvSpPr/>
            <p:nvPr/>
          </p:nvSpPr>
          <p:spPr>
            <a:xfrm>
              <a:off x="903195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25E6AF1-2CEB-4AE8-D5FF-40556A69FBAD}"/>
                </a:ext>
              </a:extLst>
            </p:cNvPr>
            <p:cNvSpPr/>
            <p:nvPr/>
          </p:nvSpPr>
          <p:spPr>
            <a:xfrm>
              <a:off x="92034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AE65FBE-05DB-FF96-4992-DDC22B603D62}"/>
                </a:ext>
              </a:extLst>
            </p:cNvPr>
            <p:cNvSpPr/>
            <p:nvPr/>
          </p:nvSpPr>
          <p:spPr>
            <a:xfrm>
              <a:off x="93748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E027B22-866B-3CA7-0673-EFEAE7613958}"/>
                </a:ext>
              </a:extLst>
            </p:cNvPr>
            <p:cNvSpPr/>
            <p:nvPr/>
          </p:nvSpPr>
          <p:spPr>
            <a:xfrm>
              <a:off x="851754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08376D5-153F-ABB6-734F-99C263AFEB06}"/>
                </a:ext>
              </a:extLst>
            </p:cNvPr>
            <p:cNvSpPr/>
            <p:nvPr/>
          </p:nvSpPr>
          <p:spPr>
            <a:xfrm>
              <a:off x="868901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F607C7A-BFCC-5B48-048E-9A756B445ECC}"/>
                </a:ext>
              </a:extLst>
            </p:cNvPr>
            <p:cNvSpPr/>
            <p:nvPr/>
          </p:nvSpPr>
          <p:spPr>
            <a:xfrm>
              <a:off x="8860487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6B22175-4BA9-7735-FE6D-E855FE76D9D9}"/>
                </a:ext>
              </a:extLst>
            </p:cNvPr>
            <p:cNvSpPr/>
            <p:nvPr/>
          </p:nvSpPr>
          <p:spPr>
            <a:xfrm>
              <a:off x="903195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23C34C5-33AF-5F45-72E0-11B2E8B901CC}"/>
                </a:ext>
              </a:extLst>
            </p:cNvPr>
            <p:cNvSpPr/>
            <p:nvPr/>
          </p:nvSpPr>
          <p:spPr>
            <a:xfrm>
              <a:off x="92034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B11EB3-0610-5215-4413-8EB997E44D7F}"/>
                </a:ext>
              </a:extLst>
            </p:cNvPr>
            <p:cNvSpPr/>
            <p:nvPr/>
          </p:nvSpPr>
          <p:spPr>
            <a:xfrm>
              <a:off x="93748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3B8E0E0-0280-39DA-4E89-949A1EE43378}"/>
                </a:ext>
              </a:extLst>
            </p:cNvPr>
            <p:cNvSpPr/>
            <p:nvPr/>
          </p:nvSpPr>
          <p:spPr>
            <a:xfrm>
              <a:off x="851754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CA9A207B-7E11-22A9-6325-6B20957C758A}"/>
                </a:ext>
              </a:extLst>
            </p:cNvPr>
            <p:cNvSpPr/>
            <p:nvPr/>
          </p:nvSpPr>
          <p:spPr>
            <a:xfrm>
              <a:off x="868901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C7EC64A-508B-8B6E-A6D7-DD6EC93D2FA5}"/>
                </a:ext>
              </a:extLst>
            </p:cNvPr>
            <p:cNvSpPr/>
            <p:nvPr/>
          </p:nvSpPr>
          <p:spPr>
            <a:xfrm>
              <a:off x="8860487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A8BC1AC-43BA-7CF0-ABFF-921497B829C7}"/>
                </a:ext>
              </a:extLst>
            </p:cNvPr>
            <p:cNvSpPr/>
            <p:nvPr/>
          </p:nvSpPr>
          <p:spPr>
            <a:xfrm>
              <a:off x="903195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19DB237A-6102-2848-1979-BB2DFC4DA57F}"/>
                </a:ext>
              </a:extLst>
            </p:cNvPr>
            <p:cNvSpPr/>
            <p:nvPr/>
          </p:nvSpPr>
          <p:spPr>
            <a:xfrm>
              <a:off x="92034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CFFF85B-B86A-8E0B-3CE4-2AEC497A1FB8}"/>
                </a:ext>
              </a:extLst>
            </p:cNvPr>
            <p:cNvSpPr/>
            <p:nvPr/>
          </p:nvSpPr>
          <p:spPr>
            <a:xfrm>
              <a:off x="93748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6CAC3A0-D87D-7677-BB20-170093E71216}"/>
                </a:ext>
              </a:extLst>
            </p:cNvPr>
            <p:cNvSpPr/>
            <p:nvPr/>
          </p:nvSpPr>
          <p:spPr>
            <a:xfrm>
              <a:off x="956602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1EA8816-D094-A30D-1F44-E3540576A669}"/>
                </a:ext>
              </a:extLst>
            </p:cNvPr>
            <p:cNvSpPr/>
            <p:nvPr/>
          </p:nvSpPr>
          <p:spPr>
            <a:xfrm>
              <a:off x="973749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BC7E482-9605-424B-752B-A5F1583CEBEA}"/>
                </a:ext>
              </a:extLst>
            </p:cNvPr>
            <p:cNvSpPr/>
            <p:nvPr/>
          </p:nvSpPr>
          <p:spPr>
            <a:xfrm>
              <a:off x="9908968" y="-94646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B9BD5BC-BCA0-6DE5-A586-E8A365CF4C3B}"/>
                </a:ext>
              </a:extLst>
            </p:cNvPr>
            <p:cNvSpPr/>
            <p:nvPr/>
          </p:nvSpPr>
          <p:spPr>
            <a:xfrm>
              <a:off x="956602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0E56652-9C5D-C110-7B24-AE3547F60284}"/>
                </a:ext>
              </a:extLst>
            </p:cNvPr>
            <p:cNvSpPr/>
            <p:nvPr/>
          </p:nvSpPr>
          <p:spPr>
            <a:xfrm>
              <a:off x="973749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84B20A5-F02A-3E6C-BF97-367AEA4FBA3A}"/>
                </a:ext>
              </a:extLst>
            </p:cNvPr>
            <p:cNvSpPr/>
            <p:nvPr/>
          </p:nvSpPr>
          <p:spPr>
            <a:xfrm>
              <a:off x="9908968" y="57418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C21BD18-7F9A-CDAF-E8FD-6A0DBE1EC60B}"/>
                </a:ext>
              </a:extLst>
            </p:cNvPr>
            <p:cNvSpPr/>
            <p:nvPr/>
          </p:nvSpPr>
          <p:spPr>
            <a:xfrm>
              <a:off x="956602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CB282F78-F544-6B05-07D6-E5C03927159B}"/>
                </a:ext>
              </a:extLst>
            </p:cNvPr>
            <p:cNvSpPr/>
            <p:nvPr/>
          </p:nvSpPr>
          <p:spPr>
            <a:xfrm>
              <a:off x="973749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708B5EA0-4218-B352-D871-A4F9815B448A}"/>
                </a:ext>
              </a:extLst>
            </p:cNvPr>
            <p:cNvSpPr/>
            <p:nvPr/>
          </p:nvSpPr>
          <p:spPr>
            <a:xfrm>
              <a:off x="9908968" y="209482"/>
              <a:ext cx="57050" cy="570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AD2D034-1BDA-3788-7CE2-845D77D312F8}"/>
              </a:ext>
            </a:extLst>
          </p:cNvPr>
          <p:cNvGrpSpPr/>
          <p:nvPr userDrawn="1"/>
        </p:nvGrpSpPr>
        <p:grpSpPr>
          <a:xfrm>
            <a:off x="11084840" y="6007987"/>
            <a:ext cx="396000" cy="300738"/>
            <a:chOff x="705383" y="544794"/>
            <a:chExt cx="396000" cy="300738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123ACC5-9A28-1E4A-0AB5-12B4209B55DF}"/>
                </a:ext>
              </a:extLst>
            </p:cNvPr>
            <p:cNvSpPr/>
            <p:nvPr/>
          </p:nvSpPr>
          <p:spPr>
            <a:xfrm>
              <a:off x="705383" y="544794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80BD1A9-E0A8-6A55-0858-48F93645A2D6}"/>
                </a:ext>
              </a:extLst>
            </p:cNvPr>
            <p:cNvSpPr/>
            <p:nvPr/>
          </p:nvSpPr>
          <p:spPr>
            <a:xfrm>
              <a:off x="705383" y="659163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8F0982E-BD33-600D-4C18-BF471AF6AF31}"/>
                </a:ext>
              </a:extLst>
            </p:cNvPr>
            <p:cNvSpPr/>
            <p:nvPr/>
          </p:nvSpPr>
          <p:spPr>
            <a:xfrm>
              <a:off x="705383" y="773532"/>
              <a:ext cx="3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7" name="图形 46">
            <a:extLst>
              <a:ext uri="{FF2B5EF4-FFF2-40B4-BE49-F238E27FC236}">
                <a16:creationId xmlns:a16="http://schemas.microsoft.com/office/drawing/2014/main" id="{974522EE-743F-A624-FA3E-A64E10E45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780"/>
          <a:stretch/>
        </p:blipFill>
        <p:spPr>
          <a:xfrm>
            <a:off x="9264000" y="444263"/>
            <a:ext cx="221362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D7D08BAF-3C6F-468C-A241-052DFBD33DB4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1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/>
              <a:t>OfficePLUS.cn</a:t>
            </a:r>
            <a:endParaRPr lang="en-US" dirty="0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1D256016-57BB-4C11-A92A-987C7FAD6373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 dirty="0"/>
              <a:t>中文 </a:t>
            </a:r>
            <a:r>
              <a:rPr lang="en-US" altLang="zh-CN" dirty="0"/>
              <a:t>OPPO Sans H</a:t>
            </a:r>
            <a:endParaRPr lang="zh-CN" altLang="en-US" dirty="0"/>
          </a:p>
          <a:p>
            <a:pPr lvl="0"/>
            <a:r>
              <a:rPr lang="zh-CN" altLang="en-US" dirty="0"/>
              <a:t>英文 </a:t>
            </a:r>
            <a:r>
              <a:rPr lang="en-US" altLang="zh-CN" dirty="0"/>
              <a:t>OPPO Sans R </a:t>
            </a:r>
          </a:p>
          <a:p>
            <a:pPr lvl="0"/>
            <a:endParaRPr lang="zh-CN" altLang="en-US" dirty="0"/>
          </a:p>
          <a:p>
            <a:pPr lvl="0"/>
            <a:r>
              <a:rPr lang="zh-CN" altLang="en-US" dirty="0"/>
              <a:t>标题 </a:t>
            </a:r>
            <a:r>
              <a:rPr lang="en-US" altLang="zh-CN" dirty="0"/>
              <a:t>1.0</a:t>
            </a:r>
          </a:p>
          <a:p>
            <a:pPr lvl="0"/>
            <a:r>
              <a:rPr lang="zh-CN" altLang="en-US" dirty="0"/>
              <a:t>正文 </a:t>
            </a:r>
            <a:r>
              <a:rPr lang="en-US" altLang="zh-CN" dirty="0"/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prstClr val="white"/>
                </a:solidFill>
                <a:ea typeface="OPPOSans R"/>
                <a:sym typeface="+mn-ea"/>
              </a:rPr>
              <a:t>unsplash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r>
              <a:rPr lang="zh-CN" altLang="en-US" dirty="0"/>
              <a:t>本网站所提供的任何信息内容（包括但不限于 </a:t>
            </a:r>
            <a:r>
              <a:rPr lang="en-US" altLang="zh-CN" dirty="0"/>
              <a:t>PPT </a:t>
            </a:r>
            <a:r>
              <a:rPr lang="zh-CN" altLang="en-US" dirty="0"/>
              <a:t>模板、</a:t>
            </a:r>
            <a:r>
              <a:rPr lang="en-US" altLang="zh-CN" dirty="0"/>
              <a:t>Word </a:t>
            </a:r>
            <a:r>
              <a:rPr lang="zh-CN" altLang="en-US" dirty="0"/>
              <a:t>文档、</a:t>
            </a:r>
            <a:r>
              <a:rPr lang="en-US" altLang="zh-CN" dirty="0"/>
              <a:t>Excel </a:t>
            </a:r>
            <a:r>
              <a:rPr lang="zh-CN" altLang="en-US" dirty="0"/>
              <a:t>图表、图片素材等）均受</a:t>
            </a:r>
            <a:r>
              <a:rPr lang="en-US" altLang="zh-CN" dirty="0"/>
              <a:t>《</a:t>
            </a:r>
            <a:r>
              <a:rPr lang="zh-CN" altLang="en-US" dirty="0"/>
              <a:t>中华人民共和国著作权法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信息网络传播权保护条例</a:t>
            </a:r>
            <a:r>
              <a:rPr lang="en-US" altLang="zh-CN" dirty="0"/>
              <a:t>》</a:t>
            </a:r>
            <a:r>
              <a:rPr lang="zh-CN" altLang="en-US" dirty="0"/>
              <a:t>及其他适用的法律法规的保护，未经权利人书面明确授权，信息内容的任何部分</a:t>
            </a:r>
            <a:r>
              <a:rPr lang="en-US" altLang="zh-CN" dirty="0"/>
              <a:t>(</a:t>
            </a:r>
            <a:r>
              <a:rPr lang="zh-CN" altLang="en-US" dirty="0"/>
              <a:t>包括图片或图表</a:t>
            </a:r>
            <a:r>
              <a:rPr lang="en-US" altLang="zh-CN" dirty="0"/>
              <a:t>)</a:t>
            </a:r>
            <a:r>
              <a:rPr lang="zh-CN" altLang="en-US" dirty="0"/>
              <a:t>不得被全部或部分的复制、传播、销售，否则将承担法律责任。</a:t>
            </a:r>
          </a:p>
          <a:p>
            <a:pPr lvl="0"/>
            <a:endParaRPr lang="zh-CN" altLang="en-US" dirty="0"/>
          </a:p>
          <a:p>
            <a:pPr lvl="0"/>
            <a:r>
              <a:rPr lang="zh-CN" altLang="en-US" dirty="0"/>
              <a:t>阿伟呀</a:t>
            </a:r>
          </a:p>
          <a:p>
            <a:pPr lvl="0"/>
            <a:endParaRPr lang="zh-CN" altLang="en-US" dirty="0"/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BD70A8FD-CDF3-4721-BE73-4A74A46AB0AA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6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867" b="0" i="0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标注</a:t>
            </a: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7821BE40-6048-4087-97C5-7A85EF62F365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2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字体使用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行距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素材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声明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89322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DC0B1-CED5-4E73-B5E4-6861FED3C7CC}" type="datetimeFigureOut">
              <a:rPr lang="zh-CN" altLang="en-US" smtClean="0"/>
              <a:t>2022/8/6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D1A2-ED3D-41A8-9EB2-2BA55745641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3" r:id="rId5"/>
    <p:sldLayoutId id="2147483669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56236" y="1884183"/>
            <a:ext cx="8481350" cy="2398257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9" name="直角三角形 8"/>
          <p:cNvSpPr/>
          <p:nvPr/>
        </p:nvSpPr>
        <p:spPr>
          <a:xfrm rot="5400000">
            <a:off x="1940441" y="1822098"/>
            <a:ext cx="381374" cy="5297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0" name="直角三角形 9"/>
          <p:cNvSpPr/>
          <p:nvPr/>
        </p:nvSpPr>
        <p:spPr>
          <a:xfrm rot="16200000">
            <a:off x="9880179" y="3822387"/>
            <a:ext cx="381374" cy="52979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54414" y="2313095"/>
            <a:ext cx="8481350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  <a:sym typeface="思源宋体 Heavy" panose="02020900000000000000" pitchFamily="18" charset="-122"/>
              </a:rPr>
              <a:t>固本强基</a:t>
            </a:r>
            <a:r>
              <a:rPr lang="en-US" altLang="zh-CN" sz="66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  <a:sym typeface="思源宋体 Heavy" panose="02020900000000000000" pitchFamily="18" charset="-122"/>
              </a:rPr>
              <a:t>·</a:t>
            </a:r>
            <a:r>
              <a:rPr lang="zh-CN" altLang="en-US" sz="66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  <a:sym typeface="思源宋体 Heavy" panose="02020900000000000000" pitchFamily="18" charset="-122"/>
              </a:rPr>
              <a:t>突破国有</a:t>
            </a:r>
          </a:p>
        </p:txBody>
      </p:sp>
      <p:cxnSp>
        <p:nvCxnSpPr>
          <p:cNvPr id="27" name="直接连接符 26"/>
          <p:cNvCxnSpPr>
            <a:cxnSpLocks/>
          </p:cNvCxnSpPr>
          <p:nvPr/>
        </p:nvCxnSpPr>
        <p:spPr>
          <a:xfrm>
            <a:off x="7644000" y="3751389"/>
            <a:ext cx="1908000" cy="0"/>
          </a:xfrm>
          <a:prstGeom prst="line">
            <a:avLst/>
          </a:prstGeom>
          <a:ln w="15875">
            <a:gradFill>
              <a:gsLst>
                <a:gs pos="0">
                  <a:schemeClr val="bg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cxnSpLocks/>
          </p:cNvCxnSpPr>
          <p:nvPr/>
        </p:nvCxnSpPr>
        <p:spPr>
          <a:xfrm flipH="1">
            <a:off x="2568000" y="3751389"/>
            <a:ext cx="1908000" cy="0"/>
          </a:xfrm>
          <a:prstGeom prst="line">
            <a:avLst/>
          </a:prstGeom>
          <a:ln w="15875">
            <a:gradFill>
              <a:gsLst>
                <a:gs pos="0">
                  <a:schemeClr val="bg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8D77ABE3-2443-CEE2-8E3E-691D95FD0AB1}"/>
              </a:ext>
            </a:extLst>
          </p:cNvPr>
          <p:cNvSpPr txBox="1"/>
          <p:nvPr/>
        </p:nvSpPr>
        <p:spPr>
          <a:xfrm>
            <a:off x="4669592" y="3598361"/>
            <a:ext cx="2852818" cy="3772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</a:rPr>
              <a:t>深蓝色年中工作总结汇报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43819F93-2C69-C2E5-6ED7-3DB67AAC8912}"/>
              </a:ext>
            </a:extLst>
          </p:cNvPr>
          <p:cNvSpPr txBox="1"/>
          <p:nvPr/>
        </p:nvSpPr>
        <p:spPr>
          <a:xfrm>
            <a:off x="5011347" y="4701602"/>
            <a:ext cx="2169306" cy="398749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20XX</a:t>
            </a:r>
            <a:r>
              <a:rPr lang="zh-CN" altLang="en-US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年</a:t>
            </a:r>
            <a:r>
              <a:rPr lang="en-US" altLang="zh-CN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XX</a:t>
            </a:r>
            <a:r>
              <a:rPr lang="zh-CN" altLang="en-US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月</a:t>
            </a:r>
            <a:r>
              <a:rPr lang="en-US" altLang="zh-CN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XX</a:t>
            </a:r>
            <a:r>
              <a:rPr lang="zh-CN" altLang="en-US" b="1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日</a:t>
            </a:r>
            <a:endParaRPr lang="en-US" b="1" dirty="0">
              <a:solidFill>
                <a:srgbClr val="FFFFFF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0822" y="2730333"/>
            <a:ext cx="4467678" cy="922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54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反思改进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0330" y="2502190"/>
            <a:ext cx="2230278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defRPr sz="11500" i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</a:rPr>
              <a:t>02</a:t>
            </a:r>
            <a:endParaRPr lang="zh-CN" altLang="en-US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8944" y="3543300"/>
            <a:ext cx="3513055" cy="583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CN" sz="3200" b="1" dirty="0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+mj-lt"/>
                <a:ea typeface="+mj-ea"/>
              </a:rPr>
              <a:t>RETHINK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spect="1"/>
          </p:cNvSpPr>
          <p:nvPr/>
        </p:nvSpPr>
        <p:spPr>
          <a:xfrm>
            <a:off x="0" y="3933000"/>
            <a:ext cx="12192000" cy="2875685"/>
          </a:xfrm>
          <a:prstGeom prst="rect">
            <a:avLst/>
          </a:prstGeom>
          <a:blipFill dpi="0" rotWithShape="1">
            <a:blip r:embed="rId3"/>
            <a:srcRect/>
            <a:stretch>
              <a:fillRect t="-212963" b="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3933000"/>
            <a:ext cx="12192000" cy="2953575"/>
          </a:xfrm>
          <a:prstGeom prst="rect">
            <a:avLst/>
          </a:prstGeom>
          <a:gradFill>
            <a:gsLst>
              <a:gs pos="0">
                <a:schemeClr val="accent1">
                  <a:lumMod val="85000"/>
                  <a:lumOff val="15000"/>
                  <a:alpha val="58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854710" y="386715"/>
            <a:ext cx="4408805" cy="365125"/>
          </a:xfrm>
        </p:spPr>
        <p:txBody>
          <a:bodyPr>
            <a:noAutofit/>
          </a:bodyPr>
          <a:lstStyle/>
          <a:p>
            <a:r>
              <a:rPr lang="zh-CN" altLang="en-US" dirty="0"/>
              <a:t>协解压力较大</a:t>
            </a:r>
          </a:p>
        </p:txBody>
      </p:sp>
      <p:sp>
        <p:nvSpPr>
          <p:cNvPr id="67" name="矩形: 圆角 34"/>
          <p:cNvSpPr/>
          <p:nvPr/>
        </p:nvSpPr>
        <p:spPr>
          <a:xfrm>
            <a:off x="696595" y="1583610"/>
            <a:ext cx="2482850" cy="3642520"/>
          </a:xfrm>
          <a:prstGeom prst="roundRect">
            <a:avLst>
              <a:gd name="adj" fmla="val 10971"/>
            </a:avLst>
          </a:prstGeom>
          <a:solidFill>
            <a:schemeClr val="bg1"/>
          </a:solidFill>
          <a:ln>
            <a:noFill/>
          </a:ln>
          <a:effectLst>
            <a:outerShdw blurRad="495300" dist="304800" dir="2700000" sx="95000" sy="95000" algn="tl" rotWithShape="0">
              <a:schemeClr val="accent1">
                <a:lumMod val="40000"/>
                <a:lumOff val="6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8" name="任意多边形 67"/>
          <p:cNvSpPr/>
          <p:nvPr/>
        </p:nvSpPr>
        <p:spPr>
          <a:xfrm>
            <a:off x="695960" y="1564560"/>
            <a:ext cx="2484120" cy="67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947">
                <a:moveTo>
                  <a:pt x="429" y="0"/>
                </a:moveTo>
                <a:lnTo>
                  <a:pt x="3481" y="0"/>
                </a:lnTo>
                <a:cubicBezTo>
                  <a:pt x="3718" y="0"/>
                  <a:pt x="3910" y="192"/>
                  <a:pt x="3910" y="429"/>
                </a:cubicBezTo>
                <a:lnTo>
                  <a:pt x="3910" y="947"/>
                </a:lnTo>
                <a:lnTo>
                  <a:pt x="0" y="947"/>
                </a:lnTo>
                <a:lnTo>
                  <a:pt x="0" y="429"/>
                </a:lnTo>
                <a:cubicBezTo>
                  <a:pt x="0" y="192"/>
                  <a:pt x="192" y="0"/>
                  <a:pt x="429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68000"/>
                  <a:lumOff val="32000"/>
                  <a:alpha val="82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882650" y="1631870"/>
            <a:ext cx="211010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lt"/>
              </a:rPr>
              <a:t>原因</a:t>
            </a:r>
            <a:r>
              <a:rPr lang="en-US" altLang="zh-CN" sz="2000" dirty="0">
                <a:solidFill>
                  <a:schemeClr val="bg1"/>
                </a:solidFill>
                <a:latin typeface="+mj-lt"/>
                <a:ea typeface="+mj-lt"/>
              </a:rPr>
              <a:t>A</a:t>
            </a:r>
            <a:endParaRPr lang="zh-CN" altLang="en-US" sz="2000" dirty="0">
              <a:solidFill>
                <a:schemeClr val="bg1"/>
              </a:solidFill>
              <a:latin typeface="+mj-lt"/>
              <a:ea typeface="+mj-lt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793115" y="2445305"/>
            <a:ext cx="2289810" cy="17810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分公司传统渠道年累计协解保单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254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件，协解差额总计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262.91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万元，协解件数较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年同期上升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19.81%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，协解差额较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年同期上升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29.68%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96F3308-0710-8B0F-3040-688C5642A10F}"/>
              </a:ext>
            </a:extLst>
          </p:cNvPr>
          <p:cNvGrpSpPr/>
          <p:nvPr/>
        </p:nvGrpSpPr>
        <p:grpSpPr>
          <a:xfrm>
            <a:off x="1802765" y="2090340"/>
            <a:ext cx="270510" cy="270510"/>
            <a:chOff x="1802765" y="2111930"/>
            <a:chExt cx="270510" cy="270510"/>
          </a:xfrm>
        </p:grpSpPr>
        <p:sp>
          <p:nvSpPr>
            <p:cNvPr id="91" name="椭圆 90"/>
            <p:cNvSpPr/>
            <p:nvPr/>
          </p:nvSpPr>
          <p:spPr>
            <a:xfrm>
              <a:off x="1802765" y="2111930"/>
              <a:ext cx="270510" cy="2705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箭头: V 形 44"/>
            <p:cNvSpPr/>
            <p:nvPr/>
          </p:nvSpPr>
          <p:spPr>
            <a:xfrm rot="5400000">
              <a:off x="1875155" y="2205910"/>
              <a:ext cx="125730" cy="125730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5" name="椭圆 104"/>
          <p:cNvSpPr/>
          <p:nvPr/>
        </p:nvSpPr>
        <p:spPr>
          <a:xfrm>
            <a:off x="1617980" y="4724610"/>
            <a:ext cx="71755" cy="7175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椭圆 105"/>
          <p:cNvSpPr/>
          <p:nvPr/>
        </p:nvSpPr>
        <p:spPr>
          <a:xfrm>
            <a:off x="1807845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椭圆 106"/>
          <p:cNvSpPr/>
          <p:nvPr/>
        </p:nvSpPr>
        <p:spPr>
          <a:xfrm>
            <a:off x="1997075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椭圆 107"/>
          <p:cNvSpPr/>
          <p:nvPr/>
        </p:nvSpPr>
        <p:spPr>
          <a:xfrm>
            <a:off x="2186305" y="4725245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矩形: 圆角 34"/>
          <p:cNvSpPr/>
          <p:nvPr/>
        </p:nvSpPr>
        <p:spPr>
          <a:xfrm>
            <a:off x="3468370" y="1583610"/>
            <a:ext cx="2482850" cy="3642520"/>
          </a:xfrm>
          <a:prstGeom prst="roundRect">
            <a:avLst>
              <a:gd name="adj" fmla="val 10971"/>
            </a:avLst>
          </a:prstGeom>
          <a:solidFill>
            <a:schemeClr val="bg1"/>
          </a:solidFill>
          <a:ln>
            <a:noFill/>
          </a:ln>
          <a:effectLst>
            <a:outerShdw blurRad="495300" dist="304800" dir="2700000" sx="95000" sy="95000" algn="tl" rotWithShape="0">
              <a:schemeClr val="accent1">
                <a:lumMod val="40000"/>
                <a:lumOff val="6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2" name="任意多边形 81"/>
          <p:cNvSpPr/>
          <p:nvPr/>
        </p:nvSpPr>
        <p:spPr>
          <a:xfrm>
            <a:off x="3467735" y="1564560"/>
            <a:ext cx="2484120" cy="67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947">
                <a:moveTo>
                  <a:pt x="429" y="0"/>
                </a:moveTo>
                <a:lnTo>
                  <a:pt x="3481" y="0"/>
                </a:lnTo>
                <a:cubicBezTo>
                  <a:pt x="3718" y="0"/>
                  <a:pt x="3910" y="192"/>
                  <a:pt x="3910" y="429"/>
                </a:cubicBezTo>
                <a:lnTo>
                  <a:pt x="3910" y="947"/>
                </a:lnTo>
                <a:lnTo>
                  <a:pt x="0" y="947"/>
                </a:lnTo>
                <a:lnTo>
                  <a:pt x="0" y="429"/>
                </a:lnTo>
                <a:cubicBezTo>
                  <a:pt x="0" y="192"/>
                  <a:pt x="192" y="0"/>
                  <a:pt x="429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68000"/>
                  <a:lumOff val="32000"/>
                  <a:alpha val="82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3654425" y="1631870"/>
            <a:ext cx="211010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lt"/>
              </a:rPr>
              <a:t>原因</a:t>
            </a:r>
            <a:r>
              <a:rPr lang="en-US" altLang="zh-CN" sz="2000" dirty="0">
                <a:solidFill>
                  <a:schemeClr val="bg1"/>
                </a:solidFill>
                <a:latin typeface="+mj-lt"/>
                <a:ea typeface="+mj-lt"/>
              </a:rPr>
              <a:t>B</a:t>
            </a:r>
            <a:endParaRPr lang="zh-CN" altLang="en-US" sz="2000" dirty="0">
              <a:solidFill>
                <a:schemeClr val="bg1"/>
              </a:solidFill>
              <a:latin typeface="+mj-lt"/>
              <a:ea typeface="+mj-lt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3564890" y="2445305"/>
            <a:ext cx="2289810" cy="22301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协解差额排名前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3,XX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中支、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中支，占整体比重分别为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30.0%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22.9%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9.7%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，合计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62.6%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0AFA651-D47A-FB80-6197-6B9055888128}"/>
              </a:ext>
            </a:extLst>
          </p:cNvPr>
          <p:cNvGrpSpPr/>
          <p:nvPr/>
        </p:nvGrpSpPr>
        <p:grpSpPr>
          <a:xfrm>
            <a:off x="4574540" y="2090340"/>
            <a:ext cx="270510" cy="270510"/>
            <a:chOff x="4574540" y="2090340"/>
            <a:chExt cx="270510" cy="270510"/>
          </a:xfrm>
        </p:grpSpPr>
        <p:sp>
          <p:nvSpPr>
            <p:cNvPr id="94" name="椭圆 93"/>
            <p:cNvSpPr/>
            <p:nvPr/>
          </p:nvSpPr>
          <p:spPr>
            <a:xfrm>
              <a:off x="4574540" y="2090340"/>
              <a:ext cx="270510" cy="2705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箭头: V 形 44"/>
            <p:cNvSpPr/>
            <p:nvPr/>
          </p:nvSpPr>
          <p:spPr>
            <a:xfrm rot="5400000">
              <a:off x="4646930" y="2184320"/>
              <a:ext cx="125730" cy="125730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1" name="椭圆 110"/>
          <p:cNvSpPr/>
          <p:nvPr/>
        </p:nvSpPr>
        <p:spPr>
          <a:xfrm>
            <a:off x="4389755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463B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椭圆 111"/>
          <p:cNvSpPr/>
          <p:nvPr/>
        </p:nvSpPr>
        <p:spPr>
          <a:xfrm>
            <a:off x="4579620" y="4724610"/>
            <a:ext cx="71755" cy="7175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椭圆 112"/>
          <p:cNvSpPr/>
          <p:nvPr/>
        </p:nvSpPr>
        <p:spPr>
          <a:xfrm>
            <a:off x="4768850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椭圆 113"/>
          <p:cNvSpPr/>
          <p:nvPr/>
        </p:nvSpPr>
        <p:spPr>
          <a:xfrm>
            <a:off x="4958080" y="4725245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矩形: 圆角 34"/>
          <p:cNvSpPr/>
          <p:nvPr/>
        </p:nvSpPr>
        <p:spPr>
          <a:xfrm>
            <a:off x="6240145" y="1583610"/>
            <a:ext cx="2482850" cy="3642520"/>
          </a:xfrm>
          <a:prstGeom prst="roundRect">
            <a:avLst>
              <a:gd name="adj" fmla="val 10971"/>
            </a:avLst>
          </a:prstGeom>
          <a:solidFill>
            <a:schemeClr val="bg1"/>
          </a:solidFill>
          <a:ln>
            <a:noFill/>
          </a:ln>
          <a:effectLst>
            <a:outerShdw blurRad="495300" dist="304800" dir="2700000" sx="95000" sy="95000" algn="tl" rotWithShape="0">
              <a:schemeClr val="accent1">
                <a:lumMod val="40000"/>
                <a:lumOff val="6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7" name="任意多边形 86"/>
          <p:cNvSpPr/>
          <p:nvPr/>
        </p:nvSpPr>
        <p:spPr>
          <a:xfrm>
            <a:off x="6239510" y="1564560"/>
            <a:ext cx="2484120" cy="67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947">
                <a:moveTo>
                  <a:pt x="429" y="0"/>
                </a:moveTo>
                <a:lnTo>
                  <a:pt x="3481" y="0"/>
                </a:lnTo>
                <a:cubicBezTo>
                  <a:pt x="3718" y="0"/>
                  <a:pt x="3910" y="192"/>
                  <a:pt x="3910" y="429"/>
                </a:cubicBezTo>
                <a:lnTo>
                  <a:pt x="3910" y="947"/>
                </a:lnTo>
                <a:lnTo>
                  <a:pt x="0" y="947"/>
                </a:lnTo>
                <a:lnTo>
                  <a:pt x="0" y="429"/>
                </a:lnTo>
                <a:cubicBezTo>
                  <a:pt x="0" y="192"/>
                  <a:pt x="192" y="0"/>
                  <a:pt x="429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68000"/>
                  <a:lumOff val="32000"/>
                  <a:alpha val="82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6426200" y="1631870"/>
            <a:ext cx="211010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lt"/>
              </a:rPr>
              <a:t>原因</a:t>
            </a:r>
            <a:r>
              <a:rPr lang="en-US" altLang="zh-CN" sz="2000" dirty="0">
                <a:solidFill>
                  <a:schemeClr val="bg1"/>
                </a:solidFill>
                <a:latin typeface="+mj-lt"/>
                <a:ea typeface="+mj-lt"/>
              </a:rPr>
              <a:t>C</a:t>
            </a:r>
            <a:endParaRPr lang="zh-CN" altLang="en-US" sz="2000" dirty="0">
              <a:solidFill>
                <a:schemeClr val="bg1"/>
              </a:solidFill>
              <a:latin typeface="+mj-lt"/>
              <a:ea typeface="+mj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336665" y="2445305"/>
            <a:ext cx="2289810" cy="24956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协解件数排名前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3,XX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中支、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中支，占整体比重分别为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32.3%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30.3%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11.8%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，合计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latin typeface="+mn-ea"/>
              </a:rPr>
              <a:t>74.4%</a:t>
            </a:r>
            <a:endParaRPr lang="en-US" altLang="zh-CN" sz="1600" dirty="0">
              <a:solidFill>
                <a:schemeClr val="tx1">
                  <a:lumMod val="85000"/>
                  <a:lumOff val="15000"/>
                  <a:alpha val="75000"/>
                </a:schemeClr>
              </a:solidFill>
              <a:latin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7EDD4AD-7379-9205-F368-B22211452A90}"/>
              </a:ext>
            </a:extLst>
          </p:cNvPr>
          <p:cNvGrpSpPr/>
          <p:nvPr/>
        </p:nvGrpSpPr>
        <p:grpSpPr>
          <a:xfrm>
            <a:off x="7346315" y="2090340"/>
            <a:ext cx="270510" cy="270510"/>
            <a:chOff x="7346315" y="2090340"/>
            <a:chExt cx="270510" cy="270510"/>
          </a:xfrm>
        </p:grpSpPr>
        <p:sp>
          <p:nvSpPr>
            <p:cNvPr id="100" name="椭圆 99"/>
            <p:cNvSpPr/>
            <p:nvPr/>
          </p:nvSpPr>
          <p:spPr>
            <a:xfrm>
              <a:off x="7346315" y="2090340"/>
              <a:ext cx="270510" cy="2705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箭头: V 形 44"/>
            <p:cNvSpPr/>
            <p:nvPr/>
          </p:nvSpPr>
          <p:spPr>
            <a:xfrm rot="5400000">
              <a:off x="7418705" y="2184320"/>
              <a:ext cx="125730" cy="125730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6" name="椭圆 115"/>
          <p:cNvSpPr/>
          <p:nvPr/>
        </p:nvSpPr>
        <p:spPr>
          <a:xfrm>
            <a:off x="7161530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463B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椭圆 116"/>
          <p:cNvSpPr/>
          <p:nvPr/>
        </p:nvSpPr>
        <p:spPr>
          <a:xfrm>
            <a:off x="7351395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椭圆 117"/>
          <p:cNvSpPr/>
          <p:nvPr/>
        </p:nvSpPr>
        <p:spPr>
          <a:xfrm>
            <a:off x="7540625" y="4724610"/>
            <a:ext cx="71755" cy="7175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椭圆 118"/>
          <p:cNvSpPr/>
          <p:nvPr/>
        </p:nvSpPr>
        <p:spPr>
          <a:xfrm>
            <a:off x="7729855" y="4725245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矩形: 圆角 34"/>
          <p:cNvSpPr/>
          <p:nvPr/>
        </p:nvSpPr>
        <p:spPr>
          <a:xfrm>
            <a:off x="9011920" y="1583610"/>
            <a:ext cx="2482850" cy="3642520"/>
          </a:xfrm>
          <a:prstGeom prst="roundRect">
            <a:avLst>
              <a:gd name="adj" fmla="val 10971"/>
            </a:avLst>
          </a:prstGeom>
          <a:solidFill>
            <a:schemeClr val="bg1"/>
          </a:solidFill>
          <a:ln>
            <a:noFill/>
          </a:ln>
          <a:effectLst>
            <a:outerShdw blurRad="495300" dist="304800" dir="2700000" sx="95000" sy="95000" algn="tl" rotWithShape="0">
              <a:schemeClr val="accent1">
                <a:lumMod val="40000"/>
                <a:lumOff val="6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7" name="任意多边形 76"/>
          <p:cNvSpPr/>
          <p:nvPr/>
        </p:nvSpPr>
        <p:spPr>
          <a:xfrm>
            <a:off x="9011285" y="1564560"/>
            <a:ext cx="2484120" cy="67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947">
                <a:moveTo>
                  <a:pt x="429" y="0"/>
                </a:moveTo>
                <a:lnTo>
                  <a:pt x="3481" y="0"/>
                </a:lnTo>
                <a:cubicBezTo>
                  <a:pt x="3718" y="0"/>
                  <a:pt x="3910" y="192"/>
                  <a:pt x="3910" y="429"/>
                </a:cubicBezTo>
                <a:lnTo>
                  <a:pt x="3910" y="947"/>
                </a:lnTo>
                <a:lnTo>
                  <a:pt x="0" y="947"/>
                </a:lnTo>
                <a:lnTo>
                  <a:pt x="0" y="429"/>
                </a:lnTo>
                <a:cubicBezTo>
                  <a:pt x="0" y="192"/>
                  <a:pt x="192" y="0"/>
                  <a:pt x="429" y="0"/>
                </a:cubicBezTo>
                <a:close/>
              </a:path>
            </a:pathLst>
          </a:custGeom>
          <a:gradFill>
            <a:gsLst>
              <a:gs pos="88000">
                <a:schemeClr val="accent1"/>
              </a:gs>
              <a:gs pos="0">
                <a:schemeClr val="accent1">
                  <a:lumMod val="68000"/>
                  <a:lumOff val="32000"/>
                  <a:alpha val="82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8" name="文本框 77"/>
          <p:cNvSpPr txBox="1"/>
          <p:nvPr/>
        </p:nvSpPr>
        <p:spPr>
          <a:xfrm>
            <a:off x="9197975" y="1631870"/>
            <a:ext cx="211010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lt"/>
              </a:rPr>
              <a:t>原因</a:t>
            </a:r>
            <a:r>
              <a:rPr lang="en-US" altLang="zh-CN" sz="2000" dirty="0">
                <a:solidFill>
                  <a:schemeClr val="bg1"/>
                </a:solidFill>
                <a:latin typeface="+mj-lt"/>
                <a:ea typeface="+mj-lt"/>
              </a:rPr>
              <a:t>D</a:t>
            </a:r>
            <a:endParaRPr lang="zh-CN" altLang="en-US" sz="2000" dirty="0">
              <a:solidFill>
                <a:schemeClr val="bg1"/>
              </a:solidFill>
              <a:latin typeface="+mj-lt"/>
              <a:ea typeface="+mj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108440" y="2445305"/>
            <a:ext cx="2289810" cy="22301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协解压力较大，同比有所提升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 坚持可持续发展，严控协议解约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  <a:alpha val="7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提升业务品质，降低协解压力，增强内外勤合规意识</a:t>
            </a:r>
          </a:p>
        </p:txBody>
      </p:sp>
      <p:sp>
        <p:nvSpPr>
          <p:cNvPr id="97" name="椭圆 96"/>
          <p:cNvSpPr/>
          <p:nvPr/>
        </p:nvSpPr>
        <p:spPr>
          <a:xfrm>
            <a:off x="10118090" y="2090340"/>
            <a:ext cx="270510" cy="27051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8" name="箭头: V 形 44"/>
          <p:cNvSpPr/>
          <p:nvPr/>
        </p:nvSpPr>
        <p:spPr>
          <a:xfrm rot="5400000">
            <a:off x="10190480" y="2184320"/>
            <a:ext cx="125730" cy="12573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9933305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463B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" name="椭圆 121"/>
          <p:cNvSpPr/>
          <p:nvPr/>
        </p:nvSpPr>
        <p:spPr>
          <a:xfrm>
            <a:off x="10123170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椭圆 122"/>
          <p:cNvSpPr/>
          <p:nvPr/>
        </p:nvSpPr>
        <p:spPr>
          <a:xfrm>
            <a:off x="10312400" y="4724610"/>
            <a:ext cx="71755" cy="7175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" name="椭圆 123"/>
          <p:cNvSpPr/>
          <p:nvPr/>
        </p:nvSpPr>
        <p:spPr>
          <a:xfrm>
            <a:off x="10501630" y="4725245"/>
            <a:ext cx="71755" cy="7175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月均活动网点不足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3C502B8-B4A6-A558-3B37-897A4A1CB8F3}"/>
              </a:ext>
            </a:extLst>
          </p:cNvPr>
          <p:cNvSpPr txBox="1"/>
          <p:nvPr/>
        </p:nvSpPr>
        <p:spPr>
          <a:xfrm>
            <a:off x="768000" y="1197000"/>
            <a:ext cx="10682952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上半年分公司月均活动网点占比仅</a:t>
            </a:r>
            <a:r>
              <a:rPr lang="en-US" altLang="zh-CN" dirty="0"/>
              <a:t>45%</a:t>
            </a:r>
            <a:r>
              <a:rPr lang="zh-CN" altLang="en-US" dirty="0"/>
              <a:t>，同比负增长</a:t>
            </a:r>
            <a:r>
              <a:rPr lang="en-US" altLang="zh-CN" dirty="0"/>
              <a:t>38.3%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各机构活动网点仅</a:t>
            </a:r>
            <a:r>
              <a:rPr lang="en-US" altLang="zh-CN" dirty="0"/>
              <a:t>XX</a:t>
            </a:r>
            <a:r>
              <a:rPr lang="zh-CN" altLang="en-US" dirty="0"/>
              <a:t>、</a:t>
            </a:r>
            <a:r>
              <a:rPr lang="en-US" altLang="zh-CN" dirty="0"/>
              <a:t>XX</a:t>
            </a:r>
            <a:r>
              <a:rPr lang="zh-CN" altLang="en-US" dirty="0"/>
              <a:t>超</a:t>
            </a:r>
            <a:r>
              <a:rPr lang="en-US" altLang="zh-CN" dirty="0"/>
              <a:t>50%</a:t>
            </a:r>
            <a:r>
              <a:rPr lang="zh-CN" altLang="en-US" dirty="0"/>
              <a:t>，</a:t>
            </a:r>
            <a:r>
              <a:rPr lang="en-US" altLang="zh-CN" dirty="0"/>
              <a:t>XX</a:t>
            </a:r>
            <a:r>
              <a:rPr lang="zh-CN" altLang="en-US" dirty="0"/>
              <a:t>、</a:t>
            </a:r>
            <a:r>
              <a:rPr lang="en-US" altLang="zh-CN" dirty="0"/>
              <a:t>XX</a:t>
            </a:r>
            <a:r>
              <a:rPr lang="zh-CN" altLang="en-US" dirty="0"/>
              <a:t>严重偏低</a:t>
            </a:r>
          </a:p>
        </p:txBody>
      </p:sp>
      <p:graphicFrame>
        <p:nvGraphicFramePr>
          <p:cNvPr id="85" name="图表 84">
            <a:extLst>
              <a:ext uri="{FF2B5EF4-FFF2-40B4-BE49-F238E27FC236}">
                <a16:creationId xmlns:a16="http://schemas.microsoft.com/office/drawing/2014/main" id="{F3778954-B4D5-9E05-6AD2-9374ED1A88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23080"/>
              </p:ext>
            </p:extLst>
          </p:nvPr>
        </p:nvGraphicFramePr>
        <p:xfrm>
          <a:off x="1272001" y="1989000"/>
          <a:ext cx="96480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6" name="表格 85">
            <a:extLst>
              <a:ext uri="{FF2B5EF4-FFF2-40B4-BE49-F238E27FC236}">
                <a16:creationId xmlns:a16="http://schemas.microsoft.com/office/drawing/2014/main" id="{E661EA9F-4AC0-E272-ECF2-372FC204E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613823"/>
              </p:ext>
            </p:extLst>
          </p:nvPr>
        </p:nvGraphicFramePr>
        <p:xfrm>
          <a:off x="1271999" y="4149000"/>
          <a:ext cx="9648000" cy="232225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480546">
                  <a:extLst>
                    <a:ext uri="{9D8B030D-6E8A-4147-A177-3AD203B41FA5}">
                      <a16:colId xmlns:a16="http://schemas.microsoft.com/office/drawing/2014/main" val="2777852378"/>
                    </a:ext>
                  </a:extLst>
                </a:gridCol>
                <a:gridCol w="2776750">
                  <a:extLst>
                    <a:ext uri="{9D8B030D-6E8A-4147-A177-3AD203B41FA5}">
                      <a16:colId xmlns:a16="http://schemas.microsoft.com/office/drawing/2014/main" val="1337349469"/>
                    </a:ext>
                  </a:extLst>
                </a:gridCol>
                <a:gridCol w="2022034">
                  <a:extLst>
                    <a:ext uri="{9D8B030D-6E8A-4147-A177-3AD203B41FA5}">
                      <a16:colId xmlns:a16="http://schemas.microsoft.com/office/drawing/2014/main" val="1969608844"/>
                    </a:ext>
                  </a:extLst>
                </a:gridCol>
                <a:gridCol w="2368670">
                  <a:extLst>
                    <a:ext uri="{9D8B030D-6E8A-4147-A177-3AD203B41FA5}">
                      <a16:colId xmlns:a16="http://schemas.microsoft.com/office/drawing/2014/main" val="2410354902"/>
                    </a:ext>
                  </a:extLst>
                </a:gridCol>
              </a:tblGrid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机构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月均总网点数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活动网点数量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活动网点占比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956518"/>
                  </a:ext>
                </a:extLst>
              </a:tr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211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118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56.0%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1190035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86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33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38.6%</a:t>
                      </a:r>
                      <a:endParaRPr lang="en-US" altLang="zh-CN" sz="1600" b="1" i="0" u="none" strike="noStrike" dirty="0">
                        <a:solidFill>
                          <a:schemeClr val="accent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167889"/>
                  </a:ext>
                </a:extLst>
              </a:tr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118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51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43.5%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7872663"/>
                  </a:ext>
                </a:extLst>
              </a:tr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75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38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51.1%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0233739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95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22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23.5%</a:t>
                      </a:r>
                      <a:endParaRPr lang="en-US" altLang="zh-CN" sz="1600" b="1" i="0" u="none" strike="noStrike" dirty="0">
                        <a:solidFill>
                          <a:schemeClr val="accent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04448"/>
                  </a:ext>
                </a:extLst>
              </a:tr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XX</a:t>
                      </a:r>
                      <a:endParaRPr lang="zh-CN" altLang="en-US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17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8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45.2%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200297"/>
                  </a:ext>
                </a:extLst>
              </a:tr>
              <a:tr h="2802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分公司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603 </a:t>
                      </a:r>
                      <a:endParaRPr lang="en-US" altLang="zh-CN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271 </a:t>
                      </a:r>
                      <a:endParaRPr lang="en-US" altLang="zh-CN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</a:rPr>
                        <a:t>45.0%</a:t>
                      </a:r>
                      <a:endParaRPr lang="en-US" altLang="zh-CN" sz="1400" b="0" i="0" u="none" strike="noStrike" dirty="0">
                        <a:solidFill>
                          <a:schemeClr val="bg1"/>
                        </a:solidFill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5232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CF74313-9916-9012-66C3-A715B84D79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072" y="386740"/>
            <a:ext cx="4889070" cy="378260"/>
          </a:xfrm>
        </p:spPr>
        <p:txBody>
          <a:bodyPr>
            <a:noAutofit/>
          </a:bodyPr>
          <a:lstStyle/>
          <a:p>
            <a:r>
              <a:rPr lang="zh-CN" altLang="en-US" dirty="0"/>
              <a:t>中支渠道多元发展亟待提升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AED6D17-EAA6-9DAD-19B7-B90A5316DC12}"/>
              </a:ext>
            </a:extLst>
          </p:cNvPr>
          <p:cNvGrpSpPr/>
          <p:nvPr/>
        </p:nvGrpSpPr>
        <p:grpSpPr>
          <a:xfrm>
            <a:off x="5460108" y="2126909"/>
            <a:ext cx="5891892" cy="3789930"/>
            <a:chOff x="883285" y="2126909"/>
            <a:chExt cx="5891892" cy="378993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A6CA63C2-CECF-CD63-CDAE-A7ABFA9FB1A3}"/>
                </a:ext>
              </a:extLst>
            </p:cNvPr>
            <p:cNvSpPr/>
            <p:nvPr/>
          </p:nvSpPr>
          <p:spPr>
            <a:xfrm>
              <a:off x="883285" y="2126909"/>
              <a:ext cx="2851150" cy="1801473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EF7A28B-8753-79FD-1255-F8A00E9E643A}"/>
                </a:ext>
              </a:extLst>
            </p:cNvPr>
            <p:cNvSpPr/>
            <p:nvPr/>
          </p:nvSpPr>
          <p:spPr>
            <a:xfrm>
              <a:off x="883285" y="4108109"/>
              <a:ext cx="2851150" cy="1801473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3D956E59-FA2A-0280-32B8-88094B71181D}"/>
                </a:ext>
              </a:extLst>
            </p:cNvPr>
            <p:cNvSpPr/>
            <p:nvPr/>
          </p:nvSpPr>
          <p:spPr>
            <a:xfrm>
              <a:off x="3924027" y="2126909"/>
              <a:ext cx="2851150" cy="1801473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F111F3A8-66DF-8598-40B8-81C7EDF45C94}"/>
                </a:ext>
              </a:extLst>
            </p:cNvPr>
            <p:cNvSpPr/>
            <p:nvPr/>
          </p:nvSpPr>
          <p:spPr>
            <a:xfrm>
              <a:off x="3924027" y="4115366"/>
              <a:ext cx="2851150" cy="1801473"/>
            </a:xfrm>
            <a:prstGeom prst="roundRect">
              <a:avLst>
                <a:gd name="adj" fmla="val 8216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aphicFrame>
          <p:nvGraphicFramePr>
            <p:cNvPr id="8" name="图表 7">
              <a:extLst>
                <a:ext uri="{FF2B5EF4-FFF2-40B4-BE49-F238E27FC236}">
                  <a16:creationId xmlns:a16="http://schemas.microsoft.com/office/drawing/2014/main" id="{CB62D370-92AC-4559-0CF4-6A8F7FD408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4870421"/>
                </p:ext>
              </p:extLst>
            </p:nvPr>
          </p:nvGraphicFramePr>
          <p:xfrm>
            <a:off x="990328" y="2189865"/>
            <a:ext cx="2637064" cy="1433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D77561E-D5BD-C155-040E-1A8992D4BA49}"/>
                </a:ext>
              </a:extLst>
            </p:cNvPr>
            <p:cNvSpPr txBox="1"/>
            <p:nvPr/>
          </p:nvSpPr>
          <p:spPr>
            <a:xfrm>
              <a:off x="1926349" y="3620519"/>
              <a:ext cx="7110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accent1"/>
                  </a:solidFill>
                  <a:cs typeface="+mn-ea"/>
                  <a:sym typeface="+mn-lt"/>
                </a:rPr>
                <a:t>渠道</a:t>
              </a:r>
              <a:r>
                <a:rPr lang="en-US" altLang="zh-CN" sz="1200" dirty="0">
                  <a:solidFill>
                    <a:schemeClr val="accent1"/>
                  </a:solidFill>
                  <a:cs typeface="+mn-ea"/>
                  <a:sym typeface="+mn-lt"/>
                </a:rPr>
                <a:t>A</a:t>
              </a:r>
              <a:endParaRPr lang="zh-CN" altLang="en-US" sz="12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1" name="图表 10">
              <a:extLst>
                <a:ext uri="{FF2B5EF4-FFF2-40B4-BE49-F238E27FC236}">
                  <a16:creationId xmlns:a16="http://schemas.microsoft.com/office/drawing/2014/main" id="{B79C1FC5-264D-4A2E-5EB6-805A2A024C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70525318"/>
                </p:ext>
              </p:extLst>
            </p:nvPr>
          </p:nvGraphicFramePr>
          <p:xfrm>
            <a:off x="4031070" y="2189865"/>
            <a:ext cx="2637064" cy="1433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03A6B99-48E7-DE1F-EC51-068D86C6B1BE}"/>
                </a:ext>
              </a:extLst>
            </p:cNvPr>
            <p:cNvSpPr txBox="1"/>
            <p:nvPr/>
          </p:nvSpPr>
          <p:spPr>
            <a:xfrm>
              <a:off x="4994062" y="3620519"/>
              <a:ext cx="7110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accent1"/>
                  </a:solidFill>
                  <a:cs typeface="+mn-ea"/>
                  <a:sym typeface="+mn-lt"/>
                </a:rPr>
                <a:t>渠道</a:t>
              </a:r>
              <a:r>
                <a:rPr lang="en-US" altLang="zh-CN" sz="1200" dirty="0">
                  <a:solidFill>
                    <a:schemeClr val="accent1"/>
                  </a:solidFill>
                  <a:cs typeface="+mn-ea"/>
                  <a:sym typeface="+mn-lt"/>
                </a:rPr>
                <a:t>B</a:t>
              </a:r>
              <a:endParaRPr lang="zh-CN" altLang="en-US" sz="12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3" name="图表 12">
              <a:extLst>
                <a:ext uri="{FF2B5EF4-FFF2-40B4-BE49-F238E27FC236}">
                  <a16:creationId xmlns:a16="http://schemas.microsoft.com/office/drawing/2014/main" id="{CB16FCB2-37A6-733A-EF35-1654A53BB0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77470194"/>
                </p:ext>
              </p:extLst>
            </p:nvPr>
          </p:nvGraphicFramePr>
          <p:xfrm>
            <a:off x="990328" y="4193925"/>
            <a:ext cx="2637064" cy="1433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FD78E66-24C4-C002-BBD6-321B43865C8F}"/>
                </a:ext>
              </a:extLst>
            </p:cNvPr>
            <p:cNvSpPr txBox="1"/>
            <p:nvPr/>
          </p:nvSpPr>
          <p:spPr>
            <a:xfrm>
              <a:off x="1926349" y="5624579"/>
              <a:ext cx="7110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accent1"/>
                  </a:solidFill>
                  <a:cs typeface="+mn-ea"/>
                  <a:sym typeface="+mn-lt"/>
                </a:rPr>
                <a:t>渠道</a:t>
              </a:r>
              <a:r>
                <a:rPr lang="en-US" altLang="zh-CN" sz="1200" dirty="0">
                  <a:solidFill>
                    <a:schemeClr val="accent1"/>
                  </a:solidFill>
                  <a:cs typeface="+mn-ea"/>
                  <a:sym typeface="+mn-lt"/>
                </a:rPr>
                <a:t>C</a:t>
              </a:r>
              <a:endParaRPr lang="zh-CN" altLang="en-US" sz="12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5" name="图表 14">
              <a:extLst>
                <a:ext uri="{FF2B5EF4-FFF2-40B4-BE49-F238E27FC236}">
                  <a16:creationId xmlns:a16="http://schemas.microsoft.com/office/drawing/2014/main" id="{DB690A77-A107-22E8-C150-BEA97CFF69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70112693"/>
                </p:ext>
              </p:extLst>
            </p:nvPr>
          </p:nvGraphicFramePr>
          <p:xfrm>
            <a:off x="4031070" y="4193925"/>
            <a:ext cx="2637064" cy="14335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2064817-633C-A13E-3F47-A2A6F5E1A97A}"/>
                </a:ext>
              </a:extLst>
            </p:cNvPr>
            <p:cNvSpPr txBox="1"/>
            <p:nvPr/>
          </p:nvSpPr>
          <p:spPr>
            <a:xfrm>
              <a:off x="4994062" y="5624579"/>
              <a:ext cx="711080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accent1"/>
                  </a:solidFill>
                  <a:cs typeface="+mn-ea"/>
                  <a:sym typeface="+mn-lt"/>
                </a:rPr>
                <a:t>渠道</a:t>
              </a:r>
              <a:r>
                <a:rPr lang="en-US" altLang="zh-CN" sz="1200" dirty="0">
                  <a:solidFill>
                    <a:schemeClr val="accent1"/>
                  </a:solidFill>
                  <a:cs typeface="+mn-ea"/>
                  <a:sym typeface="+mn-lt"/>
                </a:rPr>
                <a:t>D</a:t>
              </a:r>
              <a:endParaRPr lang="zh-CN" altLang="en-US" sz="120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BB9637-2F26-7238-3699-3E515F4DBA71}"/>
              </a:ext>
            </a:extLst>
          </p:cNvPr>
          <p:cNvGrpSpPr/>
          <p:nvPr/>
        </p:nvGrpSpPr>
        <p:grpSpPr>
          <a:xfrm>
            <a:off x="950609" y="2126909"/>
            <a:ext cx="4300220" cy="3763281"/>
            <a:chOff x="7023100" y="2126909"/>
            <a:chExt cx="4300220" cy="3763281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165B9BC-B268-72FC-F1F0-74BCD85AEA46}"/>
                </a:ext>
              </a:extLst>
            </p:cNvPr>
            <p:cNvSpPr/>
            <p:nvPr/>
          </p:nvSpPr>
          <p:spPr>
            <a:xfrm>
              <a:off x="7023100" y="2126909"/>
              <a:ext cx="4300220" cy="3763281"/>
            </a:xfrm>
            <a:prstGeom prst="roundRect">
              <a:avLst>
                <a:gd name="adj" fmla="val 3559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DC64BC8-30A8-A82F-A038-ED225FA64187}"/>
                </a:ext>
              </a:extLst>
            </p:cNvPr>
            <p:cNvSpPr txBox="1"/>
            <p:nvPr/>
          </p:nvSpPr>
          <p:spPr>
            <a:xfrm>
              <a:off x="10063842" y="2476356"/>
              <a:ext cx="104167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单位：万元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649ECD-2F4B-C5D6-B10B-F178CD0EFB30}"/>
                </a:ext>
              </a:extLst>
            </p:cNvPr>
            <p:cNvSpPr txBox="1"/>
            <p:nvPr/>
          </p:nvSpPr>
          <p:spPr>
            <a:xfrm>
              <a:off x="7249523" y="2492759"/>
              <a:ext cx="140262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总保费占比（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%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）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0DA1590-2C93-2156-203A-759E11E2A52D}"/>
                </a:ext>
              </a:extLst>
            </p:cNvPr>
            <p:cNvSpPr/>
            <p:nvPr/>
          </p:nvSpPr>
          <p:spPr>
            <a:xfrm>
              <a:off x="7379017" y="3785302"/>
              <a:ext cx="3641407" cy="14068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15000"/>
                  </a:schemeClr>
                </a:gs>
                <a:gs pos="99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aphicFrame>
          <p:nvGraphicFramePr>
            <p:cNvPr id="19" name="图表 18">
              <a:extLst>
                <a:ext uri="{FF2B5EF4-FFF2-40B4-BE49-F238E27FC236}">
                  <a16:creationId xmlns:a16="http://schemas.microsoft.com/office/drawing/2014/main" id="{425BEB2E-2290-8EB5-0931-E059DCE666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16396874"/>
                </p:ext>
              </p:extLst>
            </p:nvPr>
          </p:nvGraphicFramePr>
          <p:xfrm>
            <a:off x="7503160" y="3323340"/>
            <a:ext cx="3225799" cy="19727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9941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21F3D21-FDCB-0206-F90E-4661F774F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基盘渠道下滑明显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3329751-42A0-CD55-633A-31C3269A437C}"/>
              </a:ext>
            </a:extLst>
          </p:cNvPr>
          <p:cNvSpPr/>
          <p:nvPr/>
        </p:nvSpPr>
        <p:spPr>
          <a:xfrm>
            <a:off x="768000" y="2398883"/>
            <a:ext cx="2202932" cy="3083850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88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91D7AD-7558-E822-74DE-97425ADD915C}"/>
              </a:ext>
            </a:extLst>
          </p:cNvPr>
          <p:cNvSpPr txBox="1"/>
          <p:nvPr/>
        </p:nvSpPr>
        <p:spPr>
          <a:xfrm>
            <a:off x="930780" y="3253754"/>
            <a:ext cx="1853018" cy="15432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上半年，我司市场占比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7.46%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，排名第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，占比同比降低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1.94pt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，排名下降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名（人保寿、恒大、幸福超我司）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42AC1B2-F4B3-A354-6E5C-08F96263C575}"/>
              </a:ext>
            </a:extLst>
          </p:cNvPr>
          <p:cNvSpPr/>
          <p:nvPr/>
        </p:nvSpPr>
        <p:spPr>
          <a:xfrm>
            <a:off x="1809640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2B8916-F4C6-599C-EF64-B4D5E44D3EBF}"/>
              </a:ext>
            </a:extLst>
          </p:cNvPr>
          <p:cNvSpPr txBox="1"/>
          <p:nvPr/>
        </p:nvSpPr>
        <p:spPr>
          <a:xfrm>
            <a:off x="1897343" y="2257780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  <a:cs typeface="+mn-ea"/>
                <a:sym typeface="+mn-lt"/>
              </a:rPr>
              <a:t>市场份额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2B599CBC-B68D-6876-DCFA-00A09113CC4D}"/>
              </a:ext>
            </a:extLst>
          </p:cNvPr>
          <p:cNvSpPr/>
          <p:nvPr/>
        </p:nvSpPr>
        <p:spPr>
          <a:xfrm>
            <a:off x="8944318" y="2398883"/>
            <a:ext cx="2202932" cy="3083850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88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2C80FB4-292C-C3CB-556F-F009D2120F3D}"/>
              </a:ext>
            </a:extLst>
          </p:cNvPr>
          <p:cNvSpPr txBox="1"/>
          <p:nvPr/>
        </p:nvSpPr>
        <p:spPr>
          <a:xfrm>
            <a:off x="9107098" y="3253754"/>
            <a:ext cx="1853018" cy="15432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今年上半年我司月均活动人力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60%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，其中阳光之星活动人力占比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90%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，双星人力占比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70%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，同比下滑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10%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1657F94-EB90-E7BA-255A-64FF41A1846C}"/>
              </a:ext>
            </a:extLst>
          </p:cNvPr>
          <p:cNvSpPr/>
          <p:nvPr/>
        </p:nvSpPr>
        <p:spPr>
          <a:xfrm>
            <a:off x="9985958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BCA3429-8214-83C6-EDC4-B8D1EE167365}"/>
              </a:ext>
            </a:extLst>
          </p:cNvPr>
          <p:cNvSpPr txBox="1"/>
          <p:nvPr/>
        </p:nvSpPr>
        <p:spPr>
          <a:xfrm>
            <a:off x="10073661" y="2257780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  <a:cs typeface="+mn-ea"/>
                <a:sym typeface="+mn-lt"/>
              </a:rPr>
              <a:t>活动人力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9D1173A-522B-9185-031F-BDBD4969D95C}"/>
              </a:ext>
            </a:extLst>
          </p:cNvPr>
          <p:cNvSpPr/>
          <p:nvPr/>
        </p:nvSpPr>
        <p:spPr>
          <a:xfrm>
            <a:off x="3493439" y="2398883"/>
            <a:ext cx="2202932" cy="3083850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88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9D9DD6A-79E6-C30E-0EF2-92386B0D808B}"/>
              </a:ext>
            </a:extLst>
          </p:cNvPr>
          <p:cNvSpPr txBox="1"/>
          <p:nvPr/>
        </p:nvSpPr>
        <p:spPr>
          <a:xfrm>
            <a:off x="3656219" y="3253754"/>
            <a:ext cx="1853018" cy="15432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上半年，各机构邮政标保同比下降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4300.6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万，同比负增长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44.6%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，各机构均大幅下滑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9E43D213-4B1F-C711-85E0-E0E443D0B56A}"/>
              </a:ext>
            </a:extLst>
          </p:cNvPr>
          <p:cNvSpPr/>
          <p:nvPr/>
        </p:nvSpPr>
        <p:spPr>
          <a:xfrm>
            <a:off x="4535079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23B232F-70AB-2D90-2D28-3E668C669521}"/>
              </a:ext>
            </a:extLst>
          </p:cNvPr>
          <p:cNvSpPr txBox="1"/>
          <p:nvPr/>
        </p:nvSpPr>
        <p:spPr>
          <a:xfrm>
            <a:off x="4622782" y="2257780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  <a:cs typeface="+mn-ea"/>
                <a:sym typeface="+mn-lt"/>
              </a:rPr>
              <a:t>邮储份额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78E23B1-9DF5-26FC-F523-896F3FAA48D8}"/>
              </a:ext>
            </a:extLst>
          </p:cNvPr>
          <p:cNvSpPr/>
          <p:nvPr/>
        </p:nvSpPr>
        <p:spPr>
          <a:xfrm>
            <a:off x="6218878" y="2398883"/>
            <a:ext cx="2202932" cy="3083850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88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68300" dist="304800" dir="5400000" algn="t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CE197B5-E292-FF03-F804-8B19BD66F87C}"/>
              </a:ext>
            </a:extLst>
          </p:cNvPr>
          <p:cNvSpPr txBox="1"/>
          <p:nvPr/>
        </p:nvSpPr>
        <p:spPr>
          <a:xfrm>
            <a:off x="6381658" y="3253754"/>
            <a:ext cx="1853018" cy="15432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自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月正式运行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日至少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访工作以来，分公司共计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27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人连续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月未达标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日至少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访工作要求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8A6AA4EB-2E82-7AB2-79A1-7974246D220B}"/>
              </a:ext>
            </a:extLst>
          </p:cNvPr>
          <p:cNvSpPr/>
          <p:nvPr/>
        </p:nvSpPr>
        <p:spPr>
          <a:xfrm>
            <a:off x="7260518" y="2136689"/>
            <a:ext cx="1483032" cy="616075"/>
          </a:xfrm>
          <a:prstGeom prst="roundRect">
            <a:avLst>
              <a:gd name="adj" fmla="val 23441"/>
            </a:avLst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14CAD8D-342F-5E90-0E4A-58965224016B}"/>
              </a:ext>
            </a:extLst>
          </p:cNvPr>
          <p:cNvSpPr txBox="1"/>
          <p:nvPr/>
        </p:nvSpPr>
        <p:spPr>
          <a:xfrm>
            <a:off x="7348221" y="2257780"/>
            <a:ext cx="129507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  <a:cs typeface="+mn-ea"/>
                <a:sym typeface="+mn-lt"/>
              </a:rPr>
              <a:t>拜访情况</a:t>
            </a:r>
          </a:p>
        </p:txBody>
      </p:sp>
    </p:spTree>
    <p:extLst>
      <p:ext uri="{BB962C8B-B14F-4D97-AF65-F5344CB8AC3E}">
        <p14:creationId xmlns:p14="http://schemas.microsoft.com/office/powerpoint/2010/main" val="319119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0822" y="2730333"/>
            <a:ext cx="4467678" cy="922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54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机遇与挑战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0330" y="2502190"/>
            <a:ext cx="2230278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defRPr sz="11500" i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</a:rPr>
              <a:t>03</a:t>
            </a:r>
            <a:endParaRPr lang="zh-CN" altLang="en-US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8944" y="3543300"/>
            <a:ext cx="7473056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CN" sz="3200" b="1" dirty="0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+mj-lt"/>
                <a:ea typeface="+mj-ea"/>
              </a:rPr>
              <a:t>OPPORTUNITY CHALLENGE</a:t>
            </a:r>
          </a:p>
        </p:txBody>
      </p:sp>
    </p:spTree>
    <p:extLst>
      <p:ext uri="{BB962C8B-B14F-4D97-AF65-F5344CB8AC3E}">
        <p14:creationId xmlns:p14="http://schemas.microsoft.com/office/powerpoint/2010/main" val="31924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机遇</a:t>
            </a:r>
          </a:p>
        </p:txBody>
      </p:sp>
      <p:sp>
        <p:nvSpPr>
          <p:cNvPr id="40" name="Rounded Rectangle 39+">
            <a:extLst>
              <a:ext uri="{FF2B5EF4-FFF2-40B4-BE49-F238E27FC236}">
                <a16:creationId xmlns:a16="http://schemas.microsoft.com/office/drawing/2014/main" id="{8FD57BD1-D974-975D-4AFE-AEF07FD2BBAC}"/>
              </a:ext>
            </a:extLst>
          </p:cNvPr>
          <p:cNvSpPr/>
          <p:nvPr/>
        </p:nvSpPr>
        <p:spPr>
          <a:xfrm>
            <a:off x="874714" y="1466669"/>
            <a:ext cx="10621961" cy="1962331"/>
          </a:xfrm>
          <a:prstGeom prst="roundRect">
            <a:avLst>
              <a:gd name="adj" fmla="val 12096"/>
            </a:avLst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0" ty="-5080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5D93936C-6478-26CE-D4F8-1C80601C488D}"/>
              </a:ext>
            </a:extLst>
          </p:cNvPr>
          <p:cNvSpPr/>
          <p:nvPr/>
        </p:nvSpPr>
        <p:spPr>
          <a:xfrm>
            <a:off x="768350" y="1466669"/>
            <a:ext cx="10728325" cy="1962331"/>
          </a:xfrm>
          <a:prstGeom prst="roundRect">
            <a:avLst>
              <a:gd name="adj" fmla="val 1209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41300" dist="25400" dir="1260000" algn="ctr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0AC3DCFD-DA0F-AEA2-7D8D-A4098062B519}"/>
              </a:ext>
            </a:extLst>
          </p:cNvPr>
          <p:cNvSpPr/>
          <p:nvPr/>
        </p:nvSpPr>
        <p:spPr>
          <a:xfrm>
            <a:off x="4808457" y="2161914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5" name="文本框 9">
            <a:extLst>
              <a:ext uri="{FF2B5EF4-FFF2-40B4-BE49-F238E27FC236}">
                <a16:creationId xmlns:a16="http://schemas.microsoft.com/office/drawing/2014/main" id="{9E5A4150-2F68-72B2-F955-143048D583FB}"/>
              </a:ext>
            </a:extLst>
          </p:cNvPr>
          <p:cNvSpPr txBox="1"/>
          <p:nvPr/>
        </p:nvSpPr>
        <p:spPr>
          <a:xfrm>
            <a:off x="5076291" y="3717000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保险优势凸显</a:t>
            </a:r>
          </a:p>
        </p:txBody>
      </p:sp>
      <p:sp>
        <p:nvSpPr>
          <p:cNvPr id="46" name="文本框 10">
            <a:extLst>
              <a:ext uri="{FF2B5EF4-FFF2-40B4-BE49-F238E27FC236}">
                <a16:creationId xmlns:a16="http://schemas.microsoft.com/office/drawing/2014/main" id="{06D6D1D6-D777-143D-5AE0-DF806612F735}"/>
              </a:ext>
            </a:extLst>
          </p:cNvPr>
          <p:cNvSpPr txBox="1"/>
          <p:nvPr/>
        </p:nvSpPr>
        <p:spPr>
          <a:xfrm>
            <a:off x="5009887" y="4221000"/>
            <a:ext cx="2180683" cy="123933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“资管新规”过渡期平稳“收官”， “保本”理财、不合规的短期理财产品“谢幕”，自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年起，银行理财迈向净值化发展新征程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12B2A6A-8571-2811-10CF-1698E00983D7}"/>
              </a:ext>
            </a:extLst>
          </p:cNvPr>
          <p:cNvGrpSpPr/>
          <p:nvPr/>
        </p:nvGrpSpPr>
        <p:grpSpPr>
          <a:xfrm>
            <a:off x="5637628" y="2425892"/>
            <a:ext cx="925200" cy="925200"/>
            <a:chOff x="5348513" y="2012224"/>
            <a:chExt cx="1378857" cy="1378857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18842A1-48D2-4695-EB22-4EE433FFA2E7}"/>
                </a:ext>
              </a:extLst>
            </p:cNvPr>
            <p:cNvSpPr/>
            <p:nvPr/>
          </p:nvSpPr>
          <p:spPr>
            <a:xfrm>
              <a:off x="5348513" y="2012224"/>
              <a:ext cx="1378857" cy="1378857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93700" sx="102000" sy="102000" algn="ctr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A354F211-44A0-6E39-DDFD-500360DB3793}"/>
                </a:ext>
              </a:extLst>
            </p:cNvPr>
            <p:cNvGrpSpPr/>
            <p:nvPr/>
          </p:nvGrpSpPr>
          <p:grpSpPr>
            <a:xfrm>
              <a:off x="6371728" y="2074211"/>
              <a:ext cx="319357" cy="318997"/>
              <a:chOff x="2714129" y="2979358"/>
              <a:chExt cx="319357" cy="318997"/>
            </a:xfrm>
          </p:grpSpPr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83A6DDE6-80AB-64FC-B0C7-C2E29911AF00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8997" cy="31899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check-mark_2431">
                <a:extLst>
                  <a:ext uri="{FF2B5EF4-FFF2-40B4-BE49-F238E27FC236}">
                    <a16:creationId xmlns:a16="http://schemas.microsoft.com/office/drawing/2014/main" id="{7FEA4155-A1A0-FC0A-F2F3-55704C01C5D5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9357" cy="318997"/>
              </a:xfrm>
              <a:custGeom>
                <a:avLst/>
                <a:gdLst>
                  <a:gd name="T0" fmla="*/ 213 w 427"/>
                  <a:gd name="T1" fmla="*/ 0 h 427"/>
                  <a:gd name="T2" fmla="*/ 0 w 427"/>
                  <a:gd name="T3" fmla="*/ 213 h 427"/>
                  <a:gd name="T4" fmla="*/ 213 w 427"/>
                  <a:gd name="T5" fmla="*/ 427 h 427"/>
                  <a:gd name="T6" fmla="*/ 427 w 427"/>
                  <a:gd name="T7" fmla="*/ 213 h 427"/>
                  <a:gd name="T8" fmla="*/ 213 w 427"/>
                  <a:gd name="T9" fmla="*/ 0 h 427"/>
                  <a:gd name="T10" fmla="*/ 180 w 427"/>
                  <a:gd name="T11" fmla="*/ 312 h 427"/>
                  <a:gd name="T12" fmla="*/ 82 w 427"/>
                  <a:gd name="T13" fmla="*/ 214 h 427"/>
                  <a:gd name="T14" fmla="*/ 120 w 427"/>
                  <a:gd name="T15" fmla="*/ 176 h 427"/>
                  <a:gd name="T16" fmla="*/ 180 w 427"/>
                  <a:gd name="T17" fmla="*/ 236 h 427"/>
                  <a:gd name="T18" fmla="*/ 308 w 427"/>
                  <a:gd name="T19" fmla="*/ 108 h 427"/>
                  <a:gd name="T20" fmla="*/ 346 w 427"/>
                  <a:gd name="T21" fmla="*/ 146 h 427"/>
                  <a:gd name="T22" fmla="*/ 180 w 427"/>
                  <a:gd name="T23" fmla="*/ 31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7" h="427">
                    <a:moveTo>
                      <a:pt x="213" y="0"/>
                    </a:moveTo>
                    <a:cubicBezTo>
                      <a:pt x="96" y="0"/>
                      <a:pt x="0" y="96"/>
                      <a:pt x="0" y="213"/>
                    </a:cubicBezTo>
                    <a:cubicBezTo>
                      <a:pt x="0" y="331"/>
                      <a:pt x="96" y="427"/>
                      <a:pt x="213" y="427"/>
                    </a:cubicBezTo>
                    <a:cubicBezTo>
                      <a:pt x="331" y="427"/>
                      <a:pt x="427" y="331"/>
                      <a:pt x="427" y="213"/>
                    </a:cubicBezTo>
                    <a:cubicBezTo>
                      <a:pt x="427" y="96"/>
                      <a:pt x="331" y="0"/>
                      <a:pt x="213" y="0"/>
                    </a:cubicBezTo>
                    <a:close/>
                    <a:moveTo>
                      <a:pt x="180" y="312"/>
                    </a:moveTo>
                    <a:lnTo>
                      <a:pt x="82" y="214"/>
                    </a:lnTo>
                    <a:lnTo>
                      <a:pt x="120" y="176"/>
                    </a:lnTo>
                    <a:lnTo>
                      <a:pt x="180" y="236"/>
                    </a:lnTo>
                    <a:lnTo>
                      <a:pt x="308" y="108"/>
                    </a:lnTo>
                    <a:lnTo>
                      <a:pt x="346" y="146"/>
                    </a:lnTo>
                    <a:lnTo>
                      <a:pt x="180" y="31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7" name="journalist-with-placeholder_21567">
              <a:extLst>
                <a:ext uri="{FF2B5EF4-FFF2-40B4-BE49-F238E27FC236}">
                  <a16:creationId xmlns:a16="http://schemas.microsoft.com/office/drawing/2014/main" id="{3147B17C-D564-7606-778B-FE82B539A267}"/>
                </a:ext>
              </a:extLst>
            </p:cNvPr>
            <p:cNvSpPr/>
            <p:nvPr/>
          </p:nvSpPr>
          <p:spPr>
            <a:xfrm>
              <a:off x="5627094" y="2200051"/>
              <a:ext cx="749429" cy="918307"/>
            </a:xfrm>
            <a:custGeom>
              <a:avLst/>
              <a:gdLst>
                <a:gd name="connsiteX0" fmla="*/ 146458 w 495087"/>
                <a:gd name="connsiteY0" fmla="*/ 391638 h 606651"/>
                <a:gd name="connsiteX1" fmla="*/ 145536 w 495087"/>
                <a:gd name="connsiteY1" fmla="*/ 400729 h 606651"/>
                <a:gd name="connsiteX2" fmla="*/ 116325 w 495087"/>
                <a:gd name="connsiteY2" fmla="*/ 489968 h 606651"/>
                <a:gd name="connsiteX3" fmla="*/ 164203 w 495087"/>
                <a:gd name="connsiteY3" fmla="*/ 458150 h 606651"/>
                <a:gd name="connsiteX4" fmla="*/ 247515 w 495087"/>
                <a:gd name="connsiteY4" fmla="*/ 562291 h 606651"/>
                <a:gd name="connsiteX5" fmla="*/ 330884 w 495087"/>
                <a:gd name="connsiteY5" fmla="*/ 458150 h 606651"/>
                <a:gd name="connsiteX6" fmla="*/ 378762 w 495087"/>
                <a:gd name="connsiteY6" fmla="*/ 489968 h 606651"/>
                <a:gd name="connsiteX7" fmla="*/ 349551 w 495087"/>
                <a:gd name="connsiteY7" fmla="*/ 400729 h 606651"/>
                <a:gd name="connsiteX8" fmla="*/ 348629 w 495087"/>
                <a:gd name="connsiteY8" fmla="*/ 391638 h 606651"/>
                <a:gd name="connsiteX9" fmla="*/ 436492 w 495087"/>
                <a:gd name="connsiteY9" fmla="*/ 421500 h 606651"/>
                <a:gd name="connsiteX10" fmla="*/ 448361 w 495087"/>
                <a:gd name="connsiteY10" fmla="*/ 428461 h 606651"/>
                <a:gd name="connsiteX11" fmla="*/ 489671 w 495087"/>
                <a:gd name="connsiteY11" fmla="*/ 484732 h 606651"/>
                <a:gd name="connsiteX12" fmla="*/ 492667 w 495087"/>
                <a:gd name="connsiteY12" fmla="*/ 500785 h 606651"/>
                <a:gd name="connsiteX13" fmla="*/ 494165 w 495087"/>
                <a:gd name="connsiteY13" fmla="*/ 513673 h 606651"/>
                <a:gd name="connsiteX14" fmla="*/ 495087 w 495087"/>
                <a:gd name="connsiteY14" fmla="*/ 536457 h 606651"/>
                <a:gd name="connsiteX15" fmla="*/ 494741 w 495087"/>
                <a:gd name="connsiteY15" fmla="*/ 549460 h 606651"/>
                <a:gd name="connsiteX16" fmla="*/ 480856 w 495087"/>
                <a:gd name="connsiteY16" fmla="*/ 587262 h 606651"/>
                <a:gd name="connsiteX17" fmla="*/ 433554 w 495087"/>
                <a:gd name="connsiteY17" fmla="*/ 606651 h 606651"/>
                <a:gd name="connsiteX18" fmla="*/ 247515 w 495087"/>
                <a:gd name="connsiteY18" fmla="*/ 606594 h 606651"/>
                <a:gd name="connsiteX19" fmla="*/ 61533 w 495087"/>
                <a:gd name="connsiteY19" fmla="*/ 606651 h 606651"/>
                <a:gd name="connsiteX20" fmla="*/ 14231 w 495087"/>
                <a:gd name="connsiteY20" fmla="*/ 587262 h 606651"/>
                <a:gd name="connsiteX21" fmla="*/ 346 w 495087"/>
                <a:gd name="connsiteY21" fmla="*/ 549460 h 606651"/>
                <a:gd name="connsiteX22" fmla="*/ 0 w 495087"/>
                <a:gd name="connsiteY22" fmla="*/ 536457 h 606651"/>
                <a:gd name="connsiteX23" fmla="*/ 922 w 495087"/>
                <a:gd name="connsiteY23" fmla="*/ 513673 h 606651"/>
                <a:gd name="connsiteX24" fmla="*/ 2420 w 495087"/>
                <a:gd name="connsiteY24" fmla="*/ 500785 h 606651"/>
                <a:gd name="connsiteX25" fmla="*/ 5416 w 495087"/>
                <a:gd name="connsiteY25" fmla="*/ 484732 h 606651"/>
                <a:gd name="connsiteX26" fmla="*/ 46726 w 495087"/>
                <a:gd name="connsiteY26" fmla="*/ 428461 h 606651"/>
                <a:gd name="connsiteX27" fmla="*/ 58595 w 495087"/>
                <a:gd name="connsiteY27" fmla="*/ 421500 h 606651"/>
                <a:gd name="connsiteX28" fmla="*/ 146458 w 495087"/>
                <a:gd name="connsiteY28" fmla="*/ 391638 h 606651"/>
                <a:gd name="connsiteX29" fmla="*/ 247341 w 495087"/>
                <a:gd name="connsiteY29" fmla="*/ 0 h 606651"/>
                <a:gd name="connsiteX30" fmla="*/ 247514 w 495087"/>
                <a:gd name="connsiteY30" fmla="*/ 0 h 606651"/>
                <a:gd name="connsiteX31" fmla="*/ 247745 w 495087"/>
                <a:gd name="connsiteY31" fmla="*/ 0 h 606651"/>
                <a:gd name="connsiteX32" fmla="*/ 414430 w 495087"/>
                <a:gd name="connsiteY32" fmla="*/ 171035 h 606651"/>
                <a:gd name="connsiteX33" fmla="*/ 399392 w 495087"/>
                <a:gd name="connsiteY33" fmla="*/ 241451 h 606651"/>
                <a:gd name="connsiteX34" fmla="*/ 393457 w 495087"/>
                <a:gd name="connsiteY34" fmla="*/ 261241 h 606651"/>
                <a:gd name="connsiteX35" fmla="*/ 390346 w 495087"/>
                <a:gd name="connsiteY35" fmla="*/ 280916 h 606651"/>
                <a:gd name="connsiteX36" fmla="*/ 390807 w 495087"/>
                <a:gd name="connsiteY36" fmla="*/ 287014 h 606651"/>
                <a:gd name="connsiteX37" fmla="*/ 406940 w 495087"/>
                <a:gd name="connsiteY37" fmla="*/ 316009 h 606651"/>
                <a:gd name="connsiteX38" fmla="*/ 327659 w 495087"/>
                <a:gd name="connsiteY38" fmla="*/ 350987 h 606651"/>
                <a:gd name="connsiteX39" fmla="*/ 301501 w 495087"/>
                <a:gd name="connsiteY39" fmla="*/ 355014 h 606651"/>
                <a:gd name="connsiteX40" fmla="*/ 292571 w 495087"/>
                <a:gd name="connsiteY40" fmla="*/ 356682 h 606651"/>
                <a:gd name="connsiteX41" fmla="*/ 307090 w 495087"/>
                <a:gd name="connsiteY41" fmla="*/ 398967 h 606651"/>
                <a:gd name="connsiteX42" fmla="*/ 247745 w 495087"/>
                <a:gd name="connsiteY42" fmla="*/ 498262 h 606651"/>
                <a:gd name="connsiteX43" fmla="*/ 247341 w 495087"/>
                <a:gd name="connsiteY43" fmla="*/ 498262 h 606651"/>
                <a:gd name="connsiteX44" fmla="*/ 187996 w 495087"/>
                <a:gd name="connsiteY44" fmla="*/ 398967 h 606651"/>
                <a:gd name="connsiteX45" fmla="*/ 202515 w 495087"/>
                <a:gd name="connsiteY45" fmla="*/ 356682 h 606651"/>
                <a:gd name="connsiteX46" fmla="*/ 193585 w 495087"/>
                <a:gd name="connsiteY46" fmla="*/ 355014 h 606651"/>
                <a:gd name="connsiteX47" fmla="*/ 167427 w 495087"/>
                <a:gd name="connsiteY47" fmla="*/ 350987 h 606651"/>
                <a:gd name="connsiteX48" fmla="*/ 88146 w 495087"/>
                <a:gd name="connsiteY48" fmla="*/ 316009 h 606651"/>
                <a:gd name="connsiteX49" fmla="*/ 104221 w 495087"/>
                <a:gd name="connsiteY49" fmla="*/ 287014 h 606651"/>
                <a:gd name="connsiteX50" fmla="*/ 104740 w 495087"/>
                <a:gd name="connsiteY50" fmla="*/ 280916 h 606651"/>
                <a:gd name="connsiteX51" fmla="*/ 101629 w 495087"/>
                <a:gd name="connsiteY51" fmla="*/ 261241 h 606651"/>
                <a:gd name="connsiteX52" fmla="*/ 95694 w 495087"/>
                <a:gd name="connsiteY52" fmla="*/ 241451 h 606651"/>
                <a:gd name="connsiteX53" fmla="*/ 80656 w 495087"/>
                <a:gd name="connsiteY53" fmla="*/ 171035 h 606651"/>
                <a:gd name="connsiteX54" fmla="*/ 247341 w 495087"/>
                <a:gd name="connsiteY54" fmla="*/ 0 h 60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95087" h="606651">
                  <a:moveTo>
                    <a:pt x="146458" y="391638"/>
                  </a:moveTo>
                  <a:cubicBezTo>
                    <a:pt x="145997" y="394400"/>
                    <a:pt x="145651" y="397449"/>
                    <a:pt x="145536" y="400729"/>
                  </a:cubicBezTo>
                  <a:cubicBezTo>
                    <a:pt x="134301" y="408554"/>
                    <a:pt x="101287" y="436919"/>
                    <a:pt x="116325" y="489968"/>
                  </a:cubicBezTo>
                  <a:cubicBezTo>
                    <a:pt x="116325" y="489968"/>
                    <a:pt x="140005" y="461775"/>
                    <a:pt x="164203" y="458150"/>
                  </a:cubicBezTo>
                  <a:cubicBezTo>
                    <a:pt x="187192" y="498253"/>
                    <a:pt x="226428" y="549000"/>
                    <a:pt x="247515" y="562291"/>
                  </a:cubicBezTo>
                  <a:cubicBezTo>
                    <a:pt x="268659" y="549000"/>
                    <a:pt x="307838" y="498253"/>
                    <a:pt x="330884" y="458150"/>
                  </a:cubicBezTo>
                  <a:cubicBezTo>
                    <a:pt x="355082" y="461775"/>
                    <a:pt x="378762" y="489968"/>
                    <a:pt x="378762" y="489968"/>
                  </a:cubicBezTo>
                  <a:cubicBezTo>
                    <a:pt x="393742" y="436919"/>
                    <a:pt x="360728" y="408554"/>
                    <a:pt x="349551" y="400729"/>
                  </a:cubicBezTo>
                  <a:cubicBezTo>
                    <a:pt x="349436" y="397449"/>
                    <a:pt x="349090" y="394400"/>
                    <a:pt x="348629" y="391638"/>
                  </a:cubicBezTo>
                  <a:cubicBezTo>
                    <a:pt x="350703" y="392271"/>
                    <a:pt x="431134" y="418680"/>
                    <a:pt x="436492" y="421500"/>
                  </a:cubicBezTo>
                  <a:cubicBezTo>
                    <a:pt x="440525" y="423628"/>
                    <a:pt x="444501" y="425872"/>
                    <a:pt x="448361" y="428461"/>
                  </a:cubicBezTo>
                  <a:cubicBezTo>
                    <a:pt x="468872" y="442385"/>
                    <a:pt x="484083" y="460279"/>
                    <a:pt x="489671" y="484732"/>
                  </a:cubicBezTo>
                  <a:cubicBezTo>
                    <a:pt x="490132" y="486861"/>
                    <a:pt x="492667" y="500785"/>
                    <a:pt x="492667" y="500785"/>
                  </a:cubicBezTo>
                  <a:cubicBezTo>
                    <a:pt x="493301" y="505042"/>
                    <a:pt x="493819" y="509357"/>
                    <a:pt x="494165" y="513673"/>
                  </a:cubicBezTo>
                  <a:cubicBezTo>
                    <a:pt x="494165" y="513845"/>
                    <a:pt x="495087" y="536342"/>
                    <a:pt x="495087" y="536457"/>
                  </a:cubicBezTo>
                  <a:cubicBezTo>
                    <a:pt x="495087" y="536457"/>
                    <a:pt x="494857" y="546986"/>
                    <a:pt x="494741" y="549460"/>
                  </a:cubicBezTo>
                  <a:cubicBezTo>
                    <a:pt x="493992" y="563442"/>
                    <a:pt x="491054" y="576445"/>
                    <a:pt x="480856" y="587262"/>
                  </a:cubicBezTo>
                  <a:cubicBezTo>
                    <a:pt x="467893" y="601013"/>
                    <a:pt x="452106" y="606651"/>
                    <a:pt x="433554" y="606651"/>
                  </a:cubicBezTo>
                  <a:cubicBezTo>
                    <a:pt x="371560" y="606594"/>
                    <a:pt x="309566" y="606594"/>
                    <a:pt x="247515" y="606594"/>
                  </a:cubicBezTo>
                  <a:cubicBezTo>
                    <a:pt x="185521" y="606594"/>
                    <a:pt x="123527" y="606594"/>
                    <a:pt x="61533" y="606651"/>
                  </a:cubicBezTo>
                  <a:cubicBezTo>
                    <a:pt x="42981" y="606651"/>
                    <a:pt x="27194" y="601013"/>
                    <a:pt x="14231" y="587262"/>
                  </a:cubicBezTo>
                  <a:cubicBezTo>
                    <a:pt x="4033" y="576445"/>
                    <a:pt x="1095" y="563442"/>
                    <a:pt x="346" y="549460"/>
                  </a:cubicBezTo>
                  <a:cubicBezTo>
                    <a:pt x="230" y="546986"/>
                    <a:pt x="0" y="536457"/>
                    <a:pt x="0" y="536457"/>
                  </a:cubicBezTo>
                  <a:cubicBezTo>
                    <a:pt x="0" y="536342"/>
                    <a:pt x="864" y="513845"/>
                    <a:pt x="922" y="513673"/>
                  </a:cubicBezTo>
                  <a:cubicBezTo>
                    <a:pt x="1268" y="509357"/>
                    <a:pt x="1786" y="505042"/>
                    <a:pt x="2420" y="500785"/>
                  </a:cubicBezTo>
                  <a:cubicBezTo>
                    <a:pt x="2420" y="500785"/>
                    <a:pt x="4897" y="486861"/>
                    <a:pt x="5416" y="484732"/>
                  </a:cubicBezTo>
                  <a:cubicBezTo>
                    <a:pt x="11004" y="460279"/>
                    <a:pt x="26215" y="442385"/>
                    <a:pt x="46726" y="428461"/>
                  </a:cubicBezTo>
                  <a:cubicBezTo>
                    <a:pt x="50586" y="425872"/>
                    <a:pt x="54562" y="423628"/>
                    <a:pt x="58595" y="421500"/>
                  </a:cubicBezTo>
                  <a:cubicBezTo>
                    <a:pt x="63953" y="418680"/>
                    <a:pt x="144384" y="392271"/>
                    <a:pt x="146458" y="391638"/>
                  </a:cubicBezTo>
                  <a:close/>
                  <a:moveTo>
                    <a:pt x="247341" y="0"/>
                  </a:moveTo>
                  <a:cubicBezTo>
                    <a:pt x="247399" y="0"/>
                    <a:pt x="247457" y="0"/>
                    <a:pt x="247514" y="0"/>
                  </a:cubicBezTo>
                  <a:cubicBezTo>
                    <a:pt x="247629" y="0"/>
                    <a:pt x="247687" y="0"/>
                    <a:pt x="247745" y="0"/>
                  </a:cubicBezTo>
                  <a:cubicBezTo>
                    <a:pt x="340104" y="1726"/>
                    <a:pt x="414430" y="77607"/>
                    <a:pt x="414430" y="171035"/>
                  </a:cubicBezTo>
                  <a:cubicBezTo>
                    <a:pt x="414430" y="196118"/>
                    <a:pt x="409072" y="219993"/>
                    <a:pt x="399392" y="241451"/>
                  </a:cubicBezTo>
                  <a:cubicBezTo>
                    <a:pt x="397375" y="248067"/>
                    <a:pt x="395301" y="254625"/>
                    <a:pt x="393457" y="261241"/>
                  </a:cubicBezTo>
                  <a:cubicBezTo>
                    <a:pt x="391499" y="268202"/>
                    <a:pt x="390289" y="274703"/>
                    <a:pt x="390346" y="280916"/>
                  </a:cubicBezTo>
                  <a:cubicBezTo>
                    <a:pt x="390346" y="282987"/>
                    <a:pt x="390519" y="285058"/>
                    <a:pt x="390807" y="287014"/>
                  </a:cubicBezTo>
                  <a:cubicBezTo>
                    <a:pt x="392593" y="292882"/>
                    <a:pt x="404981" y="312672"/>
                    <a:pt x="406940" y="316009"/>
                  </a:cubicBezTo>
                  <a:cubicBezTo>
                    <a:pt x="385103" y="339539"/>
                    <a:pt x="356179" y="345004"/>
                    <a:pt x="327659" y="350987"/>
                  </a:cubicBezTo>
                  <a:cubicBezTo>
                    <a:pt x="319247" y="352770"/>
                    <a:pt x="310605" y="353806"/>
                    <a:pt x="301501" y="355014"/>
                  </a:cubicBezTo>
                  <a:cubicBezTo>
                    <a:pt x="298563" y="355532"/>
                    <a:pt x="295567" y="356107"/>
                    <a:pt x="292571" y="356682"/>
                  </a:cubicBezTo>
                  <a:lnTo>
                    <a:pt x="307090" y="398967"/>
                  </a:lnTo>
                  <a:cubicBezTo>
                    <a:pt x="307090" y="398967"/>
                    <a:pt x="307493" y="460696"/>
                    <a:pt x="247745" y="498262"/>
                  </a:cubicBezTo>
                  <a:lnTo>
                    <a:pt x="247341" y="498262"/>
                  </a:lnTo>
                  <a:cubicBezTo>
                    <a:pt x="187593" y="460696"/>
                    <a:pt x="187996" y="398967"/>
                    <a:pt x="187996" y="398967"/>
                  </a:cubicBezTo>
                  <a:lnTo>
                    <a:pt x="202515" y="356682"/>
                  </a:lnTo>
                  <a:cubicBezTo>
                    <a:pt x="199519" y="356107"/>
                    <a:pt x="196523" y="355532"/>
                    <a:pt x="193585" y="355014"/>
                  </a:cubicBezTo>
                  <a:cubicBezTo>
                    <a:pt x="184481" y="353806"/>
                    <a:pt x="175839" y="352770"/>
                    <a:pt x="167427" y="350987"/>
                  </a:cubicBezTo>
                  <a:cubicBezTo>
                    <a:pt x="138907" y="345004"/>
                    <a:pt x="109983" y="339539"/>
                    <a:pt x="88146" y="316009"/>
                  </a:cubicBezTo>
                  <a:cubicBezTo>
                    <a:pt x="90105" y="312672"/>
                    <a:pt x="102493" y="292882"/>
                    <a:pt x="104221" y="287014"/>
                  </a:cubicBezTo>
                  <a:cubicBezTo>
                    <a:pt x="104567" y="285058"/>
                    <a:pt x="104740" y="282987"/>
                    <a:pt x="104740" y="280916"/>
                  </a:cubicBezTo>
                  <a:cubicBezTo>
                    <a:pt x="104797" y="274703"/>
                    <a:pt x="103530" y="268202"/>
                    <a:pt x="101629" y="261241"/>
                  </a:cubicBezTo>
                  <a:cubicBezTo>
                    <a:pt x="99785" y="254625"/>
                    <a:pt x="97711" y="248067"/>
                    <a:pt x="95694" y="241451"/>
                  </a:cubicBezTo>
                  <a:cubicBezTo>
                    <a:pt x="86014" y="219993"/>
                    <a:pt x="80656" y="196118"/>
                    <a:pt x="80656" y="171035"/>
                  </a:cubicBezTo>
                  <a:cubicBezTo>
                    <a:pt x="80656" y="77607"/>
                    <a:pt x="154982" y="1726"/>
                    <a:pt x="2473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8" name="chat_319360">
              <a:extLst>
                <a:ext uri="{FF2B5EF4-FFF2-40B4-BE49-F238E27FC236}">
                  <a16:creationId xmlns:a16="http://schemas.microsoft.com/office/drawing/2014/main" id="{9FC6F1BB-3A13-686D-1012-F9E6D0E20D70}"/>
                </a:ext>
              </a:extLst>
            </p:cNvPr>
            <p:cNvSpPr/>
            <p:nvPr/>
          </p:nvSpPr>
          <p:spPr>
            <a:xfrm>
              <a:off x="6202679" y="2600432"/>
              <a:ext cx="466455" cy="407459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7647" h="530793">
                  <a:moveTo>
                    <a:pt x="151948" y="328544"/>
                  </a:moveTo>
                  <a:cubicBezTo>
                    <a:pt x="137974" y="328544"/>
                    <a:pt x="126582" y="339918"/>
                    <a:pt x="126582" y="353869"/>
                  </a:cubicBezTo>
                  <a:cubicBezTo>
                    <a:pt x="126582" y="367820"/>
                    <a:pt x="137974" y="379106"/>
                    <a:pt x="151948" y="379106"/>
                  </a:cubicBezTo>
                  <a:lnTo>
                    <a:pt x="303791" y="379106"/>
                  </a:lnTo>
                  <a:cubicBezTo>
                    <a:pt x="317765" y="379106"/>
                    <a:pt x="329158" y="367820"/>
                    <a:pt x="329158" y="353869"/>
                  </a:cubicBezTo>
                  <a:cubicBezTo>
                    <a:pt x="329158" y="339918"/>
                    <a:pt x="317765" y="328544"/>
                    <a:pt x="303791" y="328544"/>
                  </a:cubicBezTo>
                  <a:close/>
                  <a:moveTo>
                    <a:pt x="151948" y="227508"/>
                  </a:moveTo>
                  <a:cubicBezTo>
                    <a:pt x="137974" y="227508"/>
                    <a:pt x="126582" y="238793"/>
                    <a:pt x="126582" y="252744"/>
                  </a:cubicBezTo>
                  <a:cubicBezTo>
                    <a:pt x="126582" y="266696"/>
                    <a:pt x="137974" y="278070"/>
                    <a:pt x="151948" y="278070"/>
                  </a:cubicBezTo>
                  <a:lnTo>
                    <a:pt x="253147" y="278070"/>
                  </a:lnTo>
                  <a:cubicBezTo>
                    <a:pt x="267121" y="278070"/>
                    <a:pt x="278514" y="266696"/>
                    <a:pt x="278514" y="252744"/>
                  </a:cubicBezTo>
                  <a:cubicBezTo>
                    <a:pt x="278514" y="238793"/>
                    <a:pt x="267121" y="227508"/>
                    <a:pt x="253147" y="227508"/>
                  </a:cubicBezTo>
                  <a:close/>
                  <a:moveTo>
                    <a:pt x="227870" y="126383"/>
                  </a:moveTo>
                  <a:cubicBezTo>
                    <a:pt x="359864" y="126383"/>
                    <a:pt x="455723" y="200760"/>
                    <a:pt x="455723" y="303307"/>
                  </a:cubicBezTo>
                  <a:cubicBezTo>
                    <a:pt x="455723" y="405853"/>
                    <a:pt x="359864" y="480231"/>
                    <a:pt x="227870" y="480231"/>
                  </a:cubicBezTo>
                  <a:lnTo>
                    <a:pt x="157021" y="480231"/>
                  </a:lnTo>
                  <a:cubicBezTo>
                    <a:pt x="137173" y="488673"/>
                    <a:pt x="61608" y="520218"/>
                    <a:pt x="33304" y="529549"/>
                  </a:cubicBezTo>
                  <a:cubicBezTo>
                    <a:pt x="30634" y="530349"/>
                    <a:pt x="27964" y="530793"/>
                    <a:pt x="25294" y="530793"/>
                  </a:cubicBezTo>
                  <a:cubicBezTo>
                    <a:pt x="16749" y="530793"/>
                    <a:pt x="8472" y="526350"/>
                    <a:pt x="3754" y="518797"/>
                  </a:cubicBezTo>
                  <a:cubicBezTo>
                    <a:pt x="-2387" y="508755"/>
                    <a:pt x="-874" y="495959"/>
                    <a:pt x="7404" y="487606"/>
                  </a:cubicBezTo>
                  <a:cubicBezTo>
                    <a:pt x="35885" y="459259"/>
                    <a:pt x="37932" y="420338"/>
                    <a:pt x="37487" y="405054"/>
                  </a:cubicBezTo>
                  <a:cubicBezTo>
                    <a:pt x="12299" y="373508"/>
                    <a:pt x="16" y="340184"/>
                    <a:pt x="16" y="303307"/>
                  </a:cubicBezTo>
                  <a:cubicBezTo>
                    <a:pt x="16" y="200760"/>
                    <a:pt x="95875" y="126383"/>
                    <a:pt x="227870" y="126383"/>
                  </a:cubicBezTo>
                  <a:close/>
                  <a:moveTo>
                    <a:pt x="379780" y="0"/>
                  </a:moveTo>
                  <a:cubicBezTo>
                    <a:pt x="511782" y="0"/>
                    <a:pt x="607647" y="74377"/>
                    <a:pt x="607647" y="176924"/>
                  </a:cubicBezTo>
                  <a:cubicBezTo>
                    <a:pt x="607647" y="213713"/>
                    <a:pt x="595363" y="247125"/>
                    <a:pt x="570173" y="278671"/>
                  </a:cubicBezTo>
                  <a:cubicBezTo>
                    <a:pt x="569728" y="293955"/>
                    <a:pt x="571775" y="332876"/>
                    <a:pt x="600170" y="361223"/>
                  </a:cubicBezTo>
                  <a:cubicBezTo>
                    <a:pt x="608537" y="369487"/>
                    <a:pt x="610050" y="382372"/>
                    <a:pt x="603819" y="392325"/>
                  </a:cubicBezTo>
                  <a:cubicBezTo>
                    <a:pt x="599191" y="399967"/>
                    <a:pt x="590913" y="404410"/>
                    <a:pt x="582279" y="404410"/>
                  </a:cubicBezTo>
                  <a:cubicBezTo>
                    <a:pt x="579697" y="404410"/>
                    <a:pt x="577027" y="403966"/>
                    <a:pt x="574357" y="403077"/>
                  </a:cubicBezTo>
                  <a:cubicBezTo>
                    <a:pt x="557356" y="397479"/>
                    <a:pt x="523532" y="383972"/>
                    <a:pt x="494781" y="372153"/>
                  </a:cubicBezTo>
                  <a:cubicBezTo>
                    <a:pt x="502347" y="350649"/>
                    <a:pt x="506353" y="327633"/>
                    <a:pt x="506353" y="303285"/>
                  </a:cubicBezTo>
                  <a:cubicBezTo>
                    <a:pt x="506353" y="171503"/>
                    <a:pt x="389215" y="75799"/>
                    <a:pt x="227839" y="75799"/>
                  </a:cubicBezTo>
                  <a:cubicBezTo>
                    <a:pt x="214220" y="75799"/>
                    <a:pt x="201136" y="76688"/>
                    <a:pt x="188140" y="78021"/>
                  </a:cubicBezTo>
                  <a:cubicBezTo>
                    <a:pt x="228106" y="29946"/>
                    <a:pt x="297801" y="0"/>
                    <a:pt x="37978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28600" sx="102000" sy="102000" algn="ctr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FB54A1BD-9E30-105C-1749-02747B90B8BB}"/>
              </a:ext>
            </a:extLst>
          </p:cNvPr>
          <p:cNvSpPr/>
          <p:nvPr/>
        </p:nvSpPr>
        <p:spPr>
          <a:xfrm>
            <a:off x="8264457" y="2161914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文本框 18">
            <a:extLst>
              <a:ext uri="{FF2B5EF4-FFF2-40B4-BE49-F238E27FC236}">
                <a16:creationId xmlns:a16="http://schemas.microsoft.com/office/drawing/2014/main" id="{E07F6292-FB1B-A7C3-A522-E888DE1F73E2}"/>
              </a:ext>
            </a:extLst>
          </p:cNvPr>
          <p:cNvSpPr txBox="1"/>
          <p:nvPr/>
        </p:nvSpPr>
        <p:spPr>
          <a:xfrm>
            <a:off x="8532291" y="3717000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渠道重视度提升</a:t>
            </a:r>
          </a:p>
        </p:txBody>
      </p:sp>
      <p:sp>
        <p:nvSpPr>
          <p:cNvPr id="53" name="文本框 19">
            <a:extLst>
              <a:ext uri="{FF2B5EF4-FFF2-40B4-BE49-F238E27FC236}">
                <a16:creationId xmlns:a16="http://schemas.microsoft.com/office/drawing/2014/main" id="{17C9BEE0-DCBE-DF7C-62E9-C36EE8167D36}"/>
              </a:ext>
            </a:extLst>
          </p:cNvPr>
          <p:cNvSpPr txBox="1"/>
          <p:nvPr/>
        </p:nvSpPr>
        <p:spPr>
          <a:xfrm>
            <a:off x="8399167" y="4221000"/>
            <a:ext cx="2314122" cy="12393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基金业绩低迷，也给银行代销基金业务带来不小压力。银行内部也不再重点推荐基金，而是建议客户配置保险作为“安全垫”以应对波动行情。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365179E-AE8A-EEDB-9AD9-FD3113908301}"/>
              </a:ext>
            </a:extLst>
          </p:cNvPr>
          <p:cNvGrpSpPr/>
          <p:nvPr/>
        </p:nvGrpSpPr>
        <p:grpSpPr>
          <a:xfrm>
            <a:off x="9093628" y="2425892"/>
            <a:ext cx="925200" cy="925200"/>
            <a:chOff x="8920388" y="2012224"/>
            <a:chExt cx="1378857" cy="1378857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6F5F7F39-D857-961E-5467-C8A53DB577C2}"/>
                </a:ext>
              </a:extLst>
            </p:cNvPr>
            <p:cNvSpPr/>
            <p:nvPr/>
          </p:nvSpPr>
          <p:spPr>
            <a:xfrm>
              <a:off x="8920388" y="2012224"/>
              <a:ext cx="1378857" cy="1378857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93700" sx="102000" sy="102000" algn="ctr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664C8B78-8BC9-215A-71AD-888149412033}"/>
                </a:ext>
              </a:extLst>
            </p:cNvPr>
            <p:cNvGrpSpPr/>
            <p:nvPr/>
          </p:nvGrpSpPr>
          <p:grpSpPr>
            <a:xfrm>
              <a:off x="9943603" y="2074211"/>
              <a:ext cx="319357" cy="318997"/>
              <a:chOff x="2714129" y="2979358"/>
              <a:chExt cx="319357" cy="318997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1CF2EF6F-F03F-6404-6C2D-21D6451F89C9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8997" cy="31899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check-mark_2431">
                <a:extLst>
                  <a:ext uri="{FF2B5EF4-FFF2-40B4-BE49-F238E27FC236}">
                    <a16:creationId xmlns:a16="http://schemas.microsoft.com/office/drawing/2014/main" id="{63D7156A-01E7-2A8A-C824-9149857DD7DE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9357" cy="318997"/>
              </a:xfrm>
              <a:custGeom>
                <a:avLst/>
                <a:gdLst>
                  <a:gd name="T0" fmla="*/ 213 w 427"/>
                  <a:gd name="T1" fmla="*/ 0 h 427"/>
                  <a:gd name="T2" fmla="*/ 0 w 427"/>
                  <a:gd name="T3" fmla="*/ 213 h 427"/>
                  <a:gd name="T4" fmla="*/ 213 w 427"/>
                  <a:gd name="T5" fmla="*/ 427 h 427"/>
                  <a:gd name="T6" fmla="*/ 427 w 427"/>
                  <a:gd name="T7" fmla="*/ 213 h 427"/>
                  <a:gd name="T8" fmla="*/ 213 w 427"/>
                  <a:gd name="T9" fmla="*/ 0 h 427"/>
                  <a:gd name="T10" fmla="*/ 180 w 427"/>
                  <a:gd name="T11" fmla="*/ 312 h 427"/>
                  <a:gd name="T12" fmla="*/ 82 w 427"/>
                  <a:gd name="T13" fmla="*/ 214 h 427"/>
                  <a:gd name="T14" fmla="*/ 120 w 427"/>
                  <a:gd name="T15" fmla="*/ 176 h 427"/>
                  <a:gd name="T16" fmla="*/ 180 w 427"/>
                  <a:gd name="T17" fmla="*/ 236 h 427"/>
                  <a:gd name="T18" fmla="*/ 308 w 427"/>
                  <a:gd name="T19" fmla="*/ 108 h 427"/>
                  <a:gd name="T20" fmla="*/ 346 w 427"/>
                  <a:gd name="T21" fmla="*/ 146 h 427"/>
                  <a:gd name="T22" fmla="*/ 180 w 427"/>
                  <a:gd name="T23" fmla="*/ 31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7" h="427">
                    <a:moveTo>
                      <a:pt x="213" y="0"/>
                    </a:moveTo>
                    <a:cubicBezTo>
                      <a:pt x="96" y="0"/>
                      <a:pt x="0" y="96"/>
                      <a:pt x="0" y="213"/>
                    </a:cubicBezTo>
                    <a:cubicBezTo>
                      <a:pt x="0" y="331"/>
                      <a:pt x="96" y="427"/>
                      <a:pt x="213" y="427"/>
                    </a:cubicBezTo>
                    <a:cubicBezTo>
                      <a:pt x="331" y="427"/>
                      <a:pt x="427" y="331"/>
                      <a:pt x="427" y="213"/>
                    </a:cubicBezTo>
                    <a:cubicBezTo>
                      <a:pt x="427" y="96"/>
                      <a:pt x="331" y="0"/>
                      <a:pt x="213" y="0"/>
                    </a:cubicBezTo>
                    <a:close/>
                    <a:moveTo>
                      <a:pt x="180" y="312"/>
                    </a:moveTo>
                    <a:lnTo>
                      <a:pt x="82" y="214"/>
                    </a:lnTo>
                    <a:lnTo>
                      <a:pt x="120" y="176"/>
                    </a:lnTo>
                    <a:lnTo>
                      <a:pt x="180" y="236"/>
                    </a:lnTo>
                    <a:lnTo>
                      <a:pt x="308" y="108"/>
                    </a:lnTo>
                    <a:lnTo>
                      <a:pt x="346" y="146"/>
                    </a:lnTo>
                    <a:lnTo>
                      <a:pt x="180" y="31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54" name="objects-in-folder_81256">
              <a:extLst>
                <a:ext uri="{FF2B5EF4-FFF2-40B4-BE49-F238E27FC236}">
                  <a16:creationId xmlns:a16="http://schemas.microsoft.com/office/drawing/2014/main" id="{301275D3-888F-300A-0048-9D525D2C57FF}"/>
                </a:ext>
              </a:extLst>
            </p:cNvPr>
            <p:cNvSpPr/>
            <p:nvPr/>
          </p:nvSpPr>
          <p:spPr>
            <a:xfrm>
              <a:off x="9116984" y="2342757"/>
              <a:ext cx="921664" cy="768743"/>
            </a:xfrm>
            <a:custGeom>
              <a:avLst/>
              <a:gdLst>
                <a:gd name="connsiteX0" fmla="*/ 28404 w 606599"/>
                <a:gd name="connsiteY0" fmla="*/ 220235 h 505954"/>
                <a:gd name="connsiteX1" fmla="*/ 578196 w 606599"/>
                <a:gd name="connsiteY1" fmla="*/ 220235 h 505954"/>
                <a:gd name="connsiteX2" fmla="*/ 599672 w 606599"/>
                <a:gd name="connsiteY2" fmla="*/ 230044 h 505954"/>
                <a:gd name="connsiteX3" fmla="*/ 606316 w 606599"/>
                <a:gd name="connsiteY3" fmla="*/ 252644 h 505954"/>
                <a:gd name="connsiteX4" fmla="*/ 573092 w 606599"/>
                <a:gd name="connsiteY4" fmla="*/ 481719 h 505954"/>
                <a:gd name="connsiteX5" fmla="*/ 544972 w 606599"/>
                <a:gd name="connsiteY5" fmla="*/ 505954 h 505954"/>
                <a:gd name="connsiteX6" fmla="*/ 61628 w 606599"/>
                <a:gd name="connsiteY6" fmla="*/ 505954 h 505954"/>
                <a:gd name="connsiteX7" fmla="*/ 33508 w 606599"/>
                <a:gd name="connsiteY7" fmla="*/ 481719 h 505954"/>
                <a:gd name="connsiteX8" fmla="*/ 284 w 606599"/>
                <a:gd name="connsiteY8" fmla="*/ 252644 h 505954"/>
                <a:gd name="connsiteX9" fmla="*/ 6929 w 606599"/>
                <a:gd name="connsiteY9" fmla="*/ 230044 h 505954"/>
                <a:gd name="connsiteX10" fmla="*/ 28404 w 606599"/>
                <a:gd name="connsiteY10" fmla="*/ 220235 h 505954"/>
                <a:gd name="connsiteX11" fmla="*/ 112249 w 606599"/>
                <a:gd name="connsiteY11" fmla="*/ 67743 h 505954"/>
                <a:gd name="connsiteX12" fmla="*/ 116102 w 606599"/>
                <a:gd name="connsiteY12" fmla="*/ 68512 h 505954"/>
                <a:gd name="connsiteX13" fmla="*/ 310367 w 606599"/>
                <a:gd name="connsiteY13" fmla="*/ 151676 h 505954"/>
                <a:gd name="connsiteX14" fmla="*/ 315568 w 606599"/>
                <a:gd name="connsiteY14" fmla="*/ 156963 h 505954"/>
                <a:gd name="connsiteX15" fmla="*/ 315472 w 606599"/>
                <a:gd name="connsiteY15" fmla="*/ 164463 h 505954"/>
                <a:gd name="connsiteX16" fmla="*/ 309211 w 606599"/>
                <a:gd name="connsiteY16" fmla="*/ 178884 h 505954"/>
                <a:gd name="connsiteX17" fmla="*/ 58121 w 606599"/>
                <a:gd name="connsiteY17" fmla="*/ 178884 h 505954"/>
                <a:gd name="connsiteX18" fmla="*/ 103292 w 606599"/>
                <a:gd name="connsiteY18" fmla="*/ 73608 h 505954"/>
                <a:gd name="connsiteX19" fmla="*/ 112249 w 606599"/>
                <a:gd name="connsiteY19" fmla="*/ 67743 h 505954"/>
                <a:gd name="connsiteX20" fmla="*/ 496166 w 606599"/>
                <a:gd name="connsiteY20" fmla="*/ 48408 h 505954"/>
                <a:gd name="connsiteX21" fmla="*/ 505123 w 606599"/>
                <a:gd name="connsiteY21" fmla="*/ 54369 h 505954"/>
                <a:gd name="connsiteX22" fmla="*/ 557229 w 606599"/>
                <a:gd name="connsiteY22" fmla="*/ 178883 h 505954"/>
                <a:gd name="connsiteX23" fmla="*/ 489424 w 606599"/>
                <a:gd name="connsiteY23" fmla="*/ 178883 h 505954"/>
                <a:gd name="connsiteX24" fmla="*/ 493566 w 606599"/>
                <a:gd name="connsiteY24" fmla="*/ 155615 h 505954"/>
                <a:gd name="connsiteX25" fmla="*/ 478252 w 606599"/>
                <a:gd name="connsiteY25" fmla="*/ 128501 h 505954"/>
                <a:gd name="connsiteX26" fmla="*/ 416804 w 606599"/>
                <a:gd name="connsiteY26" fmla="*/ 80618 h 505954"/>
                <a:gd name="connsiteX27" fmla="*/ 492410 w 606599"/>
                <a:gd name="connsiteY27" fmla="*/ 49177 h 505954"/>
                <a:gd name="connsiteX28" fmla="*/ 496166 w 606599"/>
                <a:gd name="connsiteY28" fmla="*/ 48408 h 505954"/>
                <a:gd name="connsiteX29" fmla="*/ 286487 w 606599"/>
                <a:gd name="connsiteY29" fmla="*/ 20958 h 505954"/>
                <a:gd name="connsiteX30" fmla="*/ 292460 w 606599"/>
                <a:gd name="connsiteY30" fmla="*/ 22978 h 505954"/>
                <a:gd name="connsiteX31" fmla="*/ 459005 w 606599"/>
                <a:gd name="connsiteY31" fmla="*/ 152819 h 505954"/>
                <a:gd name="connsiteX32" fmla="*/ 462665 w 606599"/>
                <a:gd name="connsiteY32" fmla="*/ 159359 h 505954"/>
                <a:gd name="connsiteX33" fmla="*/ 460739 w 606599"/>
                <a:gd name="connsiteY33" fmla="*/ 166572 h 505954"/>
                <a:gd name="connsiteX34" fmla="*/ 451010 w 606599"/>
                <a:gd name="connsiteY34" fmla="*/ 178883 h 505954"/>
                <a:gd name="connsiteX35" fmla="*/ 343030 w 606599"/>
                <a:gd name="connsiteY35" fmla="*/ 178883 h 505954"/>
                <a:gd name="connsiteX36" fmla="*/ 343993 w 606599"/>
                <a:gd name="connsiteY36" fmla="*/ 176671 h 505954"/>
                <a:gd name="connsiteX37" fmla="*/ 344475 w 606599"/>
                <a:gd name="connsiteY37" fmla="*/ 145509 h 505954"/>
                <a:gd name="connsiteX38" fmla="*/ 322513 w 606599"/>
                <a:gd name="connsiteY38" fmla="*/ 123100 h 505954"/>
                <a:gd name="connsiteX39" fmla="*/ 232064 w 606599"/>
                <a:gd name="connsiteY39" fmla="*/ 84340 h 505954"/>
                <a:gd name="connsiteX40" fmla="*/ 278781 w 606599"/>
                <a:gd name="connsiteY40" fmla="*/ 24709 h 505954"/>
                <a:gd name="connsiteX41" fmla="*/ 286487 w 606599"/>
                <a:gd name="connsiteY41" fmla="*/ 20958 h 505954"/>
                <a:gd name="connsiteX42" fmla="*/ 313356 w 606599"/>
                <a:gd name="connsiteY42" fmla="*/ 0 h 505954"/>
                <a:gd name="connsiteX43" fmla="*/ 552129 w 606599"/>
                <a:gd name="connsiteY43" fmla="*/ 0 h 505954"/>
                <a:gd name="connsiteX44" fmla="*/ 580446 w 606599"/>
                <a:gd name="connsiteY44" fmla="*/ 28280 h 505954"/>
                <a:gd name="connsiteX45" fmla="*/ 580446 w 606599"/>
                <a:gd name="connsiteY45" fmla="*/ 153903 h 505954"/>
                <a:gd name="connsiteX46" fmla="*/ 533828 w 606599"/>
                <a:gd name="connsiteY46" fmla="*/ 42420 h 505954"/>
                <a:gd name="connsiteX47" fmla="*/ 496168 w 606599"/>
                <a:gd name="connsiteY47" fmla="*/ 17314 h 505954"/>
                <a:gd name="connsiteX48" fmla="*/ 480372 w 606599"/>
                <a:gd name="connsiteY48" fmla="*/ 20488 h 505954"/>
                <a:gd name="connsiteX49" fmla="*/ 388677 w 606599"/>
                <a:gd name="connsiteY49" fmla="*/ 58676 h 505954"/>
                <a:gd name="connsiteX50" fmla="*/ 54492 w 606599"/>
                <a:gd name="connsiteY50" fmla="*/ 0 h 505954"/>
                <a:gd name="connsiteX51" fmla="*/ 259796 w 606599"/>
                <a:gd name="connsiteY51" fmla="*/ 0 h 505954"/>
                <a:gd name="connsiteX52" fmla="*/ 254307 w 606599"/>
                <a:gd name="connsiteY52" fmla="*/ 5579 h 505954"/>
                <a:gd name="connsiteX53" fmla="*/ 202596 w 606599"/>
                <a:gd name="connsiteY53" fmla="*/ 71763 h 505954"/>
                <a:gd name="connsiteX54" fmla="*/ 128351 w 606599"/>
                <a:gd name="connsiteY54" fmla="*/ 40018 h 505954"/>
                <a:gd name="connsiteX55" fmla="*/ 112270 w 606599"/>
                <a:gd name="connsiteY55" fmla="*/ 36651 h 505954"/>
                <a:gd name="connsiteX56" fmla="*/ 74810 w 606599"/>
                <a:gd name="connsiteY56" fmla="*/ 61470 h 505954"/>
                <a:gd name="connsiteX57" fmla="*/ 26084 w 606599"/>
                <a:gd name="connsiteY57" fmla="*/ 174791 h 505954"/>
                <a:gd name="connsiteX58" fmla="*/ 26084 w 606599"/>
                <a:gd name="connsiteY58" fmla="*/ 28282 h 505954"/>
                <a:gd name="connsiteX59" fmla="*/ 54492 w 606599"/>
                <a:gd name="connsiteY59" fmla="*/ 0 h 50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6599" h="505954">
                  <a:moveTo>
                    <a:pt x="28404" y="220235"/>
                  </a:moveTo>
                  <a:lnTo>
                    <a:pt x="578196" y="220235"/>
                  </a:lnTo>
                  <a:cubicBezTo>
                    <a:pt x="586478" y="220235"/>
                    <a:pt x="594279" y="223793"/>
                    <a:pt x="599672" y="230044"/>
                  </a:cubicBezTo>
                  <a:cubicBezTo>
                    <a:pt x="605064" y="236295"/>
                    <a:pt x="607472" y="244566"/>
                    <a:pt x="606316" y="252644"/>
                  </a:cubicBezTo>
                  <a:lnTo>
                    <a:pt x="573092" y="481719"/>
                  </a:lnTo>
                  <a:cubicBezTo>
                    <a:pt x="571070" y="495664"/>
                    <a:pt x="559032" y="505954"/>
                    <a:pt x="544972" y="505954"/>
                  </a:cubicBezTo>
                  <a:lnTo>
                    <a:pt x="61628" y="505954"/>
                  </a:lnTo>
                  <a:cubicBezTo>
                    <a:pt x="47472" y="505954"/>
                    <a:pt x="35530" y="495664"/>
                    <a:pt x="33508" y="481719"/>
                  </a:cubicBezTo>
                  <a:lnTo>
                    <a:pt x="284" y="252644"/>
                  </a:lnTo>
                  <a:cubicBezTo>
                    <a:pt x="-872" y="244566"/>
                    <a:pt x="1536" y="236295"/>
                    <a:pt x="6929" y="230044"/>
                  </a:cubicBezTo>
                  <a:cubicBezTo>
                    <a:pt x="12322" y="223793"/>
                    <a:pt x="20122" y="220235"/>
                    <a:pt x="28404" y="220235"/>
                  </a:cubicBezTo>
                  <a:close/>
                  <a:moveTo>
                    <a:pt x="112249" y="67743"/>
                  </a:moveTo>
                  <a:cubicBezTo>
                    <a:pt x="113598" y="67743"/>
                    <a:pt x="114850" y="68031"/>
                    <a:pt x="116102" y="68512"/>
                  </a:cubicBezTo>
                  <a:lnTo>
                    <a:pt x="310367" y="151676"/>
                  </a:lnTo>
                  <a:cubicBezTo>
                    <a:pt x="312678" y="152637"/>
                    <a:pt x="314605" y="154560"/>
                    <a:pt x="315568" y="156963"/>
                  </a:cubicBezTo>
                  <a:cubicBezTo>
                    <a:pt x="316531" y="159367"/>
                    <a:pt x="316435" y="162059"/>
                    <a:pt x="315472" y="164463"/>
                  </a:cubicBezTo>
                  <a:lnTo>
                    <a:pt x="309211" y="178884"/>
                  </a:lnTo>
                  <a:lnTo>
                    <a:pt x="58121" y="178884"/>
                  </a:lnTo>
                  <a:lnTo>
                    <a:pt x="103292" y="73608"/>
                  </a:lnTo>
                  <a:cubicBezTo>
                    <a:pt x="104930" y="69954"/>
                    <a:pt x="108493" y="67743"/>
                    <a:pt x="112249" y="67743"/>
                  </a:cubicBezTo>
                  <a:close/>
                  <a:moveTo>
                    <a:pt x="496166" y="48408"/>
                  </a:moveTo>
                  <a:cubicBezTo>
                    <a:pt x="499923" y="48408"/>
                    <a:pt x="503582" y="50619"/>
                    <a:pt x="505123" y="54369"/>
                  </a:cubicBezTo>
                  <a:lnTo>
                    <a:pt x="557229" y="178883"/>
                  </a:lnTo>
                  <a:lnTo>
                    <a:pt x="489424" y="178883"/>
                  </a:lnTo>
                  <a:cubicBezTo>
                    <a:pt x="492988" y="171768"/>
                    <a:pt x="494529" y="163595"/>
                    <a:pt x="493566" y="155615"/>
                  </a:cubicBezTo>
                  <a:cubicBezTo>
                    <a:pt x="492217" y="144846"/>
                    <a:pt x="486824" y="135231"/>
                    <a:pt x="478252" y="128501"/>
                  </a:cubicBezTo>
                  <a:lnTo>
                    <a:pt x="416804" y="80618"/>
                  </a:lnTo>
                  <a:lnTo>
                    <a:pt x="492410" y="49177"/>
                  </a:lnTo>
                  <a:cubicBezTo>
                    <a:pt x="493566" y="48600"/>
                    <a:pt x="494914" y="48408"/>
                    <a:pt x="496166" y="48408"/>
                  </a:cubicBezTo>
                  <a:close/>
                  <a:moveTo>
                    <a:pt x="286487" y="20958"/>
                  </a:moveTo>
                  <a:cubicBezTo>
                    <a:pt x="288510" y="20958"/>
                    <a:pt x="290629" y="21631"/>
                    <a:pt x="292460" y="22978"/>
                  </a:cubicBezTo>
                  <a:lnTo>
                    <a:pt x="459005" y="152819"/>
                  </a:lnTo>
                  <a:cubicBezTo>
                    <a:pt x="461028" y="154454"/>
                    <a:pt x="462376" y="156762"/>
                    <a:pt x="462665" y="159359"/>
                  </a:cubicBezTo>
                  <a:cubicBezTo>
                    <a:pt x="462954" y="161956"/>
                    <a:pt x="462280" y="164456"/>
                    <a:pt x="460739" y="166572"/>
                  </a:cubicBezTo>
                  <a:lnTo>
                    <a:pt x="451010" y="178883"/>
                  </a:lnTo>
                  <a:lnTo>
                    <a:pt x="343030" y="178883"/>
                  </a:lnTo>
                  <a:lnTo>
                    <a:pt x="343993" y="176671"/>
                  </a:lnTo>
                  <a:cubicBezTo>
                    <a:pt x="348328" y="166668"/>
                    <a:pt x="348424" y="155608"/>
                    <a:pt x="344475" y="145509"/>
                  </a:cubicBezTo>
                  <a:cubicBezTo>
                    <a:pt x="340429" y="135410"/>
                    <a:pt x="332434" y="127331"/>
                    <a:pt x="322513" y="123100"/>
                  </a:cubicBezTo>
                  <a:lnTo>
                    <a:pt x="232064" y="84340"/>
                  </a:lnTo>
                  <a:lnTo>
                    <a:pt x="278781" y="24709"/>
                  </a:lnTo>
                  <a:cubicBezTo>
                    <a:pt x="280708" y="22208"/>
                    <a:pt x="283598" y="20958"/>
                    <a:pt x="286487" y="20958"/>
                  </a:cubicBezTo>
                  <a:close/>
                  <a:moveTo>
                    <a:pt x="313356" y="0"/>
                  </a:moveTo>
                  <a:lnTo>
                    <a:pt x="552129" y="0"/>
                  </a:lnTo>
                  <a:cubicBezTo>
                    <a:pt x="567732" y="0"/>
                    <a:pt x="580446" y="12601"/>
                    <a:pt x="580446" y="28280"/>
                  </a:cubicBezTo>
                  <a:lnTo>
                    <a:pt x="580446" y="153903"/>
                  </a:lnTo>
                  <a:lnTo>
                    <a:pt x="533828" y="42420"/>
                  </a:lnTo>
                  <a:cubicBezTo>
                    <a:pt x="527471" y="27125"/>
                    <a:pt x="512638" y="17314"/>
                    <a:pt x="496168" y="17314"/>
                  </a:cubicBezTo>
                  <a:cubicBezTo>
                    <a:pt x="490678" y="17314"/>
                    <a:pt x="485380" y="18372"/>
                    <a:pt x="480372" y="20488"/>
                  </a:cubicBezTo>
                  <a:lnTo>
                    <a:pt x="388677" y="58676"/>
                  </a:lnTo>
                  <a:close/>
                  <a:moveTo>
                    <a:pt x="54492" y="0"/>
                  </a:moveTo>
                  <a:lnTo>
                    <a:pt x="259796" y="0"/>
                  </a:lnTo>
                  <a:cubicBezTo>
                    <a:pt x="257870" y="1635"/>
                    <a:pt x="255944" y="3463"/>
                    <a:pt x="254307" y="5579"/>
                  </a:cubicBezTo>
                  <a:lnTo>
                    <a:pt x="202596" y="71763"/>
                  </a:lnTo>
                  <a:lnTo>
                    <a:pt x="128351" y="40018"/>
                  </a:lnTo>
                  <a:cubicBezTo>
                    <a:pt x="123247" y="37806"/>
                    <a:pt x="117855" y="36651"/>
                    <a:pt x="112270" y="36651"/>
                  </a:cubicBezTo>
                  <a:cubicBezTo>
                    <a:pt x="95899" y="36651"/>
                    <a:pt x="81166" y="46367"/>
                    <a:pt x="74810" y="61470"/>
                  </a:cubicBezTo>
                  <a:lnTo>
                    <a:pt x="26084" y="174791"/>
                  </a:lnTo>
                  <a:lnTo>
                    <a:pt x="26084" y="28282"/>
                  </a:lnTo>
                  <a:cubicBezTo>
                    <a:pt x="26084" y="12602"/>
                    <a:pt x="38795" y="0"/>
                    <a:pt x="544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5" name="iconfont-1127-844299">
              <a:extLst>
                <a:ext uri="{FF2B5EF4-FFF2-40B4-BE49-F238E27FC236}">
                  <a16:creationId xmlns:a16="http://schemas.microsoft.com/office/drawing/2014/main" id="{5AF5196B-45E3-F7F5-8516-2A1DC68EF6C2}"/>
                </a:ext>
              </a:extLst>
            </p:cNvPr>
            <p:cNvSpPr/>
            <p:nvPr/>
          </p:nvSpPr>
          <p:spPr>
            <a:xfrm>
              <a:off x="9642965" y="2602980"/>
              <a:ext cx="480171" cy="402679"/>
            </a:xfrm>
            <a:custGeom>
              <a:avLst/>
              <a:gdLst>
                <a:gd name="T0" fmla="*/ 11922 w 12161"/>
                <a:gd name="T1" fmla="*/ 192 h 10195"/>
                <a:gd name="T2" fmla="*/ 11389 w 12161"/>
                <a:gd name="T3" fmla="*/ 0 h 10195"/>
                <a:gd name="T4" fmla="*/ 773 w 12161"/>
                <a:gd name="T5" fmla="*/ 0 h 10195"/>
                <a:gd name="T6" fmla="*/ 239 w 12161"/>
                <a:gd name="T7" fmla="*/ 192 h 10195"/>
                <a:gd name="T8" fmla="*/ 0 w 12161"/>
                <a:gd name="T9" fmla="*/ 687 h 10195"/>
                <a:gd name="T10" fmla="*/ 0 w 12161"/>
                <a:gd name="T11" fmla="*/ 7914 h 10195"/>
                <a:gd name="T12" fmla="*/ 239 w 12161"/>
                <a:gd name="T13" fmla="*/ 8410 h 10195"/>
                <a:gd name="T14" fmla="*/ 773 w 12161"/>
                <a:gd name="T15" fmla="*/ 8602 h 10195"/>
                <a:gd name="T16" fmla="*/ 4160 w 12161"/>
                <a:gd name="T17" fmla="*/ 8602 h 10195"/>
                <a:gd name="T18" fmla="*/ 5511 w 12161"/>
                <a:gd name="T19" fmla="*/ 9951 h 10195"/>
                <a:gd name="T20" fmla="*/ 6082 w 12161"/>
                <a:gd name="T21" fmla="*/ 10195 h 10195"/>
                <a:gd name="T22" fmla="*/ 6643 w 12161"/>
                <a:gd name="T23" fmla="*/ 9961 h 10195"/>
                <a:gd name="T24" fmla="*/ 8001 w 12161"/>
                <a:gd name="T25" fmla="*/ 8602 h 10195"/>
                <a:gd name="T26" fmla="*/ 11389 w 12161"/>
                <a:gd name="T27" fmla="*/ 8602 h 10195"/>
                <a:gd name="T28" fmla="*/ 11922 w 12161"/>
                <a:gd name="T29" fmla="*/ 8410 h 10195"/>
                <a:gd name="T30" fmla="*/ 12161 w 12161"/>
                <a:gd name="T31" fmla="*/ 7914 h 10195"/>
                <a:gd name="T32" fmla="*/ 12161 w 12161"/>
                <a:gd name="T33" fmla="*/ 687 h 10195"/>
                <a:gd name="T34" fmla="*/ 11922 w 12161"/>
                <a:gd name="T35" fmla="*/ 192 h 10195"/>
                <a:gd name="T36" fmla="*/ 2977 w 12161"/>
                <a:gd name="T37" fmla="*/ 5086 h 10195"/>
                <a:gd name="T38" fmla="*/ 2067 w 12161"/>
                <a:gd name="T39" fmla="*/ 4176 h 10195"/>
                <a:gd name="T40" fmla="*/ 2977 w 12161"/>
                <a:gd name="T41" fmla="*/ 3267 h 10195"/>
                <a:gd name="T42" fmla="*/ 3886 w 12161"/>
                <a:gd name="T43" fmla="*/ 4176 h 10195"/>
                <a:gd name="T44" fmla="*/ 2977 w 12161"/>
                <a:gd name="T45" fmla="*/ 5086 h 10195"/>
                <a:gd name="T46" fmla="*/ 6081 w 12161"/>
                <a:gd name="T47" fmla="*/ 5086 h 10195"/>
                <a:gd name="T48" fmla="*/ 5171 w 12161"/>
                <a:gd name="T49" fmla="*/ 4176 h 10195"/>
                <a:gd name="T50" fmla="*/ 6081 w 12161"/>
                <a:gd name="T51" fmla="*/ 3267 h 10195"/>
                <a:gd name="T52" fmla="*/ 6990 w 12161"/>
                <a:gd name="T53" fmla="*/ 4176 h 10195"/>
                <a:gd name="T54" fmla="*/ 6081 w 12161"/>
                <a:gd name="T55" fmla="*/ 5086 h 10195"/>
                <a:gd name="T56" fmla="*/ 9185 w 12161"/>
                <a:gd name="T57" fmla="*/ 5086 h 10195"/>
                <a:gd name="T58" fmla="*/ 8276 w 12161"/>
                <a:gd name="T59" fmla="*/ 4176 h 10195"/>
                <a:gd name="T60" fmla="*/ 9185 w 12161"/>
                <a:gd name="T61" fmla="*/ 3267 h 10195"/>
                <a:gd name="T62" fmla="*/ 10095 w 12161"/>
                <a:gd name="T63" fmla="*/ 4176 h 10195"/>
                <a:gd name="T64" fmla="*/ 9185 w 12161"/>
                <a:gd name="T65" fmla="*/ 5086 h 10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61" h="10195">
                  <a:moveTo>
                    <a:pt x="11922" y="192"/>
                  </a:moveTo>
                  <a:cubicBezTo>
                    <a:pt x="11775" y="66"/>
                    <a:pt x="11583" y="0"/>
                    <a:pt x="11389" y="0"/>
                  </a:cubicBezTo>
                  <a:lnTo>
                    <a:pt x="773" y="0"/>
                  </a:lnTo>
                  <a:cubicBezTo>
                    <a:pt x="579" y="0"/>
                    <a:pt x="386" y="66"/>
                    <a:pt x="239" y="192"/>
                  </a:cubicBezTo>
                  <a:cubicBezTo>
                    <a:pt x="91" y="318"/>
                    <a:pt x="0" y="492"/>
                    <a:pt x="0" y="687"/>
                  </a:cubicBezTo>
                  <a:lnTo>
                    <a:pt x="0" y="7914"/>
                  </a:lnTo>
                  <a:cubicBezTo>
                    <a:pt x="0" y="8109"/>
                    <a:pt x="91" y="8284"/>
                    <a:pt x="239" y="8410"/>
                  </a:cubicBezTo>
                  <a:cubicBezTo>
                    <a:pt x="386" y="8535"/>
                    <a:pt x="579" y="8602"/>
                    <a:pt x="773" y="8602"/>
                  </a:cubicBezTo>
                  <a:lnTo>
                    <a:pt x="4160" y="8602"/>
                  </a:lnTo>
                  <a:lnTo>
                    <a:pt x="5511" y="9951"/>
                  </a:lnTo>
                  <a:cubicBezTo>
                    <a:pt x="5665" y="10102"/>
                    <a:pt x="5866" y="10195"/>
                    <a:pt x="6082" y="10195"/>
                  </a:cubicBezTo>
                  <a:cubicBezTo>
                    <a:pt x="6296" y="10195"/>
                    <a:pt x="6488" y="10105"/>
                    <a:pt x="6643" y="9961"/>
                  </a:cubicBezTo>
                  <a:lnTo>
                    <a:pt x="8001" y="8602"/>
                  </a:lnTo>
                  <a:lnTo>
                    <a:pt x="11389" y="8602"/>
                  </a:lnTo>
                  <a:cubicBezTo>
                    <a:pt x="11583" y="8602"/>
                    <a:pt x="11775" y="8535"/>
                    <a:pt x="11922" y="8410"/>
                  </a:cubicBezTo>
                  <a:cubicBezTo>
                    <a:pt x="12070" y="8284"/>
                    <a:pt x="12161" y="8110"/>
                    <a:pt x="12161" y="7914"/>
                  </a:cubicBezTo>
                  <a:lnTo>
                    <a:pt x="12161" y="687"/>
                  </a:lnTo>
                  <a:cubicBezTo>
                    <a:pt x="12161" y="492"/>
                    <a:pt x="12070" y="318"/>
                    <a:pt x="11922" y="192"/>
                  </a:cubicBezTo>
                  <a:close/>
                  <a:moveTo>
                    <a:pt x="2977" y="5086"/>
                  </a:moveTo>
                  <a:cubicBezTo>
                    <a:pt x="2474" y="5086"/>
                    <a:pt x="2067" y="4679"/>
                    <a:pt x="2067" y="4176"/>
                  </a:cubicBezTo>
                  <a:cubicBezTo>
                    <a:pt x="2067" y="3674"/>
                    <a:pt x="2474" y="3267"/>
                    <a:pt x="2977" y="3267"/>
                  </a:cubicBezTo>
                  <a:cubicBezTo>
                    <a:pt x="3479" y="3267"/>
                    <a:pt x="3886" y="3674"/>
                    <a:pt x="3886" y="4176"/>
                  </a:cubicBezTo>
                  <a:cubicBezTo>
                    <a:pt x="3886" y="4679"/>
                    <a:pt x="3479" y="5086"/>
                    <a:pt x="2977" y="5086"/>
                  </a:cubicBezTo>
                  <a:close/>
                  <a:moveTo>
                    <a:pt x="6081" y="5086"/>
                  </a:moveTo>
                  <a:cubicBezTo>
                    <a:pt x="5578" y="5086"/>
                    <a:pt x="5171" y="4679"/>
                    <a:pt x="5171" y="4176"/>
                  </a:cubicBezTo>
                  <a:cubicBezTo>
                    <a:pt x="5171" y="3674"/>
                    <a:pt x="5578" y="3267"/>
                    <a:pt x="6081" y="3267"/>
                  </a:cubicBezTo>
                  <a:cubicBezTo>
                    <a:pt x="6583" y="3267"/>
                    <a:pt x="6990" y="3674"/>
                    <a:pt x="6990" y="4176"/>
                  </a:cubicBezTo>
                  <a:cubicBezTo>
                    <a:pt x="6990" y="4679"/>
                    <a:pt x="6583" y="5086"/>
                    <a:pt x="6081" y="5086"/>
                  </a:cubicBezTo>
                  <a:close/>
                  <a:moveTo>
                    <a:pt x="9185" y="5086"/>
                  </a:moveTo>
                  <a:cubicBezTo>
                    <a:pt x="8683" y="5086"/>
                    <a:pt x="8276" y="4679"/>
                    <a:pt x="8276" y="4176"/>
                  </a:cubicBezTo>
                  <a:cubicBezTo>
                    <a:pt x="8276" y="3674"/>
                    <a:pt x="8683" y="3267"/>
                    <a:pt x="9185" y="3267"/>
                  </a:cubicBezTo>
                  <a:cubicBezTo>
                    <a:pt x="9688" y="3267"/>
                    <a:pt x="10095" y="3674"/>
                    <a:pt x="10095" y="4176"/>
                  </a:cubicBezTo>
                  <a:cubicBezTo>
                    <a:pt x="10095" y="4679"/>
                    <a:pt x="9688" y="5086"/>
                    <a:pt x="9185" y="508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28600" sx="102000" sy="102000" algn="ctr" rotWithShape="0">
                <a:schemeClr val="accent2"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5C490F1C-6538-5A8A-26A4-76A1A31ED6EE}"/>
              </a:ext>
            </a:extLst>
          </p:cNvPr>
          <p:cNvSpPr/>
          <p:nvPr/>
        </p:nvSpPr>
        <p:spPr>
          <a:xfrm>
            <a:off x="1352457" y="2161914"/>
            <a:ext cx="2583543" cy="3643086"/>
          </a:xfrm>
          <a:prstGeom prst="roundRect">
            <a:avLst>
              <a:gd name="adj" fmla="val 8802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bg1"/>
            </a:solidFill>
          </a:ln>
          <a:effectLst>
            <a:outerShdw blurRad="698500" dist="228600" dir="5400000" algn="t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9" name="文本框 27">
            <a:extLst>
              <a:ext uri="{FF2B5EF4-FFF2-40B4-BE49-F238E27FC236}">
                <a16:creationId xmlns:a16="http://schemas.microsoft.com/office/drawing/2014/main" id="{67E38850-6A9B-E2BC-035A-8B9BE4E88272}"/>
              </a:ext>
            </a:extLst>
          </p:cNvPr>
          <p:cNvSpPr txBox="1"/>
          <p:nvPr/>
        </p:nvSpPr>
        <p:spPr>
          <a:xfrm>
            <a:off x="1620291" y="3717000"/>
            <a:ext cx="2047875" cy="3460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98558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+mn-ea"/>
                <a:sym typeface="+mn-lt"/>
              </a:rPr>
              <a:t>经济发展环境</a:t>
            </a:r>
          </a:p>
        </p:txBody>
      </p:sp>
      <p:sp>
        <p:nvSpPr>
          <p:cNvPr id="60" name="文本框 28">
            <a:extLst>
              <a:ext uri="{FF2B5EF4-FFF2-40B4-BE49-F238E27FC236}">
                <a16:creationId xmlns:a16="http://schemas.microsoft.com/office/drawing/2014/main" id="{FD1B7AE1-B238-E1FB-A13C-93435C0719E4}"/>
              </a:ext>
            </a:extLst>
          </p:cNvPr>
          <p:cNvSpPr txBox="1"/>
          <p:nvPr/>
        </p:nvSpPr>
        <p:spPr>
          <a:xfrm>
            <a:off x="1557924" y="4221000"/>
            <a:ext cx="2172609" cy="123933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全国稳住经济大盘电视电话会议：扎实推动稳经济各项政策落地见效，保市场主体，保就业、保民生，确保经济运行在合理区间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8EE0978-A8DD-19CF-80DB-8E09994EE52F}"/>
              </a:ext>
            </a:extLst>
          </p:cNvPr>
          <p:cNvGrpSpPr/>
          <p:nvPr/>
        </p:nvGrpSpPr>
        <p:grpSpPr>
          <a:xfrm>
            <a:off x="2182294" y="2425892"/>
            <a:ext cx="923868" cy="923868"/>
            <a:chOff x="1776638" y="2012224"/>
            <a:chExt cx="1378857" cy="1378857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2EABB6D1-2E37-5637-D59E-20463DA72BB0}"/>
                </a:ext>
              </a:extLst>
            </p:cNvPr>
            <p:cNvSpPr/>
            <p:nvPr/>
          </p:nvSpPr>
          <p:spPr>
            <a:xfrm>
              <a:off x="1776638" y="2012224"/>
              <a:ext cx="1378857" cy="1378857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93700" sx="102000" sy="102000" algn="ctr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C2BC0B68-2082-FDA1-9AF5-E11D57FE6B69}"/>
                </a:ext>
              </a:extLst>
            </p:cNvPr>
            <p:cNvGrpSpPr/>
            <p:nvPr/>
          </p:nvGrpSpPr>
          <p:grpSpPr>
            <a:xfrm>
              <a:off x="2799853" y="2074211"/>
              <a:ext cx="319357" cy="318997"/>
              <a:chOff x="2714129" y="2979358"/>
              <a:chExt cx="319357" cy="318997"/>
            </a:xfrm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63AE9C93-DF9B-303B-BA34-D3C9F4B04059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8997" cy="31899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check-mark_2431">
                <a:extLst>
                  <a:ext uri="{FF2B5EF4-FFF2-40B4-BE49-F238E27FC236}">
                    <a16:creationId xmlns:a16="http://schemas.microsoft.com/office/drawing/2014/main" id="{4D85882F-2927-F413-3E06-92E6B8688CDF}"/>
                  </a:ext>
                </a:extLst>
              </p:cNvPr>
              <p:cNvSpPr/>
              <p:nvPr/>
            </p:nvSpPr>
            <p:spPr>
              <a:xfrm>
                <a:off x="2714129" y="2979358"/>
                <a:ext cx="319357" cy="318997"/>
              </a:xfrm>
              <a:custGeom>
                <a:avLst/>
                <a:gdLst>
                  <a:gd name="T0" fmla="*/ 213 w 427"/>
                  <a:gd name="T1" fmla="*/ 0 h 427"/>
                  <a:gd name="T2" fmla="*/ 0 w 427"/>
                  <a:gd name="T3" fmla="*/ 213 h 427"/>
                  <a:gd name="T4" fmla="*/ 213 w 427"/>
                  <a:gd name="T5" fmla="*/ 427 h 427"/>
                  <a:gd name="T6" fmla="*/ 427 w 427"/>
                  <a:gd name="T7" fmla="*/ 213 h 427"/>
                  <a:gd name="T8" fmla="*/ 213 w 427"/>
                  <a:gd name="T9" fmla="*/ 0 h 427"/>
                  <a:gd name="T10" fmla="*/ 180 w 427"/>
                  <a:gd name="T11" fmla="*/ 312 h 427"/>
                  <a:gd name="T12" fmla="*/ 82 w 427"/>
                  <a:gd name="T13" fmla="*/ 214 h 427"/>
                  <a:gd name="T14" fmla="*/ 120 w 427"/>
                  <a:gd name="T15" fmla="*/ 176 h 427"/>
                  <a:gd name="T16" fmla="*/ 180 w 427"/>
                  <a:gd name="T17" fmla="*/ 236 h 427"/>
                  <a:gd name="T18" fmla="*/ 308 w 427"/>
                  <a:gd name="T19" fmla="*/ 108 h 427"/>
                  <a:gd name="T20" fmla="*/ 346 w 427"/>
                  <a:gd name="T21" fmla="*/ 146 h 427"/>
                  <a:gd name="T22" fmla="*/ 180 w 427"/>
                  <a:gd name="T23" fmla="*/ 31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7" h="427">
                    <a:moveTo>
                      <a:pt x="213" y="0"/>
                    </a:moveTo>
                    <a:cubicBezTo>
                      <a:pt x="96" y="0"/>
                      <a:pt x="0" y="96"/>
                      <a:pt x="0" y="213"/>
                    </a:cubicBezTo>
                    <a:cubicBezTo>
                      <a:pt x="0" y="331"/>
                      <a:pt x="96" y="427"/>
                      <a:pt x="213" y="427"/>
                    </a:cubicBezTo>
                    <a:cubicBezTo>
                      <a:pt x="331" y="427"/>
                      <a:pt x="427" y="331"/>
                      <a:pt x="427" y="213"/>
                    </a:cubicBezTo>
                    <a:cubicBezTo>
                      <a:pt x="427" y="96"/>
                      <a:pt x="331" y="0"/>
                      <a:pt x="213" y="0"/>
                    </a:cubicBezTo>
                    <a:close/>
                    <a:moveTo>
                      <a:pt x="180" y="312"/>
                    </a:moveTo>
                    <a:lnTo>
                      <a:pt x="82" y="214"/>
                    </a:lnTo>
                    <a:lnTo>
                      <a:pt x="120" y="176"/>
                    </a:lnTo>
                    <a:lnTo>
                      <a:pt x="180" y="236"/>
                    </a:lnTo>
                    <a:lnTo>
                      <a:pt x="308" y="108"/>
                    </a:lnTo>
                    <a:lnTo>
                      <a:pt x="346" y="146"/>
                    </a:lnTo>
                    <a:lnTo>
                      <a:pt x="180" y="312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1" name="storage-floppy-disk_72481">
              <a:extLst>
                <a:ext uri="{FF2B5EF4-FFF2-40B4-BE49-F238E27FC236}">
                  <a16:creationId xmlns:a16="http://schemas.microsoft.com/office/drawing/2014/main" id="{D92FE2BF-2679-5E61-46D8-1D706C2A7471}"/>
                </a:ext>
              </a:extLst>
            </p:cNvPr>
            <p:cNvSpPr/>
            <p:nvPr/>
          </p:nvSpPr>
          <p:spPr>
            <a:xfrm>
              <a:off x="2054831" y="2343390"/>
              <a:ext cx="738480" cy="743836"/>
            </a:xfrm>
            <a:custGeom>
              <a:avLst/>
              <a:gdLst>
                <a:gd name="connsiteX0" fmla="*/ 179883 w 603475"/>
                <a:gd name="connsiteY0" fmla="*/ 518162 h 607851"/>
                <a:gd name="connsiteX1" fmla="*/ 423662 w 603475"/>
                <a:gd name="connsiteY1" fmla="*/ 518162 h 607851"/>
                <a:gd name="connsiteX2" fmla="*/ 444773 w 603475"/>
                <a:gd name="connsiteY2" fmla="*/ 539155 h 607851"/>
                <a:gd name="connsiteX3" fmla="*/ 423662 w 603475"/>
                <a:gd name="connsiteY3" fmla="*/ 560148 h 607851"/>
                <a:gd name="connsiteX4" fmla="*/ 179883 w 603475"/>
                <a:gd name="connsiteY4" fmla="*/ 560148 h 607851"/>
                <a:gd name="connsiteX5" fmla="*/ 158772 w 603475"/>
                <a:gd name="connsiteY5" fmla="*/ 539155 h 607851"/>
                <a:gd name="connsiteX6" fmla="*/ 179883 w 603475"/>
                <a:gd name="connsiteY6" fmla="*/ 518162 h 607851"/>
                <a:gd name="connsiteX7" fmla="*/ 179883 w 603475"/>
                <a:gd name="connsiteY7" fmla="*/ 434966 h 607851"/>
                <a:gd name="connsiteX8" fmla="*/ 423662 w 603475"/>
                <a:gd name="connsiteY8" fmla="*/ 434966 h 607851"/>
                <a:gd name="connsiteX9" fmla="*/ 444773 w 603475"/>
                <a:gd name="connsiteY9" fmla="*/ 455959 h 607851"/>
                <a:gd name="connsiteX10" fmla="*/ 423662 w 603475"/>
                <a:gd name="connsiteY10" fmla="*/ 476952 h 607851"/>
                <a:gd name="connsiteX11" fmla="*/ 179883 w 603475"/>
                <a:gd name="connsiteY11" fmla="*/ 476952 h 607851"/>
                <a:gd name="connsiteX12" fmla="*/ 158772 w 603475"/>
                <a:gd name="connsiteY12" fmla="*/ 455959 h 607851"/>
                <a:gd name="connsiteX13" fmla="*/ 179883 w 603475"/>
                <a:gd name="connsiteY13" fmla="*/ 434966 h 607851"/>
                <a:gd name="connsiteX14" fmla="*/ 96899 w 603475"/>
                <a:gd name="connsiteY14" fmla="*/ 80227 h 607851"/>
                <a:gd name="connsiteX15" fmla="*/ 96899 w 603475"/>
                <a:gd name="connsiteY15" fmla="*/ 257145 h 607851"/>
                <a:gd name="connsiteX16" fmla="*/ 162692 w 603475"/>
                <a:gd name="connsiteY16" fmla="*/ 257145 h 607851"/>
                <a:gd name="connsiteX17" fmla="*/ 162692 w 603475"/>
                <a:gd name="connsiteY17" fmla="*/ 80227 h 607851"/>
                <a:gd name="connsiteX18" fmla="*/ 17530 w 603475"/>
                <a:gd name="connsiteY18" fmla="*/ 0 h 607851"/>
                <a:gd name="connsiteX19" fmla="*/ 466742 w 603475"/>
                <a:gd name="connsiteY19" fmla="*/ 0 h 607851"/>
                <a:gd name="connsiteX20" fmla="*/ 479125 w 603475"/>
                <a:gd name="connsiteY20" fmla="*/ 5065 h 607851"/>
                <a:gd name="connsiteX21" fmla="*/ 505159 w 603475"/>
                <a:gd name="connsiteY21" fmla="*/ 30914 h 607851"/>
                <a:gd name="connsiteX22" fmla="*/ 598328 w 603475"/>
                <a:gd name="connsiteY22" fmla="*/ 123656 h 607851"/>
                <a:gd name="connsiteX23" fmla="*/ 603475 w 603475"/>
                <a:gd name="connsiteY23" fmla="*/ 136022 h 607851"/>
                <a:gd name="connsiteX24" fmla="*/ 603475 w 603475"/>
                <a:gd name="connsiteY24" fmla="*/ 590345 h 607851"/>
                <a:gd name="connsiteX25" fmla="*/ 585945 w 603475"/>
                <a:gd name="connsiteY25" fmla="*/ 607851 h 607851"/>
                <a:gd name="connsiteX26" fmla="*/ 487107 w 603475"/>
                <a:gd name="connsiteY26" fmla="*/ 607851 h 607851"/>
                <a:gd name="connsiteX27" fmla="*/ 487107 w 603475"/>
                <a:gd name="connsiteY27" fmla="*/ 391975 h 607851"/>
                <a:gd name="connsiteX28" fmla="*/ 469577 w 603475"/>
                <a:gd name="connsiteY28" fmla="*/ 374469 h 607851"/>
                <a:gd name="connsiteX29" fmla="*/ 133898 w 603475"/>
                <a:gd name="connsiteY29" fmla="*/ 374469 h 607851"/>
                <a:gd name="connsiteX30" fmla="*/ 116368 w 603475"/>
                <a:gd name="connsiteY30" fmla="*/ 391975 h 607851"/>
                <a:gd name="connsiteX31" fmla="*/ 116368 w 603475"/>
                <a:gd name="connsiteY31" fmla="*/ 607851 h 607851"/>
                <a:gd name="connsiteX32" fmla="*/ 17530 w 603475"/>
                <a:gd name="connsiteY32" fmla="*/ 607851 h 607851"/>
                <a:gd name="connsiteX33" fmla="*/ 0 w 603475"/>
                <a:gd name="connsiteY33" fmla="*/ 590345 h 607851"/>
                <a:gd name="connsiteX34" fmla="*/ 0 w 603475"/>
                <a:gd name="connsiteY34" fmla="*/ 17506 h 607851"/>
                <a:gd name="connsiteX35" fmla="*/ 17530 w 603475"/>
                <a:gd name="connsiteY35" fmla="*/ 0 h 60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3475" h="607851">
                  <a:moveTo>
                    <a:pt x="179883" y="518162"/>
                  </a:moveTo>
                  <a:lnTo>
                    <a:pt x="423662" y="518162"/>
                  </a:lnTo>
                  <a:cubicBezTo>
                    <a:pt x="435299" y="518162"/>
                    <a:pt x="444773" y="527542"/>
                    <a:pt x="444773" y="539155"/>
                  </a:cubicBezTo>
                  <a:cubicBezTo>
                    <a:pt x="444773" y="550768"/>
                    <a:pt x="435299" y="560148"/>
                    <a:pt x="423662" y="560148"/>
                  </a:cubicBezTo>
                  <a:lnTo>
                    <a:pt x="179883" y="560148"/>
                  </a:lnTo>
                  <a:cubicBezTo>
                    <a:pt x="168246" y="560148"/>
                    <a:pt x="158772" y="550768"/>
                    <a:pt x="158772" y="539155"/>
                  </a:cubicBezTo>
                  <a:cubicBezTo>
                    <a:pt x="158772" y="527542"/>
                    <a:pt x="168246" y="518162"/>
                    <a:pt x="179883" y="518162"/>
                  </a:cubicBezTo>
                  <a:close/>
                  <a:moveTo>
                    <a:pt x="179883" y="434966"/>
                  </a:moveTo>
                  <a:lnTo>
                    <a:pt x="423662" y="434966"/>
                  </a:lnTo>
                  <a:cubicBezTo>
                    <a:pt x="435299" y="434966"/>
                    <a:pt x="444773" y="444346"/>
                    <a:pt x="444773" y="455959"/>
                  </a:cubicBezTo>
                  <a:cubicBezTo>
                    <a:pt x="444773" y="467572"/>
                    <a:pt x="435299" y="476952"/>
                    <a:pt x="423662" y="476952"/>
                  </a:cubicBezTo>
                  <a:lnTo>
                    <a:pt x="179883" y="476952"/>
                  </a:lnTo>
                  <a:cubicBezTo>
                    <a:pt x="168246" y="476952"/>
                    <a:pt x="158772" y="467572"/>
                    <a:pt x="158772" y="455959"/>
                  </a:cubicBezTo>
                  <a:cubicBezTo>
                    <a:pt x="158772" y="444346"/>
                    <a:pt x="168246" y="434966"/>
                    <a:pt x="179883" y="434966"/>
                  </a:cubicBezTo>
                  <a:close/>
                  <a:moveTo>
                    <a:pt x="96899" y="80227"/>
                  </a:moveTo>
                  <a:lnTo>
                    <a:pt x="96899" y="257145"/>
                  </a:lnTo>
                  <a:lnTo>
                    <a:pt x="162692" y="257145"/>
                  </a:lnTo>
                  <a:lnTo>
                    <a:pt x="162692" y="80227"/>
                  </a:lnTo>
                  <a:close/>
                  <a:moveTo>
                    <a:pt x="17530" y="0"/>
                  </a:moveTo>
                  <a:lnTo>
                    <a:pt x="466742" y="0"/>
                  </a:lnTo>
                  <a:cubicBezTo>
                    <a:pt x="471367" y="0"/>
                    <a:pt x="475843" y="1862"/>
                    <a:pt x="479125" y="5065"/>
                  </a:cubicBezTo>
                  <a:lnTo>
                    <a:pt x="505159" y="30914"/>
                  </a:lnTo>
                  <a:cubicBezTo>
                    <a:pt x="535743" y="61232"/>
                    <a:pt x="567371" y="92593"/>
                    <a:pt x="598328" y="123656"/>
                  </a:cubicBezTo>
                  <a:cubicBezTo>
                    <a:pt x="601610" y="126934"/>
                    <a:pt x="603475" y="131329"/>
                    <a:pt x="603475" y="136022"/>
                  </a:cubicBezTo>
                  <a:lnTo>
                    <a:pt x="603475" y="590345"/>
                  </a:lnTo>
                  <a:cubicBezTo>
                    <a:pt x="603475" y="600029"/>
                    <a:pt x="595568" y="607851"/>
                    <a:pt x="585945" y="607851"/>
                  </a:cubicBezTo>
                  <a:lnTo>
                    <a:pt x="487107" y="607851"/>
                  </a:lnTo>
                  <a:lnTo>
                    <a:pt x="487107" y="391975"/>
                  </a:lnTo>
                  <a:cubicBezTo>
                    <a:pt x="487107" y="382291"/>
                    <a:pt x="479274" y="374469"/>
                    <a:pt x="469577" y="374469"/>
                  </a:cubicBezTo>
                  <a:lnTo>
                    <a:pt x="133898" y="374469"/>
                  </a:lnTo>
                  <a:cubicBezTo>
                    <a:pt x="124201" y="374469"/>
                    <a:pt x="116368" y="382291"/>
                    <a:pt x="116368" y="391975"/>
                  </a:cubicBezTo>
                  <a:lnTo>
                    <a:pt x="116368" y="607851"/>
                  </a:lnTo>
                  <a:lnTo>
                    <a:pt x="17530" y="607851"/>
                  </a:lnTo>
                  <a:cubicBezTo>
                    <a:pt x="7907" y="607851"/>
                    <a:pt x="0" y="600029"/>
                    <a:pt x="0" y="590345"/>
                  </a:cubicBezTo>
                  <a:lnTo>
                    <a:pt x="0" y="17506"/>
                  </a:lnTo>
                  <a:cubicBezTo>
                    <a:pt x="0" y="7822"/>
                    <a:pt x="7907" y="0"/>
                    <a:pt x="175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2" name="school-pen_73977">
              <a:extLst>
                <a:ext uri="{FF2B5EF4-FFF2-40B4-BE49-F238E27FC236}">
                  <a16:creationId xmlns:a16="http://schemas.microsoft.com/office/drawing/2014/main" id="{2D503A4C-56D0-2FA8-D577-6BA6849E0740}"/>
                </a:ext>
              </a:extLst>
            </p:cNvPr>
            <p:cNvSpPr/>
            <p:nvPr/>
          </p:nvSpPr>
          <p:spPr>
            <a:xfrm>
              <a:off x="2424869" y="2589124"/>
              <a:ext cx="609685" cy="603737"/>
            </a:xfrm>
            <a:custGeom>
              <a:avLst/>
              <a:gdLst>
                <a:gd name="T0" fmla="*/ 2096 w 2448"/>
                <a:gd name="T1" fmla="*/ 37 h 2428"/>
                <a:gd name="T2" fmla="*/ 2259 w 2448"/>
                <a:gd name="T3" fmla="*/ 1 h 2428"/>
                <a:gd name="T4" fmla="*/ 2386 w 2448"/>
                <a:gd name="T5" fmla="*/ 48 h 2428"/>
                <a:gd name="T6" fmla="*/ 2397 w 2448"/>
                <a:gd name="T7" fmla="*/ 338 h 2428"/>
                <a:gd name="T8" fmla="*/ 2096 w 2448"/>
                <a:gd name="T9" fmla="*/ 37 h 2428"/>
                <a:gd name="T10" fmla="*/ 977 w 2448"/>
                <a:gd name="T11" fmla="*/ 636 h 2428"/>
                <a:gd name="T12" fmla="*/ 1014 w 2448"/>
                <a:gd name="T13" fmla="*/ 624 h 2428"/>
                <a:gd name="T14" fmla="*/ 1704 w 2448"/>
                <a:gd name="T15" fmla="*/ 162 h 2428"/>
                <a:gd name="T16" fmla="*/ 1746 w 2448"/>
                <a:gd name="T17" fmla="*/ 228 h 2428"/>
                <a:gd name="T18" fmla="*/ 1127 w 2448"/>
                <a:gd name="T19" fmla="*/ 733 h 2428"/>
                <a:gd name="T20" fmla="*/ 1701 w 2448"/>
                <a:gd name="T21" fmla="*/ 1306 h 2428"/>
                <a:gd name="T22" fmla="*/ 2339 w 2448"/>
                <a:gd name="T23" fmla="*/ 468 h 2428"/>
                <a:gd name="T24" fmla="*/ 1986 w 2448"/>
                <a:gd name="T25" fmla="*/ 116 h 2428"/>
                <a:gd name="T26" fmla="*/ 1971 w 2448"/>
                <a:gd name="T27" fmla="*/ 93 h 2428"/>
                <a:gd name="T28" fmla="*/ 1859 w 2448"/>
                <a:gd name="T29" fmla="*/ 156 h 2428"/>
                <a:gd name="T30" fmla="*/ 1779 w 2448"/>
                <a:gd name="T31" fmla="*/ 33 h 2428"/>
                <a:gd name="T32" fmla="*/ 1736 w 2448"/>
                <a:gd name="T33" fmla="*/ 4 h 2428"/>
                <a:gd name="T34" fmla="*/ 1686 w 2448"/>
                <a:gd name="T35" fmla="*/ 13 h 2428"/>
                <a:gd name="T36" fmla="*/ 939 w 2448"/>
                <a:gd name="T37" fmla="*/ 513 h 2428"/>
                <a:gd name="T38" fmla="*/ 921 w 2448"/>
                <a:gd name="T39" fmla="*/ 606 h 2428"/>
                <a:gd name="T40" fmla="*/ 977 w 2448"/>
                <a:gd name="T41" fmla="*/ 636 h 2428"/>
                <a:gd name="T42" fmla="*/ 1031 w 2448"/>
                <a:gd name="T43" fmla="*/ 825 h 2428"/>
                <a:gd name="T44" fmla="*/ 978 w 2448"/>
                <a:gd name="T45" fmla="*/ 877 h 2428"/>
                <a:gd name="T46" fmla="*/ 282 w 2448"/>
                <a:gd name="T47" fmla="*/ 1718 h 2428"/>
                <a:gd name="T48" fmla="*/ 112 w 2448"/>
                <a:gd name="T49" fmla="*/ 2228 h 2428"/>
                <a:gd name="T50" fmla="*/ 26 w 2448"/>
                <a:gd name="T51" fmla="*/ 2314 h 2428"/>
                <a:gd name="T52" fmla="*/ 26 w 2448"/>
                <a:gd name="T53" fmla="*/ 2408 h 2428"/>
                <a:gd name="T54" fmla="*/ 73 w 2448"/>
                <a:gd name="T55" fmla="*/ 2428 h 2428"/>
                <a:gd name="T56" fmla="*/ 120 w 2448"/>
                <a:gd name="T57" fmla="*/ 2408 h 2428"/>
                <a:gd name="T58" fmla="*/ 207 w 2448"/>
                <a:gd name="T59" fmla="*/ 2321 h 2428"/>
                <a:gd name="T60" fmla="*/ 275 w 2448"/>
                <a:gd name="T61" fmla="*/ 2332 h 2428"/>
                <a:gd name="T62" fmla="*/ 1556 w 2448"/>
                <a:gd name="T63" fmla="*/ 1456 h 2428"/>
                <a:gd name="T64" fmla="*/ 1609 w 2448"/>
                <a:gd name="T65" fmla="*/ 1403 h 2428"/>
                <a:gd name="T66" fmla="*/ 1031 w 2448"/>
                <a:gd name="T67" fmla="*/ 825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48" h="2428">
                  <a:moveTo>
                    <a:pt x="2096" y="37"/>
                  </a:moveTo>
                  <a:cubicBezTo>
                    <a:pt x="2159" y="13"/>
                    <a:pt x="2214" y="1"/>
                    <a:pt x="2259" y="1"/>
                  </a:cubicBezTo>
                  <a:cubicBezTo>
                    <a:pt x="2312" y="1"/>
                    <a:pt x="2355" y="17"/>
                    <a:pt x="2386" y="48"/>
                  </a:cubicBezTo>
                  <a:cubicBezTo>
                    <a:pt x="2448" y="110"/>
                    <a:pt x="2444" y="213"/>
                    <a:pt x="2397" y="338"/>
                  </a:cubicBezTo>
                  <a:lnTo>
                    <a:pt x="2096" y="37"/>
                  </a:lnTo>
                  <a:close/>
                  <a:moveTo>
                    <a:pt x="977" y="636"/>
                  </a:moveTo>
                  <a:cubicBezTo>
                    <a:pt x="989" y="636"/>
                    <a:pt x="1002" y="632"/>
                    <a:pt x="1014" y="624"/>
                  </a:cubicBezTo>
                  <a:lnTo>
                    <a:pt x="1704" y="162"/>
                  </a:lnTo>
                  <a:lnTo>
                    <a:pt x="1746" y="228"/>
                  </a:lnTo>
                  <a:cubicBezTo>
                    <a:pt x="1559" y="354"/>
                    <a:pt x="1346" y="526"/>
                    <a:pt x="1127" y="733"/>
                  </a:cubicBezTo>
                  <a:lnTo>
                    <a:pt x="1701" y="1306"/>
                  </a:lnTo>
                  <a:cubicBezTo>
                    <a:pt x="1930" y="1061"/>
                    <a:pt x="2200" y="735"/>
                    <a:pt x="2339" y="468"/>
                  </a:cubicBezTo>
                  <a:lnTo>
                    <a:pt x="1986" y="116"/>
                  </a:lnTo>
                  <a:cubicBezTo>
                    <a:pt x="1980" y="109"/>
                    <a:pt x="1975" y="101"/>
                    <a:pt x="1971" y="93"/>
                  </a:cubicBezTo>
                  <a:cubicBezTo>
                    <a:pt x="1935" y="112"/>
                    <a:pt x="1898" y="133"/>
                    <a:pt x="1859" y="156"/>
                  </a:cubicBezTo>
                  <a:lnTo>
                    <a:pt x="1779" y="33"/>
                  </a:lnTo>
                  <a:cubicBezTo>
                    <a:pt x="1769" y="18"/>
                    <a:pt x="1754" y="7"/>
                    <a:pt x="1736" y="4"/>
                  </a:cubicBezTo>
                  <a:cubicBezTo>
                    <a:pt x="1719" y="0"/>
                    <a:pt x="1700" y="4"/>
                    <a:pt x="1686" y="13"/>
                  </a:cubicBezTo>
                  <a:lnTo>
                    <a:pt x="939" y="513"/>
                  </a:lnTo>
                  <a:cubicBezTo>
                    <a:pt x="909" y="534"/>
                    <a:pt x="901" y="575"/>
                    <a:pt x="921" y="606"/>
                  </a:cubicBezTo>
                  <a:cubicBezTo>
                    <a:pt x="934" y="625"/>
                    <a:pt x="955" y="636"/>
                    <a:pt x="977" y="636"/>
                  </a:cubicBezTo>
                  <a:close/>
                  <a:moveTo>
                    <a:pt x="1031" y="825"/>
                  </a:moveTo>
                  <a:cubicBezTo>
                    <a:pt x="1013" y="842"/>
                    <a:pt x="996" y="860"/>
                    <a:pt x="978" y="877"/>
                  </a:cubicBezTo>
                  <a:cubicBezTo>
                    <a:pt x="688" y="1167"/>
                    <a:pt x="441" y="1465"/>
                    <a:pt x="282" y="1718"/>
                  </a:cubicBezTo>
                  <a:cubicBezTo>
                    <a:pt x="131" y="1956"/>
                    <a:pt x="75" y="2124"/>
                    <a:pt x="112" y="2228"/>
                  </a:cubicBezTo>
                  <a:lnTo>
                    <a:pt x="26" y="2314"/>
                  </a:lnTo>
                  <a:cubicBezTo>
                    <a:pt x="0" y="2340"/>
                    <a:pt x="0" y="2382"/>
                    <a:pt x="26" y="2408"/>
                  </a:cubicBezTo>
                  <a:cubicBezTo>
                    <a:pt x="39" y="2421"/>
                    <a:pt x="56" y="2428"/>
                    <a:pt x="73" y="2428"/>
                  </a:cubicBezTo>
                  <a:cubicBezTo>
                    <a:pt x="90" y="2428"/>
                    <a:pt x="107" y="2421"/>
                    <a:pt x="120" y="2408"/>
                  </a:cubicBezTo>
                  <a:lnTo>
                    <a:pt x="207" y="2321"/>
                  </a:lnTo>
                  <a:cubicBezTo>
                    <a:pt x="227" y="2329"/>
                    <a:pt x="250" y="2332"/>
                    <a:pt x="275" y="2332"/>
                  </a:cubicBezTo>
                  <a:cubicBezTo>
                    <a:pt x="517" y="2332"/>
                    <a:pt x="1032" y="1980"/>
                    <a:pt x="1556" y="1456"/>
                  </a:cubicBezTo>
                  <a:cubicBezTo>
                    <a:pt x="1573" y="1439"/>
                    <a:pt x="1591" y="1421"/>
                    <a:pt x="1609" y="1403"/>
                  </a:cubicBezTo>
                  <a:lnTo>
                    <a:pt x="1031" y="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28600" sx="102000" sy="102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336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挑战</a:t>
            </a:r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C274C175-EA32-08B6-3227-A72803879289}"/>
              </a:ext>
            </a:extLst>
          </p:cNvPr>
          <p:cNvSpPr/>
          <p:nvPr/>
        </p:nvSpPr>
        <p:spPr>
          <a:xfrm>
            <a:off x="1088572" y="2123378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7" name="文本框 3">
            <a:extLst>
              <a:ext uri="{FF2B5EF4-FFF2-40B4-BE49-F238E27FC236}">
                <a16:creationId xmlns:a16="http://schemas.microsoft.com/office/drawing/2014/main" id="{0376DC77-A97A-9BB6-55FA-E400B8E990C7}"/>
              </a:ext>
            </a:extLst>
          </p:cNvPr>
          <p:cNvSpPr txBox="1"/>
          <p:nvPr/>
        </p:nvSpPr>
        <p:spPr>
          <a:xfrm>
            <a:off x="1274112" y="2925000"/>
            <a:ext cx="2546274" cy="25238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国家卫健委疾控局副局长、一级巡视员雷正龙特别强调，第九版防控方案是对防控措施的优化调整，决不是放松防控，关键是要把该管住的重点风险管住、该落实的落实到位、该取消的坚决取消，进一步提高疫情防控的科学性、精准性</a:t>
            </a:r>
          </a:p>
        </p:txBody>
      </p:sp>
      <p:sp>
        <p:nvSpPr>
          <p:cNvPr id="140" name="矩形: 圆角 139">
            <a:extLst>
              <a:ext uri="{FF2B5EF4-FFF2-40B4-BE49-F238E27FC236}">
                <a16:creationId xmlns:a16="http://schemas.microsoft.com/office/drawing/2014/main" id="{6DC72B37-68D9-B7DE-68AE-C862841DC79F}"/>
              </a:ext>
            </a:extLst>
          </p:cNvPr>
          <p:cNvSpPr/>
          <p:nvPr/>
        </p:nvSpPr>
        <p:spPr>
          <a:xfrm>
            <a:off x="4637315" y="2123378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EB352629-23E5-B6F1-D496-CDC599029C0D}"/>
              </a:ext>
            </a:extLst>
          </p:cNvPr>
          <p:cNvSpPr/>
          <p:nvPr/>
        </p:nvSpPr>
        <p:spPr>
          <a:xfrm>
            <a:off x="8186058" y="2123378"/>
            <a:ext cx="2917371" cy="3541486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99000" sy="99000" algn="tl" rotWithShape="0">
              <a:schemeClr val="accent2">
                <a:alpha val="24000"/>
              </a:scheme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FCC2E4-0A63-3401-7630-F23A19F7F496}"/>
              </a:ext>
            </a:extLst>
          </p:cNvPr>
          <p:cNvGrpSpPr/>
          <p:nvPr/>
        </p:nvGrpSpPr>
        <p:grpSpPr>
          <a:xfrm>
            <a:off x="1925544" y="1413000"/>
            <a:ext cx="1243420" cy="1243422"/>
            <a:chOff x="1925544" y="1753611"/>
            <a:chExt cx="1243420" cy="1243422"/>
          </a:xfrm>
        </p:grpSpPr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4158A57D-D1BE-EA23-C5B6-8D63C4F3DAA1}"/>
                </a:ext>
              </a:extLst>
            </p:cNvPr>
            <p:cNvSpPr/>
            <p:nvPr/>
          </p:nvSpPr>
          <p:spPr>
            <a:xfrm>
              <a:off x="1926297" y="1754378"/>
              <a:ext cx="1241922" cy="124192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chemeClr val="accent1"/>
                  </a:solidFill>
                </a:rPr>
                <a:t>挑战一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3" name="弧形 152">
              <a:extLst>
                <a:ext uri="{FF2B5EF4-FFF2-40B4-BE49-F238E27FC236}">
                  <a16:creationId xmlns:a16="http://schemas.microsoft.com/office/drawing/2014/main" id="{1FE6AAD1-C200-C52B-BCFC-08DD1B52C664}"/>
                </a:ext>
              </a:extLst>
            </p:cNvPr>
            <p:cNvSpPr/>
            <p:nvPr/>
          </p:nvSpPr>
          <p:spPr>
            <a:xfrm>
              <a:off x="1926279" y="1754363"/>
              <a:ext cx="1241940" cy="1241948"/>
            </a:xfrm>
            <a:prstGeom prst="arc">
              <a:avLst>
                <a:gd name="adj1" fmla="val 2400754"/>
                <a:gd name="adj2" fmla="val 9711949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  <p:sp>
          <p:nvSpPr>
            <p:cNvPr id="154" name="弧形 153">
              <a:extLst>
                <a:ext uri="{FF2B5EF4-FFF2-40B4-BE49-F238E27FC236}">
                  <a16:creationId xmlns:a16="http://schemas.microsoft.com/office/drawing/2014/main" id="{D42EC742-42C6-278E-6C39-E45FC36586AD}"/>
                </a:ext>
              </a:extLst>
            </p:cNvPr>
            <p:cNvSpPr/>
            <p:nvPr/>
          </p:nvSpPr>
          <p:spPr>
            <a:xfrm flipH="1" flipV="1">
              <a:off x="1925544" y="1753611"/>
              <a:ext cx="1243420" cy="1243422"/>
            </a:xfrm>
            <a:prstGeom prst="arc">
              <a:avLst>
                <a:gd name="adj1" fmla="val 2400747"/>
                <a:gd name="adj2" fmla="val 9711943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61FC6114-D2BC-9FCD-0A23-344ACFEB5D47}"/>
              </a:ext>
            </a:extLst>
          </p:cNvPr>
          <p:cNvGrpSpPr/>
          <p:nvPr/>
        </p:nvGrpSpPr>
        <p:grpSpPr>
          <a:xfrm>
            <a:off x="5474290" y="1413000"/>
            <a:ext cx="1243420" cy="1243422"/>
            <a:chOff x="1925544" y="1753611"/>
            <a:chExt cx="1243420" cy="1243422"/>
          </a:xfrm>
        </p:grpSpPr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F28345A0-7EEE-FBB7-F69E-709B683D11D2}"/>
                </a:ext>
              </a:extLst>
            </p:cNvPr>
            <p:cNvSpPr/>
            <p:nvPr/>
          </p:nvSpPr>
          <p:spPr>
            <a:xfrm>
              <a:off x="1926297" y="1754378"/>
              <a:ext cx="1241922" cy="124192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chemeClr val="accent1"/>
                  </a:solidFill>
                </a:rPr>
                <a:t>挑战二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4" name="弧形 173">
              <a:extLst>
                <a:ext uri="{FF2B5EF4-FFF2-40B4-BE49-F238E27FC236}">
                  <a16:creationId xmlns:a16="http://schemas.microsoft.com/office/drawing/2014/main" id="{4500342F-0541-879A-BE2E-D1C94DBA2C72}"/>
                </a:ext>
              </a:extLst>
            </p:cNvPr>
            <p:cNvSpPr/>
            <p:nvPr/>
          </p:nvSpPr>
          <p:spPr>
            <a:xfrm>
              <a:off x="1926279" y="1754363"/>
              <a:ext cx="1241940" cy="1241948"/>
            </a:xfrm>
            <a:prstGeom prst="arc">
              <a:avLst>
                <a:gd name="adj1" fmla="val 2400754"/>
                <a:gd name="adj2" fmla="val 9711949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  <p:sp>
          <p:nvSpPr>
            <p:cNvPr id="175" name="弧形 174">
              <a:extLst>
                <a:ext uri="{FF2B5EF4-FFF2-40B4-BE49-F238E27FC236}">
                  <a16:creationId xmlns:a16="http://schemas.microsoft.com/office/drawing/2014/main" id="{5E7D3883-C40D-5356-0949-18E42A440E56}"/>
                </a:ext>
              </a:extLst>
            </p:cNvPr>
            <p:cNvSpPr/>
            <p:nvPr/>
          </p:nvSpPr>
          <p:spPr>
            <a:xfrm flipH="1" flipV="1">
              <a:off x="1925544" y="1753611"/>
              <a:ext cx="1243420" cy="1243422"/>
            </a:xfrm>
            <a:prstGeom prst="arc">
              <a:avLst>
                <a:gd name="adj1" fmla="val 2400747"/>
                <a:gd name="adj2" fmla="val 9711943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07F1683A-31FE-3E89-06CB-B7E05ADF6EEF}"/>
              </a:ext>
            </a:extLst>
          </p:cNvPr>
          <p:cNvGrpSpPr/>
          <p:nvPr/>
        </p:nvGrpSpPr>
        <p:grpSpPr>
          <a:xfrm>
            <a:off x="9088347" y="1413000"/>
            <a:ext cx="1243420" cy="1243422"/>
            <a:chOff x="1925544" y="1753611"/>
            <a:chExt cx="1243420" cy="1243422"/>
          </a:xfrm>
        </p:grpSpPr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1E7F5D4A-16D6-F68E-3E9F-2AF21374EA2F}"/>
                </a:ext>
              </a:extLst>
            </p:cNvPr>
            <p:cNvSpPr/>
            <p:nvPr/>
          </p:nvSpPr>
          <p:spPr>
            <a:xfrm>
              <a:off x="1926297" y="1754378"/>
              <a:ext cx="1241922" cy="124192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chemeClr val="accent1"/>
                  </a:solidFill>
                </a:rPr>
                <a:t>挑战三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8" name="弧形 177">
              <a:extLst>
                <a:ext uri="{FF2B5EF4-FFF2-40B4-BE49-F238E27FC236}">
                  <a16:creationId xmlns:a16="http://schemas.microsoft.com/office/drawing/2014/main" id="{FBE6F27D-F292-E5AF-3709-929F47255BED}"/>
                </a:ext>
              </a:extLst>
            </p:cNvPr>
            <p:cNvSpPr/>
            <p:nvPr/>
          </p:nvSpPr>
          <p:spPr>
            <a:xfrm>
              <a:off x="1926279" y="1754363"/>
              <a:ext cx="1241940" cy="1241948"/>
            </a:xfrm>
            <a:prstGeom prst="arc">
              <a:avLst>
                <a:gd name="adj1" fmla="val 2400754"/>
                <a:gd name="adj2" fmla="val 9711949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  <p:sp>
          <p:nvSpPr>
            <p:cNvPr id="179" name="弧形 178">
              <a:extLst>
                <a:ext uri="{FF2B5EF4-FFF2-40B4-BE49-F238E27FC236}">
                  <a16:creationId xmlns:a16="http://schemas.microsoft.com/office/drawing/2014/main" id="{BEC4600C-F1C7-6041-2155-B9D2572B1172}"/>
                </a:ext>
              </a:extLst>
            </p:cNvPr>
            <p:cNvSpPr/>
            <p:nvPr/>
          </p:nvSpPr>
          <p:spPr>
            <a:xfrm flipH="1" flipV="1">
              <a:off x="1925544" y="1753611"/>
              <a:ext cx="1243420" cy="1243422"/>
            </a:xfrm>
            <a:prstGeom prst="arc">
              <a:avLst>
                <a:gd name="adj1" fmla="val 2400747"/>
                <a:gd name="adj2" fmla="val 9711943"/>
              </a:avLst>
            </a:prstGeom>
            <a:noFill/>
            <a:ln w="30002" cap="flat" cmpd="sng" algn="ctr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6" tIns="72003" rIns="144006" bIns="72003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35"/>
            </a:p>
          </p:txBody>
        </p:sp>
      </p:grpSp>
      <p:sp>
        <p:nvSpPr>
          <p:cNvPr id="180" name="文本框 3">
            <a:extLst>
              <a:ext uri="{FF2B5EF4-FFF2-40B4-BE49-F238E27FC236}">
                <a16:creationId xmlns:a16="http://schemas.microsoft.com/office/drawing/2014/main" id="{F6FD9D96-F5E6-F8A5-37F6-5C2D8FF599B4}"/>
              </a:ext>
            </a:extLst>
          </p:cNvPr>
          <p:cNvSpPr txBox="1"/>
          <p:nvPr/>
        </p:nvSpPr>
        <p:spPr>
          <a:xfrm>
            <a:off x="4822858" y="2925000"/>
            <a:ext cx="2546274" cy="25238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网点“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1+3”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代理，即将正式落地：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日前，网销或电销遵循此前规定，可不受“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1+3”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物理网点限制，必须双录，但有条件的机构可远程双录，在维护消费者合法权益的基础上，支持行业稳发展</a:t>
            </a:r>
          </a:p>
        </p:txBody>
      </p:sp>
      <p:sp>
        <p:nvSpPr>
          <p:cNvPr id="181" name="文本框 3">
            <a:extLst>
              <a:ext uri="{FF2B5EF4-FFF2-40B4-BE49-F238E27FC236}">
                <a16:creationId xmlns:a16="http://schemas.microsoft.com/office/drawing/2014/main" id="{47C7EABE-5FE1-86AA-B5B3-9E1D0696DFE4}"/>
              </a:ext>
            </a:extLst>
          </p:cNvPr>
          <p:cNvSpPr txBox="1"/>
          <p:nvPr/>
        </p:nvSpPr>
        <p:spPr>
          <a:xfrm>
            <a:off x="8371606" y="2925000"/>
            <a:ext cx="2546274" cy="25238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邮政业务节奏过强，明年或将继续面临今朝困境：根据邮政经营特点及历史经验，若继续过度依靠邮政，过强的业务节奏或将造成巨大业务缺口，同时人力成本难以维持；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年邮政大概率仍是此业务节奏，若不改变，今朝困境便是明年照影</a:t>
            </a:r>
          </a:p>
        </p:txBody>
      </p:sp>
      <p:sp>
        <p:nvSpPr>
          <p:cNvPr id="182" name="椭圆 181">
            <a:extLst>
              <a:ext uri="{FF2B5EF4-FFF2-40B4-BE49-F238E27FC236}">
                <a16:creationId xmlns:a16="http://schemas.microsoft.com/office/drawing/2014/main" id="{D6B9782B-9E2F-8A8F-EC46-97357E2B34F2}"/>
              </a:ext>
            </a:extLst>
          </p:cNvPr>
          <p:cNvSpPr/>
          <p:nvPr/>
        </p:nvSpPr>
        <p:spPr>
          <a:xfrm>
            <a:off x="1598757" y="2565000"/>
            <a:ext cx="1885895" cy="418514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F45A9A4D-0100-073B-545B-5261F88AC0FE}"/>
              </a:ext>
            </a:extLst>
          </p:cNvPr>
          <p:cNvSpPr/>
          <p:nvPr/>
        </p:nvSpPr>
        <p:spPr>
          <a:xfrm>
            <a:off x="5114844" y="2565000"/>
            <a:ext cx="1885895" cy="418514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4" name="椭圆 183">
            <a:extLst>
              <a:ext uri="{FF2B5EF4-FFF2-40B4-BE49-F238E27FC236}">
                <a16:creationId xmlns:a16="http://schemas.microsoft.com/office/drawing/2014/main" id="{85953779-FD1E-6D34-5501-BCFF273F0168}"/>
              </a:ext>
            </a:extLst>
          </p:cNvPr>
          <p:cNvSpPr/>
          <p:nvPr/>
        </p:nvSpPr>
        <p:spPr>
          <a:xfrm>
            <a:off x="8731510" y="2565000"/>
            <a:ext cx="1885895" cy="418514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0822" y="2730333"/>
            <a:ext cx="4467678" cy="922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54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规划展望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0330" y="2502190"/>
            <a:ext cx="2230278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defRPr sz="11500" i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US" altLang="zh-CN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</a:rPr>
              <a:t>04</a:t>
            </a:r>
            <a:endParaRPr lang="zh-CN" altLang="en-US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8944" y="3543300"/>
            <a:ext cx="6465056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CN" sz="3200" b="1" dirty="0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+mj-lt"/>
                <a:ea typeface="+mj-ea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77076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打造六个专业</a:t>
            </a:r>
          </a:p>
        </p:txBody>
      </p:sp>
      <p:sp>
        <p:nvSpPr>
          <p:cNvPr id="359" name="椭圆 358">
            <a:extLst>
              <a:ext uri="{FF2B5EF4-FFF2-40B4-BE49-F238E27FC236}">
                <a16:creationId xmlns:a16="http://schemas.microsoft.com/office/drawing/2014/main" id="{298336A3-8184-AB84-08DD-FCE6BFFCEE5E}"/>
              </a:ext>
            </a:extLst>
          </p:cNvPr>
          <p:cNvSpPr/>
          <p:nvPr/>
        </p:nvSpPr>
        <p:spPr>
          <a:xfrm>
            <a:off x="3676891" y="1542331"/>
            <a:ext cx="4838218" cy="48382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901700">
              <a:schemeClr val="accent1"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5" name="椭圆 364">
            <a:extLst>
              <a:ext uri="{FF2B5EF4-FFF2-40B4-BE49-F238E27FC236}">
                <a16:creationId xmlns:a16="http://schemas.microsoft.com/office/drawing/2014/main" id="{0EF27D46-E431-0F5E-032A-EFD3B7A267B7}"/>
              </a:ext>
            </a:extLst>
          </p:cNvPr>
          <p:cNvSpPr/>
          <p:nvPr/>
        </p:nvSpPr>
        <p:spPr>
          <a:xfrm>
            <a:off x="4776006" y="2641444"/>
            <a:ext cx="2639988" cy="2639986"/>
          </a:xfrm>
          <a:prstGeom prst="ellipse">
            <a:avLst/>
          </a:prstGeom>
          <a:gradFill flip="none" rotWithShape="1">
            <a:gsLst>
              <a:gs pos="51000">
                <a:schemeClr val="accent1">
                  <a:alpha val="0"/>
                </a:schemeClr>
              </a:gs>
              <a:gs pos="100000">
                <a:schemeClr val="accent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6" name="椭圆 365">
            <a:extLst>
              <a:ext uri="{FF2B5EF4-FFF2-40B4-BE49-F238E27FC236}">
                <a16:creationId xmlns:a16="http://schemas.microsoft.com/office/drawing/2014/main" id="{CA6131D7-5620-3801-E47B-A56F7B2EC746}"/>
              </a:ext>
            </a:extLst>
          </p:cNvPr>
          <p:cNvSpPr/>
          <p:nvPr/>
        </p:nvSpPr>
        <p:spPr>
          <a:xfrm>
            <a:off x="5308922" y="3174358"/>
            <a:ext cx="1574157" cy="1574157"/>
          </a:xfrm>
          <a:prstGeom prst="ellipse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69" name="矩形: 圆角 368">
            <a:extLst>
              <a:ext uri="{FF2B5EF4-FFF2-40B4-BE49-F238E27FC236}">
                <a16:creationId xmlns:a16="http://schemas.microsoft.com/office/drawing/2014/main" id="{A2BAAF69-66AB-FA28-F98B-477D8147E503}"/>
              </a:ext>
            </a:extLst>
          </p:cNvPr>
          <p:cNvSpPr/>
          <p:nvPr/>
        </p:nvSpPr>
        <p:spPr>
          <a:xfrm>
            <a:off x="7415994" y="2190513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分析能力</a:t>
            </a:r>
          </a:p>
        </p:txBody>
      </p:sp>
      <p:sp>
        <p:nvSpPr>
          <p:cNvPr id="370" name="矩形: 圆角 369">
            <a:extLst>
              <a:ext uri="{FF2B5EF4-FFF2-40B4-BE49-F238E27FC236}">
                <a16:creationId xmlns:a16="http://schemas.microsoft.com/office/drawing/2014/main" id="{6F7A10EF-1468-81CE-831F-E00FF8BF173D}"/>
              </a:ext>
            </a:extLst>
          </p:cNvPr>
          <p:cNvSpPr/>
          <p:nvPr/>
        </p:nvSpPr>
        <p:spPr>
          <a:xfrm>
            <a:off x="7975582" y="3699559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经营程度</a:t>
            </a:r>
          </a:p>
        </p:txBody>
      </p:sp>
      <p:sp>
        <p:nvSpPr>
          <p:cNvPr id="373" name="矩形: 圆角 372">
            <a:extLst>
              <a:ext uri="{FF2B5EF4-FFF2-40B4-BE49-F238E27FC236}">
                <a16:creationId xmlns:a16="http://schemas.microsoft.com/office/drawing/2014/main" id="{8A0346D7-6419-5915-30DB-B53F08635DA6}"/>
              </a:ext>
            </a:extLst>
          </p:cNvPr>
          <p:cNvSpPr/>
          <p:nvPr/>
        </p:nvSpPr>
        <p:spPr>
          <a:xfrm>
            <a:off x="7415994" y="5208606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个人技能</a:t>
            </a:r>
          </a:p>
        </p:txBody>
      </p:sp>
      <p:sp useBgFill="1">
        <p:nvSpPr>
          <p:cNvPr id="374" name="矩形: 圆角 373">
            <a:extLst>
              <a:ext uri="{FF2B5EF4-FFF2-40B4-BE49-F238E27FC236}">
                <a16:creationId xmlns:a16="http://schemas.microsoft.com/office/drawing/2014/main" id="{AFECD3C6-6243-CA1F-5728-C8DD6801A740}"/>
              </a:ext>
            </a:extLst>
          </p:cNvPr>
          <p:cNvSpPr/>
          <p:nvPr/>
        </p:nvSpPr>
        <p:spPr>
          <a:xfrm flipH="1">
            <a:off x="3391020" y="2190513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知识储备</a:t>
            </a:r>
          </a:p>
        </p:txBody>
      </p:sp>
      <p:sp>
        <p:nvSpPr>
          <p:cNvPr id="375" name="矩形: 圆角 374">
            <a:extLst>
              <a:ext uri="{FF2B5EF4-FFF2-40B4-BE49-F238E27FC236}">
                <a16:creationId xmlns:a16="http://schemas.microsoft.com/office/drawing/2014/main" id="{FAC60517-594C-37DD-D0CF-706A58814A10}"/>
              </a:ext>
            </a:extLst>
          </p:cNvPr>
          <p:cNvSpPr/>
          <p:nvPr/>
        </p:nvSpPr>
        <p:spPr>
          <a:xfrm flipH="1">
            <a:off x="2831432" y="3699559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销售能力</a:t>
            </a:r>
          </a:p>
        </p:txBody>
      </p:sp>
      <p:sp>
        <p:nvSpPr>
          <p:cNvPr id="376" name="矩形: 圆角 375">
            <a:extLst>
              <a:ext uri="{FF2B5EF4-FFF2-40B4-BE49-F238E27FC236}">
                <a16:creationId xmlns:a16="http://schemas.microsoft.com/office/drawing/2014/main" id="{04D66375-2E25-90E1-FB01-98DC2B7033F3}"/>
              </a:ext>
            </a:extLst>
          </p:cNvPr>
          <p:cNvSpPr/>
          <p:nvPr/>
        </p:nvSpPr>
        <p:spPr>
          <a:xfrm flipH="1">
            <a:off x="3391020" y="5208606"/>
            <a:ext cx="1319514" cy="5237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chemeClr val="accent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+mj-ea"/>
                <a:ea typeface="+mj-ea"/>
              </a:rPr>
              <a:t>沟通能力</a:t>
            </a:r>
          </a:p>
        </p:txBody>
      </p:sp>
      <p:sp>
        <p:nvSpPr>
          <p:cNvPr id="378" name="文本框 377">
            <a:extLst>
              <a:ext uri="{FF2B5EF4-FFF2-40B4-BE49-F238E27FC236}">
                <a16:creationId xmlns:a16="http://schemas.microsoft.com/office/drawing/2014/main" id="{4B8EEB91-0C48-C007-6769-8777CF29D7A4}"/>
              </a:ext>
            </a:extLst>
          </p:cNvPr>
          <p:cNvSpPr txBox="1"/>
          <p:nvPr/>
        </p:nvSpPr>
        <p:spPr>
          <a:xfrm>
            <a:off x="780322" y="5215134"/>
            <a:ext cx="23833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正规的市政污水厂都有比较高度的自动化控制</a:t>
            </a:r>
          </a:p>
        </p:txBody>
      </p:sp>
      <p:sp>
        <p:nvSpPr>
          <p:cNvPr id="379" name="文本框 378">
            <a:extLst>
              <a:ext uri="{FF2B5EF4-FFF2-40B4-BE49-F238E27FC236}">
                <a16:creationId xmlns:a16="http://schemas.microsoft.com/office/drawing/2014/main" id="{9B47D109-06B3-B3AE-7FC0-85160AD2BF10}"/>
              </a:ext>
            </a:extLst>
          </p:cNvPr>
          <p:cNvSpPr txBox="1"/>
          <p:nvPr/>
        </p:nvSpPr>
        <p:spPr>
          <a:xfrm>
            <a:off x="780322" y="2181127"/>
            <a:ext cx="23833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基金、信托、税法、实时政策、保险等</a:t>
            </a:r>
          </a:p>
        </p:txBody>
      </p:sp>
      <p:sp>
        <p:nvSpPr>
          <p:cNvPr id="380" name="文本框 379">
            <a:extLst>
              <a:ext uri="{FF2B5EF4-FFF2-40B4-BE49-F238E27FC236}">
                <a16:creationId xmlns:a16="http://schemas.microsoft.com/office/drawing/2014/main" id="{F81856C4-CDC5-79D6-16B7-062E212CF1BA}"/>
              </a:ext>
            </a:extLst>
          </p:cNvPr>
          <p:cNvSpPr txBox="1"/>
          <p:nvPr/>
        </p:nvSpPr>
        <p:spPr>
          <a:xfrm>
            <a:off x="323051" y="3711858"/>
            <a:ext cx="23906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r>
              <a:rPr lang="zh-CN" altLang="en-US" sz="1600" dirty="0">
                <a:solidFill>
                  <a:srgbClr val="494949"/>
                </a:solidFill>
              </a:rPr>
              <a:t>合规销售话术</a:t>
            </a:r>
            <a:endParaRPr lang="en-US" altLang="zh-CN" sz="1600" dirty="0">
              <a:solidFill>
                <a:srgbClr val="494949"/>
              </a:solidFill>
            </a:endParaRPr>
          </a:p>
          <a:p>
            <a:pPr algn="r"/>
            <a:r>
              <a:rPr lang="zh-CN" altLang="en-US" sz="1600" dirty="0">
                <a:solidFill>
                  <a:srgbClr val="494949"/>
                </a:solidFill>
              </a:rPr>
              <a:t>销售逻辑</a:t>
            </a:r>
            <a:endParaRPr lang="en-US" altLang="zh-CN" sz="1600" dirty="0">
              <a:solidFill>
                <a:srgbClr val="494949"/>
              </a:solidFill>
            </a:endParaRPr>
          </a:p>
          <a:p>
            <a:pPr algn="r"/>
            <a:r>
              <a:rPr lang="zh-CN" altLang="en-US" sz="1600" dirty="0">
                <a:solidFill>
                  <a:srgbClr val="494949"/>
                </a:solidFill>
              </a:rPr>
              <a:t>高客开拓等</a:t>
            </a:r>
          </a:p>
        </p:txBody>
      </p:sp>
      <p:sp>
        <p:nvSpPr>
          <p:cNvPr id="382" name="文本框 381">
            <a:extLst>
              <a:ext uri="{FF2B5EF4-FFF2-40B4-BE49-F238E27FC236}">
                <a16:creationId xmlns:a16="http://schemas.microsoft.com/office/drawing/2014/main" id="{4971C999-7561-3014-1AC3-6EB7308664D3}"/>
              </a:ext>
            </a:extLst>
          </p:cNvPr>
          <p:cNvSpPr txBox="1"/>
          <p:nvPr/>
        </p:nvSpPr>
        <p:spPr>
          <a:xfrm flipH="1">
            <a:off x="8977898" y="5215134"/>
            <a:ext cx="23833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正规的市政污水厂都有比较高度的自动化控制</a:t>
            </a:r>
          </a:p>
        </p:txBody>
      </p:sp>
      <p:sp>
        <p:nvSpPr>
          <p:cNvPr id="383" name="文本框 382">
            <a:extLst>
              <a:ext uri="{FF2B5EF4-FFF2-40B4-BE49-F238E27FC236}">
                <a16:creationId xmlns:a16="http://schemas.microsoft.com/office/drawing/2014/main" id="{7BED95A9-F7A8-0941-017D-3D9E699B31EF}"/>
              </a:ext>
            </a:extLst>
          </p:cNvPr>
          <p:cNvSpPr txBox="1"/>
          <p:nvPr/>
        </p:nvSpPr>
        <p:spPr>
          <a:xfrm flipH="1">
            <a:off x="8977898" y="2181127"/>
            <a:ext cx="23833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银行网点分析、市场趋势分析、业务经营分析</a:t>
            </a:r>
          </a:p>
        </p:txBody>
      </p:sp>
      <p:sp>
        <p:nvSpPr>
          <p:cNvPr id="384" name="文本框 383">
            <a:extLst>
              <a:ext uri="{FF2B5EF4-FFF2-40B4-BE49-F238E27FC236}">
                <a16:creationId xmlns:a16="http://schemas.microsoft.com/office/drawing/2014/main" id="{5FDA7667-6B58-6B54-700D-34643BCF65A0}"/>
              </a:ext>
            </a:extLst>
          </p:cNvPr>
          <p:cNvSpPr txBox="1"/>
          <p:nvPr/>
        </p:nvSpPr>
        <p:spPr>
          <a:xfrm flipH="1">
            <a:off x="9435168" y="3711858"/>
            <a:ext cx="238335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网点关系的打造、升级主动寻觅机会进行营销推动，活动开展等</a:t>
            </a:r>
          </a:p>
        </p:txBody>
      </p:sp>
      <p:sp>
        <p:nvSpPr>
          <p:cNvPr id="385" name="文本框 384">
            <a:extLst>
              <a:ext uri="{FF2B5EF4-FFF2-40B4-BE49-F238E27FC236}">
                <a16:creationId xmlns:a16="http://schemas.microsoft.com/office/drawing/2014/main" id="{3D871720-36F2-D33A-D384-9DA744A2FFC6}"/>
              </a:ext>
            </a:extLst>
          </p:cNvPr>
          <p:cNvSpPr txBox="1"/>
          <p:nvPr/>
        </p:nvSpPr>
        <p:spPr>
          <a:xfrm>
            <a:off x="5388114" y="4728740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六个专业</a:t>
            </a:r>
          </a:p>
        </p:txBody>
      </p:sp>
      <p:grpSp>
        <p:nvGrpSpPr>
          <p:cNvPr id="386" name="Group 112">
            <a:extLst>
              <a:ext uri="{FF2B5EF4-FFF2-40B4-BE49-F238E27FC236}">
                <a16:creationId xmlns:a16="http://schemas.microsoft.com/office/drawing/2014/main" id="{231746CA-BF7F-B3E0-996A-52FDC3C56729}"/>
              </a:ext>
            </a:extLst>
          </p:cNvPr>
          <p:cNvGrpSpPr/>
          <p:nvPr/>
        </p:nvGrpSpPr>
        <p:grpSpPr>
          <a:xfrm>
            <a:off x="4866609" y="2283859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387" name="AutoShape 110">
              <a:extLst>
                <a:ext uri="{FF2B5EF4-FFF2-40B4-BE49-F238E27FC236}">
                  <a16:creationId xmlns:a16="http://schemas.microsoft.com/office/drawing/2014/main" id="{E251CF83-211D-7345-7AB0-DA9C08016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388" name="AutoShape 111">
              <a:extLst>
                <a:ext uri="{FF2B5EF4-FFF2-40B4-BE49-F238E27FC236}">
                  <a16:creationId xmlns:a16="http://schemas.microsoft.com/office/drawing/2014/main" id="{8E50AD65-A206-A724-DAB4-06091E0E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389" name="Group 112">
            <a:extLst>
              <a:ext uri="{FF2B5EF4-FFF2-40B4-BE49-F238E27FC236}">
                <a16:creationId xmlns:a16="http://schemas.microsoft.com/office/drawing/2014/main" id="{304D4868-BE48-1952-7EB3-DE1ABAACA949}"/>
              </a:ext>
            </a:extLst>
          </p:cNvPr>
          <p:cNvGrpSpPr/>
          <p:nvPr/>
        </p:nvGrpSpPr>
        <p:grpSpPr>
          <a:xfrm>
            <a:off x="6979496" y="2283859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390" name="AutoShape 110">
              <a:extLst>
                <a:ext uri="{FF2B5EF4-FFF2-40B4-BE49-F238E27FC236}">
                  <a16:creationId xmlns:a16="http://schemas.microsoft.com/office/drawing/2014/main" id="{02C124FC-34C9-DB14-4EAA-64BDA87D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391" name="AutoShape 111">
              <a:extLst>
                <a:ext uri="{FF2B5EF4-FFF2-40B4-BE49-F238E27FC236}">
                  <a16:creationId xmlns:a16="http://schemas.microsoft.com/office/drawing/2014/main" id="{B13EBD07-D8F3-03E0-78A5-39CAB7ED3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392" name="Group 112">
            <a:extLst>
              <a:ext uri="{FF2B5EF4-FFF2-40B4-BE49-F238E27FC236}">
                <a16:creationId xmlns:a16="http://schemas.microsoft.com/office/drawing/2014/main" id="{DF45DC35-27DD-F6AA-59FD-B2B48304DF2A}"/>
              </a:ext>
            </a:extLst>
          </p:cNvPr>
          <p:cNvGrpSpPr/>
          <p:nvPr/>
        </p:nvGrpSpPr>
        <p:grpSpPr>
          <a:xfrm>
            <a:off x="4273291" y="3806669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393" name="AutoShape 110">
              <a:extLst>
                <a:ext uri="{FF2B5EF4-FFF2-40B4-BE49-F238E27FC236}">
                  <a16:creationId xmlns:a16="http://schemas.microsoft.com/office/drawing/2014/main" id="{A583ECF4-80F9-8D7A-26A4-E0964ED97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394" name="AutoShape 111">
              <a:extLst>
                <a:ext uri="{FF2B5EF4-FFF2-40B4-BE49-F238E27FC236}">
                  <a16:creationId xmlns:a16="http://schemas.microsoft.com/office/drawing/2014/main" id="{5D14EDBF-0A88-5551-F0C8-4593B647E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395" name="Group 112">
            <a:extLst>
              <a:ext uri="{FF2B5EF4-FFF2-40B4-BE49-F238E27FC236}">
                <a16:creationId xmlns:a16="http://schemas.microsoft.com/office/drawing/2014/main" id="{B398E33D-912E-3234-1D78-B4CC54782D62}"/>
              </a:ext>
            </a:extLst>
          </p:cNvPr>
          <p:cNvGrpSpPr/>
          <p:nvPr/>
        </p:nvGrpSpPr>
        <p:grpSpPr>
          <a:xfrm>
            <a:off x="4863972" y="5325392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396" name="AutoShape 110">
              <a:extLst>
                <a:ext uri="{FF2B5EF4-FFF2-40B4-BE49-F238E27FC236}">
                  <a16:creationId xmlns:a16="http://schemas.microsoft.com/office/drawing/2014/main" id="{D306C42C-D8D1-D43C-CDA1-5A760588C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397" name="AutoShape 111">
              <a:extLst>
                <a:ext uri="{FF2B5EF4-FFF2-40B4-BE49-F238E27FC236}">
                  <a16:creationId xmlns:a16="http://schemas.microsoft.com/office/drawing/2014/main" id="{EDEDBC5D-B01D-C378-0551-2A33D16E8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398" name="Group 112">
            <a:extLst>
              <a:ext uri="{FF2B5EF4-FFF2-40B4-BE49-F238E27FC236}">
                <a16:creationId xmlns:a16="http://schemas.microsoft.com/office/drawing/2014/main" id="{EB6A8F29-33A8-250B-E643-75D834157F8D}"/>
              </a:ext>
            </a:extLst>
          </p:cNvPr>
          <p:cNvGrpSpPr/>
          <p:nvPr/>
        </p:nvGrpSpPr>
        <p:grpSpPr>
          <a:xfrm>
            <a:off x="6913279" y="5325392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399" name="AutoShape 110">
              <a:extLst>
                <a:ext uri="{FF2B5EF4-FFF2-40B4-BE49-F238E27FC236}">
                  <a16:creationId xmlns:a16="http://schemas.microsoft.com/office/drawing/2014/main" id="{E6E47112-B637-2632-5AA5-0BF4BDF5B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400" name="AutoShape 111">
              <a:extLst>
                <a:ext uri="{FF2B5EF4-FFF2-40B4-BE49-F238E27FC236}">
                  <a16:creationId xmlns:a16="http://schemas.microsoft.com/office/drawing/2014/main" id="{D65572AF-B621-48D9-B5DF-7AE1865E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401" name="Group 112">
            <a:extLst>
              <a:ext uri="{FF2B5EF4-FFF2-40B4-BE49-F238E27FC236}">
                <a16:creationId xmlns:a16="http://schemas.microsoft.com/office/drawing/2014/main" id="{8B8344CC-FB50-88E9-55D4-B1E62F26D639}"/>
              </a:ext>
            </a:extLst>
          </p:cNvPr>
          <p:cNvGrpSpPr/>
          <p:nvPr/>
        </p:nvGrpSpPr>
        <p:grpSpPr>
          <a:xfrm>
            <a:off x="7492643" y="3806669"/>
            <a:ext cx="359779" cy="337063"/>
            <a:chOff x="5368132" y="3540125"/>
            <a:chExt cx="465138" cy="435769"/>
          </a:xfrm>
          <a:solidFill>
            <a:schemeClr val="accent1"/>
          </a:solidFill>
        </p:grpSpPr>
        <p:sp>
          <p:nvSpPr>
            <p:cNvPr id="402" name="AutoShape 110">
              <a:extLst>
                <a:ext uri="{FF2B5EF4-FFF2-40B4-BE49-F238E27FC236}">
                  <a16:creationId xmlns:a16="http://schemas.microsoft.com/office/drawing/2014/main" id="{44F3B31C-B54F-2FF1-B87F-3BE5FB84C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  <p:sp>
          <p:nvSpPr>
            <p:cNvPr id="403" name="AutoShape 111">
              <a:extLst>
                <a:ext uri="{FF2B5EF4-FFF2-40B4-BE49-F238E27FC236}">
                  <a16:creationId xmlns:a16="http://schemas.microsoft.com/office/drawing/2014/main" id="{266E779C-FA09-1ED8-6310-484ED8614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pic>
        <p:nvPicPr>
          <p:cNvPr id="377" name="图片 376" descr="图标&#10;&#10;描述已自动生成">
            <a:extLst>
              <a:ext uri="{FF2B5EF4-FFF2-40B4-BE49-F238E27FC236}">
                <a16:creationId xmlns:a16="http://schemas.microsoft.com/office/drawing/2014/main" id="{46BD3BA2-2BA3-3E60-5496-EAD6C20FC6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24" y="3366060"/>
            <a:ext cx="1190751" cy="1190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7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8"/>
          <p:cNvSpPr/>
          <p:nvPr/>
        </p:nvSpPr>
        <p:spPr>
          <a:xfrm>
            <a:off x="3702731" y="3141000"/>
            <a:ext cx="2194414" cy="2836800"/>
          </a:xfrm>
          <a:prstGeom prst="roundRect">
            <a:avLst>
              <a:gd name="adj" fmla="val 9636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702731" y="4838650"/>
            <a:ext cx="2194414" cy="620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+mn-lt"/>
              </a:rPr>
              <a:t>反思改进</a:t>
            </a:r>
          </a:p>
        </p:txBody>
      </p:sp>
      <p:sp>
        <p:nvSpPr>
          <p:cNvPr id="56" name="文本框 9"/>
          <p:cNvSpPr txBox="1"/>
          <p:nvPr/>
        </p:nvSpPr>
        <p:spPr>
          <a:xfrm flipH="1">
            <a:off x="3685939" y="5351001"/>
            <a:ext cx="2211456" cy="345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sym typeface="+mn-lt"/>
              </a:rPr>
              <a:t>RETHINK</a:t>
            </a:r>
            <a:endParaRPr lang="en-US" altLang="zh-CN" sz="1440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sym typeface="+mn-lt"/>
            </a:endParaRPr>
          </a:p>
        </p:txBody>
      </p:sp>
      <p:sp>
        <p:nvSpPr>
          <p:cNvPr id="57" name="PA_矩形 29"/>
          <p:cNvSpPr/>
          <p:nvPr>
            <p:custDataLst>
              <p:tags r:id="rId1"/>
            </p:custDataLst>
          </p:nvPr>
        </p:nvSpPr>
        <p:spPr>
          <a:xfrm>
            <a:off x="3702731" y="4490182"/>
            <a:ext cx="2194414" cy="599595"/>
          </a:xfrm>
          <a:prstGeom prst="rect">
            <a:avLst/>
          </a:prstGeom>
          <a:ln>
            <a:noFill/>
          </a:ln>
          <a:effectLst/>
        </p:spPr>
        <p:txBody>
          <a:bodyPr wrap="square">
            <a:noAutofit/>
          </a:bodyPr>
          <a:lstStyle/>
          <a:p>
            <a:pPr algn="ctr"/>
            <a:r>
              <a:rPr lang="en-US" altLang="zh-CN" sz="2800" dirty="0">
                <a:gradFill flip="none" rotWithShape="1">
                  <a:gsLst>
                    <a:gs pos="27000">
                      <a:schemeClr val="accent1"/>
                    </a:gs>
                    <a:gs pos="69000">
                      <a:schemeClr val="bg1"/>
                    </a:gs>
                  </a:gsLst>
                  <a:lin ang="8100000" scaled="1"/>
                  <a:tileRect/>
                </a:gradFill>
                <a:ea typeface="OPPOSans R" panose="00020600040101010101" pitchFamily="18" charset="-122"/>
                <a:cs typeface="Open Sans" panose="020B0606030504020204" pitchFamily="34" charset="0"/>
              </a:rPr>
              <a:t>02</a:t>
            </a:r>
            <a:endParaRPr lang="zh-CN" altLang="en-US" sz="2800" dirty="0">
              <a:gradFill flip="none" rotWithShape="1">
                <a:gsLst>
                  <a:gs pos="27000">
                    <a:schemeClr val="accent1"/>
                  </a:gs>
                  <a:gs pos="69000">
                    <a:schemeClr val="bg1"/>
                  </a:gs>
                </a:gsLst>
                <a:lin ang="8100000" scaled="1"/>
                <a:tileRect/>
              </a:gradFill>
              <a:ea typeface="OPPOSans R" panose="00020600040101010101" pitchFamily="18" charset="-122"/>
              <a:cs typeface="Open Sans" panose="020B0606030504020204" pitchFamily="34" charset="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4570162" y="5774936"/>
            <a:ext cx="459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/>
          <p:cNvSpPr/>
          <p:nvPr/>
        </p:nvSpPr>
        <p:spPr>
          <a:xfrm>
            <a:off x="4323463" y="3379543"/>
            <a:ext cx="907610" cy="907610"/>
          </a:xfrm>
          <a:prstGeom prst="ellipse">
            <a:avLst/>
          </a:prstGeom>
          <a:gradFill>
            <a:gsLst>
              <a:gs pos="1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1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prstClr val="white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OPPOSans H" panose="00020600040101010101" pitchFamily="18" charset="-122"/>
            </a:endParaRPr>
          </a:p>
        </p:txBody>
      </p:sp>
      <p:sp>
        <p:nvSpPr>
          <p:cNvPr id="118" name="任意多边形: 形状 117"/>
          <p:cNvSpPr/>
          <p:nvPr/>
        </p:nvSpPr>
        <p:spPr>
          <a:xfrm>
            <a:off x="4518387" y="3588052"/>
            <a:ext cx="517763" cy="490594"/>
          </a:xfrm>
          <a:custGeom>
            <a:avLst/>
            <a:gdLst>
              <a:gd name="connsiteX0" fmla="*/ 252894 w 368371"/>
              <a:gd name="connsiteY0" fmla="*/ 117229 h 349041"/>
              <a:gd name="connsiteX1" fmla="*/ 307904 w 368371"/>
              <a:gd name="connsiteY1" fmla="*/ 117229 h 349041"/>
              <a:gd name="connsiteX2" fmla="*/ 318123 w 368371"/>
              <a:gd name="connsiteY2" fmla="*/ 128776 h 349041"/>
              <a:gd name="connsiteX3" fmla="*/ 307904 w 368371"/>
              <a:gd name="connsiteY3" fmla="*/ 140322 h 349041"/>
              <a:gd name="connsiteX4" fmla="*/ 252894 w 368371"/>
              <a:gd name="connsiteY4" fmla="*/ 140322 h 349041"/>
              <a:gd name="connsiteX5" fmla="*/ 242685 w 368371"/>
              <a:gd name="connsiteY5" fmla="*/ 128776 h 349041"/>
              <a:gd name="connsiteX6" fmla="*/ 252894 w 368371"/>
              <a:gd name="connsiteY6" fmla="*/ 117229 h 349041"/>
              <a:gd name="connsiteX7" fmla="*/ 124419 w 368371"/>
              <a:gd name="connsiteY7" fmla="*/ 75444 h 349041"/>
              <a:gd name="connsiteX8" fmla="*/ 173182 w 368371"/>
              <a:gd name="connsiteY8" fmla="*/ 105624 h 349041"/>
              <a:gd name="connsiteX9" fmla="*/ 156160 w 368371"/>
              <a:gd name="connsiteY9" fmla="*/ 210209 h 349041"/>
              <a:gd name="connsiteX10" fmla="*/ 215723 w 368371"/>
              <a:gd name="connsiteY10" fmla="*/ 272821 h 349041"/>
              <a:gd name="connsiteX11" fmla="*/ 242992 w 368371"/>
              <a:gd name="connsiteY11" fmla="*/ 175463 h 349041"/>
              <a:gd name="connsiteX12" fmla="*/ 254433 w 368371"/>
              <a:gd name="connsiteY12" fmla="*/ 168881 h 349041"/>
              <a:gd name="connsiteX13" fmla="*/ 262612 w 368371"/>
              <a:gd name="connsiteY13" fmla="*/ 178090 h 349041"/>
              <a:gd name="connsiteX14" fmla="*/ 224460 w 368371"/>
              <a:gd name="connsiteY14" fmla="*/ 314303 h 349041"/>
              <a:gd name="connsiteX15" fmla="*/ 224094 w 368371"/>
              <a:gd name="connsiteY15" fmla="*/ 315591 h 349041"/>
              <a:gd name="connsiteX16" fmla="*/ 223382 w 368371"/>
              <a:gd name="connsiteY16" fmla="*/ 318151 h 349041"/>
              <a:gd name="connsiteX17" fmla="*/ 214395 w 368371"/>
              <a:gd name="connsiteY17" fmla="*/ 324733 h 349041"/>
              <a:gd name="connsiteX18" fmla="*/ 211941 w 368371"/>
              <a:gd name="connsiteY18" fmla="*/ 324733 h 349041"/>
              <a:gd name="connsiteX19" fmla="*/ 208015 w 368371"/>
              <a:gd name="connsiteY19" fmla="*/ 323328 h 349041"/>
              <a:gd name="connsiteX20" fmla="*/ 199778 w 368371"/>
              <a:gd name="connsiteY20" fmla="*/ 311599 h 349041"/>
              <a:gd name="connsiteX21" fmla="*/ 25019 w 368371"/>
              <a:gd name="connsiteY21" fmla="*/ 311599 h 349041"/>
              <a:gd name="connsiteX22" fmla="*/ 12509 w 368371"/>
              <a:gd name="connsiteY22" fmla="*/ 324108 h 349041"/>
              <a:gd name="connsiteX23" fmla="*/ 0 w 368371"/>
              <a:gd name="connsiteY23" fmla="*/ 311599 h 349041"/>
              <a:gd name="connsiteX24" fmla="*/ 68598 w 368371"/>
              <a:gd name="connsiteY24" fmla="*/ 210209 h 349041"/>
              <a:gd name="connsiteX25" fmla="*/ 51576 w 368371"/>
              <a:gd name="connsiteY25" fmla="*/ 193187 h 349041"/>
              <a:gd name="connsiteX26" fmla="*/ 68598 w 368371"/>
              <a:gd name="connsiteY26" fmla="*/ 88593 h 349041"/>
              <a:gd name="connsiteX27" fmla="*/ 124419 w 368371"/>
              <a:gd name="connsiteY27" fmla="*/ 75444 h 349041"/>
              <a:gd name="connsiteX28" fmla="*/ 198085 w 368371"/>
              <a:gd name="connsiteY28" fmla="*/ 61824 h 349041"/>
              <a:gd name="connsiteX29" fmla="*/ 307905 w 368371"/>
              <a:gd name="connsiteY29" fmla="*/ 61824 h 349041"/>
              <a:gd name="connsiteX30" fmla="*/ 318124 w 368371"/>
              <a:gd name="connsiteY30" fmla="*/ 73371 h 349041"/>
              <a:gd name="connsiteX31" fmla="*/ 307905 w 368371"/>
              <a:gd name="connsiteY31" fmla="*/ 84917 h 349041"/>
              <a:gd name="connsiteX32" fmla="*/ 198085 w 368371"/>
              <a:gd name="connsiteY32" fmla="*/ 84917 h 349041"/>
              <a:gd name="connsiteX33" fmla="*/ 187867 w 368371"/>
              <a:gd name="connsiteY33" fmla="*/ 73371 h 349041"/>
              <a:gd name="connsiteX34" fmla="*/ 198085 w 368371"/>
              <a:gd name="connsiteY34" fmla="*/ 61824 h 349041"/>
              <a:gd name="connsiteX35" fmla="*/ 81165 w 368371"/>
              <a:gd name="connsiteY35" fmla="*/ 0 h 349041"/>
              <a:gd name="connsiteX36" fmla="*/ 305932 w 368371"/>
              <a:gd name="connsiteY36" fmla="*/ 0 h 349041"/>
              <a:gd name="connsiteX37" fmla="*/ 368371 w 368371"/>
              <a:gd name="connsiteY37" fmla="*/ 66452 h 349041"/>
              <a:gd name="connsiteX38" fmla="*/ 368371 w 368371"/>
              <a:gd name="connsiteY38" fmla="*/ 282540 h 349041"/>
              <a:gd name="connsiteX39" fmla="*/ 305932 w 368371"/>
              <a:gd name="connsiteY39" fmla="*/ 348990 h 349041"/>
              <a:gd name="connsiteX40" fmla="*/ 255983 w 368371"/>
              <a:gd name="connsiteY40" fmla="*/ 348990 h 349041"/>
              <a:gd name="connsiteX41" fmla="*/ 253789 w 368371"/>
              <a:gd name="connsiteY41" fmla="*/ 348990 h 349041"/>
              <a:gd name="connsiteX42" fmla="*/ 242425 w 368371"/>
              <a:gd name="connsiteY42" fmla="*/ 335433 h 349041"/>
              <a:gd name="connsiteX43" fmla="*/ 255983 w 368371"/>
              <a:gd name="connsiteY43" fmla="*/ 324069 h 349041"/>
              <a:gd name="connsiteX44" fmla="*/ 305932 w 368371"/>
              <a:gd name="connsiteY44" fmla="*/ 324069 h 349041"/>
              <a:gd name="connsiteX45" fmla="*/ 343401 w 368371"/>
              <a:gd name="connsiteY45" fmla="*/ 282540 h 349041"/>
              <a:gd name="connsiteX46" fmla="*/ 343401 w 368371"/>
              <a:gd name="connsiteY46" fmla="*/ 66452 h 349041"/>
              <a:gd name="connsiteX47" fmla="*/ 305932 w 368371"/>
              <a:gd name="connsiteY47" fmla="*/ 24932 h 349041"/>
              <a:gd name="connsiteX48" fmla="*/ 81165 w 368371"/>
              <a:gd name="connsiteY48" fmla="*/ 24932 h 349041"/>
              <a:gd name="connsiteX49" fmla="*/ 43697 w 368371"/>
              <a:gd name="connsiteY49" fmla="*/ 66452 h 349041"/>
              <a:gd name="connsiteX50" fmla="*/ 43697 w 368371"/>
              <a:gd name="connsiteY50" fmla="*/ 87255 h 349041"/>
              <a:gd name="connsiteX51" fmla="*/ 31986 w 368371"/>
              <a:gd name="connsiteY51" fmla="*/ 98966 h 349041"/>
              <a:gd name="connsiteX52" fmla="*/ 18726 w 368371"/>
              <a:gd name="connsiteY52" fmla="*/ 87255 h 349041"/>
              <a:gd name="connsiteX53" fmla="*/ 18726 w 368371"/>
              <a:gd name="connsiteY53" fmla="*/ 66452 h 349041"/>
              <a:gd name="connsiteX54" fmla="*/ 81165 w 368371"/>
              <a:gd name="connsiteY54" fmla="*/ 0 h 34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68371" h="349041">
                <a:moveTo>
                  <a:pt x="252894" y="117229"/>
                </a:moveTo>
                <a:lnTo>
                  <a:pt x="307904" y="117229"/>
                </a:lnTo>
                <a:cubicBezTo>
                  <a:pt x="313553" y="117229"/>
                  <a:pt x="318123" y="122406"/>
                  <a:pt x="318123" y="128776"/>
                </a:cubicBezTo>
                <a:cubicBezTo>
                  <a:pt x="318123" y="135146"/>
                  <a:pt x="313553" y="140322"/>
                  <a:pt x="307904" y="140322"/>
                </a:cubicBezTo>
                <a:lnTo>
                  <a:pt x="252894" y="140322"/>
                </a:lnTo>
                <a:cubicBezTo>
                  <a:pt x="247255" y="140322"/>
                  <a:pt x="242685" y="135146"/>
                  <a:pt x="242685" y="128776"/>
                </a:cubicBezTo>
                <a:cubicBezTo>
                  <a:pt x="242685" y="122406"/>
                  <a:pt x="247255" y="117229"/>
                  <a:pt x="252894" y="117229"/>
                </a:cubicBezTo>
                <a:close/>
                <a:moveTo>
                  <a:pt x="124419" y="75444"/>
                </a:moveTo>
                <a:cubicBezTo>
                  <a:pt x="143346" y="78526"/>
                  <a:pt x="161097" y="88829"/>
                  <a:pt x="173182" y="105624"/>
                </a:cubicBezTo>
                <a:cubicBezTo>
                  <a:pt x="197364" y="139206"/>
                  <a:pt x="189742" y="186028"/>
                  <a:pt x="156160" y="210209"/>
                </a:cubicBezTo>
                <a:cubicBezTo>
                  <a:pt x="182602" y="223430"/>
                  <a:pt x="204176" y="247264"/>
                  <a:pt x="215723" y="272821"/>
                </a:cubicBezTo>
                <a:lnTo>
                  <a:pt x="242992" y="175463"/>
                </a:lnTo>
                <a:cubicBezTo>
                  <a:pt x="243849" y="170854"/>
                  <a:pt x="250353" y="168881"/>
                  <a:pt x="254433" y="168881"/>
                </a:cubicBezTo>
                <a:cubicBezTo>
                  <a:pt x="260158" y="169535"/>
                  <a:pt x="262612" y="174799"/>
                  <a:pt x="262612" y="178090"/>
                </a:cubicBezTo>
                <a:lnTo>
                  <a:pt x="224460" y="314303"/>
                </a:lnTo>
                <a:cubicBezTo>
                  <a:pt x="224363" y="314736"/>
                  <a:pt x="224239" y="315168"/>
                  <a:pt x="224094" y="315591"/>
                </a:cubicBezTo>
                <a:lnTo>
                  <a:pt x="223382" y="318151"/>
                </a:lnTo>
                <a:cubicBezTo>
                  <a:pt x="222564" y="320778"/>
                  <a:pt x="218475" y="324733"/>
                  <a:pt x="214395" y="324733"/>
                </a:cubicBezTo>
                <a:lnTo>
                  <a:pt x="211941" y="324733"/>
                </a:lnTo>
                <a:cubicBezTo>
                  <a:pt x="210536" y="324579"/>
                  <a:pt x="209199" y="324098"/>
                  <a:pt x="208015" y="323328"/>
                </a:cubicBezTo>
                <a:cubicBezTo>
                  <a:pt x="203079" y="321538"/>
                  <a:pt x="199788" y="316853"/>
                  <a:pt x="199778" y="311599"/>
                </a:cubicBezTo>
                <a:lnTo>
                  <a:pt x="25019" y="311599"/>
                </a:lnTo>
                <a:cubicBezTo>
                  <a:pt x="25019" y="318508"/>
                  <a:pt x="19419" y="324108"/>
                  <a:pt x="12509" y="324108"/>
                </a:cubicBezTo>
                <a:cubicBezTo>
                  <a:pt x="5600" y="324108"/>
                  <a:pt x="0" y="318508"/>
                  <a:pt x="0" y="311599"/>
                </a:cubicBezTo>
                <a:cubicBezTo>
                  <a:pt x="0" y="273956"/>
                  <a:pt x="28829" y="230088"/>
                  <a:pt x="68598" y="210209"/>
                </a:cubicBezTo>
                <a:cubicBezTo>
                  <a:pt x="62045" y="205484"/>
                  <a:pt x="56291" y="199740"/>
                  <a:pt x="51576" y="193187"/>
                </a:cubicBezTo>
                <a:cubicBezTo>
                  <a:pt x="27396" y="159596"/>
                  <a:pt x="35016" y="112774"/>
                  <a:pt x="68598" y="88593"/>
                </a:cubicBezTo>
                <a:cubicBezTo>
                  <a:pt x="85389" y="76503"/>
                  <a:pt x="105492" y="72363"/>
                  <a:pt x="124419" y="75444"/>
                </a:cubicBezTo>
                <a:close/>
                <a:moveTo>
                  <a:pt x="198085" y="61824"/>
                </a:moveTo>
                <a:lnTo>
                  <a:pt x="307905" y="61824"/>
                </a:lnTo>
                <a:cubicBezTo>
                  <a:pt x="313553" y="61824"/>
                  <a:pt x="318124" y="66991"/>
                  <a:pt x="318124" y="73371"/>
                </a:cubicBezTo>
                <a:cubicBezTo>
                  <a:pt x="318124" y="79750"/>
                  <a:pt x="313553" y="84917"/>
                  <a:pt x="307905" y="84917"/>
                </a:cubicBezTo>
                <a:lnTo>
                  <a:pt x="198085" y="84917"/>
                </a:lnTo>
                <a:cubicBezTo>
                  <a:pt x="192447" y="84917"/>
                  <a:pt x="187867" y="79741"/>
                  <a:pt x="187867" y="73371"/>
                </a:cubicBezTo>
                <a:cubicBezTo>
                  <a:pt x="187867" y="67001"/>
                  <a:pt x="192447" y="61824"/>
                  <a:pt x="198085" y="61824"/>
                </a:cubicBezTo>
                <a:close/>
                <a:moveTo>
                  <a:pt x="81165" y="0"/>
                </a:moveTo>
                <a:lnTo>
                  <a:pt x="305932" y="0"/>
                </a:lnTo>
                <a:cubicBezTo>
                  <a:pt x="340351" y="0"/>
                  <a:pt x="368371" y="29820"/>
                  <a:pt x="368371" y="66452"/>
                </a:cubicBezTo>
                <a:lnTo>
                  <a:pt x="368371" y="282540"/>
                </a:lnTo>
                <a:cubicBezTo>
                  <a:pt x="368371" y="319162"/>
                  <a:pt x="340351" y="348990"/>
                  <a:pt x="305932" y="348990"/>
                </a:cubicBezTo>
                <a:lnTo>
                  <a:pt x="255983" y="348990"/>
                </a:lnTo>
                <a:cubicBezTo>
                  <a:pt x="255251" y="349058"/>
                  <a:pt x="254520" y="349058"/>
                  <a:pt x="253789" y="348990"/>
                </a:cubicBezTo>
                <a:cubicBezTo>
                  <a:pt x="246909" y="348385"/>
                  <a:pt x="241819" y="342313"/>
                  <a:pt x="242425" y="335433"/>
                </a:cubicBezTo>
                <a:cubicBezTo>
                  <a:pt x="243032" y="328553"/>
                  <a:pt x="249103" y="323463"/>
                  <a:pt x="255983" y="324069"/>
                </a:cubicBezTo>
                <a:lnTo>
                  <a:pt x="305932" y="324069"/>
                </a:lnTo>
                <a:cubicBezTo>
                  <a:pt x="326591" y="324069"/>
                  <a:pt x="343401" y="305421"/>
                  <a:pt x="343401" y="282540"/>
                </a:cubicBezTo>
                <a:lnTo>
                  <a:pt x="343401" y="66452"/>
                </a:lnTo>
                <a:cubicBezTo>
                  <a:pt x="343401" y="43580"/>
                  <a:pt x="326591" y="24932"/>
                  <a:pt x="305932" y="24932"/>
                </a:cubicBezTo>
                <a:lnTo>
                  <a:pt x="81165" y="24932"/>
                </a:lnTo>
                <a:cubicBezTo>
                  <a:pt x="60506" y="24932"/>
                  <a:pt x="43697" y="43580"/>
                  <a:pt x="43697" y="66452"/>
                </a:cubicBezTo>
                <a:lnTo>
                  <a:pt x="43697" y="87255"/>
                </a:lnTo>
                <a:cubicBezTo>
                  <a:pt x="43302" y="93558"/>
                  <a:pt x="38289" y="98571"/>
                  <a:pt x="31986" y="98966"/>
                </a:cubicBezTo>
                <a:cubicBezTo>
                  <a:pt x="25097" y="99389"/>
                  <a:pt x="19159" y="94154"/>
                  <a:pt x="18726" y="87255"/>
                </a:cubicBezTo>
                <a:lnTo>
                  <a:pt x="18726" y="66452"/>
                </a:lnTo>
                <a:cubicBezTo>
                  <a:pt x="18726" y="29830"/>
                  <a:pt x="46718" y="0"/>
                  <a:pt x="8116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18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" name="圆角矩形 8"/>
          <p:cNvSpPr/>
          <p:nvPr/>
        </p:nvSpPr>
        <p:spPr>
          <a:xfrm>
            <a:off x="6303423" y="3141000"/>
            <a:ext cx="2202389" cy="2836800"/>
          </a:xfrm>
          <a:prstGeom prst="roundRect">
            <a:avLst>
              <a:gd name="adj" fmla="val 9636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303423" y="4838650"/>
            <a:ext cx="2202389" cy="620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+mn-lt"/>
              </a:rPr>
              <a:t>机遇挑战</a:t>
            </a:r>
          </a:p>
        </p:txBody>
      </p:sp>
      <p:sp>
        <p:nvSpPr>
          <p:cNvPr id="62" name="文本框 9"/>
          <p:cNvSpPr txBox="1"/>
          <p:nvPr/>
        </p:nvSpPr>
        <p:spPr>
          <a:xfrm flipH="1">
            <a:off x="6295334" y="5351001"/>
            <a:ext cx="2210728" cy="345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sym typeface="+mn-lt"/>
              </a:rPr>
              <a:t>OPPORTUNITY</a:t>
            </a:r>
          </a:p>
        </p:txBody>
      </p:sp>
      <p:sp>
        <p:nvSpPr>
          <p:cNvPr id="63" name="PA_矩形 29"/>
          <p:cNvSpPr/>
          <p:nvPr>
            <p:custDataLst>
              <p:tags r:id="rId2"/>
            </p:custDataLst>
          </p:nvPr>
        </p:nvSpPr>
        <p:spPr>
          <a:xfrm>
            <a:off x="6303423" y="4490182"/>
            <a:ext cx="2202389" cy="599595"/>
          </a:xfrm>
          <a:prstGeom prst="rect">
            <a:avLst/>
          </a:prstGeom>
          <a:ln>
            <a:noFill/>
          </a:ln>
          <a:effectLst/>
        </p:spPr>
        <p:txBody>
          <a:bodyPr wrap="square">
            <a:noAutofit/>
          </a:bodyPr>
          <a:lstStyle/>
          <a:p>
            <a:pPr algn="ctr"/>
            <a:r>
              <a:rPr lang="en-US" altLang="zh-CN" sz="2800" dirty="0">
                <a:gradFill flip="none" rotWithShape="1">
                  <a:gsLst>
                    <a:gs pos="27000">
                      <a:schemeClr val="accent1"/>
                    </a:gs>
                    <a:gs pos="69000">
                      <a:schemeClr val="bg1"/>
                    </a:gs>
                  </a:gsLst>
                  <a:lin ang="8100000" scaled="1"/>
                  <a:tileRect/>
                </a:gradFill>
                <a:ea typeface="OPPOSans R" panose="00020600040101010101" pitchFamily="18" charset="-122"/>
                <a:cs typeface="Open Sans" panose="020B0606030504020204" pitchFamily="34" charset="0"/>
              </a:rPr>
              <a:t>03</a:t>
            </a:r>
            <a:endParaRPr lang="zh-CN" altLang="en-US" sz="2800" dirty="0">
              <a:gradFill flip="none" rotWithShape="1">
                <a:gsLst>
                  <a:gs pos="27000">
                    <a:schemeClr val="accent1"/>
                  </a:gs>
                  <a:gs pos="69000">
                    <a:schemeClr val="bg1"/>
                  </a:gs>
                </a:gsLst>
                <a:lin ang="8100000" scaled="1"/>
                <a:tileRect/>
              </a:gradFill>
              <a:ea typeface="OPPOSans R" panose="00020600040101010101" pitchFamily="18" charset="-122"/>
              <a:cs typeface="Open Sans" panose="020B0606030504020204" pitchFamily="34" charset="0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7174005" y="5774936"/>
            <a:ext cx="46122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119"/>
          <p:cNvSpPr/>
          <p:nvPr/>
        </p:nvSpPr>
        <p:spPr>
          <a:xfrm>
            <a:off x="6933994" y="3379543"/>
            <a:ext cx="910908" cy="907610"/>
          </a:xfrm>
          <a:prstGeom prst="ellipse">
            <a:avLst/>
          </a:prstGeom>
          <a:gradFill>
            <a:gsLst>
              <a:gs pos="1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1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prstClr val="white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OPPOSans H" panose="00020600040101010101" pitchFamily="18" charset="-122"/>
            </a:endParaRPr>
          </a:p>
        </p:txBody>
      </p:sp>
      <p:sp>
        <p:nvSpPr>
          <p:cNvPr id="121" name="任意多边形: 形状 120"/>
          <p:cNvSpPr/>
          <p:nvPr/>
        </p:nvSpPr>
        <p:spPr>
          <a:xfrm>
            <a:off x="7129489" y="3605871"/>
            <a:ext cx="519918" cy="491694"/>
          </a:xfrm>
          <a:custGeom>
            <a:avLst/>
            <a:gdLst>
              <a:gd name="connsiteX0" fmla="*/ 175624 w 601711"/>
              <a:gd name="connsiteY0" fmla="*/ 342313 h 607639"/>
              <a:gd name="connsiteX1" fmla="*/ 192950 w 601711"/>
              <a:gd name="connsiteY1" fmla="*/ 359711 h 607639"/>
              <a:gd name="connsiteX2" fmla="*/ 192950 w 601711"/>
              <a:gd name="connsiteY2" fmla="*/ 360540 h 607639"/>
              <a:gd name="connsiteX3" fmla="*/ 205575 w 601711"/>
              <a:gd name="connsiteY3" fmla="*/ 362841 h 607639"/>
              <a:gd name="connsiteX4" fmla="*/ 219307 w 601711"/>
              <a:gd name="connsiteY4" fmla="*/ 386223 h 607639"/>
              <a:gd name="connsiteX5" fmla="*/ 210275 w 601711"/>
              <a:gd name="connsiteY5" fmla="*/ 398374 h 607639"/>
              <a:gd name="connsiteX6" fmla="*/ 195899 w 601711"/>
              <a:gd name="connsiteY6" fmla="*/ 399939 h 607639"/>
              <a:gd name="connsiteX7" fmla="*/ 179771 w 601711"/>
              <a:gd name="connsiteY7" fmla="*/ 397546 h 607639"/>
              <a:gd name="connsiteX8" fmla="*/ 170094 w 601711"/>
              <a:gd name="connsiteY8" fmla="*/ 401320 h 607639"/>
              <a:gd name="connsiteX9" fmla="*/ 189355 w 601711"/>
              <a:gd name="connsiteY9" fmla="*/ 411538 h 607639"/>
              <a:gd name="connsiteX10" fmla="*/ 227785 w 601711"/>
              <a:gd name="connsiteY10" fmla="*/ 456092 h 607639"/>
              <a:gd name="connsiteX11" fmla="*/ 191936 w 601711"/>
              <a:gd name="connsiteY11" fmla="*/ 499266 h 607639"/>
              <a:gd name="connsiteX12" fmla="*/ 191936 w 601711"/>
              <a:gd name="connsiteY12" fmla="*/ 503869 h 607639"/>
              <a:gd name="connsiteX13" fmla="*/ 174610 w 601711"/>
              <a:gd name="connsiteY13" fmla="*/ 521267 h 607639"/>
              <a:gd name="connsiteX14" fmla="*/ 157192 w 601711"/>
              <a:gd name="connsiteY14" fmla="*/ 503869 h 607639"/>
              <a:gd name="connsiteX15" fmla="*/ 157192 w 601711"/>
              <a:gd name="connsiteY15" fmla="*/ 501567 h 607639"/>
              <a:gd name="connsiteX16" fmla="*/ 138853 w 601711"/>
              <a:gd name="connsiteY16" fmla="*/ 497701 h 607639"/>
              <a:gd name="connsiteX17" fmla="*/ 125767 w 601711"/>
              <a:gd name="connsiteY17" fmla="*/ 474227 h 607639"/>
              <a:gd name="connsiteX18" fmla="*/ 135259 w 601711"/>
              <a:gd name="connsiteY18" fmla="*/ 461248 h 607639"/>
              <a:gd name="connsiteX19" fmla="*/ 149728 w 601711"/>
              <a:gd name="connsiteY19" fmla="*/ 460143 h 607639"/>
              <a:gd name="connsiteX20" fmla="*/ 170002 w 601711"/>
              <a:gd name="connsiteY20" fmla="*/ 463825 h 607639"/>
              <a:gd name="connsiteX21" fmla="*/ 181706 w 601711"/>
              <a:gd name="connsiteY21" fmla="*/ 458946 h 607639"/>
              <a:gd name="connsiteX22" fmla="*/ 165579 w 601711"/>
              <a:gd name="connsiteY22" fmla="*/ 448544 h 607639"/>
              <a:gd name="connsiteX23" fmla="*/ 124200 w 601711"/>
              <a:gd name="connsiteY23" fmla="*/ 404726 h 607639"/>
              <a:gd name="connsiteX24" fmla="*/ 158206 w 601711"/>
              <a:gd name="connsiteY24" fmla="*/ 363025 h 607639"/>
              <a:gd name="connsiteX25" fmla="*/ 158206 w 601711"/>
              <a:gd name="connsiteY25" fmla="*/ 359711 h 607639"/>
              <a:gd name="connsiteX26" fmla="*/ 175624 w 601711"/>
              <a:gd name="connsiteY26" fmla="*/ 342313 h 607639"/>
              <a:gd name="connsiteX27" fmla="*/ 175980 w 601711"/>
              <a:gd name="connsiteY27" fmla="*/ 316286 h 607639"/>
              <a:gd name="connsiteX28" fmla="*/ 60288 w 601711"/>
              <a:gd name="connsiteY28" fmla="*/ 431815 h 607639"/>
              <a:gd name="connsiteX29" fmla="*/ 175980 w 601711"/>
              <a:gd name="connsiteY29" fmla="*/ 547343 h 607639"/>
              <a:gd name="connsiteX30" fmla="*/ 291671 w 601711"/>
              <a:gd name="connsiteY30" fmla="*/ 431815 h 607639"/>
              <a:gd name="connsiteX31" fmla="*/ 175980 w 601711"/>
              <a:gd name="connsiteY31" fmla="*/ 316286 h 607639"/>
              <a:gd name="connsiteX32" fmla="*/ 175980 w 601711"/>
              <a:gd name="connsiteY32" fmla="*/ 256082 h 607639"/>
              <a:gd name="connsiteX33" fmla="*/ 352051 w 601711"/>
              <a:gd name="connsiteY33" fmla="*/ 431815 h 607639"/>
              <a:gd name="connsiteX34" fmla="*/ 175980 w 601711"/>
              <a:gd name="connsiteY34" fmla="*/ 607639 h 607639"/>
              <a:gd name="connsiteX35" fmla="*/ 0 w 601711"/>
              <a:gd name="connsiteY35" fmla="*/ 431815 h 607639"/>
              <a:gd name="connsiteX36" fmla="*/ 175980 w 601711"/>
              <a:gd name="connsiteY36" fmla="*/ 256082 h 607639"/>
              <a:gd name="connsiteX37" fmla="*/ 224697 w 601711"/>
              <a:gd name="connsiteY37" fmla="*/ 186030 h 607639"/>
              <a:gd name="connsiteX38" fmla="*/ 382969 w 601711"/>
              <a:gd name="connsiteY38" fmla="*/ 232699 h 607639"/>
              <a:gd name="connsiteX39" fmla="*/ 541241 w 601711"/>
              <a:gd name="connsiteY39" fmla="*/ 186030 h 607639"/>
              <a:gd name="connsiteX40" fmla="*/ 382969 w 601711"/>
              <a:gd name="connsiteY40" fmla="*/ 212632 h 607639"/>
              <a:gd name="connsiteX41" fmla="*/ 224697 w 601711"/>
              <a:gd name="connsiteY41" fmla="*/ 186030 h 607639"/>
              <a:gd name="connsiteX42" fmla="*/ 382969 w 601711"/>
              <a:gd name="connsiteY42" fmla="*/ 60292 h 607639"/>
              <a:gd name="connsiteX43" fmla="*/ 224513 w 601711"/>
              <a:gd name="connsiteY43" fmla="*/ 106316 h 607639"/>
              <a:gd name="connsiteX44" fmla="*/ 382969 w 601711"/>
              <a:gd name="connsiteY44" fmla="*/ 152341 h 607639"/>
              <a:gd name="connsiteX45" fmla="*/ 541334 w 601711"/>
              <a:gd name="connsiteY45" fmla="*/ 106316 h 607639"/>
              <a:gd name="connsiteX46" fmla="*/ 382969 w 601711"/>
              <a:gd name="connsiteY46" fmla="*/ 60292 h 607639"/>
              <a:gd name="connsiteX47" fmla="*/ 382969 w 601711"/>
              <a:gd name="connsiteY47" fmla="*/ 0 h 607639"/>
              <a:gd name="connsiteX48" fmla="*/ 601711 w 601711"/>
              <a:gd name="connsiteY48" fmla="*/ 106316 h 607639"/>
              <a:gd name="connsiteX49" fmla="*/ 590281 w 601711"/>
              <a:gd name="connsiteY49" fmla="*/ 146357 h 607639"/>
              <a:gd name="connsiteX50" fmla="*/ 601711 w 601711"/>
              <a:gd name="connsiteY50" fmla="*/ 186675 h 607639"/>
              <a:gd name="connsiteX51" fmla="*/ 590373 w 601711"/>
              <a:gd name="connsiteY51" fmla="*/ 226716 h 607639"/>
              <a:gd name="connsiteX52" fmla="*/ 601711 w 601711"/>
              <a:gd name="connsiteY52" fmla="*/ 267033 h 607639"/>
              <a:gd name="connsiteX53" fmla="*/ 590281 w 601711"/>
              <a:gd name="connsiteY53" fmla="*/ 307074 h 607639"/>
              <a:gd name="connsiteX54" fmla="*/ 601711 w 601711"/>
              <a:gd name="connsiteY54" fmla="*/ 347392 h 607639"/>
              <a:gd name="connsiteX55" fmla="*/ 391173 w 601711"/>
              <a:gd name="connsiteY55" fmla="*/ 453524 h 607639"/>
              <a:gd name="connsiteX56" fmla="*/ 392279 w 601711"/>
              <a:gd name="connsiteY56" fmla="*/ 431801 h 607639"/>
              <a:gd name="connsiteX57" fmla="*/ 388684 w 601711"/>
              <a:gd name="connsiteY57" fmla="*/ 393324 h 607639"/>
              <a:gd name="connsiteX58" fmla="*/ 541057 w 601711"/>
              <a:gd name="connsiteY58" fmla="*/ 346840 h 607639"/>
              <a:gd name="connsiteX59" fmla="*/ 383983 w 601711"/>
              <a:gd name="connsiteY59" fmla="*/ 373258 h 607639"/>
              <a:gd name="connsiteX60" fmla="*/ 355961 w 601711"/>
              <a:gd name="connsiteY60" fmla="*/ 312321 h 607639"/>
              <a:gd name="connsiteX61" fmla="*/ 382969 w 601711"/>
              <a:gd name="connsiteY61" fmla="*/ 313058 h 607639"/>
              <a:gd name="connsiteX62" fmla="*/ 541241 w 601711"/>
              <a:gd name="connsiteY62" fmla="*/ 266389 h 607639"/>
              <a:gd name="connsiteX63" fmla="*/ 382969 w 601711"/>
              <a:gd name="connsiteY63" fmla="*/ 292991 h 607639"/>
              <a:gd name="connsiteX64" fmla="*/ 339922 w 601711"/>
              <a:gd name="connsiteY64" fmla="*/ 291334 h 607639"/>
              <a:gd name="connsiteX65" fmla="*/ 176026 w 601711"/>
              <a:gd name="connsiteY65" fmla="*/ 215854 h 607639"/>
              <a:gd name="connsiteX66" fmla="*/ 170219 w 601711"/>
              <a:gd name="connsiteY66" fmla="*/ 216130 h 607639"/>
              <a:gd name="connsiteX67" fmla="*/ 164135 w 601711"/>
              <a:gd name="connsiteY67" fmla="*/ 186675 h 607639"/>
              <a:gd name="connsiteX68" fmla="*/ 175566 w 601711"/>
              <a:gd name="connsiteY68" fmla="*/ 146357 h 607639"/>
              <a:gd name="connsiteX69" fmla="*/ 164135 w 601711"/>
              <a:gd name="connsiteY69" fmla="*/ 106316 h 607639"/>
              <a:gd name="connsiteX70" fmla="*/ 382969 w 601711"/>
              <a:gd name="connsiteY70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1711" h="607639">
                <a:moveTo>
                  <a:pt x="175624" y="342313"/>
                </a:moveTo>
                <a:cubicBezTo>
                  <a:pt x="185208" y="342313"/>
                  <a:pt x="192950" y="350138"/>
                  <a:pt x="192950" y="359711"/>
                </a:cubicBezTo>
                <a:lnTo>
                  <a:pt x="192950" y="360540"/>
                </a:lnTo>
                <a:cubicBezTo>
                  <a:pt x="197465" y="361092"/>
                  <a:pt x="201612" y="361829"/>
                  <a:pt x="205575" y="362841"/>
                </a:cubicBezTo>
                <a:cubicBezTo>
                  <a:pt x="215713" y="365511"/>
                  <a:pt x="221887" y="376005"/>
                  <a:pt x="219307" y="386223"/>
                </a:cubicBezTo>
                <a:cubicBezTo>
                  <a:pt x="217832" y="391838"/>
                  <a:pt x="214607" y="395981"/>
                  <a:pt x="210275" y="398374"/>
                </a:cubicBezTo>
                <a:cubicBezTo>
                  <a:pt x="205944" y="400860"/>
                  <a:pt x="200691" y="401412"/>
                  <a:pt x="195899" y="399939"/>
                </a:cubicBezTo>
                <a:cubicBezTo>
                  <a:pt x="190738" y="398374"/>
                  <a:pt x="185393" y="397546"/>
                  <a:pt x="179771" y="397546"/>
                </a:cubicBezTo>
                <a:cubicBezTo>
                  <a:pt x="178204" y="397546"/>
                  <a:pt x="170094" y="397730"/>
                  <a:pt x="170094" y="401320"/>
                </a:cubicBezTo>
                <a:cubicBezTo>
                  <a:pt x="170094" y="402425"/>
                  <a:pt x="172583" y="405186"/>
                  <a:pt x="189355" y="411538"/>
                </a:cubicBezTo>
                <a:cubicBezTo>
                  <a:pt x="215897" y="420836"/>
                  <a:pt x="227785" y="434644"/>
                  <a:pt x="227785" y="456092"/>
                </a:cubicBezTo>
                <a:cubicBezTo>
                  <a:pt x="227785" y="476805"/>
                  <a:pt x="213869" y="493282"/>
                  <a:pt x="191936" y="499266"/>
                </a:cubicBezTo>
                <a:lnTo>
                  <a:pt x="191936" y="503869"/>
                </a:lnTo>
                <a:cubicBezTo>
                  <a:pt x="191936" y="513442"/>
                  <a:pt x="184195" y="521267"/>
                  <a:pt x="174610" y="521267"/>
                </a:cubicBezTo>
                <a:cubicBezTo>
                  <a:pt x="165026" y="521267"/>
                  <a:pt x="157192" y="513442"/>
                  <a:pt x="157192" y="503869"/>
                </a:cubicBezTo>
                <a:lnTo>
                  <a:pt x="157192" y="501567"/>
                </a:lnTo>
                <a:cubicBezTo>
                  <a:pt x="150833" y="500831"/>
                  <a:pt x="144567" y="499542"/>
                  <a:pt x="138853" y="497701"/>
                </a:cubicBezTo>
                <a:cubicBezTo>
                  <a:pt x="128992" y="494479"/>
                  <a:pt x="123278" y="484261"/>
                  <a:pt x="125767" y="474227"/>
                </a:cubicBezTo>
                <a:cubicBezTo>
                  <a:pt x="127425" y="467783"/>
                  <a:pt x="130743" y="463549"/>
                  <a:pt x="135259" y="461248"/>
                </a:cubicBezTo>
                <a:cubicBezTo>
                  <a:pt x="139590" y="458854"/>
                  <a:pt x="145028" y="458486"/>
                  <a:pt x="149728" y="460143"/>
                </a:cubicBezTo>
                <a:cubicBezTo>
                  <a:pt x="156547" y="462628"/>
                  <a:pt x="163275" y="463825"/>
                  <a:pt x="170002" y="463825"/>
                </a:cubicBezTo>
                <a:cubicBezTo>
                  <a:pt x="174334" y="463825"/>
                  <a:pt x="181706" y="462812"/>
                  <a:pt x="181706" y="458946"/>
                </a:cubicBezTo>
                <a:cubicBezTo>
                  <a:pt x="181706" y="457473"/>
                  <a:pt x="181706" y="454067"/>
                  <a:pt x="165579" y="448544"/>
                </a:cubicBezTo>
                <a:cubicBezTo>
                  <a:pt x="147792" y="442653"/>
                  <a:pt x="124200" y="431606"/>
                  <a:pt x="124200" y="404726"/>
                </a:cubicBezTo>
                <a:cubicBezTo>
                  <a:pt x="124200" y="384750"/>
                  <a:pt x="137102" y="369285"/>
                  <a:pt x="158206" y="363025"/>
                </a:cubicBezTo>
                <a:lnTo>
                  <a:pt x="158206" y="359711"/>
                </a:lnTo>
                <a:cubicBezTo>
                  <a:pt x="158206" y="350138"/>
                  <a:pt x="165947" y="342313"/>
                  <a:pt x="175624" y="342313"/>
                </a:cubicBezTo>
                <a:close/>
                <a:moveTo>
                  <a:pt x="175980" y="316286"/>
                </a:moveTo>
                <a:cubicBezTo>
                  <a:pt x="112188" y="316286"/>
                  <a:pt x="60288" y="368113"/>
                  <a:pt x="60288" y="431815"/>
                </a:cubicBezTo>
                <a:cubicBezTo>
                  <a:pt x="60288" y="495516"/>
                  <a:pt x="112188" y="547343"/>
                  <a:pt x="175980" y="547343"/>
                </a:cubicBezTo>
                <a:cubicBezTo>
                  <a:pt x="239771" y="547343"/>
                  <a:pt x="291671" y="495516"/>
                  <a:pt x="291671" y="431815"/>
                </a:cubicBezTo>
                <a:cubicBezTo>
                  <a:pt x="291671" y="368113"/>
                  <a:pt x="239771" y="316286"/>
                  <a:pt x="175980" y="316286"/>
                </a:cubicBezTo>
                <a:close/>
                <a:moveTo>
                  <a:pt x="175980" y="256082"/>
                </a:moveTo>
                <a:cubicBezTo>
                  <a:pt x="273049" y="256082"/>
                  <a:pt x="352051" y="334881"/>
                  <a:pt x="352051" y="431815"/>
                </a:cubicBezTo>
                <a:cubicBezTo>
                  <a:pt x="352051" y="528748"/>
                  <a:pt x="273049" y="607639"/>
                  <a:pt x="175980" y="607639"/>
                </a:cubicBezTo>
                <a:cubicBezTo>
                  <a:pt x="78909" y="607639"/>
                  <a:pt x="0" y="528748"/>
                  <a:pt x="0" y="431815"/>
                </a:cubicBezTo>
                <a:cubicBezTo>
                  <a:pt x="0" y="334881"/>
                  <a:pt x="78909" y="256082"/>
                  <a:pt x="175980" y="256082"/>
                </a:cubicBezTo>
                <a:close/>
                <a:moveTo>
                  <a:pt x="224697" y="186030"/>
                </a:moveTo>
                <a:cubicBezTo>
                  <a:pt x="223222" y="194683"/>
                  <a:pt x="264611" y="232699"/>
                  <a:pt x="382969" y="232699"/>
                </a:cubicBezTo>
                <a:cubicBezTo>
                  <a:pt x="483445" y="232699"/>
                  <a:pt x="541426" y="202599"/>
                  <a:pt x="541241" y="186030"/>
                </a:cubicBezTo>
                <a:cubicBezTo>
                  <a:pt x="494599" y="206373"/>
                  <a:pt x="421777" y="212632"/>
                  <a:pt x="382969" y="212632"/>
                </a:cubicBezTo>
                <a:cubicBezTo>
                  <a:pt x="344070" y="212632"/>
                  <a:pt x="250600" y="199746"/>
                  <a:pt x="224697" y="186030"/>
                </a:cubicBezTo>
                <a:close/>
                <a:moveTo>
                  <a:pt x="382969" y="60292"/>
                </a:moveTo>
                <a:cubicBezTo>
                  <a:pt x="295399" y="60292"/>
                  <a:pt x="224513" y="80911"/>
                  <a:pt x="224513" y="106316"/>
                </a:cubicBezTo>
                <a:cubicBezTo>
                  <a:pt x="224513" y="131722"/>
                  <a:pt x="295399" y="152341"/>
                  <a:pt x="382969" y="152341"/>
                </a:cubicBezTo>
                <a:cubicBezTo>
                  <a:pt x="470448" y="152341"/>
                  <a:pt x="541334" y="131722"/>
                  <a:pt x="541334" y="106316"/>
                </a:cubicBezTo>
                <a:cubicBezTo>
                  <a:pt x="541334" y="80911"/>
                  <a:pt x="470448" y="60292"/>
                  <a:pt x="382969" y="60292"/>
                </a:cubicBezTo>
                <a:close/>
                <a:moveTo>
                  <a:pt x="382969" y="0"/>
                </a:moveTo>
                <a:cubicBezTo>
                  <a:pt x="448693" y="0"/>
                  <a:pt x="601711" y="10309"/>
                  <a:pt x="601711" y="106316"/>
                </a:cubicBezTo>
                <a:cubicBezTo>
                  <a:pt x="601711" y="121872"/>
                  <a:pt x="597379" y="135035"/>
                  <a:pt x="590281" y="146357"/>
                </a:cubicBezTo>
                <a:cubicBezTo>
                  <a:pt x="597471" y="157771"/>
                  <a:pt x="601711" y="171026"/>
                  <a:pt x="601711" y="186675"/>
                </a:cubicBezTo>
                <a:cubicBezTo>
                  <a:pt x="601711" y="202231"/>
                  <a:pt x="597379" y="215302"/>
                  <a:pt x="590373" y="226716"/>
                </a:cubicBezTo>
                <a:cubicBezTo>
                  <a:pt x="597471" y="238038"/>
                  <a:pt x="601711" y="251385"/>
                  <a:pt x="601711" y="267033"/>
                </a:cubicBezTo>
                <a:cubicBezTo>
                  <a:pt x="601711" y="282589"/>
                  <a:pt x="597379" y="295660"/>
                  <a:pt x="590281" y="307074"/>
                </a:cubicBezTo>
                <a:cubicBezTo>
                  <a:pt x="597471" y="318488"/>
                  <a:pt x="601711" y="331743"/>
                  <a:pt x="601711" y="347392"/>
                </a:cubicBezTo>
                <a:cubicBezTo>
                  <a:pt x="601711" y="439533"/>
                  <a:pt x="460584" y="452696"/>
                  <a:pt x="391173" y="453524"/>
                </a:cubicBezTo>
                <a:cubicBezTo>
                  <a:pt x="391911" y="446436"/>
                  <a:pt x="392279" y="439164"/>
                  <a:pt x="392279" y="431801"/>
                </a:cubicBezTo>
                <a:cubicBezTo>
                  <a:pt x="392279" y="418638"/>
                  <a:pt x="390897" y="405843"/>
                  <a:pt x="388684" y="393324"/>
                </a:cubicBezTo>
                <a:cubicBezTo>
                  <a:pt x="473305" y="392404"/>
                  <a:pt x="540873" y="371601"/>
                  <a:pt x="541057" y="346840"/>
                </a:cubicBezTo>
                <a:cubicBezTo>
                  <a:pt x="491280" y="369300"/>
                  <a:pt x="423067" y="373258"/>
                  <a:pt x="383983" y="373258"/>
                </a:cubicBezTo>
                <a:cubicBezTo>
                  <a:pt x="377807" y="351350"/>
                  <a:pt x="368405" y="330823"/>
                  <a:pt x="355961" y="312321"/>
                </a:cubicBezTo>
                <a:cubicBezTo>
                  <a:pt x="364810" y="312781"/>
                  <a:pt x="373751" y="313058"/>
                  <a:pt x="382969" y="313058"/>
                </a:cubicBezTo>
                <a:cubicBezTo>
                  <a:pt x="470448" y="313058"/>
                  <a:pt x="541241" y="291794"/>
                  <a:pt x="541241" y="266389"/>
                </a:cubicBezTo>
                <a:cubicBezTo>
                  <a:pt x="491004" y="289217"/>
                  <a:pt x="421777" y="292991"/>
                  <a:pt x="382969" y="292991"/>
                </a:cubicBezTo>
                <a:cubicBezTo>
                  <a:pt x="371078" y="292991"/>
                  <a:pt x="356145" y="292531"/>
                  <a:pt x="339922" y="291334"/>
                </a:cubicBezTo>
                <a:cubicBezTo>
                  <a:pt x="300284" y="245218"/>
                  <a:pt x="241566" y="215854"/>
                  <a:pt x="176026" y="215854"/>
                </a:cubicBezTo>
                <a:cubicBezTo>
                  <a:pt x="174091" y="215854"/>
                  <a:pt x="172155" y="216130"/>
                  <a:pt x="170219" y="216130"/>
                </a:cubicBezTo>
                <a:cubicBezTo>
                  <a:pt x="166440" y="207386"/>
                  <a:pt x="164135" y="197629"/>
                  <a:pt x="164135" y="186675"/>
                </a:cubicBezTo>
                <a:cubicBezTo>
                  <a:pt x="164135" y="171026"/>
                  <a:pt x="168376" y="157771"/>
                  <a:pt x="175566" y="146357"/>
                </a:cubicBezTo>
                <a:cubicBezTo>
                  <a:pt x="168560" y="135035"/>
                  <a:pt x="164135" y="121872"/>
                  <a:pt x="164135" y="106316"/>
                </a:cubicBezTo>
                <a:cubicBezTo>
                  <a:pt x="164135" y="10309"/>
                  <a:pt x="317153" y="0"/>
                  <a:pt x="38296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8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sym typeface="+mn-lt"/>
            </a:endParaRPr>
          </a:p>
        </p:txBody>
      </p:sp>
      <p:sp>
        <p:nvSpPr>
          <p:cNvPr id="32" name="圆角矩形 8"/>
          <p:cNvSpPr/>
          <p:nvPr/>
        </p:nvSpPr>
        <p:spPr>
          <a:xfrm>
            <a:off x="1077935" y="3141000"/>
            <a:ext cx="2209758" cy="2836800"/>
          </a:xfrm>
          <a:prstGeom prst="roundRect">
            <a:avLst>
              <a:gd name="adj" fmla="val 9636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77935" y="4832577"/>
            <a:ext cx="2209758" cy="618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+mn-lt"/>
              </a:rPr>
              <a:t>工作成果</a:t>
            </a:r>
          </a:p>
        </p:txBody>
      </p:sp>
      <p:sp>
        <p:nvSpPr>
          <p:cNvPr id="34" name="文本框 9"/>
          <p:cNvSpPr txBox="1"/>
          <p:nvPr/>
        </p:nvSpPr>
        <p:spPr>
          <a:xfrm flipH="1">
            <a:off x="1081599" y="5343093"/>
            <a:ext cx="2206401" cy="3454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sym typeface="+mn-lt"/>
              </a:rPr>
              <a:t>ACHIEVEMENT</a:t>
            </a:r>
            <a:endParaRPr lang="en-US" altLang="zh-CN" sz="1440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sym typeface="+mn-lt"/>
            </a:endParaRPr>
          </a:p>
        </p:txBody>
      </p:sp>
      <p:sp>
        <p:nvSpPr>
          <p:cNvPr id="35" name="PA_矩形 29"/>
          <p:cNvSpPr/>
          <p:nvPr>
            <p:custDataLst>
              <p:tags r:id="rId3"/>
            </p:custDataLst>
          </p:nvPr>
        </p:nvSpPr>
        <p:spPr>
          <a:xfrm>
            <a:off x="1077935" y="4485355"/>
            <a:ext cx="2209758" cy="597451"/>
          </a:xfrm>
          <a:prstGeom prst="rect">
            <a:avLst/>
          </a:prstGeom>
          <a:ln>
            <a:noFill/>
          </a:ln>
          <a:effectLst/>
        </p:spPr>
        <p:txBody>
          <a:bodyPr wrap="square">
            <a:noAutofit/>
          </a:bodyPr>
          <a:lstStyle/>
          <a:p>
            <a:pPr algn="ctr"/>
            <a:r>
              <a:rPr lang="en-US" altLang="zh-CN" sz="2800" dirty="0">
                <a:gradFill flip="none" rotWithShape="1">
                  <a:gsLst>
                    <a:gs pos="27000">
                      <a:schemeClr val="accent1"/>
                    </a:gs>
                    <a:gs pos="69000">
                      <a:schemeClr val="bg1"/>
                    </a:gs>
                  </a:gsLst>
                  <a:lin ang="8100000" scaled="1"/>
                  <a:tileRect/>
                </a:gradFill>
                <a:ea typeface="OPPOSans R" panose="00020600040101010101" pitchFamily="18" charset="-122"/>
                <a:cs typeface="Open Sans" panose="020B0606030504020204" pitchFamily="34" charset="0"/>
              </a:rPr>
              <a:t>01</a:t>
            </a:r>
            <a:endParaRPr lang="zh-CN" altLang="en-US" sz="2800" dirty="0">
              <a:gradFill flip="none" rotWithShape="1">
                <a:gsLst>
                  <a:gs pos="27000">
                    <a:schemeClr val="accent1"/>
                  </a:gs>
                  <a:gs pos="69000">
                    <a:schemeClr val="bg1"/>
                  </a:gs>
                </a:gsLst>
                <a:lin ang="8100000" scaled="1"/>
                <a:tileRect/>
              </a:gradFill>
              <a:ea typeface="OPPOSans R" panose="00020600040101010101" pitchFamily="18" charset="-122"/>
              <a:cs typeface="Open Sans" panose="020B0606030504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1951431" y="5775661"/>
            <a:ext cx="4627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/>
          <p:cNvSpPr/>
          <p:nvPr/>
        </p:nvSpPr>
        <p:spPr>
          <a:xfrm>
            <a:off x="1695397" y="3378690"/>
            <a:ext cx="913956" cy="904363"/>
          </a:xfrm>
          <a:prstGeom prst="ellipse">
            <a:avLst/>
          </a:prstGeom>
          <a:gradFill>
            <a:gsLst>
              <a:gs pos="1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1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prstClr val="white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OPPOSans H" panose="00020600040101010101" pitchFamily="18" charset="-122"/>
            </a:endParaRPr>
          </a:p>
        </p:txBody>
      </p:sp>
      <p:sp>
        <p:nvSpPr>
          <p:cNvPr id="127" name="iconfont-11145-7055654"/>
          <p:cNvSpPr/>
          <p:nvPr/>
        </p:nvSpPr>
        <p:spPr>
          <a:xfrm>
            <a:off x="1891546" y="3593651"/>
            <a:ext cx="521657" cy="489934"/>
          </a:xfrm>
          <a:custGeom>
            <a:avLst/>
            <a:gdLst>
              <a:gd name="T0" fmla="*/ 2025 w 11200"/>
              <a:gd name="T1" fmla="*/ 2888 h 11200"/>
              <a:gd name="T2" fmla="*/ 1538 w 11200"/>
              <a:gd name="T3" fmla="*/ 2888 h 11200"/>
              <a:gd name="T4" fmla="*/ 1138 w 11200"/>
              <a:gd name="T5" fmla="*/ 2488 h 11200"/>
              <a:gd name="T6" fmla="*/ 1538 w 11200"/>
              <a:gd name="T7" fmla="*/ 2088 h 11200"/>
              <a:gd name="T8" fmla="*/ 1700 w 11200"/>
              <a:gd name="T9" fmla="*/ 2088 h 11200"/>
              <a:gd name="T10" fmla="*/ 1700 w 11200"/>
              <a:gd name="T11" fmla="*/ 2084 h 11200"/>
              <a:gd name="T12" fmla="*/ 2088 w 11200"/>
              <a:gd name="T13" fmla="*/ 1494 h 11200"/>
              <a:gd name="T14" fmla="*/ 2087 w 11200"/>
              <a:gd name="T15" fmla="*/ 1484 h 11200"/>
              <a:gd name="T16" fmla="*/ 2087 w 11200"/>
              <a:gd name="T17" fmla="*/ 1481 h 11200"/>
              <a:gd name="T18" fmla="*/ 2063 w 11200"/>
              <a:gd name="T19" fmla="*/ 1317 h 11200"/>
              <a:gd name="T20" fmla="*/ 1444 w 11200"/>
              <a:gd name="T21" fmla="*/ 850 h 11200"/>
              <a:gd name="T22" fmla="*/ 804 w 11200"/>
              <a:gd name="T23" fmla="*/ 1425 h 11200"/>
              <a:gd name="T24" fmla="*/ 800 w 11200"/>
              <a:gd name="T25" fmla="*/ 1425 h 11200"/>
              <a:gd name="T26" fmla="*/ 800 w 11200"/>
              <a:gd name="T27" fmla="*/ 10475 h 11200"/>
              <a:gd name="T28" fmla="*/ 9088 w 11200"/>
              <a:gd name="T29" fmla="*/ 10475 h 11200"/>
              <a:gd name="T30" fmla="*/ 9088 w 11200"/>
              <a:gd name="T31" fmla="*/ 2888 h 11200"/>
              <a:gd name="T32" fmla="*/ 2688 w 11200"/>
              <a:gd name="T33" fmla="*/ 2888 h 11200"/>
              <a:gd name="T34" fmla="*/ 2688 w 11200"/>
              <a:gd name="T35" fmla="*/ 2963 h 11200"/>
              <a:gd name="T36" fmla="*/ 2688 w 11200"/>
              <a:gd name="T37" fmla="*/ 2888 h 11200"/>
              <a:gd name="T38" fmla="*/ 2025 w 11200"/>
              <a:gd name="T39" fmla="*/ 2888 h 11200"/>
              <a:gd name="T40" fmla="*/ 2025 w 11200"/>
              <a:gd name="T41" fmla="*/ 2088 h 11200"/>
              <a:gd name="T42" fmla="*/ 2025 w 11200"/>
              <a:gd name="T43" fmla="*/ 2088 h 11200"/>
              <a:gd name="T44" fmla="*/ 9888 w 11200"/>
              <a:gd name="T45" fmla="*/ 2088 h 11200"/>
              <a:gd name="T46" fmla="*/ 10488 w 11200"/>
              <a:gd name="T47" fmla="*/ 1488 h 11200"/>
              <a:gd name="T48" fmla="*/ 9888 w 11200"/>
              <a:gd name="T49" fmla="*/ 888 h 11200"/>
              <a:gd name="T50" fmla="*/ 2753 w 11200"/>
              <a:gd name="T51" fmla="*/ 888 h 11200"/>
              <a:gd name="T52" fmla="*/ 2454 w 11200"/>
              <a:gd name="T53" fmla="*/ 475 h 11200"/>
              <a:gd name="T54" fmla="*/ 2888 w 11200"/>
              <a:gd name="T55" fmla="*/ 1488 h 11200"/>
              <a:gd name="T56" fmla="*/ 2753 w 11200"/>
              <a:gd name="T57" fmla="*/ 2088 h 11200"/>
              <a:gd name="T58" fmla="*/ 2025 w 11200"/>
              <a:gd name="T59" fmla="*/ 2088 h 11200"/>
              <a:gd name="T60" fmla="*/ 9800 w 11200"/>
              <a:gd name="T61" fmla="*/ 11200 h 11200"/>
              <a:gd name="T62" fmla="*/ 0 w 11200"/>
              <a:gd name="T63" fmla="*/ 11200 h 11200"/>
              <a:gd name="T64" fmla="*/ 0 w 11200"/>
              <a:gd name="T65" fmla="*/ 1250 h 11200"/>
              <a:gd name="T66" fmla="*/ 1250 w 11200"/>
              <a:gd name="T67" fmla="*/ 0 h 11200"/>
              <a:gd name="T68" fmla="*/ 9800 w 11200"/>
              <a:gd name="T69" fmla="*/ 0 h 11200"/>
              <a:gd name="T70" fmla="*/ 11200 w 11200"/>
              <a:gd name="T71" fmla="*/ 1400 h 11200"/>
              <a:gd name="T72" fmla="*/ 9800 w 11200"/>
              <a:gd name="T73" fmla="*/ 2800 h 11200"/>
              <a:gd name="T74" fmla="*/ 9800 w 11200"/>
              <a:gd name="T75" fmla="*/ 11200 h 11200"/>
              <a:gd name="T76" fmla="*/ 2100 w 11200"/>
              <a:gd name="T77" fmla="*/ 4163 h 11200"/>
              <a:gd name="T78" fmla="*/ 7738 w 11200"/>
              <a:gd name="T79" fmla="*/ 4163 h 11200"/>
              <a:gd name="T80" fmla="*/ 8138 w 11200"/>
              <a:gd name="T81" fmla="*/ 4563 h 11200"/>
              <a:gd name="T82" fmla="*/ 7738 w 11200"/>
              <a:gd name="T83" fmla="*/ 4963 h 11200"/>
              <a:gd name="T84" fmla="*/ 2100 w 11200"/>
              <a:gd name="T85" fmla="*/ 4963 h 11200"/>
              <a:gd name="T86" fmla="*/ 1700 w 11200"/>
              <a:gd name="T87" fmla="*/ 4563 h 11200"/>
              <a:gd name="T88" fmla="*/ 2100 w 11200"/>
              <a:gd name="T89" fmla="*/ 4163 h 11200"/>
              <a:gd name="T90" fmla="*/ 2100 w 11200"/>
              <a:gd name="T91" fmla="*/ 6175 h 11200"/>
              <a:gd name="T92" fmla="*/ 7738 w 11200"/>
              <a:gd name="T93" fmla="*/ 6175 h 11200"/>
              <a:gd name="T94" fmla="*/ 8138 w 11200"/>
              <a:gd name="T95" fmla="*/ 6575 h 11200"/>
              <a:gd name="T96" fmla="*/ 7738 w 11200"/>
              <a:gd name="T97" fmla="*/ 6975 h 11200"/>
              <a:gd name="T98" fmla="*/ 2100 w 11200"/>
              <a:gd name="T99" fmla="*/ 6975 h 11200"/>
              <a:gd name="T100" fmla="*/ 1700 w 11200"/>
              <a:gd name="T101" fmla="*/ 6575 h 11200"/>
              <a:gd name="T102" fmla="*/ 2100 w 11200"/>
              <a:gd name="T103" fmla="*/ 6175 h 11200"/>
              <a:gd name="T104" fmla="*/ 2100 w 11200"/>
              <a:gd name="T105" fmla="*/ 8188 h 11200"/>
              <a:gd name="T106" fmla="*/ 7738 w 11200"/>
              <a:gd name="T107" fmla="*/ 8188 h 11200"/>
              <a:gd name="T108" fmla="*/ 8138 w 11200"/>
              <a:gd name="T109" fmla="*/ 8588 h 11200"/>
              <a:gd name="T110" fmla="*/ 7738 w 11200"/>
              <a:gd name="T111" fmla="*/ 8988 h 11200"/>
              <a:gd name="T112" fmla="*/ 2100 w 11200"/>
              <a:gd name="T113" fmla="*/ 8988 h 11200"/>
              <a:gd name="T114" fmla="*/ 1700 w 11200"/>
              <a:gd name="T115" fmla="*/ 8588 h 11200"/>
              <a:gd name="T116" fmla="*/ 2100 w 11200"/>
              <a:gd name="T117" fmla="*/ 8188 h 1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00" h="11200">
                <a:moveTo>
                  <a:pt x="2025" y="2888"/>
                </a:moveTo>
                <a:lnTo>
                  <a:pt x="1538" y="2888"/>
                </a:lnTo>
                <a:cubicBezTo>
                  <a:pt x="1317" y="2888"/>
                  <a:pt x="1138" y="2708"/>
                  <a:pt x="1138" y="2488"/>
                </a:cubicBezTo>
                <a:cubicBezTo>
                  <a:pt x="1138" y="2267"/>
                  <a:pt x="1317" y="2088"/>
                  <a:pt x="1538" y="2088"/>
                </a:cubicBezTo>
                <a:lnTo>
                  <a:pt x="1700" y="2088"/>
                </a:lnTo>
                <a:lnTo>
                  <a:pt x="1700" y="2084"/>
                </a:lnTo>
                <a:cubicBezTo>
                  <a:pt x="1928" y="1985"/>
                  <a:pt x="2088" y="1758"/>
                  <a:pt x="2088" y="1494"/>
                </a:cubicBezTo>
                <a:cubicBezTo>
                  <a:pt x="2088" y="1491"/>
                  <a:pt x="2087" y="1487"/>
                  <a:pt x="2087" y="1484"/>
                </a:cubicBezTo>
                <a:lnTo>
                  <a:pt x="2087" y="1481"/>
                </a:lnTo>
                <a:cubicBezTo>
                  <a:pt x="2087" y="1426"/>
                  <a:pt x="2079" y="1371"/>
                  <a:pt x="2063" y="1317"/>
                </a:cubicBezTo>
                <a:cubicBezTo>
                  <a:pt x="1986" y="1048"/>
                  <a:pt x="1738" y="850"/>
                  <a:pt x="1444" y="850"/>
                </a:cubicBezTo>
                <a:cubicBezTo>
                  <a:pt x="1111" y="850"/>
                  <a:pt x="838" y="1102"/>
                  <a:pt x="804" y="1425"/>
                </a:cubicBezTo>
                <a:lnTo>
                  <a:pt x="800" y="1425"/>
                </a:lnTo>
                <a:lnTo>
                  <a:pt x="800" y="10475"/>
                </a:lnTo>
                <a:lnTo>
                  <a:pt x="9088" y="10475"/>
                </a:lnTo>
                <a:lnTo>
                  <a:pt x="9088" y="2888"/>
                </a:lnTo>
                <a:lnTo>
                  <a:pt x="2688" y="2888"/>
                </a:lnTo>
                <a:lnTo>
                  <a:pt x="2688" y="2963"/>
                </a:lnTo>
                <a:lnTo>
                  <a:pt x="2688" y="2888"/>
                </a:lnTo>
                <a:lnTo>
                  <a:pt x="2025" y="2888"/>
                </a:lnTo>
                <a:close/>
                <a:moveTo>
                  <a:pt x="2025" y="2088"/>
                </a:moveTo>
                <a:lnTo>
                  <a:pt x="2025" y="2088"/>
                </a:lnTo>
                <a:lnTo>
                  <a:pt x="9888" y="2088"/>
                </a:lnTo>
                <a:cubicBezTo>
                  <a:pt x="10219" y="2088"/>
                  <a:pt x="10488" y="1819"/>
                  <a:pt x="10488" y="1488"/>
                </a:cubicBezTo>
                <a:cubicBezTo>
                  <a:pt x="10488" y="1156"/>
                  <a:pt x="10219" y="888"/>
                  <a:pt x="9888" y="888"/>
                </a:cubicBezTo>
                <a:lnTo>
                  <a:pt x="2753" y="888"/>
                </a:lnTo>
                <a:cubicBezTo>
                  <a:pt x="2679" y="733"/>
                  <a:pt x="2578" y="593"/>
                  <a:pt x="2454" y="475"/>
                </a:cubicBezTo>
                <a:cubicBezTo>
                  <a:pt x="2721" y="730"/>
                  <a:pt x="2888" y="1089"/>
                  <a:pt x="2888" y="1488"/>
                </a:cubicBezTo>
                <a:cubicBezTo>
                  <a:pt x="2888" y="1702"/>
                  <a:pt x="2839" y="1906"/>
                  <a:pt x="2753" y="2088"/>
                </a:cubicBezTo>
                <a:lnTo>
                  <a:pt x="2025" y="2088"/>
                </a:lnTo>
                <a:close/>
                <a:moveTo>
                  <a:pt x="9800" y="11200"/>
                </a:moveTo>
                <a:lnTo>
                  <a:pt x="0" y="11200"/>
                </a:lnTo>
                <a:lnTo>
                  <a:pt x="0" y="1250"/>
                </a:lnTo>
                <a:cubicBezTo>
                  <a:pt x="0" y="560"/>
                  <a:pt x="560" y="0"/>
                  <a:pt x="1250" y="0"/>
                </a:cubicBezTo>
                <a:lnTo>
                  <a:pt x="9800" y="0"/>
                </a:lnTo>
                <a:cubicBezTo>
                  <a:pt x="10573" y="0"/>
                  <a:pt x="11200" y="627"/>
                  <a:pt x="11200" y="1400"/>
                </a:cubicBezTo>
                <a:cubicBezTo>
                  <a:pt x="11200" y="2173"/>
                  <a:pt x="10573" y="2800"/>
                  <a:pt x="9800" y="2800"/>
                </a:cubicBezTo>
                <a:lnTo>
                  <a:pt x="9800" y="11200"/>
                </a:lnTo>
                <a:close/>
                <a:moveTo>
                  <a:pt x="2100" y="4163"/>
                </a:moveTo>
                <a:lnTo>
                  <a:pt x="7738" y="4163"/>
                </a:lnTo>
                <a:cubicBezTo>
                  <a:pt x="7958" y="4163"/>
                  <a:pt x="8138" y="4342"/>
                  <a:pt x="8138" y="4563"/>
                </a:cubicBezTo>
                <a:cubicBezTo>
                  <a:pt x="8138" y="4783"/>
                  <a:pt x="7958" y="4963"/>
                  <a:pt x="7738" y="4963"/>
                </a:cubicBezTo>
                <a:lnTo>
                  <a:pt x="2100" y="4963"/>
                </a:lnTo>
                <a:cubicBezTo>
                  <a:pt x="1879" y="4963"/>
                  <a:pt x="1700" y="4783"/>
                  <a:pt x="1700" y="4563"/>
                </a:cubicBezTo>
                <a:cubicBezTo>
                  <a:pt x="1700" y="4342"/>
                  <a:pt x="1879" y="4163"/>
                  <a:pt x="2100" y="4163"/>
                </a:cubicBezTo>
                <a:close/>
                <a:moveTo>
                  <a:pt x="2100" y="6175"/>
                </a:moveTo>
                <a:lnTo>
                  <a:pt x="7738" y="6175"/>
                </a:lnTo>
                <a:cubicBezTo>
                  <a:pt x="7958" y="6175"/>
                  <a:pt x="8138" y="6354"/>
                  <a:pt x="8138" y="6575"/>
                </a:cubicBezTo>
                <a:cubicBezTo>
                  <a:pt x="8138" y="6796"/>
                  <a:pt x="7958" y="6975"/>
                  <a:pt x="7738" y="6975"/>
                </a:cubicBezTo>
                <a:lnTo>
                  <a:pt x="2100" y="6975"/>
                </a:lnTo>
                <a:cubicBezTo>
                  <a:pt x="1879" y="6975"/>
                  <a:pt x="1700" y="6796"/>
                  <a:pt x="1700" y="6575"/>
                </a:cubicBezTo>
                <a:cubicBezTo>
                  <a:pt x="1700" y="6354"/>
                  <a:pt x="1879" y="6175"/>
                  <a:pt x="2100" y="6175"/>
                </a:cubicBezTo>
                <a:close/>
                <a:moveTo>
                  <a:pt x="2100" y="8188"/>
                </a:moveTo>
                <a:lnTo>
                  <a:pt x="7738" y="8188"/>
                </a:lnTo>
                <a:cubicBezTo>
                  <a:pt x="7958" y="8188"/>
                  <a:pt x="8138" y="8367"/>
                  <a:pt x="8138" y="8588"/>
                </a:cubicBezTo>
                <a:cubicBezTo>
                  <a:pt x="8138" y="8808"/>
                  <a:pt x="7958" y="8988"/>
                  <a:pt x="7738" y="8988"/>
                </a:cubicBezTo>
                <a:lnTo>
                  <a:pt x="2100" y="8988"/>
                </a:lnTo>
                <a:cubicBezTo>
                  <a:pt x="1879" y="8988"/>
                  <a:pt x="1700" y="8808"/>
                  <a:pt x="1700" y="8588"/>
                </a:cubicBezTo>
                <a:cubicBezTo>
                  <a:pt x="1700" y="8367"/>
                  <a:pt x="1879" y="8188"/>
                  <a:pt x="2100" y="8188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18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圆角矩形 8">
            <a:extLst>
              <a:ext uri="{FF2B5EF4-FFF2-40B4-BE49-F238E27FC236}">
                <a16:creationId xmlns:a16="http://schemas.microsoft.com/office/drawing/2014/main" id="{C2559070-4353-1149-1341-C81B7190125F}"/>
              </a:ext>
            </a:extLst>
          </p:cNvPr>
          <p:cNvSpPr/>
          <p:nvPr/>
        </p:nvSpPr>
        <p:spPr>
          <a:xfrm>
            <a:off x="8912089" y="3141000"/>
            <a:ext cx="2202389" cy="2836800"/>
          </a:xfrm>
          <a:prstGeom prst="roundRect">
            <a:avLst>
              <a:gd name="adj" fmla="val 9636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D0438BC-8045-B1FB-5F3A-4FAC466FD7AC}"/>
              </a:ext>
            </a:extLst>
          </p:cNvPr>
          <p:cNvSpPr txBox="1"/>
          <p:nvPr/>
        </p:nvSpPr>
        <p:spPr>
          <a:xfrm>
            <a:off x="8912089" y="4838650"/>
            <a:ext cx="2202389" cy="620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30000"/>
              </a:lnSpc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sym typeface="+mn-lt"/>
              </a:rPr>
              <a:t>规划展望</a:t>
            </a:r>
          </a:p>
        </p:txBody>
      </p:sp>
      <p:sp>
        <p:nvSpPr>
          <p:cNvPr id="39" name="文本框 9">
            <a:extLst>
              <a:ext uri="{FF2B5EF4-FFF2-40B4-BE49-F238E27FC236}">
                <a16:creationId xmlns:a16="http://schemas.microsoft.com/office/drawing/2014/main" id="{13D8B892-5939-7008-4C94-743203BE400A}"/>
              </a:ext>
            </a:extLst>
          </p:cNvPr>
          <p:cNvSpPr txBox="1"/>
          <p:nvPr/>
        </p:nvSpPr>
        <p:spPr>
          <a:xfrm flipH="1">
            <a:off x="8904000" y="5351001"/>
            <a:ext cx="2210728" cy="408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sym typeface="+mn-lt"/>
              </a:rPr>
              <a:t>PLANNING</a:t>
            </a:r>
            <a:endParaRPr lang="en-US" altLang="zh-CN" sz="1440" dirty="0">
              <a:solidFill>
                <a:schemeClr val="tx1">
                  <a:lumMod val="65000"/>
                  <a:lumOff val="35000"/>
                </a:schemeClr>
              </a:solidFill>
              <a:ea typeface="+mj-ea"/>
              <a:sym typeface="+mn-lt"/>
            </a:endParaRPr>
          </a:p>
        </p:txBody>
      </p:sp>
      <p:sp>
        <p:nvSpPr>
          <p:cNvPr id="40" name="PA_矩形 29">
            <a:extLst>
              <a:ext uri="{FF2B5EF4-FFF2-40B4-BE49-F238E27FC236}">
                <a16:creationId xmlns:a16="http://schemas.microsoft.com/office/drawing/2014/main" id="{F4D8C397-CDCA-AE36-E6BC-7E89A6B3F8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12089" y="4490182"/>
            <a:ext cx="2202389" cy="599595"/>
          </a:xfrm>
          <a:prstGeom prst="rect">
            <a:avLst/>
          </a:prstGeom>
          <a:ln>
            <a:noFill/>
          </a:ln>
          <a:effectLst/>
        </p:spPr>
        <p:txBody>
          <a:bodyPr wrap="square">
            <a:noAutofit/>
          </a:bodyPr>
          <a:lstStyle/>
          <a:p>
            <a:pPr algn="ctr"/>
            <a:r>
              <a:rPr lang="en-US" altLang="zh-CN" sz="2800" dirty="0">
                <a:gradFill flip="none" rotWithShape="1">
                  <a:gsLst>
                    <a:gs pos="27000">
                      <a:schemeClr val="accent1"/>
                    </a:gs>
                    <a:gs pos="69000">
                      <a:schemeClr val="bg1"/>
                    </a:gs>
                  </a:gsLst>
                  <a:lin ang="8100000" scaled="1"/>
                  <a:tileRect/>
                </a:gradFill>
                <a:ea typeface="OPPOSans R" panose="00020600040101010101" pitchFamily="18" charset="-122"/>
                <a:cs typeface="Open Sans" panose="020B0606030504020204" pitchFamily="34" charset="0"/>
              </a:rPr>
              <a:t>04</a:t>
            </a:r>
            <a:endParaRPr lang="zh-CN" altLang="en-US" sz="2800" dirty="0">
              <a:gradFill flip="none" rotWithShape="1">
                <a:gsLst>
                  <a:gs pos="27000">
                    <a:schemeClr val="accent1"/>
                  </a:gs>
                  <a:gs pos="69000">
                    <a:schemeClr val="bg1"/>
                  </a:gs>
                </a:gsLst>
                <a:lin ang="8100000" scaled="1"/>
                <a:tileRect/>
              </a:gradFill>
              <a:ea typeface="OPPOSans R" panose="00020600040101010101" pitchFamily="18" charset="-122"/>
              <a:cs typeface="Open Sans" panose="020B0606030504020204" pitchFamily="34" charset="0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CA1A1DD5-25FF-1CD5-37C7-737AEB0BF03C}"/>
              </a:ext>
            </a:extLst>
          </p:cNvPr>
          <p:cNvCxnSpPr/>
          <p:nvPr/>
        </p:nvCxnSpPr>
        <p:spPr>
          <a:xfrm>
            <a:off x="9782671" y="5774936"/>
            <a:ext cx="46122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>
            <a:extLst>
              <a:ext uri="{FF2B5EF4-FFF2-40B4-BE49-F238E27FC236}">
                <a16:creationId xmlns:a16="http://schemas.microsoft.com/office/drawing/2014/main" id="{163BB3B8-B027-B832-BAE4-6D2A8EFE98CD}"/>
              </a:ext>
            </a:extLst>
          </p:cNvPr>
          <p:cNvSpPr/>
          <p:nvPr/>
        </p:nvSpPr>
        <p:spPr>
          <a:xfrm>
            <a:off x="9550244" y="3379543"/>
            <a:ext cx="910908" cy="907610"/>
          </a:xfrm>
          <a:prstGeom prst="ellipse">
            <a:avLst/>
          </a:prstGeom>
          <a:gradFill>
            <a:gsLst>
              <a:gs pos="1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1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prstClr val="white"/>
              </a:solidFill>
              <a:latin typeface="OPPOSans H" panose="00020600040101010101" pitchFamily="18" charset="-122"/>
              <a:ea typeface="OPPOSans H" panose="00020600040101010101" pitchFamily="18" charset="-122"/>
              <a:cs typeface="OPPOSans H" panose="00020600040101010101" pitchFamily="18" charset="-122"/>
              <a:sym typeface="OPPOSans H" panose="00020600040101010101" pitchFamily="18" charset="-122"/>
            </a:endParaRPr>
          </a:p>
        </p:txBody>
      </p:sp>
      <p:sp>
        <p:nvSpPr>
          <p:cNvPr id="44" name="Freeform 229">
            <a:extLst>
              <a:ext uri="{FF2B5EF4-FFF2-40B4-BE49-F238E27FC236}">
                <a16:creationId xmlns:a16="http://schemas.microsoft.com/office/drawing/2014/main" id="{8E6CDA38-8372-FABE-0EE8-C5F238586BFC}"/>
              </a:ext>
            </a:extLst>
          </p:cNvPr>
          <p:cNvSpPr/>
          <p:nvPr/>
        </p:nvSpPr>
        <p:spPr>
          <a:xfrm>
            <a:off x="9751073" y="3579726"/>
            <a:ext cx="509248" cy="507244"/>
          </a:xfrm>
          <a:custGeom>
            <a:avLst/>
            <a:gdLst>
              <a:gd name="connsiteX0" fmla="*/ 366248 w 455927"/>
              <a:gd name="connsiteY0" fmla="*/ -282 h 455784"/>
              <a:gd name="connsiteX1" fmla="*/ 88312 w 455927"/>
              <a:gd name="connsiteY1" fmla="*/ -282 h 455784"/>
              <a:gd name="connsiteX2" fmla="*/ -725 w 455927"/>
              <a:gd name="connsiteY2" fmla="*/ 88612 h 455784"/>
              <a:gd name="connsiteX3" fmla="*/ -725 w 455927"/>
              <a:gd name="connsiteY3" fmla="*/ 88672 h 455784"/>
              <a:gd name="connsiteX4" fmla="*/ -725 w 455927"/>
              <a:gd name="connsiteY4" fmla="*/ 366549 h 455784"/>
              <a:gd name="connsiteX5" fmla="*/ 88312 w 455927"/>
              <a:gd name="connsiteY5" fmla="*/ 455503 h 455784"/>
              <a:gd name="connsiteX6" fmla="*/ 366248 w 455927"/>
              <a:gd name="connsiteY6" fmla="*/ 455503 h 455784"/>
              <a:gd name="connsiteX7" fmla="*/ 455202 w 455927"/>
              <a:gd name="connsiteY7" fmla="*/ 366549 h 455784"/>
              <a:gd name="connsiteX8" fmla="*/ 455202 w 455927"/>
              <a:gd name="connsiteY8" fmla="*/ 88612 h 455784"/>
              <a:gd name="connsiteX9" fmla="*/ 366248 w 455927"/>
              <a:gd name="connsiteY9" fmla="*/ -282 h 455784"/>
              <a:gd name="connsiteX10" fmla="*/ 166106 w 455927"/>
              <a:gd name="connsiteY10" fmla="*/ 222963 h 455784"/>
              <a:gd name="connsiteX11" fmla="*/ 294580 w 455927"/>
              <a:gd name="connsiteY11" fmla="*/ 94453 h 455784"/>
              <a:gd name="connsiteX12" fmla="*/ 306333 w 455927"/>
              <a:gd name="connsiteY12" fmla="*/ 94440 h 455784"/>
              <a:gd name="connsiteX13" fmla="*/ 306345 w 455927"/>
              <a:gd name="connsiteY13" fmla="*/ 94453 h 455784"/>
              <a:gd name="connsiteX14" fmla="*/ 306689 w 455927"/>
              <a:gd name="connsiteY14" fmla="*/ 94750 h 455784"/>
              <a:gd name="connsiteX15" fmla="*/ 322810 w 455927"/>
              <a:gd name="connsiteY15" fmla="*/ 78569 h 455784"/>
              <a:gd name="connsiteX16" fmla="*/ 334528 w 455927"/>
              <a:gd name="connsiteY16" fmla="*/ 78569 h 455784"/>
              <a:gd name="connsiteX17" fmla="*/ 364931 w 455927"/>
              <a:gd name="connsiteY17" fmla="*/ 109008 h 455784"/>
              <a:gd name="connsiteX18" fmla="*/ 365002 w 455927"/>
              <a:gd name="connsiteY18" fmla="*/ 120658 h 455784"/>
              <a:gd name="connsiteX19" fmla="*/ 364931 w 455927"/>
              <a:gd name="connsiteY19" fmla="*/ 120725 h 455784"/>
              <a:gd name="connsiteX20" fmla="*/ 348643 w 455927"/>
              <a:gd name="connsiteY20" fmla="*/ 136751 h 455784"/>
              <a:gd name="connsiteX21" fmla="*/ 349308 w 455927"/>
              <a:gd name="connsiteY21" fmla="*/ 137416 h 455784"/>
              <a:gd name="connsiteX22" fmla="*/ 349308 w 455927"/>
              <a:gd name="connsiteY22" fmla="*/ 149169 h 455784"/>
              <a:gd name="connsiteX23" fmla="*/ 220774 w 455927"/>
              <a:gd name="connsiteY23" fmla="*/ 277619 h 455784"/>
              <a:gd name="connsiteX24" fmla="*/ 209176 w 455927"/>
              <a:gd name="connsiteY24" fmla="*/ 277747 h 455784"/>
              <a:gd name="connsiteX25" fmla="*/ 209045 w 455927"/>
              <a:gd name="connsiteY25" fmla="*/ 277619 h 455784"/>
              <a:gd name="connsiteX26" fmla="*/ 166106 w 455927"/>
              <a:gd name="connsiteY26" fmla="*/ 234775 h 455784"/>
              <a:gd name="connsiteX27" fmla="*/ 166106 w 455927"/>
              <a:gd name="connsiteY27" fmla="*/ 223022 h 455784"/>
              <a:gd name="connsiteX28" fmla="*/ 166106 w 455927"/>
              <a:gd name="connsiteY28" fmla="*/ 223022 h 455784"/>
              <a:gd name="connsiteX29" fmla="*/ 104374 w 455927"/>
              <a:gd name="connsiteY29" fmla="*/ 339126 h 455784"/>
              <a:gd name="connsiteX30" fmla="*/ 145402 w 455927"/>
              <a:gd name="connsiteY30" fmla="*/ 254956 h 455784"/>
              <a:gd name="connsiteX31" fmla="*/ 154899 w 455927"/>
              <a:gd name="connsiteY31" fmla="*/ 253401 h 455784"/>
              <a:gd name="connsiteX32" fmla="*/ 192615 w 455927"/>
              <a:gd name="connsiteY32" fmla="*/ 291153 h 455784"/>
              <a:gd name="connsiteX33" fmla="*/ 191119 w 455927"/>
              <a:gd name="connsiteY33" fmla="*/ 300769 h 455784"/>
              <a:gd name="connsiteX34" fmla="*/ 108018 w 455927"/>
              <a:gd name="connsiteY34" fmla="*/ 342770 h 455784"/>
              <a:gd name="connsiteX35" fmla="*/ 104291 w 455927"/>
              <a:gd name="connsiteY35" fmla="*/ 339102 h 455784"/>
              <a:gd name="connsiteX36" fmla="*/ 370772 w 455927"/>
              <a:gd name="connsiteY36" fmla="*/ 379002 h 455784"/>
              <a:gd name="connsiteX37" fmla="*/ 83955 w 455927"/>
              <a:gd name="connsiteY37" fmla="*/ 379002 h 455784"/>
              <a:gd name="connsiteX38" fmla="*/ 71407 w 455927"/>
              <a:gd name="connsiteY38" fmla="*/ 366454 h 455784"/>
              <a:gd name="connsiteX39" fmla="*/ 83955 w 455927"/>
              <a:gd name="connsiteY39" fmla="*/ 353906 h 455784"/>
              <a:gd name="connsiteX40" fmla="*/ 370760 w 455927"/>
              <a:gd name="connsiteY40" fmla="*/ 353906 h 455784"/>
              <a:gd name="connsiteX41" fmla="*/ 383308 w 455927"/>
              <a:gd name="connsiteY41" fmla="*/ 366454 h 455784"/>
              <a:gd name="connsiteX42" fmla="*/ 370760 w 455927"/>
              <a:gd name="connsiteY42" fmla="*/ 379002 h 4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5927" h="455784">
                <a:moveTo>
                  <a:pt x="366248" y="-282"/>
                </a:moveTo>
                <a:lnTo>
                  <a:pt x="88312" y="-282"/>
                </a:lnTo>
                <a:cubicBezTo>
                  <a:pt x="39175" y="-321"/>
                  <a:pt x="-689" y="39478"/>
                  <a:pt x="-725" y="88612"/>
                </a:cubicBezTo>
                <a:cubicBezTo>
                  <a:pt x="-725" y="88632"/>
                  <a:pt x="-725" y="88651"/>
                  <a:pt x="-725" y="88672"/>
                </a:cubicBezTo>
                <a:lnTo>
                  <a:pt x="-725" y="366549"/>
                </a:lnTo>
                <a:cubicBezTo>
                  <a:pt x="-677" y="415690"/>
                  <a:pt x="39175" y="455503"/>
                  <a:pt x="88312" y="455503"/>
                </a:cubicBezTo>
                <a:lnTo>
                  <a:pt x="366248" y="455503"/>
                </a:lnTo>
                <a:cubicBezTo>
                  <a:pt x="415373" y="455503"/>
                  <a:pt x="455202" y="415677"/>
                  <a:pt x="455202" y="366549"/>
                </a:cubicBezTo>
                <a:lnTo>
                  <a:pt x="455202" y="88612"/>
                </a:lnTo>
                <a:cubicBezTo>
                  <a:pt x="455166" y="39510"/>
                  <a:pt x="415349" y="-275"/>
                  <a:pt x="366248" y="-282"/>
                </a:cubicBezTo>
                <a:close/>
                <a:moveTo>
                  <a:pt x="166106" y="222963"/>
                </a:moveTo>
                <a:lnTo>
                  <a:pt x="294580" y="94453"/>
                </a:lnTo>
                <a:cubicBezTo>
                  <a:pt x="297821" y="91204"/>
                  <a:pt x="303080" y="91199"/>
                  <a:pt x="306333" y="94440"/>
                </a:cubicBezTo>
                <a:cubicBezTo>
                  <a:pt x="306333" y="94445"/>
                  <a:pt x="306345" y="94448"/>
                  <a:pt x="306345" y="94453"/>
                </a:cubicBezTo>
                <a:lnTo>
                  <a:pt x="306689" y="94750"/>
                </a:lnTo>
                <a:lnTo>
                  <a:pt x="322810" y="78569"/>
                </a:lnTo>
                <a:cubicBezTo>
                  <a:pt x="326051" y="75347"/>
                  <a:pt x="331287" y="75347"/>
                  <a:pt x="334528" y="78569"/>
                </a:cubicBezTo>
                <a:lnTo>
                  <a:pt x="364931" y="109008"/>
                </a:lnTo>
                <a:cubicBezTo>
                  <a:pt x="368172" y="112207"/>
                  <a:pt x="368195" y="117423"/>
                  <a:pt x="365002" y="120658"/>
                </a:cubicBezTo>
                <a:cubicBezTo>
                  <a:pt x="364978" y="120681"/>
                  <a:pt x="364954" y="120703"/>
                  <a:pt x="364931" y="120725"/>
                </a:cubicBezTo>
                <a:lnTo>
                  <a:pt x="348643" y="136751"/>
                </a:lnTo>
                <a:lnTo>
                  <a:pt x="349308" y="137416"/>
                </a:lnTo>
                <a:cubicBezTo>
                  <a:pt x="352501" y="140683"/>
                  <a:pt x="352501" y="145902"/>
                  <a:pt x="349308" y="149169"/>
                </a:cubicBezTo>
                <a:lnTo>
                  <a:pt x="220774" y="277619"/>
                </a:lnTo>
                <a:cubicBezTo>
                  <a:pt x="217605" y="280858"/>
                  <a:pt x="212417" y="280916"/>
                  <a:pt x="209176" y="277747"/>
                </a:cubicBezTo>
                <a:cubicBezTo>
                  <a:pt x="209128" y="277706"/>
                  <a:pt x="209093" y="277663"/>
                  <a:pt x="209045" y="277619"/>
                </a:cubicBezTo>
                <a:lnTo>
                  <a:pt x="166106" y="234775"/>
                </a:lnTo>
                <a:cubicBezTo>
                  <a:pt x="162865" y="231529"/>
                  <a:pt x="162865" y="226268"/>
                  <a:pt x="166106" y="223022"/>
                </a:cubicBezTo>
                <a:cubicBezTo>
                  <a:pt x="166106" y="223022"/>
                  <a:pt x="166106" y="223022"/>
                  <a:pt x="166106" y="223022"/>
                </a:cubicBezTo>
                <a:close/>
                <a:moveTo>
                  <a:pt x="104374" y="339126"/>
                </a:moveTo>
                <a:lnTo>
                  <a:pt x="145402" y="254956"/>
                </a:lnTo>
                <a:cubicBezTo>
                  <a:pt x="147396" y="250861"/>
                  <a:pt x="151682" y="250208"/>
                  <a:pt x="154899" y="253401"/>
                </a:cubicBezTo>
                <a:lnTo>
                  <a:pt x="192615" y="291153"/>
                </a:lnTo>
                <a:cubicBezTo>
                  <a:pt x="195868" y="294382"/>
                  <a:pt x="195203" y="298703"/>
                  <a:pt x="191119" y="300769"/>
                </a:cubicBezTo>
                <a:lnTo>
                  <a:pt x="108018" y="342770"/>
                </a:lnTo>
                <a:cubicBezTo>
                  <a:pt x="103947" y="344895"/>
                  <a:pt x="102296" y="343221"/>
                  <a:pt x="104291" y="339102"/>
                </a:cubicBezTo>
                <a:close/>
                <a:moveTo>
                  <a:pt x="370772" y="379002"/>
                </a:moveTo>
                <a:lnTo>
                  <a:pt x="83955" y="379002"/>
                </a:lnTo>
                <a:cubicBezTo>
                  <a:pt x="77022" y="379002"/>
                  <a:pt x="71407" y="373385"/>
                  <a:pt x="71407" y="366454"/>
                </a:cubicBezTo>
                <a:cubicBezTo>
                  <a:pt x="71407" y="359523"/>
                  <a:pt x="77022" y="353906"/>
                  <a:pt x="83955" y="353906"/>
                </a:cubicBezTo>
                <a:lnTo>
                  <a:pt x="370760" y="353906"/>
                </a:lnTo>
                <a:cubicBezTo>
                  <a:pt x="377693" y="353906"/>
                  <a:pt x="383308" y="359523"/>
                  <a:pt x="383308" y="366454"/>
                </a:cubicBezTo>
                <a:cubicBezTo>
                  <a:pt x="383308" y="373385"/>
                  <a:pt x="377693" y="379002"/>
                  <a:pt x="370760" y="37900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8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37000"/>
              </a:schemeClr>
            </a:gs>
            <a:gs pos="100000">
              <a:schemeClr val="accent1">
                <a:lumMod val="75000"/>
                <a:alpha val="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固本强基突破国有</a:t>
            </a:r>
          </a:p>
        </p:txBody>
      </p:sp>
      <p:sp>
        <p:nvSpPr>
          <p:cNvPr id="87" name="文本框 4">
            <a:extLst>
              <a:ext uri="{FF2B5EF4-FFF2-40B4-BE49-F238E27FC236}">
                <a16:creationId xmlns:a16="http://schemas.microsoft.com/office/drawing/2014/main" id="{9B6CA2DE-4A7F-0BD8-7448-40DD410C06CB}"/>
              </a:ext>
            </a:extLst>
          </p:cNvPr>
          <p:cNvSpPr txBox="1"/>
          <p:nvPr/>
        </p:nvSpPr>
        <p:spPr>
          <a:xfrm>
            <a:off x="624000" y="3492225"/>
            <a:ext cx="2579687" cy="5847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保持基盘渠道稳定：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邮政、招行</a:t>
            </a:r>
          </a:p>
        </p:txBody>
      </p:sp>
      <p:sp>
        <p:nvSpPr>
          <p:cNvPr id="101" name="文本框 21">
            <a:extLst>
              <a:ext uri="{FF2B5EF4-FFF2-40B4-BE49-F238E27FC236}">
                <a16:creationId xmlns:a16="http://schemas.microsoft.com/office/drawing/2014/main" id="{88E6BE0D-6742-6F03-BBBA-D460C988420C}"/>
              </a:ext>
            </a:extLst>
          </p:cNvPr>
          <p:cNvSpPr txBox="1"/>
          <p:nvPr/>
        </p:nvSpPr>
        <p:spPr>
          <a:xfrm>
            <a:off x="5049156" y="1499214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  <a:effectLst>
                  <a:outerShdw blurRad="787400" sx="102000" sy="102000" algn="ctr" rotWithShape="0">
                    <a:schemeClr val="bg1"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突破国有</a:t>
            </a: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A92C66A3-FE47-0A92-3E25-010393E255E5}"/>
              </a:ext>
            </a:extLst>
          </p:cNvPr>
          <p:cNvSpPr/>
          <p:nvPr/>
        </p:nvSpPr>
        <p:spPr>
          <a:xfrm>
            <a:off x="2402114" y="5380311"/>
            <a:ext cx="7387771" cy="609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8000"/>
                </a:schemeClr>
              </a:gs>
              <a:gs pos="98558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1FE06219-B7F9-4138-1820-9C79B86EF3B6}"/>
              </a:ext>
            </a:extLst>
          </p:cNvPr>
          <p:cNvSpPr/>
          <p:nvPr/>
        </p:nvSpPr>
        <p:spPr>
          <a:xfrm>
            <a:off x="1741714" y="967197"/>
            <a:ext cx="8708572" cy="87085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01700">
              <a:schemeClr val="accent2">
                <a:alpha val="57000"/>
              </a:schemeClr>
            </a:innerShdw>
          </a:effectLst>
          <a:scene3d>
            <a:camera prst="perspectiveRelaxedModerately">
              <a:rot lat="17390633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BB5AE528-66BF-5792-1EC7-8DB2FB8E8E82}"/>
              </a:ext>
            </a:extLst>
          </p:cNvPr>
          <p:cNvSpPr/>
          <p:nvPr/>
        </p:nvSpPr>
        <p:spPr>
          <a:xfrm>
            <a:off x="3240194" y="2599205"/>
            <a:ext cx="5711612" cy="571160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01700">
              <a:schemeClr val="accent2">
                <a:alpha val="57000"/>
              </a:schemeClr>
            </a:innerShdw>
          </a:effectLst>
          <a:scene3d>
            <a:camera prst="perspectiveRelaxedModerately">
              <a:rot lat="17390633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634FCCA8-E0CE-7732-37F1-77558FEE55B1}"/>
              </a:ext>
            </a:extLst>
          </p:cNvPr>
          <p:cNvSpPr/>
          <p:nvPr/>
        </p:nvSpPr>
        <p:spPr>
          <a:xfrm>
            <a:off x="4729585" y="4144642"/>
            <a:ext cx="2732830" cy="2732827"/>
          </a:xfrm>
          <a:prstGeom prst="ellipse">
            <a:avLst/>
          </a:prstGeom>
          <a:gradFill flip="none" rotWithShape="1">
            <a:gsLst>
              <a:gs pos="51000">
                <a:schemeClr val="accent2">
                  <a:alpha val="0"/>
                </a:schemeClr>
              </a:gs>
              <a:gs pos="100000">
                <a:schemeClr val="accent2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perspectiveRelaxedModerately">
              <a:rot lat="17390633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0FAB3716-5463-1490-A86A-AACEC461B802}"/>
              </a:ext>
            </a:extLst>
          </p:cNvPr>
          <p:cNvSpPr/>
          <p:nvPr/>
        </p:nvSpPr>
        <p:spPr>
          <a:xfrm>
            <a:off x="5166839" y="4581893"/>
            <a:ext cx="1858323" cy="1858323"/>
          </a:xfrm>
          <a:prstGeom prst="ellipse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perspectiveRelaxedModerately">
              <a:rot lat="17390633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CFE5F016-8752-8891-7664-32DECA87E01E}"/>
              </a:ext>
            </a:extLst>
          </p:cNvPr>
          <p:cNvSpPr txBox="1"/>
          <p:nvPr/>
        </p:nvSpPr>
        <p:spPr>
          <a:xfrm>
            <a:off x="2813646" y="2461662"/>
            <a:ext cx="2383352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强化基础活动量</a:t>
            </a:r>
            <a:endParaRPr lang="en-US" altLang="zh-CN" sz="1600" dirty="0">
              <a:solidFill>
                <a:srgbClr val="494949"/>
              </a:solidFill>
              <a:effectLst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提升网点拜访频次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C40AF8E5-63E1-A478-8FBA-E26C5D7BBFC8}"/>
              </a:ext>
            </a:extLst>
          </p:cNvPr>
          <p:cNvSpPr txBox="1"/>
          <p:nvPr/>
        </p:nvSpPr>
        <p:spPr>
          <a:xfrm>
            <a:off x="6923497" y="2461662"/>
            <a:ext cx="2556503" cy="584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</a:rPr>
              <a:t>盘点网点资源，圈定重点高产能支行，进行渗透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D53C31F2-A231-4797-4DCF-BA6CEEA742E6}"/>
              </a:ext>
            </a:extLst>
          </p:cNvPr>
          <p:cNvSpPr txBox="1"/>
          <p:nvPr/>
        </p:nvSpPr>
        <p:spPr>
          <a:xfrm>
            <a:off x="8976000" y="3492225"/>
            <a:ext cx="2640202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大力发展重点非邮：建行、交行、浦发、民生、光大</a:t>
            </a: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79F82FFE-D7ED-EB24-4D2D-E78197C6F96C}"/>
              </a:ext>
            </a:extLst>
          </p:cNvPr>
          <p:cNvCxnSpPr>
            <a:cxnSpLocks/>
          </p:cNvCxnSpPr>
          <p:nvPr/>
        </p:nvCxnSpPr>
        <p:spPr>
          <a:xfrm flipV="1">
            <a:off x="4005322" y="3126242"/>
            <a:ext cx="0" cy="1558312"/>
          </a:xfrm>
          <a:prstGeom prst="line">
            <a:avLst/>
          </a:prstGeom>
          <a:ln w="5715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44DB4E48-4962-CC6A-E693-EA585DAB44EF}"/>
              </a:ext>
            </a:extLst>
          </p:cNvPr>
          <p:cNvCxnSpPr>
            <a:cxnSpLocks/>
          </p:cNvCxnSpPr>
          <p:nvPr/>
        </p:nvCxnSpPr>
        <p:spPr>
          <a:xfrm flipV="1">
            <a:off x="6094414" y="2465676"/>
            <a:ext cx="0" cy="1894880"/>
          </a:xfrm>
          <a:prstGeom prst="line">
            <a:avLst/>
          </a:prstGeom>
          <a:ln w="5715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E4A19596-3E54-35EB-98DE-A15AD4403BFE}"/>
              </a:ext>
            </a:extLst>
          </p:cNvPr>
          <p:cNvCxnSpPr>
            <a:cxnSpLocks/>
          </p:cNvCxnSpPr>
          <p:nvPr/>
        </p:nvCxnSpPr>
        <p:spPr>
          <a:xfrm flipV="1">
            <a:off x="8201748" y="3119971"/>
            <a:ext cx="0" cy="1558312"/>
          </a:xfrm>
          <a:prstGeom prst="line">
            <a:avLst/>
          </a:prstGeom>
          <a:ln w="5715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033DCBD9-76DC-6C2D-255E-3A9F215B178E}"/>
              </a:ext>
            </a:extLst>
          </p:cNvPr>
          <p:cNvCxnSpPr>
            <a:cxnSpLocks/>
          </p:cNvCxnSpPr>
          <p:nvPr/>
        </p:nvCxnSpPr>
        <p:spPr>
          <a:xfrm flipV="1">
            <a:off x="1913843" y="4166928"/>
            <a:ext cx="0" cy="1558312"/>
          </a:xfrm>
          <a:prstGeom prst="line">
            <a:avLst/>
          </a:prstGeom>
          <a:ln w="5715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B8D50ACD-9416-A7DB-E351-D8A62F5BD2CE}"/>
              </a:ext>
            </a:extLst>
          </p:cNvPr>
          <p:cNvCxnSpPr>
            <a:cxnSpLocks/>
          </p:cNvCxnSpPr>
          <p:nvPr/>
        </p:nvCxnSpPr>
        <p:spPr>
          <a:xfrm flipV="1">
            <a:off x="10296101" y="4166928"/>
            <a:ext cx="0" cy="1558312"/>
          </a:xfrm>
          <a:prstGeom prst="line">
            <a:avLst/>
          </a:prstGeom>
          <a:ln w="57150" cap="rnd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文本框 136">
            <a:extLst>
              <a:ext uri="{FF2B5EF4-FFF2-40B4-BE49-F238E27FC236}">
                <a16:creationId xmlns:a16="http://schemas.microsoft.com/office/drawing/2014/main" id="{BAA67695-B736-020E-7BF2-1A9443869B40}"/>
              </a:ext>
            </a:extLst>
          </p:cNvPr>
          <p:cNvSpPr txBox="1"/>
          <p:nvPr/>
        </p:nvSpPr>
        <p:spPr>
          <a:xfrm>
            <a:off x="4728000" y="1795427"/>
            <a:ext cx="2732829" cy="6255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明确重点网点，保持网点活动为</a:t>
            </a:r>
            <a:r>
              <a:rPr lang="en-US" altLang="zh-CN" sz="1600" dirty="0">
                <a:solidFill>
                  <a:srgbClr val="494949"/>
                </a:solidFill>
                <a:effectLst/>
              </a:rPr>
              <a:t>2023</a:t>
            </a:r>
            <a:r>
              <a:rPr lang="zh-CN" altLang="en-US" sz="1600" dirty="0">
                <a:solidFill>
                  <a:srgbClr val="494949"/>
                </a:solidFill>
                <a:effectLst/>
              </a:rPr>
              <a:t>年网点选择做准备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。</a:t>
            </a:r>
          </a:p>
        </p:txBody>
      </p:sp>
      <p:sp>
        <p:nvSpPr>
          <p:cNvPr id="138" name="文本框 21">
            <a:extLst>
              <a:ext uri="{FF2B5EF4-FFF2-40B4-BE49-F238E27FC236}">
                <a16:creationId xmlns:a16="http://schemas.microsoft.com/office/drawing/2014/main" id="{CD382FDC-D2F6-1A2B-9526-2DEA5DD0ADD3}"/>
              </a:ext>
            </a:extLst>
          </p:cNvPr>
          <p:cNvSpPr txBox="1"/>
          <p:nvPr/>
        </p:nvSpPr>
        <p:spPr>
          <a:xfrm>
            <a:off x="879924" y="3171485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787400" sx="102000" sy="102000" algn="ctr" rotWithShape="0">
                    <a:schemeClr val="accent1">
                      <a:lumMod val="50000"/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固本强基</a:t>
            </a:r>
          </a:p>
        </p:txBody>
      </p:sp>
      <p:sp>
        <p:nvSpPr>
          <p:cNvPr id="139" name="文本框 21">
            <a:extLst>
              <a:ext uri="{FF2B5EF4-FFF2-40B4-BE49-F238E27FC236}">
                <a16:creationId xmlns:a16="http://schemas.microsoft.com/office/drawing/2014/main" id="{726D002D-45AC-10BC-8F90-1D8BF9C8ED41}"/>
              </a:ext>
            </a:extLst>
          </p:cNvPr>
          <p:cNvSpPr txBox="1"/>
          <p:nvPr/>
        </p:nvSpPr>
        <p:spPr>
          <a:xfrm>
            <a:off x="9249258" y="3171485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787400" sx="102000" sy="102000" algn="ctr" rotWithShape="0">
                    <a:schemeClr val="accent1">
                      <a:lumMod val="50000"/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固本强基</a:t>
            </a:r>
          </a:p>
        </p:txBody>
      </p:sp>
      <p:sp>
        <p:nvSpPr>
          <p:cNvPr id="141" name="文本框 21">
            <a:extLst>
              <a:ext uri="{FF2B5EF4-FFF2-40B4-BE49-F238E27FC236}">
                <a16:creationId xmlns:a16="http://schemas.microsoft.com/office/drawing/2014/main" id="{FD761355-2D69-46E4-97EA-694649DFB47E}"/>
              </a:ext>
            </a:extLst>
          </p:cNvPr>
          <p:cNvSpPr txBox="1"/>
          <p:nvPr/>
        </p:nvSpPr>
        <p:spPr>
          <a:xfrm>
            <a:off x="7142841" y="2165302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  <a:effectLst>
                  <a:outerShdw blurRad="787400" sx="102000" sy="102000" algn="ctr" rotWithShape="0">
                    <a:schemeClr val="bg2"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突破国有</a:t>
            </a:r>
          </a:p>
        </p:txBody>
      </p:sp>
      <p:sp>
        <p:nvSpPr>
          <p:cNvPr id="143" name="文本框 21">
            <a:extLst>
              <a:ext uri="{FF2B5EF4-FFF2-40B4-BE49-F238E27FC236}">
                <a16:creationId xmlns:a16="http://schemas.microsoft.com/office/drawing/2014/main" id="{1A23204D-CF43-84B5-8A7A-94D1CE3856C9}"/>
              </a:ext>
            </a:extLst>
          </p:cNvPr>
          <p:cNvSpPr txBox="1"/>
          <p:nvPr/>
        </p:nvSpPr>
        <p:spPr>
          <a:xfrm>
            <a:off x="2928000" y="2165302"/>
            <a:ext cx="2093685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accent1"/>
                </a:solidFill>
                <a:effectLst>
                  <a:outerShdw blurRad="787400" sx="102000" sy="102000" algn="ctr" rotWithShape="0">
                    <a:schemeClr val="bg1">
                      <a:alpha val="48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突破国有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16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强化下半年增长目标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9ADE6A7-93B8-2144-6E4A-FAA28446973F}"/>
              </a:ext>
            </a:extLst>
          </p:cNvPr>
          <p:cNvGrpSpPr/>
          <p:nvPr/>
        </p:nvGrpSpPr>
        <p:grpSpPr>
          <a:xfrm>
            <a:off x="8213947" y="1413000"/>
            <a:ext cx="2160000" cy="2160000"/>
            <a:chOff x="8214193" y="1329707"/>
            <a:chExt cx="2160000" cy="2160000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1513385-3C6C-DBF4-CB6B-A7C65AA5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14193" y="1329707"/>
              <a:ext cx="2160000" cy="2160000"/>
            </a:xfrm>
            <a:prstGeom prst="rect">
              <a:avLst/>
            </a:prstGeom>
          </p:spPr>
        </p:pic>
        <p:sp>
          <p:nvSpPr>
            <p:cNvPr id="59" name="文本框 13">
              <a:extLst>
                <a:ext uri="{FF2B5EF4-FFF2-40B4-BE49-F238E27FC236}">
                  <a16:creationId xmlns:a16="http://schemas.microsoft.com/office/drawing/2014/main" id="{BE8837B8-D0EF-910C-72D1-2F565FB857C7}"/>
                </a:ext>
              </a:extLst>
            </p:cNvPr>
            <p:cNvSpPr txBox="1"/>
            <p:nvPr/>
          </p:nvSpPr>
          <p:spPr>
            <a:xfrm>
              <a:off x="8588070" y="1994209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58%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2" name="文本框 16">
              <a:extLst>
                <a:ext uri="{FF2B5EF4-FFF2-40B4-BE49-F238E27FC236}">
                  <a16:creationId xmlns:a16="http://schemas.microsoft.com/office/drawing/2014/main" id="{F07145DF-E0FB-08CE-BB38-7B958D4FBAE5}"/>
                </a:ext>
              </a:extLst>
            </p:cNvPr>
            <p:cNvSpPr txBox="1"/>
            <p:nvPr/>
          </p:nvSpPr>
          <p:spPr>
            <a:xfrm>
              <a:off x="8314233" y="3189466"/>
              <a:ext cx="19594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市场占有率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805098A-1C52-21E7-22E1-29F14C85611C}"/>
              </a:ext>
            </a:extLst>
          </p:cNvPr>
          <p:cNvGrpSpPr/>
          <p:nvPr/>
        </p:nvGrpSpPr>
        <p:grpSpPr>
          <a:xfrm>
            <a:off x="4915721" y="1413000"/>
            <a:ext cx="2160000" cy="2160000"/>
            <a:chOff x="8214193" y="1329707"/>
            <a:chExt cx="2160000" cy="21600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B5717BA-6490-2C22-94DD-3878E1682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14193" y="1329707"/>
              <a:ext cx="2160000" cy="216000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A69EACF1-AC68-8A14-D28E-8E322AC346E4}"/>
                </a:ext>
              </a:extLst>
            </p:cNvPr>
            <p:cNvSpPr txBox="1"/>
            <p:nvPr/>
          </p:nvSpPr>
          <p:spPr>
            <a:xfrm>
              <a:off x="8588070" y="1994209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58%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25" name="文本框 16">
              <a:extLst>
                <a:ext uri="{FF2B5EF4-FFF2-40B4-BE49-F238E27FC236}">
                  <a16:creationId xmlns:a16="http://schemas.microsoft.com/office/drawing/2014/main" id="{A2E467E9-78CD-AAEF-FFA1-4CCB8B2C0F70}"/>
                </a:ext>
              </a:extLst>
            </p:cNvPr>
            <p:cNvSpPr txBox="1"/>
            <p:nvPr/>
          </p:nvSpPr>
          <p:spPr>
            <a:xfrm>
              <a:off x="8314233" y="3189466"/>
              <a:ext cx="19594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市新产品贡献率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BE68D9A-CA86-2DD0-2236-CD0EA1240911}"/>
              </a:ext>
            </a:extLst>
          </p:cNvPr>
          <p:cNvGrpSpPr/>
          <p:nvPr/>
        </p:nvGrpSpPr>
        <p:grpSpPr>
          <a:xfrm>
            <a:off x="1488324" y="1413000"/>
            <a:ext cx="2160000" cy="2160000"/>
            <a:chOff x="8214193" y="1329707"/>
            <a:chExt cx="2160000" cy="21600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29F7C24-F36F-D6B8-DD9D-A9E9CF86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14193" y="1329707"/>
              <a:ext cx="2160000" cy="2160000"/>
            </a:xfrm>
            <a:prstGeom prst="rect">
              <a:avLst/>
            </a:prstGeom>
          </p:spPr>
        </p:pic>
        <p:sp>
          <p:nvSpPr>
            <p:cNvPr id="28" name="文本框 13">
              <a:extLst>
                <a:ext uri="{FF2B5EF4-FFF2-40B4-BE49-F238E27FC236}">
                  <a16:creationId xmlns:a16="http://schemas.microsoft.com/office/drawing/2014/main" id="{22ACA83F-7B82-9030-D82F-AA40D451B67D}"/>
                </a:ext>
              </a:extLst>
            </p:cNvPr>
            <p:cNvSpPr txBox="1"/>
            <p:nvPr/>
          </p:nvSpPr>
          <p:spPr>
            <a:xfrm>
              <a:off x="8588070" y="1994209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36%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29" name="文本框 16">
              <a:extLst>
                <a:ext uri="{FF2B5EF4-FFF2-40B4-BE49-F238E27FC236}">
                  <a16:creationId xmlns:a16="http://schemas.microsoft.com/office/drawing/2014/main" id="{8D18F5A4-F06E-6EF0-E102-20B9ABE3E507}"/>
                </a:ext>
              </a:extLst>
            </p:cNvPr>
            <p:cNvSpPr txBox="1"/>
            <p:nvPr/>
          </p:nvSpPr>
          <p:spPr>
            <a:xfrm>
              <a:off x="8314233" y="3189466"/>
              <a:ext cx="19594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利润同比增长率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F3F27A8-7DAA-1EA7-52B5-660826AF3880}"/>
              </a:ext>
            </a:extLst>
          </p:cNvPr>
          <p:cNvGrpSpPr/>
          <p:nvPr/>
        </p:nvGrpSpPr>
        <p:grpSpPr>
          <a:xfrm>
            <a:off x="1488324" y="3573000"/>
            <a:ext cx="2160000" cy="2160000"/>
            <a:chOff x="8214193" y="1329707"/>
            <a:chExt cx="2160000" cy="216000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7EDF116-5A22-7AD5-EAA4-96015C95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14193" y="1329707"/>
              <a:ext cx="2160000" cy="2160000"/>
            </a:xfrm>
            <a:prstGeom prst="rect">
              <a:avLst/>
            </a:prstGeom>
          </p:spPr>
        </p:pic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FB31F1D1-E5A8-9C73-C6C6-0F3BE7EBAE62}"/>
                </a:ext>
              </a:extLst>
            </p:cNvPr>
            <p:cNvSpPr txBox="1"/>
            <p:nvPr/>
          </p:nvSpPr>
          <p:spPr>
            <a:xfrm>
              <a:off x="8588070" y="1994209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36%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3" name="文本框 16">
              <a:extLst>
                <a:ext uri="{FF2B5EF4-FFF2-40B4-BE49-F238E27FC236}">
                  <a16:creationId xmlns:a16="http://schemas.microsoft.com/office/drawing/2014/main" id="{AB391A7B-05E6-8568-6DC1-18A9198EA87C}"/>
                </a:ext>
              </a:extLst>
            </p:cNvPr>
            <p:cNvSpPr txBox="1"/>
            <p:nvPr/>
          </p:nvSpPr>
          <p:spPr>
            <a:xfrm>
              <a:off x="8314233" y="3189466"/>
              <a:ext cx="19594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保费同比增长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C50EAF6-9DCA-C952-DEC8-4368CD5F7190}"/>
              </a:ext>
            </a:extLst>
          </p:cNvPr>
          <p:cNvGrpSpPr/>
          <p:nvPr/>
        </p:nvGrpSpPr>
        <p:grpSpPr>
          <a:xfrm>
            <a:off x="4915721" y="3573000"/>
            <a:ext cx="2260040" cy="2160000"/>
            <a:chOff x="8214193" y="1329707"/>
            <a:chExt cx="2260040" cy="2160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AACE479-4FAD-69F9-9C97-93466BC53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14193" y="1329707"/>
              <a:ext cx="2160000" cy="2160000"/>
            </a:xfrm>
            <a:prstGeom prst="rect">
              <a:avLst/>
            </a:prstGeom>
          </p:spPr>
        </p:pic>
        <p:sp>
          <p:nvSpPr>
            <p:cNvPr id="36" name="文本框 13">
              <a:extLst>
                <a:ext uri="{FF2B5EF4-FFF2-40B4-BE49-F238E27FC236}">
                  <a16:creationId xmlns:a16="http://schemas.microsoft.com/office/drawing/2014/main" id="{2240B64B-C4F7-8488-0809-83D45B7A50AA}"/>
                </a:ext>
              </a:extLst>
            </p:cNvPr>
            <p:cNvSpPr txBox="1"/>
            <p:nvPr/>
          </p:nvSpPr>
          <p:spPr>
            <a:xfrm>
              <a:off x="8588070" y="1994209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36%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id="{09CFCE34-D485-F6DA-4A16-D1AEDA2189C3}"/>
                </a:ext>
              </a:extLst>
            </p:cNvPr>
            <p:cNvSpPr txBox="1"/>
            <p:nvPr/>
          </p:nvSpPr>
          <p:spPr>
            <a:xfrm>
              <a:off x="8314233" y="3189466"/>
              <a:ext cx="2160000" cy="276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活动人力同比增长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58BBDDB-F012-7CB8-66E8-4C9A05494563}"/>
              </a:ext>
            </a:extLst>
          </p:cNvPr>
          <p:cNvGrpSpPr/>
          <p:nvPr/>
        </p:nvGrpSpPr>
        <p:grpSpPr>
          <a:xfrm>
            <a:off x="8127266" y="3573000"/>
            <a:ext cx="2332869" cy="2192925"/>
            <a:chOff x="8163680" y="3788775"/>
            <a:chExt cx="2332869" cy="2192925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E691E70-B62C-6693-3D2D-CD3DDCA0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50114" y="3788775"/>
              <a:ext cx="2160000" cy="2160000"/>
            </a:xfrm>
            <a:prstGeom prst="rect">
              <a:avLst/>
            </a:prstGeom>
          </p:spPr>
        </p:pic>
        <p:sp>
          <p:nvSpPr>
            <p:cNvPr id="40" name="文本框 13">
              <a:extLst>
                <a:ext uri="{FF2B5EF4-FFF2-40B4-BE49-F238E27FC236}">
                  <a16:creationId xmlns:a16="http://schemas.microsoft.com/office/drawing/2014/main" id="{B4BED16E-535D-9F16-736D-AD7F201C326E}"/>
                </a:ext>
              </a:extLst>
            </p:cNvPr>
            <p:cNvSpPr txBox="1"/>
            <p:nvPr/>
          </p:nvSpPr>
          <p:spPr>
            <a:xfrm>
              <a:off x="8623991" y="4453277"/>
              <a:ext cx="141224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</a:rPr>
                <a:t>36%</a:t>
              </a:r>
              <a:endParaRPr lang="zh-CN" alt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41" name="文本框 16">
              <a:extLst>
                <a:ext uri="{FF2B5EF4-FFF2-40B4-BE49-F238E27FC236}">
                  <a16:creationId xmlns:a16="http://schemas.microsoft.com/office/drawing/2014/main" id="{0AA77826-63C5-D50B-7408-D26584EDF69F}"/>
                </a:ext>
              </a:extLst>
            </p:cNvPr>
            <p:cNvSpPr txBox="1"/>
            <p:nvPr/>
          </p:nvSpPr>
          <p:spPr>
            <a:xfrm>
              <a:off x="8163680" y="5648534"/>
              <a:ext cx="2332869" cy="3331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重点产品利润贡献率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7A3426-A587-95D7-3F6E-3CD8408C3BD5}"/>
              </a:ext>
            </a:extLst>
          </p:cNvPr>
          <p:cNvGrpSpPr/>
          <p:nvPr/>
        </p:nvGrpSpPr>
        <p:grpSpPr>
          <a:xfrm>
            <a:off x="1854415" y="1884183"/>
            <a:ext cx="8483171" cy="2398257"/>
            <a:chOff x="1854415" y="1884183"/>
            <a:chExt cx="8483171" cy="2398257"/>
          </a:xfrm>
        </p:grpSpPr>
        <p:grpSp>
          <p:nvGrpSpPr>
            <p:cNvPr id="5" name="组合 4"/>
            <p:cNvGrpSpPr/>
            <p:nvPr/>
          </p:nvGrpSpPr>
          <p:grpSpPr>
            <a:xfrm>
              <a:off x="1854415" y="1884183"/>
              <a:ext cx="8483171" cy="2398257"/>
              <a:chOff x="1853504" y="1884182"/>
              <a:chExt cx="8483171" cy="2599933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855325" y="1884182"/>
                <a:ext cx="8481350" cy="2599933"/>
              </a:xfrm>
              <a:prstGeom prst="rect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9" name="直角三角形 8"/>
              <p:cNvSpPr/>
              <p:nvPr/>
            </p:nvSpPr>
            <p:spPr>
              <a:xfrm rot="5400000">
                <a:off x="1923495" y="1839152"/>
                <a:ext cx="413445" cy="52979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0" name="直角三角形 9"/>
              <p:cNvSpPr/>
              <p:nvPr/>
            </p:nvSpPr>
            <p:spPr>
              <a:xfrm rot="16200000">
                <a:off x="9863233" y="4007651"/>
                <a:ext cx="413445" cy="52979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853504" y="2404414"/>
                <a:ext cx="8481350" cy="12011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6600" dirty="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  <a:effectLst>
                      <a:outerShdw blurRad="38100" dist="38100" dir="2700000" algn="tl">
                        <a:schemeClr val="accent1">
                          <a:lumMod val="75000"/>
                          <a:alpha val="43000"/>
                        </a:schemeClr>
                      </a:outerShdw>
                    </a:effectLst>
                    <a:latin typeface="+mj-ea"/>
                    <a:ea typeface="+mj-ea"/>
                    <a:sym typeface="思源宋体 Heavy" panose="02020900000000000000" pitchFamily="18" charset="-122"/>
                  </a:rPr>
                  <a:t>心态归零</a:t>
                </a:r>
                <a:r>
                  <a:rPr lang="en-US" altLang="zh-CN" sz="6600" dirty="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  <a:effectLst>
                      <a:outerShdw blurRad="38100" dist="38100" dir="2700000" algn="tl">
                        <a:schemeClr val="accent1">
                          <a:lumMod val="75000"/>
                          <a:alpha val="43000"/>
                        </a:schemeClr>
                      </a:outerShdw>
                    </a:effectLst>
                    <a:latin typeface="+mj-ea"/>
                    <a:ea typeface="+mj-ea"/>
                    <a:sym typeface="思源宋体 Heavy" panose="02020900000000000000" pitchFamily="18" charset="-122"/>
                  </a:rPr>
                  <a:t>·</a:t>
                </a:r>
                <a:r>
                  <a:rPr lang="zh-CN" altLang="en-US" sz="6600" dirty="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  <a:effectLst>
                      <a:outerShdw blurRad="38100" dist="38100" dir="2700000" algn="tl">
                        <a:schemeClr val="accent1">
                          <a:lumMod val="75000"/>
                          <a:alpha val="43000"/>
                        </a:schemeClr>
                      </a:outerShdw>
                    </a:effectLst>
                    <a:latin typeface="+mj-ea"/>
                    <a:ea typeface="+mj-ea"/>
                    <a:sym typeface="思源宋体 Heavy" panose="02020900000000000000" pitchFamily="18" charset="-122"/>
                  </a:rPr>
                  <a:t>再踏征程</a:t>
                </a: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0E47522-C93B-1E8D-6A77-9DB645B828A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000" y="3751389"/>
              <a:ext cx="2102400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FFEB457-0CC6-B3A5-7D1A-BD51F38BC8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8000" y="3751389"/>
              <a:ext cx="2101592" cy="0"/>
            </a:xfrm>
            <a:prstGeom prst="line">
              <a:avLst/>
            </a:prstGeom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9AEB1DF-E44E-FF15-A698-7CFED265A599}"/>
                </a:ext>
              </a:extLst>
            </p:cNvPr>
            <p:cNvSpPr txBox="1"/>
            <p:nvPr/>
          </p:nvSpPr>
          <p:spPr>
            <a:xfrm>
              <a:off x="4669592" y="3598362"/>
              <a:ext cx="2864586" cy="381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</a:rPr>
                <a:t>天行健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君子以自强不息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5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58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63522" y="2717633"/>
            <a:ext cx="316465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dirty="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ea"/>
                <a:ea typeface="+mj-ea"/>
              </a:rPr>
              <a:t>工作成果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7580" y="2502190"/>
            <a:ext cx="2230278" cy="18620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500" i="1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  <a:latin typeface="+mj-lt"/>
              </a:rPr>
              <a:t>01</a:t>
            </a:r>
            <a:endParaRPr lang="zh-CN" altLang="en-US" sz="11500" i="1" dirty="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chemeClr val="accent1">
                    <a:lumMod val="75000"/>
                    <a:alpha val="43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0530" y="3530600"/>
            <a:ext cx="344947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3200" b="1" dirty="0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noFill/>
                <a:latin typeface="+mj-lt"/>
                <a:ea typeface="+mj-ea"/>
              </a:rPr>
              <a:t>ACHIEVEMENT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hidden="1"/>
          <p:cNvPicPr>
            <a:picLocks noChangeAspect="1" noChangeArrowheads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4015" y="-9178"/>
            <a:ext cx="9856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任务达成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1549F29-49EE-0D15-9B78-B3DBF748B515}"/>
              </a:ext>
            </a:extLst>
          </p:cNvPr>
          <p:cNvGrpSpPr/>
          <p:nvPr/>
        </p:nvGrpSpPr>
        <p:grpSpPr>
          <a:xfrm>
            <a:off x="666476" y="2135614"/>
            <a:ext cx="2333524" cy="3741386"/>
            <a:chOff x="673660" y="2184213"/>
            <a:chExt cx="2542340" cy="407618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B6D12C8-117D-5440-E4F9-E10D9B59D815}"/>
                </a:ext>
              </a:extLst>
            </p:cNvPr>
            <p:cNvGrpSpPr/>
            <p:nvPr/>
          </p:nvGrpSpPr>
          <p:grpSpPr>
            <a:xfrm>
              <a:off x="673660" y="2184213"/>
              <a:ext cx="2542340" cy="2542340"/>
              <a:chOff x="836560" y="2398660"/>
              <a:chExt cx="2542340" cy="2542340"/>
            </a:xfrm>
            <a:effectLst>
              <a:outerShdw blurRad="1270000" dist="1701800" dir="5400000" algn="t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14465E33-EC10-C521-2076-2D61D69BE3CB}"/>
                  </a:ext>
                </a:extLst>
              </p:cNvPr>
              <p:cNvSpPr/>
              <p:nvPr/>
            </p:nvSpPr>
            <p:spPr>
              <a:xfrm>
                <a:off x="1084800" y="2655682"/>
                <a:ext cx="2044162" cy="2044162"/>
              </a:xfrm>
              <a:prstGeom prst="ellipse">
                <a:avLst/>
              </a:prstGeom>
              <a:noFill/>
              <a:ln w="1397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59" name="组合 158">
                <a:extLst>
                  <a:ext uri="{FF2B5EF4-FFF2-40B4-BE49-F238E27FC236}">
                    <a16:creationId xmlns:a16="http://schemas.microsoft.com/office/drawing/2014/main" id="{1CC21CCD-BAB1-7008-7105-DB209873DCE4}"/>
                  </a:ext>
                </a:extLst>
              </p:cNvPr>
              <p:cNvGrpSpPr/>
              <p:nvPr/>
            </p:nvGrpSpPr>
            <p:grpSpPr>
              <a:xfrm>
                <a:off x="836560" y="2398660"/>
                <a:ext cx="2542340" cy="2542340"/>
                <a:chOff x="287771" y="1849871"/>
                <a:chExt cx="3639917" cy="3639917"/>
              </a:xfrm>
            </p:grpSpPr>
            <p:sp>
              <p:nvSpPr>
                <p:cNvPr id="160" name="椭圆 159">
                  <a:extLst>
                    <a:ext uri="{FF2B5EF4-FFF2-40B4-BE49-F238E27FC236}">
                      <a16:creationId xmlns:a16="http://schemas.microsoft.com/office/drawing/2014/main" id="{D2317312-17DE-6300-A3BB-1424FB1780B7}"/>
                    </a:ext>
                  </a:extLst>
                </p:cNvPr>
                <p:cNvSpPr/>
                <p:nvPr/>
              </p:nvSpPr>
              <p:spPr>
                <a:xfrm>
                  <a:off x="287771" y="1849871"/>
                  <a:ext cx="3639917" cy="363991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61" name="弧形 160">
                  <a:extLst>
                    <a:ext uri="{FF2B5EF4-FFF2-40B4-BE49-F238E27FC236}">
                      <a16:creationId xmlns:a16="http://schemas.microsoft.com/office/drawing/2014/main" id="{FA5598BF-91FA-8C58-6C63-089F303E7C90}"/>
                    </a:ext>
                  </a:extLst>
                </p:cNvPr>
                <p:cNvSpPr/>
                <p:nvPr/>
              </p:nvSpPr>
              <p:spPr>
                <a:xfrm>
                  <a:off x="644329" y="2206429"/>
                  <a:ext cx="2926800" cy="2926800"/>
                </a:xfrm>
                <a:prstGeom prst="arc">
                  <a:avLst>
                    <a:gd name="adj1" fmla="val 16475979"/>
                    <a:gd name="adj2" fmla="val 8276571"/>
                  </a:avLst>
                </a:prstGeom>
                <a:ln w="254000" cap="rnd">
                  <a:gradFill>
                    <a:gsLst>
                      <a:gs pos="0">
                        <a:schemeClr val="accent1"/>
                      </a:gs>
                      <a:gs pos="40000">
                        <a:schemeClr val="accent2"/>
                      </a:gs>
                      <a:gs pos="8000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162" name="组合 161">
                <a:extLst>
                  <a:ext uri="{FF2B5EF4-FFF2-40B4-BE49-F238E27FC236}">
                    <a16:creationId xmlns:a16="http://schemas.microsoft.com/office/drawing/2014/main" id="{061D3F2B-CA3E-5E1A-BD78-45C7FB322BD5}"/>
                  </a:ext>
                </a:extLst>
              </p:cNvPr>
              <p:cNvGrpSpPr/>
              <p:nvPr/>
            </p:nvGrpSpPr>
            <p:grpSpPr>
              <a:xfrm>
                <a:off x="1454635" y="3025517"/>
                <a:ext cx="1304490" cy="1304490"/>
                <a:chOff x="1173046" y="2743928"/>
                <a:chExt cx="1867668" cy="1867668"/>
              </a:xfrm>
            </p:grpSpPr>
            <p:sp>
              <p:nvSpPr>
                <p:cNvPr id="163" name="椭圆 162">
                  <a:extLst>
                    <a:ext uri="{FF2B5EF4-FFF2-40B4-BE49-F238E27FC236}">
                      <a16:creationId xmlns:a16="http://schemas.microsoft.com/office/drawing/2014/main" id="{D2AFBDCD-DD25-DFB3-EA65-B5BD74D1C0CA}"/>
                    </a:ext>
                  </a:extLst>
                </p:cNvPr>
                <p:cNvSpPr/>
                <p:nvPr/>
              </p:nvSpPr>
              <p:spPr>
                <a:xfrm>
                  <a:off x="1173046" y="2743928"/>
                  <a:ext cx="1867668" cy="1867668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accent1"/>
                    </a:gs>
                    <a:gs pos="63000">
                      <a:schemeClr val="accent2"/>
                    </a:gs>
                    <a:gs pos="96000">
                      <a:schemeClr val="accent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64" name="文本框 163">
                  <a:extLst>
                    <a:ext uri="{FF2B5EF4-FFF2-40B4-BE49-F238E27FC236}">
                      <a16:creationId xmlns:a16="http://schemas.microsoft.com/office/drawing/2014/main" id="{ACFB7BE8-E883-D184-2BDD-6A651750620F}"/>
                    </a:ext>
                  </a:extLst>
                </p:cNvPr>
                <p:cNvSpPr txBox="1"/>
                <p:nvPr/>
              </p:nvSpPr>
              <p:spPr>
                <a:xfrm>
                  <a:off x="1312398" y="3323818"/>
                  <a:ext cx="1588963" cy="816140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H" panose="00020600040101010101" pitchFamily="18" charset="-122"/>
                      <a:ea typeface="OPPOSans H" panose="00020600040101010101" pitchFamily="18" charset="-122"/>
                      <a:cs typeface="OPPOSans H" panose="00020600040101010101" pitchFamily="18" charset="-122"/>
                    </a:rPr>
                    <a:t>67%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H" panose="00020600040101010101" pitchFamily="18" charset="-122"/>
                    <a:ea typeface="OPPOSans H" panose="00020600040101010101" pitchFamily="18" charset="-122"/>
                    <a:cs typeface="OPPOSans H" panose="00020600040101010101" pitchFamily="18" charset="-122"/>
                  </a:endParaRPr>
                </a:p>
              </p:txBody>
            </p:sp>
          </p:grpSp>
        </p:grpSp>
        <p:sp>
          <p:nvSpPr>
            <p:cNvPr id="196" name="矩形: 圆角 195">
              <a:extLst>
                <a:ext uri="{FF2B5EF4-FFF2-40B4-BE49-F238E27FC236}">
                  <a16:creationId xmlns:a16="http://schemas.microsoft.com/office/drawing/2014/main" id="{FD2A3EF8-33FA-2127-E51C-54FE3C79FD18}"/>
                </a:ext>
              </a:extLst>
            </p:cNvPr>
            <p:cNvSpPr/>
            <p:nvPr/>
          </p:nvSpPr>
          <p:spPr>
            <a:xfrm>
              <a:off x="1043980" y="4460400"/>
              <a:ext cx="1800000" cy="1800000"/>
            </a:xfrm>
            <a:prstGeom prst="roundRect">
              <a:avLst>
                <a:gd name="adj" fmla="val 5918"/>
              </a:avLst>
            </a:prstGeom>
            <a:gradFill flip="none" rotWithShape="1">
              <a:gsLst>
                <a:gs pos="0">
                  <a:schemeClr val="accent1"/>
                </a:gs>
                <a:gs pos="79000">
                  <a:schemeClr val="accent2">
                    <a:alpha val="49000"/>
                  </a:schemeClr>
                </a:gs>
              </a:gsLst>
              <a:lin ang="18900000" scaled="0"/>
              <a:tileRect/>
            </a:gradFill>
            <a:ln w="25400">
              <a:noFill/>
            </a:ln>
            <a:scene3d>
              <a:camera prst="orthographicFront">
                <a:rot lat="18954000" lon="17040000" rev="4806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DB218916-8A75-D3C9-6037-677094149857}"/>
                </a:ext>
              </a:extLst>
            </p:cNvPr>
            <p:cNvSpPr txBox="1"/>
            <p:nvPr/>
          </p:nvSpPr>
          <p:spPr>
            <a:xfrm>
              <a:off x="1275717" y="5017788"/>
              <a:ext cx="1336526" cy="42171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半年营收</a:t>
              </a:r>
            </a:p>
          </p:txBody>
        </p:sp>
      </p:grpSp>
      <p:grpSp>
        <p:nvGrpSpPr>
          <p:cNvPr id="208" name="组合 207">
            <a:extLst>
              <a:ext uri="{FF2B5EF4-FFF2-40B4-BE49-F238E27FC236}">
                <a16:creationId xmlns:a16="http://schemas.microsoft.com/office/drawing/2014/main" id="{158CCAB9-193F-3154-A357-4297B4C07D2B}"/>
              </a:ext>
            </a:extLst>
          </p:cNvPr>
          <p:cNvGrpSpPr/>
          <p:nvPr/>
        </p:nvGrpSpPr>
        <p:grpSpPr>
          <a:xfrm>
            <a:off x="9235200" y="3000600"/>
            <a:ext cx="2332800" cy="3740400"/>
            <a:chOff x="673660" y="2184213"/>
            <a:chExt cx="2542340" cy="4076187"/>
          </a:xfrm>
        </p:grpSpPr>
        <p:grpSp>
          <p:nvGrpSpPr>
            <p:cNvPr id="209" name="组合 208">
              <a:extLst>
                <a:ext uri="{FF2B5EF4-FFF2-40B4-BE49-F238E27FC236}">
                  <a16:creationId xmlns:a16="http://schemas.microsoft.com/office/drawing/2014/main" id="{9B996900-AAA0-BA11-4FCF-DD7ACE5E54A5}"/>
                </a:ext>
              </a:extLst>
            </p:cNvPr>
            <p:cNvGrpSpPr/>
            <p:nvPr/>
          </p:nvGrpSpPr>
          <p:grpSpPr>
            <a:xfrm>
              <a:off x="673660" y="2184213"/>
              <a:ext cx="2542340" cy="2542340"/>
              <a:chOff x="836560" y="2398660"/>
              <a:chExt cx="2542340" cy="2542340"/>
            </a:xfrm>
            <a:effectLst>
              <a:outerShdw blurRad="1270000" dist="1701800" dir="5400000" algn="t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53C28E36-7C92-3675-7CAE-2A95766F8F01}"/>
                  </a:ext>
                </a:extLst>
              </p:cNvPr>
              <p:cNvSpPr/>
              <p:nvPr/>
            </p:nvSpPr>
            <p:spPr>
              <a:xfrm>
                <a:off x="1084800" y="2655682"/>
                <a:ext cx="2044162" cy="2044162"/>
              </a:xfrm>
              <a:prstGeom prst="ellipse">
                <a:avLst/>
              </a:prstGeom>
              <a:noFill/>
              <a:ln w="1397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213" name="组合 212">
                <a:extLst>
                  <a:ext uri="{FF2B5EF4-FFF2-40B4-BE49-F238E27FC236}">
                    <a16:creationId xmlns:a16="http://schemas.microsoft.com/office/drawing/2014/main" id="{EB91D1B8-22F3-8FFD-8623-EE6CAA80B855}"/>
                  </a:ext>
                </a:extLst>
              </p:cNvPr>
              <p:cNvGrpSpPr/>
              <p:nvPr/>
            </p:nvGrpSpPr>
            <p:grpSpPr>
              <a:xfrm>
                <a:off x="836560" y="2398660"/>
                <a:ext cx="2542340" cy="2542340"/>
                <a:chOff x="287771" y="1849871"/>
                <a:chExt cx="3639917" cy="3639917"/>
              </a:xfrm>
            </p:grpSpPr>
            <p:sp>
              <p:nvSpPr>
                <p:cNvPr id="217" name="椭圆 216">
                  <a:extLst>
                    <a:ext uri="{FF2B5EF4-FFF2-40B4-BE49-F238E27FC236}">
                      <a16:creationId xmlns:a16="http://schemas.microsoft.com/office/drawing/2014/main" id="{C53AF9D4-985C-4541-B3B9-682CC3495E3F}"/>
                    </a:ext>
                  </a:extLst>
                </p:cNvPr>
                <p:cNvSpPr/>
                <p:nvPr/>
              </p:nvSpPr>
              <p:spPr>
                <a:xfrm>
                  <a:off x="287771" y="1849871"/>
                  <a:ext cx="3639917" cy="363991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18" name="弧形 217">
                  <a:extLst>
                    <a:ext uri="{FF2B5EF4-FFF2-40B4-BE49-F238E27FC236}">
                      <a16:creationId xmlns:a16="http://schemas.microsoft.com/office/drawing/2014/main" id="{101F4158-05C8-4A0A-F447-80E5F87769B1}"/>
                    </a:ext>
                  </a:extLst>
                </p:cNvPr>
                <p:cNvSpPr/>
                <p:nvPr/>
              </p:nvSpPr>
              <p:spPr>
                <a:xfrm>
                  <a:off x="644329" y="2206429"/>
                  <a:ext cx="2926800" cy="2926800"/>
                </a:xfrm>
                <a:prstGeom prst="arc">
                  <a:avLst>
                    <a:gd name="adj1" fmla="val 16475979"/>
                    <a:gd name="adj2" fmla="val 1180926"/>
                  </a:avLst>
                </a:prstGeom>
                <a:ln w="254000" cap="rnd">
                  <a:gradFill>
                    <a:gsLst>
                      <a:gs pos="0">
                        <a:schemeClr val="accent1"/>
                      </a:gs>
                      <a:gs pos="40000">
                        <a:schemeClr val="accent2"/>
                      </a:gs>
                      <a:gs pos="8000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214" name="组合 213">
                <a:extLst>
                  <a:ext uri="{FF2B5EF4-FFF2-40B4-BE49-F238E27FC236}">
                    <a16:creationId xmlns:a16="http://schemas.microsoft.com/office/drawing/2014/main" id="{BD3B0E5E-9F4D-168E-60D4-1F33835FFEFA}"/>
                  </a:ext>
                </a:extLst>
              </p:cNvPr>
              <p:cNvGrpSpPr/>
              <p:nvPr/>
            </p:nvGrpSpPr>
            <p:grpSpPr>
              <a:xfrm>
                <a:off x="1454635" y="3025517"/>
                <a:ext cx="1304490" cy="1304490"/>
                <a:chOff x="1173046" y="2743928"/>
                <a:chExt cx="1867668" cy="1867668"/>
              </a:xfrm>
            </p:grpSpPr>
            <p:sp>
              <p:nvSpPr>
                <p:cNvPr id="215" name="椭圆 214">
                  <a:extLst>
                    <a:ext uri="{FF2B5EF4-FFF2-40B4-BE49-F238E27FC236}">
                      <a16:creationId xmlns:a16="http://schemas.microsoft.com/office/drawing/2014/main" id="{CBDF44CA-10E7-A96C-3FD3-EB60386F9110}"/>
                    </a:ext>
                  </a:extLst>
                </p:cNvPr>
                <p:cNvSpPr/>
                <p:nvPr/>
              </p:nvSpPr>
              <p:spPr>
                <a:xfrm>
                  <a:off x="1173046" y="2743928"/>
                  <a:ext cx="1867668" cy="1867668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accent1"/>
                    </a:gs>
                    <a:gs pos="63000">
                      <a:schemeClr val="accent2"/>
                    </a:gs>
                    <a:gs pos="96000">
                      <a:schemeClr val="accent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16" name="文本框 215">
                  <a:extLst>
                    <a:ext uri="{FF2B5EF4-FFF2-40B4-BE49-F238E27FC236}">
                      <a16:creationId xmlns:a16="http://schemas.microsoft.com/office/drawing/2014/main" id="{8F438131-404B-152C-FE66-F02C25A85CFB}"/>
                    </a:ext>
                  </a:extLst>
                </p:cNvPr>
                <p:cNvSpPr txBox="1"/>
                <p:nvPr/>
              </p:nvSpPr>
              <p:spPr>
                <a:xfrm>
                  <a:off x="1312399" y="3323818"/>
                  <a:ext cx="1588963" cy="816356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H" panose="00020600040101010101" pitchFamily="18" charset="-122"/>
                      <a:ea typeface="OPPOSans H" panose="00020600040101010101" pitchFamily="18" charset="-122"/>
                      <a:cs typeface="OPPOSans H" panose="00020600040101010101" pitchFamily="18" charset="-122"/>
                    </a:rPr>
                    <a:t>30%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H" panose="00020600040101010101" pitchFamily="18" charset="-122"/>
                    <a:ea typeface="OPPOSans H" panose="00020600040101010101" pitchFamily="18" charset="-122"/>
                    <a:cs typeface="OPPOSans H" panose="00020600040101010101" pitchFamily="18" charset="-122"/>
                  </a:endParaRPr>
                </a:p>
              </p:txBody>
            </p:sp>
          </p:grpSp>
        </p:grpSp>
        <p:sp>
          <p:nvSpPr>
            <p:cNvPr id="210" name="矩形: 圆角 209">
              <a:extLst>
                <a:ext uri="{FF2B5EF4-FFF2-40B4-BE49-F238E27FC236}">
                  <a16:creationId xmlns:a16="http://schemas.microsoft.com/office/drawing/2014/main" id="{EEAF0896-CC88-B672-4011-D2BD4DDAB8E6}"/>
                </a:ext>
              </a:extLst>
            </p:cNvPr>
            <p:cNvSpPr/>
            <p:nvPr/>
          </p:nvSpPr>
          <p:spPr>
            <a:xfrm>
              <a:off x="1043980" y="4460400"/>
              <a:ext cx="1800000" cy="1800000"/>
            </a:xfrm>
            <a:prstGeom prst="roundRect">
              <a:avLst>
                <a:gd name="adj" fmla="val 5918"/>
              </a:avLst>
            </a:prstGeom>
            <a:gradFill flip="none" rotWithShape="1">
              <a:gsLst>
                <a:gs pos="0">
                  <a:schemeClr val="accent1"/>
                </a:gs>
                <a:gs pos="79000">
                  <a:schemeClr val="accent2">
                    <a:alpha val="49000"/>
                  </a:schemeClr>
                </a:gs>
              </a:gsLst>
              <a:lin ang="18900000" scaled="0"/>
              <a:tileRect/>
            </a:gradFill>
            <a:ln w="25400">
              <a:noFill/>
            </a:ln>
            <a:scene3d>
              <a:camera prst="orthographicFront">
                <a:rot lat="18954000" lon="17040000" rev="4806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  <p:sp>
          <p:nvSpPr>
            <p:cNvPr id="211" name="文本框 210">
              <a:extLst>
                <a:ext uri="{FF2B5EF4-FFF2-40B4-BE49-F238E27FC236}">
                  <a16:creationId xmlns:a16="http://schemas.microsoft.com/office/drawing/2014/main" id="{6438860D-6F59-BCFF-C564-64B3DBA4FA41}"/>
                </a:ext>
              </a:extLst>
            </p:cNvPr>
            <p:cNvSpPr txBox="1"/>
            <p:nvPr/>
          </p:nvSpPr>
          <p:spPr>
            <a:xfrm>
              <a:off x="1275717" y="5017788"/>
              <a:ext cx="1336526" cy="42171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同比增长</a:t>
              </a:r>
            </a:p>
          </p:txBody>
        </p:sp>
      </p:grpSp>
      <p:grpSp>
        <p:nvGrpSpPr>
          <p:cNvPr id="219" name="组合 218">
            <a:extLst>
              <a:ext uri="{FF2B5EF4-FFF2-40B4-BE49-F238E27FC236}">
                <a16:creationId xmlns:a16="http://schemas.microsoft.com/office/drawing/2014/main" id="{09E6D3FB-4DDE-0933-9B83-3D156DF8F13F}"/>
              </a:ext>
            </a:extLst>
          </p:cNvPr>
          <p:cNvGrpSpPr/>
          <p:nvPr/>
        </p:nvGrpSpPr>
        <p:grpSpPr>
          <a:xfrm>
            <a:off x="6379200" y="2135614"/>
            <a:ext cx="2332800" cy="3740400"/>
            <a:chOff x="673660" y="2184213"/>
            <a:chExt cx="2542340" cy="4076187"/>
          </a:xfrm>
        </p:grpSpPr>
        <p:grpSp>
          <p:nvGrpSpPr>
            <p:cNvPr id="220" name="组合 219">
              <a:extLst>
                <a:ext uri="{FF2B5EF4-FFF2-40B4-BE49-F238E27FC236}">
                  <a16:creationId xmlns:a16="http://schemas.microsoft.com/office/drawing/2014/main" id="{FAE3FD31-0195-A956-496D-433481B491EC}"/>
                </a:ext>
              </a:extLst>
            </p:cNvPr>
            <p:cNvGrpSpPr/>
            <p:nvPr/>
          </p:nvGrpSpPr>
          <p:grpSpPr>
            <a:xfrm>
              <a:off x="673660" y="2184213"/>
              <a:ext cx="2542340" cy="2542340"/>
              <a:chOff x="836560" y="2398660"/>
              <a:chExt cx="2542340" cy="2542340"/>
            </a:xfrm>
            <a:effectLst>
              <a:outerShdw blurRad="1270000" dist="1701800" dir="5400000" algn="t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BD55955E-93D0-1FD4-D9E4-490C79332091}"/>
                  </a:ext>
                </a:extLst>
              </p:cNvPr>
              <p:cNvSpPr/>
              <p:nvPr/>
            </p:nvSpPr>
            <p:spPr>
              <a:xfrm>
                <a:off x="1084800" y="2655682"/>
                <a:ext cx="2044162" cy="2044162"/>
              </a:xfrm>
              <a:prstGeom prst="ellipse">
                <a:avLst/>
              </a:prstGeom>
              <a:noFill/>
              <a:ln w="1397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224" name="组合 223">
                <a:extLst>
                  <a:ext uri="{FF2B5EF4-FFF2-40B4-BE49-F238E27FC236}">
                    <a16:creationId xmlns:a16="http://schemas.microsoft.com/office/drawing/2014/main" id="{B9914D42-5004-CC15-380A-9F5F80FF7F62}"/>
                  </a:ext>
                </a:extLst>
              </p:cNvPr>
              <p:cNvGrpSpPr/>
              <p:nvPr/>
            </p:nvGrpSpPr>
            <p:grpSpPr>
              <a:xfrm>
                <a:off x="836560" y="2398660"/>
                <a:ext cx="2542340" cy="2542340"/>
                <a:chOff x="287771" y="1849871"/>
                <a:chExt cx="3639917" cy="3639917"/>
              </a:xfrm>
            </p:grpSpPr>
            <p:sp>
              <p:nvSpPr>
                <p:cNvPr id="228" name="椭圆 227">
                  <a:extLst>
                    <a:ext uri="{FF2B5EF4-FFF2-40B4-BE49-F238E27FC236}">
                      <a16:creationId xmlns:a16="http://schemas.microsoft.com/office/drawing/2014/main" id="{064FE561-DC05-5CC4-87CD-938C086CA634}"/>
                    </a:ext>
                  </a:extLst>
                </p:cNvPr>
                <p:cNvSpPr/>
                <p:nvPr/>
              </p:nvSpPr>
              <p:spPr>
                <a:xfrm>
                  <a:off x="287771" y="1849871"/>
                  <a:ext cx="3639917" cy="363991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29" name="弧形 228">
                  <a:extLst>
                    <a:ext uri="{FF2B5EF4-FFF2-40B4-BE49-F238E27FC236}">
                      <a16:creationId xmlns:a16="http://schemas.microsoft.com/office/drawing/2014/main" id="{491F1F27-565D-EA06-969C-B0A77E62D385}"/>
                    </a:ext>
                  </a:extLst>
                </p:cNvPr>
                <p:cNvSpPr/>
                <p:nvPr/>
              </p:nvSpPr>
              <p:spPr>
                <a:xfrm>
                  <a:off x="644329" y="2206429"/>
                  <a:ext cx="2926800" cy="2926800"/>
                </a:xfrm>
                <a:prstGeom prst="arc">
                  <a:avLst>
                    <a:gd name="adj1" fmla="val 16475979"/>
                    <a:gd name="adj2" fmla="val 10816515"/>
                  </a:avLst>
                </a:prstGeom>
                <a:ln w="254000" cap="rnd">
                  <a:gradFill>
                    <a:gsLst>
                      <a:gs pos="0">
                        <a:schemeClr val="accent1"/>
                      </a:gs>
                      <a:gs pos="40000">
                        <a:schemeClr val="accent2"/>
                      </a:gs>
                      <a:gs pos="8000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225" name="组合 224">
                <a:extLst>
                  <a:ext uri="{FF2B5EF4-FFF2-40B4-BE49-F238E27FC236}">
                    <a16:creationId xmlns:a16="http://schemas.microsoft.com/office/drawing/2014/main" id="{ACB09FDA-7E15-01B6-C401-E48A871B2FB4}"/>
                  </a:ext>
                </a:extLst>
              </p:cNvPr>
              <p:cNvGrpSpPr/>
              <p:nvPr/>
            </p:nvGrpSpPr>
            <p:grpSpPr>
              <a:xfrm>
                <a:off x="1454635" y="3025517"/>
                <a:ext cx="1304490" cy="1304490"/>
                <a:chOff x="1173046" y="2743928"/>
                <a:chExt cx="1867668" cy="1867668"/>
              </a:xfrm>
            </p:grpSpPr>
            <p:sp>
              <p:nvSpPr>
                <p:cNvPr id="226" name="椭圆 225">
                  <a:extLst>
                    <a:ext uri="{FF2B5EF4-FFF2-40B4-BE49-F238E27FC236}">
                      <a16:creationId xmlns:a16="http://schemas.microsoft.com/office/drawing/2014/main" id="{108DBD7C-F281-59C1-CB5C-C19B5E387A9D}"/>
                    </a:ext>
                  </a:extLst>
                </p:cNvPr>
                <p:cNvSpPr/>
                <p:nvPr/>
              </p:nvSpPr>
              <p:spPr>
                <a:xfrm>
                  <a:off x="1173046" y="2743928"/>
                  <a:ext cx="1867668" cy="1867668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accent1"/>
                    </a:gs>
                    <a:gs pos="63000">
                      <a:schemeClr val="accent2"/>
                    </a:gs>
                    <a:gs pos="96000">
                      <a:schemeClr val="accent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27" name="文本框 226">
                  <a:extLst>
                    <a:ext uri="{FF2B5EF4-FFF2-40B4-BE49-F238E27FC236}">
                      <a16:creationId xmlns:a16="http://schemas.microsoft.com/office/drawing/2014/main" id="{9C2371DD-5C65-F7E3-E22C-2660B12B31CB}"/>
                    </a:ext>
                  </a:extLst>
                </p:cNvPr>
                <p:cNvSpPr txBox="1"/>
                <p:nvPr/>
              </p:nvSpPr>
              <p:spPr>
                <a:xfrm>
                  <a:off x="1312399" y="3323818"/>
                  <a:ext cx="1588963" cy="816356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2800" dirty="0">
                      <a:solidFill>
                        <a:prstClr val="white"/>
                      </a:solidFill>
                      <a:latin typeface="OPPOSans H" panose="00020600040101010101" pitchFamily="18" charset="-122"/>
                      <a:ea typeface="OPPOSans H" panose="00020600040101010101" pitchFamily="18" charset="-122"/>
                      <a:cs typeface="OPPOSans H" panose="00020600040101010101" pitchFamily="18" charset="-122"/>
                    </a:rPr>
                    <a:t>7</a:t>
                  </a: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H" panose="00020600040101010101" pitchFamily="18" charset="-122"/>
                      <a:ea typeface="OPPOSans H" panose="00020600040101010101" pitchFamily="18" charset="-122"/>
                      <a:cs typeface="OPPOSans H" panose="00020600040101010101" pitchFamily="18" charset="-122"/>
                    </a:rPr>
                    <a:t>8%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H" panose="00020600040101010101" pitchFamily="18" charset="-122"/>
                    <a:ea typeface="OPPOSans H" panose="00020600040101010101" pitchFamily="18" charset="-122"/>
                    <a:cs typeface="OPPOSans H" panose="00020600040101010101" pitchFamily="18" charset="-122"/>
                  </a:endParaRPr>
                </a:p>
              </p:txBody>
            </p:sp>
          </p:grpSp>
        </p:grpSp>
        <p:sp>
          <p:nvSpPr>
            <p:cNvPr id="221" name="矩形: 圆角 220">
              <a:extLst>
                <a:ext uri="{FF2B5EF4-FFF2-40B4-BE49-F238E27FC236}">
                  <a16:creationId xmlns:a16="http://schemas.microsoft.com/office/drawing/2014/main" id="{6030BD35-41C9-0C39-A03C-1CE1200DABE1}"/>
                </a:ext>
              </a:extLst>
            </p:cNvPr>
            <p:cNvSpPr/>
            <p:nvPr/>
          </p:nvSpPr>
          <p:spPr>
            <a:xfrm>
              <a:off x="1043980" y="4460400"/>
              <a:ext cx="1800000" cy="1800000"/>
            </a:xfrm>
            <a:prstGeom prst="roundRect">
              <a:avLst>
                <a:gd name="adj" fmla="val 5918"/>
              </a:avLst>
            </a:prstGeom>
            <a:gradFill flip="none" rotWithShape="1">
              <a:gsLst>
                <a:gs pos="0">
                  <a:schemeClr val="accent1"/>
                </a:gs>
                <a:gs pos="79000">
                  <a:schemeClr val="accent2">
                    <a:alpha val="49000"/>
                  </a:schemeClr>
                </a:gs>
              </a:gsLst>
              <a:lin ang="18900000" scaled="0"/>
              <a:tileRect/>
            </a:gradFill>
            <a:ln w="25400">
              <a:noFill/>
            </a:ln>
            <a:scene3d>
              <a:camera prst="orthographicFront">
                <a:rot lat="18954000" lon="17040000" rev="4806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  <p:sp>
          <p:nvSpPr>
            <p:cNvPr id="222" name="文本框 221">
              <a:extLst>
                <a:ext uri="{FF2B5EF4-FFF2-40B4-BE49-F238E27FC236}">
                  <a16:creationId xmlns:a16="http://schemas.microsoft.com/office/drawing/2014/main" id="{59A31E9A-CDEA-65AD-0E5B-0A765C02AD7F}"/>
                </a:ext>
              </a:extLst>
            </p:cNvPr>
            <p:cNvSpPr txBox="1"/>
            <p:nvPr/>
          </p:nvSpPr>
          <p:spPr>
            <a:xfrm>
              <a:off x="1275717" y="5017788"/>
              <a:ext cx="1336526" cy="42171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完成进度</a:t>
              </a:r>
            </a:p>
          </p:txBody>
        </p:sp>
      </p:grpSp>
      <p:grpSp>
        <p:nvGrpSpPr>
          <p:cNvPr id="230" name="组合 229">
            <a:extLst>
              <a:ext uri="{FF2B5EF4-FFF2-40B4-BE49-F238E27FC236}">
                <a16:creationId xmlns:a16="http://schemas.microsoft.com/office/drawing/2014/main" id="{C2261CD1-DF1D-9F8E-F3CE-26329613FEEC}"/>
              </a:ext>
            </a:extLst>
          </p:cNvPr>
          <p:cNvGrpSpPr/>
          <p:nvPr/>
        </p:nvGrpSpPr>
        <p:grpSpPr>
          <a:xfrm>
            <a:off x="3523200" y="3000600"/>
            <a:ext cx="2332800" cy="3740400"/>
            <a:chOff x="673660" y="2184213"/>
            <a:chExt cx="2542340" cy="4076187"/>
          </a:xfrm>
        </p:grpSpPr>
        <p:grpSp>
          <p:nvGrpSpPr>
            <p:cNvPr id="231" name="组合 230">
              <a:extLst>
                <a:ext uri="{FF2B5EF4-FFF2-40B4-BE49-F238E27FC236}">
                  <a16:creationId xmlns:a16="http://schemas.microsoft.com/office/drawing/2014/main" id="{AAA28AA4-1C42-A8CB-2D39-C6359099A9EF}"/>
                </a:ext>
              </a:extLst>
            </p:cNvPr>
            <p:cNvGrpSpPr/>
            <p:nvPr/>
          </p:nvGrpSpPr>
          <p:grpSpPr>
            <a:xfrm>
              <a:off x="673660" y="2184213"/>
              <a:ext cx="2542340" cy="2542340"/>
              <a:chOff x="836560" y="2398660"/>
              <a:chExt cx="2542340" cy="2542340"/>
            </a:xfrm>
            <a:effectLst>
              <a:outerShdw blurRad="1270000" dist="1701800" dir="5400000" algn="t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E21D284A-B0B7-3E37-4AA5-711D544D557B}"/>
                  </a:ext>
                </a:extLst>
              </p:cNvPr>
              <p:cNvSpPr/>
              <p:nvPr/>
            </p:nvSpPr>
            <p:spPr>
              <a:xfrm>
                <a:off x="1084800" y="2655682"/>
                <a:ext cx="2044162" cy="2044162"/>
              </a:xfrm>
              <a:prstGeom prst="ellipse">
                <a:avLst/>
              </a:prstGeom>
              <a:noFill/>
              <a:ln w="13970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235" name="组合 234">
                <a:extLst>
                  <a:ext uri="{FF2B5EF4-FFF2-40B4-BE49-F238E27FC236}">
                    <a16:creationId xmlns:a16="http://schemas.microsoft.com/office/drawing/2014/main" id="{2C0EE94B-A97E-A365-6371-DC2F7F50F2FD}"/>
                  </a:ext>
                </a:extLst>
              </p:cNvPr>
              <p:cNvGrpSpPr/>
              <p:nvPr/>
            </p:nvGrpSpPr>
            <p:grpSpPr>
              <a:xfrm>
                <a:off x="836560" y="2398660"/>
                <a:ext cx="2542340" cy="2542340"/>
                <a:chOff x="287771" y="1849871"/>
                <a:chExt cx="3639917" cy="3639917"/>
              </a:xfrm>
            </p:grpSpPr>
            <p:sp>
              <p:nvSpPr>
                <p:cNvPr id="239" name="椭圆 238">
                  <a:extLst>
                    <a:ext uri="{FF2B5EF4-FFF2-40B4-BE49-F238E27FC236}">
                      <a16:creationId xmlns:a16="http://schemas.microsoft.com/office/drawing/2014/main" id="{35FF90E0-354B-60AD-2051-CA6A961EFA33}"/>
                    </a:ext>
                  </a:extLst>
                </p:cNvPr>
                <p:cNvSpPr/>
                <p:nvPr/>
              </p:nvSpPr>
              <p:spPr>
                <a:xfrm>
                  <a:off x="287771" y="1849871"/>
                  <a:ext cx="3639917" cy="363991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40" name="弧形 239">
                  <a:extLst>
                    <a:ext uri="{FF2B5EF4-FFF2-40B4-BE49-F238E27FC236}">
                      <a16:creationId xmlns:a16="http://schemas.microsoft.com/office/drawing/2014/main" id="{1372550F-81C5-0C53-6D0D-ADC7E9880ADC}"/>
                    </a:ext>
                  </a:extLst>
                </p:cNvPr>
                <p:cNvSpPr/>
                <p:nvPr/>
              </p:nvSpPr>
              <p:spPr>
                <a:xfrm>
                  <a:off x="644329" y="2206429"/>
                  <a:ext cx="2926800" cy="2926800"/>
                </a:xfrm>
                <a:prstGeom prst="arc">
                  <a:avLst>
                    <a:gd name="adj1" fmla="val 16475979"/>
                    <a:gd name="adj2" fmla="val 6998406"/>
                  </a:avLst>
                </a:prstGeom>
                <a:ln w="254000" cap="rnd">
                  <a:gradFill>
                    <a:gsLst>
                      <a:gs pos="0">
                        <a:schemeClr val="accent1"/>
                      </a:gs>
                      <a:gs pos="40000">
                        <a:schemeClr val="accent2"/>
                      </a:gs>
                      <a:gs pos="8000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236" name="组合 235">
                <a:extLst>
                  <a:ext uri="{FF2B5EF4-FFF2-40B4-BE49-F238E27FC236}">
                    <a16:creationId xmlns:a16="http://schemas.microsoft.com/office/drawing/2014/main" id="{281CAC9E-14BF-7243-3A8B-F028847A909E}"/>
                  </a:ext>
                </a:extLst>
              </p:cNvPr>
              <p:cNvGrpSpPr/>
              <p:nvPr/>
            </p:nvGrpSpPr>
            <p:grpSpPr>
              <a:xfrm>
                <a:off x="1454635" y="3025517"/>
                <a:ext cx="1304490" cy="1304490"/>
                <a:chOff x="1173046" y="2743928"/>
                <a:chExt cx="1867668" cy="1867668"/>
              </a:xfrm>
            </p:grpSpPr>
            <p:sp>
              <p:nvSpPr>
                <p:cNvPr id="237" name="椭圆 236">
                  <a:extLst>
                    <a:ext uri="{FF2B5EF4-FFF2-40B4-BE49-F238E27FC236}">
                      <a16:creationId xmlns:a16="http://schemas.microsoft.com/office/drawing/2014/main" id="{39E34276-66D9-85B0-85B3-E5CA2B4221EE}"/>
                    </a:ext>
                  </a:extLst>
                </p:cNvPr>
                <p:cNvSpPr/>
                <p:nvPr/>
              </p:nvSpPr>
              <p:spPr>
                <a:xfrm>
                  <a:off x="1173046" y="2743928"/>
                  <a:ext cx="1867668" cy="1867668"/>
                </a:xfrm>
                <a:prstGeom prst="ellipse">
                  <a:avLst/>
                </a:prstGeom>
                <a:gradFill flip="none" rotWithShape="1">
                  <a:gsLst>
                    <a:gs pos="7000">
                      <a:schemeClr val="accent1"/>
                    </a:gs>
                    <a:gs pos="63000">
                      <a:schemeClr val="accent2"/>
                    </a:gs>
                    <a:gs pos="96000">
                      <a:schemeClr val="accent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38" name="文本框 237">
                  <a:extLst>
                    <a:ext uri="{FF2B5EF4-FFF2-40B4-BE49-F238E27FC236}">
                      <a16:creationId xmlns:a16="http://schemas.microsoft.com/office/drawing/2014/main" id="{DF32EAA9-5B41-32EE-DFA2-971674C5C2F2}"/>
                    </a:ext>
                  </a:extLst>
                </p:cNvPr>
                <p:cNvSpPr txBox="1"/>
                <p:nvPr/>
              </p:nvSpPr>
              <p:spPr>
                <a:xfrm>
                  <a:off x="1312398" y="3323818"/>
                  <a:ext cx="1588963" cy="749106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H" panose="00020600040101010101" pitchFamily="18" charset="-122"/>
                      <a:ea typeface="OPPOSans H" panose="00020600040101010101" pitchFamily="18" charset="-122"/>
                      <a:cs typeface="OPPOSans H" panose="00020600040101010101" pitchFamily="18" charset="-122"/>
                    </a:rPr>
                    <a:t>60%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H" panose="00020600040101010101" pitchFamily="18" charset="-122"/>
                    <a:ea typeface="OPPOSans H" panose="00020600040101010101" pitchFamily="18" charset="-122"/>
                    <a:cs typeface="OPPOSans H" panose="00020600040101010101" pitchFamily="18" charset="-122"/>
                  </a:endParaRPr>
                </a:p>
              </p:txBody>
            </p:sp>
          </p:grpSp>
        </p:grpSp>
        <p:sp>
          <p:nvSpPr>
            <p:cNvPr id="232" name="矩形: 圆角 231">
              <a:extLst>
                <a:ext uri="{FF2B5EF4-FFF2-40B4-BE49-F238E27FC236}">
                  <a16:creationId xmlns:a16="http://schemas.microsoft.com/office/drawing/2014/main" id="{593F00F5-73F2-AD1F-929B-C612CC3A5D35}"/>
                </a:ext>
              </a:extLst>
            </p:cNvPr>
            <p:cNvSpPr/>
            <p:nvPr/>
          </p:nvSpPr>
          <p:spPr>
            <a:xfrm>
              <a:off x="1043980" y="4460400"/>
              <a:ext cx="1800000" cy="1800000"/>
            </a:xfrm>
            <a:prstGeom prst="roundRect">
              <a:avLst>
                <a:gd name="adj" fmla="val 5918"/>
              </a:avLst>
            </a:prstGeom>
            <a:gradFill flip="none" rotWithShape="1">
              <a:gsLst>
                <a:gs pos="0">
                  <a:schemeClr val="accent1"/>
                </a:gs>
                <a:gs pos="79000">
                  <a:schemeClr val="accent2">
                    <a:alpha val="49000"/>
                  </a:schemeClr>
                </a:gs>
              </a:gsLst>
              <a:lin ang="18900000" scaled="0"/>
              <a:tileRect/>
            </a:gradFill>
            <a:ln w="25400">
              <a:noFill/>
            </a:ln>
            <a:scene3d>
              <a:camera prst="orthographicFront">
                <a:rot lat="18954000" lon="17040000" rev="4806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思源黑体 CN Regular"/>
                <a:cs typeface="+mn-cs"/>
              </a:endParaRPr>
            </a:p>
          </p:txBody>
        </p:sp>
        <p:sp>
          <p:nvSpPr>
            <p:cNvPr id="233" name="文本框 232">
              <a:extLst>
                <a:ext uri="{FF2B5EF4-FFF2-40B4-BE49-F238E27FC236}">
                  <a16:creationId xmlns:a16="http://schemas.microsoft.com/office/drawing/2014/main" id="{0F009F2E-7D38-EC6C-3201-CF780B429F9E}"/>
                </a:ext>
              </a:extLst>
            </p:cNvPr>
            <p:cNvSpPr txBox="1"/>
            <p:nvPr/>
          </p:nvSpPr>
          <p:spPr>
            <a:xfrm>
              <a:off x="1275717" y="5017788"/>
              <a:ext cx="1336526" cy="42171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时间进度</a:t>
              </a: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424DDE79-D2D1-E433-EC1E-0DD79C28313B}"/>
              </a:ext>
            </a:extLst>
          </p:cNvPr>
          <p:cNvSpPr txBox="1"/>
          <p:nvPr/>
        </p:nvSpPr>
        <p:spPr>
          <a:xfrm>
            <a:off x="666475" y="1197000"/>
            <a:ext cx="10830199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/>
              <a:t>上半年，分公司标保达成</a:t>
            </a:r>
            <a:r>
              <a:rPr lang="en-US" altLang="zh-CN" dirty="0"/>
              <a:t>13749.1</a:t>
            </a:r>
            <a:r>
              <a:rPr lang="zh-CN" altLang="en-US" dirty="0"/>
              <a:t>万，年度达成率</a:t>
            </a:r>
            <a:r>
              <a:rPr lang="en-US" altLang="zh-CN" dirty="0"/>
              <a:t>67%</a:t>
            </a:r>
            <a:r>
              <a:rPr lang="zh-CN" altLang="en-US" dirty="0"/>
              <a:t>，同比提升</a:t>
            </a:r>
            <a:r>
              <a:rPr lang="en-US" altLang="zh-CN" dirty="0"/>
              <a:t>30%</a:t>
            </a:r>
            <a:r>
              <a:rPr lang="zh-CN" altLang="en-US" dirty="0"/>
              <a:t>，标保规模系统排名第</a:t>
            </a:r>
            <a:r>
              <a:rPr lang="en-US" altLang="zh-CN" dirty="0"/>
              <a:t>3</a:t>
            </a:r>
            <a:r>
              <a:rPr lang="zh-CN" altLang="en-US" dirty="0"/>
              <a:t>；价值达成</a:t>
            </a:r>
            <a:r>
              <a:rPr lang="en-US" altLang="zh-CN" dirty="0"/>
              <a:t>4808.8</a:t>
            </a:r>
            <a:r>
              <a:rPr lang="zh-CN" altLang="en-US" dirty="0"/>
              <a:t>万，半年度营收</a:t>
            </a:r>
            <a:r>
              <a:rPr lang="en-US" altLang="zh-CN" dirty="0"/>
              <a:t>67%</a:t>
            </a:r>
            <a:r>
              <a:rPr lang="zh-CN" altLang="en-US" dirty="0"/>
              <a:t>，时间进度</a:t>
            </a:r>
            <a:r>
              <a:rPr lang="en-US" altLang="zh-CN" dirty="0"/>
              <a:t>60%</a:t>
            </a:r>
            <a:r>
              <a:rPr lang="zh-CN" altLang="en-US" dirty="0"/>
              <a:t>，价值规模系统排名第</a:t>
            </a:r>
            <a:r>
              <a:rPr lang="en-US" altLang="zh-CN" dirty="0"/>
              <a:t>3</a:t>
            </a:r>
            <a:r>
              <a:rPr lang="zh-CN" altLang="en-US" dirty="0"/>
              <a:t>，完成进度</a:t>
            </a:r>
            <a:r>
              <a:rPr lang="en-US" altLang="zh-CN" dirty="0"/>
              <a:t>78%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096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hidden="1"/>
          <p:cNvPicPr>
            <a:picLocks noChangeAspect="1" noChangeArrowheads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4015" y="-9178"/>
            <a:ext cx="9856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管理效果</a:t>
            </a: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21C37809-1164-64FE-7DD7-7026370190CC}"/>
              </a:ext>
            </a:extLst>
          </p:cNvPr>
          <p:cNvSpPr txBox="1"/>
          <p:nvPr/>
        </p:nvSpPr>
        <p:spPr>
          <a:xfrm>
            <a:off x="695325" y="1197000"/>
            <a:ext cx="10801350" cy="15097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/>
              <a:t>2022</a:t>
            </a:r>
            <a:r>
              <a:rPr lang="zh-CN" altLang="en-US" dirty="0"/>
              <a:t>年上半年，分公司通过</a:t>
            </a:r>
            <a:r>
              <a:rPr lang="en-US" altLang="zh-CN" dirty="0"/>
              <a:t>3</a:t>
            </a:r>
            <a:r>
              <a:rPr lang="zh-CN" altLang="en-US" dirty="0"/>
              <a:t>个月的基础管理运作，对绩效面谈进行点对点追踪，对</a:t>
            </a:r>
            <a:r>
              <a:rPr lang="en-US" altLang="zh-CN" dirty="0"/>
              <a:t>1</a:t>
            </a:r>
            <a:r>
              <a:rPr lang="zh-CN" altLang="en-US" dirty="0"/>
              <a:t>日至少</a:t>
            </a:r>
            <a:r>
              <a:rPr lang="en-US" altLang="zh-CN" dirty="0"/>
              <a:t>2</a:t>
            </a:r>
            <a:r>
              <a:rPr lang="zh-CN" altLang="en-US" dirty="0"/>
              <a:t>访进行逐一跟进，团队已初步养成绩效面谈及</a:t>
            </a:r>
            <a:r>
              <a:rPr lang="en-US" altLang="zh-CN" dirty="0"/>
              <a:t>1</a:t>
            </a:r>
            <a:r>
              <a:rPr lang="zh-CN" altLang="en-US" dirty="0"/>
              <a:t>日至少</a:t>
            </a:r>
            <a:r>
              <a:rPr lang="en-US" altLang="zh-CN" dirty="0"/>
              <a:t>2</a:t>
            </a:r>
            <a:r>
              <a:rPr lang="zh-CN" altLang="en-US" dirty="0"/>
              <a:t>访工作习惯。</a:t>
            </a:r>
          </a:p>
          <a:p>
            <a:pPr algn="just">
              <a:lnSpc>
                <a:spcPct val="130000"/>
              </a:lnSpc>
            </a:pPr>
            <a:r>
              <a:rPr lang="zh-CN" altLang="en-US" dirty="0"/>
              <a:t>团队月度目标计划达成率、</a:t>
            </a:r>
            <a:r>
              <a:rPr lang="en-US" altLang="zh-CN" dirty="0"/>
              <a:t>1</a:t>
            </a:r>
            <a:r>
              <a:rPr lang="zh-CN" altLang="en-US" dirty="0"/>
              <a:t>日至少</a:t>
            </a:r>
            <a:r>
              <a:rPr lang="en-US" altLang="zh-CN" dirty="0"/>
              <a:t>2</a:t>
            </a:r>
            <a:r>
              <a:rPr lang="zh-CN" altLang="en-US" dirty="0"/>
              <a:t>访达标率不断提升，二季度，分公司月平台连续保持稳定（月均平台标提升</a:t>
            </a:r>
            <a:r>
              <a:rPr lang="en-US" altLang="zh-CN" dirty="0"/>
              <a:t>900</a:t>
            </a:r>
            <a:r>
              <a:rPr lang="zh-CN" altLang="en-US" dirty="0"/>
              <a:t>万左右），累计</a:t>
            </a:r>
            <a:r>
              <a:rPr lang="en-US" altLang="zh-CN" dirty="0"/>
              <a:t>96</a:t>
            </a:r>
            <a:r>
              <a:rPr lang="zh-CN" altLang="en-US" dirty="0"/>
              <a:t>个网点业绩得到连续提升，基础管理带动业绩提升初见效果。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B79581-FF02-2292-4007-4ED85C123433}"/>
              </a:ext>
            </a:extLst>
          </p:cNvPr>
          <p:cNvGrpSpPr/>
          <p:nvPr/>
        </p:nvGrpSpPr>
        <p:grpSpPr>
          <a:xfrm>
            <a:off x="696000" y="2997000"/>
            <a:ext cx="2648807" cy="3528000"/>
            <a:chOff x="696000" y="2997000"/>
            <a:chExt cx="2648807" cy="352800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F65C445-51D0-A62C-80F4-8CDEF88C7A3A}"/>
                </a:ext>
              </a:extLst>
            </p:cNvPr>
            <p:cNvSpPr/>
            <p:nvPr/>
          </p:nvSpPr>
          <p:spPr>
            <a:xfrm>
              <a:off x="696001" y="2997000"/>
              <a:ext cx="2648806" cy="3505291"/>
            </a:xfrm>
            <a:prstGeom prst="roundRect">
              <a:avLst>
                <a:gd name="adj" fmla="val 10913"/>
              </a:avLst>
            </a:prstGeom>
            <a:solidFill>
              <a:schemeClr val="bg1">
                <a:alpha val="57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E281451-EAB0-DC1C-2795-1638D68A6CF1}"/>
                </a:ext>
              </a:extLst>
            </p:cNvPr>
            <p:cNvGrpSpPr/>
            <p:nvPr/>
          </p:nvGrpSpPr>
          <p:grpSpPr>
            <a:xfrm>
              <a:off x="696000" y="3429001"/>
              <a:ext cx="2648807" cy="3095999"/>
              <a:chOff x="816071" y="3429001"/>
              <a:chExt cx="2648807" cy="3095999"/>
            </a:xfrm>
          </p:grpSpPr>
          <p:grpSp>
            <p:nvGrpSpPr>
              <p:cNvPr id="174" name="组合 173">
                <a:extLst>
                  <a:ext uri="{FF2B5EF4-FFF2-40B4-BE49-F238E27FC236}">
                    <a16:creationId xmlns:a16="http://schemas.microsoft.com/office/drawing/2014/main" id="{6C0844BF-CCDD-D519-0DE5-3DA1014831BC}"/>
                  </a:ext>
                </a:extLst>
              </p:cNvPr>
              <p:cNvGrpSpPr/>
              <p:nvPr/>
            </p:nvGrpSpPr>
            <p:grpSpPr>
              <a:xfrm rot="21431792">
                <a:off x="2985131" y="3438486"/>
                <a:ext cx="403218" cy="627571"/>
                <a:chOff x="3130557" y="3135765"/>
                <a:chExt cx="219739" cy="342003"/>
              </a:xfr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75" name="任意多边形: 形状 174">
                  <a:extLst>
                    <a:ext uri="{FF2B5EF4-FFF2-40B4-BE49-F238E27FC236}">
                      <a16:creationId xmlns:a16="http://schemas.microsoft.com/office/drawing/2014/main" id="{A924F825-8B29-D282-024A-012909B58B33}"/>
                    </a:ext>
                  </a:extLst>
                </p:cNvPr>
                <p:cNvSpPr/>
                <p:nvPr/>
              </p:nvSpPr>
              <p:spPr>
                <a:xfrm>
                  <a:off x="3130557" y="3178683"/>
                  <a:ext cx="156210" cy="299085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F1B5B85F-A385-E185-9FC2-5E28F613FA38}"/>
                    </a:ext>
                  </a:extLst>
                </p:cNvPr>
                <p:cNvSpPr/>
                <p:nvPr/>
              </p:nvSpPr>
              <p:spPr>
                <a:xfrm>
                  <a:off x="3272630" y="3135765"/>
                  <a:ext cx="77666" cy="148702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11B66632-1983-1A01-55EC-1B1A8BA89EDA}"/>
                  </a:ext>
                </a:extLst>
              </p:cNvPr>
              <p:cNvSpPr/>
              <p:nvPr/>
            </p:nvSpPr>
            <p:spPr>
              <a:xfrm>
                <a:off x="1208713" y="3429001"/>
                <a:ext cx="1863524" cy="1863524"/>
              </a:xfrm>
              <a:prstGeom prst="ellipse">
                <a:avLst/>
              </a:prstGeo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+mn-cs"/>
                </a:endParaRPr>
              </a:p>
            </p:txBody>
          </p:sp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D1066009-6AB7-12E7-884F-EE93C5D4F7C9}"/>
                  </a:ext>
                </a:extLst>
              </p:cNvPr>
              <p:cNvSpPr txBox="1"/>
              <p:nvPr/>
            </p:nvSpPr>
            <p:spPr>
              <a:xfrm>
                <a:off x="1464071" y="3945264"/>
                <a:ext cx="1213794" cy="83099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汉仪旗黑-55S"/>
                    <a:cs typeface="OPPOSans R" panose="00020600040101010101" pitchFamily="18" charset="-122"/>
                  </a:rPr>
                  <a:t>105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OPPOSans R" panose="00020600040101010101" pitchFamily="18" charset="-122"/>
                </a:endParaRPr>
              </a:p>
            </p:txBody>
          </p:sp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77B1688B-9B55-1DAD-B6ED-6EF0FF3B19A6}"/>
                  </a:ext>
                </a:extLst>
              </p:cNvPr>
              <p:cNvGrpSpPr/>
              <p:nvPr/>
            </p:nvGrpSpPr>
            <p:grpSpPr>
              <a:xfrm>
                <a:off x="2579763" y="4343945"/>
                <a:ext cx="309701" cy="276999"/>
                <a:chOff x="2794642" y="2398290"/>
                <a:chExt cx="309701" cy="276999"/>
              </a:xfrm>
            </p:grpSpPr>
            <p:sp>
              <p:nvSpPr>
                <p:cNvPr id="180" name="椭圆 179">
                  <a:extLst>
                    <a:ext uri="{FF2B5EF4-FFF2-40B4-BE49-F238E27FC236}">
                      <a16:creationId xmlns:a16="http://schemas.microsoft.com/office/drawing/2014/main" id="{611EE379-D032-0AFF-B628-3B035A7FB387}"/>
                    </a:ext>
                  </a:extLst>
                </p:cNvPr>
                <p:cNvSpPr/>
                <p:nvPr/>
              </p:nvSpPr>
              <p:spPr>
                <a:xfrm>
                  <a:off x="2824401" y="2411698"/>
                  <a:ext cx="250184" cy="2501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>
                    <a:ea typeface="阿里巴巴普惠体 B" panose="00020600040101010101" pitchFamily="18" charset="-122"/>
                  </a:endParaRPr>
                </a:p>
              </p:txBody>
            </p:sp>
            <p:sp>
              <p:nvSpPr>
                <p:cNvPr id="181" name="文本框 180">
                  <a:extLst>
                    <a:ext uri="{FF2B5EF4-FFF2-40B4-BE49-F238E27FC236}">
                      <a16:creationId xmlns:a16="http://schemas.microsoft.com/office/drawing/2014/main" id="{D2A43364-4AC5-98D0-3097-B72BE0480401}"/>
                    </a:ext>
                  </a:extLst>
                </p:cNvPr>
                <p:cNvSpPr txBox="1"/>
                <p:nvPr/>
              </p:nvSpPr>
              <p:spPr>
                <a:xfrm>
                  <a:off x="2794642" y="2398290"/>
                  <a:ext cx="3097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-55S"/>
                      <a:cs typeface="+mn-cs"/>
                    </a:rPr>
                    <a:t>%</a:t>
                  </a: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汉仪旗黑-55S"/>
                    <a:cs typeface="+mn-cs"/>
                  </a:endParaRPr>
                </a:p>
              </p:txBody>
            </p:sp>
          </p:grpSp>
          <p:sp>
            <p:nvSpPr>
              <p:cNvPr id="242" name="椭圆 241">
                <a:extLst>
                  <a:ext uri="{FF2B5EF4-FFF2-40B4-BE49-F238E27FC236}">
                    <a16:creationId xmlns:a16="http://schemas.microsoft.com/office/drawing/2014/main" id="{E1CF11B4-7DD2-B5E7-FB0B-74050D9A2C2C}"/>
                  </a:ext>
                </a:extLst>
              </p:cNvPr>
              <p:cNvSpPr/>
              <p:nvPr/>
            </p:nvSpPr>
            <p:spPr>
              <a:xfrm>
                <a:off x="816071" y="5915400"/>
                <a:ext cx="2648807" cy="609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18000"/>
                    </a:schemeClr>
                  </a:gs>
                  <a:gs pos="98558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1E070DB-7D39-560D-7C65-0DD063A9242A}"/>
                </a:ext>
              </a:extLst>
            </p:cNvPr>
            <p:cNvSpPr txBox="1"/>
            <p:nvPr/>
          </p:nvSpPr>
          <p:spPr>
            <a:xfrm>
              <a:off x="985635" y="5596216"/>
              <a:ext cx="206953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dirty="0"/>
                <a:t>月度目标达成率</a:t>
              </a:r>
              <a:endParaRPr lang="en-US" sz="2000" dirty="0"/>
            </a:p>
          </p:txBody>
        </p:sp>
      </p:grp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36E986FF-82A5-71E3-3F11-ED7F638FDC2A}"/>
              </a:ext>
            </a:extLst>
          </p:cNvPr>
          <p:cNvGrpSpPr/>
          <p:nvPr/>
        </p:nvGrpSpPr>
        <p:grpSpPr>
          <a:xfrm>
            <a:off x="4771596" y="2997000"/>
            <a:ext cx="2648807" cy="3528000"/>
            <a:chOff x="696000" y="2997000"/>
            <a:chExt cx="2648807" cy="3528000"/>
          </a:xfrm>
        </p:grpSpPr>
        <p:sp>
          <p:nvSpPr>
            <p:cNvPr id="246" name="矩形: 圆角 245">
              <a:extLst>
                <a:ext uri="{FF2B5EF4-FFF2-40B4-BE49-F238E27FC236}">
                  <a16:creationId xmlns:a16="http://schemas.microsoft.com/office/drawing/2014/main" id="{1074EE1D-1308-EA8F-A663-7690C2033E36}"/>
                </a:ext>
              </a:extLst>
            </p:cNvPr>
            <p:cNvSpPr/>
            <p:nvPr/>
          </p:nvSpPr>
          <p:spPr>
            <a:xfrm>
              <a:off x="696001" y="2997000"/>
              <a:ext cx="2648806" cy="3505291"/>
            </a:xfrm>
            <a:prstGeom prst="roundRect">
              <a:avLst>
                <a:gd name="adj" fmla="val 10913"/>
              </a:avLst>
            </a:prstGeom>
            <a:solidFill>
              <a:schemeClr val="bg1">
                <a:alpha val="57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7" name="组合 246">
              <a:extLst>
                <a:ext uri="{FF2B5EF4-FFF2-40B4-BE49-F238E27FC236}">
                  <a16:creationId xmlns:a16="http://schemas.microsoft.com/office/drawing/2014/main" id="{233CC4AF-1CA1-6EDA-E8CB-FD9E2C15E5DB}"/>
                </a:ext>
              </a:extLst>
            </p:cNvPr>
            <p:cNvGrpSpPr/>
            <p:nvPr/>
          </p:nvGrpSpPr>
          <p:grpSpPr>
            <a:xfrm>
              <a:off x="696000" y="3429001"/>
              <a:ext cx="2648807" cy="3095999"/>
              <a:chOff x="816071" y="3429001"/>
              <a:chExt cx="2648807" cy="3095999"/>
            </a:xfrm>
          </p:grpSpPr>
          <p:grpSp>
            <p:nvGrpSpPr>
              <p:cNvPr id="249" name="组合 248">
                <a:extLst>
                  <a:ext uri="{FF2B5EF4-FFF2-40B4-BE49-F238E27FC236}">
                    <a16:creationId xmlns:a16="http://schemas.microsoft.com/office/drawing/2014/main" id="{A36EEA1F-8B6B-B80D-6CCF-03D19597DB8B}"/>
                  </a:ext>
                </a:extLst>
              </p:cNvPr>
              <p:cNvGrpSpPr/>
              <p:nvPr/>
            </p:nvGrpSpPr>
            <p:grpSpPr>
              <a:xfrm rot="21431792">
                <a:off x="2985131" y="3438486"/>
                <a:ext cx="403218" cy="627571"/>
                <a:chOff x="3130557" y="3135765"/>
                <a:chExt cx="219739" cy="342003"/>
              </a:xfr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3D137B95-0812-DAC1-C837-6CE83A194FF7}"/>
                    </a:ext>
                  </a:extLst>
                </p:cNvPr>
                <p:cNvSpPr/>
                <p:nvPr/>
              </p:nvSpPr>
              <p:spPr>
                <a:xfrm>
                  <a:off x="3130557" y="3178683"/>
                  <a:ext cx="156210" cy="299085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0861F2A7-4A6D-9631-7547-52A2E1D66CFA}"/>
                    </a:ext>
                  </a:extLst>
                </p:cNvPr>
                <p:cNvSpPr/>
                <p:nvPr/>
              </p:nvSpPr>
              <p:spPr>
                <a:xfrm>
                  <a:off x="3272630" y="3135765"/>
                  <a:ext cx="77666" cy="148702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CF1B28D0-F46E-D86B-0960-C4FA9235E2F3}"/>
                  </a:ext>
                </a:extLst>
              </p:cNvPr>
              <p:cNvSpPr/>
              <p:nvPr/>
            </p:nvSpPr>
            <p:spPr>
              <a:xfrm>
                <a:off x="1212951" y="3429001"/>
                <a:ext cx="1863524" cy="1863524"/>
              </a:xfrm>
              <a:prstGeom prst="ellipse">
                <a:avLst/>
              </a:prstGeo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+mn-cs"/>
                </a:endParaRPr>
              </a:p>
            </p:txBody>
          </p:sp>
          <p:sp>
            <p:nvSpPr>
              <p:cNvPr id="251" name="文本框 250">
                <a:extLst>
                  <a:ext uri="{FF2B5EF4-FFF2-40B4-BE49-F238E27FC236}">
                    <a16:creationId xmlns:a16="http://schemas.microsoft.com/office/drawing/2014/main" id="{7CCDDACC-3E27-1A3F-8054-15B1D156BEC0}"/>
                  </a:ext>
                </a:extLst>
              </p:cNvPr>
              <p:cNvSpPr txBox="1"/>
              <p:nvPr/>
            </p:nvSpPr>
            <p:spPr>
              <a:xfrm>
                <a:off x="1636475" y="3945264"/>
                <a:ext cx="870752" cy="83099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汉仪旗黑-55S"/>
                    <a:cs typeface="OPPOSans R" panose="00020600040101010101" pitchFamily="18" charset="-122"/>
                  </a:rPr>
                  <a:t>45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OPPOSans R" panose="00020600040101010101" pitchFamily="18" charset="-122"/>
                </a:endParaRPr>
              </a:p>
            </p:txBody>
          </p:sp>
          <p:grpSp>
            <p:nvGrpSpPr>
              <p:cNvPr id="252" name="组合 251">
                <a:extLst>
                  <a:ext uri="{FF2B5EF4-FFF2-40B4-BE49-F238E27FC236}">
                    <a16:creationId xmlns:a16="http://schemas.microsoft.com/office/drawing/2014/main" id="{6B99D012-32AE-9D36-80CE-AE0FB795965C}"/>
                  </a:ext>
                </a:extLst>
              </p:cNvPr>
              <p:cNvGrpSpPr/>
              <p:nvPr/>
            </p:nvGrpSpPr>
            <p:grpSpPr>
              <a:xfrm>
                <a:off x="2579763" y="4343945"/>
                <a:ext cx="309701" cy="276999"/>
                <a:chOff x="2794642" y="2398290"/>
                <a:chExt cx="309701" cy="276999"/>
              </a:xfrm>
            </p:grpSpPr>
            <p:sp>
              <p:nvSpPr>
                <p:cNvPr id="254" name="椭圆 253">
                  <a:extLst>
                    <a:ext uri="{FF2B5EF4-FFF2-40B4-BE49-F238E27FC236}">
                      <a16:creationId xmlns:a16="http://schemas.microsoft.com/office/drawing/2014/main" id="{CD38905E-4208-BEF4-017F-F57DE656370E}"/>
                    </a:ext>
                  </a:extLst>
                </p:cNvPr>
                <p:cNvSpPr/>
                <p:nvPr/>
              </p:nvSpPr>
              <p:spPr>
                <a:xfrm>
                  <a:off x="2824401" y="2411698"/>
                  <a:ext cx="250184" cy="2501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>
                    <a:ea typeface="阿里巴巴普惠体 B" panose="00020600040101010101" pitchFamily="18" charset="-122"/>
                  </a:endParaRPr>
                </a:p>
              </p:txBody>
            </p:sp>
            <p:sp>
              <p:nvSpPr>
                <p:cNvPr id="255" name="文本框 254">
                  <a:extLst>
                    <a:ext uri="{FF2B5EF4-FFF2-40B4-BE49-F238E27FC236}">
                      <a16:creationId xmlns:a16="http://schemas.microsoft.com/office/drawing/2014/main" id="{5CB4432C-89DF-3ACD-3D01-ABFC9A87FD46}"/>
                    </a:ext>
                  </a:extLst>
                </p:cNvPr>
                <p:cNvSpPr txBox="1"/>
                <p:nvPr/>
              </p:nvSpPr>
              <p:spPr>
                <a:xfrm>
                  <a:off x="2794642" y="2398290"/>
                  <a:ext cx="3097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-55S"/>
                      <a:cs typeface="+mn-cs"/>
                    </a:rPr>
                    <a:t>%</a:t>
                  </a: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汉仪旗黑-55S"/>
                    <a:cs typeface="+mn-cs"/>
                  </a:endParaRPr>
                </a:p>
              </p:txBody>
            </p:sp>
          </p:grpSp>
          <p:sp>
            <p:nvSpPr>
              <p:cNvPr id="253" name="椭圆 252">
                <a:extLst>
                  <a:ext uri="{FF2B5EF4-FFF2-40B4-BE49-F238E27FC236}">
                    <a16:creationId xmlns:a16="http://schemas.microsoft.com/office/drawing/2014/main" id="{6E21576F-B5B0-8A32-EF3D-17D0B463AFD9}"/>
                  </a:ext>
                </a:extLst>
              </p:cNvPr>
              <p:cNvSpPr/>
              <p:nvPr/>
            </p:nvSpPr>
            <p:spPr>
              <a:xfrm>
                <a:off x="816071" y="5915400"/>
                <a:ext cx="2648807" cy="609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18000"/>
                    </a:schemeClr>
                  </a:gs>
                  <a:gs pos="98558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8" name="文本框 247">
              <a:extLst>
                <a:ext uri="{FF2B5EF4-FFF2-40B4-BE49-F238E27FC236}">
                  <a16:creationId xmlns:a16="http://schemas.microsoft.com/office/drawing/2014/main" id="{28C6B1A2-AE6F-6350-0DD0-35EA52748D5B}"/>
                </a:ext>
              </a:extLst>
            </p:cNvPr>
            <p:cNvSpPr txBox="1"/>
            <p:nvPr/>
          </p:nvSpPr>
          <p:spPr>
            <a:xfrm>
              <a:off x="985635" y="5596216"/>
              <a:ext cx="206953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dirty="0"/>
                <a:t>月度拜访达标率</a:t>
              </a:r>
              <a:endParaRPr lang="en-US" sz="2000" dirty="0"/>
            </a:p>
          </p:txBody>
        </p:sp>
      </p:grpSp>
      <p:grpSp>
        <p:nvGrpSpPr>
          <p:cNvPr id="271" name="组合 270">
            <a:extLst>
              <a:ext uri="{FF2B5EF4-FFF2-40B4-BE49-F238E27FC236}">
                <a16:creationId xmlns:a16="http://schemas.microsoft.com/office/drawing/2014/main" id="{CE562495-32E2-8414-FC8F-C2895D16CD5B}"/>
              </a:ext>
            </a:extLst>
          </p:cNvPr>
          <p:cNvGrpSpPr/>
          <p:nvPr/>
        </p:nvGrpSpPr>
        <p:grpSpPr>
          <a:xfrm>
            <a:off x="8847192" y="2997000"/>
            <a:ext cx="2648807" cy="3528000"/>
            <a:chOff x="696000" y="2997000"/>
            <a:chExt cx="2648807" cy="3528000"/>
          </a:xfrm>
        </p:grpSpPr>
        <p:sp>
          <p:nvSpPr>
            <p:cNvPr id="272" name="矩形: 圆角 271">
              <a:extLst>
                <a:ext uri="{FF2B5EF4-FFF2-40B4-BE49-F238E27FC236}">
                  <a16:creationId xmlns:a16="http://schemas.microsoft.com/office/drawing/2014/main" id="{34CCD6BC-562D-0E5E-7A4F-FEA973645136}"/>
                </a:ext>
              </a:extLst>
            </p:cNvPr>
            <p:cNvSpPr/>
            <p:nvPr/>
          </p:nvSpPr>
          <p:spPr>
            <a:xfrm>
              <a:off x="696001" y="2997000"/>
              <a:ext cx="2648806" cy="3505291"/>
            </a:xfrm>
            <a:prstGeom prst="roundRect">
              <a:avLst>
                <a:gd name="adj" fmla="val 10913"/>
              </a:avLst>
            </a:prstGeom>
            <a:solidFill>
              <a:schemeClr val="bg1">
                <a:alpha val="57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3" name="组合 272">
              <a:extLst>
                <a:ext uri="{FF2B5EF4-FFF2-40B4-BE49-F238E27FC236}">
                  <a16:creationId xmlns:a16="http://schemas.microsoft.com/office/drawing/2014/main" id="{07B00759-7677-FAA7-A4D7-44EA6330FF2F}"/>
                </a:ext>
              </a:extLst>
            </p:cNvPr>
            <p:cNvGrpSpPr/>
            <p:nvPr/>
          </p:nvGrpSpPr>
          <p:grpSpPr>
            <a:xfrm>
              <a:off x="696000" y="3429001"/>
              <a:ext cx="2648807" cy="3095999"/>
              <a:chOff x="816071" y="3429001"/>
              <a:chExt cx="2648807" cy="3095999"/>
            </a:xfrm>
          </p:grpSpPr>
          <p:grpSp>
            <p:nvGrpSpPr>
              <p:cNvPr id="275" name="组合 274">
                <a:extLst>
                  <a:ext uri="{FF2B5EF4-FFF2-40B4-BE49-F238E27FC236}">
                    <a16:creationId xmlns:a16="http://schemas.microsoft.com/office/drawing/2014/main" id="{B4BDE18F-79B3-5F3F-2DA2-C3B337E6D851}"/>
                  </a:ext>
                </a:extLst>
              </p:cNvPr>
              <p:cNvGrpSpPr/>
              <p:nvPr/>
            </p:nvGrpSpPr>
            <p:grpSpPr>
              <a:xfrm rot="21431792">
                <a:off x="2985131" y="3438486"/>
                <a:ext cx="403218" cy="627571"/>
                <a:chOff x="3130557" y="3135765"/>
                <a:chExt cx="219739" cy="342003"/>
              </a:xfr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3F3BC35F-49E9-6976-F38D-645F861E0532}"/>
                    </a:ext>
                  </a:extLst>
                </p:cNvPr>
                <p:cNvSpPr/>
                <p:nvPr/>
              </p:nvSpPr>
              <p:spPr>
                <a:xfrm>
                  <a:off x="3130557" y="3178683"/>
                  <a:ext cx="156210" cy="299085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A221AEC3-7082-876C-AE59-B55A4C0A1D49}"/>
                    </a:ext>
                  </a:extLst>
                </p:cNvPr>
                <p:cNvSpPr/>
                <p:nvPr/>
              </p:nvSpPr>
              <p:spPr>
                <a:xfrm>
                  <a:off x="3272630" y="3135765"/>
                  <a:ext cx="77666" cy="148702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grpFill/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sp>
            <p:nvSpPr>
              <p:cNvPr id="276" name="椭圆 275">
                <a:extLst>
                  <a:ext uri="{FF2B5EF4-FFF2-40B4-BE49-F238E27FC236}">
                    <a16:creationId xmlns:a16="http://schemas.microsoft.com/office/drawing/2014/main" id="{FED9ADE5-559E-D377-3B35-1B6DD4108301}"/>
                  </a:ext>
                </a:extLst>
              </p:cNvPr>
              <p:cNvSpPr/>
              <p:nvPr/>
            </p:nvSpPr>
            <p:spPr>
              <a:xfrm>
                <a:off x="1212951" y="3429001"/>
                <a:ext cx="1863524" cy="1863524"/>
              </a:xfrm>
              <a:prstGeom prst="ellipse">
                <a:avLst/>
              </a:prstGeom>
              <a:gradFill>
                <a:gsLst>
                  <a:gs pos="7000">
                    <a:schemeClr val="accent1"/>
                  </a:gs>
                  <a:gs pos="63000">
                    <a:schemeClr val="accent2"/>
                  </a:gs>
                  <a:gs pos="96000">
                    <a:schemeClr val="accent3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+mn-cs"/>
                </a:endParaRPr>
              </a:p>
            </p:txBody>
          </p:sp>
          <p:sp>
            <p:nvSpPr>
              <p:cNvPr id="277" name="文本框 276">
                <a:extLst>
                  <a:ext uri="{FF2B5EF4-FFF2-40B4-BE49-F238E27FC236}">
                    <a16:creationId xmlns:a16="http://schemas.microsoft.com/office/drawing/2014/main" id="{EE5648B3-C19F-2C70-375B-D7E283E3F723}"/>
                  </a:ext>
                </a:extLst>
              </p:cNvPr>
              <p:cNvSpPr txBox="1"/>
              <p:nvPr/>
            </p:nvSpPr>
            <p:spPr>
              <a:xfrm>
                <a:off x="1448879" y="3945264"/>
                <a:ext cx="1213794" cy="83099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800" dirty="0">
                    <a:solidFill>
                      <a:prstClr val="white"/>
                    </a:solidFill>
                    <a:latin typeface="OPPOSans R" panose="00020600040101010101" pitchFamily="18" charset="-122"/>
                    <a:ea typeface="汉仪旗黑-55S"/>
                    <a:cs typeface="OPPOSans R" panose="00020600040101010101" pitchFamily="18" charset="-122"/>
                  </a:rPr>
                  <a:t>9</a:t>
                </a: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汉仪旗黑-55S"/>
                    <a:cs typeface="OPPOSans R" panose="00020600040101010101" pitchFamily="18" charset="-122"/>
                  </a:rPr>
                  <a:t>00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 panose="00020600040101010101" pitchFamily="18" charset="-122"/>
                  <a:ea typeface="汉仪旗黑-55S"/>
                  <a:cs typeface="OPPOSans R" panose="00020600040101010101" pitchFamily="18" charset="-122"/>
                </a:endParaRPr>
              </a:p>
            </p:txBody>
          </p:sp>
          <p:grpSp>
            <p:nvGrpSpPr>
              <p:cNvPr id="278" name="组合 277">
                <a:extLst>
                  <a:ext uri="{FF2B5EF4-FFF2-40B4-BE49-F238E27FC236}">
                    <a16:creationId xmlns:a16="http://schemas.microsoft.com/office/drawing/2014/main" id="{B3654266-F051-472F-1399-0363372E16F8}"/>
                  </a:ext>
                </a:extLst>
              </p:cNvPr>
              <p:cNvGrpSpPr/>
              <p:nvPr/>
            </p:nvGrpSpPr>
            <p:grpSpPr>
              <a:xfrm>
                <a:off x="2588580" y="4343945"/>
                <a:ext cx="292067" cy="276999"/>
                <a:chOff x="2803459" y="2398290"/>
                <a:chExt cx="292067" cy="276999"/>
              </a:xfrm>
            </p:grpSpPr>
            <p:sp>
              <p:nvSpPr>
                <p:cNvPr id="280" name="椭圆 279">
                  <a:extLst>
                    <a:ext uri="{FF2B5EF4-FFF2-40B4-BE49-F238E27FC236}">
                      <a16:creationId xmlns:a16="http://schemas.microsoft.com/office/drawing/2014/main" id="{CD001802-D5CC-AF88-4681-F8B225903697}"/>
                    </a:ext>
                  </a:extLst>
                </p:cNvPr>
                <p:cNvSpPr/>
                <p:nvPr/>
              </p:nvSpPr>
              <p:spPr>
                <a:xfrm>
                  <a:off x="2824401" y="2411698"/>
                  <a:ext cx="250184" cy="2501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>
                    <a:ea typeface="阿里巴巴普惠体 B" panose="00020600040101010101" pitchFamily="18" charset="-122"/>
                  </a:endParaRPr>
                </a:p>
              </p:txBody>
            </p:sp>
            <p:sp>
              <p:nvSpPr>
                <p:cNvPr id="281" name="文本框 280">
                  <a:extLst>
                    <a:ext uri="{FF2B5EF4-FFF2-40B4-BE49-F238E27FC236}">
                      <a16:creationId xmlns:a16="http://schemas.microsoft.com/office/drawing/2014/main" id="{862A4993-83BF-217B-605A-E687BCF09E86}"/>
                    </a:ext>
                  </a:extLst>
                </p:cNvPr>
                <p:cNvSpPr txBox="1"/>
                <p:nvPr/>
              </p:nvSpPr>
              <p:spPr>
                <a:xfrm>
                  <a:off x="2803459" y="2398290"/>
                  <a:ext cx="29206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defRPr/>
                  </a:pPr>
                  <a:r>
                    <a:rPr lang="zh-CN" altLang="en-US" sz="1200" dirty="0">
                      <a:solidFill>
                        <a:schemeClr val="accent1"/>
                      </a:solidFill>
                      <a:latin typeface="OPPOSans R" panose="00020600040101010101" pitchFamily="18" charset="-122"/>
                    </a:rPr>
                    <a:t>万</a:t>
                  </a:r>
                </a:p>
              </p:txBody>
            </p:sp>
          </p:grpSp>
          <p:sp>
            <p:nvSpPr>
              <p:cNvPr id="279" name="椭圆 278">
                <a:extLst>
                  <a:ext uri="{FF2B5EF4-FFF2-40B4-BE49-F238E27FC236}">
                    <a16:creationId xmlns:a16="http://schemas.microsoft.com/office/drawing/2014/main" id="{6C9AF44E-8EF9-8AF0-07AF-4A45704B84A7}"/>
                  </a:ext>
                </a:extLst>
              </p:cNvPr>
              <p:cNvSpPr/>
              <p:nvPr/>
            </p:nvSpPr>
            <p:spPr>
              <a:xfrm>
                <a:off x="816071" y="5915400"/>
                <a:ext cx="2648807" cy="609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18000"/>
                    </a:schemeClr>
                  </a:gs>
                  <a:gs pos="98558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74" name="文本框 273">
              <a:extLst>
                <a:ext uri="{FF2B5EF4-FFF2-40B4-BE49-F238E27FC236}">
                  <a16:creationId xmlns:a16="http://schemas.microsoft.com/office/drawing/2014/main" id="{2A46D5BA-F539-BD47-934F-847A265C955C}"/>
                </a:ext>
              </a:extLst>
            </p:cNvPr>
            <p:cNvSpPr txBox="1"/>
            <p:nvPr/>
          </p:nvSpPr>
          <p:spPr>
            <a:xfrm>
              <a:off x="985635" y="5596216"/>
              <a:ext cx="2069539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dirty="0"/>
                <a:t>月平台标保提升</a:t>
              </a:r>
              <a:endParaRPr lang="en-US" sz="20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E299FB0-7DE2-014B-DE39-739CD8CE9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核心指标</a:t>
            </a:r>
            <a:endParaRPr 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3E11B9A-797E-315C-223C-9F1694849190}"/>
              </a:ext>
            </a:extLst>
          </p:cNvPr>
          <p:cNvSpPr/>
          <p:nvPr/>
        </p:nvSpPr>
        <p:spPr>
          <a:xfrm>
            <a:off x="1458947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endParaRPr dirty="0"/>
          </a:p>
        </p:txBody>
      </p:sp>
      <p:graphicFrame>
        <p:nvGraphicFramePr>
          <p:cNvPr id="21" name="内容占位符 7">
            <a:extLst>
              <a:ext uri="{FF2B5EF4-FFF2-40B4-BE49-F238E27FC236}">
                <a16:creationId xmlns:a16="http://schemas.microsoft.com/office/drawing/2014/main" id="{855F6058-E389-0D13-58BB-AD9AB9518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812919"/>
              </p:ext>
            </p:extLst>
          </p:nvPr>
        </p:nvGraphicFramePr>
        <p:xfrm>
          <a:off x="1458947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13827ED1-F579-D19B-7B0F-95BB6BFFA9EF}"/>
              </a:ext>
            </a:extLst>
          </p:cNvPr>
          <p:cNvSpPr txBox="1"/>
          <p:nvPr/>
        </p:nvSpPr>
        <p:spPr>
          <a:xfrm>
            <a:off x="3120278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30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1E9B84A-F680-E428-A03C-231A89B5E0AA}"/>
              </a:ext>
            </a:extLst>
          </p:cNvPr>
          <p:cNvCxnSpPr/>
          <p:nvPr/>
        </p:nvCxnSpPr>
        <p:spPr>
          <a:xfrm>
            <a:off x="3616004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AB524831-B3F0-BB03-3F77-A8DDD401262D}"/>
              </a:ext>
            </a:extLst>
          </p:cNvPr>
          <p:cNvSpPr txBox="1"/>
          <p:nvPr/>
        </p:nvSpPr>
        <p:spPr>
          <a:xfrm>
            <a:off x="2152109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阳光人力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30FF5CA-A99A-A2CD-E391-2A2DE446781C}"/>
              </a:ext>
            </a:extLst>
          </p:cNvPr>
          <p:cNvSpPr txBox="1"/>
          <p:nvPr/>
        </p:nvSpPr>
        <p:spPr>
          <a:xfrm>
            <a:off x="1641079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月均阳光人力保持稳定，长星人力同比提升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30%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296F94E-AB53-356A-0AB1-E06AB8369E3A}"/>
              </a:ext>
            </a:extLst>
          </p:cNvPr>
          <p:cNvSpPr/>
          <p:nvPr/>
        </p:nvSpPr>
        <p:spPr>
          <a:xfrm>
            <a:off x="4702498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aphicFrame>
        <p:nvGraphicFramePr>
          <p:cNvPr id="27" name="内容占位符 7">
            <a:extLst>
              <a:ext uri="{FF2B5EF4-FFF2-40B4-BE49-F238E27FC236}">
                <a16:creationId xmlns:a16="http://schemas.microsoft.com/office/drawing/2014/main" id="{7EDC364B-3245-3D61-5165-CFDDE7009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019606"/>
              </p:ext>
            </p:extLst>
          </p:nvPr>
        </p:nvGraphicFramePr>
        <p:xfrm>
          <a:off x="4702498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DF1FB348-D23A-8F40-CFB2-5C37FB619C45}"/>
              </a:ext>
            </a:extLst>
          </p:cNvPr>
          <p:cNvSpPr txBox="1"/>
          <p:nvPr/>
        </p:nvSpPr>
        <p:spPr>
          <a:xfrm>
            <a:off x="6363829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55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B7A121C-4340-B8E2-828E-6BC03DD52766}"/>
              </a:ext>
            </a:extLst>
          </p:cNvPr>
          <p:cNvCxnSpPr/>
          <p:nvPr/>
        </p:nvCxnSpPr>
        <p:spPr>
          <a:xfrm>
            <a:off x="6859555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0ED3F85-F24A-DBC9-295C-B1308FADA708}"/>
              </a:ext>
            </a:extLst>
          </p:cNvPr>
          <p:cNvSpPr txBox="1"/>
          <p:nvPr/>
        </p:nvSpPr>
        <p:spPr>
          <a:xfrm>
            <a:off x="5395660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核心网点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AAC7686-D4C1-9958-32C2-BBE2DA6B7E14}"/>
              </a:ext>
            </a:extLst>
          </p:cNvPr>
          <p:cNvSpPr txBox="1"/>
          <p:nvPr/>
        </p:nvSpPr>
        <p:spPr>
          <a:xfrm>
            <a:off x="4884630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活动网点月均网均产能超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万，同比提升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55.4%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3C79B4D-7191-4A4A-D09F-85BEE91D2D35}"/>
              </a:ext>
            </a:extLst>
          </p:cNvPr>
          <p:cNvSpPr/>
          <p:nvPr/>
        </p:nvSpPr>
        <p:spPr>
          <a:xfrm>
            <a:off x="7946048" y="2047875"/>
            <a:ext cx="2620682" cy="3162300"/>
          </a:xfrm>
          <a:prstGeom prst="roundRect">
            <a:avLst>
              <a:gd name="adj" fmla="val 1051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667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aphicFrame>
        <p:nvGraphicFramePr>
          <p:cNvPr id="33" name="内容占位符 7">
            <a:extLst>
              <a:ext uri="{FF2B5EF4-FFF2-40B4-BE49-F238E27FC236}">
                <a16:creationId xmlns:a16="http://schemas.microsoft.com/office/drawing/2014/main" id="{B00D61ED-A084-605D-A494-C81FA40E6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389597"/>
              </p:ext>
            </p:extLst>
          </p:nvPr>
        </p:nvGraphicFramePr>
        <p:xfrm>
          <a:off x="7946048" y="3658512"/>
          <a:ext cx="1622912" cy="15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3ADBBF65-52BA-3B19-32F6-EEC90A45358E}"/>
              </a:ext>
            </a:extLst>
          </p:cNvPr>
          <p:cNvSpPr txBox="1"/>
          <p:nvPr/>
        </p:nvSpPr>
        <p:spPr>
          <a:xfrm>
            <a:off x="9607379" y="4503816"/>
            <a:ext cx="857606" cy="677108"/>
          </a:xfrm>
          <a:prstGeom prst="rect">
            <a:avLst/>
          </a:prstGeom>
          <a:noFill/>
        </p:spPr>
        <p:txBody>
          <a:bodyPr wrap="none" lIns="0" tIns="0" rIns="0" bIns="0" anchor="b">
            <a:noAutofit/>
          </a:bodyPr>
          <a:lstStyle/>
          <a:p>
            <a:pPr algn="r"/>
            <a:r>
              <a:rPr lang="en-GB" sz="4400" b="1" dirty="0">
                <a:solidFill>
                  <a:schemeClr val="accent1"/>
                </a:solidFill>
              </a:rPr>
              <a:t>65</a:t>
            </a:r>
            <a:r>
              <a:rPr lang="en-GB" sz="1600" b="1" dirty="0">
                <a:solidFill>
                  <a:schemeClr val="accent1"/>
                </a:solidFill>
              </a:rPr>
              <a:t>%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ED72E912-1892-87AE-C0E9-24E7B6BD7ABD}"/>
              </a:ext>
            </a:extLst>
          </p:cNvPr>
          <p:cNvCxnSpPr/>
          <p:nvPr/>
        </p:nvCxnSpPr>
        <p:spPr>
          <a:xfrm>
            <a:off x="10103105" y="4314824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43AF7E94-F47E-D657-EAFB-EA7A2FA41192}"/>
              </a:ext>
            </a:extLst>
          </p:cNvPr>
          <p:cNvSpPr txBox="1"/>
          <p:nvPr/>
        </p:nvSpPr>
        <p:spPr>
          <a:xfrm>
            <a:off x="8639210" y="2276654"/>
            <a:ext cx="1234359" cy="2923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rPr>
              <a:t>继续率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69B24CA-5209-36F4-FFD3-0AD590644964}"/>
              </a:ext>
            </a:extLst>
          </p:cNvPr>
          <p:cNvSpPr txBox="1"/>
          <p:nvPr/>
        </p:nvSpPr>
        <p:spPr>
          <a:xfrm>
            <a:off x="8128180" y="2732713"/>
            <a:ext cx="2256418" cy="542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13J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25J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保费继续率同比均有增长，业务品质有所提升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渠道经营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FF7B68-4697-2D68-3E53-2504147A77D0}"/>
              </a:ext>
            </a:extLst>
          </p:cNvPr>
          <p:cNvSpPr/>
          <p:nvPr/>
        </p:nvSpPr>
        <p:spPr>
          <a:xfrm>
            <a:off x="5178252" y="2553651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在整体标保正增长的基础上，非邮整体贡献同比提升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36pt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B2E1CE2-38DA-20CF-8D15-CE8CD3FE4DA5}"/>
              </a:ext>
            </a:extLst>
          </p:cNvPr>
          <p:cNvSpPr/>
          <p:nvPr/>
        </p:nvSpPr>
        <p:spPr>
          <a:xfrm>
            <a:off x="5178252" y="2319749"/>
            <a:ext cx="639762" cy="4571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E2D7CB1-2B25-D154-CC62-F9E1B59234AE}"/>
              </a:ext>
            </a:extLst>
          </p:cNvPr>
          <p:cNvSpPr/>
          <p:nvPr/>
        </p:nvSpPr>
        <p:spPr>
          <a:xfrm>
            <a:off x="8531053" y="2553651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非邮渠道仅建行略有下降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,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标保同比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-5.4%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、贡献度同比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-0.8pt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3C3DAD9-804F-635E-EF49-1E9D18DD32DB}"/>
              </a:ext>
            </a:extLst>
          </p:cNvPr>
          <p:cNvSpPr/>
          <p:nvPr/>
        </p:nvSpPr>
        <p:spPr>
          <a:xfrm>
            <a:off x="8531053" y="2319749"/>
            <a:ext cx="639762" cy="4571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6A08B79-77E2-F256-66A3-F611405DF3C7}"/>
              </a:ext>
            </a:extLst>
          </p:cNvPr>
          <p:cNvSpPr/>
          <p:nvPr/>
        </p:nvSpPr>
        <p:spPr>
          <a:xfrm>
            <a:off x="5178252" y="4758272"/>
            <a:ext cx="2881782" cy="97472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阿里巴巴普惠体"/>
              </a:rPr>
              <a:t>招行、交行、浦发均同比提升，尤其招行、交行同比提升巨大，表现亮眼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  <a:cs typeface="阿里巴巴普惠体 Light" panose="00020600040101010101" pitchFamily="18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093EDA5-BD37-8673-EFDA-6375BE6C7667}"/>
              </a:ext>
            </a:extLst>
          </p:cNvPr>
          <p:cNvSpPr/>
          <p:nvPr/>
        </p:nvSpPr>
        <p:spPr>
          <a:xfrm>
            <a:off x="5178252" y="4557774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B84ACEE-51D6-B2C8-8A48-24FFF41464C8}"/>
              </a:ext>
            </a:extLst>
          </p:cNvPr>
          <p:cNvSpPr/>
          <p:nvPr/>
        </p:nvSpPr>
        <p:spPr>
          <a:xfrm>
            <a:off x="8531053" y="4758272"/>
            <a:ext cx="2881782" cy="5766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渠道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D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是公司固定的基础业务，整体的业绩保持平稳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B745087-1E83-E811-834B-C8E1D75EAD53}"/>
              </a:ext>
            </a:extLst>
          </p:cNvPr>
          <p:cNvSpPr/>
          <p:nvPr/>
        </p:nvSpPr>
        <p:spPr>
          <a:xfrm>
            <a:off x="8531053" y="4557774"/>
            <a:ext cx="63976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íṩļíḑè">
            <a:extLst>
              <a:ext uri="{FF2B5EF4-FFF2-40B4-BE49-F238E27FC236}">
                <a16:creationId xmlns:a16="http://schemas.microsoft.com/office/drawing/2014/main" id="{208F7031-C038-AB75-0C66-AB524091A0A6}"/>
              </a:ext>
            </a:extLst>
          </p:cNvPr>
          <p:cNvSpPr txBox="1"/>
          <p:nvPr/>
        </p:nvSpPr>
        <p:spPr bwMode="auto">
          <a:xfrm>
            <a:off x="8531053" y="1745674"/>
            <a:ext cx="1440261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渠道</a:t>
            </a:r>
            <a:r>
              <a:rPr lang="en-US" altLang="zh-CN" sz="2400" dirty="0"/>
              <a:t>B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32" name="íṩļíḑè">
            <a:extLst>
              <a:ext uri="{FF2B5EF4-FFF2-40B4-BE49-F238E27FC236}">
                <a16:creationId xmlns:a16="http://schemas.microsoft.com/office/drawing/2014/main" id="{6538A24D-AC03-66FE-8609-39EF566E7FD1}"/>
              </a:ext>
            </a:extLst>
          </p:cNvPr>
          <p:cNvSpPr txBox="1"/>
          <p:nvPr/>
        </p:nvSpPr>
        <p:spPr bwMode="auto">
          <a:xfrm>
            <a:off x="8531053" y="3986123"/>
            <a:ext cx="1440262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渠道</a:t>
            </a:r>
            <a:r>
              <a:rPr lang="en-US" altLang="zh-CN" sz="2400" dirty="0"/>
              <a:t>D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33" name="íṩļíḑè">
            <a:extLst>
              <a:ext uri="{FF2B5EF4-FFF2-40B4-BE49-F238E27FC236}">
                <a16:creationId xmlns:a16="http://schemas.microsoft.com/office/drawing/2014/main" id="{6FD1E835-55C4-41E3-658B-3DB8B88201AD}"/>
              </a:ext>
            </a:extLst>
          </p:cNvPr>
          <p:cNvSpPr txBox="1"/>
          <p:nvPr/>
        </p:nvSpPr>
        <p:spPr bwMode="auto">
          <a:xfrm>
            <a:off x="5178252" y="3986123"/>
            <a:ext cx="1440262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defRPr>
            </a:lvl1pPr>
          </a:lstStyle>
          <a:p>
            <a:r>
              <a:rPr lang="zh-CN" altLang="en-US" sz="2400" dirty="0"/>
              <a:t>渠道</a:t>
            </a:r>
            <a:r>
              <a:rPr lang="en-US" altLang="zh-CN" sz="2400" dirty="0"/>
              <a:t>C</a:t>
            </a:r>
            <a:r>
              <a:rPr lang="zh-CN" altLang="en-US" sz="2400" dirty="0"/>
              <a:t>分析</a:t>
            </a:r>
            <a:endParaRPr lang="en-US" altLang="zh-CN" sz="2400" dirty="0"/>
          </a:p>
        </p:txBody>
      </p:sp>
      <p:sp>
        <p:nvSpPr>
          <p:cNvPr id="34" name="íṩļíḑè">
            <a:extLst>
              <a:ext uri="{FF2B5EF4-FFF2-40B4-BE49-F238E27FC236}">
                <a16:creationId xmlns:a16="http://schemas.microsoft.com/office/drawing/2014/main" id="{2A12A06F-9FEE-8BA1-75DA-50AFE8672536}"/>
              </a:ext>
            </a:extLst>
          </p:cNvPr>
          <p:cNvSpPr txBox="1"/>
          <p:nvPr/>
        </p:nvSpPr>
        <p:spPr bwMode="auto">
          <a:xfrm>
            <a:off x="5178252" y="1745674"/>
            <a:ext cx="1440261" cy="42171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渠道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A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"/>
              </a:rPr>
              <a:t>分析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n-ea"/>
            </a:endParaRPr>
          </a:p>
        </p:txBody>
      </p:sp>
      <p:graphicFrame>
        <p:nvGraphicFramePr>
          <p:cNvPr id="35" name="图表 34">
            <a:extLst>
              <a:ext uri="{FF2B5EF4-FFF2-40B4-BE49-F238E27FC236}">
                <a16:creationId xmlns:a16="http://schemas.microsoft.com/office/drawing/2014/main" id="{5FE1806D-30BD-7779-A656-FF0F61B45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286131"/>
              </p:ext>
            </p:extLst>
          </p:nvPr>
        </p:nvGraphicFramePr>
        <p:xfrm>
          <a:off x="23081" y="2122367"/>
          <a:ext cx="4919662" cy="394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46AA7FF5-F707-79F8-54CB-6068F0BAF703}"/>
              </a:ext>
            </a:extLst>
          </p:cNvPr>
          <p:cNvSpPr txBox="1"/>
          <p:nvPr/>
        </p:nvSpPr>
        <p:spPr>
          <a:xfrm>
            <a:off x="695325" y="1763803"/>
            <a:ext cx="3816675" cy="378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ea typeface="+mn-ea"/>
                <a:cs typeface="+mn-cs"/>
              </a:defRPr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- 20XX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年四项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渠道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业绩占比图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-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E299FB0-7DE2-014B-DE39-739CD8CE9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团队发展</a:t>
            </a:r>
            <a:endParaRPr 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642A208-C237-18A4-79F4-C974E2F5E497}"/>
              </a:ext>
            </a:extLst>
          </p:cNvPr>
          <p:cNvSpPr txBox="1"/>
          <p:nvPr/>
        </p:nvSpPr>
        <p:spPr>
          <a:xfrm>
            <a:off x="768000" y="1197000"/>
            <a:ext cx="10728675" cy="1149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/>
              <a:t>2022</a:t>
            </a:r>
            <a:r>
              <a:rPr lang="zh-CN" altLang="en-US" dirty="0"/>
              <a:t>年上半年，疫情和大环境低迷的双重压力下，分公司银保客户经理收入仍旧保持稳步增长，月均基本工资（底薪</a:t>
            </a:r>
            <a:r>
              <a:rPr lang="en-US" altLang="zh-CN" dirty="0"/>
              <a:t>+</a:t>
            </a:r>
            <a:r>
              <a:rPr lang="zh-CN" altLang="en-US" dirty="0"/>
              <a:t>浮动津贴）达到</a:t>
            </a:r>
            <a:r>
              <a:rPr lang="en-US" altLang="zh-CN" dirty="0"/>
              <a:t>8963</a:t>
            </a:r>
            <a:r>
              <a:rPr lang="zh-CN" altLang="en-US" dirty="0"/>
              <a:t>元，较去年同比增长</a:t>
            </a:r>
            <a:r>
              <a:rPr lang="en-US" altLang="zh-CN" dirty="0"/>
              <a:t>18.5%</a:t>
            </a:r>
            <a:r>
              <a:rPr lang="zh-CN" altLang="en-US" dirty="0"/>
              <a:t>；</a:t>
            </a:r>
          </a:p>
          <a:p>
            <a:pPr algn="just">
              <a:lnSpc>
                <a:spcPct val="130000"/>
              </a:lnSpc>
            </a:pPr>
            <a:r>
              <a:rPr lang="zh-CN" altLang="en-US" dirty="0"/>
              <a:t>分公司月均基本工资（底薪</a:t>
            </a:r>
            <a:r>
              <a:rPr lang="en-US" altLang="zh-CN" dirty="0"/>
              <a:t>+</a:t>
            </a:r>
            <a:r>
              <a:rPr lang="zh-CN" altLang="en-US" dirty="0"/>
              <a:t>浮动津贴）高于同类机构均值</a:t>
            </a:r>
            <a:r>
              <a:rPr lang="en-US" altLang="zh-CN" dirty="0"/>
              <a:t>30.7%</a:t>
            </a:r>
            <a:r>
              <a:rPr lang="zh-CN" altLang="en-US" dirty="0"/>
              <a:t>，高于总公司均值</a:t>
            </a:r>
            <a:r>
              <a:rPr lang="en-US" altLang="zh-CN" dirty="0"/>
              <a:t>55.1%</a:t>
            </a:r>
            <a:endParaRPr lang="zh-CN" altLang="en-US" dirty="0"/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9399B65B-CF46-3CC1-717E-A4E9CB676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863252"/>
              </p:ext>
            </p:extLst>
          </p:nvPr>
        </p:nvGraphicFramePr>
        <p:xfrm>
          <a:off x="1200675" y="2565000"/>
          <a:ext cx="9863326" cy="345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C7CAAEE8-B51F-1B8E-B52A-A8B0E60500D3}"/>
              </a:ext>
            </a:extLst>
          </p:cNvPr>
          <p:cNvSpPr txBox="1"/>
          <p:nvPr/>
        </p:nvSpPr>
        <p:spPr>
          <a:xfrm>
            <a:off x="1992000" y="5968699"/>
            <a:ext cx="13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总公司均值</a:t>
            </a:r>
            <a:endParaRPr 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B9089EC-7267-6E7F-6F74-9E16157E0885}"/>
              </a:ext>
            </a:extLst>
          </p:cNvPr>
          <p:cNvSpPr txBox="1"/>
          <p:nvPr/>
        </p:nvSpPr>
        <p:spPr>
          <a:xfrm>
            <a:off x="4128646" y="5968699"/>
            <a:ext cx="167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同类机构均值</a:t>
            </a:r>
            <a:endParaRPr 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217DE75-9AEA-A824-16C3-E0B6397B09EF}"/>
              </a:ext>
            </a:extLst>
          </p:cNvPr>
          <p:cNvSpPr txBox="1"/>
          <p:nvPr/>
        </p:nvSpPr>
        <p:spPr>
          <a:xfrm>
            <a:off x="6384000" y="5968699"/>
            <a:ext cx="184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分公司</a:t>
            </a:r>
            <a:r>
              <a:rPr lang="en-US" altLang="zh-CN" dirty="0"/>
              <a:t>21</a:t>
            </a:r>
            <a:r>
              <a:rPr lang="zh-CN" altLang="en-US" dirty="0"/>
              <a:t>年均值</a:t>
            </a:r>
            <a:endParaRPr 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407685F-B0B4-21BB-5FB2-999CD4203E1E}"/>
              </a:ext>
            </a:extLst>
          </p:cNvPr>
          <p:cNvSpPr txBox="1"/>
          <p:nvPr/>
        </p:nvSpPr>
        <p:spPr>
          <a:xfrm>
            <a:off x="8715120" y="5968699"/>
            <a:ext cx="184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分公司</a:t>
            </a:r>
            <a:r>
              <a:rPr lang="en-US" altLang="zh-CN" dirty="0"/>
              <a:t>22</a:t>
            </a:r>
            <a:r>
              <a:rPr lang="zh-CN" altLang="en-US" dirty="0"/>
              <a:t>年均值</a:t>
            </a:r>
            <a:endParaRPr lang="en-US" dirty="0"/>
          </a:p>
        </p:txBody>
      </p:sp>
      <p:pic>
        <p:nvPicPr>
          <p:cNvPr id="42" name="图片 41" descr="1656572844634-ckt-抠图">
            <a:extLst>
              <a:ext uri="{FF2B5EF4-FFF2-40B4-BE49-F238E27FC236}">
                <a16:creationId xmlns:a16="http://schemas.microsoft.com/office/drawing/2014/main" id="{339027BF-590F-BE7C-801A-0026F84507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7868">
            <a:off x="7783678" y="2915207"/>
            <a:ext cx="1394275" cy="13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55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B23C9F-67A5-E3E3-D360-D3CB59D11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渠道合作</a:t>
            </a:r>
            <a:endParaRPr 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42202F9-069D-CCFB-60E6-27A964F1BB77}"/>
              </a:ext>
            </a:extLst>
          </p:cNvPr>
          <p:cNvSpPr/>
          <p:nvPr/>
        </p:nvSpPr>
        <p:spPr>
          <a:xfrm>
            <a:off x="0" y="4323522"/>
            <a:ext cx="12192000" cy="25344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2B969DF1-6C4B-B357-8CA2-5BE1467F6BA9}"/>
              </a:ext>
            </a:extLst>
          </p:cNvPr>
          <p:cNvSpPr/>
          <p:nvPr/>
        </p:nvSpPr>
        <p:spPr>
          <a:xfrm>
            <a:off x="839788" y="1807029"/>
            <a:ext cx="2534783" cy="4018772"/>
          </a:xfrm>
          <a:prstGeom prst="roundRect">
            <a:avLst>
              <a:gd name="adj" fmla="val 5523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DBFDDA2-3117-9C8D-6928-425EEDC981B5}"/>
              </a:ext>
            </a:extLst>
          </p:cNvPr>
          <p:cNvSpPr txBox="1"/>
          <p:nvPr/>
        </p:nvSpPr>
        <p:spPr>
          <a:xfrm>
            <a:off x="1245405" y="3031693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重疾专项推动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434634B-2676-F62C-2056-56A20691FEE7}"/>
              </a:ext>
            </a:extLst>
          </p:cNvPr>
          <p:cNvSpPr txBox="1"/>
          <p:nvPr/>
        </p:nvSpPr>
        <p:spPr>
          <a:xfrm>
            <a:off x="968953" y="3586811"/>
            <a:ext cx="2276453" cy="19924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分批次、分层级、针对开展重疾技能提升培训；</a:t>
            </a: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494949"/>
                </a:solidFill>
                <a:effectLst/>
              </a:rPr>
              <a:t>结合后续持续跟进追踪，截至</a:t>
            </a:r>
            <a:r>
              <a:rPr lang="en-US" altLang="zh-CN" sz="1600" dirty="0">
                <a:solidFill>
                  <a:srgbClr val="494949"/>
                </a:solidFill>
                <a:effectLst/>
              </a:rPr>
              <a:t>6</a:t>
            </a:r>
            <a:r>
              <a:rPr lang="zh-CN" altLang="en-US" sz="1600" dirty="0">
                <a:solidFill>
                  <a:srgbClr val="494949"/>
                </a:solidFill>
                <a:effectLst/>
              </a:rPr>
              <a:t>月底，招行重疾项目已累计销售</a:t>
            </a:r>
            <a:r>
              <a:rPr lang="en-US" altLang="zh-CN" sz="1600" dirty="0">
                <a:solidFill>
                  <a:srgbClr val="494949"/>
                </a:solidFill>
                <a:effectLst/>
              </a:rPr>
              <a:t>22</a:t>
            </a:r>
            <a:r>
              <a:rPr lang="zh-CN" altLang="en-US" sz="1600" dirty="0">
                <a:solidFill>
                  <a:srgbClr val="494949"/>
                </a:solidFill>
                <a:effectLst/>
              </a:rPr>
              <a:t>件重疾保单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2CEFF5C-5D32-6406-9BBD-8A5FDCDA8506}"/>
              </a:ext>
            </a:extLst>
          </p:cNvPr>
          <p:cNvSpPr/>
          <p:nvPr/>
        </p:nvSpPr>
        <p:spPr>
          <a:xfrm>
            <a:off x="3499002" y="1807029"/>
            <a:ext cx="2534783" cy="4018772"/>
          </a:xfrm>
          <a:prstGeom prst="roundRect">
            <a:avLst>
              <a:gd name="adj" fmla="val 5501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234A1CF-C9E2-2E78-ADC5-E687FE05C98F}"/>
              </a:ext>
            </a:extLst>
          </p:cNvPr>
          <p:cNvSpPr txBox="1"/>
          <p:nvPr/>
        </p:nvSpPr>
        <p:spPr>
          <a:xfrm>
            <a:off x="3519898" y="3031693"/>
            <a:ext cx="24929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夺宝奇兵、产能飞跃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CF69F8D-2EE7-3FA6-CC49-301E39B4E940}"/>
              </a:ext>
            </a:extLst>
          </p:cNvPr>
          <p:cNvSpPr txBox="1"/>
          <p:nvPr/>
        </p:nvSpPr>
        <p:spPr>
          <a:xfrm>
            <a:off x="3628167" y="3586811"/>
            <a:ext cx="2276453" cy="19924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494949"/>
                </a:solidFill>
              </a:rPr>
              <a:t>分对分联合开展夺宝奇兵、产能飞跃项目；通过一对一高频辅导，落后穿刺督导，点对点细致追踪，项目期间累计实现标保</a:t>
            </a:r>
            <a:r>
              <a:rPr lang="en-US" altLang="zh-CN" sz="1600" dirty="0">
                <a:solidFill>
                  <a:srgbClr val="494949"/>
                </a:solidFill>
              </a:rPr>
              <a:t>290</a:t>
            </a:r>
            <a:r>
              <a:rPr lang="zh-CN" altLang="en-US" sz="1600" dirty="0">
                <a:solidFill>
                  <a:srgbClr val="494949"/>
                </a:solidFill>
              </a:rPr>
              <a:t>万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03298F2D-6140-2C98-B6EE-36993D08CF80}"/>
              </a:ext>
            </a:extLst>
          </p:cNvPr>
          <p:cNvSpPr/>
          <p:nvPr/>
        </p:nvSpPr>
        <p:spPr>
          <a:xfrm>
            <a:off x="6158216" y="1807029"/>
            <a:ext cx="2534783" cy="4018772"/>
          </a:xfrm>
          <a:prstGeom prst="roundRect">
            <a:avLst>
              <a:gd name="adj" fmla="val 5501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1D1F7F3-B6B5-C6F3-8B6F-83FCB7CB8E54}"/>
              </a:ext>
            </a:extLst>
          </p:cNvPr>
          <p:cNvSpPr txBox="1"/>
          <p:nvPr/>
        </p:nvSpPr>
        <p:spPr>
          <a:xfrm>
            <a:off x="6563833" y="3031693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技能提升训练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0D508A7-7A69-1282-EF87-D471BFDF5D65}"/>
              </a:ext>
            </a:extLst>
          </p:cNvPr>
          <p:cNvSpPr txBox="1"/>
          <p:nvPr/>
        </p:nvSpPr>
        <p:spPr>
          <a:xfrm>
            <a:off x="6287381" y="3586811"/>
            <a:ext cx="2276453" cy="19924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494949"/>
                </a:solidFill>
              </a:rPr>
              <a:t>分对分联合开展技能提升培训，斥巨资外聘专业讲师带来实操性高客开拓培训课程；高质量的培训支撑，获渠道一致好评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CD2A7B9C-B5C2-95D5-A727-C84B34D2BFBB}"/>
              </a:ext>
            </a:extLst>
          </p:cNvPr>
          <p:cNvSpPr/>
          <p:nvPr/>
        </p:nvSpPr>
        <p:spPr>
          <a:xfrm>
            <a:off x="8817429" y="1807029"/>
            <a:ext cx="2534783" cy="4018772"/>
          </a:xfrm>
          <a:prstGeom prst="roundRect">
            <a:avLst>
              <a:gd name="adj" fmla="val 5472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6793AE3-0CD4-68FF-1D3D-0D95BCF764C6}"/>
              </a:ext>
            </a:extLst>
          </p:cNvPr>
          <p:cNvSpPr txBox="1"/>
          <p:nvPr/>
        </p:nvSpPr>
        <p:spPr>
          <a:xfrm>
            <a:off x="9351286" y="3031693"/>
            <a:ext cx="1467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数智化营销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DECE5F4-6E93-FEAC-CB62-81578AF2166E}"/>
              </a:ext>
            </a:extLst>
          </p:cNvPr>
          <p:cNvSpPr txBox="1"/>
          <p:nvPr/>
        </p:nvSpPr>
        <p:spPr>
          <a:xfrm>
            <a:off x="8946594" y="3586811"/>
            <a:ext cx="2276453" cy="1672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rgbClr val="494949"/>
                </a:solidFill>
              </a:rPr>
              <a:t>与邮储联合开展数智化营销活动；活动期间，通过高频沙龙支持、培训辅导，参与活动网点平均销量超百万</a:t>
            </a: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7E00A958-600D-B14E-ECFF-FF4DA9BC632F}"/>
              </a:ext>
            </a:extLst>
          </p:cNvPr>
          <p:cNvGrpSpPr/>
          <p:nvPr/>
        </p:nvGrpSpPr>
        <p:grpSpPr>
          <a:xfrm>
            <a:off x="4336915" y="1989000"/>
            <a:ext cx="864000" cy="864000"/>
            <a:chOff x="4336915" y="1845000"/>
            <a:chExt cx="864000" cy="864000"/>
          </a:xfrm>
        </p:grpSpPr>
        <p:sp>
          <p:nvSpPr>
            <p:cNvPr id="70" name="Freeform 126">
              <a:extLst>
                <a:ext uri="{FF2B5EF4-FFF2-40B4-BE49-F238E27FC236}">
                  <a16:creationId xmlns:a16="http://schemas.microsoft.com/office/drawing/2014/main" id="{79DDE1A2-7358-37C5-862D-3A6EB8ADA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0687" y="1990445"/>
              <a:ext cx="556457" cy="573110"/>
            </a:xfrm>
            <a:custGeom>
              <a:avLst/>
              <a:gdLst>
                <a:gd name="T0" fmla="*/ 69 w 120"/>
                <a:gd name="T1" fmla="*/ 64 h 110"/>
                <a:gd name="T2" fmla="*/ 73 w 120"/>
                <a:gd name="T3" fmla="*/ 77 h 110"/>
                <a:gd name="T4" fmla="*/ 61 w 120"/>
                <a:gd name="T5" fmla="*/ 87 h 110"/>
                <a:gd name="T6" fmla="*/ 48 w 120"/>
                <a:gd name="T7" fmla="*/ 93 h 110"/>
                <a:gd name="T8" fmla="*/ 33 w 120"/>
                <a:gd name="T9" fmla="*/ 93 h 110"/>
                <a:gd name="T10" fmla="*/ 19 w 120"/>
                <a:gd name="T11" fmla="*/ 87 h 110"/>
                <a:gd name="T12" fmla="*/ 7 w 120"/>
                <a:gd name="T13" fmla="*/ 77 h 110"/>
                <a:gd name="T14" fmla="*/ 11 w 120"/>
                <a:gd name="T15" fmla="*/ 64 h 110"/>
                <a:gd name="T16" fmla="*/ 0 w 120"/>
                <a:gd name="T17" fmla="*/ 49 h 110"/>
                <a:gd name="T18" fmla="*/ 13 w 120"/>
                <a:gd name="T19" fmla="*/ 41 h 110"/>
                <a:gd name="T20" fmla="*/ 8 w 120"/>
                <a:gd name="T21" fmla="*/ 31 h 110"/>
                <a:gd name="T22" fmla="*/ 26 w 120"/>
                <a:gd name="T23" fmla="*/ 28 h 110"/>
                <a:gd name="T24" fmla="*/ 34 w 120"/>
                <a:gd name="T25" fmla="*/ 15 h 110"/>
                <a:gd name="T26" fmla="*/ 49 w 120"/>
                <a:gd name="T27" fmla="*/ 26 h 110"/>
                <a:gd name="T28" fmla="*/ 63 w 120"/>
                <a:gd name="T29" fmla="*/ 22 h 110"/>
                <a:gd name="T30" fmla="*/ 72 w 120"/>
                <a:gd name="T31" fmla="*/ 34 h 110"/>
                <a:gd name="T32" fmla="*/ 79 w 120"/>
                <a:gd name="T33" fmla="*/ 47 h 110"/>
                <a:gd name="T34" fmla="*/ 40 w 120"/>
                <a:gd name="T35" fmla="*/ 39 h 110"/>
                <a:gd name="T36" fmla="*/ 56 w 120"/>
                <a:gd name="T37" fmla="*/ 55 h 110"/>
                <a:gd name="T38" fmla="*/ 111 w 120"/>
                <a:gd name="T39" fmla="*/ 29 h 110"/>
                <a:gd name="T40" fmla="*/ 112 w 120"/>
                <a:gd name="T41" fmla="*/ 42 h 110"/>
                <a:gd name="T42" fmla="*/ 96 w 120"/>
                <a:gd name="T43" fmla="*/ 39 h 110"/>
                <a:gd name="T44" fmla="*/ 80 w 120"/>
                <a:gd name="T45" fmla="*/ 42 h 110"/>
                <a:gd name="T46" fmla="*/ 81 w 120"/>
                <a:gd name="T47" fmla="*/ 29 h 110"/>
                <a:gd name="T48" fmla="*/ 81 w 120"/>
                <a:gd name="T49" fmla="*/ 17 h 110"/>
                <a:gd name="T50" fmla="*/ 80 w 120"/>
                <a:gd name="T51" fmla="*/ 4 h 110"/>
                <a:gd name="T52" fmla="*/ 96 w 120"/>
                <a:gd name="T53" fmla="*/ 7 h 110"/>
                <a:gd name="T54" fmla="*/ 104 w 120"/>
                <a:gd name="T55" fmla="*/ 0 h 110"/>
                <a:gd name="T56" fmla="*/ 109 w 120"/>
                <a:gd name="T57" fmla="*/ 13 h 110"/>
                <a:gd name="T58" fmla="*/ 120 w 120"/>
                <a:gd name="T59" fmla="*/ 27 h 110"/>
                <a:gd name="T60" fmla="*/ 109 w 120"/>
                <a:gd name="T61" fmla="*/ 97 h 110"/>
                <a:gd name="T62" fmla="*/ 104 w 120"/>
                <a:gd name="T63" fmla="*/ 110 h 110"/>
                <a:gd name="T64" fmla="*/ 94 w 120"/>
                <a:gd name="T65" fmla="*/ 103 h 110"/>
                <a:gd name="T66" fmla="*/ 80 w 120"/>
                <a:gd name="T67" fmla="*/ 105 h 110"/>
                <a:gd name="T68" fmla="*/ 72 w 120"/>
                <a:gd name="T69" fmla="*/ 91 h 110"/>
                <a:gd name="T70" fmla="*/ 83 w 120"/>
                <a:gd name="T71" fmla="*/ 77 h 110"/>
                <a:gd name="T72" fmla="*/ 88 w 120"/>
                <a:gd name="T73" fmla="*/ 64 h 110"/>
                <a:gd name="T74" fmla="*/ 98 w 120"/>
                <a:gd name="T75" fmla="*/ 71 h 110"/>
                <a:gd name="T76" fmla="*/ 112 w 120"/>
                <a:gd name="T77" fmla="*/ 68 h 110"/>
                <a:gd name="T78" fmla="*/ 111 w 120"/>
                <a:gd name="T79" fmla="*/ 81 h 110"/>
                <a:gd name="T80" fmla="*/ 96 w 120"/>
                <a:gd name="T81" fmla="*/ 15 h 110"/>
                <a:gd name="T82" fmla="*/ 104 w 120"/>
                <a:gd name="T83" fmla="*/ 23 h 110"/>
                <a:gd name="T84" fmla="*/ 88 w 120"/>
                <a:gd name="T85" fmla="*/ 87 h 110"/>
                <a:gd name="T86" fmla="*/ 96 w 120"/>
                <a:gd name="T87" fmla="*/ 7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0" h="110">
                  <a:moveTo>
                    <a:pt x="80" y="61"/>
                  </a:moveTo>
                  <a:cubicBezTo>
                    <a:pt x="80" y="62"/>
                    <a:pt x="80" y="63"/>
                    <a:pt x="79" y="63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6"/>
                    <a:pt x="68" y="67"/>
                    <a:pt x="67" y="69"/>
                  </a:cubicBezTo>
                  <a:cubicBezTo>
                    <a:pt x="69" y="71"/>
                    <a:pt x="71" y="74"/>
                    <a:pt x="73" y="7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8"/>
                    <a:pt x="73" y="78"/>
                    <a:pt x="73" y="79"/>
                  </a:cubicBezTo>
                  <a:cubicBezTo>
                    <a:pt x="71" y="80"/>
                    <a:pt x="64" y="88"/>
                    <a:pt x="63" y="88"/>
                  </a:cubicBezTo>
                  <a:cubicBezTo>
                    <a:pt x="62" y="88"/>
                    <a:pt x="62" y="88"/>
                    <a:pt x="61" y="87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83"/>
                    <a:pt x="51" y="83"/>
                    <a:pt x="49" y="84"/>
                  </a:cubicBezTo>
                  <a:cubicBezTo>
                    <a:pt x="49" y="87"/>
                    <a:pt x="49" y="90"/>
                    <a:pt x="48" y="93"/>
                  </a:cubicBezTo>
                  <a:cubicBezTo>
                    <a:pt x="48" y="94"/>
                    <a:pt x="47" y="95"/>
                    <a:pt x="46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95"/>
                    <a:pt x="33" y="94"/>
                    <a:pt x="33" y="93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3"/>
                    <a:pt x="28" y="83"/>
                    <a:pt x="26" y="82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8"/>
                    <a:pt x="18" y="88"/>
                    <a:pt x="18" y="88"/>
                  </a:cubicBezTo>
                  <a:cubicBezTo>
                    <a:pt x="17" y="88"/>
                    <a:pt x="17" y="88"/>
                    <a:pt x="16" y="87"/>
                  </a:cubicBezTo>
                  <a:cubicBezTo>
                    <a:pt x="15" y="86"/>
                    <a:pt x="7" y="79"/>
                    <a:pt x="7" y="77"/>
                  </a:cubicBezTo>
                  <a:cubicBezTo>
                    <a:pt x="7" y="77"/>
                    <a:pt x="8" y="77"/>
                    <a:pt x="8" y="76"/>
                  </a:cubicBezTo>
                  <a:cubicBezTo>
                    <a:pt x="10" y="74"/>
                    <a:pt x="12" y="72"/>
                    <a:pt x="13" y="69"/>
                  </a:cubicBezTo>
                  <a:cubicBezTo>
                    <a:pt x="13" y="67"/>
                    <a:pt x="12" y="66"/>
                    <a:pt x="11" y="64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0" y="62"/>
                    <a:pt x="0" y="61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7"/>
                    <a:pt x="2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3" y="43"/>
                    <a:pt x="13" y="41"/>
                  </a:cubicBezTo>
                  <a:cubicBezTo>
                    <a:pt x="12" y="38"/>
                    <a:pt x="10" y="36"/>
                    <a:pt x="8" y="34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2"/>
                    <a:pt x="7" y="32"/>
                    <a:pt x="8" y="31"/>
                  </a:cubicBezTo>
                  <a:cubicBezTo>
                    <a:pt x="9" y="30"/>
                    <a:pt x="16" y="22"/>
                    <a:pt x="18" y="22"/>
                  </a:cubicBezTo>
                  <a:cubicBezTo>
                    <a:pt x="18" y="22"/>
                    <a:pt x="19" y="22"/>
                    <a:pt x="19" y="23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7"/>
                    <a:pt x="29" y="27"/>
                    <a:pt x="31" y="26"/>
                  </a:cubicBezTo>
                  <a:cubicBezTo>
                    <a:pt x="31" y="23"/>
                    <a:pt x="32" y="20"/>
                    <a:pt x="33" y="17"/>
                  </a:cubicBezTo>
                  <a:cubicBezTo>
                    <a:pt x="33" y="16"/>
                    <a:pt x="34" y="15"/>
                    <a:pt x="34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7" y="15"/>
                    <a:pt x="48" y="16"/>
                    <a:pt x="48" y="1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1" y="27"/>
                    <a:pt x="53" y="27"/>
                    <a:pt x="54" y="28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2"/>
                    <a:pt x="62" y="22"/>
                    <a:pt x="63" y="22"/>
                  </a:cubicBezTo>
                  <a:cubicBezTo>
                    <a:pt x="63" y="22"/>
                    <a:pt x="64" y="22"/>
                    <a:pt x="64" y="23"/>
                  </a:cubicBezTo>
                  <a:cubicBezTo>
                    <a:pt x="66" y="24"/>
                    <a:pt x="73" y="31"/>
                    <a:pt x="73" y="33"/>
                  </a:cubicBezTo>
                  <a:cubicBezTo>
                    <a:pt x="73" y="33"/>
                    <a:pt x="73" y="33"/>
                    <a:pt x="72" y="34"/>
                  </a:cubicBezTo>
                  <a:cubicBezTo>
                    <a:pt x="71" y="36"/>
                    <a:pt x="69" y="38"/>
                    <a:pt x="67" y="41"/>
                  </a:cubicBezTo>
                  <a:cubicBezTo>
                    <a:pt x="68" y="43"/>
                    <a:pt x="69" y="44"/>
                    <a:pt x="69" y="46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8"/>
                    <a:pt x="80" y="48"/>
                    <a:pt x="80" y="49"/>
                  </a:cubicBezTo>
                  <a:lnTo>
                    <a:pt x="80" y="61"/>
                  </a:lnTo>
                  <a:close/>
                  <a:moveTo>
                    <a:pt x="40" y="39"/>
                  </a:moveTo>
                  <a:cubicBezTo>
                    <a:pt x="31" y="39"/>
                    <a:pt x="24" y="46"/>
                    <a:pt x="24" y="55"/>
                  </a:cubicBezTo>
                  <a:cubicBezTo>
                    <a:pt x="24" y="64"/>
                    <a:pt x="31" y="71"/>
                    <a:pt x="40" y="71"/>
                  </a:cubicBezTo>
                  <a:cubicBezTo>
                    <a:pt x="49" y="71"/>
                    <a:pt x="56" y="64"/>
                    <a:pt x="56" y="55"/>
                  </a:cubicBezTo>
                  <a:cubicBezTo>
                    <a:pt x="56" y="46"/>
                    <a:pt x="49" y="39"/>
                    <a:pt x="40" y="39"/>
                  </a:cubicBezTo>
                  <a:close/>
                  <a:moveTo>
                    <a:pt x="120" y="27"/>
                  </a:moveTo>
                  <a:cubicBezTo>
                    <a:pt x="120" y="28"/>
                    <a:pt x="112" y="29"/>
                    <a:pt x="111" y="29"/>
                  </a:cubicBezTo>
                  <a:cubicBezTo>
                    <a:pt x="110" y="31"/>
                    <a:pt x="110" y="32"/>
                    <a:pt x="109" y="33"/>
                  </a:cubicBezTo>
                  <a:cubicBezTo>
                    <a:pt x="110" y="34"/>
                    <a:pt x="112" y="40"/>
                    <a:pt x="112" y="41"/>
                  </a:cubicBezTo>
                  <a:cubicBezTo>
                    <a:pt x="112" y="41"/>
                    <a:pt x="112" y="41"/>
                    <a:pt x="112" y="42"/>
                  </a:cubicBezTo>
                  <a:cubicBezTo>
                    <a:pt x="111" y="42"/>
                    <a:pt x="104" y="46"/>
                    <a:pt x="104" y="46"/>
                  </a:cubicBezTo>
                  <a:cubicBezTo>
                    <a:pt x="103" y="46"/>
                    <a:pt x="99" y="40"/>
                    <a:pt x="98" y="39"/>
                  </a:cubicBezTo>
                  <a:cubicBezTo>
                    <a:pt x="97" y="39"/>
                    <a:pt x="97" y="39"/>
                    <a:pt x="96" y="39"/>
                  </a:cubicBezTo>
                  <a:cubicBezTo>
                    <a:pt x="96" y="39"/>
                    <a:pt x="95" y="39"/>
                    <a:pt x="94" y="39"/>
                  </a:cubicBezTo>
                  <a:cubicBezTo>
                    <a:pt x="94" y="40"/>
                    <a:pt x="89" y="46"/>
                    <a:pt x="88" y="46"/>
                  </a:cubicBezTo>
                  <a:cubicBezTo>
                    <a:pt x="88" y="46"/>
                    <a:pt x="81" y="42"/>
                    <a:pt x="80" y="42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40"/>
                    <a:pt x="83" y="34"/>
                    <a:pt x="83" y="33"/>
                  </a:cubicBezTo>
                  <a:cubicBezTo>
                    <a:pt x="83" y="32"/>
                    <a:pt x="82" y="31"/>
                    <a:pt x="81" y="29"/>
                  </a:cubicBezTo>
                  <a:cubicBezTo>
                    <a:pt x="80" y="29"/>
                    <a:pt x="72" y="28"/>
                    <a:pt x="72" y="27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8"/>
                    <a:pt x="80" y="17"/>
                    <a:pt x="81" y="17"/>
                  </a:cubicBezTo>
                  <a:cubicBezTo>
                    <a:pt x="82" y="16"/>
                    <a:pt x="83" y="14"/>
                    <a:pt x="83" y="13"/>
                  </a:cubicBezTo>
                  <a:cubicBezTo>
                    <a:pt x="83" y="12"/>
                    <a:pt x="80" y="6"/>
                    <a:pt x="80" y="5"/>
                  </a:cubicBezTo>
                  <a:cubicBezTo>
                    <a:pt x="80" y="5"/>
                    <a:pt x="80" y="5"/>
                    <a:pt x="80" y="4"/>
                  </a:cubicBezTo>
                  <a:cubicBezTo>
                    <a:pt x="81" y="4"/>
                    <a:pt x="88" y="0"/>
                    <a:pt x="88" y="0"/>
                  </a:cubicBezTo>
                  <a:cubicBezTo>
                    <a:pt x="89" y="0"/>
                    <a:pt x="94" y="6"/>
                    <a:pt x="94" y="7"/>
                  </a:cubicBezTo>
                  <a:cubicBezTo>
                    <a:pt x="95" y="7"/>
                    <a:pt x="96" y="7"/>
                    <a:pt x="96" y="7"/>
                  </a:cubicBezTo>
                  <a:cubicBezTo>
                    <a:pt x="97" y="7"/>
                    <a:pt x="97" y="7"/>
                    <a:pt x="98" y="7"/>
                  </a:cubicBezTo>
                  <a:cubicBezTo>
                    <a:pt x="100" y="5"/>
                    <a:pt x="102" y="2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11" y="4"/>
                    <a:pt x="112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0" y="12"/>
                    <a:pt x="109" y="13"/>
                  </a:cubicBezTo>
                  <a:cubicBezTo>
                    <a:pt x="110" y="14"/>
                    <a:pt x="110" y="16"/>
                    <a:pt x="111" y="17"/>
                  </a:cubicBezTo>
                  <a:cubicBezTo>
                    <a:pt x="112" y="17"/>
                    <a:pt x="120" y="18"/>
                    <a:pt x="120" y="19"/>
                  </a:cubicBezTo>
                  <a:lnTo>
                    <a:pt x="120" y="27"/>
                  </a:lnTo>
                  <a:close/>
                  <a:moveTo>
                    <a:pt x="120" y="91"/>
                  </a:moveTo>
                  <a:cubicBezTo>
                    <a:pt x="120" y="92"/>
                    <a:pt x="112" y="93"/>
                    <a:pt x="111" y="93"/>
                  </a:cubicBezTo>
                  <a:cubicBezTo>
                    <a:pt x="110" y="94"/>
                    <a:pt x="110" y="96"/>
                    <a:pt x="109" y="97"/>
                  </a:cubicBezTo>
                  <a:cubicBezTo>
                    <a:pt x="110" y="98"/>
                    <a:pt x="112" y="104"/>
                    <a:pt x="112" y="105"/>
                  </a:cubicBezTo>
                  <a:cubicBezTo>
                    <a:pt x="112" y="105"/>
                    <a:pt x="112" y="105"/>
                    <a:pt x="112" y="106"/>
                  </a:cubicBezTo>
                  <a:cubicBezTo>
                    <a:pt x="111" y="106"/>
                    <a:pt x="104" y="110"/>
                    <a:pt x="104" y="110"/>
                  </a:cubicBezTo>
                  <a:cubicBezTo>
                    <a:pt x="103" y="110"/>
                    <a:pt x="99" y="104"/>
                    <a:pt x="98" y="103"/>
                  </a:cubicBezTo>
                  <a:cubicBezTo>
                    <a:pt x="97" y="103"/>
                    <a:pt x="97" y="103"/>
                    <a:pt x="96" y="103"/>
                  </a:cubicBezTo>
                  <a:cubicBezTo>
                    <a:pt x="96" y="103"/>
                    <a:pt x="95" y="103"/>
                    <a:pt x="94" y="103"/>
                  </a:cubicBezTo>
                  <a:cubicBezTo>
                    <a:pt x="94" y="104"/>
                    <a:pt x="89" y="110"/>
                    <a:pt x="88" y="110"/>
                  </a:cubicBezTo>
                  <a:cubicBezTo>
                    <a:pt x="88" y="110"/>
                    <a:pt x="81" y="106"/>
                    <a:pt x="80" y="106"/>
                  </a:cubicBezTo>
                  <a:cubicBezTo>
                    <a:pt x="80" y="105"/>
                    <a:pt x="80" y="105"/>
                    <a:pt x="80" y="105"/>
                  </a:cubicBezTo>
                  <a:cubicBezTo>
                    <a:pt x="80" y="104"/>
                    <a:pt x="83" y="98"/>
                    <a:pt x="83" y="97"/>
                  </a:cubicBezTo>
                  <a:cubicBezTo>
                    <a:pt x="83" y="96"/>
                    <a:pt x="82" y="94"/>
                    <a:pt x="81" y="93"/>
                  </a:cubicBezTo>
                  <a:cubicBezTo>
                    <a:pt x="80" y="93"/>
                    <a:pt x="72" y="92"/>
                    <a:pt x="72" y="91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2"/>
                    <a:pt x="80" y="81"/>
                    <a:pt x="81" y="81"/>
                  </a:cubicBezTo>
                  <a:cubicBezTo>
                    <a:pt x="82" y="80"/>
                    <a:pt x="83" y="78"/>
                    <a:pt x="83" y="77"/>
                  </a:cubicBezTo>
                  <a:cubicBezTo>
                    <a:pt x="83" y="76"/>
                    <a:pt x="80" y="70"/>
                    <a:pt x="80" y="69"/>
                  </a:cubicBezTo>
                  <a:cubicBezTo>
                    <a:pt x="80" y="69"/>
                    <a:pt x="80" y="68"/>
                    <a:pt x="80" y="68"/>
                  </a:cubicBezTo>
                  <a:cubicBezTo>
                    <a:pt x="81" y="68"/>
                    <a:pt x="88" y="64"/>
                    <a:pt x="88" y="64"/>
                  </a:cubicBezTo>
                  <a:cubicBezTo>
                    <a:pt x="89" y="64"/>
                    <a:pt x="94" y="70"/>
                    <a:pt x="94" y="71"/>
                  </a:cubicBezTo>
                  <a:cubicBezTo>
                    <a:pt x="95" y="71"/>
                    <a:pt x="96" y="71"/>
                    <a:pt x="96" y="71"/>
                  </a:cubicBezTo>
                  <a:cubicBezTo>
                    <a:pt x="97" y="71"/>
                    <a:pt x="97" y="71"/>
                    <a:pt x="98" y="71"/>
                  </a:cubicBezTo>
                  <a:cubicBezTo>
                    <a:pt x="100" y="69"/>
                    <a:pt x="102" y="66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11" y="68"/>
                    <a:pt x="112" y="68"/>
                  </a:cubicBezTo>
                  <a:cubicBezTo>
                    <a:pt x="112" y="68"/>
                    <a:pt x="112" y="69"/>
                    <a:pt x="112" y="69"/>
                  </a:cubicBezTo>
                  <a:cubicBezTo>
                    <a:pt x="112" y="70"/>
                    <a:pt x="110" y="76"/>
                    <a:pt x="109" y="77"/>
                  </a:cubicBezTo>
                  <a:cubicBezTo>
                    <a:pt x="110" y="78"/>
                    <a:pt x="110" y="80"/>
                    <a:pt x="111" y="81"/>
                  </a:cubicBezTo>
                  <a:cubicBezTo>
                    <a:pt x="112" y="81"/>
                    <a:pt x="120" y="82"/>
                    <a:pt x="120" y="83"/>
                  </a:cubicBezTo>
                  <a:lnTo>
                    <a:pt x="120" y="91"/>
                  </a:lnTo>
                  <a:close/>
                  <a:moveTo>
                    <a:pt x="96" y="15"/>
                  </a:moveTo>
                  <a:cubicBezTo>
                    <a:pt x="92" y="15"/>
                    <a:pt x="88" y="19"/>
                    <a:pt x="88" y="23"/>
                  </a:cubicBezTo>
                  <a:cubicBezTo>
                    <a:pt x="88" y="27"/>
                    <a:pt x="92" y="31"/>
                    <a:pt x="96" y="31"/>
                  </a:cubicBezTo>
                  <a:cubicBezTo>
                    <a:pt x="101" y="31"/>
                    <a:pt x="104" y="27"/>
                    <a:pt x="104" y="23"/>
                  </a:cubicBezTo>
                  <a:cubicBezTo>
                    <a:pt x="104" y="19"/>
                    <a:pt x="101" y="15"/>
                    <a:pt x="96" y="15"/>
                  </a:cubicBezTo>
                  <a:close/>
                  <a:moveTo>
                    <a:pt x="96" y="79"/>
                  </a:moveTo>
                  <a:cubicBezTo>
                    <a:pt x="92" y="79"/>
                    <a:pt x="88" y="83"/>
                    <a:pt x="88" y="87"/>
                  </a:cubicBezTo>
                  <a:cubicBezTo>
                    <a:pt x="88" y="91"/>
                    <a:pt x="92" y="95"/>
                    <a:pt x="96" y="95"/>
                  </a:cubicBezTo>
                  <a:cubicBezTo>
                    <a:pt x="101" y="95"/>
                    <a:pt x="104" y="91"/>
                    <a:pt x="104" y="87"/>
                  </a:cubicBezTo>
                  <a:cubicBezTo>
                    <a:pt x="104" y="83"/>
                    <a:pt x="101" y="79"/>
                    <a:pt x="96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14F796A9-BFE3-B2D3-FDC3-A046661BFB7C}"/>
                </a:ext>
              </a:extLst>
            </p:cNvPr>
            <p:cNvSpPr/>
            <p:nvPr/>
          </p:nvSpPr>
          <p:spPr>
            <a:xfrm>
              <a:off x="4336915" y="1845000"/>
              <a:ext cx="864000" cy="864000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47E65F5B-C0E5-E80D-50F9-AC6056D63760}"/>
              </a:ext>
            </a:extLst>
          </p:cNvPr>
          <p:cNvGrpSpPr/>
          <p:nvPr/>
        </p:nvGrpSpPr>
        <p:grpSpPr>
          <a:xfrm>
            <a:off x="9652820" y="1989000"/>
            <a:ext cx="864000" cy="864000"/>
            <a:chOff x="9652820" y="1845000"/>
            <a:chExt cx="864000" cy="864000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27A4F1CC-6FAC-A97D-2AAC-BB1D7504ABB6}"/>
                </a:ext>
              </a:extLst>
            </p:cNvPr>
            <p:cNvSpPr/>
            <p:nvPr/>
          </p:nvSpPr>
          <p:spPr>
            <a:xfrm>
              <a:off x="9652820" y="1845000"/>
              <a:ext cx="864000" cy="864000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utoShape 4">
              <a:extLst>
                <a:ext uri="{FF2B5EF4-FFF2-40B4-BE49-F238E27FC236}">
                  <a16:creationId xmlns:a16="http://schemas.microsoft.com/office/drawing/2014/main" id="{5132455D-1D21-1428-B785-DD403564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820" y="2007000"/>
              <a:ext cx="540000" cy="540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54A9B63D-15F3-3358-C5DA-CE19E3355270}"/>
              </a:ext>
            </a:extLst>
          </p:cNvPr>
          <p:cNvGrpSpPr/>
          <p:nvPr/>
        </p:nvGrpSpPr>
        <p:grpSpPr>
          <a:xfrm>
            <a:off x="6993607" y="1989000"/>
            <a:ext cx="864000" cy="864000"/>
            <a:chOff x="6993607" y="1845000"/>
            <a:chExt cx="864000" cy="864000"/>
          </a:xfrm>
        </p:grpSpPr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617956EF-EE69-80B2-BB71-DCEA42F97DF6}"/>
                </a:ext>
              </a:extLst>
            </p:cNvPr>
            <p:cNvSpPr/>
            <p:nvPr/>
          </p:nvSpPr>
          <p:spPr>
            <a:xfrm>
              <a:off x="6993607" y="1845000"/>
              <a:ext cx="864000" cy="864000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utoShape 59">
              <a:extLst>
                <a:ext uri="{FF2B5EF4-FFF2-40B4-BE49-F238E27FC236}">
                  <a16:creationId xmlns:a16="http://schemas.microsoft.com/office/drawing/2014/main" id="{C71CD379-A3C4-5517-8779-85F7FF8E5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00" y="2007000"/>
              <a:ext cx="504000" cy="540000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OPPOSans R" panose="00020600040101010101" pitchFamily="18" charset="-122"/>
                <a:sym typeface="Gill Sans" charset="0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D2F08584-B8B9-DE82-C506-E89941D79E5B}"/>
              </a:ext>
            </a:extLst>
          </p:cNvPr>
          <p:cNvGrpSpPr/>
          <p:nvPr/>
        </p:nvGrpSpPr>
        <p:grpSpPr>
          <a:xfrm>
            <a:off x="1675179" y="1989000"/>
            <a:ext cx="864000" cy="864000"/>
            <a:chOff x="1675179" y="1942168"/>
            <a:chExt cx="864000" cy="864000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43E3A310-BADD-385F-5D6D-B792EE68B89B}"/>
                </a:ext>
              </a:extLst>
            </p:cNvPr>
            <p:cNvSpPr/>
            <p:nvPr/>
          </p:nvSpPr>
          <p:spPr>
            <a:xfrm>
              <a:off x="1675179" y="1942168"/>
              <a:ext cx="864000" cy="864000"/>
            </a:xfrm>
            <a:prstGeom prst="ellipse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DD249776-B7A8-552F-264C-F8532861E4DD}"/>
                </a:ext>
              </a:extLst>
            </p:cNvPr>
            <p:cNvGrpSpPr/>
            <p:nvPr/>
          </p:nvGrpSpPr>
          <p:grpSpPr>
            <a:xfrm>
              <a:off x="1837179" y="2122168"/>
              <a:ext cx="540000" cy="504000"/>
              <a:chOff x="1837180" y="2169000"/>
              <a:chExt cx="540000" cy="504000"/>
            </a:xfrm>
          </p:grpSpPr>
          <p:sp>
            <p:nvSpPr>
              <p:cNvPr id="77" name="AutoShape 84">
                <a:extLst>
                  <a:ext uri="{FF2B5EF4-FFF2-40B4-BE49-F238E27FC236}">
                    <a16:creationId xmlns:a16="http://schemas.microsoft.com/office/drawing/2014/main" id="{3655B4A5-8B75-E775-54D4-D35BEAE50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180" y="2169000"/>
                <a:ext cx="540000" cy="5040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8900"/>
                    </a:moveTo>
                    <a:cubicBezTo>
                      <a:pt x="20249" y="19643"/>
                      <a:pt x="19644" y="20249"/>
                      <a:pt x="18899" y="20249"/>
                    </a:cubicBezTo>
                    <a:lnTo>
                      <a:pt x="2699" y="20249"/>
                    </a:lnTo>
                    <a:cubicBezTo>
                      <a:pt x="1955" y="20249"/>
                      <a:pt x="1349" y="19643"/>
                      <a:pt x="1349" y="18900"/>
                    </a:cubicBezTo>
                    <a:lnTo>
                      <a:pt x="1349" y="5400"/>
                    </a:lnTo>
                    <a:cubicBezTo>
                      <a:pt x="1349" y="5027"/>
                      <a:pt x="1652" y="4725"/>
                      <a:pt x="2024" y="4725"/>
                    </a:cubicBezTo>
                    <a:lnTo>
                      <a:pt x="2699" y="4725"/>
                    </a:lnTo>
                    <a:lnTo>
                      <a:pt x="2699" y="18225"/>
                    </a:lnTo>
                    <a:cubicBezTo>
                      <a:pt x="2699" y="18598"/>
                      <a:pt x="3001" y="18900"/>
                      <a:pt x="3374" y="18900"/>
                    </a:cubicBezTo>
                    <a:cubicBezTo>
                      <a:pt x="3748" y="18900"/>
                      <a:pt x="4049" y="18598"/>
                      <a:pt x="4049" y="18225"/>
                    </a:cubicBezTo>
                    <a:lnTo>
                      <a:pt x="4049" y="2025"/>
                    </a:lnTo>
                    <a:cubicBezTo>
                      <a:pt x="4049" y="1652"/>
                      <a:pt x="4352" y="1350"/>
                      <a:pt x="4724" y="1350"/>
                    </a:cubicBezTo>
                    <a:lnTo>
                      <a:pt x="19575" y="1350"/>
                    </a:lnTo>
                    <a:cubicBezTo>
                      <a:pt x="19947" y="1350"/>
                      <a:pt x="20249" y="1652"/>
                      <a:pt x="20249" y="2025"/>
                    </a:cubicBezTo>
                    <a:cubicBezTo>
                      <a:pt x="20249" y="2025"/>
                      <a:pt x="20249" y="18900"/>
                      <a:pt x="20249" y="18900"/>
                    </a:cubicBezTo>
                    <a:close/>
                    <a:moveTo>
                      <a:pt x="19575" y="0"/>
                    </a:moveTo>
                    <a:lnTo>
                      <a:pt x="4724" y="0"/>
                    </a:lnTo>
                    <a:cubicBezTo>
                      <a:pt x="3606" y="0"/>
                      <a:pt x="2699" y="905"/>
                      <a:pt x="2699" y="2025"/>
                    </a:cubicBezTo>
                    <a:lnTo>
                      <a:pt x="2699" y="3375"/>
                    </a:lnTo>
                    <a:lnTo>
                      <a:pt x="2024" y="3375"/>
                    </a:lnTo>
                    <a:cubicBezTo>
                      <a:pt x="906" y="3375"/>
                      <a:pt x="0" y="4280"/>
                      <a:pt x="0" y="5400"/>
                    </a:cubicBezTo>
                    <a:lnTo>
                      <a:pt x="0" y="18900"/>
                    </a:lnTo>
                    <a:cubicBezTo>
                      <a:pt x="0" y="20391"/>
                      <a:pt x="1208" y="21599"/>
                      <a:pt x="2699" y="21599"/>
                    </a:cubicBezTo>
                    <a:lnTo>
                      <a:pt x="18899" y="21599"/>
                    </a:lnTo>
                    <a:cubicBezTo>
                      <a:pt x="20391" y="21599"/>
                      <a:pt x="21600" y="20391"/>
                      <a:pt x="21600" y="18900"/>
                    </a:cubicBezTo>
                    <a:lnTo>
                      <a:pt x="21600" y="2025"/>
                    </a:lnTo>
                    <a:cubicBezTo>
                      <a:pt x="21600" y="905"/>
                      <a:pt x="20693" y="0"/>
                      <a:pt x="1957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78" name="AutoShape 85">
                <a:extLst>
                  <a:ext uri="{FF2B5EF4-FFF2-40B4-BE49-F238E27FC236}">
                    <a16:creationId xmlns:a16="http://schemas.microsoft.com/office/drawing/2014/main" id="{A26C5D60-3522-0E66-A00F-2E49EB31B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358558"/>
                <a:ext cx="149869" cy="1561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79" name="AutoShape 86">
                <a:extLst>
                  <a:ext uri="{FF2B5EF4-FFF2-40B4-BE49-F238E27FC236}">
                    <a16:creationId xmlns:a16="http://schemas.microsoft.com/office/drawing/2014/main" id="{D652C365-A0A2-EDEB-56CC-6389625CE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309496"/>
                <a:ext cx="149869" cy="1784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0" name="AutoShape 87">
                <a:extLst>
                  <a:ext uri="{FF2B5EF4-FFF2-40B4-BE49-F238E27FC236}">
                    <a16:creationId xmlns:a16="http://schemas.microsoft.com/office/drawing/2014/main" id="{2EDB4760-1179-7BC4-B6CC-20DD5EB2A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262664"/>
                <a:ext cx="149869" cy="1784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1" name="AutoShape 88">
                <a:extLst>
                  <a:ext uri="{FF2B5EF4-FFF2-40B4-BE49-F238E27FC236}">
                    <a16:creationId xmlns:a16="http://schemas.microsoft.com/office/drawing/2014/main" id="{B3DCD7E9-5384-CAF6-4B02-1B822B1AD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594948"/>
                <a:ext cx="149869" cy="1561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2" name="AutoShape 89">
                <a:extLst>
                  <a:ext uri="{FF2B5EF4-FFF2-40B4-BE49-F238E27FC236}">
                    <a16:creationId xmlns:a16="http://schemas.microsoft.com/office/drawing/2014/main" id="{894B6451-48E8-0DF7-9823-193B72E73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548115"/>
                <a:ext cx="149869" cy="1561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3" name="AutoShape 90">
                <a:extLst>
                  <a:ext uri="{FF2B5EF4-FFF2-40B4-BE49-F238E27FC236}">
                    <a16:creationId xmlns:a16="http://schemas.microsoft.com/office/drawing/2014/main" id="{875AB474-17D8-344B-CB9D-1E7502F2D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501284"/>
                <a:ext cx="149869" cy="133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4" name="AutoShape 91">
                <a:extLst>
                  <a:ext uri="{FF2B5EF4-FFF2-40B4-BE49-F238E27FC236}">
                    <a16:creationId xmlns:a16="http://schemas.microsoft.com/office/drawing/2014/main" id="{CD9FC1C2-DD34-9FAB-837B-83C3EC7CE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594948"/>
                <a:ext cx="149869" cy="1561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5" name="AutoShape 92">
                <a:extLst>
                  <a:ext uri="{FF2B5EF4-FFF2-40B4-BE49-F238E27FC236}">
                    <a16:creationId xmlns:a16="http://schemas.microsoft.com/office/drawing/2014/main" id="{BF371008-9949-9764-6E30-63FB52AFE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548115"/>
                <a:ext cx="149869" cy="1561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6" name="AutoShape 93">
                <a:extLst>
                  <a:ext uri="{FF2B5EF4-FFF2-40B4-BE49-F238E27FC236}">
                    <a16:creationId xmlns:a16="http://schemas.microsoft.com/office/drawing/2014/main" id="{74EFDCDA-7CDB-AFC0-A528-47374DF19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325" y="2501284"/>
                <a:ext cx="149869" cy="133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7" name="AutoShape 94">
                <a:extLst>
                  <a:ext uri="{FF2B5EF4-FFF2-40B4-BE49-F238E27FC236}">
                    <a16:creationId xmlns:a16="http://schemas.microsoft.com/office/drawing/2014/main" id="{3F79A862-1133-A306-8DEA-791D76F55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405389"/>
                <a:ext cx="335420" cy="1561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69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69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8" name="AutoShape 95">
                <a:extLst>
                  <a:ext uri="{FF2B5EF4-FFF2-40B4-BE49-F238E27FC236}">
                    <a16:creationId xmlns:a16="http://schemas.microsoft.com/office/drawing/2014/main" id="{FAA57D29-71AE-AE12-F7DA-B57DEDB55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452222"/>
                <a:ext cx="335420" cy="1561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90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90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  <p:sp>
            <p:nvSpPr>
              <p:cNvPr id="89" name="AutoShape 96">
                <a:extLst>
                  <a:ext uri="{FF2B5EF4-FFF2-40B4-BE49-F238E27FC236}">
                    <a16:creationId xmlns:a16="http://schemas.microsoft.com/office/drawing/2014/main" id="{8B454993-D9D6-9774-90DD-A8C7145FA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774" y="2231442"/>
                <a:ext cx="149869" cy="14272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4799" y="4792"/>
                    </a:moveTo>
                    <a:lnTo>
                      <a:pt x="16800" y="4792"/>
                    </a:lnTo>
                    <a:lnTo>
                      <a:pt x="16800" y="16797"/>
                    </a:lnTo>
                    <a:lnTo>
                      <a:pt x="4799" y="16797"/>
                    </a:lnTo>
                    <a:cubicBezTo>
                      <a:pt x="4799" y="16797"/>
                      <a:pt x="4799" y="4792"/>
                      <a:pt x="4799" y="4792"/>
                    </a:cubicBezTo>
                    <a:close/>
                    <a:moveTo>
                      <a:pt x="2399" y="21600"/>
                    </a:moveTo>
                    <a:lnTo>
                      <a:pt x="19199" y="21600"/>
                    </a:lnTo>
                    <a:cubicBezTo>
                      <a:pt x="20527" y="21600"/>
                      <a:pt x="21600" y="20523"/>
                      <a:pt x="21600" y="19198"/>
                    </a:cubicBezTo>
                    <a:lnTo>
                      <a:pt x="21600" y="2401"/>
                    </a:lnTo>
                    <a:cubicBezTo>
                      <a:pt x="21600" y="1076"/>
                      <a:pt x="20527" y="0"/>
                      <a:pt x="19199" y="0"/>
                    </a:cubicBezTo>
                    <a:lnTo>
                      <a:pt x="2399" y="0"/>
                    </a:lnTo>
                    <a:cubicBezTo>
                      <a:pt x="1072" y="0"/>
                      <a:pt x="0" y="1076"/>
                      <a:pt x="0" y="2401"/>
                    </a:cubicBezTo>
                    <a:lnTo>
                      <a:pt x="0" y="19198"/>
                    </a:lnTo>
                    <a:cubicBezTo>
                      <a:pt x="0" y="20523"/>
                      <a:pt x="1072" y="21600"/>
                      <a:pt x="2399" y="216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OPPOSans R" panose="00020600040101010101" pitchFamily="18" charset="-122"/>
                  <a:sym typeface="Gill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518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#373748;#373748;#373748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77114;"/>
  <p:tag name="ISLIDE.ICON" val="#33071;#33071;#171188;#781330;#781330;#781326;#781321;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3190"/>
      </a:accent1>
      <a:accent2>
        <a:srgbClr val="124DE4"/>
      </a:accent2>
      <a:accent3>
        <a:srgbClr val="189EF4"/>
      </a:accent3>
      <a:accent4>
        <a:srgbClr val="EBDAE2"/>
      </a:accent4>
      <a:accent5>
        <a:srgbClr val="FFF2CC"/>
      </a:accent5>
      <a:accent6>
        <a:srgbClr val="70AD47"/>
      </a:accent6>
      <a:hlink>
        <a:srgbClr val="0563C1"/>
      </a:hlink>
      <a:folHlink>
        <a:srgbClr val="954F72"/>
      </a:folHlink>
    </a:clrScheme>
    <a:fontScheme name="OPPO">
      <a:majorFont>
        <a:latin typeface="OPPOSans H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</TotalTime>
  <Words>2392</Words>
  <Application>Microsoft Office PowerPoint</Application>
  <PresentationFormat>宽屏</PresentationFormat>
  <Paragraphs>206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Arial</vt:lpstr>
      <vt:lpstr>Microsoft YaHei</vt:lpstr>
      <vt:lpstr>OPPOSans R</vt:lpstr>
      <vt:lpstr>OPPOSans H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伟</dc:creator>
  <cp:lastModifiedBy>张 伟</cp:lastModifiedBy>
  <cp:revision>355</cp:revision>
  <dcterms:created xsi:type="dcterms:W3CDTF">2021-06-17T08:09:00Z</dcterms:created>
  <dcterms:modified xsi:type="dcterms:W3CDTF">2022-08-06T09:17:28Z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2052-11.8.2.9068</vt:lpwstr>
  </property>
</Properties>
</file>