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6" r:id="rId2"/>
    <p:sldId id="257" r:id="rId3"/>
    <p:sldId id="258" r:id="rId4"/>
    <p:sldId id="259" r:id="rId5"/>
    <p:sldId id="329" r:id="rId6"/>
    <p:sldId id="260" r:id="rId7"/>
    <p:sldId id="277" r:id="rId8"/>
    <p:sldId id="330" r:id="rId9"/>
    <p:sldId id="300" r:id="rId10"/>
    <p:sldId id="301" r:id="rId11"/>
    <p:sldId id="282" r:id="rId12"/>
    <p:sldId id="283" r:id="rId13"/>
    <p:sldId id="331" r:id="rId14"/>
    <p:sldId id="304" r:id="rId15"/>
    <p:sldId id="262" r:id="rId16"/>
    <p:sldId id="312" r:id="rId17"/>
    <p:sldId id="318" r:id="rId18"/>
    <p:sldId id="332" r:id="rId19"/>
    <p:sldId id="288" r:id="rId20"/>
    <p:sldId id="294" r:id="rId21"/>
    <p:sldId id="296" r:id="rId22"/>
    <p:sldId id="297" r:id="rId23"/>
    <p:sldId id="333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首页" id="{0D4A4A8D-3282-4B58-922D-8233A16895D6}">
          <p14:sldIdLst>
            <p14:sldId id="326"/>
          </p14:sldIdLst>
        </p14:section>
        <p14:section name="目录" id="{B71CE900-4FE7-42B8-B014-A2819CCCFA43}">
          <p14:sldIdLst>
            <p14:sldId id="257"/>
          </p14:sldIdLst>
        </p14:section>
        <p14:section name="P1" id="{4390F5BD-08ED-4F37-B11C-BEABF0E819BE}">
          <p14:sldIdLst>
            <p14:sldId id="258"/>
            <p14:sldId id="259"/>
          </p14:sldIdLst>
        </p14:section>
        <p14:section name="P2" id="{2E4904B3-6A09-4FFA-B6F1-6F88F87BA0D3}">
          <p14:sldIdLst>
            <p14:sldId id="329"/>
            <p14:sldId id="260"/>
            <p14:sldId id="277"/>
          </p14:sldIdLst>
        </p14:section>
        <p14:section name="P3" id="{D903B46C-12C8-4493-81F6-BA63ACD4A524}">
          <p14:sldIdLst>
            <p14:sldId id="330"/>
            <p14:sldId id="300"/>
            <p14:sldId id="301"/>
            <p14:sldId id="282"/>
            <p14:sldId id="283"/>
          </p14:sldIdLst>
        </p14:section>
        <p14:section name="P4" id="{089A739E-9949-49E7-B14C-BA8F6E43E4DD}">
          <p14:sldIdLst>
            <p14:sldId id="331"/>
            <p14:sldId id="304"/>
            <p14:sldId id="262"/>
            <p14:sldId id="312"/>
            <p14:sldId id="318"/>
          </p14:sldIdLst>
        </p14:section>
        <p14:section name="P5" id="{7A58CD4C-9BBD-4033-BB06-E20D88A4147A}">
          <p14:sldIdLst>
            <p14:sldId id="332"/>
            <p14:sldId id="288"/>
            <p14:sldId id="294"/>
            <p14:sldId id="296"/>
          </p14:sldIdLst>
        </p14:section>
        <p14:section name="ED" id="{C25EFC85-A43F-4C72-BAE8-1282F9D20549}">
          <p14:sldIdLst>
            <p14:sldId id="297"/>
            <p14:sldId id="3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B1F"/>
    <a:srgbClr val="EE9424"/>
    <a:srgbClr val="8DC5E6"/>
    <a:srgbClr val="E6706E"/>
    <a:srgbClr val="ADB337"/>
    <a:srgbClr val="D8A434"/>
    <a:srgbClr val="EFAAAF"/>
    <a:srgbClr val="111111"/>
    <a:srgbClr val="204941"/>
    <a:srgbClr val="FFB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74570" autoAdjust="0"/>
  </p:normalViewPr>
  <p:slideViewPr>
    <p:cSldViewPr snapToGrid="0" showGuides="1">
      <p:cViewPr varScale="1">
        <p:scale>
          <a:sx n="86" d="100"/>
          <a:sy n="86" d="100"/>
        </p:scale>
        <p:origin x="996" y="6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A4A34-79E7-49D2-BAD9-896751CCA077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D5A0E-3B51-4F39-8508-0FFF8D5E16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1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D5A0E-3B51-4F39-8508-0FFF8D5E165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580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1527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>
              <a:sym typeface="+mn-e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0460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D5A0E-3B51-4F39-8508-0FFF8D5E165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089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E91A2-3178-4E92-8F55-7C05F4D8C888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605A94-EC0D-0844-8F63-5FE7783BC48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D5A0E-3B51-4F39-8508-0FFF8D5E165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412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D5A0E-3B51-4F39-8508-0FFF8D5E165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834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D5A0E-3B51-4F39-8508-0FFF8D5E165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918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1244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3194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zh-CN" dirty="0">
              <a:effectLst/>
              <a:sym typeface="+mn-e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>
              <a:lnSpc>
                <a:spcPct val="130000"/>
              </a:lnSpc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5042C5C6-903A-E091-A5B7-4AD0EC4444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PA-任意多边形 1">
            <a:extLst>
              <a:ext uri="{FF2B5EF4-FFF2-40B4-BE49-F238E27FC236}">
                <a16:creationId xmlns:a16="http://schemas.microsoft.com/office/drawing/2014/main" id="{4E37D1CE-756F-AE88-CC54-F322E471DF8A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7257876" y="4572000"/>
            <a:ext cx="2663999" cy="2286000"/>
          </a:xfrm>
          <a:custGeom>
            <a:avLst/>
            <a:gdLst>
              <a:gd name="connsiteX0" fmla="*/ 0 w 2663999"/>
              <a:gd name="connsiteY0" fmla="*/ 0 h 2286000"/>
              <a:gd name="connsiteX1" fmla="*/ 2663999 w 2663999"/>
              <a:gd name="connsiteY1" fmla="*/ 0 h 2286000"/>
              <a:gd name="connsiteX2" fmla="*/ 2663999 w 2663999"/>
              <a:gd name="connsiteY2" fmla="*/ 954001 h 2286000"/>
              <a:gd name="connsiteX3" fmla="*/ 1332000 w 2663999"/>
              <a:gd name="connsiteY3" fmla="*/ 2286000 h 2286000"/>
              <a:gd name="connsiteX4" fmla="*/ 0 w 2663999"/>
              <a:gd name="connsiteY4" fmla="*/ 954001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999" h="2286000">
                <a:moveTo>
                  <a:pt x="0" y="0"/>
                </a:moveTo>
                <a:lnTo>
                  <a:pt x="2663999" y="0"/>
                </a:lnTo>
                <a:lnTo>
                  <a:pt x="2663999" y="954001"/>
                </a:lnTo>
                <a:cubicBezTo>
                  <a:pt x="2663999" y="1689644"/>
                  <a:pt x="2067643" y="2286000"/>
                  <a:pt x="1332000" y="2286000"/>
                </a:cubicBezTo>
                <a:cubicBezTo>
                  <a:pt x="596356" y="2286000"/>
                  <a:pt x="0" y="1689644"/>
                  <a:pt x="0" y="9540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" name="PA-任意多边形 11">
            <a:extLst>
              <a:ext uri="{FF2B5EF4-FFF2-40B4-BE49-F238E27FC236}">
                <a16:creationId xmlns:a16="http://schemas.microsoft.com/office/drawing/2014/main" id="{F136812B-D305-0B3F-A2A0-9D2E182A431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911542" y="3889802"/>
            <a:ext cx="1356666" cy="1356666"/>
          </a:xfrm>
          <a:custGeom>
            <a:avLst/>
            <a:gdLst>
              <a:gd name="connsiteX0" fmla="*/ 1047750 w 2095500"/>
              <a:gd name="connsiteY0" fmla="*/ 28575 h 2095500"/>
              <a:gd name="connsiteX1" fmla="*/ 1768793 w 2095500"/>
              <a:gd name="connsiteY1" fmla="*/ 326708 h 2095500"/>
              <a:gd name="connsiteX2" fmla="*/ 2066925 w 2095500"/>
              <a:gd name="connsiteY2" fmla="*/ 1047750 h 2095500"/>
              <a:gd name="connsiteX3" fmla="*/ 1768793 w 2095500"/>
              <a:gd name="connsiteY3" fmla="*/ 1768793 h 2095500"/>
              <a:gd name="connsiteX4" fmla="*/ 1047750 w 2095500"/>
              <a:gd name="connsiteY4" fmla="*/ 2066925 h 2095500"/>
              <a:gd name="connsiteX5" fmla="*/ 326708 w 2095500"/>
              <a:gd name="connsiteY5" fmla="*/ 1768793 h 2095500"/>
              <a:gd name="connsiteX6" fmla="*/ 28575 w 2095500"/>
              <a:gd name="connsiteY6" fmla="*/ 1047750 h 2095500"/>
              <a:gd name="connsiteX7" fmla="*/ 326708 w 2095500"/>
              <a:gd name="connsiteY7" fmla="*/ 326708 h 2095500"/>
              <a:gd name="connsiteX8" fmla="*/ 1047750 w 2095500"/>
              <a:gd name="connsiteY8" fmla="*/ 28575 h 2095500"/>
              <a:gd name="connsiteX9" fmla="*/ 1047750 w 2095500"/>
              <a:gd name="connsiteY9" fmla="*/ 0 h 2095500"/>
              <a:gd name="connsiteX10" fmla="*/ 0 w 2095500"/>
              <a:gd name="connsiteY10" fmla="*/ 1047750 h 2095500"/>
              <a:gd name="connsiteX11" fmla="*/ 1047750 w 2095500"/>
              <a:gd name="connsiteY11" fmla="*/ 2095500 h 2095500"/>
              <a:gd name="connsiteX12" fmla="*/ 2095500 w 2095500"/>
              <a:gd name="connsiteY12" fmla="*/ 1047750 h 2095500"/>
              <a:gd name="connsiteX13" fmla="*/ 1047750 w 2095500"/>
              <a:gd name="connsiteY13" fmla="*/ 0 h 2095500"/>
              <a:gd name="connsiteX14" fmla="*/ 1047750 w 2095500"/>
              <a:gd name="connsiteY14" fmla="*/ 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5500" h="2095500">
                <a:moveTo>
                  <a:pt x="1047750" y="28575"/>
                </a:moveTo>
                <a:cubicBezTo>
                  <a:pt x="1320165" y="28575"/>
                  <a:pt x="1576388" y="134302"/>
                  <a:pt x="1768793" y="326708"/>
                </a:cubicBezTo>
                <a:cubicBezTo>
                  <a:pt x="1961198" y="519113"/>
                  <a:pt x="2066925" y="775335"/>
                  <a:pt x="2066925" y="1047750"/>
                </a:cubicBezTo>
                <a:cubicBezTo>
                  <a:pt x="2066925" y="1320165"/>
                  <a:pt x="1961198" y="1576388"/>
                  <a:pt x="1768793" y="1768793"/>
                </a:cubicBezTo>
                <a:cubicBezTo>
                  <a:pt x="1576388" y="1961198"/>
                  <a:pt x="1320165" y="2066925"/>
                  <a:pt x="1047750" y="2066925"/>
                </a:cubicBezTo>
                <a:cubicBezTo>
                  <a:pt x="775335" y="2066925"/>
                  <a:pt x="519113" y="1961198"/>
                  <a:pt x="326708" y="1768793"/>
                </a:cubicBezTo>
                <a:cubicBezTo>
                  <a:pt x="134303" y="1576388"/>
                  <a:pt x="28575" y="1320165"/>
                  <a:pt x="28575" y="1047750"/>
                </a:cubicBezTo>
                <a:cubicBezTo>
                  <a:pt x="28575" y="775335"/>
                  <a:pt x="134303" y="519113"/>
                  <a:pt x="326708" y="326708"/>
                </a:cubicBezTo>
                <a:cubicBezTo>
                  <a:pt x="519113" y="134302"/>
                  <a:pt x="775335" y="28575"/>
                  <a:pt x="1047750" y="28575"/>
                </a:cubicBezTo>
                <a:moveTo>
                  <a:pt x="1047750" y="0"/>
                </a:moveTo>
                <a:cubicBezTo>
                  <a:pt x="468630" y="0"/>
                  <a:pt x="0" y="468630"/>
                  <a:pt x="0" y="1047750"/>
                </a:cubicBezTo>
                <a:cubicBezTo>
                  <a:pt x="0" y="1626870"/>
                  <a:pt x="468630" y="2095500"/>
                  <a:pt x="1047750" y="2095500"/>
                </a:cubicBezTo>
                <a:cubicBezTo>
                  <a:pt x="1626870" y="2095500"/>
                  <a:pt x="2095500" y="1626870"/>
                  <a:pt x="2095500" y="1047750"/>
                </a:cubicBezTo>
                <a:cubicBezTo>
                  <a:pt x="2095500" y="468630"/>
                  <a:pt x="1626870" y="0"/>
                  <a:pt x="1047750" y="0"/>
                </a:cubicBezTo>
                <a:lnTo>
                  <a:pt x="1047750" y="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" name="PA-任意多边形 12">
            <a:extLst>
              <a:ext uri="{FF2B5EF4-FFF2-40B4-BE49-F238E27FC236}">
                <a16:creationId xmlns:a16="http://schemas.microsoft.com/office/drawing/2014/main" id="{59E0DB77-9DF2-9381-F771-52A756BD47A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7714209" y="3692469"/>
            <a:ext cx="1751333" cy="1751333"/>
          </a:xfrm>
          <a:custGeom>
            <a:avLst/>
            <a:gdLst>
              <a:gd name="connsiteX0" fmla="*/ 1352550 w 2705100"/>
              <a:gd name="connsiteY0" fmla="*/ 28575 h 2705100"/>
              <a:gd name="connsiteX1" fmla="*/ 2288858 w 2705100"/>
              <a:gd name="connsiteY1" fmla="*/ 416242 h 2705100"/>
              <a:gd name="connsiteX2" fmla="*/ 2676525 w 2705100"/>
              <a:gd name="connsiteY2" fmla="*/ 1352550 h 2705100"/>
              <a:gd name="connsiteX3" fmla="*/ 2288858 w 2705100"/>
              <a:gd name="connsiteY3" fmla="*/ 2288858 h 2705100"/>
              <a:gd name="connsiteX4" fmla="*/ 1352550 w 2705100"/>
              <a:gd name="connsiteY4" fmla="*/ 2676525 h 2705100"/>
              <a:gd name="connsiteX5" fmla="*/ 416242 w 2705100"/>
              <a:gd name="connsiteY5" fmla="*/ 2288858 h 2705100"/>
              <a:gd name="connsiteX6" fmla="*/ 28575 w 2705100"/>
              <a:gd name="connsiteY6" fmla="*/ 1352550 h 2705100"/>
              <a:gd name="connsiteX7" fmla="*/ 416242 w 2705100"/>
              <a:gd name="connsiteY7" fmla="*/ 416242 h 2705100"/>
              <a:gd name="connsiteX8" fmla="*/ 1352550 w 2705100"/>
              <a:gd name="connsiteY8" fmla="*/ 28575 h 2705100"/>
              <a:gd name="connsiteX9" fmla="*/ 1352550 w 2705100"/>
              <a:gd name="connsiteY9" fmla="*/ 0 h 2705100"/>
              <a:gd name="connsiteX10" fmla="*/ 0 w 2705100"/>
              <a:gd name="connsiteY10" fmla="*/ 1352550 h 2705100"/>
              <a:gd name="connsiteX11" fmla="*/ 1352550 w 2705100"/>
              <a:gd name="connsiteY11" fmla="*/ 2705100 h 2705100"/>
              <a:gd name="connsiteX12" fmla="*/ 2705100 w 2705100"/>
              <a:gd name="connsiteY12" fmla="*/ 1352550 h 2705100"/>
              <a:gd name="connsiteX13" fmla="*/ 1352550 w 2705100"/>
              <a:gd name="connsiteY13" fmla="*/ 0 h 2705100"/>
              <a:gd name="connsiteX14" fmla="*/ 1352550 w 2705100"/>
              <a:gd name="connsiteY14" fmla="*/ 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05100" h="2705100">
                <a:moveTo>
                  <a:pt x="1352550" y="28575"/>
                </a:moveTo>
                <a:cubicBezTo>
                  <a:pt x="1705928" y="28575"/>
                  <a:pt x="2038350" y="166688"/>
                  <a:pt x="2288858" y="416242"/>
                </a:cubicBezTo>
                <a:cubicBezTo>
                  <a:pt x="2539365" y="665797"/>
                  <a:pt x="2676525" y="999172"/>
                  <a:pt x="2676525" y="1352550"/>
                </a:cubicBezTo>
                <a:cubicBezTo>
                  <a:pt x="2676525" y="1705928"/>
                  <a:pt x="2538413" y="2038350"/>
                  <a:pt x="2288858" y="2288858"/>
                </a:cubicBezTo>
                <a:cubicBezTo>
                  <a:pt x="2039303" y="2539365"/>
                  <a:pt x="1705928" y="2676525"/>
                  <a:pt x="1352550" y="2676525"/>
                </a:cubicBezTo>
                <a:cubicBezTo>
                  <a:pt x="999172" y="2676525"/>
                  <a:pt x="666750" y="2538413"/>
                  <a:pt x="416242" y="2288858"/>
                </a:cubicBezTo>
                <a:cubicBezTo>
                  <a:pt x="165735" y="2039303"/>
                  <a:pt x="28575" y="1705928"/>
                  <a:pt x="28575" y="1352550"/>
                </a:cubicBezTo>
                <a:cubicBezTo>
                  <a:pt x="28575" y="999172"/>
                  <a:pt x="166688" y="666750"/>
                  <a:pt x="416242" y="416242"/>
                </a:cubicBezTo>
                <a:cubicBezTo>
                  <a:pt x="665797" y="165735"/>
                  <a:pt x="999172" y="28575"/>
                  <a:pt x="1352550" y="28575"/>
                </a:cubicBezTo>
                <a:moveTo>
                  <a:pt x="1352550" y="0"/>
                </a:moveTo>
                <a:cubicBezTo>
                  <a:pt x="605790" y="0"/>
                  <a:pt x="0" y="605790"/>
                  <a:pt x="0" y="1352550"/>
                </a:cubicBezTo>
                <a:cubicBezTo>
                  <a:pt x="0" y="2099310"/>
                  <a:pt x="605790" y="2705100"/>
                  <a:pt x="1352550" y="2705100"/>
                </a:cubicBezTo>
                <a:cubicBezTo>
                  <a:pt x="2099310" y="2705100"/>
                  <a:pt x="2705100" y="2099310"/>
                  <a:pt x="2705100" y="1352550"/>
                </a:cubicBezTo>
                <a:cubicBezTo>
                  <a:pt x="2705100" y="605790"/>
                  <a:pt x="2099310" y="0"/>
                  <a:pt x="1352550" y="0"/>
                </a:cubicBezTo>
                <a:lnTo>
                  <a:pt x="1352550" y="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9" name="PA-任意多边形 13">
            <a:extLst>
              <a:ext uri="{FF2B5EF4-FFF2-40B4-BE49-F238E27FC236}">
                <a16:creationId xmlns:a16="http://schemas.microsoft.com/office/drawing/2014/main" id="{D56E8C89-2DE6-11F9-077D-3B6267869B5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7479876" y="3458136"/>
            <a:ext cx="2219999" cy="2219999"/>
          </a:xfrm>
          <a:custGeom>
            <a:avLst/>
            <a:gdLst>
              <a:gd name="connsiteX0" fmla="*/ 1714500 w 3429000"/>
              <a:gd name="connsiteY0" fmla="*/ 28575 h 3429000"/>
              <a:gd name="connsiteX1" fmla="*/ 2907030 w 3429000"/>
              <a:gd name="connsiteY1" fmla="*/ 521970 h 3429000"/>
              <a:gd name="connsiteX2" fmla="*/ 3400425 w 3429000"/>
              <a:gd name="connsiteY2" fmla="*/ 1714500 h 3429000"/>
              <a:gd name="connsiteX3" fmla="*/ 2907030 w 3429000"/>
              <a:gd name="connsiteY3" fmla="*/ 2907030 h 3429000"/>
              <a:gd name="connsiteX4" fmla="*/ 1714500 w 3429000"/>
              <a:gd name="connsiteY4" fmla="*/ 3400425 h 3429000"/>
              <a:gd name="connsiteX5" fmla="*/ 521970 w 3429000"/>
              <a:gd name="connsiteY5" fmla="*/ 2907030 h 3429000"/>
              <a:gd name="connsiteX6" fmla="*/ 28575 w 3429000"/>
              <a:gd name="connsiteY6" fmla="*/ 1714500 h 3429000"/>
              <a:gd name="connsiteX7" fmla="*/ 521970 w 3429000"/>
              <a:gd name="connsiteY7" fmla="*/ 521970 h 3429000"/>
              <a:gd name="connsiteX8" fmla="*/ 1714500 w 3429000"/>
              <a:gd name="connsiteY8" fmla="*/ 28575 h 3429000"/>
              <a:gd name="connsiteX9" fmla="*/ 1714500 w 3429000"/>
              <a:gd name="connsiteY9" fmla="*/ 0 h 3429000"/>
              <a:gd name="connsiteX10" fmla="*/ 0 w 3429000"/>
              <a:gd name="connsiteY10" fmla="*/ 1714500 h 3429000"/>
              <a:gd name="connsiteX11" fmla="*/ 1714500 w 3429000"/>
              <a:gd name="connsiteY11" fmla="*/ 3429000 h 3429000"/>
              <a:gd name="connsiteX12" fmla="*/ 3429000 w 3429000"/>
              <a:gd name="connsiteY12" fmla="*/ 1714500 h 3429000"/>
              <a:gd name="connsiteX13" fmla="*/ 1714500 w 3429000"/>
              <a:gd name="connsiteY13" fmla="*/ 0 h 3429000"/>
              <a:gd name="connsiteX14" fmla="*/ 1714500 w 3429000"/>
              <a:gd name="connsiteY1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29000" h="3429000">
                <a:moveTo>
                  <a:pt x="1714500" y="28575"/>
                </a:moveTo>
                <a:cubicBezTo>
                  <a:pt x="2165033" y="28575"/>
                  <a:pt x="2587943" y="203835"/>
                  <a:pt x="2907030" y="521970"/>
                </a:cubicBezTo>
                <a:cubicBezTo>
                  <a:pt x="3225165" y="841058"/>
                  <a:pt x="3400425" y="1263968"/>
                  <a:pt x="3400425" y="1714500"/>
                </a:cubicBezTo>
                <a:cubicBezTo>
                  <a:pt x="3400425" y="2165033"/>
                  <a:pt x="3225165" y="2587943"/>
                  <a:pt x="2907030" y="2907030"/>
                </a:cubicBezTo>
                <a:cubicBezTo>
                  <a:pt x="2587943" y="3225165"/>
                  <a:pt x="2165033" y="3400425"/>
                  <a:pt x="1714500" y="3400425"/>
                </a:cubicBezTo>
                <a:cubicBezTo>
                  <a:pt x="1263968" y="3400425"/>
                  <a:pt x="841058" y="3225165"/>
                  <a:pt x="521970" y="2907030"/>
                </a:cubicBezTo>
                <a:cubicBezTo>
                  <a:pt x="203835" y="2587943"/>
                  <a:pt x="28575" y="2165033"/>
                  <a:pt x="28575" y="1714500"/>
                </a:cubicBezTo>
                <a:cubicBezTo>
                  <a:pt x="28575" y="1263968"/>
                  <a:pt x="203835" y="841058"/>
                  <a:pt x="521970" y="521970"/>
                </a:cubicBezTo>
                <a:cubicBezTo>
                  <a:pt x="841058" y="203835"/>
                  <a:pt x="1263968" y="28575"/>
                  <a:pt x="1714500" y="28575"/>
                </a:cubicBezTo>
                <a:moveTo>
                  <a:pt x="1714500" y="0"/>
                </a:moveTo>
                <a:cubicBezTo>
                  <a:pt x="767715" y="0"/>
                  <a:pt x="0" y="767715"/>
                  <a:pt x="0" y="1714500"/>
                </a:cubicBezTo>
                <a:cubicBezTo>
                  <a:pt x="0" y="2661285"/>
                  <a:pt x="767715" y="3429000"/>
                  <a:pt x="1714500" y="3429000"/>
                </a:cubicBezTo>
                <a:cubicBezTo>
                  <a:pt x="2661285" y="3429000"/>
                  <a:pt x="3429000" y="2661285"/>
                  <a:pt x="3429000" y="1714500"/>
                </a:cubicBezTo>
                <a:cubicBezTo>
                  <a:pt x="3429000" y="767715"/>
                  <a:pt x="2661285" y="0"/>
                  <a:pt x="1714500" y="0"/>
                </a:cubicBezTo>
                <a:lnTo>
                  <a:pt x="1714500" y="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0" name="PA-任意多边形 14">
            <a:extLst>
              <a:ext uri="{FF2B5EF4-FFF2-40B4-BE49-F238E27FC236}">
                <a16:creationId xmlns:a16="http://schemas.microsoft.com/office/drawing/2014/main" id="{594B2EA9-C8A4-BB89-8CA2-09A77EC336A0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7257876" y="3236136"/>
            <a:ext cx="2663999" cy="2663999"/>
          </a:xfrm>
          <a:custGeom>
            <a:avLst/>
            <a:gdLst>
              <a:gd name="connsiteX0" fmla="*/ 2057400 w 4114800"/>
              <a:gd name="connsiteY0" fmla="*/ 28575 h 4114800"/>
              <a:gd name="connsiteX1" fmla="*/ 2847023 w 4114800"/>
              <a:gd name="connsiteY1" fmla="*/ 187643 h 4114800"/>
              <a:gd name="connsiteX2" fmla="*/ 3491865 w 4114800"/>
              <a:gd name="connsiteY2" fmla="*/ 621983 h 4114800"/>
              <a:gd name="connsiteX3" fmla="*/ 3926205 w 4114800"/>
              <a:gd name="connsiteY3" fmla="*/ 1266825 h 4114800"/>
              <a:gd name="connsiteX4" fmla="*/ 4085273 w 4114800"/>
              <a:gd name="connsiteY4" fmla="*/ 2056448 h 4114800"/>
              <a:gd name="connsiteX5" fmla="*/ 3926205 w 4114800"/>
              <a:gd name="connsiteY5" fmla="*/ 2846070 h 4114800"/>
              <a:gd name="connsiteX6" fmla="*/ 3491865 w 4114800"/>
              <a:gd name="connsiteY6" fmla="*/ 3490913 h 4114800"/>
              <a:gd name="connsiteX7" fmla="*/ 2847023 w 4114800"/>
              <a:gd name="connsiteY7" fmla="*/ 3925253 h 4114800"/>
              <a:gd name="connsiteX8" fmla="*/ 2057400 w 4114800"/>
              <a:gd name="connsiteY8" fmla="*/ 4086225 h 4114800"/>
              <a:gd name="connsiteX9" fmla="*/ 1267778 w 4114800"/>
              <a:gd name="connsiteY9" fmla="*/ 3927158 h 4114800"/>
              <a:gd name="connsiteX10" fmla="*/ 622935 w 4114800"/>
              <a:gd name="connsiteY10" fmla="*/ 3492818 h 4114800"/>
              <a:gd name="connsiteX11" fmla="*/ 188595 w 4114800"/>
              <a:gd name="connsiteY11" fmla="*/ 2847975 h 4114800"/>
              <a:gd name="connsiteX12" fmla="*/ 28575 w 4114800"/>
              <a:gd name="connsiteY12" fmla="*/ 2057400 h 4114800"/>
              <a:gd name="connsiteX13" fmla="*/ 187642 w 4114800"/>
              <a:gd name="connsiteY13" fmla="*/ 1267778 h 4114800"/>
              <a:gd name="connsiteX14" fmla="*/ 621983 w 4114800"/>
              <a:gd name="connsiteY14" fmla="*/ 622935 h 4114800"/>
              <a:gd name="connsiteX15" fmla="*/ 1266825 w 4114800"/>
              <a:gd name="connsiteY15" fmla="*/ 188595 h 4114800"/>
              <a:gd name="connsiteX16" fmla="*/ 2057400 w 4114800"/>
              <a:gd name="connsiteY16" fmla="*/ 28575 h 4114800"/>
              <a:gd name="connsiteX17" fmla="*/ 2057400 w 4114800"/>
              <a:gd name="connsiteY17" fmla="*/ 0 h 4114800"/>
              <a:gd name="connsiteX18" fmla="*/ 0 w 4114800"/>
              <a:gd name="connsiteY18" fmla="*/ 2057400 h 4114800"/>
              <a:gd name="connsiteX19" fmla="*/ 2057400 w 4114800"/>
              <a:gd name="connsiteY19" fmla="*/ 4114800 h 4114800"/>
              <a:gd name="connsiteX20" fmla="*/ 4114800 w 4114800"/>
              <a:gd name="connsiteY20" fmla="*/ 2057400 h 4114800"/>
              <a:gd name="connsiteX21" fmla="*/ 2057400 w 4114800"/>
              <a:gd name="connsiteY21" fmla="*/ 0 h 4114800"/>
              <a:gd name="connsiteX22" fmla="*/ 2057400 w 4114800"/>
              <a:gd name="connsiteY22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14800" h="4114800">
                <a:moveTo>
                  <a:pt x="2057400" y="28575"/>
                </a:moveTo>
                <a:cubicBezTo>
                  <a:pt x="2331720" y="28575"/>
                  <a:pt x="2597468" y="81915"/>
                  <a:pt x="2847023" y="187643"/>
                </a:cubicBezTo>
                <a:cubicBezTo>
                  <a:pt x="3088958" y="289560"/>
                  <a:pt x="3305175" y="436245"/>
                  <a:pt x="3491865" y="621983"/>
                </a:cubicBezTo>
                <a:cubicBezTo>
                  <a:pt x="3678555" y="808673"/>
                  <a:pt x="3824288" y="1024890"/>
                  <a:pt x="3926205" y="1266825"/>
                </a:cubicBezTo>
                <a:cubicBezTo>
                  <a:pt x="4031933" y="1517333"/>
                  <a:pt x="4085273" y="1783080"/>
                  <a:pt x="4085273" y="2056448"/>
                </a:cubicBezTo>
                <a:cubicBezTo>
                  <a:pt x="4085273" y="2329815"/>
                  <a:pt x="4031933" y="2596515"/>
                  <a:pt x="3926205" y="2846070"/>
                </a:cubicBezTo>
                <a:cubicBezTo>
                  <a:pt x="3824288" y="3088005"/>
                  <a:pt x="3677603" y="3304223"/>
                  <a:pt x="3491865" y="3490913"/>
                </a:cubicBezTo>
                <a:cubicBezTo>
                  <a:pt x="3305175" y="3677603"/>
                  <a:pt x="3088958" y="3823335"/>
                  <a:pt x="2847023" y="3925253"/>
                </a:cubicBezTo>
                <a:cubicBezTo>
                  <a:pt x="2597468" y="4032885"/>
                  <a:pt x="2331720" y="4086225"/>
                  <a:pt x="2057400" y="4086225"/>
                </a:cubicBezTo>
                <a:cubicBezTo>
                  <a:pt x="1783080" y="4086225"/>
                  <a:pt x="1517333" y="4032885"/>
                  <a:pt x="1267778" y="3927158"/>
                </a:cubicBezTo>
                <a:cubicBezTo>
                  <a:pt x="1025843" y="3825240"/>
                  <a:pt x="809625" y="3678555"/>
                  <a:pt x="622935" y="3492818"/>
                </a:cubicBezTo>
                <a:cubicBezTo>
                  <a:pt x="436245" y="3306128"/>
                  <a:pt x="290513" y="3089910"/>
                  <a:pt x="188595" y="2847975"/>
                </a:cubicBezTo>
                <a:cubicBezTo>
                  <a:pt x="81915" y="2597468"/>
                  <a:pt x="28575" y="2331720"/>
                  <a:pt x="28575" y="2057400"/>
                </a:cubicBezTo>
                <a:cubicBezTo>
                  <a:pt x="28575" y="1783080"/>
                  <a:pt x="81915" y="1517333"/>
                  <a:pt x="187642" y="1267778"/>
                </a:cubicBezTo>
                <a:cubicBezTo>
                  <a:pt x="289560" y="1025843"/>
                  <a:pt x="436245" y="809625"/>
                  <a:pt x="621983" y="622935"/>
                </a:cubicBezTo>
                <a:cubicBezTo>
                  <a:pt x="808672" y="436245"/>
                  <a:pt x="1024890" y="290513"/>
                  <a:pt x="1266825" y="188595"/>
                </a:cubicBezTo>
                <a:cubicBezTo>
                  <a:pt x="1517333" y="81915"/>
                  <a:pt x="1783080" y="28575"/>
                  <a:pt x="2057400" y="28575"/>
                </a:cubicBezTo>
                <a:moveTo>
                  <a:pt x="2057400" y="0"/>
                </a:moveTo>
                <a:cubicBezTo>
                  <a:pt x="921068" y="0"/>
                  <a:pt x="0" y="921068"/>
                  <a:pt x="0" y="2057400"/>
                </a:cubicBezTo>
                <a:cubicBezTo>
                  <a:pt x="0" y="3193733"/>
                  <a:pt x="921068" y="4114800"/>
                  <a:pt x="2057400" y="4114800"/>
                </a:cubicBezTo>
                <a:cubicBezTo>
                  <a:pt x="3193733" y="4114800"/>
                  <a:pt x="4114800" y="3193733"/>
                  <a:pt x="4114800" y="2057400"/>
                </a:cubicBezTo>
                <a:cubicBezTo>
                  <a:pt x="4114800" y="921068"/>
                  <a:pt x="3193733" y="0"/>
                  <a:pt x="2057400" y="0"/>
                </a:cubicBezTo>
                <a:lnTo>
                  <a:pt x="2057400" y="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1" name="PA-任意多边形 6">
            <a:extLst>
              <a:ext uri="{FF2B5EF4-FFF2-40B4-BE49-F238E27FC236}">
                <a16:creationId xmlns:a16="http://schemas.microsoft.com/office/drawing/2014/main" id="{C9F38D7F-2E86-AAC1-C27D-73DB239EADD4}"/>
              </a:ext>
            </a:extLst>
          </p:cNvPr>
          <p:cNvSpPr>
            <a:spLocks/>
          </p:cNvSpPr>
          <p:nvPr userDrawn="1">
            <p:custDataLst>
              <p:tags r:id="rId6"/>
            </p:custDataLst>
          </p:nvPr>
        </p:nvSpPr>
        <p:spPr>
          <a:xfrm>
            <a:off x="9909175" y="2286000"/>
            <a:ext cx="2286000" cy="2286000"/>
          </a:xfrm>
          <a:custGeom>
            <a:avLst/>
            <a:gdLst>
              <a:gd name="connsiteX0" fmla="*/ 2286000 w 2286000"/>
              <a:gd name="connsiteY0" fmla="*/ 0 h 2287905"/>
              <a:gd name="connsiteX1" fmla="*/ 0 w 2286000"/>
              <a:gd name="connsiteY1" fmla="*/ 2287905 h 2287905"/>
              <a:gd name="connsiteX2" fmla="*/ 2286000 w 2286000"/>
              <a:gd name="connsiteY2" fmla="*/ 2287905 h 228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2287905">
                <a:moveTo>
                  <a:pt x="2286000" y="0"/>
                </a:moveTo>
                <a:lnTo>
                  <a:pt x="0" y="2287905"/>
                </a:lnTo>
                <a:lnTo>
                  <a:pt x="2286000" y="2287905"/>
                </a:lnTo>
                <a:close/>
              </a:path>
            </a:pathLst>
          </a:custGeom>
          <a:solidFill>
            <a:schemeClr val="accent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2" name="PA-任意多边形 7">
            <a:extLst>
              <a:ext uri="{FF2B5EF4-FFF2-40B4-BE49-F238E27FC236}">
                <a16:creationId xmlns:a16="http://schemas.microsoft.com/office/drawing/2014/main" id="{780CE53B-DF37-8CE7-D6B6-22C4EA4D5280}"/>
              </a:ext>
            </a:extLst>
          </p:cNvPr>
          <p:cNvSpPr>
            <a:spLocks/>
          </p:cNvSpPr>
          <p:nvPr userDrawn="1">
            <p:custDataLst>
              <p:tags r:id="rId7"/>
            </p:custDataLst>
          </p:nvPr>
        </p:nvSpPr>
        <p:spPr>
          <a:xfrm>
            <a:off x="9913728" y="0"/>
            <a:ext cx="2278271" cy="2278271"/>
          </a:xfrm>
          <a:custGeom>
            <a:avLst/>
            <a:gdLst>
              <a:gd name="connsiteX0" fmla="*/ 2286000 w 2286000"/>
              <a:gd name="connsiteY0" fmla="*/ 0 h 2287905"/>
              <a:gd name="connsiteX1" fmla="*/ 0 w 2286000"/>
              <a:gd name="connsiteY1" fmla="*/ 2287905 h 2287905"/>
              <a:gd name="connsiteX2" fmla="*/ 2286000 w 2286000"/>
              <a:gd name="connsiteY2" fmla="*/ 2287905 h 228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2287905">
                <a:moveTo>
                  <a:pt x="2286000" y="0"/>
                </a:moveTo>
                <a:lnTo>
                  <a:pt x="0" y="2287905"/>
                </a:lnTo>
                <a:lnTo>
                  <a:pt x="2286000" y="2287905"/>
                </a:lnTo>
                <a:close/>
              </a:path>
            </a:pathLst>
          </a:custGeom>
          <a:solidFill>
            <a:srgbClr val="FFB34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3" name="PA-任意多边形 8">
            <a:extLst>
              <a:ext uri="{FF2B5EF4-FFF2-40B4-BE49-F238E27FC236}">
                <a16:creationId xmlns:a16="http://schemas.microsoft.com/office/drawing/2014/main" id="{E577CBB5-461A-151A-1984-3B1AAEE06817}"/>
              </a:ext>
            </a:extLst>
          </p:cNvPr>
          <p:cNvSpPr>
            <a:spLocks/>
          </p:cNvSpPr>
          <p:nvPr userDrawn="1">
            <p:custDataLst>
              <p:tags r:id="rId8"/>
            </p:custDataLst>
          </p:nvPr>
        </p:nvSpPr>
        <p:spPr>
          <a:xfrm>
            <a:off x="9909175" y="4571999"/>
            <a:ext cx="2286000" cy="2286000"/>
          </a:xfrm>
          <a:custGeom>
            <a:avLst/>
            <a:gdLst>
              <a:gd name="connsiteX0" fmla="*/ 2286000 w 2286000"/>
              <a:gd name="connsiteY0" fmla="*/ 0 h 2287904"/>
              <a:gd name="connsiteX1" fmla="*/ 0 w 2286000"/>
              <a:gd name="connsiteY1" fmla="*/ 2287905 h 2287904"/>
              <a:gd name="connsiteX2" fmla="*/ 2286000 w 2286000"/>
              <a:gd name="connsiteY2" fmla="*/ 2287905 h 228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2287904">
                <a:moveTo>
                  <a:pt x="2286000" y="0"/>
                </a:moveTo>
                <a:lnTo>
                  <a:pt x="0" y="2287905"/>
                </a:lnTo>
                <a:lnTo>
                  <a:pt x="2286000" y="2287905"/>
                </a:lnTo>
                <a:close/>
              </a:path>
            </a:pathLst>
          </a:custGeom>
          <a:solidFill>
            <a:srgbClr val="FFB34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4" name="PA-任意多边形 42">
            <a:extLst>
              <a:ext uri="{FF2B5EF4-FFF2-40B4-BE49-F238E27FC236}">
                <a16:creationId xmlns:a16="http://schemas.microsoft.com/office/drawing/2014/main" id="{03E4EF64-174A-5795-9D24-5DD0F0578E02}"/>
              </a:ext>
            </a:extLst>
          </p:cNvPr>
          <p:cNvSpPr>
            <a:spLocks/>
          </p:cNvSpPr>
          <p:nvPr userDrawn="1">
            <p:custDataLst>
              <p:tags r:id="rId9"/>
            </p:custDataLst>
          </p:nvPr>
        </p:nvSpPr>
        <p:spPr>
          <a:xfrm>
            <a:off x="4971876" y="4571999"/>
            <a:ext cx="2286000" cy="2286000"/>
          </a:xfrm>
          <a:custGeom>
            <a:avLst/>
            <a:gdLst>
              <a:gd name="connsiteX0" fmla="*/ 2286000 w 2286000"/>
              <a:gd name="connsiteY0" fmla="*/ 0 h 2287904"/>
              <a:gd name="connsiteX1" fmla="*/ 0 w 2286000"/>
              <a:gd name="connsiteY1" fmla="*/ 2287905 h 2287904"/>
              <a:gd name="connsiteX2" fmla="*/ 2286000 w 2286000"/>
              <a:gd name="connsiteY2" fmla="*/ 2287905 h 228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2287904">
                <a:moveTo>
                  <a:pt x="2286000" y="0"/>
                </a:moveTo>
                <a:lnTo>
                  <a:pt x="0" y="2287905"/>
                </a:lnTo>
                <a:lnTo>
                  <a:pt x="2286000" y="2287905"/>
                </a:lnTo>
                <a:close/>
              </a:path>
            </a:pathLst>
          </a:custGeom>
          <a:solidFill>
            <a:srgbClr val="FFB34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FD35ECE-DBFF-D5B0-5A38-A35297DDD6FB}"/>
              </a:ext>
            </a:extLst>
          </p:cNvPr>
          <p:cNvGrpSpPr/>
          <p:nvPr userDrawn="1"/>
        </p:nvGrpSpPr>
        <p:grpSpPr>
          <a:xfrm>
            <a:off x="723900" y="369687"/>
            <a:ext cx="2090570" cy="279630"/>
            <a:chOff x="4460652" y="547674"/>
            <a:chExt cx="1495425" cy="200025"/>
          </a:xfrm>
        </p:grpSpPr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A4626D83-9FC4-0549-37D1-76C617DE2C20}"/>
                </a:ext>
              </a:extLst>
            </p:cNvPr>
            <p:cNvSpPr/>
            <p:nvPr/>
          </p:nvSpPr>
          <p:spPr>
            <a:xfrm>
              <a:off x="5536977" y="557199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DB10AE0-EBCC-C786-907C-BA7528B725CC}"/>
                </a:ext>
              </a:extLst>
            </p:cNvPr>
            <p:cNvSpPr/>
            <p:nvPr/>
          </p:nvSpPr>
          <p:spPr>
            <a:xfrm>
              <a:off x="5108352" y="557199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B09135EA-1162-73D7-1481-D745C94743B2}"/>
                </a:ext>
              </a:extLst>
            </p:cNvPr>
            <p:cNvSpPr/>
            <p:nvPr/>
          </p:nvSpPr>
          <p:spPr>
            <a:xfrm>
              <a:off x="5251227" y="557199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362C3AAD-D535-742C-0C93-F930CAF40096}"/>
                </a:ext>
              </a:extLst>
            </p:cNvPr>
            <p:cNvSpPr/>
            <p:nvPr/>
          </p:nvSpPr>
          <p:spPr>
            <a:xfrm>
              <a:off x="5365527" y="557199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B265658E-A146-3865-25D6-62E11F7A56B2}"/>
                </a:ext>
              </a:extLst>
            </p:cNvPr>
            <p:cNvSpPr/>
            <p:nvPr/>
          </p:nvSpPr>
          <p:spPr>
            <a:xfrm>
              <a:off x="4460652" y="547674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26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8A69D4-95CD-4740-B0AD-6F4BFAE4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73C-44B6-4395-881E-0327980AFBF9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9092B5-9C2D-46EE-B4CE-BFCCD1871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CE1907-01FE-461C-BAFF-BD261C7C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4A4D3-C695-4E17-BF11-491C30E0FD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73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男人和女人坐在桌子前&#10;&#10;描述已自动生成">
            <a:extLst>
              <a:ext uri="{FF2B5EF4-FFF2-40B4-BE49-F238E27FC236}">
                <a16:creationId xmlns:a16="http://schemas.microsoft.com/office/drawing/2014/main" id="{85C36289-7CBD-DA6D-4AA1-00F37B18C7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30" y="0"/>
            <a:ext cx="10278970" cy="6858000"/>
          </a:xfrm>
          <a:prstGeom prst="rect">
            <a:avLst/>
          </a:prstGeom>
        </p:spPr>
      </p:pic>
      <p:sp>
        <p:nvSpPr>
          <p:cNvPr id="7" name="!!1">
            <a:extLst>
              <a:ext uri="{FF2B5EF4-FFF2-40B4-BE49-F238E27FC236}">
                <a16:creationId xmlns:a16="http://schemas.microsoft.com/office/drawing/2014/main" id="{50C43B86-2852-2D04-2999-103C3BE94FD1}"/>
              </a:ext>
            </a:extLst>
          </p:cNvPr>
          <p:cNvSpPr/>
          <p:nvPr userDrawn="1"/>
        </p:nvSpPr>
        <p:spPr>
          <a:xfrm>
            <a:off x="0" y="-1"/>
            <a:ext cx="2868706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" name="!!2">
            <a:extLst>
              <a:ext uri="{FF2B5EF4-FFF2-40B4-BE49-F238E27FC236}">
                <a16:creationId xmlns:a16="http://schemas.microsoft.com/office/drawing/2014/main" id="{B0EEFF07-B5BE-CF10-2454-D63055B6E8F0}"/>
              </a:ext>
            </a:extLst>
          </p:cNvPr>
          <p:cNvSpPr/>
          <p:nvPr userDrawn="1"/>
        </p:nvSpPr>
        <p:spPr>
          <a:xfrm>
            <a:off x="2868706" y="-1"/>
            <a:ext cx="215153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9" name="!!3">
            <a:extLst>
              <a:ext uri="{FF2B5EF4-FFF2-40B4-BE49-F238E27FC236}">
                <a16:creationId xmlns:a16="http://schemas.microsoft.com/office/drawing/2014/main" id="{7AF648BC-3FF5-FABE-5334-FC46587C58CC}"/>
              </a:ext>
            </a:extLst>
          </p:cNvPr>
          <p:cNvSpPr/>
          <p:nvPr userDrawn="1"/>
        </p:nvSpPr>
        <p:spPr>
          <a:xfrm>
            <a:off x="5020235" y="-1"/>
            <a:ext cx="215153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0" name="!!4">
            <a:extLst>
              <a:ext uri="{FF2B5EF4-FFF2-40B4-BE49-F238E27FC236}">
                <a16:creationId xmlns:a16="http://schemas.microsoft.com/office/drawing/2014/main" id="{5AC7612F-FD4B-607D-F717-E3D4A3166117}"/>
              </a:ext>
            </a:extLst>
          </p:cNvPr>
          <p:cNvSpPr/>
          <p:nvPr userDrawn="1"/>
        </p:nvSpPr>
        <p:spPr>
          <a:xfrm>
            <a:off x="7171765" y="-1"/>
            <a:ext cx="215153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1" name="!!5">
            <a:extLst>
              <a:ext uri="{FF2B5EF4-FFF2-40B4-BE49-F238E27FC236}">
                <a16:creationId xmlns:a16="http://schemas.microsoft.com/office/drawing/2014/main" id="{A4F21007-A8D2-A855-5793-9ACE2692C5EA}"/>
              </a:ext>
            </a:extLst>
          </p:cNvPr>
          <p:cNvSpPr/>
          <p:nvPr userDrawn="1"/>
        </p:nvSpPr>
        <p:spPr>
          <a:xfrm>
            <a:off x="9323294" y="-1"/>
            <a:ext cx="2868706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712A94F-2058-CD4E-D359-31876722777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6140824"/>
            <a:ext cx="12192000" cy="717176"/>
            <a:chOff x="8467" y="6142567"/>
            <a:chExt cx="12162366" cy="715433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BFB0B9B0-4FAC-3C4E-4F9F-14AFCBCAF4BA}"/>
                </a:ext>
              </a:extLst>
            </p:cNvPr>
            <p:cNvSpPr>
              <a:spLocks/>
            </p:cNvSpPr>
            <p:nvPr/>
          </p:nvSpPr>
          <p:spPr>
            <a:xfrm>
              <a:off x="723900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3128F523-B975-BCDA-1448-0743F8748763}"/>
                </a:ext>
              </a:extLst>
            </p:cNvPr>
            <p:cNvSpPr>
              <a:spLocks/>
            </p:cNvSpPr>
            <p:nvPr/>
          </p:nvSpPr>
          <p:spPr>
            <a:xfrm>
              <a:off x="1439333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C301382-9A4E-931D-329C-708E48486DE6}"/>
                </a:ext>
              </a:extLst>
            </p:cNvPr>
            <p:cNvSpPr>
              <a:spLocks/>
            </p:cNvSpPr>
            <p:nvPr/>
          </p:nvSpPr>
          <p:spPr>
            <a:xfrm>
              <a:off x="2154767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EDC82050-2DA6-5095-D29D-6AD9C9F0B319}"/>
                </a:ext>
              </a:extLst>
            </p:cNvPr>
            <p:cNvSpPr>
              <a:spLocks/>
            </p:cNvSpPr>
            <p:nvPr/>
          </p:nvSpPr>
          <p:spPr>
            <a:xfrm>
              <a:off x="2870200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B8001B17-A675-07D3-2773-25CF16A8BD13}"/>
                </a:ext>
              </a:extLst>
            </p:cNvPr>
            <p:cNvSpPr>
              <a:spLocks/>
            </p:cNvSpPr>
            <p:nvPr/>
          </p:nvSpPr>
          <p:spPr>
            <a:xfrm>
              <a:off x="3585633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4E95E4-4B0B-2515-BE49-1C828E2F8B77}"/>
                </a:ext>
              </a:extLst>
            </p:cNvPr>
            <p:cNvSpPr>
              <a:spLocks/>
            </p:cNvSpPr>
            <p:nvPr/>
          </p:nvSpPr>
          <p:spPr>
            <a:xfrm>
              <a:off x="4301067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299E5AA5-012B-0CE5-F2CB-BDBD97D71F48}"/>
                </a:ext>
              </a:extLst>
            </p:cNvPr>
            <p:cNvSpPr>
              <a:spLocks/>
            </p:cNvSpPr>
            <p:nvPr/>
          </p:nvSpPr>
          <p:spPr>
            <a:xfrm>
              <a:off x="5016500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CFBACF61-FDA4-CF63-7D99-2353408946FA}"/>
                </a:ext>
              </a:extLst>
            </p:cNvPr>
            <p:cNvSpPr>
              <a:spLocks/>
            </p:cNvSpPr>
            <p:nvPr/>
          </p:nvSpPr>
          <p:spPr>
            <a:xfrm>
              <a:off x="5731933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67E72155-5883-3A73-0985-97C8E55EB645}"/>
                </a:ext>
              </a:extLst>
            </p:cNvPr>
            <p:cNvSpPr>
              <a:spLocks/>
            </p:cNvSpPr>
            <p:nvPr/>
          </p:nvSpPr>
          <p:spPr>
            <a:xfrm>
              <a:off x="6447367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3FDCD1AF-DA06-56B5-8461-DC5B4C1F0DF1}"/>
                </a:ext>
              </a:extLst>
            </p:cNvPr>
            <p:cNvSpPr>
              <a:spLocks/>
            </p:cNvSpPr>
            <p:nvPr/>
          </p:nvSpPr>
          <p:spPr>
            <a:xfrm>
              <a:off x="7162800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0AF3E9A2-0C52-3F68-3FED-3B22399E0181}"/>
                </a:ext>
              </a:extLst>
            </p:cNvPr>
            <p:cNvSpPr>
              <a:spLocks/>
            </p:cNvSpPr>
            <p:nvPr/>
          </p:nvSpPr>
          <p:spPr>
            <a:xfrm>
              <a:off x="7878233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F865E26-AA77-7933-F77B-25A83303927E}"/>
                </a:ext>
              </a:extLst>
            </p:cNvPr>
            <p:cNvSpPr>
              <a:spLocks/>
            </p:cNvSpPr>
            <p:nvPr/>
          </p:nvSpPr>
          <p:spPr>
            <a:xfrm>
              <a:off x="8593667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9330FDD1-EFC2-7075-9C50-0F4A676C084F}"/>
                </a:ext>
              </a:extLst>
            </p:cNvPr>
            <p:cNvSpPr>
              <a:spLocks/>
            </p:cNvSpPr>
            <p:nvPr/>
          </p:nvSpPr>
          <p:spPr>
            <a:xfrm>
              <a:off x="9309100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E8DCA226-AAAB-BB14-AD1F-755FF1A0249B}"/>
                </a:ext>
              </a:extLst>
            </p:cNvPr>
            <p:cNvSpPr>
              <a:spLocks/>
            </p:cNvSpPr>
            <p:nvPr/>
          </p:nvSpPr>
          <p:spPr>
            <a:xfrm>
              <a:off x="10024533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A2F16AEE-7DA5-2623-A603-59D020643361}"/>
                </a:ext>
              </a:extLst>
            </p:cNvPr>
            <p:cNvSpPr>
              <a:spLocks/>
            </p:cNvSpPr>
            <p:nvPr/>
          </p:nvSpPr>
          <p:spPr>
            <a:xfrm>
              <a:off x="10739967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C929C779-46A2-8206-F338-AEE34212B37E}"/>
                </a:ext>
              </a:extLst>
            </p:cNvPr>
            <p:cNvSpPr>
              <a:spLocks/>
            </p:cNvSpPr>
            <p:nvPr/>
          </p:nvSpPr>
          <p:spPr>
            <a:xfrm>
              <a:off x="8467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323B743C-80FB-E416-A834-5E0010338EF8}"/>
                </a:ext>
              </a:extLst>
            </p:cNvPr>
            <p:cNvSpPr>
              <a:spLocks/>
            </p:cNvSpPr>
            <p:nvPr/>
          </p:nvSpPr>
          <p:spPr>
            <a:xfrm>
              <a:off x="11455400" y="6142567"/>
              <a:ext cx="715433" cy="715433"/>
            </a:xfrm>
            <a:custGeom>
              <a:avLst/>
              <a:gdLst>
                <a:gd name="connsiteX0" fmla="*/ 2286000 w 2286000"/>
                <a:gd name="connsiteY0" fmla="*/ 0 h 2287905"/>
                <a:gd name="connsiteX1" fmla="*/ 0 w 2286000"/>
                <a:gd name="connsiteY1" fmla="*/ 2287905 h 2287905"/>
                <a:gd name="connsiteX2" fmla="*/ 2286000 w 2286000"/>
                <a:gd name="connsiteY2" fmla="*/ 2287905 h 228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2287905">
                  <a:moveTo>
                    <a:pt x="2286000" y="0"/>
                  </a:moveTo>
                  <a:lnTo>
                    <a:pt x="0" y="2287905"/>
                  </a:lnTo>
                  <a:lnTo>
                    <a:pt x="2286000" y="2287905"/>
                  </a:lnTo>
                  <a:close/>
                </a:path>
              </a:pathLst>
            </a:custGeom>
            <a:solidFill>
              <a:srgbClr val="FFB34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cxnSp>
        <p:nvCxnSpPr>
          <p:cNvPr id="60" name="!!l1">
            <a:extLst>
              <a:ext uri="{FF2B5EF4-FFF2-40B4-BE49-F238E27FC236}">
                <a16:creationId xmlns:a16="http://schemas.microsoft.com/office/drawing/2014/main" id="{A5400FA9-7102-0261-58F6-CAB1D7CD779C}"/>
              </a:ext>
            </a:extLst>
          </p:cNvPr>
          <p:cNvCxnSpPr>
            <a:cxnSpLocks/>
          </p:cNvCxnSpPr>
          <p:nvPr userDrawn="1"/>
        </p:nvCxnSpPr>
        <p:spPr>
          <a:xfrm>
            <a:off x="717176" y="-1"/>
            <a:ext cx="0" cy="685800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!!l2">
            <a:extLst>
              <a:ext uri="{FF2B5EF4-FFF2-40B4-BE49-F238E27FC236}">
                <a16:creationId xmlns:a16="http://schemas.microsoft.com/office/drawing/2014/main" id="{DDE94621-3A11-5A50-624E-F1DCBC17B43C}"/>
              </a:ext>
            </a:extLst>
          </p:cNvPr>
          <p:cNvCxnSpPr>
            <a:cxnSpLocks/>
          </p:cNvCxnSpPr>
          <p:nvPr userDrawn="1"/>
        </p:nvCxnSpPr>
        <p:spPr>
          <a:xfrm>
            <a:off x="2868706" y="-1"/>
            <a:ext cx="0" cy="685800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!!l3">
            <a:extLst>
              <a:ext uri="{FF2B5EF4-FFF2-40B4-BE49-F238E27FC236}">
                <a16:creationId xmlns:a16="http://schemas.microsoft.com/office/drawing/2014/main" id="{01145FEF-DCC3-F375-BD4C-E0B1175C8596}"/>
              </a:ext>
            </a:extLst>
          </p:cNvPr>
          <p:cNvCxnSpPr>
            <a:cxnSpLocks/>
          </p:cNvCxnSpPr>
          <p:nvPr userDrawn="1"/>
        </p:nvCxnSpPr>
        <p:spPr>
          <a:xfrm>
            <a:off x="5020236" y="-1"/>
            <a:ext cx="0" cy="685800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!!l4">
            <a:extLst>
              <a:ext uri="{FF2B5EF4-FFF2-40B4-BE49-F238E27FC236}">
                <a16:creationId xmlns:a16="http://schemas.microsoft.com/office/drawing/2014/main" id="{1E5C7D11-173E-616F-517C-7F4A600D87D4}"/>
              </a:ext>
            </a:extLst>
          </p:cNvPr>
          <p:cNvCxnSpPr>
            <a:cxnSpLocks/>
          </p:cNvCxnSpPr>
          <p:nvPr userDrawn="1"/>
        </p:nvCxnSpPr>
        <p:spPr>
          <a:xfrm>
            <a:off x="7171766" y="-1"/>
            <a:ext cx="0" cy="685800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!!l5">
            <a:extLst>
              <a:ext uri="{FF2B5EF4-FFF2-40B4-BE49-F238E27FC236}">
                <a16:creationId xmlns:a16="http://schemas.microsoft.com/office/drawing/2014/main" id="{79A5CD19-DA6F-E93F-B266-B147EBD418E4}"/>
              </a:ext>
            </a:extLst>
          </p:cNvPr>
          <p:cNvCxnSpPr>
            <a:cxnSpLocks/>
          </p:cNvCxnSpPr>
          <p:nvPr userDrawn="1"/>
        </p:nvCxnSpPr>
        <p:spPr>
          <a:xfrm>
            <a:off x="9323296" y="-1"/>
            <a:ext cx="0" cy="685800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!!l16">
            <a:extLst>
              <a:ext uri="{FF2B5EF4-FFF2-40B4-BE49-F238E27FC236}">
                <a16:creationId xmlns:a16="http://schemas.microsoft.com/office/drawing/2014/main" id="{87CB59AB-6E65-FD6A-08D3-1072FDC8E278}"/>
              </a:ext>
            </a:extLst>
          </p:cNvPr>
          <p:cNvCxnSpPr>
            <a:cxnSpLocks/>
          </p:cNvCxnSpPr>
          <p:nvPr userDrawn="1"/>
        </p:nvCxnSpPr>
        <p:spPr>
          <a:xfrm>
            <a:off x="11474824" y="-1"/>
            <a:ext cx="0" cy="685800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0209F87D-FA5D-B986-70ED-FD694648E508}"/>
              </a:ext>
            </a:extLst>
          </p:cNvPr>
          <p:cNvGrpSpPr/>
          <p:nvPr userDrawn="1"/>
        </p:nvGrpSpPr>
        <p:grpSpPr>
          <a:xfrm>
            <a:off x="723900" y="369687"/>
            <a:ext cx="2090570" cy="279630"/>
            <a:chOff x="4460652" y="547674"/>
            <a:chExt cx="1495425" cy="200025"/>
          </a:xfrm>
        </p:grpSpPr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D1598EEE-2EA1-90AC-8F2E-C236A287AF22}"/>
                </a:ext>
              </a:extLst>
            </p:cNvPr>
            <p:cNvSpPr/>
            <p:nvPr/>
          </p:nvSpPr>
          <p:spPr>
            <a:xfrm>
              <a:off x="5536977" y="557199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CECA04F5-EC52-F82F-A1FE-D8F81469A47F}"/>
                </a:ext>
              </a:extLst>
            </p:cNvPr>
            <p:cNvSpPr/>
            <p:nvPr/>
          </p:nvSpPr>
          <p:spPr>
            <a:xfrm>
              <a:off x="5108352" y="557199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D4DEE14D-9FC2-A36D-F252-54CAEE367D8A}"/>
                </a:ext>
              </a:extLst>
            </p:cNvPr>
            <p:cNvSpPr/>
            <p:nvPr/>
          </p:nvSpPr>
          <p:spPr>
            <a:xfrm>
              <a:off x="5251227" y="557199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011318E7-BDF9-8F41-5C87-B322E77EF89F}"/>
                </a:ext>
              </a:extLst>
            </p:cNvPr>
            <p:cNvSpPr/>
            <p:nvPr/>
          </p:nvSpPr>
          <p:spPr>
            <a:xfrm>
              <a:off x="5365527" y="557199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E4F48C41-6050-0EEC-B955-692A692CA553}"/>
                </a:ext>
              </a:extLst>
            </p:cNvPr>
            <p:cNvSpPr/>
            <p:nvPr/>
          </p:nvSpPr>
          <p:spPr>
            <a:xfrm>
              <a:off x="4460652" y="547674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53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女人躺在地上&#10;&#10;中度可信度描述已自动生成">
            <a:extLst>
              <a:ext uri="{FF2B5EF4-FFF2-40B4-BE49-F238E27FC236}">
                <a16:creationId xmlns:a16="http://schemas.microsoft.com/office/drawing/2014/main" id="{28B6C29E-628C-727F-6D93-91DF0EAD11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7" name="!!1">
            <a:extLst>
              <a:ext uri="{FF2B5EF4-FFF2-40B4-BE49-F238E27FC236}">
                <a16:creationId xmlns:a16="http://schemas.microsoft.com/office/drawing/2014/main" id="{34FF948D-764B-11EF-4F93-A77263619DD0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49553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18D199C-F3AB-C02C-4991-5E68A8717ED1}"/>
              </a:ext>
            </a:extLst>
          </p:cNvPr>
          <p:cNvSpPr>
            <a:spLocks/>
          </p:cNvSpPr>
          <p:nvPr userDrawn="1"/>
        </p:nvSpPr>
        <p:spPr>
          <a:xfrm>
            <a:off x="9909175" y="2286000"/>
            <a:ext cx="2286000" cy="2286000"/>
          </a:xfrm>
          <a:custGeom>
            <a:avLst/>
            <a:gdLst>
              <a:gd name="connsiteX0" fmla="*/ 2286000 w 2286000"/>
              <a:gd name="connsiteY0" fmla="*/ 0 h 2287905"/>
              <a:gd name="connsiteX1" fmla="*/ 0 w 2286000"/>
              <a:gd name="connsiteY1" fmla="*/ 2287905 h 2287905"/>
              <a:gd name="connsiteX2" fmla="*/ 2286000 w 2286000"/>
              <a:gd name="connsiteY2" fmla="*/ 2287905 h 228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2287905">
                <a:moveTo>
                  <a:pt x="2286000" y="0"/>
                </a:moveTo>
                <a:lnTo>
                  <a:pt x="0" y="2287905"/>
                </a:lnTo>
                <a:lnTo>
                  <a:pt x="2286000" y="2287905"/>
                </a:lnTo>
                <a:close/>
              </a:path>
            </a:pathLst>
          </a:custGeom>
          <a:solidFill>
            <a:schemeClr val="accent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ED0B131D-D161-EC73-5EC4-6687532D2910}"/>
              </a:ext>
            </a:extLst>
          </p:cNvPr>
          <p:cNvSpPr>
            <a:spLocks/>
          </p:cNvSpPr>
          <p:nvPr userDrawn="1"/>
        </p:nvSpPr>
        <p:spPr>
          <a:xfrm>
            <a:off x="9906000" y="0"/>
            <a:ext cx="2286000" cy="2286000"/>
          </a:xfrm>
          <a:custGeom>
            <a:avLst/>
            <a:gdLst>
              <a:gd name="connsiteX0" fmla="*/ 2286000 w 2286000"/>
              <a:gd name="connsiteY0" fmla="*/ 0 h 2287905"/>
              <a:gd name="connsiteX1" fmla="*/ 0 w 2286000"/>
              <a:gd name="connsiteY1" fmla="*/ 2287905 h 2287905"/>
              <a:gd name="connsiteX2" fmla="*/ 2286000 w 2286000"/>
              <a:gd name="connsiteY2" fmla="*/ 2287905 h 228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2287905">
                <a:moveTo>
                  <a:pt x="2286000" y="0"/>
                </a:moveTo>
                <a:lnTo>
                  <a:pt x="0" y="2287905"/>
                </a:lnTo>
                <a:lnTo>
                  <a:pt x="2286000" y="2287905"/>
                </a:lnTo>
                <a:close/>
              </a:path>
            </a:pathLst>
          </a:custGeom>
          <a:solidFill>
            <a:srgbClr val="FFB34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4E7174D3-FCCA-1F54-FD04-1D64D3904DCA}"/>
              </a:ext>
            </a:extLst>
          </p:cNvPr>
          <p:cNvSpPr>
            <a:spLocks/>
          </p:cNvSpPr>
          <p:nvPr userDrawn="1"/>
        </p:nvSpPr>
        <p:spPr>
          <a:xfrm>
            <a:off x="9909175" y="4571999"/>
            <a:ext cx="2286000" cy="2286000"/>
          </a:xfrm>
          <a:custGeom>
            <a:avLst/>
            <a:gdLst>
              <a:gd name="connsiteX0" fmla="*/ 2286000 w 2286000"/>
              <a:gd name="connsiteY0" fmla="*/ 0 h 2287904"/>
              <a:gd name="connsiteX1" fmla="*/ 0 w 2286000"/>
              <a:gd name="connsiteY1" fmla="*/ 2287905 h 2287904"/>
              <a:gd name="connsiteX2" fmla="*/ 2286000 w 2286000"/>
              <a:gd name="connsiteY2" fmla="*/ 2287905 h 228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2287904">
                <a:moveTo>
                  <a:pt x="2286000" y="0"/>
                </a:moveTo>
                <a:lnTo>
                  <a:pt x="0" y="2287905"/>
                </a:lnTo>
                <a:lnTo>
                  <a:pt x="2286000" y="2287905"/>
                </a:lnTo>
                <a:close/>
              </a:path>
            </a:pathLst>
          </a:custGeom>
          <a:solidFill>
            <a:srgbClr val="FFB34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54BA5FD-F680-F17E-3F60-FB8248048383}"/>
              </a:ext>
            </a:extLst>
          </p:cNvPr>
          <p:cNvGrpSpPr/>
          <p:nvPr userDrawn="1"/>
        </p:nvGrpSpPr>
        <p:grpSpPr>
          <a:xfrm>
            <a:off x="4378692" y="5153819"/>
            <a:ext cx="1148598" cy="1148598"/>
            <a:chOff x="4378692" y="5153819"/>
            <a:chExt cx="1148598" cy="1148598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9D660152-0D0D-BC3D-7761-669DA9FA0C4F}"/>
                </a:ext>
              </a:extLst>
            </p:cNvPr>
            <p:cNvSpPr/>
            <p:nvPr/>
          </p:nvSpPr>
          <p:spPr>
            <a:xfrm>
              <a:off x="4378692" y="5153819"/>
              <a:ext cx="1148598" cy="11485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1FC9A13E-A329-5B01-EE1E-1F1977AF8995}"/>
                </a:ext>
              </a:extLst>
            </p:cNvPr>
            <p:cNvGrpSpPr/>
            <p:nvPr/>
          </p:nvGrpSpPr>
          <p:grpSpPr>
            <a:xfrm>
              <a:off x="4592991" y="5368118"/>
              <a:ext cx="720000" cy="720000"/>
              <a:chOff x="796649" y="5353154"/>
              <a:chExt cx="720000" cy="72000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9E32C97-FBEF-A665-C1FB-463541A62425}"/>
                  </a:ext>
                </a:extLst>
              </p:cNvPr>
              <p:cNvGrpSpPr/>
              <p:nvPr/>
            </p:nvGrpSpPr>
            <p:grpSpPr>
              <a:xfrm rot="2700000">
                <a:off x="1011521" y="5469076"/>
                <a:ext cx="290256" cy="488156"/>
                <a:chOff x="1565131" y="5555192"/>
                <a:chExt cx="290256" cy="488156"/>
              </a:xfrm>
            </p:grpSpPr>
            <p:sp>
              <p:nvSpPr>
                <p:cNvPr id="19" name="矩形: 圆角 18">
                  <a:extLst>
                    <a:ext uri="{FF2B5EF4-FFF2-40B4-BE49-F238E27FC236}">
                      <a16:creationId xmlns:a16="http://schemas.microsoft.com/office/drawing/2014/main" id="{C0BA264B-DD52-3186-C0AB-0CFBA9CB7054}"/>
                    </a:ext>
                  </a:extLst>
                </p:cNvPr>
                <p:cNvSpPr/>
                <p:nvPr/>
              </p:nvSpPr>
              <p:spPr>
                <a:xfrm>
                  <a:off x="1565131" y="5555192"/>
                  <a:ext cx="290256" cy="488156"/>
                </a:xfrm>
                <a:prstGeom prst="roundRect">
                  <a:avLst>
                    <a:gd name="adj" fmla="val 50000"/>
                  </a:avLst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OPPOSans R" panose="00020600040101010101" pitchFamily="18" charset="-122"/>
                  </a:endParaRPr>
                </a:p>
              </p:txBody>
            </p: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7C1CBB91-04F0-444C-043A-4D6DDF316BF3}"/>
                    </a:ext>
                  </a:extLst>
                </p:cNvPr>
                <p:cNvSpPr/>
                <p:nvPr/>
              </p:nvSpPr>
              <p:spPr>
                <a:xfrm>
                  <a:off x="1565131" y="5755482"/>
                  <a:ext cx="290256" cy="87578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OPPOSans R" panose="00020600040101010101" pitchFamily="18" charset="-122"/>
                  </a:endParaRPr>
                </a:p>
              </p:txBody>
            </p:sp>
          </p:grp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C66D62B-1307-5CD2-767A-4D7D8FDC68B1}"/>
                  </a:ext>
                </a:extLst>
              </p:cNvPr>
              <p:cNvSpPr txBox="1"/>
              <p:nvPr/>
            </p:nvSpPr>
            <p:spPr>
              <a:xfrm rot="2483655">
                <a:off x="796649" y="5353154"/>
                <a:ext cx="720000" cy="720000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1567329"/>
                  </a:avLst>
                </a:prstTxWarp>
                <a:spAutoFit/>
              </a:bodyPr>
              <a:lstStyle/>
              <a:p>
                <a:r>
                  <a:rPr lang="en-US" altLang="zh-CN" sz="1100" dirty="0">
                    <a:solidFill>
                      <a:schemeClr val="bg1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OPPOSans R" panose="00020600040101010101" pitchFamily="18" charset="-122"/>
                  </a:rPr>
                  <a:t>Dietary nutritional supplement.</a:t>
                </a:r>
                <a:endParaRPr lang="zh-CN" altLang="en-US" sz="11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</p:grpSp>
      </p:grpSp>
      <p:cxnSp>
        <p:nvCxnSpPr>
          <p:cNvPr id="21" name="!!l2">
            <a:extLst>
              <a:ext uri="{FF2B5EF4-FFF2-40B4-BE49-F238E27FC236}">
                <a16:creationId xmlns:a16="http://schemas.microsoft.com/office/drawing/2014/main" id="{B09B64D6-89EE-198C-FDB2-BE9CA728CEB8}"/>
              </a:ext>
            </a:extLst>
          </p:cNvPr>
          <p:cNvCxnSpPr>
            <a:cxnSpLocks/>
          </p:cNvCxnSpPr>
          <p:nvPr userDrawn="1"/>
        </p:nvCxnSpPr>
        <p:spPr>
          <a:xfrm>
            <a:off x="4955380" y="-1"/>
            <a:ext cx="0" cy="6858001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05A89B8-A35C-7CAD-0389-0CE14B02CF77}"/>
              </a:ext>
            </a:extLst>
          </p:cNvPr>
          <p:cNvGrpSpPr/>
          <p:nvPr userDrawn="1"/>
        </p:nvGrpSpPr>
        <p:grpSpPr>
          <a:xfrm>
            <a:off x="723900" y="369687"/>
            <a:ext cx="2090570" cy="279630"/>
            <a:chOff x="4460652" y="547674"/>
            <a:chExt cx="1495425" cy="200025"/>
          </a:xfrm>
        </p:grpSpPr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2E1F4E68-054E-3AA7-525E-5312057EC7C9}"/>
                </a:ext>
              </a:extLst>
            </p:cNvPr>
            <p:cNvSpPr/>
            <p:nvPr/>
          </p:nvSpPr>
          <p:spPr>
            <a:xfrm>
              <a:off x="5536977" y="557199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C837D661-3265-33E5-F671-969AF8BA1248}"/>
                </a:ext>
              </a:extLst>
            </p:cNvPr>
            <p:cNvSpPr/>
            <p:nvPr/>
          </p:nvSpPr>
          <p:spPr>
            <a:xfrm>
              <a:off x="5108352" y="557199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68C8534-6366-3EEE-8DD5-CE721AC7ADE3}"/>
                </a:ext>
              </a:extLst>
            </p:cNvPr>
            <p:cNvSpPr/>
            <p:nvPr/>
          </p:nvSpPr>
          <p:spPr>
            <a:xfrm>
              <a:off x="5251227" y="557199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F897A13C-DB07-4601-16E7-E4B9A6864112}"/>
                </a:ext>
              </a:extLst>
            </p:cNvPr>
            <p:cNvSpPr/>
            <p:nvPr/>
          </p:nvSpPr>
          <p:spPr>
            <a:xfrm>
              <a:off x="5365527" y="557199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0BAC4309-819D-D3D7-6FBD-AC8630D6C911}"/>
                </a:ext>
              </a:extLst>
            </p:cNvPr>
            <p:cNvSpPr/>
            <p:nvPr/>
          </p:nvSpPr>
          <p:spPr>
            <a:xfrm>
              <a:off x="4460652" y="547674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485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799020DB-9747-C6CA-6F9D-AAF76D8F2B66}"/>
              </a:ext>
            </a:extLst>
          </p:cNvPr>
          <p:cNvGrpSpPr/>
          <p:nvPr userDrawn="1"/>
        </p:nvGrpSpPr>
        <p:grpSpPr>
          <a:xfrm>
            <a:off x="9461501" y="469900"/>
            <a:ext cx="1993900" cy="266700"/>
            <a:chOff x="8759825" y="469900"/>
            <a:chExt cx="1495425" cy="200025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2CD6E885-3D47-4D36-1F75-B0CA59A4254A}"/>
                </a:ext>
              </a:extLst>
            </p:cNvPr>
            <p:cNvSpPr/>
            <p:nvPr/>
          </p:nvSpPr>
          <p:spPr>
            <a:xfrm>
              <a:off x="9836150" y="4794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solidFill>
              <a:srgbClr val="FBB0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265017C9-3C23-6F08-59F7-328E4796A989}"/>
                </a:ext>
              </a:extLst>
            </p:cNvPr>
            <p:cNvSpPr/>
            <p:nvPr/>
          </p:nvSpPr>
          <p:spPr>
            <a:xfrm>
              <a:off x="9407525" y="4794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solidFill>
              <a:srgbClr val="EF5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71DB56F9-0117-C424-9C14-B03E425AFB01}"/>
                </a:ext>
              </a:extLst>
            </p:cNvPr>
            <p:cNvSpPr/>
            <p:nvPr/>
          </p:nvSpPr>
          <p:spPr>
            <a:xfrm>
              <a:off x="9550400" y="4794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solidFill>
              <a:srgbClr val="293B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5BA278-D098-EB0F-C9CD-CEC46ADC34D1}"/>
                </a:ext>
              </a:extLst>
            </p:cNvPr>
            <p:cNvSpPr/>
            <p:nvPr/>
          </p:nvSpPr>
          <p:spPr>
            <a:xfrm>
              <a:off x="9664700" y="4794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solidFill>
              <a:srgbClr val="1A92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6F8E315E-96F7-1A83-04A5-31D58824D2C9}"/>
                </a:ext>
              </a:extLst>
            </p:cNvPr>
            <p:cNvSpPr/>
            <p:nvPr/>
          </p:nvSpPr>
          <p:spPr>
            <a:xfrm>
              <a:off x="8759825" y="4699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6603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73976896-EB14-581D-9EAD-DBA6FAE0210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472BE647-D788-297D-50DE-57BD0C3C6CBC}"/>
              </a:ext>
            </a:extLst>
          </p:cNvPr>
          <p:cNvSpPr/>
          <p:nvPr userDrawn="1"/>
        </p:nvSpPr>
        <p:spPr>
          <a:xfrm>
            <a:off x="-1676519" y="-3726408"/>
            <a:ext cx="5565143" cy="55651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53F035E-6E1B-C5C7-BCCF-C1A8017BD7BD}"/>
              </a:ext>
            </a:extLst>
          </p:cNvPr>
          <p:cNvSpPr txBox="1"/>
          <p:nvPr userDrawn="1"/>
        </p:nvSpPr>
        <p:spPr>
          <a:xfrm>
            <a:off x="3756257" y="2485557"/>
            <a:ext cx="4679486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THANKS</a:t>
            </a:r>
            <a:endParaRPr lang="zh-CN" altLang="en-US" sz="80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5C1B7B7-D1B9-6F35-F2BA-4EFD3431C0CE}"/>
              </a:ext>
            </a:extLst>
          </p:cNvPr>
          <p:cNvSpPr txBox="1"/>
          <p:nvPr userDrawn="1"/>
        </p:nvSpPr>
        <p:spPr>
          <a:xfrm>
            <a:off x="8044966" y="2229038"/>
            <a:ext cx="958735" cy="958735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3760445"/>
              </a:avLst>
            </a:prstTxWarp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BE-HEALTHY</a:t>
            </a:r>
            <a:endParaRPr lang="zh-CN" altLang="en-US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B33C152-1ECD-9B92-9EA5-CE9437CAB940}"/>
              </a:ext>
            </a:extLst>
          </p:cNvPr>
          <p:cNvSpPr txBox="1"/>
          <p:nvPr userDrawn="1"/>
        </p:nvSpPr>
        <p:spPr>
          <a:xfrm>
            <a:off x="4567377" y="4509104"/>
            <a:ext cx="3057248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感谢您的宝贵时间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9128B223-59CB-A90E-2D9F-EC3364765A75}"/>
              </a:ext>
            </a:extLst>
          </p:cNvPr>
          <p:cNvSpPr/>
          <p:nvPr userDrawn="1"/>
        </p:nvSpPr>
        <p:spPr>
          <a:xfrm>
            <a:off x="10099903" y="3808996"/>
            <a:ext cx="3455737" cy="345573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DFEB7D2-FC02-37A3-95F6-B7CF7924150D}"/>
              </a:ext>
            </a:extLst>
          </p:cNvPr>
          <p:cNvGrpSpPr/>
          <p:nvPr userDrawn="1"/>
        </p:nvGrpSpPr>
        <p:grpSpPr>
          <a:xfrm rot="2700000" flipH="1">
            <a:off x="3073420" y="-1654411"/>
            <a:ext cx="6045160" cy="10166822"/>
            <a:chOff x="1565131" y="5555192"/>
            <a:chExt cx="290256" cy="488156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EC835077-95A1-DA0D-EF57-7D22B33A3D3A}"/>
                </a:ext>
              </a:extLst>
            </p:cNvPr>
            <p:cNvSpPr/>
            <p:nvPr/>
          </p:nvSpPr>
          <p:spPr>
            <a:xfrm>
              <a:off x="1565131" y="5555192"/>
              <a:ext cx="290256" cy="48815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78CB9476-545E-77FE-F7E0-3207A64A77BD}"/>
                </a:ext>
              </a:extLst>
            </p:cNvPr>
            <p:cNvSpPr/>
            <p:nvPr/>
          </p:nvSpPr>
          <p:spPr>
            <a:xfrm>
              <a:off x="1565131" y="5755482"/>
              <a:ext cx="290256" cy="87578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435F9776-B46F-879D-3686-AE185E575D21}"/>
              </a:ext>
            </a:extLst>
          </p:cNvPr>
          <p:cNvGrpSpPr/>
          <p:nvPr userDrawn="1"/>
        </p:nvGrpSpPr>
        <p:grpSpPr>
          <a:xfrm>
            <a:off x="5099050" y="1935524"/>
            <a:ext cx="1993900" cy="266700"/>
            <a:chOff x="8759825" y="469900"/>
            <a:chExt cx="1495425" cy="200025"/>
          </a:xfrm>
          <a:solidFill>
            <a:schemeClr val="bg1"/>
          </a:solidFill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EF5502DA-E89E-885B-CCC0-05CC73B634D8}"/>
                </a:ext>
              </a:extLst>
            </p:cNvPr>
            <p:cNvSpPr/>
            <p:nvPr/>
          </p:nvSpPr>
          <p:spPr>
            <a:xfrm>
              <a:off x="9836150" y="4794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FB5DC628-DAFF-453B-5DE8-F184866891D9}"/>
                </a:ext>
              </a:extLst>
            </p:cNvPr>
            <p:cNvSpPr/>
            <p:nvPr/>
          </p:nvSpPr>
          <p:spPr>
            <a:xfrm>
              <a:off x="9407525" y="4794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91C15E6B-EB18-30B8-2A40-78F9C15F5BCC}"/>
                </a:ext>
              </a:extLst>
            </p:cNvPr>
            <p:cNvSpPr/>
            <p:nvPr/>
          </p:nvSpPr>
          <p:spPr>
            <a:xfrm>
              <a:off x="9550400" y="4794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D7FA3BDC-13AC-3E4C-F3FB-B3054DEFA065}"/>
                </a:ext>
              </a:extLst>
            </p:cNvPr>
            <p:cNvSpPr/>
            <p:nvPr/>
          </p:nvSpPr>
          <p:spPr>
            <a:xfrm>
              <a:off x="9664700" y="4794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BA0CB08-7DAA-3C53-53AE-2EC08B8533D2}"/>
                </a:ext>
              </a:extLst>
            </p:cNvPr>
            <p:cNvSpPr/>
            <p:nvPr/>
          </p:nvSpPr>
          <p:spPr>
            <a:xfrm>
              <a:off x="8759825" y="4699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829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形状&#10;&#10;描述已自动生成">
            <a:extLst>
              <a:ext uri="{FF2B5EF4-FFF2-40B4-BE49-F238E27FC236}">
                <a16:creationId xmlns:a16="http://schemas.microsoft.com/office/drawing/2014/main" id="{0A229E26-7C93-45E4-98A3-AD3438CF8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占位符 1">
            <a:extLst>
              <a:ext uri="{FF2B5EF4-FFF2-40B4-BE49-F238E27FC236}">
                <a16:creationId xmlns:a16="http://schemas.microsoft.com/office/drawing/2014/main" id="{AC3EA38F-EB6D-4502-BD67-6BF5A109A263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  <p:sp>
        <p:nvSpPr>
          <p:cNvPr id="13" name="文本占位符 2">
            <a:extLst>
              <a:ext uri="{FF2B5EF4-FFF2-40B4-BE49-F238E27FC236}">
                <a16:creationId xmlns:a16="http://schemas.microsoft.com/office/drawing/2014/main" id="{E779D199-2617-4064-B528-4BD87100ECEE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优设标题黑体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&amp;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OPPOSans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OPPOSans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1.25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https://pixabay.com/ 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免费可商用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OfficePLUS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4" name="文本占位符 4">
            <a:extLst>
              <a:ext uri="{FF2B5EF4-FFF2-40B4-BE49-F238E27FC236}">
                <a16:creationId xmlns:a16="http://schemas.microsoft.com/office/drawing/2014/main" id="{0A051C53-9682-4112-B69A-7BB70918F171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标注</a:t>
            </a:r>
          </a:p>
        </p:txBody>
      </p:sp>
      <p:sp>
        <p:nvSpPr>
          <p:cNvPr id="15" name="文本占位符 7">
            <a:extLst>
              <a:ext uri="{FF2B5EF4-FFF2-40B4-BE49-F238E27FC236}">
                <a16:creationId xmlns:a16="http://schemas.microsoft.com/office/drawing/2014/main" id="{4C0908CF-7CB8-4192-A43C-CC3A75F8749B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65129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E701C2-3152-4DA9-9507-040E66D53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DF73C-44B6-4395-881E-0327980AFBF9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7AD4FE-B817-409F-A7B3-37DB671D9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A4AC61-13D3-4CD3-8285-62282201A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4A4D3-C695-4E17-BF11-491C30E0FD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85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3" r:id="rId3"/>
    <p:sldLayoutId id="2147483652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" userDrawn="1">
          <p15:clr>
            <a:srgbClr val="F26B43"/>
          </p15:clr>
        </p15:guide>
        <p15:guide id="2" orient="horz" pos="4104" userDrawn="1">
          <p15:clr>
            <a:srgbClr val="F26B43"/>
          </p15:clr>
        </p15:guide>
        <p15:guide id="3" pos="456" userDrawn="1">
          <p15:clr>
            <a:srgbClr val="F26B43"/>
          </p15:clr>
        </p15:guide>
        <p15:guide id="4" pos="7216" userDrawn="1">
          <p15:clr>
            <a:srgbClr val="F26B43"/>
          </p15:clr>
        </p15:guide>
        <p15:guide id="5" orient="horz" pos="512" userDrawn="1">
          <p15:clr>
            <a:srgbClr val="F26B43"/>
          </p15:clr>
        </p15:guide>
        <p15:guide id="6" orient="horz" pos="648" userDrawn="1">
          <p15:clr>
            <a:srgbClr val="F26B43"/>
          </p15:clr>
        </p15:guide>
        <p15:guide id="7" orient="horz" pos="3888" userDrawn="1">
          <p15:clr>
            <a:srgbClr val="F26B43"/>
          </p15:clr>
        </p15:guide>
        <p15:guide id="8" orient="horz" pos="37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10" Type="http://schemas.openxmlformats.org/officeDocument/2006/relationships/image" Target="../media/image12.jpg"/><Relationship Id="rId4" Type="http://schemas.openxmlformats.org/officeDocument/2006/relationships/tags" Target="../tags/tag22.xml"/><Relationship Id="rId9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A-文本框 105">
            <a:extLst>
              <a:ext uri="{FF2B5EF4-FFF2-40B4-BE49-F238E27FC236}">
                <a16:creationId xmlns:a16="http://schemas.microsoft.com/office/drawing/2014/main" id="{1B270033-C6BA-8652-486E-F19A41DC834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483655">
            <a:off x="796649" y="5353154"/>
            <a:ext cx="720000" cy="720000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1567329"/>
              </a:avLst>
            </a:prstTxWarp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Dietary nutritional supplement.</a:t>
            </a:r>
            <a:endParaRPr lang="zh-CN" altLang="en-US" sz="11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4" name="PA-文本框 102">
            <a:extLst>
              <a:ext uri="{FF2B5EF4-FFF2-40B4-BE49-F238E27FC236}">
                <a16:creationId xmlns:a16="http://schemas.microsoft.com/office/drawing/2014/main" id="{10BBFFDE-B4FE-C94D-192B-DFAED011D9B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64170" y="1914430"/>
            <a:ext cx="6232475" cy="135421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8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膳食营养科普</a:t>
            </a:r>
          </a:p>
        </p:txBody>
      </p:sp>
      <p:sp>
        <p:nvSpPr>
          <p:cNvPr id="85" name="PA-文本框 103">
            <a:extLst>
              <a:ext uri="{FF2B5EF4-FFF2-40B4-BE49-F238E27FC236}">
                <a16:creationId xmlns:a16="http://schemas.microsoft.com/office/drawing/2014/main" id="{123B3940-E2DB-B62F-F49D-8C0E6DCBA7D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04858" y="3234766"/>
            <a:ext cx="5309146" cy="76944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5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树立正确的营养观念</a:t>
            </a:r>
          </a:p>
        </p:txBody>
      </p:sp>
      <p:grpSp>
        <p:nvGrpSpPr>
          <p:cNvPr id="100" name="PA-组合 53">
            <a:extLst>
              <a:ext uri="{FF2B5EF4-FFF2-40B4-BE49-F238E27FC236}">
                <a16:creationId xmlns:a16="http://schemas.microsoft.com/office/drawing/2014/main" id="{8D39A994-C225-520F-6696-2E462B360FC9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 rot="2700000">
            <a:off x="1011521" y="5469076"/>
            <a:ext cx="290256" cy="488156"/>
            <a:chOff x="1565131" y="5555192"/>
            <a:chExt cx="290256" cy="488156"/>
          </a:xfrm>
        </p:grpSpPr>
        <p:sp>
          <p:nvSpPr>
            <p:cNvPr id="101" name="PA-圆角矩形 51">
              <a:extLst>
                <a:ext uri="{FF2B5EF4-FFF2-40B4-BE49-F238E27FC236}">
                  <a16:creationId xmlns:a16="http://schemas.microsoft.com/office/drawing/2014/main" id="{143B9098-3010-59DD-14B6-3FDB0E62D7D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565131" y="5555192"/>
              <a:ext cx="290256" cy="48815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02" name="PA-椭圆 52">
              <a:extLst>
                <a:ext uri="{FF2B5EF4-FFF2-40B4-BE49-F238E27FC236}">
                  <a16:creationId xmlns:a16="http://schemas.microsoft.com/office/drawing/2014/main" id="{746AF632-8623-48E7-8944-AA8511EC7FB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565131" y="5755482"/>
              <a:ext cx="290256" cy="87578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sp>
        <p:nvSpPr>
          <p:cNvPr id="103" name="PA-文本框 107">
            <a:extLst>
              <a:ext uri="{FF2B5EF4-FFF2-40B4-BE49-F238E27FC236}">
                <a16:creationId xmlns:a16="http://schemas.microsoft.com/office/drawing/2014/main" id="{3079EBDD-0A00-28AD-7C26-F3D193E8D18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39673" y="1829745"/>
            <a:ext cx="720000" cy="720000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3760445"/>
              </a:avLst>
            </a:prstTxWarp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BE-HEALTHY</a:t>
            </a:r>
            <a:endParaRPr lang="zh-CN" altLang="en-US" sz="14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104" name="PA-文本框 109">
            <a:extLst>
              <a:ext uri="{FF2B5EF4-FFF2-40B4-BE49-F238E27FC236}">
                <a16:creationId xmlns:a16="http://schemas.microsoft.com/office/drawing/2014/main" id="{44B893EB-0871-A790-2691-CF3902D64A5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44967" y="5312961"/>
            <a:ext cx="2286000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Why are many people 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taking dietary 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nutritional supplements</a:t>
            </a:r>
            <a:endParaRPr lang="zh-CN" altLang="en-US" sz="12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38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各种蔬菜和水果&#10;&#10;描述已自动生成">
            <a:extLst>
              <a:ext uri="{FF2B5EF4-FFF2-40B4-BE49-F238E27FC236}">
                <a16:creationId xmlns:a16="http://schemas.microsoft.com/office/drawing/2014/main" id="{528FF011-ECD9-C556-F5A1-257839F97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9" b="13679"/>
          <a:stretch>
            <a:fillRect/>
          </a:stretch>
        </p:blipFill>
        <p:spPr>
          <a:xfrm>
            <a:off x="5116969" y="3429000"/>
            <a:ext cx="7075031" cy="3429000"/>
          </a:xfrm>
          <a:prstGeom prst="rect">
            <a:avLst/>
          </a:prstGeom>
        </p:spPr>
      </p:pic>
      <p:pic>
        <p:nvPicPr>
          <p:cNvPr id="45" name="图片 44" descr="地上的植物&#10;&#10;低可信度描述已自动生成">
            <a:extLst>
              <a:ext uri="{FF2B5EF4-FFF2-40B4-BE49-F238E27FC236}">
                <a16:creationId xmlns:a16="http://schemas.microsoft.com/office/drawing/2014/main" id="{910AF1C5-1608-9E58-696B-264B332BF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b="13650"/>
          <a:stretch>
            <a:fillRect/>
          </a:stretch>
        </p:blipFill>
        <p:spPr>
          <a:xfrm>
            <a:off x="5116969" y="0"/>
            <a:ext cx="7075030" cy="342900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F47BA381-AE75-4428-B5D1-02E30FC564AE}"/>
              </a:ext>
            </a:extLst>
          </p:cNvPr>
          <p:cNvSpPr txBox="1"/>
          <p:nvPr/>
        </p:nvSpPr>
        <p:spPr>
          <a:xfrm>
            <a:off x="723900" y="301307"/>
            <a:ext cx="629981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3.1</a:t>
            </a:r>
            <a:endParaRPr lang="zh-CN" altLang="en-US" sz="3600" dirty="0">
              <a:solidFill>
                <a:schemeClr val="accent1"/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50B6777-904A-4F46-9FCA-7AAEBE4F29E6}"/>
              </a:ext>
            </a:extLst>
          </p:cNvPr>
          <p:cNvSpPr txBox="1"/>
          <p:nvPr/>
        </p:nvSpPr>
        <p:spPr>
          <a:xfrm>
            <a:off x="1609965" y="301307"/>
            <a:ext cx="1699183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客观因素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2118A18-42F7-4ED4-8239-467AB46CFE5A}"/>
              </a:ext>
            </a:extLst>
          </p:cNvPr>
          <p:cNvSpPr txBox="1"/>
          <p:nvPr/>
        </p:nvSpPr>
        <p:spPr>
          <a:xfrm>
            <a:off x="723900" y="2536679"/>
            <a:ext cx="2263440" cy="1786258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4800" dirty="0">
                <a:latin typeface="优设标题黑" panose="00000500000000000000" pitchFamily="2" charset="-122"/>
                <a:ea typeface="优设标题黑" panose="00000500000000000000" pitchFamily="2" charset="-122"/>
              </a:rPr>
              <a:t>食物营养</a:t>
            </a:r>
            <a:endParaRPr lang="en-US" altLang="zh-CN" sz="4800" dirty="0">
              <a:latin typeface="优设标题黑" panose="00000500000000000000" pitchFamily="2" charset="-122"/>
              <a:ea typeface="优设标题黑" panose="000005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4800" dirty="0">
                <a:latin typeface="优设标题黑" panose="00000500000000000000" pitchFamily="2" charset="-122"/>
                <a:ea typeface="优设标题黑" panose="00000500000000000000" pitchFamily="2" charset="-122"/>
              </a:rPr>
              <a:t>价值下降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CB02DBFD-5529-47F6-9702-96D594450958}"/>
              </a:ext>
            </a:extLst>
          </p:cNvPr>
          <p:cNvGrpSpPr/>
          <p:nvPr/>
        </p:nvGrpSpPr>
        <p:grpSpPr>
          <a:xfrm>
            <a:off x="723899" y="5771499"/>
            <a:ext cx="3546583" cy="369332"/>
            <a:chOff x="1514181" y="-831273"/>
            <a:chExt cx="4720364" cy="438150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4F2086DC-4B43-4939-9A36-6D13BCAC4CA7}"/>
                </a:ext>
              </a:extLst>
            </p:cNvPr>
            <p:cNvSpPr/>
            <p:nvPr/>
          </p:nvSpPr>
          <p:spPr>
            <a:xfrm>
              <a:off x="1514181" y="-831273"/>
              <a:ext cx="4720364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B0312988-2AE4-488E-B76D-5532F6004DED}"/>
                </a:ext>
              </a:extLst>
            </p:cNvPr>
            <p:cNvCxnSpPr>
              <a:stCxn id="49" idx="1"/>
              <a:endCxn id="49" idx="3"/>
            </p:cNvCxnSpPr>
            <p:nvPr/>
          </p:nvCxnSpPr>
          <p:spPr>
            <a:xfrm>
              <a:off x="1514181" y="-612198"/>
              <a:ext cx="47203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F4ED0D44-097E-4753-866C-805B8DBB99CC}"/>
              </a:ext>
            </a:extLst>
          </p:cNvPr>
          <p:cNvGrpSpPr/>
          <p:nvPr/>
        </p:nvGrpSpPr>
        <p:grpSpPr>
          <a:xfrm>
            <a:off x="723900" y="6179474"/>
            <a:ext cx="3546583" cy="261803"/>
            <a:chOff x="723900" y="6179474"/>
            <a:chExt cx="3546583" cy="261803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749B4EE5-7D07-4BD5-B704-36EC719770D4}"/>
                </a:ext>
              </a:extLst>
            </p:cNvPr>
            <p:cNvSpPr txBox="1"/>
            <p:nvPr/>
          </p:nvSpPr>
          <p:spPr>
            <a:xfrm>
              <a:off x="723900" y="6179474"/>
              <a:ext cx="102592" cy="1271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[1]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7B28999E-C232-454A-8015-933575A6A5DB}"/>
                </a:ext>
              </a:extLst>
            </p:cNvPr>
            <p:cNvSpPr txBox="1"/>
            <p:nvPr/>
          </p:nvSpPr>
          <p:spPr>
            <a:xfrm>
              <a:off x="850165" y="6179474"/>
              <a:ext cx="3420318" cy="2618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刘鹏</a:t>
              </a:r>
              <a:r>
                <a:rPr lang="en-US" altLang="zh-CN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,</a:t>
              </a:r>
              <a:r>
                <a:rPr lang="zh-CN" altLang="en-US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朱大洲</a:t>
              </a:r>
              <a:r>
                <a:rPr lang="en-US" altLang="zh-CN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,</a:t>
              </a:r>
              <a:r>
                <a:rPr lang="zh-CN" altLang="en-US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梁克红</a:t>
              </a:r>
              <a:r>
                <a:rPr lang="en-US" altLang="zh-CN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,</a:t>
              </a:r>
              <a:r>
                <a:rPr lang="zh-CN" altLang="en-US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仇菊</a:t>
              </a:r>
              <a:r>
                <a:rPr lang="en-US" altLang="zh-CN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,</a:t>
              </a:r>
              <a:r>
                <a:rPr lang="zh-CN" altLang="en-US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韩娟</a:t>
              </a:r>
              <a:r>
                <a:rPr lang="en-US" altLang="zh-CN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,</a:t>
              </a:r>
              <a:r>
                <a:rPr lang="zh-CN" altLang="en-US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王靖</a:t>
              </a:r>
              <a:r>
                <a:rPr lang="en-US" altLang="zh-CN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,</a:t>
              </a:r>
              <a:r>
                <a:rPr lang="zh-CN" altLang="en-US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卢林纲</a:t>
              </a:r>
              <a:r>
                <a:rPr lang="en-US" altLang="zh-CN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.</a:t>
              </a:r>
              <a:r>
                <a:rPr lang="zh-CN" altLang="en-US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农产品中微量营养素含量下降原因综合分析与应对策略</a:t>
              </a:r>
              <a:r>
                <a:rPr lang="en-US" altLang="zh-CN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[J].</a:t>
              </a:r>
              <a:r>
                <a:rPr lang="zh-CN" altLang="en-US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中国食物与营养</a:t>
              </a:r>
              <a:r>
                <a:rPr lang="en-US" altLang="zh-CN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,2016,22(12):35-38.</a:t>
              </a: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4B8C0AE-0F6B-431C-861B-5E256CD7022E}"/>
              </a:ext>
            </a:extLst>
          </p:cNvPr>
          <p:cNvSpPr/>
          <p:nvPr/>
        </p:nvSpPr>
        <p:spPr>
          <a:xfrm>
            <a:off x="5116969" y="0"/>
            <a:ext cx="7075031" cy="3429000"/>
          </a:xfrm>
          <a:prstGeom prst="rect">
            <a:avLst/>
          </a:prstGeom>
          <a:solidFill>
            <a:schemeClr val="accent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9DB4FE0-978A-4298-B40C-942DE3DB20BE}"/>
              </a:ext>
            </a:extLst>
          </p:cNvPr>
          <p:cNvSpPr txBox="1"/>
          <p:nvPr/>
        </p:nvSpPr>
        <p:spPr>
          <a:xfrm>
            <a:off x="5599570" y="1752106"/>
            <a:ext cx="899285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# 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小麦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3D98BC6-266F-4725-97B0-DC152DB76710}"/>
              </a:ext>
            </a:extLst>
          </p:cNvPr>
          <p:cNvSpPr txBox="1"/>
          <p:nvPr/>
        </p:nvSpPr>
        <p:spPr>
          <a:xfrm>
            <a:off x="5612269" y="2278455"/>
            <a:ext cx="3420318" cy="67319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在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1960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年后锌、铁、铜、镁元素的微量营养素含量明显下降。</a:t>
            </a:r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4C0DA52B-F907-4D58-845F-D11DFEAF90B7}"/>
              </a:ext>
            </a:extLst>
          </p:cNvPr>
          <p:cNvSpPr/>
          <p:nvPr/>
        </p:nvSpPr>
        <p:spPr>
          <a:xfrm>
            <a:off x="5116969" y="3429000"/>
            <a:ext cx="7075031" cy="3429000"/>
          </a:xfrm>
          <a:prstGeom prst="rect">
            <a:avLst/>
          </a:prstGeom>
          <a:solidFill>
            <a:schemeClr val="accent3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80A77F1-D105-4218-8422-008DBB50A2C7}"/>
              </a:ext>
            </a:extLst>
          </p:cNvPr>
          <p:cNvSpPr txBox="1"/>
          <p:nvPr/>
        </p:nvSpPr>
        <p:spPr>
          <a:xfrm>
            <a:off x="5612268" y="5199621"/>
            <a:ext cx="1514838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# </a:t>
            </a:r>
            <a:r>
              <a:rPr lang="zh-CN" altLang="en-US" sz="24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蔬菜水果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B5BE471-304C-483A-B681-65C998A3F5CE}"/>
              </a:ext>
            </a:extLst>
          </p:cNvPr>
          <p:cNvSpPr txBox="1"/>
          <p:nvPr/>
        </p:nvSpPr>
        <p:spPr>
          <a:xfrm>
            <a:off x="5634572" y="5725970"/>
            <a:ext cx="3420318" cy="67319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蔬果的钙、磷、铁、核黄素和维生素 </a:t>
            </a:r>
            <a:r>
              <a:rPr lang="en-US" altLang="zh-CN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C </a:t>
            </a:r>
            <a:r>
              <a:rPr lang="zh-CN" altLang="en-US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等营养物质均在下降。</a:t>
            </a:r>
          </a:p>
        </p:txBody>
      </p:sp>
    </p:spTree>
    <p:extLst>
      <p:ext uri="{BB962C8B-B14F-4D97-AF65-F5344CB8AC3E}">
        <p14:creationId xmlns:p14="http://schemas.microsoft.com/office/powerpoint/2010/main" val="1135957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0">
        <p159:morph option="byObject"/>
      </p:transition>
    </mc:Choice>
    <mc:Fallback xmlns="">
      <p:transition spd="med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 descr="碗里的食物&#10;&#10;描述已自动生成">
            <a:extLst>
              <a:ext uri="{FF2B5EF4-FFF2-40B4-BE49-F238E27FC236}">
                <a16:creationId xmlns:a16="http://schemas.microsoft.com/office/drawing/2014/main" id="{1F774245-20DB-BD97-5764-7CDBC246D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 r="8669"/>
          <a:stretch>
            <a:fillRect/>
          </a:stretch>
        </p:blipFill>
        <p:spPr>
          <a:xfrm>
            <a:off x="7193704" y="3429000"/>
            <a:ext cx="4997006" cy="3429000"/>
          </a:xfrm>
          <a:prstGeom prst="rect">
            <a:avLst/>
          </a:prstGeom>
        </p:spPr>
      </p:pic>
      <p:pic>
        <p:nvPicPr>
          <p:cNvPr id="49" name="图片 48" descr="绿色的植物&#10;&#10;描述已自动生成">
            <a:extLst>
              <a:ext uri="{FF2B5EF4-FFF2-40B4-BE49-F238E27FC236}">
                <a16:creationId xmlns:a16="http://schemas.microsoft.com/office/drawing/2014/main" id="{FC4EA835-0E0D-9050-3F79-B3FDF6C28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9" r="22059"/>
          <a:stretch>
            <a:fillRect/>
          </a:stretch>
        </p:blipFill>
        <p:spPr>
          <a:xfrm>
            <a:off x="3790952" y="3430294"/>
            <a:ext cx="3404042" cy="3426412"/>
          </a:xfrm>
          <a:prstGeom prst="rect">
            <a:avLst/>
          </a:prstGeom>
        </p:spPr>
      </p:pic>
      <p:pic>
        <p:nvPicPr>
          <p:cNvPr id="47" name="图片 46" descr="草地旁的轨道上&#10;&#10;中度可信度描述已自动生成">
            <a:extLst>
              <a:ext uri="{FF2B5EF4-FFF2-40B4-BE49-F238E27FC236}">
                <a16:creationId xmlns:a16="http://schemas.microsoft.com/office/drawing/2014/main" id="{2A13575F-92AA-246E-3373-C68AAC2E3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" r="5684"/>
          <a:stretch>
            <a:fillRect/>
          </a:stretch>
        </p:blipFill>
        <p:spPr>
          <a:xfrm>
            <a:off x="3790952" y="0"/>
            <a:ext cx="4569460" cy="3429000"/>
          </a:xfrm>
          <a:prstGeom prst="rect">
            <a:avLst/>
          </a:prstGeom>
        </p:spPr>
      </p:pic>
      <p:pic>
        <p:nvPicPr>
          <p:cNvPr id="48" name="图片 47" descr="鸡站在草地上&#10;&#10;描述已自动生成">
            <a:extLst>
              <a:ext uri="{FF2B5EF4-FFF2-40B4-BE49-F238E27FC236}">
                <a16:creationId xmlns:a16="http://schemas.microsoft.com/office/drawing/2014/main" id="{B6002BBA-36AF-0256-6A33-3E8A3E921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2" r="15372"/>
          <a:stretch>
            <a:fillRect/>
          </a:stretch>
        </p:blipFill>
        <p:spPr>
          <a:xfrm>
            <a:off x="8360413" y="0"/>
            <a:ext cx="3831588" cy="3429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BB9F26D2-68FD-4212-A82B-0A56E62C2790}"/>
              </a:ext>
            </a:extLst>
          </p:cNvPr>
          <p:cNvSpPr txBox="1"/>
          <p:nvPr/>
        </p:nvSpPr>
        <p:spPr>
          <a:xfrm>
            <a:off x="723900" y="301307"/>
            <a:ext cx="629981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3.1</a:t>
            </a:r>
            <a:endParaRPr lang="zh-CN" altLang="en-US" sz="3600" dirty="0">
              <a:solidFill>
                <a:schemeClr val="accent1"/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13E273E-8EBA-47A0-8E7E-8E72D34C3F1E}"/>
              </a:ext>
            </a:extLst>
          </p:cNvPr>
          <p:cNvSpPr txBox="1"/>
          <p:nvPr/>
        </p:nvSpPr>
        <p:spPr>
          <a:xfrm>
            <a:off x="1609965" y="301307"/>
            <a:ext cx="1699183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客观因素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AF94778-FFF0-423E-8993-666F77181C27}"/>
              </a:ext>
            </a:extLst>
          </p:cNvPr>
          <p:cNvSpPr txBox="1"/>
          <p:nvPr/>
        </p:nvSpPr>
        <p:spPr>
          <a:xfrm>
            <a:off x="723900" y="1969661"/>
            <a:ext cx="2263440" cy="2709588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4800" dirty="0">
                <a:latin typeface="优设标题黑" panose="00000500000000000000" pitchFamily="2" charset="-122"/>
                <a:ea typeface="优设标题黑" panose="00000500000000000000" pitchFamily="2" charset="-122"/>
              </a:rPr>
              <a:t>食物营养</a:t>
            </a:r>
            <a:endParaRPr lang="en-US" altLang="zh-CN" sz="4800" dirty="0">
              <a:latin typeface="优设标题黑" panose="00000500000000000000" pitchFamily="2" charset="-122"/>
              <a:ea typeface="优设标题黑" panose="000005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4800" dirty="0">
                <a:latin typeface="优设标题黑" panose="00000500000000000000" pitchFamily="2" charset="-122"/>
                <a:ea typeface="优设标题黑" panose="00000500000000000000" pitchFamily="2" charset="-122"/>
              </a:rPr>
              <a:t>价值下降</a:t>
            </a:r>
            <a:endParaRPr lang="en-US" altLang="zh-CN" sz="4800" dirty="0">
              <a:latin typeface="优设标题黑" panose="00000500000000000000" pitchFamily="2" charset="-122"/>
              <a:ea typeface="优设标题黑" panose="00000500000000000000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4800" dirty="0">
                <a:latin typeface="优设标题黑" panose="00000500000000000000" pitchFamily="2" charset="-122"/>
                <a:ea typeface="优设标题黑" panose="00000500000000000000" pitchFamily="2" charset="-122"/>
              </a:rPr>
              <a:t>的原因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4362C3A-18DE-45A3-B42D-C00CADC56FCB}"/>
              </a:ext>
            </a:extLst>
          </p:cNvPr>
          <p:cNvSpPr/>
          <p:nvPr/>
        </p:nvSpPr>
        <p:spPr>
          <a:xfrm>
            <a:off x="3790952" y="0"/>
            <a:ext cx="4569460" cy="3429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45FBF3DB-E04E-4158-908F-5AB5811E7C8F}"/>
              </a:ext>
            </a:extLst>
          </p:cNvPr>
          <p:cNvGrpSpPr/>
          <p:nvPr/>
        </p:nvGrpSpPr>
        <p:grpSpPr>
          <a:xfrm>
            <a:off x="5267769" y="893092"/>
            <a:ext cx="1641475" cy="1642816"/>
            <a:chOff x="5267769" y="1168299"/>
            <a:chExt cx="1641475" cy="1642816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5704936-F960-42D2-986A-26ACB88A24D7}"/>
                </a:ext>
              </a:extLst>
            </p:cNvPr>
            <p:cNvSpPr txBox="1"/>
            <p:nvPr/>
          </p:nvSpPr>
          <p:spPr>
            <a:xfrm>
              <a:off x="5267769" y="1168299"/>
              <a:ext cx="1641475" cy="492443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耕种方式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4C36EE04-33C4-456A-91D6-AA0613E28622}"/>
                </a:ext>
              </a:extLst>
            </p:cNvPr>
            <p:cNvSpPr txBox="1"/>
            <p:nvPr/>
          </p:nvSpPr>
          <p:spPr>
            <a:xfrm>
              <a:off x="5270975" y="1949341"/>
              <a:ext cx="1609415" cy="861774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FARMING</a:t>
              </a:r>
            </a:p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MODE</a:t>
              </a:r>
              <a:endParaRPr lang="zh-CN" altLang="en-US" sz="28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3F634B0F-48A3-4C20-AB03-6BD471D00D8F}"/>
                </a:ext>
              </a:extLst>
            </p:cNvPr>
            <p:cNvCxnSpPr>
              <a:cxnSpLocks/>
            </p:cNvCxnSpPr>
            <p:nvPr/>
          </p:nvCxnSpPr>
          <p:spPr>
            <a:xfrm>
              <a:off x="5859230" y="1801758"/>
              <a:ext cx="432904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F24DE209-6695-4749-9107-D44415D7CD83}"/>
              </a:ext>
            </a:extLst>
          </p:cNvPr>
          <p:cNvSpPr/>
          <p:nvPr/>
        </p:nvSpPr>
        <p:spPr>
          <a:xfrm>
            <a:off x="8360413" y="0"/>
            <a:ext cx="3831588" cy="3429000"/>
          </a:xfrm>
          <a:prstGeom prst="rect">
            <a:avLst/>
          </a:prstGeom>
          <a:solidFill>
            <a:schemeClr val="accent3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9EB491FF-A801-4078-8BBB-20D2422612D0}"/>
              </a:ext>
            </a:extLst>
          </p:cNvPr>
          <p:cNvGrpSpPr/>
          <p:nvPr/>
        </p:nvGrpSpPr>
        <p:grpSpPr>
          <a:xfrm>
            <a:off x="9105214" y="893092"/>
            <a:ext cx="2341987" cy="1642816"/>
            <a:chOff x="9105214" y="1168299"/>
            <a:chExt cx="2341987" cy="1642816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C8E9BC93-A14A-44B3-893A-31B89A4E9992}"/>
                </a:ext>
              </a:extLst>
            </p:cNvPr>
            <p:cNvSpPr txBox="1"/>
            <p:nvPr/>
          </p:nvSpPr>
          <p:spPr>
            <a:xfrm>
              <a:off x="9468294" y="1168299"/>
              <a:ext cx="1641475" cy="492443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生产周期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4A05A99A-0502-4218-8136-D7FE1B9AC850}"/>
                </a:ext>
              </a:extLst>
            </p:cNvPr>
            <p:cNvSpPr txBox="1"/>
            <p:nvPr/>
          </p:nvSpPr>
          <p:spPr>
            <a:xfrm>
              <a:off x="9105214" y="1949341"/>
              <a:ext cx="2341987" cy="861774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PRODUCTION</a:t>
              </a:r>
            </a:p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CYCLE</a:t>
              </a:r>
              <a:endParaRPr lang="zh-CN" altLang="en-US" sz="28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730355F8-C4BE-4327-8BBE-D3745B40520F}"/>
                </a:ext>
              </a:extLst>
            </p:cNvPr>
            <p:cNvCxnSpPr>
              <a:cxnSpLocks/>
            </p:cNvCxnSpPr>
            <p:nvPr/>
          </p:nvCxnSpPr>
          <p:spPr>
            <a:xfrm>
              <a:off x="10059755" y="1801758"/>
              <a:ext cx="432904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48C55E6D-3980-4EDF-AFF3-B31FE2E3F342}"/>
              </a:ext>
            </a:extLst>
          </p:cNvPr>
          <p:cNvSpPr/>
          <p:nvPr/>
        </p:nvSpPr>
        <p:spPr>
          <a:xfrm>
            <a:off x="3790952" y="3429000"/>
            <a:ext cx="3406613" cy="3429000"/>
          </a:xfrm>
          <a:prstGeom prst="rect">
            <a:avLst/>
          </a:prstGeom>
          <a:solidFill>
            <a:schemeClr val="accent3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44932B5A-0F9E-43AE-A2E7-4550B3189E04}"/>
              </a:ext>
            </a:extLst>
          </p:cNvPr>
          <p:cNvGrpSpPr/>
          <p:nvPr/>
        </p:nvGrpSpPr>
        <p:grpSpPr>
          <a:xfrm>
            <a:off x="3980857" y="4322092"/>
            <a:ext cx="3021661" cy="1642816"/>
            <a:chOff x="3777260" y="4433027"/>
            <a:chExt cx="3021661" cy="1642816"/>
          </a:xfrm>
        </p:grpSpPr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BB82A574-8FE2-4B33-A346-82F70707503D}"/>
                </a:ext>
              </a:extLst>
            </p:cNvPr>
            <p:cNvSpPr txBox="1"/>
            <p:nvPr/>
          </p:nvSpPr>
          <p:spPr>
            <a:xfrm>
              <a:off x="4480173" y="4433027"/>
              <a:ext cx="1641475" cy="492443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环境因素</a:t>
              </a: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89E4D1EF-D1D0-4374-B4D1-F32B1FF101D3}"/>
                </a:ext>
              </a:extLst>
            </p:cNvPr>
            <p:cNvSpPr txBox="1"/>
            <p:nvPr/>
          </p:nvSpPr>
          <p:spPr>
            <a:xfrm>
              <a:off x="3777260" y="5214069"/>
              <a:ext cx="3021661" cy="861774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ENVIRONMENTAL</a:t>
              </a:r>
            </a:p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FACTOR</a:t>
              </a:r>
              <a:endParaRPr lang="zh-CN" altLang="en-US" sz="28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3769125A-0692-4175-A486-77CB2FED1870}"/>
                </a:ext>
              </a:extLst>
            </p:cNvPr>
            <p:cNvCxnSpPr>
              <a:cxnSpLocks/>
            </p:cNvCxnSpPr>
            <p:nvPr/>
          </p:nvCxnSpPr>
          <p:spPr>
            <a:xfrm>
              <a:off x="5071634" y="5066486"/>
              <a:ext cx="432904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A05D7885-A3CE-4A4B-BC65-A5E6DD8AD499}"/>
              </a:ext>
            </a:extLst>
          </p:cNvPr>
          <p:cNvSpPr/>
          <p:nvPr/>
        </p:nvSpPr>
        <p:spPr>
          <a:xfrm>
            <a:off x="7193704" y="3429000"/>
            <a:ext cx="4997006" cy="3429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7359A5C5-0FB1-460F-BD7B-361CEEE03785}"/>
              </a:ext>
            </a:extLst>
          </p:cNvPr>
          <p:cNvGrpSpPr/>
          <p:nvPr/>
        </p:nvGrpSpPr>
        <p:grpSpPr>
          <a:xfrm>
            <a:off x="8567387" y="4322092"/>
            <a:ext cx="2252220" cy="1642816"/>
            <a:chOff x="4161977" y="4433027"/>
            <a:chExt cx="2252220" cy="1642816"/>
          </a:xfrm>
        </p:grpSpPr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D4DFF84D-6C05-4A69-B831-29CF74F667DE}"/>
                </a:ext>
              </a:extLst>
            </p:cNvPr>
            <p:cNvSpPr txBox="1"/>
            <p:nvPr/>
          </p:nvSpPr>
          <p:spPr>
            <a:xfrm>
              <a:off x="4480173" y="4433027"/>
              <a:ext cx="1641475" cy="492443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加工方式</a:t>
              </a: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8C0E1B89-5C40-4A98-B260-09B40E055BE2}"/>
                </a:ext>
              </a:extLst>
            </p:cNvPr>
            <p:cNvSpPr txBox="1"/>
            <p:nvPr/>
          </p:nvSpPr>
          <p:spPr>
            <a:xfrm>
              <a:off x="4161977" y="5214069"/>
              <a:ext cx="2252220" cy="861774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PROCESSING</a:t>
              </a:r>
            </a:p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MODE</a:t>
              </a:r>
              <a:endParaRPr lang="zh-CN" altLang="en-US" sz="28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FD52886C-BEB9-4FB3-BFD0-D1A65DC9256D}"/>
                </a:ext>
              </a:extLst>
            </p:cNvPr>
            <p:cNvCxnSpPr>
              <a:cxnSpLocks/>
            </p:cNvCxnSpPr>
            <p:nvPr/>
          </p:nvCxnSpPr>
          <p:spPr>
            <a:xfrm>
              <a:off x="5071634" y="5066486"/>
              <a:ext cx="432904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Word"/>
      </p:transition>
    </mc:Choice>
    <mc:Fallback xmlns="">
      <p:transition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8D9C6046-4CD0-469D-A58B-585E62DEA923}"/>
              </a:ext>
            </a:extLst>
          </p:cNvPr>
          <p:cNvSpPr/>
          <p:nvPr/>
        </p:nvSpPr>
        <p:spPr>
          <a:xfrm>
            <a:off x="0" y="4257657"/>
            <a:ext cx="12192000" cy="2600344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AE4B540-4ABC-448D-95DE-596AAED93107}"/>
              </a:ext>
            </a:extLst>
          </p:cNvPr>
          <p:cNvSpPr txBox="1"/>
          <p:nvPr/>
        </p:nvSpPr>
        <p:spPr>
          <a:xfrm>
            <a:off x="723900" y="301307"/>
            <a:ext cx="777457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3.2</a:t>
            </a:r>
            <a:endParaRPr lang="zh-CN" altLang="en-US" sz="3600" dirty="0">
              <a:solidFill>
                <a:schemeClr val="accent1"/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3FFE1CA-DD38-4813-961D-3DB1D1BB3938}"/>
              </a:ext>
            </a:extLst>
          </p:cNvPr>
          <p:cNvSpPr txBox="1"/>
          <p:nvPr/>
        </p:nvSpPr>
        <p:spPr>
          <a:xfrm>
            <a:off x="1609965" y="301307"/>
            <a:ext cx="1699183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主观因素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FFEB35E-C850-4465-8B8F-C15EFF2C1228}"/>
              </a:ext>
            </a:extLst>
          </p:cNvPr>
          <p:cNvGrpSpPr/>
          <p:nvPr/>
        </p:nvGrpSpPr>
        <p:grpSpPr>
          <a:xfrm>
            <a:off x="1055403" y="1549826"/>
            <a:ext cx="2880000" cy="3916253"/>
            <a:chOff x="1055403" y="1549826"/>
            <a:chExt cx="2880000" cy="3916253"/>
          </a:xfrm>
        </p:grpSpPr>
        <p:sp>
          <p:nvSpPr>
            <p:cNvPr id="34" name="!!12">
              <a:extLst>
                <a:ext uri="{FF2B5EF4-FFF2-40B4-BE49-F238E27FC236}">
                  <a16:creationId xmlns:a16="http://schemas.microsoft.com/office/drawing/2014/main" id="{B7AC3481-2506-439F-9BC5-B0A8A6EAA0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5403" y="1549826"/>
              <a:ext cx="2880000" cy="28800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36" name="!!11">
              <a:extLst>
                <a:ext uri="{FF2B5EF4-FFF2-40B4-BE49-F238E27FC236}">
                  <a16:creationId xmlns:a16="http://schemas.microsoft.com/office/drawing/2014/main" id="{B2C5B228-5898-438B-936D-7D704970E922}"/>
                </a:ext>
              </a:extLst>
            </p:cNvPr>
            <p:cNvSpPr/>
            <p:nvPr/>
          </p:nvSpPr>
          <p:spPr>
            <a:xfrm>
              <a:off x="1055403" y="2989826"/>
              <a:ext cx="2880000" cy="24762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pic>
        <p:nvPicPr>
          <p:cNvPr id="67" name="图片 66" descr="女人在吃东西&#10;&#10;描述已自动生成">
            <a:extLst>
              <a:ext uri="{FF2B5EF4-FFF2-40B4-BE49-F238E27FC236}">
                <a16:creationId xmlns:a16="http://schemas.microsoft.com/office/drawing/2014/main" id="{11F1DABF-13AD-B829-CF28-DB08A6042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9" r="15119" b="9292"/>
          <a:stretch/>
        </p:blipFill>
        <p:spPr>
          <a:xfrm>
            <a:off x="1319216" y="1813640"/>
            <a:ext cx="2352374" cy="2352374"/>
          </a:xfrm>
          <a:prstGeom prst="ellipse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232AFC50-63FB-4E9B-A3B4-7165A675AC1D}"/>
              </a:ext>
            </a:extLst>
          </p:cNvPr>
          <p:cNvSpPr>
            <a:spLocks/>
          </p:cNvSpPr>
          <p:nvPr/>
        </p:nvSpPr>
        <p:spPr>
          <a:xfrm>
            <a:off x="1219648" y="1714072"/>
            <a:ext cx="2551510" cy="255151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0C13018-728A-4C79-870C-8AEC51F5C37E}"/>
              </a:ext>
            </a:extLst>
          </p:cNvPr>
          <p:cNvGrpSpPr/>
          <p:nvPr/>
        </p:nvGrpSpPr>
        <p:grpSpPr>
          <a:xfrm>
            <a:off x="4656000" y="1549826"/>
            <a:ext cx="2880000" cy="3916253"/>
            <a:chOff x="4656000" y="1549826"/>
            <a:chExt cx="2880000" cy="3916253"/>
          </a:xfrm>
        </p:grpSpPr>
        <p:sp>
          <p:nvSpPr>
            <p:cNvPr id="43" name="!!22">
              <a:extLst>
                <a:ext uri="{FF2B5EF4-FFF2-40B4-BE49-F238E27FC236}">
                  <a16:creationId xmlns:a16="http://schemas.microsoft.com/office/drawing/2014/main" id="{7D3172B0-C375-4314-B5E7-EFE812AFA7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6000" y="1549826"/>
              <a:ext cx="2880000" cy="28800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44" name="!!21">
              <a:extLst>
                <a:ext uri="{FF2B5EF4-FFF2-40B4-BE49-F238E27FC236}">
                  <a16:creationId xmlns:a16="http://schemas.microsoft.com/office/drawing/2014/main" id="{0CF5923A-CD26-4867-A373-531E05EB3DFA}"/>
                </a:ext>
              </a:extLst>
            </p:cNvPr>
            <p:cNvSpPr/>
            <p:nvPr/>
          </p:nvSpPr>
          <p:spPr>
            <a:xfrm>
              <a:off x="4656000" y="2989826"/>
              <a:ext cx="2880000" cy="24762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pic>
        <p:nvPicPr>
          <p:cNvPr id="68" name="图片 67" descr="图片包含 男人, 站, 热, 军事&#10;&#10;描述已自动生成">
            <a:extLst>
              <a:ext uri="{FF2B5EF4-FFF2-40B4-BE49-F238E27FC236}">
                <a16:creationId xmlns:a16="http://schemas.microsoft.com/office/drawing/2014/main" id="{AA2B93CB-E989-8612-7EC0-0C42F2311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r="16617"/>
          <a:stretch>
            <a:fillRect/>
          </a:stretch>
        </p:blipFill>
        <p:spPr>
          <a:xfrm>
            <a:off x="4919813" y="1813640"/>
            <a:ext cx="2352374" cy="2352374"/>
          </a:xfrm>
          <a:prstGeom prst="ellipse">
            <a:avLst/>
          </a:prstGeom>
        </p:spPr>
      </p:pic>
      <p:sp>
        <p:nvSpPr>
          <p:cNvPr id="41" name="椭圆 40">
            <a:extLst>
              <a:ext uri="{FF2B5EF4-FFF2-40B4-BE49-F238E27FC236}">
                <a16:creationId xmlns:a16="http://schemas.microsoft.com/office/drawing/2014/main" id="{370EC312-9BEF-41C8-B4E3-D2013FDB2376}"/>
              </a:ext>
            </a:extLst>
          </p:cNvPr>
          <p:cNvSpPr>
            <a:spLocks noChangeAspect="1"/>
          </p:cNvSpPr>
          <p:nvPr/>
        </p:nvSpPr>
        <p:spPr>
          <a:xfrm>
            <a:off x="4820245" y="1714072"/>
            <a:ext cx="2551510" cy="255151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BBEC6AB-193E-4567-9214-37A129B6AA49}"/>
              </a:ext>
            </a:extLst>
          </p:cNvPr>
          <p:cNvGrpSpPr/>
          <p:nvPr/>
        </p:nvGrpSpPr>
        <p:grpSpPr>
          <a:xfrm>
            <a:off x="8256597" y="1549826"/>
            <a:ext cx="2880000" cy="3916253"/>
            <a:chOff x="8256597" y="1549826"/>
            <a:chExt cx="2880000" cy="3916253"/>
          </a:xfrm>
        </p:grpSpPr>
        <p:sp>
          <p:nvSpPr>
            <p:cNvPr id="47" name="!!32">
              <a:extLst>
                <a:ext uri="{FF2B5EF4-FFF2-40B4-BE49-F238E27FC236}">
                  <a16:creationId xmlns:a16="http://schemas.microsoft.com/office/drawing/2014/main" id="{A1830081-F78A-4D7C-8779-04F1D0F7C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56597" y="1549826"/>
              <a:ext cx="2880000" cy="28800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48" name="!!31">
              <a:extLst>
                <a:ext uri="{FF2B5EF4-FFF2-40B4-BE49-F238E27FC236}">
                  <a16:creationId xmlns:a16="http://schemas.microsoft.com/office/drawing/2014/main" id="{153D7BBA-08B8-492B-82D1-A50EAC008290}"/>
                </a:ext>
              </a:extLst>
            </p:cNvPr>
            <p:cNvSpPr/>
            <p:nvPr/>
          </p:nvSpPr>
          <p:spPr>
            <a:xfrm>
              <a:off x="8256597" y="2989826"/>
              <a:ext cx="2880000" cy="24762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pic>
        <p:nvPicPr>
          <p:cNvPr id="69" name="图片 68" descr="女人穿着内衣&#10;&#10;描述已自动生成">
            <a:extLst>
              <a:ext uri="{FF2B5EF4-FFF2-40B4-BE49-F238E27FC236}">
                <a16:creationId xmlns:a16="http://schemas.microsoft.com/office/drawing/2014/main" id="{BA9B16A6-8F7F-6D90-7352-F1A4EA13A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b="16673"/>
          <a:stretch>
            <a:fillRect/>
          </a:stretch>
        </p:blipFill>
        <p:spPr>
          <a:xfrm>
            <a:off x="8520410" y="1813640"/>
            <a:ext cx="2352374" cy="2352374"/>
          </a:xfrm>
          <a:prstGeom prst="ellipse">
            <a:avLst/>
          </a:prstGeom>
        </p:spPr>
      </p:pic>
      <p:sp>
        <p:nvSpPr>
          <p:cNvPr id="42" name="椭圆 41">
            <a:extLst>
              <a:ext uri="{FF2B5EF4-FFF2-40B4-BE49-F238E27FC236}">
                <a16:creationId xmlns:a16="http://schemas.microsoft.com/office/drawing/2014/main" id="{6FC089AC-4629-4834-A714-99540E1021AB}"/>
              </a:ext>
            </a:extLst>
          </p:cNvPr>
          <p:cNvSpPr>
            <a:spLocks noChangeAspect="1"/>
          </p:cNvSpPr>
          <p:nvPr/>
        </p:nvSpPr>
        <p:spPr>
          <a:xfrm>
            <a:off x="8420842" y="1714072"/>
            <a:ext cx="2551510" cy="255151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11049FB-A885-4238-8D19-EC5138B88C7A}"/>
              </a:ext>
            </a:extLst>
          </p:cNvPr>
          <p:cNvSpPr txBox="1"/>
          <p:nvPr/>
        </p:nvSpPr>
        <p:spPr>
          <a:xfrm>
            <a:off x="1849393" y="4820380"/>
            <a:ext cx="1292020" cy="24622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eating habits</a:t>
            </a:r>
            <a:endParaRPr lang="zh-CN" altLang="en-US" sz="16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D7C1D13-A43F-4EC9-87AA-31E340C02FB0}"/>
              </a:ext>
            </a:extLst>
          </p:cNvPr>
          <p:cNvSpPr txBox="1"/>
          <p:nvPr/>
        </p:nvSpPr>
        <p:spPr>
          <a:xfrm>
            <a:off x="1879851" y="4388302"/>
            <a:ext cx="1231106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饮食习惯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A841752-27C0-46B7-8DC5-618C3668B2C1}"/>
              </a:ext>
            </a:extLst>
          </p:cNvPr>
          <p:cNvCxnSpPr>
            <a:cxnSpLocks/>
          </p:cNvCxnSpPr>
          <p:nvPr/>
        </p:nvCxnSpPr>
        <p:spPr>
          <a:xfrm>
            <a:off x="2081403" y="5217161"/>
            <a:ext cx="828000" cy="0"/>
          </a:xfrm>
          <a:prstGeom prst="line">
            <a:avLst/>
          </a:prstGeom>
          <a:ln w="285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7CDE03BA-34BE-464E-BB57-86C9F2795D81}"/>
              </a:ext>
            </a:extLst>
          </p:cNvPr>
          <p:cNvCxnSpPr>
            <a:cxnSpLocks/>
          </p:cNvCxnSpPr>
          <p:nvPr/>
        </p:nvCxnSpPr>
        <p:spPr>
          <a:xfrm>
            <a:off x="5682000" y="5217161"/>
            <a:ext cx="828000" cy="0"/>
          </a:xfrm>
          <a:prstGeom prst="line">
            <a:avLst/>
          </a:prstGeom>
          <a:ln w="285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F23EA6B4-2D48-4D33-BCA0-C264772D1964}"/>
              </a:ext>
            </a:extLst>
          </p:cNvPr>
          <p:cNvCxnSpPr>
            <a:cxnSpLocks/>
          </p:cNvCxnSpPr>
          <p:nvPr/>
        </p:nvCxnSpPr>
        <p:spPr>
          <a:xfrm>
            <a:off x="9282597" y="5217161"/>
            <a:ext cx="828000" cy="0"/>
          </a:xfrm>
          <a:prstGeom prst="line">
            <a:avLst/>
          </a:prstGeom>
          <a:ln w="285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>
            <a:extLst>
              <a:ext uri="{FF2B5EF4-FFF2-40B4-BE49-F238E27FC236}">
                <a16:creationId xmlns:a16="http://schemas.microsoft.com/office/drawing/2014/main" id="{52FBA8C0-EEAE-43DA-A669-FFA6E2B50E9F}"/>
              </a:ext>
            </a:extLst>
          </p:cNvPr>
          <p:cNvSpPr txBox="1"/>
          <p:nvPr/>
        </p:nvSpPr>
        <p:spPr>
          <a:xfrm>
            <a:off x="5506896" y="4820380"/>
            <a:ext cx="1178207" cy="24622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living habits</a:t>
            </a:r>
            <a:endParaRPr lang="zh-CN" altLang="en-US" sz="16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7BD4EB23-A8A0-4C70-9BC3-9EDC3F8052EA}"/>
              </a:ext>
            </a:extLst>
          </p:cNvPr>
          <p:cNvSpPr txBox="1"/>
          <p:nvPr/>
        </p:nvSpPr>
        <p:spPr>
          <a:xfrm>
            <a:off x="5480448" y="4388302"/>
            <a:ext cx="1231106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生活习惯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4EEBC5B4-80C9-448A-9723-50825B12D396}"/>
              </a:ext>
            </a:extLst>
          </p:cNvPr>
          <p:cNvSpPr txBox="1"/>
          <p:nvPr/>
        </p:nvSpPr>
        <p:spPr>
          <a:xfrm>
            <a:off x="8784489" y="4820380"/>
            <a:ext cx="1824217" cy="24622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Physiological state</a:t>
            </a:r>
            <a:endParaRPr lang="zh-CN" altLang="en-US" sz="16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C1DE8159-3B2D-44E2-BBA0-4B98094374DB}"/>
              </a:ext>
            </a:extLst>
          </p:cNvPr>
          <p:cNvSpPr txBox="1"/>
          <p:nvPr/>
        </p:nvSpPr>
        <p:spPr>
          <a:xfrm>
            <a:off x="9081045" y="4388302"/>
            <a:ext cx="1231106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生理状态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5956B31-34FC-9743-D0C8-679E52B0C715}"/>
              </a:ext>
            </a:extLst>
          </p:cNvPr>
          <p:cNvSpPr txBox="1"/>
          <p:nvPr/>
        </p:nvSpPr>
        <p:spPr>
          <a:xfrm>
            <a:off x="799738" y="2590312"/>
            <a:ext cx="2548775" cy="11079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怎么吃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AEDB237-0800-1641-9250-DB388AA89D12}"/>
              </a:ext>
            </a:extLst>
          </p:cNvPr>
          <p:cNvSpPr txBox="1"/>
          <p:nvPr/>
        </p:nvSpPr>
        <p:spPr>
          <a:xfrm>
            <a:off x="799738" y="3555242"/>
            <a:ext cx="4321696" cy="11079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才够营养？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5479B27-328F-036B-E5F6-826D6D1F1353}"/>
              </a:ext>
            </a:extLst>
          </p:cNvPr>
          <p:cNvSpPr txBox="1"/>
          <p:nvPr/>
        </p:nvSpPr>
        <p:spPr>
          <a:xfrm>
            <a:off x="723900" y="5865489"/>
            <a:ext cx="1917192" cy="18466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How to eat more healthily</a:t>
            </a:r>
            <a:endParaRPr lang="zh-CN" altLang="en-US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FF244B-591E-476B-F5FB-2D0FBE59F11A}"/>
              </a:ext>
            </a:extLst>
          </p:cNvPr>
          <p:cNvSpPr txBox="1"/>
          <p:nvPr/>
        </p:nvSpPr>
        <p:spPr>
          <a:xfrm>
            <a:off x="688468" y="1354532"/>
            <a:ext cx="1297150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R" panose="00020600040101010101" pitchFamily="18" charset="-122"/>
              </a:rPr>
              <a:t>04</a:t>
            </a:r>
            <a:endParaRPr lang="zh-CN" altLang="en-US" sz="66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5922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穿着粉色衣服的人在刷牙&#10;&#10;描述已自动生成">
            <a:extLst>
              <a:ext uri="{FF2B5EF4-FFF2-40B4-BE49-F238E27FC236}">
                <a16:creationId xmlns:a16="http://schemas.microsoft.com/office/drawing/2014/main" id="{ACB723D7-7E67-4DAD-A193-66B8233B8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" r="22306"/>
          <a:stretch/>
        </p:blipFill>
        <p:spPr>
          <a:xfrm>
            <a:off x="3562211" y="-2"/>
            <a:ext cx="8629790" cy="6858002"/>
          </a:xfrm>
          <a:prstGeom prst="rect">
            <a:avLst/>
          </a:prstGeom>
        </p:spPr>
      </p:pic>
      <p:sp>
        <p:nvSpPr>
          <p:cNvPr id="28" name="!!1">
            <a:extLst>
              <a:ext uri="{FF2B5EF4-FFF2-40B4-BE49-F238E27FC236}">
                <a16:creationId xmlns:a16="http://schemas.microsoft.com/office/drawing/2014/main" id="{7C778F43-1E86-48D1-904D-D03B619E5ABB}"/>
              </a:ext>
            </a:extLst>
          </p:cNvPr>
          <p:cNvSpPr/>
          <p:nvPr/>
        </p:nvSpPr>
        <p:spPr>
          <a:xfrm>
            <a:off x="3520440" y="0"/>
            <a:ext cx="86715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3900" y="2288335"/>
            <a:ext cx="1418658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400"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zh-CN" altLang="en-US" dirty="0"/>
              <a:t>碳水化合物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23900" y="5454970"/>
            <a:ext cx="283732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400" dirty="0">
                <a:latin typeface="优设标题黑" panose="00000500000000000000" pitchFamily="2" charset="-122"/>
                <a:ea typeface="优设标题黑" panose="00000500000000000000" pitchFamily="2" charset="-122"/>
              </a:rPr>
              <a:t>水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23900" y="2921662"/>
            <a:ext cx="851195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400" dirty="0">
                <a:latin typeface="优设标题黑" panose="00000500000000000000" pitchFamily="2" charset="-122"/>
                <a:ea typeface="优设标题黑" panose="00000500000000000000" pitchFamily="2" charset="-122"/>
              </a:rPr>
              <a:t>蛋白质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23900" y="4821643"/>
            <a:ext cx="851195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400" dirty="0">
                <a:latin typeface="优设标题黑" panose="00000500000000000000" pitchFamily="2" charset="-122"/>
                <a:ea typeface="优设标题黑" panose="00000500000000000000" pitchFamily="2" charset="-122"/>
              </a:rPr>
              <a:t>矿物质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23900" y="4188316"/>
            <a:ext cx="851195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400" dirty="0">
                <a:latin typeface="优设标题黑" panose="00000500000000000000" pitchFamily="2" charset="-122"/>
                <a:ea typeface="优设标题黑" panose="00000500000000000000" pitchFamily="2" charset="-122"/>
              </a:rPr>
              <a:t>维生素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23900" y="3554989"/>
            <a:ext cx="567463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400" dirty="0">
                <a:latin typeface="优设标题黑" panose="00000500000000000000" pitchFamily="2" charset="-122"/>
                <a:ea typeface="优设标题黑" panose="00000500000000000000" pitchFamily="2" charset="-122"/>
              </a:rPr>
              <a:t>脂类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BD54F2C-CF6C-404C-A189-41345CFCB9F5}"/>
              </a:ext>
            </a:extLst>
          </p:cNvPr>
          <p:cNvSpPr txBox="1"/>
          <p:nvPr/>
        </p:nvSpPr>
        <p:spPr>
          <a:xfrm>
            <a:off x="723900" y="301307"/>
            <a:ext cx="610745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4.1</a:t>
            </a:r>
            <a:endParaRPr lang="zh-CN" altLang="en-US" sz="3600" dirty="0">
              <a:solidFill>
                <a:schemeClr val="accent1"/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1079AAB-106A-4447-AF5A-C3C8F4824F60}"/>
              </a:ext>
            </a:extLst>
          </p:cNvPr>
          <p:cNvSpPr txBox="1"/>
          <p:nvPr/>
        </p:nvSpPr>
        <p:spPr>
          <a:xfrm>
            <a:off x="723900" y="829297"/>
            <a:ext cx="2123979" cy="11079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人体必备</a:t>
            </a:r>
            <a:endParaRPr lang="en-US" altLang="zh-CN" sz="3600" dirty="0"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  <a:p>
            <a:r>
              <a:rPr lang="zh-CN" altLang="en-US" sz="3600" dirty="0"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六大营养素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C10FB63-D1DE-459C-89EE-F82FCB5CD80B}"/>
              </a:ext>
            </a:extLst>
          </p:cNvPr>
          <p:cNvSpPr txBox="1"/>
          <p:nvPr/>
        </p:nvSpPr>
        <p:spPr>
          <a:xfrm>
            <a:off x="4384917" y="3180100"/>
            <a:ext cx="6646050" cy="14773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Six essential nutrients </a:t>
            </a:r>
          </a:p>
          <a:p>
            <a:r>
              <a:rPr lang="en-US" altLang="zh-CN" sz="48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for human body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C59A2F5-ECD7-4036-917A-6277C19F6CE0}"/>
              </a:ext>
            </a:extLst>
          </p:cNvPr>
          <p:cNvGrpSpPr/>
          <p:nvPr/>
        </p:nvGrpSpPr>
        <p:grpSpPr>
          <a:xfrm>
            <a:off x="4384917" y="1886865"/>
            <a:ext cx="1063919" cy="1063919"/>
            <a:chOff x="4384917" y="1886865"/>
            <a:chExt cx="1063919" cy="1063919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9B061A51-699E-4568-A77C-8E785B99BAC4}"/>
                </a:ext>
              </a:extLst>
            </p:cNvPr>
            <p:cNvSpPr/>
            <p:nvPr/>
          </p:nvSpPr>
          <p:spPr>
            <a:xfrm>
              <a:off x="4384917" y="1886865"/>
              <a:ext cx="1063919" cy="106391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334B471B-57F4-438B-84CF-C0DC4A488272}"/>
                </a:ext>
              </a:extLst>
            </p:cNvPr>
            <p:cNvSpPr txBox="1"/>
            <p:nvPr/>
          </p:nvSpPr>
          <p:spPr>
            <a:xfrm>
              <a:off x="4612306" y="2234158"/>
              <a:ext cx="575479" cy="3693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Carbo-</a:t>
              </a:r>
            </a:p>
            <a:p>
              <a:r>
                <a:rPr lang="en-US" altLang="zh-CN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hydrate</a:t>
              </a:r>
              <a:endParaRPr lang="zh-CN" altLang="en-US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579C0566-C968-4E56-9B2D-42D588666FB1}"/>
              </a:ext>
            </a:extLst>
          </p:cNvPr>
          <p:cNvGrpSpPr/>
          <p:nvPr/>
        </p:nvGrpSpPr>
        <p:grpSpPr>
          <a:xfrm>
            <a:off x="5293204" y="1886865"/>
            <a:ext cx="1063919" cy="1063919"/>
            <a:chOff x="5293204" y="1886865"/>
            <a:chExt cx="1063919" cy="1063919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AE1D973D-97F6-4627-8126-A74CB70FBCD7}"/>
                </a:ext>
              </a:extLst>
            </p:cNvPr>
            <p:cNvSpPr/>
            <p:nvPr/>
          </p:nvSpPr>
          <p:spPr>
            <a:xfrm>
              <a:off x="5293204" y="1886865"/>
              <a:ext cx="1063919" cy="106391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035D2632-ACA6-4B70-B2CA-7FB221C6B019}"/>
                </a:ext>
              </a:extLst>
            </p:cNvPr>
            <p:cNvSpPr txBox="1"/>
            <p:nvPr/>
          </p:nvSpPr>
          <p:spPr>
            <a:xfrm>
              <a:off x="5555057" y="2326491"/>
              <a:ext cx="519373" cy="184666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Protein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936A325-7D74-477F-8729-85810307542E}"/>
              </a:ext>
            </a:extLst>
          </p:cNvPr>
          <p:cNvGrpSpPr/>
          <p:nvPr/>
        </p:nvGrpSpPr>
        <p:grpSpPr>
          <a:xfrm>
            <a:off x="6201491" y="1886865"/>
            <a:ext cx="1063919" cy="1063919"/>
            <a:chOff x="6201491" y="1886865"/>
            <a:chExt cx="1063919" cy="1063919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A9A89F53-6076-4E4B-8E9E-ABBA6DD4C3D5}"/>
                </a:ext>
              </a:extLst>
            </p:cNvPr>
            <p:cNvSpPr/>
            <p:nvPr/>
          </p:nvSpPr>
          <p:spPr>
            <a:xfrm>
              <a:off x="6201491" y="1886865"/>
              <a:ext cx="1063919" cy="106391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E28AE4EF-B207-4E99-AFA8-300657D68EF3}"/>
                </a:ext>
              </a:extLst>
            </p:cNvPr>
            <p:cNvSpPr txBox="1"/>
            <p:nvPr/>
          </p:nvSpPr>
          <p:spPr>
            <a:xfrm>
              <a:off x="6554715" y="2326491"/>
              <a:ext cx="357470" cy="184666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Lipid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4F08BDA3-78F7-4357-B06D-094E5317D789}"/>
              </a:ext>
            </a:extLst>
          </p:cNvPr>
          <p:cNvGrpSpPr/>
          <p:nvPr/>
        </p:nvGrpSpPr>
        <p:grpSpPr>
          <a:xfrm>
            <a:off x="7109778" y="1886865"/>
            <a:ext cx="1063919" cy="1063919"/>
            <a:chOff x="7109778" y="1886865"/>
            <a:chExt cx="1063919" cy="1063919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F86FE55-25F0-4B88-9AC6-2B99FEAF824F}"/>
                </a:ext>
              </a:extLst>
            </p:cNvPr>
            <p:cNvSpPr/>
            <p:nvPr/>
          </p:nvSpPr>
          <p:spPr>
            <a:xfrm>
              <a:off x="7109778" y="1886865"/>
              <a:ext cx="1063919" cy="106391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96403BD9-3622-4070-BCA2-77777C1BC466}"/>
                </a:ext>
              </a:extLst>
            </p:cNvPr>
            <p:cNvSpPr txBox="1"/>
            <p:nvPr/>
          </p:nvSpPr>
          <p:spPr>
            <a:xfrm>
              <a:off x="7337167" y="2326491"/>
              <a:ext cx="567463" cy="184666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Vitamin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382B0B5-363C-45F8-BFED-56C312262952}"/>
              </a:ext>
            </a:extLst>
          </p:cNvPr>
          <p:cNvGrpSpPr/>
          <p:nvPr/>
        </p:nvGrpSpPr>
        <p:grpSpPr>
          <a:xfrm>
            <a:off x="8018065" y="1886865"/>
            <a:ext cx="1063919" cy="1063919"/>
            <a:chOff x="8018065" y="1886865"/>
            <a:chExt cx="1063919" cy="1063919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83C2BEDD-CB0F-485B-B6A9-3E5B57770B21}"/>
                </a:ext>
              </a:extLst>
            </p:cNvPr>
            <p:cNvSpPr/>
            <p:nvPr/>
          </p:nvSpPr>
          <p:spPr>
            <a:xfrm>
              <a:off x="8018065" y="1886865"/>
              <a:ext cx="1063919" cy="106391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6AC91DE5-8785-42E1-90D7-2056F8F9A286}"/>
                </a:ext>
              </a:extLst>
            </p:cNvPr>
            <p:cNvSpPr txBox="1"/>
            <p:nvPr/>
          </p:nvSpPr>
          <p:spPr>
            <a:xfrm>
              <a:off x="8263087" y="2326491"/>
              <a:ext cx="548227" cy="184666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Mineral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4B5F20A-7A94-4921-99E3-36FA5CABAA2D}"/>
              </a:ext>
            </a:extLst>
          </p:cNvPr>
          <p:cNvGrpSpPr/>
          <p:nvPr/>
        </p:nvGrpSpPr>
        <p:grpSpPr>
          <a:xfrm>
            <a:off x="8926353" y="1886865"/>
            <a:ext cx="1063919" cy="1063919"/>
            <a:chOff x="8926353" y="1886865"/>
            <a:chExt cx="1063919" cy="1063919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E8F3CBC-D144-4BF1-B885-E3247812DDC5}"/>
                </a:ext>
              </a:extLst>
            </p:cNvPr>
            <p:cNvSpPr/>
            <p:nvPr/>
          </p:nvSpPr>
          <p:spPr>
            <a:xfrm>
              <a:off x="8926353" y="1886865"/>
              <a:ext cx="1063919" cy="106391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1458718C-C868-4D88-A113-395211574645}"/>
                </a:ext>
              </a:extLst>
            </p:cNvPr>
            <p:cNvSpPr txBox="1"/>
            <p:nvPr/>
          </p:nvSpPr>
          <p:spPr>
            <a:xfrm>
              <a:off x="9223472" y="2326491"/>
              <a:ext cx="469680" cy="184666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Water</a:t>
              </a:r>
              <a:endParaRPr lang="zh-CN" altLang="en-US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73404A9A-A671-2153-E338-136DC86E9184}"/>
              </a:ext>
            </a:extLst>
          </p:cNvPr>
          <p:cNvGrpSpPr/>
          <p:nvPr/>
        </p:nvGrpSpPr>
        <p:grpSpPr>
          <a:xfrm>
            <a:off x="9461501" y="469900"/>
            <a:ext cx="1993900" cy="266700"/>
            <a:chOff x="8759825" y="469900"/>
            <a:chExt cx="1495425" cy="200025"/>
          </a:xfrm>
          <a:solidFill>
            <a:schemeClr val="bg1"/>
          </a:solidFill>
        </p:grpSpPr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2A68EED0-033B-D29F-01FC-728CE7C75F87}"/>
                </a:ext>
              </a:extLst>
            </p:cNvPr>
            <p:cNvSpPr/>
            <p:nvPr/>
          </p:nvSpPr>
          <p:spPr>
            <a:xfrm>
              <a:off x="9836150" y="4794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93B79190-342D-D976-6F14-F5EFA695211C}"/>
                </a:ext>
              </a:extLst>
            </p:cNvPr>
            <p:cNvSpPr/>
            <p:nvPr/>
          </p:nvSpPr>
          <p:spPr>
            <a:xfrm>
              <a:off x="9407525" y="4794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3F1E7D56-74C3-955C-CB6A-6EF21221937D}"/>
                </a:ext>
              </a:extLst>
            </p:cNvPr>
            <p:cNvSpPr/>
            <p:nvPr/>
          </p:nvSpPr>
          <p:spPr>
            <a:xfrm>
              <a:off x="9550400" y="4794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C7405549-1A8E-6789-206A-972E3D969C43}"/>
                </a:ext>
              </a:extLst>
            </p:cNvPr>
            <p:cNvSpPr/>
            <p:nvPr/>
          </p:nvSpPr>
          <p:spPr>
            <a:xfrm>
              <a:off x="9664700" y="4794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02E4F7AC-8A96-2553-D17F-FBF3E5AE1879}"/>
                </a:ext>
              </a:extLst>
            </p:cNvPr>
            <p:cNvSpPr/>
            <p:nvPr/>
          </p:nvSpPr>
          <p:spPr>
            <a:xfrm>
              <a:off x="8759825" y="4699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0770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0">
        <p159:morph option="byObject"/>
      </p:transition>
    </mc:Choice>
    <mc:Fallback xmlns="">
      <p:transition spd="med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: 圆角 79">
            <a:extLst>
              <a:ext uri="{FF2B5EF4-FFF2-40B4-BE49-F238E27FC236}">
                <a16:creationId xmlns:a16="http://schemas.microsoft.com/office/drawing/2014/main" id="{B8383B8B-D2E1-4032-90D9-D0CB39B4ACAF}"/>
              </a:ext>
            </a:extLst>
          </p:cNvPr>
          <p:cNvSpPr/>
          <p:nvPr/>
        </p:nvSpPr>
        <p:spPr>
          <a:xfrm>
            <a:off x="723900" y="1031875"/>
            <a:ext cx="10731500" cy="4927600"/>
          </a:xfrm>
          <a:prstGeom prst="roundRect">
            <a:avLst>
              <a:gd name="adj" fmla="val 388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4706AF-1259-42A8-BA16-A521DD8FD50C}"/>
              </a:ext>
            </a:extLst>
          </p:cNvPr>
          <p:cNvSpPr txBox="1"/>
          <p:nvPr/>
        </p:nvSpPr>
        <p:spPr>
          <a:xfrm>
            <a:off x="723900" y="301307"/>
            <a:ext cx="777457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4.2</a:t>
            </a:r>
            <a:endParaRPr lang="zh-CN" altLang="en-US" sz="36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D22BE17-5C3E-4761-83AF-414E817669F5}"/>
              </a:ext>
            </a:extLst>
          </p:cNvPr>
          <p:cNvSpPr txBox="1"/>
          <p:nvPr/>
        </p:nvSpPr>
        <p:spPr>
          <a:xfrm>
            <a:off x="1609965" y="301307"/>
            <a:ext cx="5559214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如何判定营养素过多或过少？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8960A12-7D48-45C5-B0BE-85D01CB0DAD6}"/>
              </a:ext>
            </a:extLst>
          </p:cNvPr>
          <p:cNvGrpSpPr/>
          <p:nvPr/>
        </p:nvGrpSpPr>
        <p:grpSpPr>
          <a:xfrm rot="10800000">
            <a:off x="1501357" y="1882998"/>
            <a:ext cx="291344" cy="145672"/>
            <a:chOff x="630555" y="2433002"/>
            <a:chExt cx="822960" cy="411480"/>
          </a:xfrm>
        </p:grpSpPr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0C1C1509-3D92-4439-972D-8D4FDC5A0A71}"/>
                </a:ext>
              </a:extLst>
            </p:cNvPr>
            <p:cNvSpPr/>
            <p:nvPr/>
          </p:nvSpPr>
          <p:spPr>
            <a:xfrm>
              <a:off x="630555" y="2433002"/>
              <a:ext cx="411480" cy="411480"/>
            </a:xfrm>
            <a:custGeom>
              <a:avLst/>
              <a:gdLst>
                <a:gd name="connsiteX0" fmla="*/ 317500 w 527685"/>
                <a:gd name="connsiteY0" fmla="*/ 0 h 538162"/>
                <a:gd name="connsiteX1" fmla="*/ 527685 w 527685"/>
                <a:gd name="connsiteY1" fmla="*/ 0 h 538162"/>
                <a:gd name="connsiteX2" fmla="*/ 527685 w 527685"/>
                <a:gd name="connsiteY2" fmla="*/ 185102 h 538162"/>
                <a:gd name="connsiteX3" fmla="*/ 411480 w 527685"/>
                <a:gd name="connsiteY3" fmla="*/ 185102 h 538162"/>
                <a:gd name="connsiteX4" fmla="*/ 411480 w 527685"/>
                <a:gd name="connsiteY4" fmla="*/ 538162 h 538162"/>
                <a:gd name="connsiteX5" fmla="*/ 0 w 527685"/>
                <a:gd name="connsiteY5" fmla="*/ 126682 h 538162"/>
                <a:gd name="connsiteX6" fmla="*/ 317500 w 527685"/>
                <a:gd name="connsiteY6" fmla="*/ 126682 h 538162"/>
                <a:gd name="connsiteX0" fmla="*/ 527685 w 619125"/>
                <a:gd name="connsiteY0" fmla="*/ 0 h 538162"/>
                <a:gd name="connsiteX1" fmla="*/ 527685 w 619125"/>
                <a:gd name="connsiteY1" fmla="*/ 185102 h 538162"/>
                <a:gd name="connsiteX2" fmla="*/ 411480 w 619125"/>
                <a:gd name="connsiteY2" fmla="*/ 185102 h 538162"/>
                <a:gd name="connsiteX3" fmla="*/ 411480 w 619125"/>
                <a:gd name="connsiteY3" fmla="*/ 538162 h 538162"/>
                <a:gd name="connsiteX4" fmla="*/ 0 w 619125"/>
                <a:gd name="connsiteY4" fmla="*/ 126682 h 538162"/>
                <a:gd name="connsiteX5" fmla="*/ 317500 w 619125"/>
                <a:gd name="connsiteY5" fmla="*/ 126682 h 538162"/>
                <a:gd name="connsiteX6" fmla="*/ 317500 w 619125"/>
                <a:gd name="connsiteY6" fmla="*/ 0 h 538162"/>
                <a:gd name="connsiteX7" fmla="*/ 619125 w 619125"/>
                <a:gd name="connsiteY7" fmla="*/ 91440 h 538162"/>
                <a:gd name="connsiteX0" fmla="*/ 527685 w 527685"/>
                <a:gd name="connsiteY0" fmla="*/ 0 h 538162"/>
                <a:gd name="connsiteX1" fmla="*/ 527685 w 527685"/>
                <a:gd name="connsiteY1" fmla="*/ 185102 h 538162"/>
                <a:gd name="connsiteX2" fmla="*/ 411480 w 527685"/>
                <a:gd name="connsiteY2" fmla="*/ 185102 h 538162"/>
                <a:gd name="connsiteX3" fmla="*/ 411480 w 527685"/>
                <a:gd name="connsiteY3" fmla="*/ 538162 h 538162"/>
                <a:gd name="connsiteX4" fmla="*/ 0 w 527685"/>
                <a:gd name="connsiteY4" fmla="*/ 126682 h 538162"/>
                <a:gd name="connsiteX5" fmla="*/ 317500 w 527685"/>
                <a:gd name="connsiteY5" fmla="*/ 126682 h 538162"/>
                <a:gd name="connsiteX6" fmla="*/ 317500 w 527685"/>
                <a:gd name="connsiteY6" fmla="*/ 0 h 538162"/>
                <a:gd name="connsiteX0" fmla="*/ 527685 w 527685"/>
                <a:gd name="connsiteY0" fmla="*/ 185102 h 538162"/>
                <a:gd name="connsiteX1" fmla="*/ 411480 w 527685"/>
                <a:gd name="connsiteY1" fmla="*/ 185102 h 538162"/>
                <a:gd name="connsiteX2" fmla="*/ 411480 w 527685"/>
                <a:gd name="connsiteY2" fmla="*/ 538162 h 538162"/>
                <a:gd name="connsiteX3" fmla="*/ 0 w 527685"/>
                <a:gd name="connsiteY3" fmla="*/ 126682 h 538162"/>
                <a:gd name="connsiteX4" fmla="*/ 317500 w 527685"/>
                <a:gd name="connsiteY4" fmla="*/ 126682 h 538162"/>
                <a:gd name="connsiteX5" fmla="*/ 317500 w 527685"/>
                <a:gd name="connsiteY5" fmla="*/ 0 h 538162"/>
                <a:gd name="connsiteX0" fmla="*/ 411480 w 411480"/>
                <a:gd name="connsiteY0" fmla="*/ 185102 h 538162"/>
                <a:gd name="connsiteX1" fmla="*/ 411480 w 411480"/>
                <a:gd name="connsiteY1" fmla="*/ 538162 h 538162"/>
                <a:gd name="connsiteX2" fmla="*/ 0 w 411480"/>
                <a:gd name="connsiteY2" fmla="*/ 126682 h 538162"/>
                <a:gd name="connsiteX3" fmla="*/ 317500 w 411480"/>
                <a:gd name="connsiteY3" fmla="*/ 126682 h 538162"/>
                <a:gd name="connsiteX4" fmla="*/ 317500 w 411480"/>
                <a:gd name="connsiteY4" fmla="*/ 0 h 538162"/>
                <a:gd name="connsiteX0" fmla="*/ 411480 w 411480"/>
                <a:gd name="connsiteY0" fmla="*/ 538162 h 538162"/>
                <a:gd name="connsiteX1" fmla="*/ 0 w 411480"/>
                <a:gd name="connsiteY1" fmla="*/ 126682 h 538162"/>
                <a:gd name="connsiteX2" fmla="*/ 317500 w 411480"/>
                <a:gd name="connsiteY2" fmla="*/ 126682 h 538162"/>
                <a:gd name="connsiteX3" fmla="*/ 317500 w 411480"/>
                <a:gd name="connsiteY3" fmla="*/ 0 h 538162"/>
                <a:gd name="connsiteX0" fmla="*/ 411480 w 411480"/>
                <a:gd name="connsiteY0" fmla="*/ 411480 h 411480"/>
                <a:gd name="connsiteX1" fmla="*/ 0 w 411480"/>
                <a:gd name="connsiteY1" fmla="*/ 0 h 411480"/>
                <a:gd name="connsiteX2" fmla="*/ 317500 w 411480"/>
                <a:gd name="connsiteY2" fmla="*/ 0 h 411480"/>
                <a:gd name="connsiteX0" fmla="*/ 411480 w 411480"/>
                <a:gd name="connsiteY0" fmla="*/ 411480 h 411480"/>
                <a:gd name="connsiteX1" fmla="*/ 0 w 411480"/>
                <a:gd name="connsiteY1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1480" h="411480">
                  <a:moveTo>
                    <a:pt x="411480" y="411480"/>
                  </a:moveTo>
                  <a:cubicBezTo>
                    <a:pt x="411480" y="184226"/>
                    <a:pt x="227254" y="0"/>
                    <a:pt x="0" y="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00941606-B023-4494-8516-F6EEEB733273}"/>
                </a:ext>
              </a:extLst>
            </p:cNvPr>
            <p:cNvSpPr/>
            <p:nvPr/>
          </p:nvSpPr>
          <p:spPr>
            <a:xfrm rot="16200000">
              <a:off x="1042035" y="2433002"/>
              <a:ext cx="411480" cy="411480"/>
            </a:xfrm>
            <a:custGeom>
              <a:avLst/>
              <a:gdLst>
                <a:gd name="connsiteX0" fmla="*/ 317500 w 527685"/>
                <a:gd name="connsiteY0" fmla="*/ 0 h 538162"/>
                <a:gd name="connsiteX1" fmla="*/ 527685 w 527685"/>
                <a:gd name="connsiteY1" fmla="*/ 0 h 538162"/>
                <a:gd name="connsiteX2" fmla="*/ 527685 w 527685"/>
                <a:gd name="connsiteY2" fmla="*/ 185102 h 538162"/>
                <a:gd name="connsiteX3" fmla="*/ 411480 w 527685"/>
                <a:gd name="connsiteY3" fmla="*/ 185102 h 538162"/>
                <a:gd name="connsiteX4" fmla="*/ 411480 w 527685"/>
                <a:gd name="connsiteY4" fmla="*/ 538162 h 538162"/>
                <a:gd name="connsiteX5" fmla="*/ 0 w 527685"/>
                <a:gd name="connsiteY5" fmla="*/ 126682 h 538162"/>
                <a:gd name="connsiteX6" fmla="*/ 317500 w 527685"/>
                <a:gd name="connsiteY6" fmla="*/ 126682 h 538162"/>
                <a:gd name="connsiteX0" fmla="*/ 527685 w 619125"/>
                <a:gd name="connsiteY0" fmla="*/ 0 h 538162"/>
                <a:gd name="connsiteX1" fmla="*/ 527685 w 619125"/>
                <a:gd name="connsiteY1" fmla="*/ 185102 h 538162"/>
                <a:gd name="connsiteX2" fmla="*/ 411480 w 619125"/>
                <a:gd name="connsiteY2" fmla="*/ 185102 h 538162"/>
                <a:gd name="connsiteX3" fmla="*/ 411480 w 619125"/>
                <a:gd name="connsiteY3" fmla="*/ 538162 h 538162"/>
                <a:gd name="connsiteX4" fmla="*/ 0 w 619125"/>
                <a:gd name="connsiteY4" fmla="*/ 126682 h 538162"/>
                <a:gd name="connsiteX5" fmla="*/ 317500 w 619125"/>
                <a:gd name="connsiteY5" fmla="*/ 126682 h 538162"/>
                <a:gd name="connsiteX6" fmla="*/ 317500 w 619125"/>
                <a:gd name="connsiteY6" fmla="*/ 0 h 538162"/>
                <a:gd name="connsiteX7" fmla="*/ 619125 w 619125"/>
                <a:gd name="connsiteY7" fmla="*/ 91440 h 538162"/>
                <a:gd name="connsiteX0" fmla="*/ 527685 w 527685"/>
                <a:gd name="connsiteY0" fmla="*/ 0 h 538162"/>
                <a:gd name="connsiteX1" fmla="*/ 527685 w 527685"/>
                <a:gd name="connsiteY1" fmla="*/ 185102 h 538162"/>
                <a:gd name="connsiteX2" fmla="*/ 411480 w 527685"/>
                <a:gd name="connsiteY2" fmla="*/ 185102 h 538162"/>
                <a:gd name="connsiteX3" fmla="*/ 411480 w 527685"/>
                <a:gd name="connsiteY3" fmla="*/ 538162 h 538162"/>
                <a:gd name="connsiteX4" fmla="*/ 0 w 527685"/>
                <a:gd name="connsiteY4" fmla="*/ 126682 h 538162"/>
                <a:gd name="connsiteX5" fmla="*/ 317500 w 527685"/>
                <a:gd name="connsiteY5" fmla="*/ 126682 h 538162"/>
                <a:gd name="connsiteX6" fmla="*/ 317500 w 527685"/>
                <a:gd name="connsiteY6" fmla="*/ 0 h 538162"/>
                <a:gd name="connsiteX0" fmla="*/ 527685 w 527685"/>
                <a:gd name="connsiteY0" fmla="*/ 185102 h 538162"/>
                <a:gd name="connsiteX1" fmla="*/ 411480 w 527685"/>
                <a:gd name="connsiteY1" fmla="*/ 185102 h 538162"/>
                <a:gd name="connsiteX2" fmla="*/ 411480 w 527685"/>
                <a:gd name="connsiteY2" fmla="*/ 538162 h 538162"/>
                <a:gd name="connsiteX3" fmla="*/ 0 w 527685"/>
                <a:gd name="connsiteY3" fmla="*/ 126682 h 538162"/>
                <a:gd name="connsiteX4" fmla="*/ 317500 w 527685"/>
                <a:gd name="connsiteY4" fmla="*/ 126682 h 538162"/>
                <a:gd name="connsiteX5" fmla="*/ 317500 w 527685"/>
                <a:gd name="connsiteY5" fmla="*/ 0 h 538162"/>
                <a:gd name="connsiteX0" fmla="*/ 411480 w 411480"/>
                <a:gd name="connsiteY0" fmla="*/ 185102 h 538162"/>
                <a:gd name="connsiteX1" fmla="*/ 411480 w 411480"/>
                <a:gd name="connsiteY1" fmla="*/ 538162 h 538162"/>
                <a:gd name="connsiteX2" fmla="*/ 0 w 411480"/>
                <a:gd name="connsiteY2" fmla="*/ 126682 h 538162"/>
                <a:gd name="connsiteX3" fmla="*/ 317500 w 411480"/>
                <a:gd name="connsiteY3" fmla="*/ 126682 h 538162"/>
                <a:gd name="connsiteX4" fmla="*/ 317500 w 411480"/>
                <a:gd name="connsiteY4" fmla="*/ 0 h 538162"/>
                <a:gd name="connsiteX0" fmla="*/ 411480 w 411480"/>
                <a:gd name="connsiteY0" fmla="*/ 538162 h 538162"/>
                <a:gd name="connsiteX1" fmla="*/ 0 w 411480"/>
                <a:gd name="connsiteY1" fmla="*/ 126682 h 538162"/>
                <a:gd name="connsiteX2" fmla="*/ 317500 w 411480"/>
                <a:gd name="connsiteY2" fmla="*/ 126682 h 538162"/>
                <a:gd name="connsiteX3" fmla="*/ 317500 w 411480"/>
                <a:gd name="connsiteY3" fmla="*/ 0 h 538162"/>
                <a:gd name="connsiteX0" fmla="*/ 411480 w 411480"/>
                <a:gd name="connsiteY0" fmla="*/ 411480 h 411480"/>
                <a:gd name="connsiteX1" fmla="*/ 0 w 411480"/>
                <a:gd name="connsiteY1" fmla="*/ 0 h 411480"/>
                <a:gd name="connsiteX2" fmla="*/ 317500 w 411480"/>
                <a:gd name="connsiteY2" fmla="*/ 0 h 411480"/>
                <a:gd name="connsiteX0" fmla="*/ 411480 w 411480"/>
                <a:gd name="connsiteY0" fmla="*/ 411480 h 411480"/>
                <a:gd name="connsiteX1" fmla="*/ 0 w 411480"/>
                <a:gd name="connsiteY1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1480" h="411480">
                  <a:moveTo>
                    <a:pt x="411480" y="411480"/>
                  </a:moveTo>
                  <a:cubicBezTo>
                    <a:pt x="411480" y="184226"/>
                    <a:pt x="227254" y="0"/>
                    <a:pt x="0" y="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CCE6598A-0F1F-4966-A3FC-A423030C599F}"/>
              </a:ext>
            </a:extLst>
          </p:cNvPr>
          <p:cNvGrpSpPr/>
          <p:nvPr/>
        </p:nvGrpSpPr>
        <p:grpSpPr>
          <a:xfrm rot="16200000">
            <a:off x="8561817" y="5410323"/>
            <a:ext cx="291344" cy="145672"/>
            <a:chOff x="630555" y="2433002"/>
            <a:chExt cx="822960" cy="411480"/>
          </a:xfrm>
        </p:grpSpPr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2D88E545-59F3-4216-BE45-0C373C218A13}"/>
                </a:ext>
              </a:extLst>
            </p:cNvPr>
            <p:cNvSpPr/>
            <p:nvPr/>
          </p:nvSpPr>
          <p:spPr>
            <a:xfrm>
              <a:off x="630555" y="2433002"/>
              <a:ext cx="411480" cy="411480"/>
            </a:xfrm>
            <a:custGeom>
              <a:avLst/>
              <a:gdLst>
                <a:gd name="connsiteX0" fmla="*/ 317500 w 527685"/>
                <a:gd name="connsiteY0" fmla="*/ 0 h 538162"/>
                <a:gd name="connsiteX1" fmla="*/ 527685 w 527685"/>
                <a:gd name="connsiteY1" fmla="*/ 0 h 538162"/>
                <a:gd name="connsiteX2" fmla="*/ 527685 w 527685"/>
                <a:gd name="connsiteY2" fmla="*/ 185102 h 538162"/>
                <a:gd name="connsiteX3" fmla="*/ 411480 w 527685"/>
                <a:gd name="connsiteY3" fmla="*/ 185102 h 538162"/>
                <a:gd name="connsiteX4" fmla="*/ 411480 w 527685"/>
                <a:gd name="connsiteY4" fmla="*/ 538162 h 538162"/>
                <a:gd name="connsiteX5" fmla="*/ 0 w 527685"/>
                <a:gd name="connsiteY5" fmla="*/ 126682 h 538162"/>
                <a:gd name="connsiteX6" fmla="*/ 317500 w 527685"/>
                <a:gd name="connsiteY6" fmla="*/ 126682 h 538162"/>
                <a:gd name="connsiteX0" fmla="*/ 527685 w 619125"/>
                <a:gd name="connsiteY0" fmla="*/ 0 h 538162"/>
                <a:gd name="connsiteX1" fmla="*/ 527685 w 619125"/>
                <a:gd name="connsiteY1" fmla="*/ 185102 h 538162"/>
                <a:gd name="connsiteX2" fmla="*/ 411480 w 619125"/>
                <a:gd name="connsiteY2" fmla="*/ 185102 h 538162"/>
                <a:gd name="connsiteX3" fmla="*/ 411480 w 619125"/>
                <a:gd name="connsiteY3" fmla="*/ 538162 h 538162"/>
                <a:gd name="connsiteX4" fmla="*/ 0 w 619125"/>
                <a:gd name="connsiteY4" fmla="*/ 126682 h 538162"/>
                <a:gd name="connsiteX5" fmla="*/ 317500 w 619125"/>
                <a:gd name="connsiteY5" fmla="*/ 126682 h 538162"/>
                <a:gd name="connsiteX6" fmla="*/ 317500 w 619125"/>
                <a:gd name="connsiteY6" fmla="*/ 0 h 538162"/>
                <a:gd name="connsiteX7" fmla="*/ 619125 w 619125"/>
                <a:gd name="connsiteY7" fmla="*/ 91440 h 538162"/>
                <a:gd name="connsiteX0" fmla="*/ 527685 w 527685"/>
                <a:gd name="connsiteY0" fmla="*/ 0 h 538162"/>
                <a:gd name="connsiteX1" fmla="*/ 527685 w 527685"/>
                <a:gd name="connsiteY1" fmla="*/ 185102 h 538162"/>
                <a:gd name="connsiteX2" fmla="*/ 411480 w 527685"/>
                <a:gd name="connsiteY2" fmla="*/ 185102 h 538162"/>
                <a:gd name="connsiteX3" fmla="*/ 411480 w 527685"/>
                <a:gd name="connsiteY3" fmla="*/ 538162 h 538162"/>
                <a:gd name="connsiteX4" fmla="*/ 0 w 527685"/>
                <a:gd name="connsiteY4" fmla="*/ 126682 h 538162"/>
                <a:gd name="connsiteX5" fmla="*/ 317500 w 527685"/>
                <a:gd name="connsiteY5" fmla="*/ 126682 h 538162"/>
                <a:gd name="connsiteX6" fmla="*/ 317500 w 527685"/>
                <a:gd name="connsiteY6" fmla="*/ 0 h 538162"/>
                <a:gd name="connsiteX0" fmla="*/ 527685 w 527685"/>
                <a:gd name="connsiteY0" fmla="*/ 185102 h 538162"/>
                <a:gd name="connsiteX1" fmla="*/ 411480 w 527685"/>
                <a:gd name="connsiteY1" fmla="*/ 185102 h 538162"/>
                <a:gd name="connsiteX2" fmla="*/ 411480 w 527685"/>
                <a:gd name="connsiteY2" fmla="*/ 538162 h 538162"/>
                <a:gd name="connsiteX3" fmla="*/ 0 w 527685"/>
                <a:gd name="connsiteY3" fmla="*/ 126682 h 538162"/>
                <a:gd name="connsiteX4" fmla="*/ 317500 w 527685"/>
                <a:gd name="connsiteY4" fmla="*/ 126682 h 538162"/>
                <a:gd name="connsiteX5" fmla="*/ 317500 w 527685"/>
                <a:gd name="connsiteY5" fmla="*/ 0 h 538162"/>
                <a:gd name="connsiteX0" fmla="*/ 411480 w 411480"/>
                <a:gd name="connsiteY0" fmla="*/ 185102 h 538162"/>
                <a:gd name="connsiteX1" fmla="*/ 411480 w 411480"/>
                <a:gd name="connsiteY1" fmla="*/ 538162 h 538162"/>
                <a:gd name="connsiteX2" fmla="*/ 0 w 411480"/>
                <a:gd name="connsiteY2" fmla="*/ 126682 h 538162"/>
                <a:gd name="connsiteX3" fmla="*/ 317500 w 411480"/>
                <a:gd name="connsiteY3" fmla="*/ 126682 h 538162"/>
                <a:gd name="connsiteX4" fmla="*/ 317500 w 411480"/>
                <a:gd name="connsiteY4" fmla="*/ 0 h 538162"/>
                <a:gd name="connsiteX0" fmla="*/ 411480 w 411480"/>
                <a:gd name="connsiteY0" fmla="*/ 538162 h 538162"/>
                <a:gd name="connsiteX1" fmla="*/ 0 w 411480"/>
                <a:gd name="connsiteY1" fmla="*/ 126682 h 538162"/>
                <a:gd name="connsiteX2" fmla="*/ 317500 w 411480"/>
                <a:gd name="connsiteY2" fmla="*/ 126682 h 538162"/>
                <a:gd name="connsiteX3" fmla="*/ 317500 w 411480"/>
                <a:gd name="connsiteY3" fmla="*/ 0 h 538162"/>
                <a:gd name="connsiteX0" fmla="*/ 411480 w 411480"/>
                <a:gd name="connsiteY0" fmla="*/ 411480 h 411480"/>
                <a:gd name="connsiteX1" fmla="*/ 0 w 411480"/>
                <a:gd name="connsiteY1" fmla="*/ 0 h 411480"/>
                <a:gd name="connsiteX2" fmla="*/ 317500 w 411480"/>
                <a:gd name="connsiteY2" fmla="*/ 0 h 411480"/>
                <a:gd name="connsiteX0" fmla="*/ 411480 w 411480"/>
                <a:gd name="connsiteY0" fmla="*/ 411480 h 411480"/>
                <a:gd name="connsiteX1" fmla="*/ 0 w 411480"/>
                <a:gd name="connsiteY1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1480" h="411480">
                  <a:moveTo>
                    <a:pt x="411480" y="411480"/>
                  </a:moveTo>
                  <a:cubicBezTo>
                    <a:pt x="411480" y="184226"/>
                    <a:pt x="227254" y="0"/>
                    <a:pt x="0" y="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16A0B5D8-F649-4751-9880-916A77DC9823}"/>
                </a:ext>
              </a:extLst>
            </p:cNvPr>
            <p:cNvSpPr/>
            <p:nvPr/>
          </p:nvSpPr>
          <p:spPr>
            <a:xfrm rot="16200000">
              <a:off x="1042035" y="2433002"/>
              <a:ext cx="411480" cy="411480"/>
            </a:xfrm>
            <a:custGeom>
              <a:avLst/>
              <a:gdLst>
                <a:gd name="connsiteX0" fmla="*/ 317500 w 527685"/>
                <a:gd name="connsiteY0" fmla="*/ 0 h 538162"/>
                <a:gd name="connsiteX1" fmla="*/ 527685 w 527685"/>
                <a:gd name="connsiteY1" fmla="*/ 0 h 538162"/>
                <a:gd name="connsiteX2" fmla="*/ 527685 w 527685"/>
                <a:gd name="connsiteY2" fmla="*/ 185102 h 538162"/>
                <a:gd name="connsiteX3" fmla="*/ 411480 w 527685"/>
                <a:gd name="connsiteY3" fmla="*/ 185102 h 538162"/>
                <a:gd name="connsiteX4" fmla="*/ 411480 w 527685"/>
                <a:gd name="connsiteY4" fmla="*/ 538162 h 538162"/>
                <a:gd name="connsiteX5" fmla="*/ 0 w 527685"/>
                <a:gd name="connsiteY5" fmla="*/ 126682 h 538162"/>
                <a:gd name="connsiteX6" fmla="*/ 317500 w 527685"/>
                <a:gd name="connsiteY6" fmla="*/ 126682 h 538162"/>
                <a:gd name="connsiteX0" fmla="*/ 527685 w 619125"/>
                <a:gd name="connsiteY0" fmla="*/ 0 h 538162"/>
                <a:gd name="connsiteX1" fmla="*/ 527685 w 619125"/>
                <a:gd name="connsiteY1" fmla="*/ 185102 h 538162"/>
                <a:gd name="connsiteX2" fmla="*/ 411480 w 619125"/>
                <a:gd name="connsiteY2" fmla="*/ 185102 h 538162"/>
                <a:gd name="connsiteX3" fmla="*/ 411480 w 619125"/>
                <a:gd name="connsiteY3" fmla="*/ 538162 h 538162"/>
                <a:gd name="connsiteX4" fmla="*/ 0 w 619125"/>
                <a:gd name="connsiteY4" fmla="*/ 126682 h 538162"/>
                <a:gd name="connsiteX5" fmla="*/ 317500 w 619125"/>
                <a:gd name="connsiteY5" fmla="*/ 126682 h 538162"/>
                <a:gd name="connsiteX6" fmla="*/ 317500 w 619125"/>
                <a:gd name="connsiteY6" fmla="*/ 0 h 538162"/>
                <a:gd name="connsiteX7" fmla="*/ 619125 w 619125"/>
                <a:gd name="connsiteY7" fmla="*/ 91440 h 538162"/>
                <a:gd name="connsiteX0" fmla="*/ 527685 w 527685"/>
                <a:gd name="connsiteY0" fmla="*/ 0 h 538162"/>
                <a:gd name="connsiteX1" fmla="*/ 527685 w 527685"/>
                <a:gd name="connsiteY1" fmla="*/ 185102 h 538162"/>
                <a:gd name="connsiteX2" fmla="*/ 411480 w 527685"/>
                <a:gd name="connsiteY2" fmla="*/ 185102 h 538162"/>
                <a:gd name="connsiteX3" fmla="*/ 411480 w 527685"/>
                <a:gd name="connsiteY3" fmla="*/ 538162 h 538162"/>
                <a:gd name="connsiteX4" fmla="*/ 0 w 527685"/>
                <a:gd name="connsiteY4" fmla="*/ 126682 h 538162"/>
                <a:gd name="connsiteX5" fmla="*/ 317500 w 527685"/>
                <a:gd name="connsiteY5" fmla="*/ 126682 h 538162"/>
                <a:gd name="connsiteX6" fmla="*/ 317500 w 527685"/>
                <a:gd name="connsiteY6" fmla="*/ 0 h 538162"/>
                <a:gd name="connsiteX0" fmla="*/ 527685 w 527685"/>
                <a:gd name="connsiteY0" fmla="*/ 185102 h 538162"/>
                <a:gd name="connsiteX1" fmla="*/ 411480 w 527685"/>
                <a:gd name="connsiteY1" fmla="*/ 185102 h 538162"/>
                <a:gd name="connsiteX2" fmla="*/ 411480 w 527685"/>
                <a:gd name="connsiteY2" fmla="*/ 538162 h 538162"/>
                <a:gd name="connsiteX3" fmla="*/ 0 w 527685"/>
                <a:gd name="connsiteY3" fmla="*/ 126682 h 538162"/>
                <a:gd name="connsiteX4" fmla="*/ 317500 w 527685"/>
                <a:gd name="connsiteY4" fmla="*/ 126682 h 538162"/>
                <a:gd name="connsiteX5" fmla="*/ 317500 w 527685"/>
                <a:gd name="connsiteY5" fmla="*/ 0 h 538162"/>
                <a:gd name="connsiteX0" fmla="*/ 411480 w 411480"/>
                <a:gd name="connsiteY0" fmla="*/ 185102 h 538162"/>
                <a:gd name="connsiteX1" fmla="*/ 411480 w 411480"/>
                <a:gd name="connsiteY1" fmla="*/ 538162 h 538162"/>
                <a:gd name="connsiteX2" fmla="*/ 0 w 411480"/>
                <a:gd name="connsiteY2" fmla="*/ 126682 h 538162"/>
                <a:gd name="connsiteX3" fmla="*/ 317500 w 411480"/>
                <a:gd name="connsiteY3" fmla="*/ 126682 h 538162"/>
                <a:gd name="connsiteX4" fmla="*/ 317500 w 411480"/>
                <a:gd name="connsiteY4" fmla="*/ 0 h 538162"/>
                <a:gd name="connsiteX0" fmla="*/ 411480 w 411480"/>
                <a:gd name="connsiteY0" fmla="*/ 538162 h 538162"/>
                <a:gd name="connsiteX1" fmla="*/ 0 w 411480"/>
                <a:gd name="connsiteY1" fmla="*/ 126682 h 538162"/>
                <a:gd name="connsiteX2" fmla="*/ 317500 w 411480"/>
                <a:gd name="connsiteY2" fmla="*/ 126682 h 538162"/>
                <a:gd name="connsiteX3" fmla="*/ 317500 w 411480"/>
                <a:gd name="connsiteY3" fmla="*/ 0 h 538162"/>
                <a:gd name="connsiteX0" fmla="*/ 411480 w 411480"/>
                <a:gd name="connsiteY0" fmla="*/ 411480 h 411480"/>
                <a:gd name="connsiteX1" fmla="*/ 0 w 411480"/>
                <a:gd name="connsiteY1" fmla="*/ 0 h 411480"/>
                <a:gd name="connsiteX2" fmla="*/ 317500 w 411480"/>
                <a:gd name="connsiteY2" fmla="*/ 0 h 411480"/>
                <a:gd name="connsiteX0" fmla="*/ 411480 w 411480"/>
                <a:gd name="connsiteY0" fmla="*/ 411480 h 411480"/>
                <a:gd name="connsiteX1" fmla="*/ 0 w 411480"/>
                <a:gd name="connsiteY1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1480" h="411480">
                  <a:moveTo>
                    <a:pt x="411480" y="411480"/>
                  </a:moveTo>
                  <a:cubicBezTo>
                    <a:pt x="411480" y="184226"/>
                    <a:pt x="227254" y="0"/>
                    <a:pt x="0" y="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76869472-E915-4C1B-8A61-3E2720447AC2}"/>
              </a:ext>
            </a:extLst>
          </p:cNvPr>
          <p:cNvSpPr txBox="1"/>
          <p:nvPr/>
        </p:nvSpPr>
        <p:spPr>
          <a:xfrm>
            <a:off x="938316" y="1262203"/>
            <a:ext cx="3385542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营养素安全摄入水平图解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5437B3DE-74CB-4C7C-8936-4CE9AD2BA64C}"/>
              </a:ext>
            </a:extLst>
          </p:cNvPr>
          <p:cNvGrpSpPr/>
          <p:nvPr/>
        </p:nvGrpSpPr>
        <p:grpSpPr>
          <a:xfrm>
            <a:off x="1539333" y="2503649"/>
            <a:ext cx="114424" cy="2978176"/>
            <a:chOff x="-599440" y="2508691"/>
            <a:chExt cx="304800" cy="2214880"/>
          </a:xfrm>
        </p:grpSpPr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9ABDA90A-3B3E-44CC-822C-6F668E8FA154}"/>
                </a:ext>
              </a:extLst>
            </p:cNvPr>
            <p:cNvCxnSpPr/>
            <p:nvPr/>
          </p:nvCxnSpPr>
          <p:spPr>
            <a:xfrm>
              <a:off x="-599440" y="2508691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EAD12553-6473-4BF3-B8F8-77D5DCE349E1}"/>
                </a:ext>
              </a:extLst>
            </p:cNvPr>
            <p:cNvCxnSpPr/>
            <p:nvPr/>
          </p:nvCxnSpPr>
          <p:spPr>
            <a:xfrm>
              <a:off x="-599440" y="3616131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8866943E-0062-4C67-9524-4A7790CC7F50}"/>
                </a:ext>
              </a:extLst>
            </p:cNvPr>
            <p:cNvCxnSpPr/>
            <p:nvPr/>
          </p:nvCxnSpPr>
          <p:spPr>
            <a:xfrm>
              <a:off x="-599440" y="4723571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DA04CCE9-2687-47CD-BB31-9FA73F216175}"/>
              </a:ext>
            </a:extLst>
          </p:cNvPr>
          <p:cNvSpPr txBox="1"/>
          <p:nvPr/>
        </p:nvSpPr>
        <p:spPr>
          <a:xfrm>
            <a:off x="1292064" y="3896487"/>
            <a:ext cx="229230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0.5</a:t>
            </a:r>
            <a:endParaRPr lang="zh-CN" altLang="en-US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5D7BF731-FDD8-4D89-9F24-8AFD1F3F6A77}"/>
              </a:ext>
            </a:extLst>
          </p:cNvPr>
          <p:cNvSpPr txBox="1"/>
          <p:nvPr/>
        </p:nvSpPr>
        <p:spPr>
          <a:xfrm>
            <a:off x="1292064" y="2439543"/>
            <a:ext cx="197170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1.0</a:t>
            </a:r>
            <a:endParaRPr lang="zh-CN" altLang="en-US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5A781C8B-4901-46F5-8B0A-41D6BEC10138}"/>
              </a:ext>
            </a:extLst>
          </p:cNvPr>
          <p:cNvSpPr/>
          <p:nvPr/>
        </p:nvSpPr>
        <p:spPr>
          <a:xfrm>
            <a:off x="3695670" y="3031680"/>
            <a:ext cx="2131087" cy="2450145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lumMod val="90000"/>
                  <a:lumOff val="10000"/>
                  <a:alpha val="68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8C5FC8A-B1F9-4C25-A055-40936AF54CFA}"/>
              </a:ext>
            </a:extLst>
          </p:cNvPr>
          <p:cNvCxnSpPr>
            <a:cxnSpLocks/>
          </p:cNvCxnSpPr>
          <p:nvPr/>
        </p:nvCxnSpPr>
        <p:spPr>
          <a:xfrm>
            <a:off x="1647029" y="5483161"/>
            <a:ext cx="7133296" cy="0"/>
          </a:xfrm>
          <a:prstGeom prst="line">
            <a:avLst/>
          </a:prstGeom>
          <a:ln w="12700" cap="sq"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E3E1F871-28B2-47C0-8CFD-2BFA63A5C756}"/>
              </a:ext>
            </a:extLst>
          </p:cNvPr>
          <p:cNvCxnSpPr>
            <a:cxnSpLocks/>
          </p:cNvCxnSpPr>
          <p:nvPr/>
        </p:nvCxnSpPr>
        <p:spPr>
          <a:xfrm flipV="1">
            <a:off x="1647029" y="1876361"/>
            <a:ext cx="0" cy="3606800"/>
          </a:xfrm>
          <a:prstGeom prst="line">
            <a:avLst/>
          </a:prstGeom>
          <a:ln w="12700" cap="sq"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BF6DC9DE-6CC2-49BD-B565-7C35E03F7D61}"/>
              </a:ext>
            </a:extLst>
          </p:cNvPr>
          <p:cNvCxnSpPr>
            <a:cxnSpLocks/>
          </p:cNvCxnSpPr>
          <p:nvPr/>
        </p:nvCxnSpPr>
        <p:spPr>
          <a:xfrm flipV="1">
            <a:off x="7971555" y="2317623"/>
            <a:ext cx="0" cy="3165538"/>
          </a:xfrm>
          <a:prstGeom prst="line">
            <a:avLst/>
          </a:prstGeom>
          <a:ln w="12700" cap="rnd">
            <a:prstDash val="dash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图形 42">
            <a:extLst>
              <a:ext uri="{FF2B5EF4-FFF2-40B4-BE49-F238E27FC236}">
                <a16:creationId xmlns:a16="http://schemas.microsoft.com/office/drawing/2014/main" id="{4222CEC1-136A-40B6-A587-C82118E742AF}"/>
              </a:ext>
            </a:extLst>
          </p:cNvPr>
          <p:cNvSpPr/>
          <p:nvPr/>
        </p:nvSpPr>
        <p:spPr>
          <a:xfrm>
            <a:off x="1647030" y="2504983"/>
            <a:ext cx="6324525" cy="2978176"/>
          </a:xfrm>
          <a:custGeom>
            <a:avLst/>
            <a:gdLst>
              <a:gd name="connsiteX0" fmla="*/ 0 w 5524500"/>
              <a:gd name="connsiteY0" fmla="*/ 0 h 1977531"/>
              <a:gd name="connsiteX1" fmla="*/ 717550 w 5524500"/>
              <a:gd name="connsiteY1" fmla="*/ 692150 h 1977531"/>
              <a:gd name="connsiteX2" fmla="*/ 2070100 w 5524500"/>
              <a:gd name="connsiteY2" fmla="*/ 1974850 h 1977531"/>
              <a:gd name="connsiteX3" fmla="*/ 3575050 w 5524500"/>
              <a:gd name="connsiteY3" fmla="*/ 1974850 h 1977531"/>
              <a:gd name="connsiteX4" fmla="*/ 4749800 w 5524500"/>
              <a:gd name="connsiteY4" fmla="*/ 1314450 h 1977531"/>
              <a:gd name="connsiteX5" fmla="*/ 5524500 w 5524500"/>
              <a:gd name="connsiteY5" fmla="*/ 0 h 197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4500" h="1977531">
                <a:moveTo>
                  <a:pt x="0" y="0"/>
                </a:moveTo>
                <a:cubicBezTo>
                  <a:pt x="187325" y="0"/>
                  <a:pt x="434975" y="3175"/>
                  <a:pt x="717550" y="692150"/>
                </a:cubicBezTo>
                <a:cubicBezTo>
                  <a:pt x="1051306" y="1505903"/>
                  <a:pt x="1489075" y="1965325"/>
                  <a:pt x="2070100" y="1974850"/>
                </a:cubicBezTo>
                <a:cubicBezTo>
                  <a:pt x="2438337" y="1980883"/>
                  <a:pt x="3575050" y="1974850"/>
                  <a:pt x="3575050" y="1974850"/>
                </a:cubicBezTo>
                <a:cubicBezTo>
                  <a:pt x="3575050" y="1974850"/>
                  <a:pt x="4445000" y="1962150"/>
                  <a:pt x="4749800" y="1314450"/>
                </a:cubicBezTo>
                <a:cubicBezTo>
                  <a:pt x="5054600" y="666750"/>
                  <a:pt x="5286375" y="0"/>
                  <a:pt x="5524500" y="0"/>
                </a:cubicBezTo>
              </a:path>
            </a:pathLst>
          </a:custGeom>
          <a:noFill/>
          <a:ln w="6350" cap="flat">
            <a:solidFill>
              <a:srgbClr val="FF0000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F9CD5717-2DF5-4307-AE89-1511B0397AF8}"/>
              </a:ext>
            </a:extLst>
          </p:cNvPr>
          <p:cNvGrpSpPr/>
          <p:nvPr/>
        </p:nvGrpSpPr>
        <p:grpSpPr>
          <a:xfrm>
            <a:off x="7971555" y="2503649"/>
            <a:ext cx="102897" cy="2978176"/>
            <a:chOff x="-599440" y="2508691"/>
            <a:chExt cx="304800" cy="2214880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8913CBB7-1912-493E-B478-5C41BEDDDF3F}"/>
                </a:ext>
              </a:extLst>
            </p:cNvPr>
            <p:cNvCxnSpPr/>
            <p:nvPr/>
          </p:nvCxnSpPr>
          <p:spPr>
            <a:xfrm>
              <a:off x="-599440" y="2508691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BA597B66-0D31-47C9-86E0-A0C52E43320A}"/>
                </a:ext>
              </a:extLst>
            </p:cNvPr>
            <p:cNvCxnSpPr/>
            <p:nvPr/>
          </p:nvCxnSpPr>
          <p:spPr>
            <a:xfrm>
              <a:off x="-599440" y="3616131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B9A4566C-70E2-4515-9584-32B08E6B3F64}"/>
                </a:ext>
              </a:extLst>
            </p:cNvPr>
            <p:cNvCxnSpPr/>
            <p:nvPr/>
          </p:nvCxnSpPr>
          <p:spPr>
            <a:xfrm>
              <a:off x="-599440" y="4723571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91FDE241-88AD-44BA-9FCF-67FBC2D46E5F}"/>
              </a:ext>
            </a:extLst>
          </p:cNvPr>
          <p:cNvSpPr txBox="1"/>
          <p:nvPr/>
        </p:nvSpPr>
        <p:spPr>
          <a:xfrm>
            <a:off x="8097971" y="3896487"/>
            <a:ext cx="229230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0.5</a:t>
            </a:r>
            <a:endParaRPr lang="zh-CN" altLang="en-US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5E342611-9A23-48C3-B1E7-D9579D3E6D86}"/>
              </a:ext>
            </a:extLst>
          </p:cNvPr>
          <p:cNvSpPr txBox="1"/>
          <p:nvPr/>
        </p:nvSpPr>
        <p:spPr>
          <a:xfrm>
            <a:off x="8097971" y="2439543"/>
            <a:ext cx="197170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1.0</a:t>
            </a:r>
            <a:endParaRPr lang="zh-CN" altLang="en-US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EDE391C3-39FE-48D8-AA33-D97D943ABBC7}"/>
              </a:ext>
            </a:extLst>
          </p:cNvPr>
          <p:cNvCxnSpPr>
            <a:cxnSpLocks/>
          </p:cNvCxnSpPr>
          <p:nvPr/>
        </p:nvCxnSpPr>
        <p:spPr>
          <a:xfrm flipV="1">
            <a:off x="2852829" y="2317623"/>
            <a:ext cx="0" cy="3165538"/>
          </a:xfrm>
          <a:prstGeom prst="line">
            <a:avLst/>
          </a:prstGeom>
          <a:ln w="9525" cap="rnd">
            <a:solidFill>
              <a:schemeClr val="bg1"/>
            </a:solidFill>
            <a:prstDash val="dash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77D17368-4415-453D-99C5-FF0647595CAD}"/>
              </a:ext>
            </a:extLst>
          </p:cNvPr>
          <p:cNvCxnSpPr>
            <a:cxnSpLocks/>
          </p:cNvCxnSpPr>
          <p:nvPr/>
        </p:nvCxnSpPr>
        <p:spPr>
          <a:xfrm flipV="1">
            <a:off x="3695671" y="2503649"/>
            <a:ext cx="0" cy="2979512"/>
          </a:xfrm>
          <a:prstGeom prst="line">
            <a:avLst/>
          </a:prstGeom>
          <a:ln w="9525" cap="rnd">
            <a:solidFill>
              <a:schemeClr val="bg1"/>
            </a:solidFill>
            <a:prstDash val="dash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593720C4-F7B8-4D20-A904-EEC75B9D024A}"/>
              </a:ext>
            </a:extLst>
          </p:cNvPr>
          <p:cNvCxnSpPr>
            <a:cxnSpLocks/>
          </p:cNvCxnSpPr>
          <p:nvPr/>
        </p:nvCxnSpPr>
        <p:spPr>
          <a:xfrm flipV="1">
            <a:off x="5826761" y="2503649"/>
            <a:ext cx="0" cy="2979512"/>
          </a:xfrm>
          <a:prstGeom prst="line">
            <a:avLst/>
          </a:prstGeom>
          <a:ln w="9525" cap="rnd">
            <a:solidFill>
              <a:schemeClr val="bg1"/>
            </a:solidFill>
            <a:prstDash val="dash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71">
            <a:extLst>
              <a:ext uri="{FF2B5EF4-FFF2-40B4-BE49-F238E27FC236}">
                <a16:creationId xmlns:a16="http://schemas.microsoft.com/office/drawing/2014/main" id="{5B33AA9D-AF1F-4829-8833-2145BBF19EFB}"/>
              </a:ext>
            </a:extLst>
          </p:cNvPr>
          <p:cNvSpPr txBox="1"/>
          <p:nvPr/>
        </p:nvSpPr>
        <p:spPr>
          <a:xfrm>
            <a:off x="2632416" y="1937649"/>
            <a:ext cx="440826" cy="27699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EAR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9D2F5DA3-3E6E-4382-BF38-87DFF43D0A06}"/>
              </a:ext>
            </a:extLst>
          </p:cNvPr>
          <p:cNvSpPr txBox="1"/>
          <p:nvPr/>
        </p:nvSpPr>
        <p:spPr>
          <a:xfrm>
            <a:off x="3508920" y="2193108"/>
            <a:ext cx="373500" cy="27699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RNI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C81AFCA1-1DE4-4D71-AF28-368AEA113725}"/>
              </a:ext>
            </a:extLst>
          </p:cNvPr>
          <p:cNvSpPr txBox="1"/>
          <p:nvPr/>
        </p:nvSpPr>
        <p:spPr>
          <a:xfrm>
            <a:off x="5679284" y="2193108"/>
            <a:ext cx="294953" cy="27699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UL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90ADB64E-B20F-48B2-B0A6-DB862C71F57B}"/>
              </a:ext>
            </a:extLst>
          </p:cNvPr>
          <p:cNvSpPr txBox="1"/>
          <p:nvPr/>
        </p:nvSpPr>
        <p:spPr>
          <a:xfrm>
            <a:off x="4423449" y="2503649"/>
            <a:ext cx="216406" cy="27699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AI</a:t>
            </a:r>
          </a:p>
        </p:txBody>
      </p: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4A50A842-0BC6-49F9-85B6-516F9DE2E70C}"/>
              </a:ext>
            </a:extLst>
          </p:cNvPr>
          <p:cNvCxnSpPr>
            <a:cxnSpLocks/>
          </p:cNvCxnSpPr>
          <p:nvPr/>
        </p:nvCxnSpPr>
        <p:spPr>
          <a:xfrm flipV="1">
            <a:off x="4531652" y="2780648"/>
            <a:ext cx="0" cy="255287"/>
          </a:xfrm>
          <a:prstGeom prst="line">
            <a:avLst/>
          </a:prstGeom>
          <a:ln w="9525" cap="rnd">
            <a:solidFill>
              <a:schemeClr val="bg1"/>
            </a:solidFill>
            <a:prstDash val="dash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文本框 81">
            <a:extLst>
              <a:ext uri="{FF2B5EF4-FFF2-40B4-BE49-F238E27FC236}">
                <a16:creationId xmlns:a16="http://schemas.microsoft.com/office/drawing/2014/main" id="{E012E3AF-7D0F-4095-96CE-BA3C74C634D4}"/>
              </a:ext>
            </a:extLst>
          </p:cNvPr>
          <p:cNvSpPr txBox="1"/>
          <p:nvPr/>
        </p:nvSpPr>
        <p:spPr>
          <a:xfrm>
            <a:off x="4068716" y="3942653"/>
            <a:ext cx="1384995" cy="27699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安全摄入范围</a:t>
            </a:r>
            <a:endParaRPr lang="en-US" altLang="zh-CN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92C2FDB4-4CD8-42D8-A9D2-325045BC4B28}"/>
              </a:ext>
            </a:extLst>
          </p:cNvPr>
          <p:cNvSpPr txBox="1"/>
          <p:nvPr/>
        </p:nvSpPr>
        <p:spPr>
          <a:xfrm>
            <a:off x="4068716" y="5581482"/>
            <a:ext cx="1384995" cy="27699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安全摄入范围</a:t>
            </a:r>
            <a:endParaRPr lang="en-US" altLang="zh-CN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E98969A7-32C5-4380-B866-E0B983DABC49}"/>
              </a:ext>
            </a:extLst>
          </p:cNvPr>
          <p:cNvSpPr txBox="1"/>
          <p:nvPr/>
        </p:nvSpPr>
        <p:spPr>
          <a:xfrm>
            <a:off x="1892492" y="5581482"/>
            <a:ext cx="692498" cy="27699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低摄入</a:t>
            </a:r>
            <a:endParaRPr lang="en-US" altLang="zh-CN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4510D476-9E48-4192-A004-BD8C3214BC0A}"/>
              </a:ext>
            </a:extLst>
          </p:cNvPr>
          <p:cNvSpPr txBox="1"/>
          <p:nvPr/>
        </p:nvSpPr>
        <p:spPr>
          <a:xfrm>
            <a:off x="6640331" y="5581482"/>
            <a:ext cx="692498" cy="27699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高摄入</a:t>
            </a:r>
            <a:endParaRPr lang="en-US" altLang="zh-CN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35345599-404D-4042-BEFA-12528F1EE7C0}"/>
              </a:ext>
            </a:extLst>
          </p:cNvPr>
          <p:cNvSpPr txBox="1"/>
          <p:nvPr/>
        </p:nvSpPr>
        <p:spPr>
          <a:xfrm>
            <a:off x="941193" y="2503649"/>
            <a:ext cx="276999" cy="923330"/>
          </a:xfrm>
          <a:prstGeom prst="rect">
            <a:avLst/>
          </a:prstGeom>
          <a:noFill/>
        </p:spPr>
        <p:txBody>
          <a:bodyPr vert="eaVert" wrap="none" lIns="0" tIns="0" rIns="0" bIns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缺乏损伤</a:t>
            </a:r>
            <a:endParaRPr lang="zh-CN" altLang="en-US" dirty="0">
              <a:solidFill>
                <a:schemeClr val="accent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46122D74-C62B-486A-81D9-A8BE268631F6}"/>
              </a:ext>
            </a:extLst>
          </p:cNvPr>
          <p:cNvSpPr txBox="1"/>
          <p:nvPr/>
        </p:nvSpPr>
        <p:spPr>
          <a:xfrm>
            <a:off x="8430490" y="2503650"/>
            <a:ext cx="276999" cy="923330"/>
          </a:xfrm>
          <a:prstGeom prst="rect">
            <a:avLst/>
          </a:prstGeom>
          <a:noFill/>
        </p:spPr>
        <p:txBody>
          <a:bodyPr vert="eaVert" wrap="none" lIns="0" tIns="0" rIns="0" bIns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毒副作用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DF0E807-9CA3-4378-AEC1-7C8CFE8F7795}"/>
              </a:ext>
            </a:extLst>
          </p:cNvPr>
          <p:cNvGrpSpPr/>
          <p:nvPr/>
        </p:nvGrpSpPr>
        <p:grpSpPr>
          <a:xfrm>
            <a:off x="9422606" y="2292698"/>
            <a:ext cx="1025922" cy="652351"/>
            <a:chOff x="9422606" y="2292698"/>
            <a:chExt cx="1025922" cy="652351"/>
          </a:xfrm>
        </p:grpSpPr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C986183C-096F-4193-83E6-15D250056570}"/>
                </a:ext>
              </a:extLst>
            </p:cNvPr>
            <p:cNvSpPr txBox="1"/>
            <p:nvPr/>
          </p:nvSpPr>
          <p:spPr>
            <a:xfrm>
              <a:off x="9422606" y="2292698"/>
              <a:ext cx="596317" cy="435953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>
                  <a:solidFill>
                    <a:schemeClr val="accent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EAR</a:t>
              </a:r>
              <a:endParaRPr lang="zh-CN" altLang="en-US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A5028BB5-E23A-41ED-A676-D0E802A08B09}"/>
                </a:ext>
              </a:extLst>
            </p:cNvPr>
            <p:cNvSpPr txBox="1"/>
            <p:nvPr/>
          </p:nvSpPr>
          <p:spPr>
            <a:xfrm>
              <a:off x="9422606" y="2654648"/>
              <a:ext cx="1025922" cy="29040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kumimoji="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2.0 55 Regular"/>
                  <a:ea typeface="阿里巴巴普惠体 2.0 55 Regular"/>
                </a:defRPr>
              </a:lvl1pPr>
            </a:lstStyle>
            <a:p>
              <a:r>
                <a:rPr lang="zh-CN" altLang="en-US" sz="16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平均需要量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C2ABD6D-FCE8-4366-85D5-BA7BC586C6A1}"/>
              </a:ext>
            </a:extLst>
          </p:cNvPr>
          <p:cNvGrpSpPr/>
          <p:nvPr/>
        </p:nvGrpSpPr>
        <p:grpSpPr>
          <a:xfrm>
            <a:off x="9422606" y="3092798"/>
            <a:ext cx="1025922" cy="652351"/>
            <a:chOff x="9422606" y="3092798"/>
            <a:chExt cx="1025922" cy="652351"/>
          </a:xfrm>
        </p:grpSpPr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A9098702-3946-4BC0-BB5E-77D00B4F6088}"/>
                </a:ext>
              </a:extLst>
            </p:cNvPr>
            <p:cNvSpPr txBox="1"/>
            <p:nvPr/>
          </p:nvSpPr>
          <p:spPr>
            <a:xfrm>
              <a:off x="9422606" y="3092798"/>
              <a:ext cx="500137" cy="435568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>
                  <a:solidFill>
                    <a:schemeClr val="accent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RNI</a:t>
              </a:r>
              <a:endParaRPr lang="zh-CN" altLang="en-US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E314DC3B-A532-4C25-B42D-875ECE4FF038}"/>
                </a:ext>
              </a:extLst>
            </p:cNvPr>
            <p:cNvSpPr txBox="1"/>
            <p:nvPr/>
          </p:nvSpPr>
          <p:spPr>
            <a:xfrm>
              <a:off x="9422606" y="3454748"/>
              <a:ext cx="1025922" cy="29040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kumimoji="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2.0 55 Regular"/>
                  <a:ea typeface="阿里巴巴普惠体 2.0 55 Regular"/>
                </a:defRPr>
              </a:lvl1pPr>
            </a:lstStyle>
            <a:p>
              <a:r>
                <a:rPr lang="zh-CN" altLang="en-US" sz="160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推荐摄入量</a:t>
              </a:r>
              <a:endPara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A670286C-68D8-4CC3-8E5C-7033D829E543}"/>
              </a:ext>
            </a:extLst>
          </p:cNvPr>
          <p:cNvGrpSpPr/>
          <p:nvPr/>
        </p:nvGrpSpPr>
        <p:grpSpPr>
          <a:xfrm>
            <a:off x="9422606" y="3892898"/>
            <a:ext cx="1025922" cy="652351"/>
            <a:chOff x="9422606" y="3892898"/>
            <a:chExt cx="1025922" cy="652351"/>
          </a:xfrm>
        </p:grpSpPr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C1F4F6DF-C14B-4484-A0EE-29112303BFB9}"/>
                </a:ext>
              </a:extLst>
            </p:cNvPr>
            <p:cNvSpPr txBox="1"/>
            <p:nvPr/>
          </p:nvSpPr>
          <p:spPr>
            <a:xfrm>
              <a:off x="9422606" y="3892898"/>
              <a:ext cx="288541" cy="435568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>
                  <a:solidFill>
                    <a:schemeClr val="accent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AI</a:t>
              </a:r>
              <a:endParaRPr lang="zh-CN" altLang="en-US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76E2D49E-F02E-49DF-B1D2-27B975724ACB}"/>
                </a:ext>
              </a:extLst>
            </p:cNvPr>
            <p:cNvSpPr txBox="1"/>
            <p:nvPr/>
          </p:nvSpPr>
          <p:spPr>
            <a:xfrm>
              <a:off x="9422606" y="4254848"/>
              <a:ext cx="1025922" cy="29040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kumimoji="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2.0 55 Regular"/>
                  <a:ea typeface="阿里巴巴普惠体 2.0 55 Regular"/>
                </a:defRPr>
              </a:lvl1pPr>
            </a:lstStyle>
            <a:p>
              <a:r>
                <a:rPr lang="zh-CN" altLang="en-US" sz="160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适宜摄入量</a:t>
              </a:r>
              <a:endPara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D37B4D9-E3BD-4A26-A4EA-A68E6D473637}"/>
              </a:ext>
            </a:extLst>
          </p:cNvPr>
          <p:cNvGrpSpPr/>
          <p:nvPr/>
        </p:nvGrpSpPr>
        <p:grpSpPr>
          <a:xfrm>
            <a:off x="9422606" y="4692998"/>
            <a:ext cx="1641475" cy="652351"/>
            <a:chOff x="9422606" y="4692998"/>
            <a:chExt cx="1641475" cy="652351"/>
          </a:xfrm>
        </p:grpSpPr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8F46522F-7E1B-4518-BCBD-AED5D40E7A51}"/>
                </a:ext>
              </a:extLst>
            </p:cNvPr>
            <p:cNvSpPr txBox="1"/>
            <p:nvPr/>
          </p:nvSpPr>
          <p:spPr>
            <a:xfrm>
              <a:off x="9422606" y="4692998"/>
              <a:ext cx="392736" cy="435568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>
                  <a:solidFill>
                    <a:schemeClr val="accent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UL</a:t>
              </a:r>
              <a:endParaRPr lang="zh-CN" altLang="en-US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3FE951C4-C40F-44C9-8785-4DE3A34EAD12}"/>
                </a:ext>
              </a:extLst>
            </p:cNvPr>
            <p:cNvSpPr txBox="1"/>
            <p:nvPr/>
          </p:nvSpPr>
          <p:spPr>
            <a:xfrm>
              <a:off x="9422606" y="5054948"/>
              <a:ext cx="1641475" cy="29040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kumimoji="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2.0 55 Regular"/>
                  <a:ea typeface="阿里巴巴普惠体 2.0 55 Regular"/>
                </a:defRPr>
              </a:lvl1pPr>
            </a:lstStyle>
            <a:p>
              <a:r>
                <a:rPr lang="zh-CN" altLang="en-US" sz="160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可耐受最高摄入量</a:t>
              </a:r>
              <a:endPara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5F7F4E2E-9C73-1334-68C1-F484F40A6751}"/>
              </a:ext>
            </a:extLst>
          </p:cNvPr>
          <p:cNvGrpSpPr/>
          <p:nvPr/>
        </p:nvGrpSpPr>
        <p:grpSpPr>
          <a:xfrm>
            <a:off x="9461501" y="469900"/>
            <a:ext cx="1993900" cy="266700"/>
            <a:chOff x="8759825" y="469900"/>
            <a:chExt cx="1495425" cy="200025"/>
          </a:xfrm>
          <a:solidFill>
            <a:schemeClr val="bg1"/>
          </a:solidFill>
        </p:grpSpPr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B46EF232-070D-8426-7C2D-52C62648752A}"/>
                </a:ext>
              </a:extLst>
            </p:cNvPr>
            <p:cNvSpPr/>
            <p:nvPr/>
          </p:nvSpPr>
          <p:spPr>
            <a:xfrm>
              <a:off x="9836150" y="4794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BCBE9A2C-716F-BC31-C8B7-F19C49E0C9A8}"/>
                </a:ext>
              </a:extLst>
            </p:cNvPr>
            <p:cNvSpPr/>
            <p:nvPr/>
          </p:nvSpPr>
          <p:spPr>
            <a:xfrm>
              <a:off x="9407525" y="4794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06D51D07-C507-B86F-BE07-C817EDE4ABEB}"/>
                </a:ext>
              </a:extLst>
            </p:cNvPr>
            <p:cNvSpPr/>
            <p:nvPr/>
          </p:nvSpPr>
          <p:spPr>
            <a:xfrm>
              <a:off x="9550400" y="4794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E306FE37-34E0-4D97-6157-073951F20D4D}"/>
                </a:ext>
              </a:extLst>
            </p:cNvPr>
            <p:cNvSpPr/>
            <p:nvPr/>
          </p:nvSpPr>
          <p:spPr>
            <a:xfrm>
              <a:off x="9664700" y="4794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7F8968FE-79D0-35F3-7C72-A7DE98532114}"/>
                </a:ext>
              </a:extLst>
            </p:cNvPr>
            <p:cNvSpPr/>
            <p:nvPr/>
          </p:nvSpPr>
          <p:spPr>
            <a:xfrm>
              <a:off x="8759825" y="4699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5F611A51-D3F3-4F01-8CB3-D8443C97B615}"/>
              </a:ext>
            </a:extLst>
          </p:cNvPr>
          <p:cNvSpPr/>
          <p:nvPr/>
        </p:nvSpPr>
        <p:spPr>
          <a:xfrm>
            <a:off x="4831079" y="5218097"/>
            <a:ext cx="6624320" cy="228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228600" dist="127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C13986F2-6272-4CB4-9BE0-FA154F27529E}"/>
              </a:ext>
            </a:extLst>
          </p:cNvPr>
          <p:cNvSpPr/>
          <p:nvPr/>
        </p:nvSpPr>
        <p:spPr>
          <a:xfrm>
            <a:off x="4831079" y="1971675"/>
            <a:ext cx="6624320" cy="228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228600" dist="127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8740356"/>
              </p:ext>
            </p:extLst>
          </p:nvPr>
        </p:nvGraphicFramePr>
        <p:xfrm>
          <a:off x="4831080" y="1334426"/>
          <a:ext cx="6624320" cy="4621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9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9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4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9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3993">
                <a:tc rowSpan="2"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200" b="0" dirty="0">
                        <a:solidFill>
                          <a:schemeClr val="bg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18+</a:t>
                      </a:r>
                      <a:endParaRPr lang="en-US" altLang="en-US" sz="1200" b="0" dirty="0">
                        <a:solidFill>
                          <a:schemeClr val="bg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50+</a:t>
                      </a:r>
                      <a:endParaRPr lang="en-US" altLang="en-US" sz="1200" b="0" dirty="0">
                        <a:solidFill>
                          <a:schemeClr val="bg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9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 dirty="0">
                          <a:solidFill>
                            <a:sysClr val="windowText" lastClr="000000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男</a:t>
                      </a:r>
                      <a:endParaRPr lang="zh-CN" altLang="en-US" sz="1200" b="0" dirty="0">
                        <a:solidFill>
                          <a:sysClr val="windowText" lastClr="000000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 dirty="0">
                          <a:solidFill>
                            <a:sysClr val="windowText" lastClr="000000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女</a:t>
                      </a:r>
                      <a:endParaRPr lang="zh-CN" altLang="en-US" sz="1200" b="0" dirty="0">
                        <a:solidFill>
                          <a:sysClr val="windowText" lastClr="000000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 dirty="0">
                          <a:solidFill>
                            <a:sysClr val="windowText" lastClr="000000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男</a:t>
                      </a:r>
                      <a:endParaRPr lang="zh-CN" altLang="en-US" sz="1200" b="0" dirty="0">
                        <a:solidFill>
                          <a:sysClr val="windowText" lastClr="000000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 dirty="0">
                          <a:solidFill>
                            <a:sysClr val="windowText" lastClr="000000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女</a:t>
                      </a:r>
                      <a:endParaRPr lang="zh-CN" altLang="en-US" sz="1200" b="0" dirty="0">
                        <a:solidFill>
                          <a:sysClr val="windowText" lastClr="000000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6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 dirty="0">
                          <a:solidFill>
                            <a:schemeClr val="bg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钙</a:t>
                      </a:r>
                      <a:r>
                        <a:rPr lang="en-US" altLang="zh-CN" sz="1200" b="0" dirty="0">
                          <a:solidFill>
                            <a:schemeClr val="bg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(mg/d)</a:t>
                      </a:r>
                      <a:endParaRPr lang="zh-CN" altLang="en-US" sz="1200" b="0" dirty="0">
                        <a:solidFill>
                          <a:schemeClr val="bg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800</a:t>
                      </a:r>
                      <a:endParaRPr lang="en-US" altLang="en-US" sz="1200" b="0" dirty="0">
                        <a:solidFill>
                          <a:schemeClr val="bg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800</a:t>
                      </a:r>
                      <a:endParaRPr lang="en-US" altLang="en-US" sz="1200" b="0" dirty="0">
                        <a:solidFill>
                          <a:schemeClr val="bg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1000</a:t>
                      </a:r>
                      <a:endParaRPr lang="en-US" altLang="en-US" sz="1200" b="0" dirty="0">
                        <a:solidFill>
                          <a:schemeClr val="bg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1000</a:t>
                      </a:r>
                      <a:endParaRPr lang="en-US" altLang="en-US" sz="1200" b="0" dirty="0">
                        <a:solidFill>
                          <a:schemeClr val="bg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6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铁</a:t>
                      </a: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(mg/d)</a:t>
                      </a: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12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20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12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12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6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锌</a:t>
                      </a: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(mg/d)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12.5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7.5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12.5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7.5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6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硒</a:t>
                      </a: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(</a:t>
                      </a:r>
                      <a:r>
                        <a:rPr lang="en-US" altLang="zh-CN" sz="1000" b="0" dirty="0" err="1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μg</a:t>
                      </a: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/d)</a:t>
                      </a: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60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60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60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60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6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维生素A</a:t>
                      </a:r>
                      <a:r>
                        <a:rPr lang="en-US" altLang="zh-CN" sz="1000" b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(μgRAE/d)</a:t>
                      </a: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800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700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800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700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6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维生素D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(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μg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/d)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96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维生素B</a:t>
                      </a:r>
                      <a:r>
                        <a:rPr lang="en-US" sz="1000" b="0" baseline="-2500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</a:t>
                      </a:r>
                      <a:r>
                        <a:rPr lang="en-US" sz="1000" b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(mg/d)</a:t>
                      </a:r>
                      <a:endParaRPr lang="en-US" altLang="en-US" sz="1000" b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1.4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1.2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1.4</a:t>
                      </a:r>
                      <a:endParaRPr lang="en-US" altLang="en-US" sz="1000" b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1.2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6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维生素B</a:t>
                      </a:r>
                      <a:r>
                        <a:rPr lang="en-US" sz="1000" b="0" baseline="-2500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2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(mg/d)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1.4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1.2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1.4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1.2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96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维生素B</a:t>
                      </a:r>
                      <a:r>
                        <a:rPr lang="en-US" sz="1000" b="0" baseline="-2500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6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(mg/d)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1.4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1.4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1.6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1.6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96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维生素B</a:t>
                      </a:r>
                      <a:r>
                        <a:rPr lang="en-US" sz="1000" b="0" baseline="-2500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(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μg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/d)</a:t>
                      </a:r>
                      <a:endParaRPr lang="zh-CN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2.4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2.4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2.4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2.4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96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烟酸</a:t>
                      </a: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(mg NE/d)</a:t>
                      </a: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15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12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14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12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96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叶酸</a:t>
                      </a: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(</a:t>
                      </a:r>
                      <a:r>
                        <a:rPr 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μ</a:t>
                      </a:r>
                      <a:r>
                        <a:rPr lang="en-US" altLang="zh-CN" sz="1000" b="0" dirty="0" err="1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gDGE</a:t>
                      </a: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/d)</a:t>
                      </a: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400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400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400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400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96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生物素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(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μg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/d)</a:t>
                      </a:r>
                      <a:endParaRPr lang="en-US" altLang="zh-CN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40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40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40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40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96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200" b="0" dirty="0">
                          <a:solidFill>
                            <a:schemeClr val="bg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维生素C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(mg/d)</a:t>
                      </a:r>
                      <a:endParaRPr lang="en-US" altLang="zh-CN" sz="1200" b="0" dirty="0">
                        <a:solidFill>
                          <a:schemeClr val="bg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100</a:t>
                      </a:r>
                      <a:endParaRPr lang="en-US" altLang="en-US" sz="1200" b="0" dirty="0">
                        <a:solidFill>
                          <a:schemeClr val="bg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100</a:t>
                      </a:r>
                      <a:endParaRPr lang="en-US" altLang="en-US" sz="1200" b="0" dirty="0">
                        <a:solidFill>
                          <a:schemeClr val="bg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100</a:t>
                      </a:r>
                      <a:endParaRPr lang="en-US" altLang="en-US" sz="1200" b="0" dirty="0">
                        <a:solidFill>
                          <a:schemeClr val="bg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100</a:t>
                      </a:r>
                      <a:endParaRPr lang="en-US" altLang="en-US" sz="1200" b="0" dirty="0">
                        <a:solidFill>
                          <a:schemeClr val="bg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96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泛酸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(mg/d)</a:t>
                      </a:r>
                      <a:endParaRPr lang="en-US" altLang="zh-CN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5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5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5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5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96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维生素E</a:t>
                      </a: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(mg α-TE/d)</a:t>
                      </a: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14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14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14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  <a:sym typeface="OPPOSans R" panose="00020600040101010101" pitchFamily="18" charset="-122"/>
                        </a:rPr>
                        <a:t>14</a:t>
                      </a:r>
                      <a:endParaRPr lang="en-US" altLang="en-US" sz="1000" b="0" dirty="0">
                        <a:solidFill>
                          <a:schemeClr val="tx1"/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a:txBody>
                  <a:tcPr marL="12700" marR="12700" marT="1270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E0F15A71-05EF-45FE-ACED-2CB0BF31AC48}"/>
              </a:ext>
            </a:extLst>
          </p:cNvPr>
          <p:cNvSpPr txBox="1"/>
          <p:nvPr/>
        </p:nvSpPr>
        <p:spPr>
          <a:xfrm>
            <a:off x="723900" y="301307"/>
            <a:ext cx="758221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4.3</a:t>
            </a:r>
            <a:endParaRPr lang="zh-CN" altLang="en-US" sz="3600" dirty="0">
              <a:solidFill>
                <a:schemeClr val="accent1"/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3392F39-F7E1-4851-AA85-1A056EF55819}"/>
              </a:ext>
            </a:extLst>
          </p:cNvPr>
          <p:cNvSpPr txBox="1"/>
          <p:nvPr/>
        </p:nvSpPr>
        <p:spPr>
          <a:xfrm>
            <a:off x="1609965" y="301307"/>
            <a:ext cx="2973571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每日推荐摄入量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81B064A-6D12-49AB-B8EB-FAB8CE85A663}"/>
              </a:ext>
            </a:extLst>
          </p:cNvPr>
          <p:cNvSpPr txBox="1"/>
          <p:nvPr/>
        </p:nvSpPr>
        <p:spPr>
          <a:xfrm>
            <a:off x="736600" y="1259072"/>
            <a:ext cx="3334246" cy="748025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中国居民膳食维生素和矿物质</a:t>
            </a:r>
            <a:endParaRPr lang="en-US" altLang="zh-CN" sz="2000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B" panose="00020600040101010101" pitchFamily="18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000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的每日推荐摄入量</a:t>
            </a:r>
            <a:r>
              <a:rPr lang="en-US" altLang="zh-CN" sz="2000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(RNIs)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CC30EFC-FA88-46CE-9414-D34D738212E0}"/>
              </a:ext>
            </a:extLst>
          </p:cNvPr>
          <p:cNvGrpSpPr/>
          <p:nvPr/>
        </p:nvGrpSpPr>
        <p:grpSpPr>
          <a:xfrm>
            <a:off x="723899" y="928273"/>
            <a:ext cx="5067301" cy="363306"/>
            <a:chOff x="1514181" y="-831273"/>
            <a:chExt cx="4720364" cy="43815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24B2E4C-8B24-442D-B4DA-E8B395A7CB45}"/>
                </a:ext>
              </a:extLst>
            </p:cNvPr>
            <p:cNvSpPr/>
            <p:nvPr/>
          </p:nvSpPr>
          <p:spPr>
            <a:xfrm>
              <a:off x="1514181" y="-831273"/>
              <a:ext cx="4720364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E779150D-1077-4052-B16E-FBD5D8263E9F}"/>
                </a:ext>
              </a:extLst>
            </p:cNvPr>
            <p:cNvCxnSpPr>
              <a:stCxn id="15" idx="1"/>
              <a:endCxn id="15" idx="3"/>
            </p:cNvCxnSpPr>
            <p:nvPr/>
          </p:nvCxnSpPr>
          <p:spPr>
            <a:xfrm>
              <a:off x="1514181" y="-612198"/>
              <a:ext cx="47203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22FD2EAF-BDE8-466A-A742-504478BAE369}"/>
              </a:ext>
            </a:extLst>
          </p:cNvPr>
          <p:cNvSpPr txBox="1"/>
          <p:nvPr/>
        </p:nvSpPr>
        <p:spPr>
          <a:xfrm>
            <a:off x="5756163" y="1380899"/>
            <a:ext cx="679673" cy="18466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年龄</a:t>
            </a:r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性别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29A92F1-BE60-499A-BE32-A2B3E6940E9B}"/>
              </a:ext>
            </a:extLst>
          </p:cNvPr>
          <p:cNvSpPr txBox="1"/>
          <p:nvPr/>
        </p:nvSpPr>
        <p:spPr>
          <a:xfrm>
            <a:off x="4983277" y="1690234"/>
            <a:ext cx="461665" cy="18466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营养素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469438B-80ED-487F-B029-32811F9BCAC3}"/>
              </a:ext>
            </a:extLst>
          </p:cNvPr>
          <p:cNvGrpSpPr/>
          <p:nvPr/>
        </p:nvGrpSpPr>
        <p:grpSpPr>
          <a:xfrm>
            <a:off x="5356699" y="1516078"/>
            <a:ext cx="737558" cy="254896"/>
            <a:chOff x="2243137" y="2698253"/>
            <a:chExt cx="442913" cy="156276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C983475A-929C-4A37-AC24-6A8A96AC7BAA}"/>
                </a:ext>
              </a:extLst>
            </p:cNvPr>
            <p:cNvSpPr/>
            <p:nvPr/>
          </p:nvSpPr>
          <p:spPr>
            <a:xfrm>
              <a:off x="2243137" y="2698253"/>
              <a:ext cx="442913" cy="156276"/>
            </a:xfrm>
            <a:custGeom>
              <a:avLst/>
              <a:gdLst>
                <a:gd name="connsiteX0" fmla="*/ 0 w 442913"/>
                <a:gd name="connsiteY0" fmla="*/ 0 h 156276"/>
                <a:gd name="connsiteX1" fmla="*/ 442913 w 442913"/>
                <a:gd name="connsiteY1" fmla="*/ 0 h 156276"/>
                <a:gd name="connsiteX2" fmla="*/ 442913 w 442913"/>
                <a:gd name="connsiteY2" fmla="*/ 156276 h 156276"/>
                <a:gd name="connsiteX3" fmla="*/ 0 w 442913"/>
                <a:gd name="connsiteY3" fmla="*/ 156276 h 156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913" h="156276">
                  <a:moveTo>
                    <a:pt x="0" y="0"/>
                  </a:moveTo>
                  <a:lnTo>
                    <a:pt x="442913" y="0"/>
                  </a:lnTo>
                  <a:lnTo>
                    <a:pt x="442913" y="156276"/>
                  </a:lnTo>
                  <a:lnTo>
                    <a:pt x="0" y="156276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A349E87D-CD96-4B94-9B50-AD7FA4CA3894}"/>
                </a:ext>
              </a:extLst>
            </p:cNvPr>
            <p:cNvCxnSpPr>
              <a:stCxn id="20" idx="0"/>
              <a:endCxn id="20" idx="2"/>
            </p:cNvCxnSpPr>
            <p:nvPr/>
          </p:nvCxnSpPr>
          <p:spPr>
            <a:xfrm>
              <a:off x="2243137" y="2698253"/>
              <a:ext cx="442913" cy="1562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B8C840B-62E9-44C7-989B-C43C5A61C30D}"/>
              </a:ext>
            </a:extLst>
          </p:cNvPr>
          <p:cNvGrpSpPr/>
          <p:nvPr/>
        </p:nvGrpSpPr>
        <p:grpSpPr>
          <a:xfrm>
            <a:off x="723899" y="5779850"/>
            <a:ext cx="3708401" cy="363306"/>
            <a:chOff x="1514181" y="-831273"/>
            <a:chExt cx="4720364" cy="43815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C3921B2D-778F-4DDD-BFCA-9EC6ECEF8AA5}"/>
                </a:ext>
              </a:extLst>
            </p:cNvPr>
            <p:cNvSpPr/>
            <p:nvPr/>
          </p:nvSpPr>
          <p:spPr>
            <a:xfrm>
              <a:off x="1514181" y="-831273"/>
              <a:ext cx="4720364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35DC8789-63A7-4438-9899-126B4080C887}"/>
                </a:ext>
              </a:extLst>
            </p:cNvPr>
            <p:cNvCxnSpPr>
              <a:stCxn id="22" idx="1"/>
              <a:endCxn id="22" idx="3"/>
            </p:cNvCxnSpPr>
            <p:nvPr/>
          </p:nvCxnSpPr>
          <p:spPr>
            <a:xfrm>
              <a:off x="1514181" y="-612198"/>
              <a:ext cx="47203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7C90BBE-5944-486E-A8D9-7016470004E4}"/>
              </a:ext>
            </a:extLst>
          </p:cNvPr>
          <p:cNvGrpSpPr/>
          <p:nvPr/>
        </p:nvGrpSpPr>
        <p:grpSpPr>
          <a:xfrm>
            <a:off x="725166" y="3098480"/>
            <a:ext cx="1628527" cy="984885"/>
            <a:chOff x="725166" y="3098480"/>
            <a:chExt cx="1628527" cy="984885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BFA1C430-D008-4943-BB2B-503B813FFBD9}"/>
                </a:ext>
              </a:extLst>
            </p:cNvPr>
            <p:cNvSpPr txBox="1"/>
            <p:nvPr/>
          </p:nvSpPr>
          <p:spPr>
            <a:xfrm>
              <a:off x="737866" y="3652478"/>
              <a:ext cx="1615827" cy="430887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4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18</a:t>
              </a:r>
              <a:r>
                <a:rPr lang="zh-CN" altLang="en-US" sz="14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岁以上人群</a:t>
              </a:r>
              <a:endParaRPr lang="en-US" altLang="zh-CN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  <a:p>
              <a:r>
                <a:rPr lang="zh-CN" altLang="en-US" sz="14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每日钙的推荐摄入量</a:t>
              </a:r>
              <a:endParaRPr lang="en-US" altLang="zh-CN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2327E01D-2F8F-4C30-A270-1F984915EB67}"/>
                </a:ext>
              </a:extLst>
            </p:cNvPr>
            <p:cNvSpPr txBox="1"/>
            <p:nvPr/>
          </p:nvSpPr>
          <p:spPr>
            <a:xfrm>
              <a:off x="725166" y="3098480"/>
              <a:ext cx="846386" cy="553998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3600" dirty="0">
                  <a:solidFill>
                    <a:schemeClr val="accent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800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E0D85A5A-AB2B-4AF9-AF61-9E38B57F8348}"/>
                </a:ext>
              </a:extLst>
            </p:cNvPr>
            <p:cNvSpPr txBox="1"/>
            <p:nvPr/>
          </p:nvSpPr>
          <p:spPr>
            <a:xfrm>
              <a:off x="1572863" y="3322318"/>
              <a:ext cx="343043" cy="24622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600" dirty="0">
                  <a:solidFill>
                    <a:schemeClr val="accent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mg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D028E3D8-C827-4950-A4C7-D886654B4BB2}"/>
              </a:ext>
            </a:extLst>
          </p:cNvPr>
          <p:cNvGrpSpPr/>
          <p:nvPr/>
        </p:nvGrpSpPr>
        <p:grpSpPr>
          <a:xfrm>
            <a:off x="2817942" y="3098480"/>
            <a:ext cx="1628527" cy="984885"/>
            <a:chOff x="2817942" y="3098480"/>
            <a:chExt cx="1628527" cy="984885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D3FFE3C0-F2BF-411E-B708-A295F4D775EB}"/>
                </a:ext>
              </a:extLst>
            </p:cNvPr>
            <p:cNvSpPr txBox="1"/>
            <p:nvPr/>
          </p:nvSpPr>
          <p:spPr>
            <a:xfrm>
              <a:off x="2830642" y="3652478"/>
              <a:ext cx="1615827" cy="430887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4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50</a:t>
              </a:r>
              <a:r>
                <a:rPr lang="zh-CN" altLang="en-US" sz="14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岁以上人群</a:t>
              </a:r>
              <a:endParaRPr lang="en-US" altLang="zh-CN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  <a:p>
              <a:r>
                <a:rPr lang="zh-CN" altLang="en-US" sz="14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每日钙的推荐摄入量</a:t>
              </a:r>
              <a:endParaRPr lang="en-US" altLang="zh-CN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84A368FD-F591-46EA-83CF-D4722A7FEE12}"/>
                </a:ext>
              </a:extLst>
            </p:cNvPr>
            <p:cNvSpPr txBox="1"/>
            <p:nvPr/>
          </p:nvSpPr>
          <p:spPr>
            <a:xfrm>
              <a:off x="2817942" y="3098480"/>
              <a:ext cx="1070806" cy="553998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3600" dirty="0">
                  <a:solidFill>
                    <a:schemeClr val="accent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1000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2F730534-EA2F-4452-91FF-4DFA9500BD16}"/>
                </a:ext>
              </a:extLst>
            </p:cNvPr>
            <p:cNvSpPr txBox="1"/>
            <p:nvPr/>
          </p:nvSpPr>
          <p:spPr>
            <a:xfrm>
              <a:off x="3910908" y="3322318"/>
              <a:ext cx="343043" cy="24622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600" dirty="0">
                  <a:solidFill>
                    <a:schemeClr val="accent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mg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977C4ED8-4C69-41F0-9FCD-C81AA4BE8C9A}"/>
              </a:ext>
            </a:extLst>
          </p:cNvPr>
          <p:cNvGrpSpPr/>
          <p:nvPr/>
        </p:nvGrpSpPr>
        <p:grpSpPr>
          <a:xfrm>
            <a:off x="725166" y="4610025"/>
            <a:ext cx="1269454" cy="984885"/>
            <a:chOff x="725166" y="4610025"/>
            <a:chExt cx="1269454" cy="984885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DDAA09CF-BF9A-4997-AA4A-EA8E38C67B75}"/>
                </a:ext>
              </a:extLst>
            </p:cNvPr>
            <p:cNvSpPr txBox="1"/>
            <p:nvPr/>
          </p:nvSpPr>
          <p:spPr>
            <a:xfrm>
              <a:off x="737866" y="5164023"/>
              <a:ext cx="1256754" cy="430887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14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维生素</a:t>
              </a:r>
              <a:r>
                <a:rPr lang="en-US" altLang="zh-CN" sz="14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C</a:t>
              </a:r>
              <a:r>
                <a:rPr lang="zh-CN" altLang="en-US" sz="14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的</a:t>
              </a:r>
              <a:endParaRPr lang="en-US" altLang="zh-CN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  <a:p>
              <a:r>
                <a:rPr lang="zh-CN" altLang="en-US" sz="14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每日推荐摄入量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2D165C2F-FD16-4DE7-A90B-86BA2E5546E2}"/>
                </a:ext>
              </a:extLst>
            </p:cNvPr>
            <p:cNvSpPr txBox="1"/>
            <p:nvPr/>
          </p:nvSpPr>
          <p:spPr>
            <a:xfrm>
              <a:off x="725166" y="4610025"/>
              <a:ext cx="751809" cy="553998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3600" dirty="0">
                  <a:solidFill>
                    <a:schemeClr val="accent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100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C81F4B78-AF4E-41BE-B563-6E86A2A50C4F}"/>
                </a:ext>
              </a:extLst>
            </p:cNvPr>
            <p:cNvSpPr txBox="1"/>
            <p:nvPr/>
          </p:nvSpPr>
          <p:spPr>
            <a:xfrm>
              <a:off x="1572863" y="4833863"/>
              <a:ext cx="343043" cy="24622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600" dirty="0">
                  <a:solidFill>
                    <a:schemeClr val="accent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mg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D413CD9-72F8-E52F-A927-CCA2E3199AA4}"/>
              </a:ext>
            </a:extLst>
          </p:cNvPr>
          <p:cNvGrpSpPr/>
          <p:nvPr/>
        </p:nvGrpSpPr>
        <p:grpSpPr>
          <a:xfrm>
            <a:off x="9461501" y="469900"/>
            <a:ext cx="1993900" cy="266700"/>
            <a:chOff x="8759825" y="469900"/>
            <a:chExt cx="1495425" cy="200025"/>
          </a:xfrm>
        </p:grpSpPr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A3774947-249C-30BE-F1EA-1145A7163550}"/>
                </a:ext>
              </a:extLst>
            </p:cNvPr>
            <p:cNvSpPr/>
            <p:nvPr/>
          </p:nvSpPr>
          <p:spPr>
            <a:xfrm>
              <a:off x="9836150" y="4794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solidFill>
              <a:srgbClr val="FBB04C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E8A4B07F-B5CF-4BC4-C36B-2BD656A02A6F}"/>
                </a:ext>
              </a:extLst>
            </p:cNvPr>
            <p:cNvSpPr/>
            <p:nvPr/>
          </p:nvSpPr>
          <p:spPr>
            <a:xfrm>
              <a:off x="9407525" y="4794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solidFill>
              <a:srgbClr val="EF5B35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628A65E5-3803-E789-6963-FCBD88F3D5F7}"/>
                </a:ext>
              </a:extLst>
            </p:cNvPr>
            <p:cNvSpPr/>
            <p:nvPr/>
          </p:nvSpPr>
          <p:spPr>
            <a:xfrm>
              <a:off x="9550400" y="4794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solidFill>
              <a:srgbClr val="293B8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B8B7D810-2F20-A17A-FF59-781519C8A27C}"/>
                </a:ext>
              </a:extLst>
            </p:cNvPr>
            <p:cNvSpPr/>
            <p:nvPr/>
          </p:nvSpPr>
          <p:spPr>
            <a:xfrm>
              <a:off x="9664700" y="4794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solidFill>
              <a:srgbClr val="1A924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DE0869FA-F9C3-37C3-2162-7F1C335368E7}"/>
                </a:ext>
              </a:extLst>
            </p:cNvPr>
            <p:cNvSpPr/>
            <p:nvPr/>
          </p:nvSpPr>
          <p:spPr>
            <a:xfrm>
              <a:off x="8759825" y="4699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9355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0">
        <p159:morph option="byObject"/>
      </p:transition>
    </mc:Choice>
    <mc:Fallback xmlns="">
      <p:transition spd="med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1F9D3464-0D88-4DEC-BFF2-15BA066501A6}"/>
              </a:ext>
            </a:extLst>
          </p:cNvPr>
          <p:cNvSpPr/>
          <p:nvPr/>
        </p:nvSpPr>
        <p:spPr>
          <a:xfrm>
            <a:off x="6163316" y="0"/>
            <a:ext cx="602868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6FA2712-FAFC-4CE5-B2D4-BFD25D4E4F9F}"/>
              </a:ext>
            </a:extLst>
          </p:cNvPr>
          <p:cNvSpPr txBox="1"/>
          <p:nvPr/>
        </p:nvSpPr>
        <p:spPr>
          <a:xfrm>
            <a:off x="723900" y="301307"/>
            <a:ext cx="796693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4.5</a:t>
            </a:r>
            <a:endParaRPr lang="zh-CN" altLang="en-US" sz="3600" dirty="0">
              <a:solidFill>
                <a:schemeClr val="accent1"/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662FD61-2768-4F48-9437-CA6AD4A5315A}"/>
              </a:ext>
            </a:extLst>
          </p:cNvPr>
          <p:cNvSpPr txBox="1"/>
          <p:nvPr/>
        </p:nvSpPr>
        <p:spPr>
          <a:xfrm>
            <a:off x="1609965" y="301307"/>
            <a:ext cx="4247958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中国居民平衡膳食宝塔</a:t>
            </a:r>
          </a:p>
        </p:txBody>
      </p:sp>
      <p:pic>
        <p:nvPicPr>
          <p:cNvPr id="49" name="图片 48" descr="图片包含 图示&#10;&#10;描述已自动生成">
            <a:extLst>
              <a:ext uri="{FF2B5EF4-FFF2-40B4-BE49-F238E27FC236}">
                <a16:creationId xmlns:a16="http://schemas.microsoft.com/office/drawing/2014/main" id="{D8D92E27-D22A-4513-93A1-88C02CAE3E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1" t="20407" r="37125" b="14094"/>
          <a:stretch/>
        </p:blipFill>
        <p:spPr>
          <a:xfrm>
            <a:off x="549087" y="1042146"/>
            <a:ext cx="5502089" cy="5291419"/>
          </a:xfrm>
          <a:prstGeom prst="rect">
            <a:avLst/>
          </a:prstGeom>
          <a:ln w="114300">
            <a:noFill/>
          </a:ln>
        </p:spPr>
      </p:pic>
      <p:grpSp>
        <p:nvGrpSpPr>
          <p:cNvPr id="86" name="组合 85">
            <a:extLst>
              <a:ext uri="{FF2B5EF4-FFF2-40B4-BE49-F238E27FC236}">
                <a16:creationId xmlns:a16="http://schemas.microsoft.com/office/drawing/2014/main" id="{A568A48D-7854-41C2-B47E-C91D826C9455}"/>
              </a:ext>
            </a:extLst>
          </p:cNvPr>
          <p:cNvGrpSpPr/>
          <p:nvPr/>
        </p:nvGrpSpPr>
        <p:grpSpPr>
          <a:xfrm>
            <a:off x="6502201" y="1376296"/>
            <a:ext cx="1893014" cy="478077"/>
            <a:chOff x="6502201" y="1376296"/>
            <a:chExt cx="1893014" cy="478077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7D5F1B02-2B17-4440-842E-B0C2E596C182}"/>
                </a:ext>
              </a:extLst>
            </p:cNvPr>
            <p:cNvSpPr txBox="1"/>
            <p:nvPr/>
          </p:nvSpPr>
          <p:spPr>
            <a:xfrm>
              <a:off x="6502201" y="1376296"/>
              <a:ext cx="153888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盐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DDD76CC4-49DB-4A81-BD9E-69E6E506940D}"/>
                </a:ext>
              </a:extLst>
            </p:cNvPr>
            <p:cNvSpPr txBox="1"/>
            <p:nvPr/>
          </p:nvSpPr>
          <p:spPr>
            <a:xfrm>
              <a:off x="6502201" y="1669707"/>
              <a:ext cx="153888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油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EFE92324-6AC1-45D3-80CE-AD97632F2E8B}"/>
                </a:ext>
              </a:extLst>
            </p:cNvPr>
            <p:cNvSpPr txBox="1"/>
            <p:nvPr/>
          </p:nvSpPr>
          <p:spPr>
            <a:xfrm>
              <a:off x="7996067" y="1376296"/>
              <a:ext cx="399148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zh-CN" altLang="en-US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＜</a:t>
              </a:r>
              <a:r>
                <a:rPr lang="en-US" altLang="zh-CN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6</a:t>
              </a:r>
              <a:r>
                <a:rPr lang="zh-CN" altLang="en-US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克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84D441D5-1247-4A5C-AA4D-2673B3FD98B4}"/>
                </a:ext>
              </a:extLst>
            </p:cNvPr>
            <p:cNvSpPr txBox="1"/>
            <p:nvPr/>
          </p:nvSpPr>
          <p:spPr>
            <a:xfrm>
              <a:off x="7771646" y="1669707"/>
              <a:ext cx="623569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US" altLang="zh-CN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25~35</a:t>
              </a:r>
              <a:r>
                <a:rPr lang="zh-CN" altLang="en-US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克</a:t>
              </a: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7224859C-7811-4DDD-BD08-DC201CF8BF1A}"/>
              </a:ext>
            </a:extLst>
          </p:cNvPr>
          <p:cNvGrpSpPr/>
          <p:nvPr/>
        </p:nvGrpSpPr>
        <p:grpSpPr>
          <a:xfrm>
            <a:off x="6502201" y="6133151"/>
            <a:ext cx="1893014" cy="184666"/>
            <a:chOff x="6502201" y="6133151"/>
            <a:chExt cx="1893014" cy="184666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3D63D27F-3E87-4366-8869-01573FDF45D7}"/>
                </a:ext>
              </a:extLst>
            </p:cNvPr>
            <p:cNvSpPr txBox="1"/>
            <p:nvPr/>
          </p:nvSpPr>
          <p:spPr>
            <a:xfrm>
              <a:off x="6502201" y="6133151"/>
              <a:ext cx="153888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水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B643A386-C385-426E-8087-C25951DDCA27}"/>
                </a:ext>
              </a:extLst>
            </p:cNvPr>
            <p:cNvSpPr txBox="1"/>
            <p:nvPr/>
          </p:nvSpPr>
          <p:spPr>
            <a:xfrm>
              <a:off x="7303569" y="6133151"/>
              <a:ext cx="1091646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US" altLang="zh-CN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1500~1700</a:t>
              </a:r>
              <a:r>
                <a:rPr lang="zh-CN" altLang="en-US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毫升</a:t>
              </a: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AEF0EF6E-62D4-4108-AD9D-BE5B0179CB2A}"/>
              </a:ext>
            </a:extLst>
          </p:cNvPr>
          <p:cNvGrpSpPr/>
          <p:nvPr/>
        </p:nvGrpSpPr>
        <p:grpSpPr>
          <a:xfrm>
            <a:off x="6502201" y="4808626"/>
            <a:ext cx="1902149" cy="174788"/>
            <a:chOff x="1514181" y="-831273"/>
            <a:chExt cx="4720364" cy="438150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BCED34C6-C95F-4F05-B9F6-0AC447D79767}"/>
                </a:ext>
              </a:extLst>
            </p:cNvPr>
            <p:cNvSpPr/>
            <p:nvPr/>
          </p:nvSpPr>
          <p:spPr>
            <a:xfrm>
              <a:off x="1514181" y="-831273"/>
              <a:ext cx="4720364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48A1303A-EAF4-434F-B988-00403BEEE95B}"/>
                </a:ext>
              </a:extLst>
            </p:cNvPr>
            <p:cNvCxnSpPr>
              <a:stCxn id="51" idx="1"/>
              <a:endCxn id="51" idx="3"/>
            </p:cNvCxnSpPr>
            <p:nvPr/>
          </p:nvCxnSpPr>
          <p:spPr>
            <a:xfrm>
              <a:off x="1514181" y="-612198"/>
              <a:ext cx="47203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059EB1FB-5146-443B-BDD7-248AEA1957F2}"/>
              </a:ext>
            </a:extLst>
          </p:cNvPr>
          <p:cNvGrpSpPr/>
          <p:nvPr/>
        </p:nvGrpSpPr>
        <p:grpSpPr>
          <a:xfrm>
            <a:off x="6502201" y="3693319"/>
            <a:ext cx="1902149" cy="174788"/>
            <a:chOff x="1514181" y="-831273"/>
            <a:chExt cx="4720364" cy="438150"/>
          </a:xfrm>
        </p:grpSpPr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D98132E8-0823-4965-BFCF-074A0C8166ED}"/>
                </a:ext>
              </a:extLst>
            </p:cNvPr>
            <p:cNvSpPr/>
            <p:nvPr/>
          </p:nvSpPr>
          <p:spPr>
            <a:xfrm>
              <a:off x="1514181" y="-831273"/>
              <a:ext cx="4720364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E0311587-51F2-49CB-9501-30481D915DF7}"/>
                </a:ext>
              </a:extLst>
            </p:cNvPr>
            <p:cNvCxnSpPr>
              <a:stCxn id="59" idx="1"/>
              <a:endCxn id="59" idx="3"/>
            </p:cNvCxnSpPr>
            <p:nvPr/>
          </p:nvCxnSpPr>
          <p:spPr>
            <a:xfrm>
              <a:off x="1514181" y="-612198"/>
              <a:ext cx="47203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5D2E359C-5411-471C-B2B3-87CC52AC92F5}"/>
              </a:ext>
            </a:extLst>
          </p:cNvPr>
          <p:cNvGrpSpPr/>
          <p:nvPr/>
        </p:nvGrpSpPr>
        <p:grpSpPr>
          <a:xfrm>
            <a:off x="6502201" y="2766219"/>
            <a:ext cx="1902149" cy="174788"/>
            <a:chOff x="1514181" y="-831273"/>
            <a:chExt cx="4720364" cy="438150"/>
          </a:xfrm>
        </p:grpSpPr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81F08E75-1835-483E-8265-F7581645FF71}"/>
                </a:ext>
              </a:extLst>
            </p:cNvPr>
            <p:cNvSpPr/>
            <p:nvPr/>
          </p:nvSpPr>
          <p:spPr>
            <a:xfrm>
              <a:off x="1514181" y="-831273"/>
              <a:ext cx="4720364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8974C0A2-1D06-45D1-893D-077A131366C9}"/>
                </a:ext>
              </a:extLst>
            </p:cNvPr>
            <p:cNvCxnSpPr>
              <a:stCxn id="62" idx="1"/>
              <a:endCxn id="62" idx="3"/>
            </p:cNvCxnSpPr>
            <p:nvPr/>
          </p:nvCxnSpPr>
          <p:spPr>
            <a:xfrm>
              <a:off x="1514181" y="-612198"/>
              <a:ext cx="47203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D6EC61E0-5585-4155-80B6-A3768D6DC026}"/>
              </a:ext>
            </a:extLst>
          </p:cNvPr>
          <p:cNvGrpSpPr/>
          <p:nvPr/>
        </p:nvGrpSpPr>
        <p:grpSpPr>
          <a:xfrm>
            <a:off x="6502201" y="1966119"/>
            <a:ext cx="1902149" cy="174788"/>
            <a:chOff x="1514181" y="-831273"/>
            <a:chExt cx="4720364" cy="438150"/>
          </a:xfrm>
        </p:grpSpPr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EE8BC4A5-ADB2-499E-A797-7D60DD817BD2}"/>
                </a:ext>
              </a:extLst>
            </p:cNvPr>
            <p:cNvSpPr/>
            <p:nvPr/>
          </p:nvSpPr>
          <p:spPr>
            <a:xfrm>
              <a:off x="1514181" y="-831273"/>
              <a:ext cx="4720364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D2C0348C-EFFA-4961-91F3-CCD2C481DBB7}"/>
                </a:ext>
              </a:extLst>
            </p:cNvPr>
            <p:cNvCxnSpPr>
              <a:stCxn id="65" idx="1"/>
              <a:endCxn id="65" idx="3"/>
            </p:cNvCxnSpPr>
            <p:nvPr/>
          </p:nvCxnSpPr>
          <p:spPr>
            <a:xfrm>
              <a:off x="1514181" y="-612198"/>
              <a:ext cx="47203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D0988AC8-4907-4482-8D3F-8EBB04D0BACE}"/>
              </a:ext>
            </a:extLst>
          </p:cNvPr>
          <p:cNvGrpSpPr/>
          <p:nvPr/>
        </p:nvGrpSpPr>
        <p:grpSpPr>
          <a:xfrm>
            <a:off x="6502201" y="5900826"/>
            <a:ext cx="1902149" cy="174788"/>
            <a:chOff x="1514181" y="-831273"/>
            <a:chExt cx="4720364" cy="438150"/>
          </a:xfrm>
        </p:grpSpPr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5C7C10A0-6BA1-4D4B-A7A7-E7FAFAC92428}"/>
                </a:ext>
              </a:extLst>
            </p:cNvPr>
            <p:cNvSpPr/>
            <p:nvPr/>
          </p:nvSpPr>
          <p:spPr>
            <a:xfrm>
              <a:off x="1514181" y="-831273"/>
              <a:ext cx="4720364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858B68AB-98EB-4BD9-A6A2-A848B0F50137}"/>
                </a:ext>
              </a:extLst>
            </p:cNvPr>
            <p:cNvCxnSpPr>
              <a:stCxn id="68" idx="1"/>
              <a:endCxn id="68" idx="3"/>
            </p:cNvCxnSpPr>
            <p:nvPr/>
          </p:nvCxnSpPr>
          <p:spPr>
            <a:xfrm>
              <a:off x="1514181" y="-612198"/>
              <a:ext cx="47203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D7216E27-E0C1-4A25-A5D0-7F4CBAA2E358}"/>
              </a:ext>
            </a:extLst>
          </p:cNvPr>
          <p:cNvSpPr txBox="1"/>
          <p:nvPr/>
        </p:nvSpPr>
        <p:spPr>
          <a:xfrm>
            <a:off x="723900" y="3883884"/>
            <a:ext cx="1330492" cy="2154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每天运动</a:t>
            </a:r>
            <a:r>
              <a:rPr lang="en-US" altLang="zh-CN" sz="14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6000</a:t>
            </a:r>
            <a:r>
              <a:rPr lang="zh-CN" altLang="en-US" sz="14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步</a:t>
            </a: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1BCF1CC2-6258-42F6-99B7-26185737447C}"/>
              </a:ext>
            </a:extLst>
          </p:cNvPr>
          <p:cNvGrpSpPr/>
          <p:nvPr/>
        </p:nvGrpSpPr>
        <p:grpSpPr>
          <a:xfrm>
            <a:off x="6502201" y="5129091"/>
            <a:ext cx="3401625" cy="636831"/>
            <a:chOff x="6502201" y="5129091"/>
            <a:chExt cx="3401625" cy="636831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F7EC0F3-D479-4F1D-887F-7432DD9DD5C2}"/>
                </a:ext>
              </a:extLst>
            </p:cNvPr>
            <p:cNvSpPr txBox="1"/>
            <p:nvPr/>
          </p:nvSpPr>
          <p:spPr>
            <a:xfrm>
              <a:off x="6502202" y="5129091"/>
              <a:ext cx="461665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谷薯类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05CEC74-1061-445B-B05C-0A36E6ADFB7A}"/>
                </a:ext>
              </a:extLst>
            </p:cNvPr>
            <p:cNvSpPr txBox="1"/>
            <p:nvPr/>
          </p:nvSpPr>
          <p:spPr>
            <a:xfrm>
              <a:off x="7582492" y="5129091"/>
              <a:ext cx="812723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US" altLang="zh-CN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250~400</a:t>
              </a:r>
              <a:r>
                <a:rPr lang="zh-CN" altLang="en-US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克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156B17C-C8F5-4394-9B26-7CF6F9092BC8}"/>
                </a:ext>
              </a:extLst>
            </p:cNvPr>
            <p:cNvSpPr txBox="1"/>
            <p:nvPr/>
          </p:nvSpPr>
          <p:spPr>
            <a:xfrm>
              <a:off x="6502201" y="5411729"/>
              <a:ext cx="769441" cy="153888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全谷物和杂豆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B3B418B-6EA9-4E30-97B4-45BEABDF94E5}"/>
                </a:ext>
              </a:extLst>
            </p:cNvPr>
            <p:cNvSpPr txBox="1"/>
            <p:nvPr/>
          </p:nvSpPr>
          <p:spPr>
            <a:xfrm>
              <a:off x="7822942" y="5411729"/>
              <a:ext cx="572273" cy="153888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US" altLang="zh-CN" sz="10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50~150</a:t>
              </a:r>
              <a:r>
                <a:rPr lang="zh-CN" altLang="en-US" sz="10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克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FFBBC69-DAF0-4807-8866-A9FE6729404B}"/>
                </a:ext>
              </a:extLst>
            </p:cNvPr>
            <p:cNvSpPr txBox="1"/>
            <p:nvPr/>
          </p:nvSpPr>
          <p:spPr>
            <a:xfrm>
              <a:off x="6502201" y="5612034"/>
              <a:ext cx="256480" cy="153888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薯类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306AC8E-127F-4CE8-9AE2-AC05DB13D8D6}"/>
                </a:ext>
              </a:extLst>
            </p:cNvPr>
            <p:cNvSpPr txBox="1"/>
            <p:nvPr/>
          </p:nvSpPr>
          <p:spPr>
            <a:xfrm>
              <a:off x="7822942" y="5612034"/>
              <a:ext cx="572273" cy="153888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US" altLang="zh-CN" sz="10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50~100</a:t>
              </a:r>
              <a:r>
                <a:rPr lang="zh-CN" altLang="en-US" sz="10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克</a:t>
              </a: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AAD0761B-D2D4-40A4-895D-3E9E3ABE986E}"/>
                </a:ext>
              </a:extLst>
            </p:cNvPr>
            <p:cNvSpPr txBox="1"/>
            <p:nvPr/>
          </p:nvSpPr>
          <p:spPr>
            <a:xfrm>
              <a:off x="8749664" y="5129091"/>
              <a:ext cx="115416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dirty="0">
                  <a:solidFill>
                    <a:schemeClr val="accent2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碳水化合物</a:t>
              </a:r>
              <a:endParaRPr lang="en-US" altLang="zh-CN" dirty="0">
                <a:solidFill>
                  <a:schemeClr val="accent2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  <a:p>
              <a:r>
                <a:rPr lang="zh-CN" altLang="en-US" dirty="0">
                  <a:solidFill>
                    <a:schemeClr val="accent2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膳食纤维</a:t>
              </a: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D270264A-E663-499A-ACAF-7DFF4E23D00A}"/>
              </a:ext>
            </a:extLst>
          </p:cNvPr>
          <p:cNvGrpSpPr/>
          <p:nvPr/>
        </p:nvGrpSpPr>
        <p:grpSpPr>
          <a:xfrm>
            <a:off x="6502201" y="4099328"/>
            <a:ext cx="5248284" cy="553998"/>
            <a:chOff x="6502201" y="4099328"/>
            <a:chExt cx="5248284" cy="553998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179380B-74F7-41DF-B654-EF3F63BF56CE}"/>
                </a:ext>
              </a:extLst>
            </p:cNvPr>
            <p:cNvSpPr txBox="1"/>
            <p:nvPr/>
          </p:nvSpPr>
          <p:spPr>
            <a:xfrm>
              <a:off x="6502201" y="4099328"/>
              <a:ext cx="461665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蔬菜类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38B29E2-303B-429D-B421-9E48067C16FA}"/>
                </a:ext>
              </a:extLst>
            </p:cNvPr>
            <p:cNvSpPr txBox="1"/>
            <p:nvPr/>
          </p:nvSpPr>
          <p:spPr>
            <a:xfrm>
              <a:off x="6502201" y="4392739"/>
              <a:ext cx="461665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zh-CN" altLang="en-US" sz="120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水果类</a:t>
              </a:r>
              <a:endParaRPr lang="zh-CN" altLang="en-US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52F6EF5-F58F-4812-8401-EECAC41BE97B}"/>
                </a:ext>
              </a:extLst>
            </p:cNvPr>
            <p:cNvSpPr txBox="1"/>
            <p:nvPr/>
          </p:nvSpPr>
          <p:spPr>
            <a:xfrm>
              <a:off x="7582492" y="4099328"/>
              <a:ext cx="812723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US" altLang="zh-CN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300~500</a:t>
              </a:r>
              <a:r>
                <a:rPr lang="zh-CN" altLang="en-US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克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947FD284-2C4B-41CD-9D41-225821E2A222}"/>
                </a:ext>
              </a:extLst>
            </p:cNvPr>
            <p:cNvSpPr txBox="1"/>
            <p:nvPr/>
          </p:nvSpPr>
          <p:spPr>
            <a:xfrm>
              <a:off x="7582492" y="4392739"/>
              <a:ext cx="812723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US" altLang="zh-CN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200~350</a:t>
              </a:r>
              <a:r>
                <a:rPr lang="zh-CN" altLang="en-US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克</a:t>
              </a: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13F85256-9D13-4BCD-BB4A-8FCC8B1B9D27}"/>
                </a:ext>
              </a:extLst>
            </p:cNvPr>
            <p:cNvSpPr txBox="1"/>
            <p:nvPr/>
          </p:nvSpPr>
          <p:spPr>
            <a:xfrm>
              <a:off x="8749664" y="4099328"/>
              <a:ext cx="300082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dirty="0">
                  <a:solidFill>
                    <a:schemeClr val="accent2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维生素、矿物质、膳食纤维、</a:t>
              </a:r>
              <a:endParaRPr lang="en-US" altLang="zh-CN" dirty="0">
                <a:solidFill>
                  <a:schemeClr val="accent2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  <a:p>
              <a:r>
                <a:rPr lang="zh-CN" altLang="en-US" dirty="0">
                  <a:solidFill>
                    <a:schemeClr val="accent2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植物化学物</a:t>
              </a:r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2441F61E-9228-4A83-9F8C-B23C2E422010}"/>
              </a:ext>
            </a:extLst>
          </p:cNvPr>
          <p:cNvGrpSpPr/>
          <p:nvPr/>
        </p:nvGrpSpPr>
        <p:grpSpPr>
          <a:xfrm>
            <a:off x="6502201" y="2931419"/>
            <a:ext cx="4555787" cy="771487"/>
            <a:chOff x="6502201" y="2931419"/>
            <a:chExt cx="4555787" cy="771487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3626A81-48A3-4F4B-BBA1-AA7DCACCEB0C}"/>
                </a:ext>
              </a:extLst>
            </p:cNvPr>
            <p:cNvSpPr txBox="1"/>
            <p:nvPr/>
          </p:nvSpPr>
          <p:spPr>
            <a:xfrm>
              <a:off x="6502202" y="2931419"/>
              <a:ext cx="461665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禽畜肉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24FA407-93B7-4991-AD06-E7B98AB3FE40}"/>
                </a:ext>
              </a:extLst>
            </p:cNvPr>
            <p:cNvSpPr txBox="1"/>
            <p:nvPr/>
          </p:nvSpPr>
          <p:spPr>
            <a:xfrm>
              <a:off x="6502202" y="3224829"/>
              <a:ext cx="461665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水产品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FF8C454-D1AB-41E4-A7C3-ADBDE8284FD9}"/>
                </a:ext>
              </a:extLst>
            </p:cNvPr>
            <p:cNvSpPr txBox="1"/>
            <p:nvPr/>
          </p:nvSpPr>
          <p:spPr>
            <a:xfrm>
              <a:off x="6502201" y="3518240"/>
              <a:ext cx="307777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蛋类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91E0E00-1291-4B0F-909D-4F9FEB096DD5}"/>
                </a:ext>
              </a:extLst>
            </p:cNvPr>
            <p:cNvSpPr txBox="1"/>
            <p:nvPr/>
          </p:nvSpPr>
          <p:spPr>
            <a:xfrm>
              <a:off x="7771646" y="2931419"/>
              <a:ext cx="623569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US" altLang="zh-CN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40~75</a:t>
              </a:r>
              <a:r>
                <a:rPr lang="zh-CN" altLang="en-US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克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FF46A662-561B-463D-A0C1-5B43588842AB}"/>
                </a:ext>
              </a:extLst>
            </p:cNvPr>
            <p:cNvSpPr txBox="1"/>
            <p:nvPr/>
          </p:nvSpPr>
          <p:spPr>
            <a:xfrm>
              <a:off x="7771646" y="3224829"/>
              <a:ext cx="623569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US" altLang="zh-CN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40~75</a:t>
              </a:r>
              <a:r>
                <a:rPr lang="zh-CN" altLang="en-US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克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367F3CA-495D-4D7B-98F9-D5C4D78A0B71}"/>
                </a:ext>
              </a:extLst>
            </p:cNvPr>
            <p:cNvSpPr txBox="1"/>
            <p:nvPr/>
          </p:nvSpPr>
          <p:spPr>
            <a:xfrm>
              <a:off x="7771646" y="3518240"/>
              <a:ext cx="623569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US" altLang="zh-CN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40~50</a:t>
              </a:r>
              <a:r>
                <a:rPr lang="zh-CN" altLang="en-US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克</a:t>
              </a: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8674CE78-7C59-4E87-A202-0BDC01F930E2}"/>
                </a:ext>
              </a:extLst>
            </p:cNvPr>
            <p:cNvSpPr txBox="1"/>
            <p:nvPr/>
          </p:nvSpPr>
          <p:spPr>
            <a:xfrm>
              <a:off x="8749664" y="2931419"/>
              <a:ext cx="230832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dirty="0">
                  <a:solidFill>
                    <a:schemeClr val="accent2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蛋白质、脂肪、</a:t>
              </a:r>
              <a:endParaRPr lang="en-US" altLang="zh-CN" dirty="0">
                <a:solidFill>
                  <a:schemeClr val="accent2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  <a:p>
              <a:r>
                <a:rPr lang="zh-CN" altLang="en-US" dirty="0">
                  <a:solidFill>
                    <a:schemeClr val="accent2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脂溶性维生素、矿物质</a:t>
              </a: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62C1F8DE-2E1E-4AFF-B5FB-CC66909DA5EE}"/>
              </a:ext>
            </a:extLst>
          </p:cNvPr>
          <p:cNvGrpSpPr/>
          <p:nvPr/>
        </p:nvGrpSpPr>
        <p:grpSpPr>
          <a:xfrm>
            <a:off x="6502201" y="2212522"/>
            <a:ext cx="4786620" cy="480079"/>
            <a:chOff x="6502201" y="2212522"/>
            <a:chExt cx="4786620" cy="480079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87A7FA7-C648-4FD0-8AFC-6A2ECF2AB9AE}"/>
                </a:ext>
              </a:extLst>
            </p:cNvPr>
            <p:cNvSpPr txBox="1"/>
            <p:nvPr/>
          </p:nvSpPr>
          <p:spPr>
            <a:xfrm>
              <a:off x="6502201" y="2214525"/>
              <a:ext cx="769441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奶及奶制品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A4F8880-3467-4B5E-82CA-CC56BF629ABC}"/>
                </a:ext>
              </a:extLst>
            </p:cNvPr>
            <p:cNvSpPr txBox="1"/>
            <p:nvPr/>
          </p:nvSpPr>
          <p:spPr>
            <a:xfrm>
              <a:off x="7960801" y="2212522"/>
              <a:ext cx="434414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US" altLang="zh-CN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300</a:t>
              </a:r>
              <a:r>
                <a:rPr lang="zh-CN" altLang="en-US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克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89EE39B-33FD-40CC-A70E-0F71BF0D4BAE}"/>
                </a:ext>
              </a:extLst>
            </p:cNvPr>
            <p:cNvSpPr txBox="1"/>
            <p:nvPr/>
          </p:nvSpPr>
          <p:spPr>
            <a:xfrm>
              <a:off x="6502201" y="2507935"/>
              <a:ext cx="923330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大豆及坚果类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2EFE483-1EF1-460B-9FAB-0B222D38E297}"/>
                </a:ext>
              </a:extLst>
            </p:cNvPr>
            <p:cNvSpPr txBox="1"/>
            <p:nvPr/>
          </p:nvSpPr>
          <p:spPr>
            <a:xfrm>
              <a:off x="7771646" y="2507935"/>
              <a:ext cx="623569" cy="18466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US" altLang="zh-CN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25~35</a:t>
              </a:r>
              <a:r>
                <a:rPr lang="zh-CN" altLang="en-US" sz="1200" dirty="0">
                  <a:solidFill>
                    <a:schemeClr val="accent3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克</a:t>
              </a: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ACC5C532-25A0-474C-BD86-61D091BE29D9}"/>
                </a:ext>
              </a:extLst>
            </p:cNvPr>
            <p:cNvSpPr txBox="1"/>
            <p:nvPr/>
          </p:nvSpPr>
          <p:spPr>
            <a:xfrm>
              <a:off x="8749664" y="2212522"/>
              <a:ext cx="253915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dirty="0">
                  <a:solidFill>
                    <a:schemeClr val="accent2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蛋白质、钙、必需脂肪酸</a:t>
              </a: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3154BD51-E5C7-FFF1-E9E8-410817EB211A}"/>
              </a:ext>
            </a:extLst>
          </p:cNvPr>
          <p:cNvGrpSpPr/>
          <p:nvPr/>
        </p:nvGrpSpPr>
        <p:grpSpPr>
          <a:xfrm>
            <a:off x="9461501" y="469900"/>
            <a:ext cx="1993900" cy="266700"/>
            <a:chOff x="8759825" y="469900"/>
            <a:chExt cx="1495425" cy="200025"/>
          </a:xfrm>
          <a:solidFill>
            <a:schemeClr val="bg1"/>
          </a:solidFill>
        </p:grpSpPr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7CBCD6EA-BFDE-D5E3-78B4-A4B6D6855F4A}"/>
                </a:ext>
              </a:extLst>
            </p:cNvPr>
            <p:cNvSpPr/>
            <p:nvPr/>
          </p:nvSpPr>
          <p:spPr>
            <a:xfrm>
              <a:off x="9836150" y="4794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25021FD9-7EAA-D5CB-7CE8-072C8782F4C0}"/>
                </a:ext>
              </a:extLst>
            </p:cNvPr>
            <p:cNvSpPr/>
            <p:nvPr/>
          </p:nvSpPr>
          <p:spPr>
            <a:xfrm>
              <a:off x="9407525" y="4794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14DAEC0D-2A78-3D22-40B0-D795B211948E}"/>
                </a:ext>
              </a:extLst>
            </p:cNvPr>
            <p:cNvSpPr/>
            <p:nvPr/>
          </p:nvSpPr>
          <p:spPr>
            <a:xfrm>
              <a:off x="9550400" y="4794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12992836-475F-0E45-9A96-A3988C1E9DC0}"/>
                </a:ext>
              </a:extLst>
            </p:cNvPr>
            <p:cNvSpPr/>
            <p:nvPr/>
          </p:nvSpPr>
          <p:spPr>
            <a:xfrm>
              <a:off x="9664700" y="4794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494F6280-530D-0777-D3A4-CDDD01EFD40E}"/>
                </a:ext>
              </a:extLst>
            </p:cNvPr>
            <p:cNvSpPr/>
            <p:nvPr/>
          </p:nvSpPr>
          <p:spPr>
            <a:xfrm>
              <a:off x="8759825" y="4699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23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5956B31-34FC-9743-D0C8-679E52B0C715}"/>
              </a:ext>
            </a:extLst>
          </p:cNvPr>
          <p:cNvSpPr txBox="1"/>
          <p:nvPr/>
        </p:nvSpPr>
        <p:spPr>
          <a:xfrm>
            <a:off x="799738" y="2590312"/>
            <a:ext cx="2548775" cy="11079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什么是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5479B27-328F-036B-E5F6-826D6D1F1353}"/>
              </a:ext>
            </a:extLst>
          </p:cNvPr>
          <p:cNvSpPr txBox="1"/>
          <p:nvPr/>
        </p:nvSpPr>
        <p:spPr>
          <a:xfrm>
            <a:off x="723900" y="5865489"/>
            <a:ext cx="2180084" cy="18466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What is a dietary supplement</a:t>
            </a:r>
            <a:endParaRPr lang="zh-CN" altLang="en-US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FF244B-591E-476B-F5FB-2D0FBE59F11A}"/>
              </a:ext>
            </a:extLst>
          </p:cNvPr>
          <p:cNvSpPr txBox="1"/>
          <p:nvPr/>
        </p:nvSpPr>
        <p:spPr>
          <a:xfrm>
            <a:off x="688468" y="1354532"/>
            <a:ext cx="1297150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R" panose="00020600040101010101" pitchFamily="18" charset="-122"/>
              </a:rPr>
              <a:t>05</a:t>
            </a:r>
            <a:endParaRPr lang="zh-CN" altLang="en-US" sz="66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5FACA45-C1F4-B6C7-0847-B106E0081F01}"/>
              </a:ext>
            </a:extLst>
          </p:cNvPr>
          <p:cNvSpPr txBox="1"/>
          <p:nvPr/>
        </p:nvSpPr>
        <p:spPr>
          <a:xfrm>
            <a:off x="248195" y="3555242"/>
            <a:ext cx="7793800" cy="11079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「膳食营养补充剂」</a:t>
            </a:r>
          </a:p>
        </p:txBody>
      </p:sp>
    </p:spTree>
    <p:extLst>
      <p:ext uri="{BB962C8B-B14F-4D97-AF65-F5344CB8AC3E}">
        <p14:creationId xmlns:p14="http://schemas.microsoft.com/office/powerpoint/2010/main" val="1587687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9F33C31-406D-6B30-8FDB-BF8B223FD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067" y="0"/>
            <a:ext cx="10287000" cy="6858000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6AB5D22A-595C-42C9-99BB-B9B53B639528}"/>
              </a:ext>
            </a:extLst>
          </p:cNvPr>
          <p:cNvSpPr/>
          <p:nvPr/>
        </p:nvSpPr>
        <p:spPr>
          <a:xfrm>
            <a:off x="0" y="0"/>
            <a:ext cx="4343400" cy="6858000"/>
          </a:xfrm>
          <a:prstGeom prst="rect">
            <a:avLst/>
          </a:prstGeom>
          <a:solidFill>
            <a:schemeClr val="bg2">
              <a:lumMod val="25000"/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8D74E7-0DBF-44DF-B962-B8AF26A4EA92}"/>
              </a:ext>
            </a:extLst>
          </p:cNvPr>
          <p:cNvSpPr txBox="1"/>
          <p:nvPr/>
        </p:nvSpPr>
        <p:spPr>
          <a:xfrm>
            <a:off x="723900" y="301307"/>
            <a:ext cx="633187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5.1</a:t>
            </a:r>
            <a:endParaRPr lang="zh-CN" altLang="en-US" sz="36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5F58AD4-40A3-43A1-AACF-EB7B6E7246C8}"/>
              </a:ext>
            </a:extLst>
          </p:cNvPr>
          <p:cNvSpPr txBox="1"/>
          <p:nvPr/>
        </p:nvSpPr>
        <p:spPr>
          <a:xfrm>
            <a:off x="707167" y="1463357"/>
            <a:ext cx="929742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(VDS)</a:t>
            </a:r>
            <a:endParaRPr lang="zh-CN" altLang="en-US" sz="24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B" panose="00020600040101010101" pitchFamily="18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80571D3-B405-4330-863F-616018FE9299}"/>
              </a:ext>
            </a:extLst>
          </p:cNvPr>
          <p:cNvGrpSpPr/>
          <p:nvPr/>
        </p:nvGrpSpPr>
        <p:grpSpPr>
          <a:xfrm>
            <a:off x="4343400" y="0"/>
            <a:ext cx="7848601" cy="6858000"/>
            <a:chOff x="4343400" y="0"/>
            <a:chExt cx="7848601" cy="6858000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3A2C0E75-0D26-47B6-BC9E-054B43DE4D1F}"/>
                </a:ext>
              </a:extLst>
            </p:cNvPr>
            <p:cNvSpPr/>
            <p:nvPr/>
          </p:nvSpPr>
          <p:spPr>
            <a:xfrm>
              <a:off x="4343400" y="3429000"/>
              <a:ext cx="2616200" cy="3429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FA7D18A4-4E20-410E-B453-F6BF49B11FC7}"/>
                </a:ext>
              </a:extLst>
            </p:cNvPr>
            <p:cNvSpPr/>
            <p:nvPr/>
          </p:nvSpPr>
          <p:spPr>
            <a:xfrm>
              <a:off x="6959600" y="3429000"/>
              <a:ext cx="2616200" cy="3429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B6F804BF-9E6E-4E7B-9A16-489E0F5EC729}"/>
                </a:ext>
              </a:extLst>
            </p:cNvPr>
            <p:cNvSpPr/>
            <p:nvPr/>
          </p:nvSpPr>
          <p:spPr>
            <a:xfrm>
              <a:off x="9575800" y="3429000"/>
              <a:ext cx="2616200" cy="3429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078EF67C-C5F8-4B31-89BA-CBD44F7F9480}"/>
                </a:ext>
              </a:extLst>
            </p:cNvPr>
            <p:cNvSpPr/>
            <p:nvPr/>
          </p:nvSpPr>
          <p:spPr>
            <a:xfrm>
              <a:off x="4343401" y="0"/>
              <a:ext cx="7848600" cy="3429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4BE029EA-3F9D-4A7B-8697-A34E7BBFB897}"/>
              </a:ext>
            </a:extLst>
          </p:cNvPr>
          <p:cNvSpPr txBox="1"/>
          <p:nvPr/>
        </p:nvSpPr>
        <p:spPr>
          <a:xfrm>
            <a:off x="741285" y="880427"/>
            <a:ext cx="2973571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膳食营养补充剂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0790A85-469A-48D8-844A-9971662A53D6}"/>
              </a:ext>
            </a:extLst>
          </p:cNvPr>
          <p:cNvSpPr txBox="1"/>
          <p:nvPr/>
        </p:nvSpPr>
        <p:spPr>
          <a:xfrm>
            <a:off x="5040931" y="968829"/>
            <a:ext cx="1436291" cy="43088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行业定义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7566654-972F-4BF4-8268-7FDBF2B1A8CD}"/>
              </a:ext>
            </a:extLst>
          </p:cNvPr>
          <p:cNvSpPr txBox="1"/>
          <p:nvPr/>
        </p:nvSpPr>
        <p:spPr>
          <a:xfrm>
            <a:off x="5040931" y="1606474"/>
            <a:ext cx="6453541" cy="101944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以维生素、矿物质及动植物提取物为主要原料，通过口服补充人体必需的营养素和生物活性物质，达到提高机体健康水平和降低疾病风险的目的，一般以片剂或胶囊剂等浓缩形态存在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347A8AF-6286-447A-BA2D-8D8F4E4F83D1}"/>
              </a:ext>
            </a:extLst>
          </p:cNvPr>
          <p:cNvGrpSpPr/>
          <p:nvPr/>
        </p:nvGrpSpPr>
        <p:grpSpPr>
          <a:xfrm>
            <a:off x="8951114" y="2851902"/>
            <a:ext cx="2559388" cy="276999"/>
            <a:chOff x="8951114" y="2851902"/>
            <a:chExt cx="2559388" cy="276999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CBAEF81-80D8-4671-B565-A4D0F85DD393}"/>
                </a:ext>
              </a:extLst>
            </p:cNvPr>
            <p:cNvSpPr txBox="1"/>
            <p:nvPr/>
          </p:nvSpPr>
          <p:spPr>
            <a:xfrm>
              <a:off x="9202178" y="2851902"/>
              <a:ext cx="2308324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just"/>
              <a:r>
                <a:rPr lang="zh-CN" altLang="en-US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中国保健协会市场工委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1EFD98-F1E1-46B2-85B5-65CA0B4F64B7}"/>
                </a:ext>
              </a:extLst>
            </p:cNvPr>
            <p:cNvSpPr txBox="1"/>
            <p:nvPr/>
          </p:nvSpPr>
          <p:spPr>
            <a:xfrm>
              <a:off x="8951114" y="2851902"/>
              <a:ext cx="230832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just"/>
              <a:r>
                <a:rPr lang="en-US" altLang="zh-CN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—</a:t>
              </a:r>
              <a:endParaRPr lang="zh-CN" altLang="en-US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8B0787A5-07ED-445A-9D61-4318C1107122}"/>
              </a:ext>
            </a:extLst>
          </p:cNvPr>
          <p:cNvSpPr txBox="1"/>
          <p:nvPr/>
        </p:nvSpPr>
        <p:spPr>
          <a:xfrm>
            <a:off x="7562379" y="4013075"/>
            <a:ext cx="1436291" cy="43088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法律形态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CDC286D-8845-4B45-A24F-370857835516}"/>
              </a:ext>
            </a:extLst>
          </p:cNvPr>
          <p:cNvGrpSpPr/>
          <p:nvPr/>
        </p:nvGrpSpPr>
        <p:grpSpPr>
          <a:xfrm>
            <a:off x="4946179" y="4991176"/>
            <a:ext cx="1436291" cy="1047538"/>
            <a:chOff x="4946179" y="4991176"/>
            <a:chExt cx="1436291" cy="1047538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14651B01-D6C6-488A-B814-0232E33C1F64}"/>
                </a:ext>
              </a:extLst>
            </p:cNvPr>
            <p:cNvSpPr txBox="1"/>
            <p:nvPr/>
          </p:nvSpPr>
          <p:spPr>
            <a:xfrm>
              <a:off x="4946179" y="4991176"/>
              <a:ext cx="1436291" cy="50815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普通食品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038CDECC-F484-43D6-A38F-8AE087150A88}"/>
                </a:ext>
              </a:extLst>
            </p:cNvPr>
            <p:cNvSpPr txBox="1"/>
            <p:nvPr/>
          </p:nvSpPr>
          <p:spPr>
            <a:xfrm>
              <a:off x="4952529" y="5546271"/>
              <a:ext cx="1049967" cy="492443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COMMON </a:t>
              </a:r>
            </a:p>
            <a:p>
              <a:r>
                <a:rPr lang="en-US" altLang="zh-CN" sz="16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FOOD</a:t>
              </a:r>
              <a:endPara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9FCBD42B-712A-46F2-A35F-67AFFD1F1F61}"/>
              </a:ext>
            </a:extLst>
          </p:cNvPr>
          <p:cNvGrpSpPr/>
          <p:nvPr/>
        </p:nvGrpSpPr>
        <p:grpSpPr>
          <a:xfrm>
            <a:off x="7386049" y="4991176"/>
            <a:ext cx="1795363" cy="1047538"/>
            <a:chOff x="7386049" y="4991176"/>
            <a:chExt cx="1795363" cy="1047538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19D783C7-0FEE-4A19-8C6C-63E0FAEE3A1E}"/>
                </a:ext>
              </a:extLst>
            </p:cNvPr>
            <p:cNvSpPr txBox="1"/>
            <p:nvPr/>
          </p:nvSpPr>
          <p:spPr>
            <a:xfrm>
              <a:off x="7386049" y="4991176"/>
              <a:ext cx="1795363" cy="50815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营养补充剂</a:t>
              </a: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41547A5E-7616-4636-AB29-DEF5391259B5}"/>
                </a:ext>
              </a:extLst>
            </p:cNvPr>
            <p:cNvSpPr txBox="1"/>
            <p:nvPr/>
          </p:nvSpPr>
          <p:spPr>
            <a:xfrm>
              <a:off x="7386049" y="5546271"/>
              <a:ext cx="1332096" cy="492443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NUTRITIONAL</a:t>
              </a:r>
            </a:p>
            <a:p>
              <a:r>
                <a:rPr lang="en-US" altLang="zh-CN" sz="16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SUPPLEMENT</a:t>
              </a:r>
              <a:endPara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34116D0-7664-4A75-9A8E-BD6C78443E0A}"/>
              </a:ext>
            </a:extLst>
          </p:cNvPr>
          <p:cNvGrpSpPr/>
          <p:nvPr/>
        </p:nvGrpSpPr>
        <p:grpSpPr>
          <a:xfrm>
            <a:off x="10178579" y="4991176"/>
            <a:ext cx="1436291" cy="1047538"/>
            <a:chOff x="10178579" y="4991176"/>
            <a:chExt cx="1436291" cy="1047538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587A1426-15C4-47EA-B488-CF251887BA40}"/>
                </a:ext>
              </a:extLst>
            </p:cNvPr>
            <p:cNvSpPr txBox="1"/>
            <p:nvPr/>
          </p:nvSpPr>
          <p:spPr>
            <a:xfrm>
              <a:off x="10178579" y="4991176"/>
              <a:ext cx="1436291" cy="50815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保健食品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84071EA3-09CB-47FC-83F6-3E764B353C5D}"/>
                </a:ext>
              </a:extLst>
            </p:cNvPr>
            <p:cNvSpPr txBox="1"/>
            <p:nvPr/>
          </p:nvSpPr>
          <p:spPr>
            <a:xfrm>
              <a:off x="10178579" y="5546271"/>
              <a:ext cx="791883" cy="492443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HEALTH</a:t>
              </a:r>
            </a:p>
            <a:p>
              <a:r>
                <a:rPr lang="en-US" altLang="zh-CN" sz="16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FOOD</a:t>
              </a:r>
              <a:endParaRPr lang="zh-CN" altLang="en-US" sz="16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A413AECF-7949-44E2-B1E5-33FEF1C25799}"/>
              </a:ext>
            </a:extLst>
          </p:cNvPr>
          <p:cNvGrpSpPr/>
          <p:nvPr/>
        </p:nvGrpSpPr>
        <p:grpSpPr>
          <a:xfrm>
            <a:off x="5016266" y="3861076"/>
            <a:ext cx="6502871" cy="597025"/>
            <a:chOff x="4988618" y="3861076"/>
            <a:chExt cx="7011185" cy="597025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06FDEF55-DBD6-4BB8-89BF-3454C4021E07}"/>
                </a:ext>
              </a:extLst>
            </p:cNvPr>
            <p:cNvGrpSpPr/>
            <p:nvPr/>
          </p:nvGrpSpPr>
          <p:grpSpPr>
            <a:xfrm>
              <a:off x="4988618" y="3861076"/>
              <a:ext cx="2324100" cy="597025"/>
              <a:chOff x="4781550" y="-1181100"/>
              <a:chExt cx="2324100" cy="597025"/>
            </a:xfrm>
          </p:grpSpPr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7D986FAD-E799-47FC-A389-D385FC082494}"/>
                  </a:ext>
                </a:extLst>
              </p:cNvPr>
              <p:cNvSpPr/>
              <p:nvPr/>
            </p:nvSpPr>
            <p:spPr>
              <a:xfrm>
                <a:off x="4781550" y="-1181100"/>
                <a:ext cx="2324100" cy="5970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62A29827-131D-46E7-9272-3260D217D0ED}"/>
                  </a:ext>
                </a:extLst>
              </p:cNvPr>
              <p:cNvCxnSpPr>
                <a:stCxn id="58" idx="1"/>
                <a:endCxn id="58" idx="3"/>
              </p:cNvCxnSpPr>
              <p:nvPr/>
            </p:nvCxnSpPr>
            <p:spPr>
              <a:xfrm>
                <a:off x="4781550" y="-882587"/>
                <a:ext cx="23241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65CAC77C-ADF7-4D94-9D7B-0E2D97B0780E}"/>
                </a:ext>
              </a:extLst>
            </p:cNvPr>
            <p:cNvGrpSpPr/>
            <p:nvPr/>
          </p:nvGrpSpPr>
          <p:grpSpPr>
            <a:xfrm>
              <a:off x="9675703" y="3861076"/>
              <a:ext cx="2324100" cy="597025"/>
              <a:chOff x="4781550" y="-1181100"/>
              <a:chExt cx="2324100" cy="597025"/>
            </a:xfrm>
          </p:grpSpPr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0C7CA6B8-8A09-4F23-A0B3-FA1B5D307269}"/>
                  </a:ext>
                </a:extLst>
              </p:cNvPr>
              <p:cNvSpPr/>
              <p:nvPr/>
            </p:nvSpPr>
            <p:spPr>
              <a:xfrm>
                <a:off x="4781550" y="-1181100"/>
                <a:ext cx="2324100" cy="5970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58599A61-2C7C-4D5F-ABE7-A70EE81EC5DF}"/>
                  </a:ext>
                </a:extLst>
              </p:cNvPr>
              <p:cNvCxnSpPr>
                <a:stCxn id="63" idx="1"/>
                <a:endCxn id="63" idx="3"/>
              </p:cNvCxnSpPr>
              <p:nvPr/>
            </p:nvCxnSpPr>
            <p:spPr>
              <a:xfrm>
                <a:off x="4781550" y="-882587"/>
                <a:ext cx="23241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94348E73-C452-04ED-9000-0EBFC8D0BB51}"/>
              </a:ext>
            </a:extLst>
          </p:cNvPr>
          <p:cNvGrpSpPr/>
          <p:nvPr/>
        </p:nvGrpSpPr>
        <p:grpSpPr>
          <a:xfrm>
            <a:off x="9461501" y="469900"/>
            <a:ext cx="1993900" cy="266700"/>
            <a:chOff x="8759825" y="469900"/>
            <a:chExt cx="1495425" cy="200025"/>
          </a:xfrm>
          <a:solidFill>
            <a:schemeClr val="bg1"/>
          </a:solidFill>
        </p:grpSpPr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92E459D1-14E8-869B-F5FF-811302E7E28C}"/>
                </a:ext>
              </a:extLst>
            </p:cNvPr>
            <p:cNvSpPr/>
            <p:nvPr/>
          </p:nvSpPr>
          <p:spPr>
            <a:xfrm>
              <a:off x="9836150" y="4794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3725C9CE-83F1-AB1B-5888-A00C2BD389DD}"/>
                </a:ext>
              </a:extLst>
            </p:cNvPr>
            <p:cNvSpPr/>
            <p:nvPr/>
          </p:nvSpPr>
          <p:spPr>
            <a:xfrm>
              <a:off x="9407525" y="4794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5C1A973E-FF0F-FDEF-BE5C-CAFF8B529CD0}"/>
                </a:ext>
              </a:extLst>
            </p:cNvPr>
            <p:cNvSpPr/>
            <p:nvPr/>
          </p:nvSpPr>
          <p:spPr>
            <a:xfrm>
              <a:off x="9550400" y="4794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EF7B4BF9-A83A-C433-3C13-15C93DA374C3}"/>
                </a:ext>
              </a:extLst>
            </p:cNvPr>
            <p:cNvSpPr/>
            <p:nvPr/>
          </p:nvSpPr>
          <p:spPr>
            <a:xfrm>
              <a:off x="9664700" y="4794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4954085-D62F-8FFC-096F-07AE2C4F9153}"/>
                </a:ext>
              </a:extLst>
            </p:cNvPr>
            <p:cNvSpPr/>
            <p:nvPr/>
          </p:nvSpPr>
          <p:spPr>
            <a:xfrm>
              <a:off x="8759825" y="4699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0">
        <p159:morph option="byWord"/>
      </p:transition>
    </mc:Choice>
    <mc:Fallback xmlns="">
      <p:transition spd="med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文本框 73">
            <a:extLst>
              <a:ext uri="{FF2B5EF4-FFF2-40B4-BE49-F238E27FC236}">
                <a16:creationId xmlns:a16="http://schemas.microsoft.com/office/drawing/2014/main" id="{2994A4F6-38F3-9C85-CEA0-3C155E1925C1}"/>
              </a:ext>
            </a:extLst>
          </p:cNvPr>
          <p:cNvSpPr txBox="1"/>
          <p:nvPr/>
        </p:nvSpPr>
        <p:spPr>
          <a:xfrm>
            <a:off x="8840285" y="342900"/>
            <a:ext cx="1830629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CONTNET</a:t>
            </a:r>
            <a:endParaRPr lang="zh-CN" altLang="en-US" sz="28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6BFE6B2B-B2BB-64BE-7586-330EAF466BE1}"/>
              </a:ext>
            </a:extLst>
          </p:cNvPr>
          <p:cNvSpPr txBox="1"/>
          <p:nvPr/>
        </p:nvSpPr>
        <p:spPr>
          <a:xfrm>
            <a:off x="10718207" y="320357"/>
            <a:ext cx="756617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目录</a:t>
            </a:r>
          </a:p>
        </p:txBody>
      </p: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010BB8B1-5C0E-19C7-8529-20678C030F32}"/>
              </a:ext>
            </a:extLst>
          </p:cNvPr>
          <p:cNvGrpSpPr/>
          <p:nvPr/>
        </p:nvGrpSpPr>
        <p:grpSpPr>
          <a:xfrm>
            <a:off x="672250" y="3429000"/>
            <a:ext cx="1708801" cy="843367"/>
            <a:chOff x="672250" y="3429000"/>
            <a:chExt cx="1708801" cy="843367"/>
          </a:xfrm>
        </p:grpSpPr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736747D7-A5D4-2E98-B381-6226F4861B2B}"/>
                </a:ext>
              </a:extLst>
            </p:cNvPr>
            <p:cNvSpPr txBox="1"/>
            <p:nvPr/>
          </p:nvSpPr>
          <p:spPr>
            <a:xfrm>
              <a:off x="881800" y="3429000"/>
              <a:ext cx="99065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  <a:sym typeface="字魂59号-创粗黑" panose="00000500000000000000" pitchFamily="2" charset="-122"/>
                </a:rPr>
                <a:t>什么是</a:t>
              </a: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E571C87A-D321-4AD8-C605-B5E27F38B867}"/>
                </a:ext>
              </a:extLst>
            </p:cNvPr>
            <p:cNvSpPr txBox="1"/>
            <p:nvPr/>
          </p:nvSpPr>
          <p:spPr>
            <a:xfrm>
              <a:off x="672250" y="3841480"/>
              <a:ext cx="170880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  <a:sym typeface="字魂59号-创粗黑" panose="00000500000000000000" pitchFamily="2" charset="-122"/>
                </a:rPr>
                <a:t>「亚健康」</a:t>
              </a:r>
            </a:p>
          </p:txBody>
        </p:sp>
      </p:grpSp>
      <p:sp>
        <p:nvSpPr>
          <p:cNvPr id="86" name="文本框 85">
            <a:extLst>
              <a:ext uri="{FF2B5EF4-FFF2-40B4-BE49-F238E27FC236}">
                <a16:creationId xmlns:a16="http://schemas.microsoft.com/office/drawing/2014/main" id="{E99262D5-8B0D-357B-2910-465CD15C91E4}"/>
              </a:ext>
            </a:extLst>
          </p:cNvPr>
          <p:cNvSpPr txBox="1"/>
          <p:nvPr/>
        </p:nvSpPr>
        <p:spPr>
          <a:xfrm>
            <a:off x="770530" y="1925488"/>
            <a:ext cx="1146468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dirty="0">
                <a:solidFill>
                  <a:schemeClr val="accent2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R" panose="00020600040101010101" pitchFamily="18" charset="-122"/>
              </a:rPr>
              <a:t>01</a:t>
            </a:r>
            <a:endParaRPr lang="zh-CN" altLang="en-US" sz="6600" dirty="0">
              <a:solidFill>
                <a:schemeClr val="accent2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3A766FD7-E67E-AD0B-72CE-60248C1AB4C0}"/>
              </a:ext>
            </a:extLst>
          </p:cNvPr>
          <p:cNvSpPr/>
          <p:nvPr/>
        </p:nvSpPr>
        <p:spPr>
          <a:xfrm>
            <a:off x="913653" y="3241397"/>
            <a:ext cx="229347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AC0C7FEE-A4B9-9014-CAE0-10BD1D5C98D5}"/>
              </a:ext>
            </a:extLst>
          </p:cNvPr>
          <p:cNvSpPr txBox="1"/>
          <p:nvPr/>
        </p:nvSpPr>
        <p:spPr>
          <a:xfrm>
            <a:off x="3026897" y="3833713"/>
            <a:ext cx="165109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营养素摄入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A914600E-9050-9815-376F-75EEFDA9EF90}"/>
              </a:ext>
            </a:extLst>
          </p:cNvPr>
          <p:cNvSpPr txBox="1"/>
          <p:nvPr/>
        </p:nvSpPr>
        <p:spPr>
          <a:xfrm>
            <a:off x="2915627" y="2330201"/>
            <a:ext cx="1297150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dirty="0">
                <a:solidFill>
                  <a:schemeClr val="accent2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R" panose="00020600040101010101" pitchFamily="18" charset="-122"/>
              </a:rPr>
              <a:t>02</a:t>
            </a:r>
            <a:endParaRPr lang="zh-CN" altLang="en-US" sz="6600" dirty="0">
              <a:solidFill>
                <a:schemeClr val="accent2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E4691F9B-6085-ABC5-2B86-57B42C16168E}"/>
              </a:ext>
            </a:extLst>
          </p:cNvPr>
          <p:cNvSpPr/>
          <p:nvPr/>
        </p:nvSpPr>
        <p:spPr>
          <a:xfrm>
            <a:off x="3058750" y="3646110"/>
            <a:ext cx="229347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2C65CB9A-ADD8-2B2B-B925-AC6C996A9869}"/>
              </a:ext>
            </a:extLst>
          </p:cNvPr>
          <p:cNvSpPr txBox="1"/>
          <p:nvPr/>
        </p:nvSpPr>
        <p:spPr>
          <a:xfrm>
            <a:off x="3026897" y="4246193"/>
            <a:ext cx="660437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现状</a:t>
            </a:r>
            <a:endParaRPr lang="zh-CN" altLang="en-US" sz="28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515017E5-06DC-44C7-1424-CC3358549C1E}"/>
              </a:ext>
            </a:extLst>
          </p:cNvPr>
          <p:cNvSpPr txBox="1"/>
          <p:nvPr/>
        </p:nvSpPr>
        <p:spPr>
          <a:xfrm>
            <a:off x="3026897" y="4672913"/>
            <a:ext cx="2010166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居然是这样？</a:t>
            </a: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36D005DC-6B72-D25F-2859-D8D811DD624F}"/>
              </a:ext>
            </a:extLst>
          </p:cNvPr>
          <p:cNvSpPr txBox="1"/>
          <p:nvPr/>
        </p:nvSpPr>
        <p:spPr>
          <a:xfrm>
            <a:off x="5192229" y="3125220"/>
            <a:ext cx="1320874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为什么会</a:t>
            </a: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3F137959-2D3A-2065-27FE-DCB4FD03E5A9}"/>
              </a:ext>
            </a:extLst>
          </p:cNvPr>
          <p:cNvSpPr txBox="1"/>
          <p:nvPr/>
        </p:nvSpPr>
        <p:spPr>
          <a:xfrm>
            <a:off x="5080959" y="1621708"/>
            <a:ext cx="1297150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dirty="0">
                <a:solidFill>
                  <a:schemeClr val="accent2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R" panose="00020600040101010101" pitchFamily="18" charset="-122"/>
              </a:rPr>
              <a:t>03</a:t>
            </a:r>
            <a:endParaRPr lang="zh-CN" altLang="en-US" sz="6600" dirty="0">
              <a:solidFill>
                <a:schemeClr val="accent2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7783782D-E614-5000-6132-60B8AFB19A52}"/>
              </a:ext>
            </a:extLst>
          </p:cNvPr>
          <p:cNvSpPr/>
          <p:nvPr/>
        </p:nvSpPr>
        <p:spPr>
          <a:xfrm>
            <a:off x="5224082" y="2937617"/>
            <a:ext cx="229347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17809213-FBDE-FC59-3446-49DE842796E0}"/>
              </a:ext>
            </a:extLst>
          </p:cNvPr>
          <p:cNvSpPr txBox="1"/>
          <p:nvPr/>
        </p:nvSpPr>
        <p:spPr>
          <a:xfrm>
            <a:off x="5192229" y="3537700"/>
            <a:ext cx="165109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营养素摄入</a:t>
            </a: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77E8AD22-209C-94FA-D5B6-64397CA96303}"/>
              </a:ext>
            </a:extLst>
          </p:cNvPr>
          <p:cNvSpPr txBox="1"/>
          <p:nvPr/>
        </p:nvSpPr>
        <p:spPr>
          <a:xfrm>
            <a:off x="5192229" y="3964420"/>
            <a:ext cx="1019510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不足？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FCF7011D-8961-5DDB-3A87-1CE024D3D3BC}"/>
              </a:ext>
            </a:extLst>
          </p:cNvPr>
          <p:cNvSpPr txBox="1"/>
          <p:nvPr/>
        </p:nvSpPr>
        <p:spPr>
          <a:xfrm>
            <a:off x="7325605" y="3640276"/>
            <a:ext cx="990656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怎么吃</a:t>
            </a: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7B524FB1-00B3-8F51-A7CF-FA68B8151944}"/>
              </a:ext>
            </a:extLst>
          </p:cNvPr>
          <p:cNvSpPr txBox="1"/>
          <p:nvPr/>
        </p:nvSpPr>
        <p:spPr>
          <a:xfrm>
            <a:off x="7214335" y="2136764"/>
            <a:ext cx="1297150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dirty="0">
                <a:solidFill>
                  <a:schemeClr val="accent2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R" panose="00020600040101010101" pitchFamily="18" charset="-122"/>
              </a:rPr>
              <a:t>04</a:t>
            </a:r>
            <a:endParaRPr lang="zh-CN" altLang="en-US" sz="6600" dirty="0">
              <a:solidFill>
                <a:schemeClr val="accent2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E2BD8399-EAD0-3EF1-953E-277E3D02E64F}"/>
              </a:ext>
            </a:extLst>
          </p:cNvPr>
          <p:cNvSpPr/>
          <p:nvPr/>
        </p:nvSpPr>
        <p:spPr>
          <a:xfrm>
            <a:off x="7357458" y="3452673"/>
            <a:ext cx="229347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BD20010A-DACF-D3F0-E923-65BE44F0390D}"/>
              </a:ext>
            </a:extLst>
          </p:cNvPr>
          <p:cNvSpPr txBox="1"/>
          <p:nvPr/>
        </p:nvSpPr>
        <p:spPr>
          <a:xfrm>
            <a:off x="7325605" y="4052756"/>
            <a:ext cx="1679947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才够营养？</a:t>
            </a: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3F11E264-009D-8251-009D-DA08C63DD7EA}"/>
              </a:ext>
            </a:extLst>
          </p:cNvPr>
          <p:cNvSpPr txBox="1"/>
          <p:nvPr/>
        </p:nvSpPr>
        <p:spPr>
          <a:xfrm>
            <a:off x="9478777" y="3429000"/>
            <a:ext cx="990656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什么是</a:t>
            </a:r>
          </a:p>
        </p:txBody>
      </p:sp>
      <p:sp>
        <p:nvSpPr>
          <p:cNvPr id="138" name="文本框 137">
            <a:extLst>
              <a:ext uri="{FF2B5EF4-FFF2-40B4-BE49-F238E27FC236}">
                <a16:creationId xmlns:a16="http://schemas.microsoft.com/office/drawing/2014/main" id="{70EF5139-16F4-F177-EA6F-5D01A22AAF37}"/>
              </a:ext>
            </a:extLst>
          </p:cNvPr>
          <p:cNvSpPr txBox="1"/>
          <p:nvPr/>
        </p:nvSpPr>
        <p:spPr>
          <a:xfrm>
            <a:off x="9367507" y="1925488"/>
            <a:ext cx="1297150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dirty="0">
                <a:solidFill>
                  <a:schemeClr val="accent2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R" panose="00020600040101010101" pitchFamily="18" charset="-122"/>
              </a:rPr>
              <a:t>05</a:t>
            </a:r>
            <a:endParaRPr lang="zh-CN" altLang="en-US" sz="6600" dirty="0">
              <a:solidFill>
                <a:schemeClr val="accent2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2A426B07-59B2-E8CB-5E88-EA3610049E46}"/>
              </a:ext>
            </a:extLst>
          </p:cNvPr>
          <p:cNvSpPr/>
          <p:nvPr/>
        </p:nvSpPr>
        <p:spPr>
          <a:xfrm>
            <a:off x="9510630" y="3241397"/>
            <a:ext cx="229347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8741A6A5-627F-CA02-6E19-043CF4100C4D}"/>
              </a:ext>
            </a:extLst>
          </p:cNvPr>
          <p:cNvSpPr txBox="1"/>
          <p:nvPr/>
        </p:nvSpPr>
        <p:spPr>
          <a:xfrm>
            <a:off x="9288277" y="3841480"/>
            <a:ext cx="1679947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「膳食营养</a:t>
            </a: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62141DE0-AE69-64FE-3504-C1B0B6999ABA}"/>
              </a:ext>
            </a:extLst>
          </p:cNvPr>
          <p:cNvSpPr txBox="1"/>
          <p:nvPr/>
        </p:nvSpPr>
        <p:spPr>
          <a:xfrm>
            <a:off x="9478777" y="4268200"/>
            <a:ext cx="1349728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补充剂」</a:t>
            </a:r>
          </a:p>
        </p:txBody>
      </p:sp>
    </p:spTree>
    <p:extLst>
      <p:ext uri="{BB962C8B-B14F-4D97-AF65-F5344CB8AC3E}">
        <p14:creationId xmlns:p14="http://schemas.microsoft.com/office/powerpoint/2010/main" val="333210314"/>
      </p:ext>
    </p:extLst>
  </p:cSld>
  <p:clrMapOvr>
    <a:masterClrMapping/>
  </p:clrMapOvr>
  <p:transition spd="slow" advTm="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172CB316-6D98-4F11-9E75-9E7FD499ED59}"/>
              </a:ext>
            </a:extLst>
          </p:cNvPr>
          <p:cNvSpPr txBox="1"/>
          <p:nvPr/>
        </p:nvSpPr>
        <p:spPr>
          <a:xfrm>
            <a:off x="723900" y="301307"/>
            <a:ext cx="793487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5.2</a:t>
            </a:r>
            <a:endParaRPr lang="zh-CN" altLang="en-US" sz="3600" dirty="0">
              <a:solidFill>
                <a:schemeClr val="accent1"/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0C1FCC2-142F-4491-BEA7-01C5E1EB6E39}"/>
              </a:ext>
            </a:extLst>
          </p:cNvPr>
          <p:cNvGrpSpPr/>
          <p:nvPr/>
        </p:nvGrpSpPr>
        <p:grpSpPr>
          <a:xfrm>
            <a:off x="723900" y="6179474"/>
            <a:ext cx="2730500" cy="261803"/>
            <a:chOff x="723900" y="6179474"/>
            <a:chExt cx="2730500" cy="261803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30EF6309-7AB9-440E-8CE3-1F37BBE423F8}"/>
                </a:ext>
              </a:extLst>
            </p:cNvPr>
            <p:cNvSpPr txBox="1"/>
            <p:nvPr/>
          </p:nvSpPr>
          <p:spPr>
            <a:xfrm>
              <a:off x="723900" y="6179474"/>
              <a:ext cx="102592" cy="1271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[1]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C7CA7637-800C-48A7-BB99-9CBBAF5A38D5}"/>
                </a:ext>
              </a:extLst>
            </p:cNvPr>
            <p:cNvSpPr txBox="1"/>
            <p:nvPr/>
          </p:nvSpPr>
          <p:spPr>
            <a:xfrm>
              <a:off x="850165" y="6179474"/>
              <a:ext cx="2604235" cy="2618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《</a:t>
              </a:r>
              <a:r>
                <a:rPr lang="zh-CN" altLang="en-US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食品安全质量检测学报</a:t>
              </a:r>
              <a:r>
                <a:rPr lang="en-US" altLang="zh-CN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》</a:t>
              </a:r>
              <a:r>
                <a:rPr lang="zh-CN" altLang="en-US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从药事管理的角度谈我国保健品的监管  李姗姗 莫颖宁 第 </a:t>
              </a:r>
              <a:r>
                <a:rPr lang="en-US" altLang="zh-CN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10 </a:t>
              </a:r>
              <a:r>
                <a:rPr lang="zh-CN" altLang="en-US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卷 第 </a:t>
              </a:r>
              <a:r>
                <a:rPr lang="en-US" altLang="zh-CN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3 </a:t>
              </a:r>
              <a:r>
                <a:rPr lang="zh-CN" altLang="en-US" sz="7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期</a:t>
              </a: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04FBB935-3431-433D-A4FD-CD71EE1010C2}"/>
              </a:ext>
            </a:extLst>
          </p:cNvPr>
          <p:cNvSpPr txBox="1"/>
          <p:nvPr/>
        </p:nvSpPr>
        <p:spPr>
          <a:xfrm>
            <a:off x="741285" y="880427"/>
            <a:ext cx="3010440" cy="166199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保健品与</a:t>
            </a:r>
            <a:endParaRPr lang="en-US" altLang="zh-CN" sz="3600" dirty="0">
              <a:solidFill>
                <a:schemeClr val="accent1"/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  <a:p>
            <a:r>
              <a:rPr lang="zh-CN" altLang="en-US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一般食品、药品</a:t>
            </a:r>
            <a:endParaRPr lang="en-US" altLang="zh-CN" sz="3600" dirty="0">
              <a:solidFill>
                <a:schemeClr val="accent1"/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  <a:p>
            <a:r>
              <a:rPr lang="zh-CN" altLang="en-US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的区别</a:t>
            </a:r>
          </a:p>
        </p:txBody>
      </p:sp>
      <p:sp>
        <p:nvSpPr>
          <p:cNvPr id="2" name="矩形: 圆顶角 1">
            <a:extLst>
              <a:ext uri="{FF2B5EF4-FFF2-40B4-BE49-F238E27FC236}">
                <a16:creationId xmlns:a16="http://schemas.microsoft.com/office/drawing/2014/main" id="{2777BC28-E4EB-456B-850C-057A75F8D50B}"/>
              </a:ext>
            </a:extLst>
          </p:cNvPr>
          <p:cNvSpPr/>
          <p:nvPr/>
        </p:nvSpPr>
        <p:spPr>
          <a:xfrm>
            <a:off x="4073897" y="1901370"/>
            <a:ext cx="4067175" cy="4956630"/>
          </a:xfrm>
          <a:prstGeom prst="round2SameRect">
            <a:avLst>
              <a:gd name="adj1" fmla="val 785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1" name="矩形: 圆顶角 40">
            <a:extLst>
              <a:ext uri="{FF2B5EF4-FFF2-40B4-BE49-F238E27FC236}">
                <a16:creationId xmlns:a16="http://schemas.microsoft.com/office/drawing/2014/main" id="{648DD8A7-C4CB-45AA-99C6-33CC0698C8CC}"/>
              </a:ext>
            </a:extLst>
          </p:cNvPr>
          <p:cNvSpPr/>
          <p:nvPr/>
        </p:nvSpPr>
        <p:spPr>
          <a:xfrm>
            <a:off x="8141072" y="1553030"/>
            <a:ext cx="3309643" cy="5304970"/>
          </a:xfrm>
          <a:prstGeom prst="round2SameRect">
            <a:avLst>
              <a:gd name="adj1" fmla="val 9188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2" name="矩形: 圆顶角 41">
            <a:extLst>
              <a:ext uri="{FF2B5EF4-FFF2-40B4-BE49-F238E27FC236}">
                <a16:creationId xmlns:a16="http://schemas.microsoft.com/office/drawing/2014/main" id="{2382807C-0CF9-44D4-9995-7D7B72B58EC5}"/>
              </a:ext>
            </a:extLst>
          </p:cNvPr>
          <p:cNvSpPr/>
          <p:nvPr/>
        </p:nvSpPr>
        <p:spPr>
          <a:xfrm>
            <a:off x="4073898" y="3889829"/>
            <a:ext cx="4838700" cy="2968171"/>
          </a:xfrm>
          <a:prstGeom prst="round2SameRect">
            <a:avLst>
              <a:gd name="adj1" fmla="val 1076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8A670687-85AC-4A71-9078-B1EA8B1C2E19}"/>
              </a:ext>
            </a:extLst>
          </p:cNvPr>
          <p:cNvGrpSpPr/>
          <p:nvPr/>
        </p:nvGrpSpPr>
        <p:grpSpPr>
          <a:xfrm>
            <a:off x="723899" y="5771499"/>
            <a:ext cx="2781301" cy="369332"/>
            <a:chOff x="1514181" y="-831273"/>
            <a:chExt cx="4720364" cy="438150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EDA29B7D-1821-4CE6-9031-0657B66FEB8C}"/>
                </a:ext>
              </a:extLst>
            </p:cNvPr>
            <p:cNvSpPr/>
            <p:nvPr/>
          </p:nvSpPr>
          <p:spPr>
            <a:xfrm>
              <a:off x="1514181" y="-831273"/>
              <a:ext cx="4720364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9B6DE8E2-732A-4774-9979-24B19DECE619}"/>
                </a:ext>
              </a:extLst>
            </p:cNvPr>
            <p:cNvCxnSpPr>
              <a:stCxn id="49" idx="1"/>
              <a:endCxn id="49" idx="3"/>
            </p:cNvCxnSpPr>
            <p:nvPr/>
          </p:nvCxnSpPr>
          <p:spPr>
            <a:xfrm>
              <a:off x="1514181" y="-612198"/>
              <a:ext cx="47203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A715CF53-0A89-4CBD-A945-A4EDD884E1E0}"/>
              </a:ext>
            </a:extLst>
          </p:cNvPr>
          <p:cNvGrpSpPr/>
          <p:nvPr/>
        </p:nvGrpSpPr>
        <p:grpSpPr>
          <a:xfrm>
            <a:off x="4298180" y="2103883"/>
            <a:ext cx="3605239" cy="1487700"/>
            <a:chOff x="4298180" y="2103883"/>
            <a:chExt cx="3605239" cy="1487700"/>
          </a:xfrm>
        </p:grpSpPr>
        <p:sp>
          <p:nvSpPr>
            <p:cNvPr id="34" name="TextBox 29">
              <a:extLst>
                <a:ext uri="{FF2B5EF4-FFF2-40B4-BE49-F238E27FC236}">
                  <a16:creationId xmlns:a16="http://schemas.microsoft.com/office/drawing/2014/main" id="{17A96B22-A1DC-4470-8CE0-B8C04695F8CD}"/>
                </a:ext>
              </a:extLst>
            </p:cNvPr>
            <p:cNvSpPr txBox="1"/>
            <p:nvPr/>
          </p:nvSpPr>
          <p:spPr>
            <a:xfrm>
              <a:off x="5003501" y="2685373"/>
              <a:ext cx="2899918" cy="906210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sz="16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药品是预防、治疗、诊断人的疾病</a:t>
              </a:r>
              <a:r>
                <a:rPr lang="en-US" altLang="zh-CN" sz="16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, </a:t>
              </a:r>
              <a:r>
                <a:rPr lang="zh-CN" altLang="en-US" sz="16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可以有毒副作用的、使用方法不仅口服而且使用原料多样。</a:t>
              </a:r>
            </a:p>
          </p:txBody>
        </p:sp>
        <p:sp>
          <p:nvSpPr>
            <p:cNvPr id="35" name="TextBox 30">
              <a:extLst>
                <a:ext uri="{FF2B5EF4-FFF2-40B4-BE49-F238E27FC236}">
                  <a16:creationId xmlns:a16="http://schemas.microsoft.com/office/drawing/2014/main" id="{2FCFB9B7-1A91-4CBA-9211-82A09258139A}"/>
                </a:ext>
              </a:extLst>
            </p:cNvPr>
            <p:cNvSpPr txBox="1"/>
            <p:nvPr/>
          </p:nvSpPr>
          <p:spPr>
            <a:xfrm>
              <a:off x="4298180" y="2103883"/>
              <a:ext cx="71814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药品</a:t>
              </a:r>
            </a:p>
          </p:txBody>
        </p:sp>
        <p:sp>
          <p:nvSpPr>
            <p:cNvPr id="51" name="TextBox 30">
              <a:extLst>
                <a:ext uri="{FF2B5EF4-FFF2-40B4-BE49-F238E27FC236}">
                  <a16:creationId xmlns:a16="http://schemas.microsoft.com/office/drawing/2014/main" id="{1CAEBBB5-70EC-46B8-A318-6BC0FD1ED974}"/>
                </a:ext>
              </a:extLst>
            </p:cNvPr>
            <p:cNvSpPr txBox="1"/>
            <p:nvPr/>
          </p:nvSpPr>
          <p:spPr>
            <a:xfrm>
              <a:off x="5082304" y="2122933"/>
              <a:ext cx="86401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DRUGS</a:t>
              </a:r>
              <a:endParaRPr lang="zh-CN" altLang="en-US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DC1C14DD-9215-472B-851A-A4DA592ACF94}"/>
              </a:ext>
            </a:extLst>
          </p:cNvPr>
          <p:cNvGrpSpPr/>
          <p:nvPr/>
        </p:nvGrpSpPr>
        <p:grpSpPr>
          <a:xfrm>
            <a:off x="8419162" y="1799083"/>
            <a:ext cx="2774618" cy="2103253"/>
            <a:chOff x="8419162" y="1799083"/>
            <a:chExt cx="2774618" cy="2103253"/>
          </a:xfrm>
        </p:grpSpPr>
        <p:sp>
          <p:nvSpPr>
            <p:cNvPr id="46" name="TextBox 29">
              <a:extLst>
                <a:ext uri="{FF2B5EF4-FFF2-40B4-BE49-F238E27FC236}">
                  <a16:creationId xmlns:a16="http://schemas.microsoft.com/office/drawing/2014/main" id="{2512F498-9794-4FC7-AD42-83A038A15F46}"/>
                </a:ext>
              </a:extLst>
            </p:cNvPr>
            <p:cNvSpPr txBox="1"/>
            <p:nvPr/>
          </p:nvSpPr>
          <p:spPr>
            <a:xfrm>
              <a:off x="9150251" y="2380573"/>
              <a:ext cx="2043529" cy="152176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sz="16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可供人类食用或饮用的物质，包括加工食品、半成品和未加工食品，不包括烟草或只作药品用的物质。</a:t>
              </a:r>
            </a:p>
          </p:txBody>
        </p:sp>
        <p:sp>
          <p:nvSpPr>
            <p:cNvPr id="47" name="TextBox 30">
              <a:extLst>
                <a:ext uri="{FF2B5EF4-FFF2-40B4-BE49-F238E27FC236}">
                  <a16:creationId xmlns:a16="http://schemas.microsoft.com/office/drawing/2014/main" id="{64CB4B30-A6FE-4F4E-9E2B-1D95069D637B}"/>
                </a:ext>
              </a:extLst>
            </p:cNvPr>
            <p:cNvSpPr txBox="1"/>
            <p:nvPr/>
          </p:nvSpPr>
          <p:spPr>
            <a:xfrm>
              <a:off x="8419162" y="1799083"/>
              <a:ext cx="143629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一般食品</a:t>
              </a:r>
            </a:p>
          </p:txBody>
        </p:sp>
        <p:sp>
          <p:nvSpPr>
            <p:cNvPr id="52" name="TextBox 30">
              <a:extLst>
                <a:ext uri="{FF2B5EF4-FFF2-40B4-BE49-F238E27FC236}">
                  <a16:creationId xmlns:a16="http://schemas.microsoft.com/office/drawing/2014/main" id="{2E4CA9A7-08F1-4458-896B-776ED77EC917}"/>
                </a:ext>
              </a:extLst>
            </p:cNvPr>
            <p:cNvSpPr txBox="1"/>
            <p:nvPr/>
          </p:nvSpPr>
          <p:spPr>
            <a:xfrm>
              <a:off x="9921004" y="1818133"/>
              <a:ext cx="70692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FOOD</a:t>
              </a:r>
              <a:endParaRPr lang="zh-CN" altLang="en-US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AAA4E70-73BA-4091-89CF-59BDD7A9A6C8}"/>
              </a:ext>
            </a:extLst>
          </p:cNvPr>
          <p:cNvGrpSpPr/>
          <p:nvPr/>
        </p:nvGrpSpPr>
        <p:grpSpPr>
          <a:xfrm>
            <a:off x="4298180" y="4092342"/>
            <a:ext cx="4376293" cy="2240374"/>
            <a:chOff x="4298180" y="4092342"/>
            <a:chExt cx="4376293" cy="2240374"/>
          </a:xfrm>
        </p:grpSpPr>
        <p:sp>
          <p:nvSpPr>
            <p:cNvPr id="43" name="TextBox 29">
              <a:extLst>
                <a:ext uri="{FF2B5EF4-FFF2-40B4-BE49-F238E27FC236}">
                  <a16:creationId xmlns:a16="http://schemas.microsoft.com/office/drawing/2014/main" id="{01E316B6-402D-42C8-87C3-A2EF96F940D3}"/>
                </a:ext>
              </a:extLst>
            </p:cNvPr>
            <p:cNvSpPr txBox="1"/>
            <p:nvPr/>
          </p:nvSpPr>
          <p:spPr>
            <a:xfrm>
              <a:off x="5003501" y="4673832"/>
              <a:ext cx="3670972" cy="906210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sz="16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保健食品是界于普通食品和药品之间的一个特殊种类。具有规定的食用量、特定的保健功能、特定适宜人群和不适宜人群。</a:t>
              </a:r>
            </a:p>
          </p:txBody>
        </p:sp>
        <p:sp>
          <p:nvSpPr>
            <p:cNvPr id="44" name="TextBox 30">
              <a:extLst>
                <a:ext uri="{FF2B5EF4-FFF2-40B4-BE49-F238E27FC236}">
                  <a16:creationId xmlns:a16="http://schemas.microsoft.com/office/drawing/2014/main" id="{CF9C2C05-D37D-4C8F-9CAC-5E39FDB11427}"/>
                </a:ext>
              </a:extLst>
            </p:cNvPr>
            <p:cNvSpPr txBox="1"/>
            <p:nvPr/>
          </p:nvSpPr>
          <p:spPr>
            <a:xfrm>
              <a:off x="4298180" y="4092342"/>
              <a:ext cx="107721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保健品</a:t>
              </a:r>
            </a:p>
          </p:txBody>
        </p:sp>
        <p:sp>
          <p:nvSpPr>
            <p:cNvPr id="45" name="TextBox 29">
              <a:extLst>
                <a:ext uri="{FF2B5EF4-FFF2-40B4-BE49-F238E27FC236}">
                  <a16:creationId xmlns:a16="http://schemas.microsoft.com/office/drawing/2014/main" id="{255D47D7-FAB2-4B73-9877-2907C5010078}"/>
                </a:ext>
              </a:extLst>
            </p:cNvPr>
            <p:cNvSpPr txBox="1"/>
            <p:nvPr/>
          </p:nvSpPr>
          <p:spPr>
            <a:xfrm>
              <a:off x="5003501" y="5734282"/>
              <a:ext cx="3670972" cy="59843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sz="16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不能给人体带来任何毒副作用、不以预防、治疗疾病为目的，使用方法也较单一。</a:t>
              </a:r>
            </a:p>
          </p:txBody>
        </p:sp>
        <p:sp>
          <p:nvSpPr>
            <p:cNvPr id="53" name="TextBox 30">
              <a:extLst>
                <a:ext uri="{FF2B5EF4-FFF2-40B4-BE49-F238E27FC236}">
                  <a16:creationId xmlns:a16="http://schemas.microsoft.com/office/drawing/2014/main" id="{6193713B-B1D4-414A-A095-BF1865496B48}"/>
                </a:ext>
              </a:extLst>
            </p:cNvPr>
            <p:cNvSpPr txBox="1"/>
            <p:nvPr/>
          </p:nvSpPr>
          <p:spPr>
            <a:xfrm>
              <a:off x="5399010" y="4114219"/>
              <a:ext cx="175047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HEALTH FOOD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4FC19373-95BF-3AAF-97C1-53B93DC0F47E}"/>
              </a:ext>
            </a:extLst>
          </p:cNvPr>
          <p:cNvGrpSpPr/>
          <p:nvPr/>
        </p:nvGrpSpPr>
        <p:grpSpPr>
          <a:xfrm>
            <a:off x="9461501" y="469900"/>
            <a:ext cx="1993900" cy="266700"/>
            <a:chOff x="8759825" y="469900"/>
            <a:chExt cx="1495425" cy="200025"/>
          </a:xfrm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C82709DF-5778-2D2C-45E4-E92CE34028C2}"/>
                </a:ext>
              </a:extLst>
            </p:cNvPr>
            <p:cNvSpPr/>
            <p:nvPr/>
          </p:nvSpPr>
          <p:spPr>
            <a:xfrm>
              <a:off x="9836150" y="4794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solidFill>
              <a:srgbClr val="FBB04C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BB6E18B-FBB1-BE78-1751-0D4C3D47E7A3}"/>
                </a:ext>
              </a:extLst>
            </p:cNvPr>
            <p:cNvSpPr/>
            <p:nvPr/>
          </p:nvSpPr>
          <p:spPr>
            <a:xfrm>
              <a:off x="9407525" y="4794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solidFill>
              <a:srgbClr val="EF5B35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F17FAEF8-93AF-DB7E-D839-C09AF1B664B2}"/>
                </a:ext>
              </a:extLst>
            </p:cNvPr>
            <p:cNvSpPr/>
            <p:nvPr/>
          </p:nvSpPr>
          <p:spPr>
            <a:xfrm>
              <a:off x="9550400" y="4794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solidFill>
              <a:srgbClr val="293B8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6A8CE00B-1567-D169-0824-98D8D5E1B062}"/>
                </a:ext>
              </a:extLst>
            </p:cNvPr>
            <p:cNvSpPr/>
            <p:nvPr/>
          </p:nvSpPr>
          <p:spPr>
            <a:xfrm>
              <a:off x="9664700" y="4794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solidFill>
              <a:srgbClr val="1A924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9E970DA1-D417-505F-1FD5-94A4E2DDFAFE}"/>
                </a:ext>
              </a:extLst>
            </p:cNvPr>
            <p:cNvSpPr/>
            <p:nvPr/>
          </p:nvSpPr>
          <p:spPr>
            <a:xfrm>
              <a:off x="8759825" y="4699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>
            <a:extLst>
              <a:ext uri="{FF2B5EF4-FFF2-40B4-BE49-F238E27FC236}">
                <a16:creationId xmlns:a16="http://schemas.microsoft.com/office/drawing/2014/main" id="{C7005106-6E43-4995-AA32-E0202ADDB1B3}"/>
              </a:ext>
            </a:extLst>
          </p:cNvPr>
          <p:cNvSpPr txBox="1"/>
          <p:nvPr/>
        </p:nvSpPr>
        <p:spPr>
          <a:xfrm>
            <a:off x="723900" y="301307"/>
            <a:ext cx="780663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5.3</a:t>
            </a:r>
            <a:endParaRPr lang="zh-CN" altLang="en-US" sz="3600" dirty="0">
              <a:solidFill>
                <a:schemeClr val="accent1"/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310B037-D69E-4977-9C2F-E7A00522ED4D}"/>
              </a:ext>
            </a:extLst>
          </p:cNvPr>
          <p:cNvSpPr txBox="1"/>
          <p:nvPr/>
        </p:nvSpPr>
        <p:spPr>
          <a:xfrm>
            <a:off x="1609965" y="301307"/>
            <a:ext cx="5134419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如何选择膳食营养补充剂？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AB89844-4634-4092-849A-F47FD5ECC259}"/>
              </a:ext>
            </a:extLst>
          </p:cNvPr>
          <p:cNvSpPr/>
          <p:nvPr/>
        </p:nvSpPr>
        <p:spPr>
          <a:xfrm>
            <a:off x="3429000" y="3121352"/>
            <a:ext cx="5334000" cy="5334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FB027ABB-AC7E-4CD9-AE29-D8483D02E275}"/>
              </a:ext>
            </a:extLst>
          </p:cNvPr>
          <p:cNvGrpSpPr/>
          <p:nvPr/>
        </p:nvGrpSpPr>
        <p:grpSpPr>
          <a:xfrm>
            <a:off x="1307988" y="4232772"/>
            <a:ext cx="1727200" cy="1727200"/>
            <a:chOff x="1333500" y="3276600"/>
            <a:chExt cx="1727200" cy="1727200"/>
          </a:xfrm>
        </p:grpSpPr>
        <p:sp>
          <p:nvSpPr>
            <p:cNvPr id="139" name="椭圆 138">
              <a:extLst>
                <a:ext uri="{FF2B5EF4-FFF2-40B4-BE49-F238E27FC236}">
                  <a16:creationId xmlns:a16="http://schemas.microsoft.com/office/drawing/2014/main" id="{9F64D9A2-D68F-43D6-9245-0D73D797B5AD}"/>
                </a:ext>
              </a:extLst>
            </p:cNvPr>
            <p:cNvSpPr/>
            <p:nvPr/>
          </p:nvSpPr>
          <p:spPr>
            <a:xfrm>
              <a:off x="1333500" y="3276600"/>
              <a:ext cx="1727200" cy="172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id="{E8603048-3182-4962-8C38-E975C5C54A1D}"/>
                </a:ext>
              </a:extLst>
            </p:cNvPr>
            <p:cNvSpPr txBox="1"/>
            <p:nvPr/>
          </p:nvSpPr>
          <p:spPr>
            <a:xfrm>
              <a:off x="1648071" y="3994528"/>
              <a:ext cx="109805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  <a:latin typeface="Poppins SemiBold" panose="02000000000000000000" pitchFamily="2" charset="0"/>
                  <a:ea typeface="阿里巴巴普惠体 2.0 75 SemiBold" panose="00020600040101010101" pitchFamily="18" charset="-122"/>
                  <a:cs typeface="Poppins SemiBold" panose="02000000000000000000" pitchFamily="2" charset="0"/>
                </a:defRPr>
              </a:lvl1pPr>
            </a:lstStyle>
            <a:p>
              <a:pPr algn="ctr"/>
              <a:r>
                <a:rPr lang="en-US" altLang="zh-CN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DEMAND</a:t>
              </a:r>
              <a:endParaRPr lang="zh-CN" altLang="en-US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B4C15635-2C55-4204-AC19-F632A415993D}"/>
                </a:ext>
              </a:extLst>
            </p:cNvPr>
            <p:cNvSpPr txBox="1"/>
            <p:nvPr/>
          </p:nvSpPr>
          <p:spPr>
            <a:xfrm>
              <a:off x="1987106" y="3563641"/>
              <a:ext cx="41998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阿里巴巴普惠体 2.0 75 SemiBold" panose="00020600040101010101" pitchFamily="18" charset="-122"/>
                  <a:ea typeface="阿里巴巴普惠体 2.0 75 SemiBold" panose="00020600040101010101" pitchFamily="18" charset="-122"/>
                  <a:cs typeface="阿里巴巴普惠体 2.0 75 SemiBold" panose="00020600040101010101" pitchFamily="18" charset="-122"/>
                </a:defRPr>
              </a:lvl1pPr>
            </a:lstStyle>
            <a:p>
              <a:pPr algn="ctr"/>
              <a:r>
                <a:rPr lang="en-US" altLang="zh-CN" dirty="0"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01</a:t>
              </a:r>
              <a:endParaRPr lang="zh-CN" altLang="en-US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D4A42EC7-46F9-4E8D-B1EB-122FB1C9BD13}"/>
                </a:ext>
              </a:extLst>
            </p:cNvPr>
            <p:cNvSpPr txBox="1"/>
            <p:nvPr/>
          </p:nvSpPr>
          <p:spPr>
            <a:xfrm>
              <a:off x="1658491" y="4081462"/>
              <a:ext cx="107721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阿里巴巴普惠体 2.0 75 SemiBold" panose="00020600040101010101" pitchFamily="18" charset="-122"/>
                  <a:ea typeface="阿里巴巴普惠体 2.0 75 SemiBold" panose="00020600040101010101" pitchFamily="18" charset="-122"/>
                  <a:cs typeface="阿里巴巴普惠体 2.0 75 SemiBold" panose="00020600040101010101" pitchFamily="18" charset="-122"/>
                </a:defRPr>
              </a:lvl1pPr>
            </a:lstStyle>
            <a:p>
              <a:pPr algn="ctr"/>
              <a:r>
                <a:rPr lang="zh-CN" altLang="en-US" dirty="0"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看需求</a:t>
              </a:r>
            </a:p>
          </p:txBody>
        </p:sp>
      </p:grp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E3D0D889-5554-4CB1-B188-76A014DE407C}"/>
              </a:ext>
            </a:extLst>
          </p:cNvPr>
          <p:cNvGrpSpPr/>
          <p:nvPr/>
        </p:nvGrpSpPr>
        <p:grpSpPr>
          <a:xfrm>
            <a:off x="2271004" y="2258299"/>
            <a:ext cx="1727200" cy="1727200"/>
            <a:chOff x="1333500" y="3276600"/>
            <a:chExt cx="1727200" cy="1727200"/>
          </a:xfrm>
        </p:grpSpPr>
        <p:sp>
          <p:nvSpPr>
            <p:cNvPr id="144" name="椭圆 143">
              <a:extLst>
                <a:ext uri="{FF2B5EF4-FFF2-40B4-BE49-F238E27FC236}">
                  <a16:creationId xmlns:a16="http://schemas.microsoft.com/office/drawing/2014/main" id="{DB048A51-3305-4309-AB02-CEB63195BCDB}"/>
                </a:ext>
              </a:extLst>
            </p:cNvPr>
            <p:cNvSpPr/>
            <p:nvPr/>
          </p:nvSpPr>
          <p:spPr>
            <a:xfrm>
              <a:off x="1333500" y="3276600"/>
              <a:ext cx="1727200" cy="172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73B7D08D-29CD-48D1-B6E9-942BBCB14E98}"/>
                </a:ext>
              </a:extLst>
            </p:cNvPr>
            <p:cNvSpPr txBox="1"/>
            <p:nvPr/>
          </p:nvSpPr>
          <p:spPr>
            <a:xfrm>
              <a:off x="1763488" y="3994528"/>
              <a:ext cx="86722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  <a:latin typeface="Poppins SemiBold" panose="02000000000000000000" pitchFamily="2" charset="0"/>
                  <a:ea typeface="阿里巴巴普惠体 2.0 75 SemiBold" panose="00020600040101010101" pitchFamily="18" charset="-122"/>
                  <a:cs typeface="Poppins SemiBold" panose="02000000000000000000" pitchFamily="2" charset="0"/>
                </a:defRPr>
              </a:lvl1pPr>
            </a:lstStyle>
            <a:p>
              <a:pPr algn="ctr"/>
              <a:r>
                <a:rPr lang="en-US" altLang="zh-CN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BRAND</a:t>
              </a:r>
              <a:endParaRPr lang="zh-CN" altLang="en-US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sp>
          <p:nvSpPr>
            <p:cNvPr id="146" name="文本框 145">
              <a:extLst>
                <a:ext uri="{FF2B5EF4-FFF2-40B4-BE49-F238E27FC236}">
                  <a16:creationId xmlns:a16="http://schemas.microsoft.com/office/drawing/2014/main" id="{CC6749FB-DF18-4BA6-9036-E93D2E7C1B61}"/>
                </a:ext>
              </a:extLst>
            </p:cNvPr>
            <p:cNvSpPr txBox="1"/>
            <p:nvPr/>
          </p:nvSpPr>
          <p:spPr>
            <a:xfrm>
              <a:off x="1961458" y="3563641"/>
              <a:ext cx="47128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阿里巴巴普惠体 2.0 75 SemiBold" panose="00020600040101010101" pitchFamily="18" charset="-122"/>
                  <a:ea typeface="阿里巴巴普惠体 2.0 75 SemiBold" panose="00020600040101010101" pitchFamily="18" charset="-122"/>
                  <a:cs typeface="阿里巴巴普惠体 2.0 75 SemiBold" panose="00020600040101010101" pitchFamily="18" charset="-122"/>
                </a:defRPr>
              </a:lvl1pPr>
            </a:lstStyle>
            <a:p>
              <a:pPr algn="ctr"/>
              <a:r>
                <a:rPr lang="en-US" altLang="zh-CN" dirty="0"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02</a:t>
              </a:r>
              <a:endParaRPr lang="zh-CN" altLang="en-US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sp>
          <p:nvSpPr>
            <p:cNvPr id="147" name="文本框 146">
              <a:extLst>
                <a:ext uri="{FF2B5EF4-FFF2-40B4-BE49-F238E27FC236}">
                  <a16:creationId xmlns:a16="http://schemas.microsoft.com/office/drawing/2014/main" id="{7B323883-DF5D-4AAC-BE98-5D7304FD14AA}"/>
                </a:ext>
              </a:extLst>
            </p:cNvPr>
            <p:cNvSpPr txBox="1"/>
            <p:nvPr/>
          </p:nvSpPr>
          <p:spPr>
            <a:xfrm>
              <a:off x="1658491" y="4081462"/>
              <a:ext cx="107721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阿里巴巴普惠体 2.0 75 SemiBold" panose="00020600040101010101" pitchFamily="18" charset="-122"/>
                  <a:ea typeface="阿里巴巴普惠体 2.0 75 SemiBold" panose="00020600040101010101" pitchFamily="18" charset="-122"/>
                  <a:cs typeface="阿里巴巴普惠体 2.0 75 SemiBold" panose="00020600040101010101" pitchFamily="18" charset="-122"/>
                </a:defRPr>
              </a:lvl1pPr>
            </a:lstStyle>
            <a:p>
              <a:pPr algn="ctr"/>
              <a:r>
                <a:rPr lang="zh-CN" altLang="en-US" dirty="0"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看品牌</a:t>
              </a:r>
            </a:p>
          </p:txBody>
        </p:sp>
      </p:grpSp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EC50C58A-989A-4DA4-8AAD-8CB3FDF71548}"/>
              </a:ext>
            </a:extLst>
          </p:cNvPr>
          <p:cNvGrpSpPr/>
          <p:nvPr/>
        </p:nvGrpSpPr>
        <p:grpSpPr>
          <a:xfrm>
            <a:off x="4133998" y="1094170"/>
            <a:ext cx="1727200" cy="1727200"/>
            <a:chOff x="1333500" y="3276600"/>
            <a:chExt cx="1727200" cy="1727200"/>
          </a:xfrm>
        </p:grpSpPr>
        <p:sp>
          <p:nvSpPr>
            <p:cNvPr id="149" name="椭圆 148">
              <a:extLst>
                <a:ext uri="{FF2B5EF4-FFF2-40B4-BE49-F238E27FC236}">
                  <a16:creationId xmlns:a16="http://schemas.microsoft.com/office/drawing/2014/main" id="{E367579A-2A5C-4CA4-99AA-ED8AF8E54552}"/>
                </a:ext>
              </a:extLst>
            </p:cNvPr>
            <p:cNvSpPr/>
            <p:nvPr/>
          </p:nvSpPr>
          <p:spPr>
            <a:xfrm>
              <a:off x="1333500" y="3276600"/>
              <a:ext cx="1727200" cy="172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50" name="文本框 149">
              <a:extLst>
                <a:ext uri="{FF2B5EF4-FFF2-40B4-BE49-F238E27FC236}">
                  <a16:creationId xmlns:a16="http://schemas.microsoft.com/office/drawing/2014/main" id="{6B6DE50C-3F9E-469E-A530-1FC87F62D5B4}"/>
                </a:ext>
              </a:extLst>
            </p:cNvPr>
            <p:cNvSpPr txBox="1"/>
            <p:nvPr/>
          </p:nvSpPr>
          <p:spPr>
            <a:xfrm>
              <a:off x="1576739" y="3994528"/>
              <a:ext cx="12407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  <a:latin typeface="Poppins SemiBold" panose="02000000000000000000" pitchFamily="2" charset="0"/>
                  <a:ea typeface="阿里巴巴普惠体 2.0 75 SemiBold" panose="00020600040101010101" pitchFamily="18" charset="-122"/>
                  <a:cs typeface="Poppins SemiBold" panose="02000000000000000000" pitchFamily="2" charset="0"/>
                </a:defRPr>
              </a:lvl1pPr>
            </a:lstStyle>
            <a:p>
              <a:pPr algn="ctr"/>
              <a:r>
                <a:rPr lang="en-US" altLang="zh-CN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MATERIAL</a:t>
              </a:r>
              <a:endParaRPr lang="zh-CN" altLang="en-US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sp>
          <p:nvSpPr>
            <p:cNvPr id="151" name="文本框 150">
              <a:extLst>
                <a:ext uri="{FF2B5EF4-FFF2-40B4-BE49-F238E27FC236}">
                  <a16:creationId xmlns:a16="http://schemas.microsoft.com/office/drawing/2014/main" id="{A9247EAF-7449-47E1-8EB3-06A8617F5561}"/>
                </a:ext>
              </a:extLst>
            </p:cNvPr>
            <p:cNvSpPr txBox="1"/>
            <p:nvPr/>
          </p:nvSpPr>
          <p:spPr>
            <a:xfrm>
              <a:off x="1961458" y="3563641"/>
              <a:ext cx="47128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阿里巴巴普惠体 2.0 75 SemiBold" panose="00020600040101010101" pitchFamily="18" charset="-122"/>
                  <a:ea typeface="阿里巴巴普惠体 2.0 75 SemiBold" panose="00020600040101010101" pitchFamily="18" charset="-122"/>
                  <a:cs typeface="阿里巴巴普惠体 2.0 75 SemiBold" panose="00020600040101010101" pitchFamily="18" charset="-122"/>
                </a:defRPr>
              </a:lvl1pPr>
            </a:lstStyle>
            <a:p>
              <a:pPr algn="ctr"/>
              <a:r>
                <a:rPr lang="en-US" altLang="zh-CN" dirty="0"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03</a:t>
              </a:r>
              <a:endParaRPr lang="zh-CN" altLang="en-US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sp>
          <p:nvSpPr>
            <p:cNvPr id="152" name="文本框 151">
              <a:extLst>
                <a:ext uri="{FF2B5EF4-FFF2-40B4-BE49-F238E27FC236}">
                  <a16:creationId xmlns:a16="http://schemas.microsoft.com/office/drawing/2014/main" id="{5B0730BA-5D85-42F2-9497-C52DC8A18962}"/>
                </a:ext>
              </a:extLst>
            </p:cNvPr>
            <p:cNvSpPr txBox="1"/>
            <p:nvPr/>
          </p:nvSpPr>
          <p:spPr>
            <a:xfrm>
              <a:off x="1658491" y="4081462"/>
              <a:ext cx="107721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阿里巴巴普惠体 2.0 75 SemiBold" panose="00020600040101010101" pitchFamily="18" charset="-122"/>
                  <a:ea typeface="阿里巴巴普惠体 2.0 75 SemiBold" panose="00020600040101010101" pitchFamily="18" charset="-122"/>
                  <a:cs typeface="阿里巴巴普惠体 2.0 75 SemiBold" panose="00020600040101010101" pitchFamily="18" charset="-122"/>
                </a:defRPr>
              </a:lvl1pPr>
            </a:lstStyle>
            <a:p>
              <a:pPr algn="ctr"/>
              <a:r>
                <a:rPr lang="zh-CN" altLang="en-US" dirty="0"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看原料</a:t>
              </a:r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629E1D37-89E2-46E0-8073-E08592AB8938}"/>
              </a:ext>
            </a:extLst>
          </p:cNvPr>
          <p:cNvGrpSpPr/>
          <p:nvPr/>
        </p:nvGrpSpPr>
        <p:grpSpPr>
          <a:xfrm>
            <a:off x="6330802" y="1094170"/>
            <a:ext cx="1727200" cy="1727200"/>
            <a:chOff x="1333500" y="3276600"/>
            <a:chExt cx="1727200" cy="1727200"/>
          </a:xfrm>
        </p:grpSpPr>
        <p:sp>
          <p:nvSpPr>
            <p:cNvPr id="154" name="椭圆 153">
              <a:extLst>
                <a:ext uri="{FF2B5EF4-FFF2-40B4-BE49-F238E27FC236}">
                  <a16:creationId xmlns:a16="http://schemas.microsoft.com/office/drawing/2014/main" id="{B43E76BE-6E4B-4ADE-9762-B7A2FE47C8AE}"/>
                </a:ext>
              </a:extLst>
            </p:cNvPr>
            <p:cNvSpPr/>
            <p:nvPr/>
          </p:nvSpPr>
          <p:spPr>
            <a:xfrm>
              <a:off x="1333500" y="3276600"/>
              <a:ext cx="1727200" cy="172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55" name="文本框 154">
              <a:extLst>
                <a:ext uri="{FF2B5EF4-FFF2-40B4-BE49-F238E27FC236}">
                  <a16:creationId xmlns:a16="http://schemas.microsoft.com/office/drawing/2014/main" id="{FA111E11-BB6F-4917-8513-1B48F554FD60}"/>
                </a:ext>
              </a:extLst>
            </p:cNvPr>
            <p:cNvSpPr txBox="1"/>
            <p:nvPr/>
          </p:nvSpPr>
          <p:spPr>
            <a:xfrm>
              <a:off x="1661699" y="3994528"/>
              <a:ext cx="107080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  <a:latin typeface="Poppins SemiBold" panose="02000000000000000000" pitchFamily="2" charset="0"/>
                  <a:ea typeface="阿里巴巴普惠体 2.0 75 SemiBold" panose="00020600040101010101" pitchFamily="18" charset="-122"/>
                  <a:cs typeface="Poppins SemiBold" panose="02000000000000000000" pitchFamily="2" charset="0"/>
                </a:defRPr>
              </a:lvl1pPr>
            </a:lstStyle>
            <a:p>
              <a:pPr algn="ctr"/>
              <a:r>
                <a:rPr lang="en-US" altLang="zh-CN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QUALITY</a:t>
              </a:r>
              <a:endParaRPr lang="zh-CN" altLang="en-US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sp>
          <p:nvSpPr>
            <p:cNvPr id="156" name="文本框 155">
              <a:extLst>
                <a:ext uri="{FF2B5EF4-FFF2-40B4-BE49-F238E27FC236}">
                  <a16:creationId xmlns:a16="http://schemas.microsoft.com/office/drawing/2014/main" id="{F63522CE-8877-4AE4-9B13-59CF885357B5}"/>
                </a:ext>
              </a:extLst>
            </p:cNvPr>
            <p:cNvSpPr txBox="1"/>
            <p:nvPr/>
          </p:nvSpPr>
          <p:spPr>
            <a:xfrm>
              <a:off x="1961458" y="3563641"/>
              <a:ext cx="47128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阿里巴巴普惠体 2.0 75 SemiBold" panose="00020600040101010101" pitchFamily="18" charset="-122"/>
                  <a:ea typeface="阿里巴巴普惠体 2.0 75 SemiBold" panose="00020600040101010101" pitchFamily="18" charset="-122"/>
                  <a:cs typeface="阿里巴巴普惠体 2.0 75 SemiBold" panose="00020600040101010101" pitchFamily="18" charset="-122"/>
                </a:defRPr>
              </a:lvl1pPr>
            </a:lstStyle>
            <a:p>
              <a:pPr algn="ctr"/>
              <a:r>
                <a:rPr lang="en-US" altLang="zh-CN" dirty="0"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04</a:t>
              </a:r>
              <a:endParaRPr lang="zh-CN" altLang="en-US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sp>
          <p:nvSpPr>
            <p:cNvPr id="157" name="文本框 156">
              <a:extLst>
                <a:ext uri="{FF2B5EF4-FFF2-40B4-BE49-F238E27FC236}">
                  <a16:creationId xmlns:a16="http://schemas.microsoft.com/office/drawing/2014/main" id="{FADF833E-B734-49EA-9719-736EE7C66E96}"/>
                </a:ext>
              </a:extLst>
            </p:cNvPr>
            <p:cNvSpPr txBox="1"/>
            <p:nvPr/>
          </p:nvSpPr>
          <p:spPr>
            <a:xfrm>
              <a:off x="1658491" y="4081462"/>
              <a:ext cx="107721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阿里巴巴普惠体 2.0 75 SemiBold" panose="00020600040101010101" pitchFamily="18" charset="-122"/>
                  <a:ea typeface="阿里巴巴普惠体 2.0 75 SemiBold" panose="00020600040101010101" pitchFamily="18" charset="-122"/>
                  <a:cs typeface="阿里巴巴普惠体 2.0 75 SemiBold" panose="00020600040101010101" pitchFamily="18" charset="-122"/>
                </a:defRPr>
              </a:lvl1pPr>
            </a:lstStyle>
            <a:p>
              <a:pPr algn="ctr"/>
              <a:r>
                <a:rPr lang="zh-CN" altLang="en-US" dirty="0"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看品质</a:t>
              </a:r>
            </a:p>
          </p:txBody>
        </p:sp>
      </p:grpSp>
      <p:grpSp>
        <p:nvGrpSpPr>
          <p:cNvPr id="158" name="组合 157">
            <a:extLst>
              <a:ext uri="{FF2B5EF4-FFF2-40B4-BE49-F238E27FC236}">
                <a16:creationId xmlns:a16="http://schemas.microsoft.com/office/drawing/2014/main" id="{180D8CA6-F143-42FC-A78E-03F14D6C017C}"/>
              </a:ext>
            </a:extLst>
          </p:cNvPr>
          <p:cNvGrpSpPr/>
          <p:nvPr/>
        </p:nvGrpSpPr>
        <p:grpSpPr>
          <a:xfrm>
            <a:off x="8193796" y="2258299"/>
            <a:ext cx="1727200" cy="1727200"/>
            <a:chOff x="1333500" y="3276600"/>
            <a:chExt cx="1727200" cy="1727200"/>
          </a:xfrm>
        </p:grpSpPr>
        <p:sp>
          <p:nvSpPr>
            <p:cNvPr id="159" name="椭圆 158">
              <a:extLst>
                <a:ext uri="{FF2B5EF4-FFF2-40B4-BE49-F238E27FC236}">
                  <a16:creationId xmlns:a16="http://schemas.microsoft.com/office/drawing/2014/main" id="{B3D07CB3-E0E1-42F8-8B27-AFE3223B7E6A}"/>
                </a:ext>
              </a:extLst>
            </p:cNvPr>
            <p:cNvSpPr/>
            <p:nvPr/>
          </p:nvSpPr>
          <p:spPr>
            <a:xfrm>
              <a:off x="1333500" y="3276600"/>
              <a:ext cx="1727200" cy="172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60" name="文本框 159">
              <a:extLst>
                <a:ext uri="{FF2B5EF4-FFF2-40B4-BE49-F238E27FC236}">
                  <a16:creationId xmlns:a16="http://schemas.microsoft.com/office/drawing/2014/main" id="{861C21EC-184A-4CB0-9288-8F4E43017621}"/>
                </a:ext>
              </a:extLst>
            </p:cNvPr>
            <p:cNvSpPr txBox="1"/>
            <p:nvPr/>
          </p:nvSpPr>
          <p:spPr>
            <a:xfrm>
              <a:off x="1535062" y="3994528"/>
              <a:ext cx="132408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  <a:latin typeface="Poppins SemiBold" panose="02000000000000000000" pitchFamily="2" charset="0"/>
                  <a:ea typeface="阿里巴巴普惠体 2.0 75 SemiBold" panose="00020600040101010101" pitchFamily="18" charset="-122"/>
                  <a:cs typeface="Poppins SemiBold" panose="02000000000000000000" pitchFamily="2" charset="0"/>
                </a:defRPr>
              </a:lvl1pPr>
            </a:lstStyle>
            <a:p>
              <a:pPr algn="ctr"/>
              <a:r>
                <a:rPr lang="en-US" altLang="zh-CN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APPROVAL</a:t>
              </a:r>
              <a:endParaRPr lang="zh-CN" altLang="en-US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sp>
          <p:nvSpPr>
            <p:cNvPr id="161" name="文本框 160">
              <a:extLst>
                <a:ext uri="{FF2B5EF4-FFF2-40B4-BE49-F238E27FC236}">
                  <a16:creationId xmlns:a16="http://schemas.microsoft.com/office/drawing/2014/main" id="{FBAAED79-D61E-4844-8338-3F562B567508}"/>
                </a:ext>
              </a:extLst>
            </p:cNvPr>
            <p:cNvSpPr txBox="1"/>
            <p:nvPr/>
          </p:nvSpPr>
          <p:spPr>
            <a:xfrm>
              <a:off x="1961458" y="3563641"/>
              <a:ext cx="47128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阿里巴巴普惠体 2.0 75 SemiBold" panose="00020600040101010101" pitchFamily="18" charset="-122"/>
                  <a:ea typeface="阿里巴巴普惠体 2.0 75 SemiBold" panose="00020600040101010101" pitchFamily="18" charset="-122"/>
                  <a:cs typeface="阿里巴巴普惠体 2.0 75 SemiBold" panose="00020600040101010101" pitchFamily="18" charset="-122"/>
                </a:defRPr>
              </a:lvl1pPr>
            </a:lstStyle>
            <a:p>
              <a:pPr algn="ctr"/>
              <a:r>
                <a:rPr lang="en-US" altLang="zh-CN" dirty="0"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05</a:t>
              </a:r>
              <a:endParaRPr lang="zh-CN" altLang="en-US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sp>
          <p:nvSpPr>
            <p:cNvPr id="162" name="文本框 161">
              <a:extLst>
                <a:ext uri="{FF2B5EF4-FFF2-40B4-BE49-F238E27FC236}">
                  <a16:creationId xmlns:a16="http://schemas.microsoft.com/office/drawing/2014/main" id="{FBF62344-2170-48B0-9304-0440E0F0EC06}"/>
                </a:ext>
              </a:extLst>
            </p:cNvPr>
            <p:cNvSpPr txBox="1"/>
            <p:nvPr/>
          </p:nvSpPr>
          <p:spPr>
            <a:xfrm>
              <a:off x="1658491" y="4081462"/>
              <a:ext cx="107721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阿里巴巴普惠体 2.0 75 SemiBold" panose="00020600040101010101" pitchFamily="18" charset="-122"/>
                  <a:ea typeface="阿里巴巴普惠体 2.0 75 SemiBold" panose="00020600040101010101" pitchFamily="18" charset="-122"/>
                  <a:cs typeface="阿里巴巴普惠体 2.0 75 SemiBold" panose="00020600040101010101" pitchFamily="18" charset="-122"/>
                </a:defRPr>
              </a:lvl1pPr>
            </a:lstStyle>
            <a:p>
              <a:pPr algn="ctr"/>
              <a:r>
                <a:rPr lang="zh-CN" altLang="en-US" dirty="0"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看批文</a:t>
              </a:r>
            </a:p>
          </p:txBody>
        </p:sp>
      </p:grpSp>
      <p:grpSp>
        <p:nvGrpSpPr>
          <p:cNvPr id="163" name="组合 162">
            <a:extLst>
              <a:ext uri="{FF2B5EF4-FFF2-40B4-BE49-F238E27FC236}">
                <a16:creationId xmlns:a16="http://schemas.microsoft.com/office/drawing/2014/main" id="{FB0656E9-1C83-4495-8E4E-5DD980FDF4DB}"/>
              </a:ext>
            </a:extLst>
          </p:cNvPr>
          <p:cNvGrpSpPr/>
          <p:nvPr/>
        </p:nvGrpSpPr>
        <p:grpSpPr>
          <a:xfrm>
            <a:off x="9156812" y="4232772"/>
            <a:ext cx="1727200" cy="1727200"/>
            <a:chOff x="1333500" y="3276600"/>
            <a:chExt cx="1727200" cy="1727200"/>
          </a:xfrm>
        </p:grpSpPr>
        <p:sp>
          <p:nvSpPr>
            <p:cNvPr id="164" name="椭圆 163">
              <a:extLst>
                <a:ext uri="{FF2B5EF4-FFF2-40B4-BE49-F238E27FC236}">
                  <a16:creationId xmlns:a16="http://schemas.microsoft.com/office/drawing/2014/main" id="{4A615E0D-794D-47F0-999F-8B21FD8EEC54}"/>
                </a:ext>
              </a:extLst>
            </p:cNvPr>
            <p:cNvSpPr/>
            <p:nvPr/>
          </p:nvSpPr>
          <p:spPr>
            <a:xfrm>
              <a:off x="1333500" y="3276600"/>
              <a:ext cx="1727200" cy="172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65" name="文本框 164">
              <a:extLst>
                <a:ext uri="{FF2B5EF4-FFF2-40B4-BE49-F238E27FC236}">
                  <a16:creationId xmlns:a16="http://schemas.microsoft.com/office/drawing/2014/main" id="{8AA18CF7-E9BE-4858-9794-236CDA3CB3A3}"/>
                </a:ext>
              </a:extLst>
            </p:cNvPr>
            <p:cNvSpPr txBox="1"/>
            <p:nvPr/>
          </p:nvSpPr>
          <p:spPr>
            <a:xfrm>
              <a:off x="1468536" y="3994528"/>
              <a:ext cx="145713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  <a:latin typeface="Poppins SemiBold" panose="02000000000000000000" pitchFamily="2" charset="0"/>
                  <a:ea typeface="阿里巴巴普惠体 2.0 75 SemiBold" panose="00020600040101010101" pitchFamily="18" charset="-122"/>
                  <a:cs typeface="Poppins SemiBold" panose="02000000000000000000" pitchFamily="2" charset="0"/>
                </a:defRPr>
              </a:lvl1pPr>
            </a:lstStyle>
            <a:p>
              <a:pPr algn="ctr"/>
              <a:r>
                <a:rPr lang="en-US" altLang="zh-CN" dirty="0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PACKAGING</a:t>
              </a:r>
              <a:endParaRPr lang="zh-CN" altLang="en-US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sp>
          <p:nvSpPr>
            <p:cNvPr id="166" name="文本框 165">
              <a:extLst>
                <a:ext uri="{FF2B5EF4-FFF2-40B4-BE49-F238E27FC236}">
                  <a16:creationId xmlns:a16="http://schemas.microsoft.com/office/drawing/2014/main" id="{F5C7C6FA-DF97-48A5-B70C-193523EE1469}"/>
                </a:ext>
              </a:extLst>
            </p:cNvPr>
            <p:cNvSpPr txBox="1"/>
            <p:nvPr/>
          </p:nvSpPr>
          <p:spPr>
            <a:xfrm>
              <a:off x="1961458" y="3563641"/>
              <a:ext cx="47128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阿里巴巴普惠体 2.0 75 SemiBold" panose="00020600040101010101" pitchFamily="18" charset="-122"/>
                  <a:ea typeface="阿里巴巴普惠体 2.0 75 SemiBold" panose="00020600040101010101" pitchFamily="18" charset="-122"/>
                  <a:cs typeface="阿里巴巴普惠体 2.0 75 SemiBold" panose="00020600040101010101" pitchFamily="18" charset="-122"/>
                </a:defRPr>
              </a:lvl1pPr>
            </a:lstStyle>
            <a:p>
              <a:pPr algn="ctr"/>
              <a:r>
                <a:rPr lang="en-US" altLang="zh-CN" dirty="0"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06</a:t>
              </a:r>
              <a:endParaRPr lang="zh-CN" altLang="en-US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sp>
          <p:nvSpPr>
            <p:cNvPr id="167" name="文本框 166">
              <a:extLst>
                <a:ext uri="{FF2B5EF4-FFF2-40B4-BE49-F238E27FC236}">
                  <a16:creationId xmlns:a16="http://schemas.microsoft.com/office/drawing/2014/main" id="{BE448173-7BB1-4FEA-AE5E-679137C7A693}"/>
                </a:ext>
              </a:extLst>
            </p:cNvPr>
            <p:cNvSpPr txBox="1"/>
            <p:nvPr/>
          </p:nvSpPr>
          <p:spPr>
            <a:xfrm>
              <a:off x="1658491" y="4081462"/>
              <a:ext cx="107721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阿里巴巴普惠体 2.0 75 SemiBold" panose="00020600040101010101" pitchFamily="18" charset="-122"/>
                  <a:ea typeface="阿里巴巴普惠体 2.0 75 SemiBold" panose="00020600040101010101" pitchFamily="18" charset="-122"/>
                  <a:cs typeface="阿里巴巴普惠体 2.0 75 SemiBold" panose="00020600040101010101" pitchFamily="18" charset="-122"/>
                </a:defRPr>
              </a:lvl1pPr>
            </a:lstStyle>
            <a:p>
              <a:pPr algn="ctr"/>
              <a:r>
                <a:rPr lang="zh-CN" altLang="en-US" dirty="0"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看包材</a:t>
              </a:r>
            </a:p>
          </p:txBody>
        </p:sp>
      </p:grpSp>
      <p:sp>
        <p:nvSpPr>
          <p:cNvPr id="130" name="PA-椭圆 129">
            <a:extLst>
              <a:ext uri="{FF2B5EF4-FFF2-40B4-BE49-F238E27FC236}">
                <a16:creationId xmlns:a16="http://schemas.microsoft.com/office/drawing/2014/main" id="{89F71CC4-38A7-4640-8FB7-73DD4696EB7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76650" y="3369002"/>
            <a:ext cx="4838700" cy="4838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34" name="任意多边形: 形状 133">
            <a:extLst>
              <a:ext uri="{FF2B5EF4-FFF2-40B4-BE49-F238E27FC236}">
                <a16:creationId xmlns:a16="http://schemas.microsoft.com/office/drawing/2014/main" id="{9DEDF79C-117E-4D05-8BBB-0F9BB0CA473C}"/>
              </a:ext>
            </a:extLst>
          </p:cNvPr>
          <p:cNvSpPr/>
          <p:nvPr/>
        </p:nvSpPr>
        <p:spPr>
          <a:xfrm>
            <a:off x="4343789" y="4777334"/>
            <a:ext cx="3504422" cy="1308014"/>
          </a:xfrm>
          <a:custGeom>
            <a:avLst/>
            <a:gdLst>
              <a:gd name="connsiteX0" fmla="*/ 1752211 w 3504422"/>
              <a:gd name="connsiteY0" fmla="*/ 0 h 1308014"/>
              <a:gd name="connsiteX1" fmla="*/ 3500377 w 3504422"/>
              <a:gd name="connsiteY1" fmla="*/ 648772 h 1308014"/>
              <a:gd name="connsiteX2" fmla="*/ 3504422 w 3504422"/>
              <a:gd name="connsiteY2" fmla="*/ 654007 h 1308014"/>
              <a:gd name="connsiteX3" fmla="*/ 3500377 w 3504422"/>
              <a:gd name="connsiteY3" fmla="*/ 659242 h 1308014"/>
              <a:gd name="connsiteX4" fmla="*/ 1752211 w 3504422"/>
              <a:gd name="connsiteY4" fmla="*/ 1308014 h 1308014"/>
              <a:gd name="connsiteX5" fmla="*/ 4045 w 3504422"/>
              <a:gd name="connsiteY5" fmla="*/ 659242 h 1308014"/>
              <a:gd name="connsiteX6" fmla="*/ 0 w 3504422"/>
              <a:gd name="connsiteY6" fmla="*/ 654007 h 1308014"/>
              <a:gd name="connsiteX7" fmla="*/ 4045 w 3504422"/>
              <a:gd name="connsiteY7" fmla="*/ 648772 h 1308014"/>
              <a:gd name="connsiteX8" fmla="*/ 1752211 w 3504422"/>
              <a:gd name="connsiteY8" fmla="*/ 0 h 13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4422" h="1308014">
                <a:moveTo>
                  <a:pt x="1752211" y="0"/>
                </a:moveTo>
                <a:cubicBezTo>
                  <a:pt x="2507092" y="0"/>
                  <a:pt x="3163710" y="262334"/>
                  <a:pt x="3500377" y="648772"/>
                </a:cubicBezTo>
                <a:lnTo>
                  <a:pt x="3504422" y="654007"/>
                </a:lnTo>
                <a:lnTo>
                  <a:pt x="3500377" y="659242"/>
                </a:lnTo>
                <a:cubicBezTo>
                  <a:pt x="3163710" y="1045680"/>
                  <a:pt x="2507092" y="1308014"/>
                  <a:pt x="1752211" y="1308014"/>
                </a:cubicBezTo>
                <a:cubicBezTo>
                  <a:pt x="997330" y="1308014"/>
                  <a:pt x="340712" y="1045680"/>
                  <a:pt x="4045" y="659242"/>
                </a:cubicBezTo>
                <a:lnTo>
                  <a:pt x="0" y="654007"/>
                </a:lnTo>
                <a:lnTo>
                  <a:pt x="4045" y="648772"/>
                </a:lnTo>
                <a:cubicBezTo>
                  <a:pt x="340712" y="262334"/>
                  <a:pt x="997330" y="0"/>
                  <a:pt x="17522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664CAB5-A4CA-466C-8AE1-2D50C5FCE2BF}"/>
              </a:ext>
            </a:extLst>
          </p:cNvPr>
          <p:cNvGrpSpPr/>
          <p:nvPr/>
        </p:nvGrpSpPr>
        <p:grpSpPr>
          <a:xfrm>
            <a:off x="5521163" y="4856504"/>
            <a:ext cx="1149676" cy="1149676"/>
            <a:chOff x="5521163" y="4856504"/>
            <a:chExt cx="1149676" cy="1149676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5192A120-E10E-4CCB-B762-85E159CFB2E1}"/>
                </a:ext>
              </a:extLst>
            </p:cNvPr>
            <p:cNvSpPr/>
            <p:nvPr/>
          </p:nvSpPr>
          <p:spPr>
            <a:xfrm>
              <a:off x="5521163" y="4856504"/>
              <a:ext cx="1149676" cy="11496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70" name="椭圆 169">
              <a:extLst>
                <a:ext uri="{FF2B5EF4-FFF2-40B4-BE49-F238E27FC236}">
                  <a16:creationId xmlns:a16="http://schemas.microsoft.com/office/drawing/2014/main" id="{0D399285-FBEC-41FE-B9C2-E3BE0E0201D9}"/>
                </a:ext>
              </a:extLst>
            </p:cNvPr>
            <p:cNvSpPr/>
            <p:nvPr/>
          </p:nvSpPr>
          <p:spPr>
            <a:xfrm>
              <a:off x="5760724" y="5096065"/>
              <a:ext cx="670556" cy="6705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68" name="椭圆 167">
              <a:extLst>
                <a:ext uri="{FF2B5EF4-FFF2-40B4-BE49-F238E27FC236}">
                  <a16:creationId xmlns:a16="http://schemas.microsoft.com/office/drawing/2014/main" id="{D1914955-46A4-4FB2-996B-330A0B276ED6}"/>
                </a:ext>
              </a:extLst>
            </p:cNvPr>
            <p:cNvSpPr/>
            <p:nvPr/>
          </p:nvSpPr>
          <p:spPr>
            <a:xfrm>
              <a:off x="5737506" y="4988801"/>
              <a:ext cx="226138" cy="226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69" name="椭圆 168">
              <a:extLst>
                <a:ext uri="{FF2B5EF4-FFF2-40B4-BE49-F238E27FC236}">
                  <a16:creationId xmlns:a16="http://schemas.microsoft.com/office/drawing/2014/main" id="{FCC1C194-4C6C-4899-B6F7-8EC764F9CF11}"/>
                </a:ext>
              </a:extLst>
            </p:cNvPr>
            <p:cNvSpPr/>
            <p:nvPr/>
          </p:nvSpPr>
          <p:spPr>
            <a:xfrm>
              <a:off x="5935980" y="5248097"/>
              <a:ext cx="124827" cy="1248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784792A8-DDB8-D2A5-F677-335D9B2BBBBB}"/>
              </a:ext>
            </a:extLst>
          </p:cNvPr>
          <p:cNvGrpSpPr/>
          <p:nvPr/>
        </p:nvGrpSpPr>
        <p:grpSpPr>
          <a:xfrm>
            <a:off x="9461501" y="469900"/>
            <a:ext cx="1993900" cy="266700"/>
            <a:chOff x="8759825" y="469900"/>
            <a:chExt cx="1495425" cy="200025"/>
          </a:xfrm>
        </p:grpSpPr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0BAA1E6F-FD2B-4AEA-0492-F8F6DB610CD1}"/>
                </a:ext>
              </a:extLst>
            </p:cNvPr>
            <p:cNvSpPr/>
            <p:nvPr/>
          </p:nvSpPr>
          <p:spPr>
            <a:xfrm>
              <a:off x="9836150" y="4794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solidFill>
              <a:srgbClr val="FBB04C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69CB34F6-0EB8-53A3-7276-FA445013BF98}"/>
                </a:ext>
              </a:extLst>
            </p:cNvPr>
            <p:cNvSpPr/>
            <p:nvPr/>
          </p:nvSpPr>
          <p:spPr>
            <a:xfrm>
              <a:off x="9407525" y="4794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solidFill>
              <a:srgbClr val="EF5B35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A7936553-F477-4BEC-D749-B3D61DB1DB95}"/>
                </a:ext>
              </a:extLst>
            </p:cNvPr>
            <p:cNvSpPr/>
            <p:nvPr/>
          </p:nvSpPr>
          <p:spPr>
            <a:xfrm>
              <a:off x="9550400" y="4794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solidFill>
              <a:srgbClr val="293B8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7EF5CC75-8E2B-3151-215A-510D9955F210}"/>
                </a:ext>
              </a:extLst>
            </p:cNvPr>
            <p:cNvSpPr/>
            <p:nvPr/>
          </p:nvSpPr>
          <p:spPr>
            <a:xfrm>
              <a:off x="9664700" y="4794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solidFill>
              <a:srgbClr val="1A924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26C4371D-C3C9-B978-8533-C363F92769FA}"/>
                </a:ext>
              </a:extLst>
            </p:cNvPr>
            <p:cNvSpPr/>
            <p:nvPr/>
          </p:nvSpPr>
          <p:spPr>
            <a:xfrm>
              <a:off x="8759825" y="4699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14:flythrough dir="out"/>
      </p:transition>
    </mc:Choice>
    <mc:Fallback xmlns="">
      <p:transition spd="slow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418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F400B69-AF51-1C56-68A9-A4DBE48CA2B2}"/>
              </a:ext>
            </a:extLst>
          </p:cNvPr>
          <p:cNvSpPr txBox="1"/>
          <p:nvPr/>
        </p:nvSpPr>
        <p:spPr>
          <a:xfrm>
            <a:off x="799738" y="2590312"/>
            <a:ext cx="2548775" cy="11079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什么是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3A752E3-A4B0-DFA8-9747-999C4759CEDB}"/>
              </a:ext>
            </a:extLst>
          </p:cNvPr>
          <p:cNvSpPr txBox="1"/>
          <p:nvPr/>
        </p:nvSpPr>
        <p:spPr>
          <a:xfrm>
            <a:off x="234588" y="3555242"/>
            <a:ext cx="4395434" cy="11079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「亚健康」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21D733B-6A24-DC04-6BC6-435C92A7E50F}"/>
              </a:ext>
            </a:extLst>
          </p:cNvPr>
          <p:cNvSpPr txBox="1"/>
          <p:nvPr/>
        </p:nvSpPr>
        <p:spPr>
          <a:xfrm>
            <a:off x="688468" y="1354532"/>
            <a:ext cx="1146468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R" panose="00020600040101010101" pitchFamily="18" charset="-122"/>
              </a:rPr>
              <a:t>01</a:t>
            </a:r>
            <a:endParaRPr lang="zh-CN" altLang="en-US" sz="66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0EEEAD3-FE38-9EC1-5672-8D92E0DE36A1}"/>
              </a:ext>
            </a:extLst>
          </p:cNvPr>
          <p:cNvSpPr txBox="1"/>
          <p:nvPr/>
        </p:nvSpPr>
        <p:spPr>
          <a:xfrm>
            <a:off x="723900" y="5865489"/>
            <a:ext cx="1788951" cy="18466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Overview of sub-health</a:t>
            </a:r>
            <a:endParaRPr lang="zh-CN" altLang="en-US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5265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0">
        <p159:morph option="byObject"/>
      </p:transition>
    </mc:Choice>
    <mc:Fallback xmlns="">
      <p:transition spd="med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椭圆 60">
            <a:extLst>
              <a:ext uri="{FF2B5EF4-FFF2-40B4-BE49-F238E27FC236}">
                <a16:creationId xmlns:a16="http://schemas.microsoft.com/office/drawing/2014/main" id="{6CCB734A-560A-47A4-A433-3121F20D3BAD}"/>
              </a:ext>
            </a:extLst>
          </p:cNvPr>
          <p:cNvSpPr/>
          <p:nvPr/>
        </p:nvSpPr>
        <p:spPr>
          <a:xfrm>
            <a:off x="6334580" y="2171474"/>
            <a:ext cx="6458176" cy="64581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577480E3-F42B-464E-9240-2213181470AF}"/>
              </a:ext>
            </a:extLst>
          </p:cNvPr>
          <p:cNvSpPr txBox="1"/>
          <p:nvPr/>
        </p:nvSpPr>
        <p:spPr>
          <a:xfrm>
            <a:off x="5124277" y="925031"/>
            <a:ext cx="1088439" cy="871136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48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75</a:t>
            </a:r>
            <a:r>
              <a:rPr lang="en-US" altLang="zh-CN" sz="24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%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AB25A659-4BAB-4E9F-85B3-3763B476F907}"/>
              </a:ext>
            </a:extLst>
          </p:cNvPr>
          <p:cNvSpPr txBox="1"/>
          <p:nvPr/>
        </p:nvSpPr>
        <p:spPr>
          <a:xfrm>
            <a:off x="6265656" y="1290578"/>
            <a:ext cx="1128514" cy="399276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的中国人</a:t>
            </a:r>
            <a:endParaRPr lang="en-US" altLang="zh-CN" sz="22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01B81BF4-C3CA-42A5-9052-641EB077732E}"/>
              </a:ext>
            </a:extLst>
          </p:cNvPr>
          <p:cNvGrpSpPr/>
          <p:nvPr/>
        </p:nvGrpSpPr>
        <p:grpSpPr>
          <a:xfrm rot="20645312">
            <a:off x="758964" y="1655331"/>
            <a:ext cx="2442848" cy="2442848"/>
            <a:chOff x="8049884" y="1708731"/>
            <a:chExt cx="2442848" cy="2442848"/>
          </a:xfrm>
        </p:grpSpPr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F6669887-A6F1-4EBF-AAD0-2BDBCB860575}"/>
                </a:ext>
              </a:extLst>
            </p:cNvPr>
            <p:cNvGrpSpPr/>
            <p:nvPr/>
          </p:nvGrpSpPr>
          <p:grpSpPr>
            <a:xfrm>
              <a:off x="8049884" y="1708731"/>
              <a:ext cx="2442848" cy="2442848"/>
              <a:chOff x="6958327" y="2833294"/>
              <a:chExt cx="2442848" cy="2442848"/>
            </a:xfrm>
          </p:grpSpPr>
          <p:sp>
            <p:nvSpPr>
              <p:cNvPr id="99" name="弧形 98">
                <a:extLst>
                  <a:ext uri="{FF2B5EF4-FFF2-40B4-BE49-F238E27FC236}">
                    <a16:creationId xmlns:a16="http://schemas.microsoft.com/office/drawing/2014/main" id="{8E5B71FC-417C-4D24-ACE9-58CA4D9C0C67}"/>
                  </a:ext>
                </a:extLst>
              </p:cNvPr>
              <p:cNvSpPr/>
              <p:nvPr/>
            </p:nvSpPr>
            <p:spPr>
              <a:xfrm>
                <a:off x="6958327" y="2833294"/>
                <a:ext cx="2442848" cy="2442848"/>
              </a:xfrm>
              <a:prstGeom prst="arc">
                <a:avLst>
                  <a:gd name="adj1" fmla="val 16294542"/>
                  <a:gd name="adj2" fmla="val 17182378"/>
                </a:avLst>
              </a:prstGeom>
              <a:ln w="79375" cap="rnd">
                <a:solidFill>
                  <a:schemeClr val="accent3">
                    <a:lumMod val="60000"/>
                    <a:lumOff val="4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  <p:sp>
            <p:nvSpPr>
              <p:cNvPr id="100" name="弧形 99">
                <a:extLst>
                  <a:ext uri="{FF2B5EF4-FFF2-40B4-BE49-F238E27FC236}">
                    <a16:creationId xmlns:a16="http://schemas.microsoft.com/office/drawing/2014/main" id="{DF1053D2-F9A6-4CE9-ABDD-D50AF3E90C98}"/>
                  </a:ext>
                </a:extLst>
              </p:cNvPr>
              <p:cNvSpPr/>
              <p:nvPr/>
            </p:nvSpPr>
            <p:spPr>
              <a:xfrm>
                <a:off x="6958327" y="2833294"/>
                <a:ext cx="2442848" cy="2442848"/>
              </a:xfrm>
              <a:prstGeom prst="arc">
                <a:avLst>
                  <a:gd name="adj1" fmla="val 17437503"/>
                  <a:gd name="adj2" fmla="val 21454987"/>
                </a:avLst>
              </a:prstGeom>
              <a:ln w="79375" cap="rnd">
                <a:solidFill>
                  <a:schemeClr val="accent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  <p:sp>
            <p:nvSpPr>
              <p:cNvPr id="101" name="弧形 100">
                <a:extLst>
                  <a:ext uri="{FF2B5EF4-FFF2-40B4-BE49-F238E27FC236}">
                    <a16:creationId xmlns:a16="http://schemas.microsoft.com/office/drawing/2014/main" id="{64942FA6-A435-4091-833A-D81DFFFDEA55}"/>
                  </a:ext>
                </a:extLst>
              </p:cNvPr>
              <p:cNvSpPr/>
              <p:nvPr/>
            </p:nvSpPr>
            <p:spPr>
              <a:xfrm>
                <a:off x="6958327" y="2833294"/>
                <a:ext cx="2442848" cy="2442848"/>
              </a:xfrm>
              <a:prstGeom prst="arc">
                <a:avLst>
                  <a:gd name="adj1" fmla="val 122140"/>
                  <a:gd name="adj2" fmla="val 16028147"/>
                </a:avLst>
              </a:prstGeom>
              <a:ln w="7937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</p:grp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764BB17A-37FD-4E86-A9EF-2363401AFE9A}"/>
                </a:ext>
              </a:extLst>
            </p:cNvPr>
            <p:cNvGrpSpPr/>
            <p:nvPr/>
          </p:nvGrpSpPr>
          <p:grpSpPr>
            <a:xfrm>
              <a:off x="8343257" y="2002104"/>
              <a:ext cx="1856102" cy="1856102"/>
              <a:chOff x="6958327" y="2833294"/>
              <a:chExt cx="2442848" cy="2442848"/>
            </a:xfrm>
          </p:grpSpPr>
          <p:sp>
            <p:nvSpPr>
              <p:cNvPr id="96" name="弧形 95">
                <a:extLst>
                  <a:ext uri="{FF2B5EF4-FFF2-40B4-BE49-F238E27FC236}">
                    <a16:creationId xmlns:a16="http://schemas.microsoft.com/office/drawing/2014/main" id="{6493CBDB-C2ED-48BC-B513-8684440A783E}"/>
                  </a:ext>
                </a:extLst>
              </p:cNvPr>
              <p:cNvSpPr/>
              <p:nvPr/>
            </p:nvSpPr>
            <p:spPr>
              <a:xfrm>
                <a:off x="6958327" y="2833294"/>
                <a:ext cx="2442848" cy="2442848"/>
              </a:xfrm>
              <a:prstGeom prst="arc">
                <a:avLst>
                  <a:gd name="adj1" fmla="val 16200000"/>
                  <a:gd name="adj2" fmla="val 17274666"/>
                </a:avLst>
              </a:prstGeom>
              <a:ln w="158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  <p:sp>
            <p:nvSpPr>
              <p:cNvPr id="97" name="弧形 96">
                <a:extLst>
                  <a:ext uri="{FF2B5EF4-FFF2-40B4-BE49-F238E27FC236}">
                    <a16:creationId xmlns:a16="http://schemas.microsoft.com/office/drawing/2014/main" id="{9871714E-DC26-4D6E-B37D-D1F40E9A41BC}"/>
                  </a:ext>
                </a:extLst>
              </p:cNvPr>
              <p:cNvSpPr/>
              <p:nvPr/>
            </p:nvSpPr>
            <p:spPr>
              <a:xfrm>
                <a:off x="6958327" y="2833294"/>
                <a:ext cx="2442848" cy="2442848"/>
              </a:xfrm>
              <a:prstGeom prst="arc">
                <a:avLst>
                  <a:gd name="adj1" fmla="val 17437503"/>
                  <a:gd name="adj2" fmla="val 21592419"/>
                </a:avLst>
              </a:prstGeom>
              <a:ln w="15875" cap="rnd">
                <a:solidFill>
                  <a:schemeClr val="accent2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  <p:sp>
            <p:nvSpPr>
              <p:cNvPr id="98" name="弧形 97">
                <a:extLst>
                  <a:ext uri="{FF2B5EF4-FFF2-40B4-BE49-F238E27FC236}">
                    <a16:creationId xmlns:a16="http://schemas.microsoft.com/office/drawing/2014/main" id="{5757D55A-9EE3-49C8-9B87-7EE363B04404}"/>
                  </a:ext>
                </a:extLst>
              </p:cNvPr>
              <p:cNvSpPr/>
              <p:nvPr/>
            </p:nvSpPr>
            <p:spPr>
              <a:xfrm>
                <a:off x="6958327" y="2833294"/>
                <a:ext cx="2442848" cy="2442848"/>
              </a:xfrm>
              <a:prstGeom prst="arc">
                <a:avLst>
                  <a:gd name="adj1" fmla="val 106864"/>
                  <a:gd name="adj2" fmla="val 16028147"/>
                </a:avLst>
              </a:prstGeom>
              <a:ln w="15875" cap="rnd">
                <a:solidFill>
                  <a:schemeClr val="accent1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</p:grp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78ED6549-2C9A-47AA-A6D5-EF5A9E060CF6}"/>
              </a:ext>
            </a:extLst>
          </p:cNvPr>
          <p:cNvGrpSpPr/>
          <p:nvPr/>
        </p:nvGrpSpPr>
        <p:grpSpPr>
          <a:xfrm>
            <a:off x="2354905" y="1095624"/>
            <a:ext cx="615553" cy="478326"/>
            <a:chOff x="6855785" y="2349772"/>
            <a:chExt cx="615553" cy="478326"/>
          </a:xfrm>
        </p:grpSpPr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5F7D870D-A10F-452F-9E6E-F5589068BB1D}"/>
                </a:ext>
              </a:extLst>
            </p:cNvPr>
            <p:cNvSpPr txBox="1"/>
            <p:nvPr/>
          </p:nvSpPr>
          <p:spPr>
            <a:xfrm>
              <a:off x="6855785" y="2610281"/>
              <a:ext cx="615553" cy="217817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2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健康人群</a:t>
              </a:r>
              <a:endParaRPr lang="en-US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2ED6D325-EA9B-418E-A8C8-ADD7A0AB208A}"/>
                </a:ext>
              </a:extLst>
            </p:cNvPr>
            <p:cNvSpPr txBox="1"/>
            <p:nvPr/>
          </p:nvSpPr>
          <p:spPr>
            <a:xfrm>
              <a:off x="6855785" y="2349772"/>
              <a:ext cx="360676" cy="326693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dirty="0">
                  <a:solidFill>
                    <a:schemeClr val="accent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5%</a:t>
              </a: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92DBDC89-461A-46E1-BB27-E8907AA782CB}"/>
              </a:ext>
            </a:extLst>
          </p:cNvPr>
          <p:cNvGrpSpPr/>
          <p:nvPr/>
        </p:nvGrpSpPr>
        <p:grpSpPr>
          <a:xfrm>
            <a:off x="3492208" y="1438621"/>
            <a:ext cx="512961" cy="478326"/>
            <a:chOff x="6855785" y="3111772"/>
            <a:chExt cx="512961" cy="478326"/>
          </a:xfrm>
        </p:grpSpPr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655FAAC5-4610-41AF-86BB-FF3244D7F0A3}"/>
                </a:ext>
              </a:extLst>
            </p:cNvPr>
            <p:cNvSpPr txBox="1"/>
            <p:nvPr/>
          </p:nvSpPr>
          <p:spPr>
            <a:xfrm>
              <a:off x="6855785" y="3372281"/>
              <a:ext cx="307777" cy="217817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2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病人</a:t>
              </a:r>
              <a:endParaRPr lang="en-US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601CA4CA-4C3C-4DFC-AF0F-881EB598F46E}"/>
                </a:ext>
              </a:extLst>
            </p:cNvPr>
            <p:cNvSpPr txBox="1"/>
            <p:nvPr/>
          </p:nvSpPr>
          <p:spPr>
            <a:xfrm>
              <a:off x="6855785" y="3111772"/>
              <a:ext cx="512961" cy="326693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dirty="0">
                  <a:solidFill>
                    <a:schemeClr val="accent1"/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20%</a:t>
              </a: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B07943FB-419C-4641-8706-23D8B801EC8E}"/>
              </a:ext>
            </a:extLst>
          </p:cNvPr>
          <p:cNvGrpSpPr/>
          <p:nvPr/>
        </p:nvGrpSpPr>
        <p:grpSpPr>
          <a:xfrm>
            <a:off x="1855531" y="1272609"/>
            <a:ext cx="454129" cy="346641"/>
            <a:chOff x="5193474" y="160021"/>
            <a:chExt cx="377304" cy="288000"/>
          </a:xfrm>
        </p:grpSpPr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BF800F1C-32DD-4E65-99D6-E505120883AB}"/>
                </a:ext>
              </a:extLst>
            </p:cNvPr>
            <p:cNvSpPr/>
            <p:nvPr/>
          </p:nvSpPr>
          <p:spPr>
            <a:xfrm>
              <a:off x="5193474" y="160021"/>
              <a:ext cx="288000" cy="288000"/>
            </a:xfrm>
            <a:custGeom>
              <a:avLst/>
              <a:gdLst>
                <a:gd name="connsiteX0" fmla="*/ 0 w 242442"/>
                <a:gd name="connsiteY0" fmla="*/ 0 h 299733"/>
                <a:gd name="connsiteX1" fmla="*/ 242442 w 242442"/>
                <a:gd name="connsiteY1" fmla="*/ 0 h 299733"/>
                <a:gd name="connsiteX2" fmla="*/ 242442 w 242442"/>
                <a:gd name="connsiteY2" fmla="*/ 299733 h 299733"/>
                <a:gd name="connsiteX3" fmla="*/ 0 w 242442"/>
                <a:gd name="connsiteY3" fmla="*/ 299733 h 29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2442" h="299733">
                  <a:moveTo>
                    <a:pt x="0" y="0"/>
                  </a:moveTo>
                  <a:lnTo>
                    <a:pt x="242442" y="0"/>
                  </a:lnTo>
                  <a:lnTo>
                    <a:pt x="242442" y="299733"/>
                  </a:lnTo>
                  <a:lnTo>
                    <a:pt x="0" y="29973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862A3785-D5C3-43A6-AB4A-B5FB4746A200}"/>
                </a:ext>
              </a:extLst>
            </p:cNvPr>
            <p:cNvCxnSpPr>
              <a:stCxn id="84" idx="1"/>
              <a:endCxn id="84" idx="3"/>
            </p:cNvCxnSpPr>
            <p:nvPr/>
          </p:nvCxnSpPr>
          <p:spPr>
            <a:xfrm flipH="1">
              <a:off x="5193474" y="160021"/>
              <a:ext cx="288000" cy="288000"/>
            </a:xfrm>
            <a:prstGeom prst="line">
              <a:avLst/>
            </a:prstGeom>
            <a:ln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4EEE2B3E-C7A6-4072-A073-26860A523DB2}"/>
                </a:ext>
              </a:extLst>
            </p:cNvPr>
            <p:cNvSpPr/>
            <p:nvPr/>
          </p:nvSpPr>
          <p:spPr>
            <a:xfrm>
              <a:off x="5481474" y="160021"/>
              <a:ext cx="89304" cy="288000"/>
            </a:xfrm>
            <a:custGeom>
              <a:avLst/>
              <a:gdLst>
                <a:gd name="connsiteX0" fmla="*/ 0 w 242442"/>
                <a:gd name="connsiteY0" fmla="*/ 0 h 299733"/>
                <a:gd name="connsiteX1" fmla="*/ 242442 w 242442"/>
                <a:gd name="connsiteY1" fmla="*/ 0 h 299733"/>
                <a:gd name="connsiteX2" fmla="*/ 242442 w 242442"/>
                <a:gd name="connsiteY2" fmla="*/ 299733 h 299733"/>
                <a:gd name="connsiteX3" fmla="*/ 0 w 242442"/>
                <a:gd name="connsiteY3" fmla="*/ 299733 h 29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2442" h="299733">
                  <a:moveTo>
                    <a:pt x="0" y="0"/>
                  </a:moveTo>
                  <a:lnTo>
                    <a:pt x="242442" y="0"/>
                  </a:lnTo>
                  <a:lnTo>
                    <a:pt x="242442" y="299733"/>
                  </a:lnTo>
                  <a:lnTo>
                    <a:pt x="0" y="29973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DF999CF3-CF29-4D2F-B662-0585B6F54883}"/>
                </a:ext>
              </a:extLst>
            </p:cNvPr>
            <p:cNvCxnSpPr>
              <a:cxnSpLocks/>
              <a:stCxn id="86" idx="0"/>
              <a:endCxn id="86" idx="1"/>
            </p:cNvCxnSpPr>
            <p:nvPr/>
          </p:nvCxnSpPr>
          <p:spPr>
            <a:xfrm>
              <a:off x="5481474" y="160021"/>
              <a:ext cx="89304" cy="0"/>
            </a:xfrm>
            <a:prstGeom prst="line">
              <a:avLst/>
            </a:prstGeom>
            <a:ln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9B33A0B0-1FF2-421D-8FF3-26629E1DFD44}"/>
              </a:ext>
            </a:extLst>
          </p:cNvPr>
          <p:cNvGrpSpPr/>
          <p:nvPr/>
        </p:nvGrpSpPr>
        <p:grpSpPr>
          <a:xfrm>
            <a:off x="2883333" y="1624221"/>
            <a:ext cx="558728" cy="354608"/>
            <a:chOff x="5193474" y="160021"/>
            <a:chExt cx="453779" cy="288000"/>
          </a:xfrm>
        </p:grpSpPr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68EDA958-0C31-4B03-B2C7-507BE0417A02}"/>
                </a:ext>
              </a:extLst>
            </p:cNvPr>
            <p:cNvSpPr/>
            <p:nvPr/>
          </p:nvSpPr>
          <p:spPr>
            <a:xfrm>
              <a:off x="5193474" y="160021"/>
              <a:ext cx="288000" cy="288000"/>
            </a:xfrm>
            <a:custGeom>
              <a:avLst/>
              <a:gdLst>
                <a:gd name="connsiteX0" fmla="*/ 0 w 242442"/>
                <a:gd name="connsiteY0" fmla="*/ 0 h 299733"/>
                <a:gd name="connsiteX1" fmla="*/ 242442 w 242442"/>
                <a:gd name="connsiteY1" fmla="*/ 0 h 299733"/>
                <a:gd name="connsiteX2" fmla="*/ 242442 w 242442"/>
                <a:gd name="connsiteY2" fmla="*/ 299733 h 299733"/>
                <a:gd name="connsiteX3" fmla="*/ 0 w 242442"/>
                <a:gd name="connsiteY3" fmla="*/ 299733 h 29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2442" h="299733">
                  <a:moveTo>
                    <a:pt x="0" y="0"/>
                  </a:moveTo>
                  <a:lnTo>
                    <a:pt x="242442" y="0"/>
                  </a:lnTo>
                  <a:lnTo>
                    <a:pt x="242442" y="299733"/>
                  </a:lnTo>
                  <a:lnTo>
                    <a:pt x="0" y="29973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A0B34421-7734-4EBF-8EB7-0A7D510AAACA}"/>
                </a:ext>
              </a:extLst>
            </p:cNvPr>
            <p:cNvCxnSpPr>
              <a:stCxn id="80" idx="1"/>
              <a:endCxn id="80" idx="3"/>
            </p:cNvCxnSpPr>
            <p:nvPr/>
          </p:nvCxnSpPr>
          <p:spPr>
            <a:xfrm flipH="1">
              <a:off x="5193474" y="160021"/>
              <a:ext cx="288000" cy="288000"/>
            </a:xfrm>
            <a:prstGeom prst="line">
              <a:avLst/>
            </a:prstGeom>
            <a:ln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BEA71713-B192-4D0A-A391-9BA500EBAF76}"/>
                </a:ext>
              </a:extLst>
            </p:cNvPr>
            <p:cNvSpPr/>
            <p:nvPr/>
          </p:nvSpPr>
          <p:spPr>
            <a:xfrm>
              <a:off x="5481470" y="160021"/>
              <a:ext cx="165783" cy="288000"/>
            </a:xfrm>
            <a:custGeom>
              <a:avLst/>
              <a:gdLst>
                <a:gd name="connsiteX0" fmla="*/ 0 w 242442"/>
                <a:gd name="connsiteY0" fmla="*/ 0 h 299733"/>
                <a:gd name="connsiteX1" fmla="*/ 242442 w 242442"/>
                <a:gd name="connsiteY1" fmla="*/ 0 h 299733"/>
                <a:gd name="connsiteX2" fmla="*/ 242442 w 242442"/>
                <a:gd name="connsiteY2" fmla="*/ 299733 h 299733"/>
                <a:gd name="connsiteX3" fmla="*/ 0 w 242442"/>
                <a:gd name="connsiteY3" fmla="*/ 299733 h 29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2442" h="299733">
                  <a:moveTo>
                    <a:pt x="0" y="0"/>
                  </a:moveTo>
                  <a:lnTo>
                    <a:pt x="242442" y="0"/>
                  </a:lnTo>
                  <a:lnTo>
                    <a:pt x="242442" y="299733"/>
                  </a:lnTo>
                  <a:lnTo>
                    <a:pt x="0" y="29973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0AC7C92A-34AC-4C41-8329-2AC511C07D11}"/>
                </a:ext>
              </a:extLst>
            </p:cNvPr>
            <p:cNvCxnSpPr>
              <a:cxnSpLocks/>
              <a:stCxn id="82" idx="0"/>
              <a:endCxn id="82" idx="1"/>
            </p:cNvCxnSpPr>
            <p:nvPr/>
          </p:nvCxnSpPr>
          <p:spPr>
            <a:xfrm>
              <a:off x="5481470" y="160021"/>
              <a:ext cx="165783" cy="0"/>
            </a:xfrm>
            <a:prstGeom prst="line">
              <a:avLst/>
            </a:prstGeom>
            <a:ln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5E6F4F41-2874-44F8-AB2A-3F410F911FCC}"/>
              </a:ext>
            </a:extLst>
          </p:cNvPr>
          <p:cNvGrpSpPr/>
          <p:nvPr/>
        </p:nvGrpSpPr>
        <p:grpSpPr>
          <a:xfrm flipH="1" flipV="1">
            <a:off x="3236558" y="1457325"/>
            <a:ext cx="1801181" cy="1156900"/>
            <a:chOff x="5193474" y="160021"/>
            <a:chExt cx="448388" cy="288000"/>
          </a:xfrm>
        </p:grpSpPr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24ED7095-B413-4ADE-A1A8-25D190B5DFC2}"/>
                </a:ext>
              </a:extLst>
            </p:cNvPr>
            <p:cNvSpPr/>
            <p:nvPr/>
          </p:nvSpPr>
          <p:spPr>
            <a:xfrm>
              <a:off x="5193474" y="160021"/>
              <a:ext cx="288000" cy="288000"/>
            </a:xfrm>
            <a:custGeom>
              <a:avLst/>
              <a:gdLst>
                <a:gd name="connsiteX0" fmla="*/ 0 w 242442"/>
                <a:gd name="connsiteY0" fmla="*/ 0 h 299733"/>
                <a:gd name="connsiteX1" fmla="*/ 242442 w 242442"/>
                <a:gd name="connsiteY1" fmla="*/ 0 h 299733"/>
                <a:gd name="connsiteX2" fmla="*/ 242442 w 242442"/>
                <a:gd name="connsiteY2" fmla="*/ 299733 h 299733"/>
                <a:gd name="connsiteX3" fmla="*/ 0 w 242442"/>
                <a:gd name="connsiteY3" fmla="*/ 299733 h 29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2442" h="299733">
                  <a:moveTo>
                    <a:pt x="0" y="0"/>
                  </a:moveTo>
                  <a:lnTo>
                    <a:pt x="242442" y="0"/>
                  </a:lnTo>
                  <a:lnTo>
                    <a:pt x="242442" y="299733"/>
                  </a:lnTo>
                  <a:lnTo>
                    <a:pt x="0" y="29973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03E96696-A74B-48EA-9B24-81D144724007}"/>
                </a:ext>
              </a:extLst>
            </p:cNvPr>
            <p:cNvCxnSpPr>
              <a:stCxn id="76" idx="1"/>
              <a:endCxn id="76" idx="3"/>
            </p:cNvCxnSpPr>
            <p:nvPr/>
          </p:nvCxnSpPr>
          <p:spPr>
            <a:xfrm flipH="1">
              <a:off x="5193474" y="160021"/>
              <a:ext cx="288000" cy="288000"/>
            </a:xfrm>
            <a:prstGeom prst="line">
              <a:avLst/>
            </a:prstGeom>
            <a:ln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43AF16E5-FD9E-44EE-B1C5-F8D289DFDCEA}"/>
                </a:ext>
              </a:extLst>
            </p:cNvPr>
            <p:cNvSpPr/>
            <p:nvPr/>
          </p:nvSpPr>
          <p:spPr>
            <a:xfrm>
              <a:off x="5481474" y="160021"/>
              <a:ext cx="160388" cy="288000"/>
            </a:xfrm>
            <a:custGeom>
              <a:avLst/>
              <a:gdLst>
                <a:gd name="connsiteX0" fmla="*/ 0 w 242442"/>
                <a:gd name="connsiteY0" fmla="*/ 0 h 299733"/>
                <a:gd name="connsiteX1" fmla="*/ 242442 w 242442"/>
                <a:gd name="connsiteY1" fmla="*/ 0 h 299733"/>
                <a:gd name="connsiteX2" fmla="*/ 242442 w 242442"/>
                <a:gd name="connsiteY2" fmla="*/ 299733 h 299733"/>
                <a:gd name="connsiteX3" fmla="*/ 0 w 242442"/>
                <a:gd name="connsiteY3" fmla="*/ 299733 h 29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2442" h="299733">
                  <a:moveTo>
                    <a:pt x="0" y="0"/>
                  </a:moveTo>
                  <a:lnTo>
                    <a:pt x="242442" y="0"/>
                  </a:lnTo>
                  <a:lnTo>
                    <a:pt x="242442" y="299733"/>
                  </a:lnTo>
                  <a:lnTo>
                    <a:pt x="0" y="29973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3744CA09-7FB5-4280-8F1A-9962F0942870}"/>
                </a:ext>
              </a:extLst>
            </p:cNvPr>
            <p:cNvCxnSpPr>
              <a:cxnSpLocks/>
              <a:stCxn id="78" idx="0"/>
              <a:endCxn id="78" idx="1"/>
            </p:cNvCxnSpPr>
            <p:nvPr/>
          </p:nvCxnSpPr>
          <p:spPr>
            <a:xfrm flipV="1">
              <a:off x="5481474" y="160021"/>
              <a:ext cx="160388" cy="0"/>
            </a:xfrm>
            <a:prstGeom prst="line">
              <a:avLst/>
            </a:prstGeom>
            <a:ln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文本框 105">
            <a:extLst>
              <a:ext uri="{FF2B5EF4-FFF2-40B4-BE49-F238E27FC236}">
                <a16:creationId xmlns:a16="http://schemas.microsoft.com/office/drawing/2014/main" id="{7A6880B5-5F85-48D9-B346-D01C4E576102}"/>
              </a:ext>
            </a:extLst>
          </p:cNvPr>
          <p:cNvSpPr txBox="1"/>
          <p:nvPr/>
        </p:nvSpPr>
        <p:spPr>
          <a:xfrm>
            <a:off x="5124276" y="2203433"/>
            <a:ext cx="1846659" cy="290401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因此引发的慢性疾病</a:t>
            </a:r>
            <a:endParaRPr lang="en-US" altLang="zh-CN" sz="1600" dirty="0">
              <a:solidFill>
                <a:schemeClr val="accent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B788046E-C151-43A2-B3F1-6495D5BDEB31}"/>
              </a:ext>
            </a:extLst>
          </p:cNvPr>
          <p:cNvSpPr txBox="1"/>
          <p:nvPr/>
        </p:nvSpPr>
        <p:spPr>
          <a:xfrm>
            <a:off x="5124276" y="2496168"/>
            <a:ext cx="1641475" cy="290401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已成为人类健康的</a:t>
            </a:r>
            <a:endParaRPr lang="en-US" altLang="zh-CN" sz="1600" dirty="0">
              <a:solidFill>
                <a:schemeClr val="accent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E22362E3-74B3-4FD3-9A1B-681F2D6B8F27}"/>
              </a:ext>
            </a:extLst>
          </p:cNvPr>
          <p:cNvSpPr txBox="1"/>
          <p:nvPr/>
        </p:nvSpPr>
        <p:spPr>
          <a:xfrm>
            <a:off x="5003626" y="2842243"/>
            <a:ext cx="1692771" cy="399276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2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「头号杀手」</a:t>
            </a:r>
            <a:endParaRPr lang="en-US" altLang="zh-CN" sz="2200" dirty="0">
              <a:solidFill>
                <a:schemeClr val="accent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1E8B992E-5175-4E0D-85B7-FE5E61D32279}"/>
              </a:ext>
            </a:extLst>
          </p:cNvPr>
          <p:cNvSpPr txBox="1"/>
          <p:nvPr/>
        </p:nvSpPr>
        <p:spPr>
          <a:xfrm>
            <a:off x="5127101" y="1657034"/>
            <a:ext cx="2529539" cy="399533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处于</a:t>
            </a:r>
            <a:r>
              <a:rPr lang="zh-CN" altLang="en-US" sz="22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「亚健康」</a:t>
            </a:r>
            <a:r>
              <a:rPr lang="zh-CN" altLang="en-US" sz="22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状态</a:t>
            </a:r>
            <a:endParaRPr lang="en-US" altLang="zh-CN" sz="22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764E3501-A61D-4600-9C27-C545B0CCF5AF}"/>
              </a:ext>
            </a:extLst>
          </p:cNvPr>
          <p:cNvGrpSpPr/>
          <p:nvPr/>
        </p:nvGrpSpPr>
        <p:grpSpPr>
          <a:xfrm>
            <a:off x="5129213" y="2053639"/>
            <a:ext cx="2481262" cy="171437"/>
            <a:chOff x="5167313" y="2091080"/>
            <a:chExt cx="1938337" cy="399597"/>
          </a:xfrm>
        </p:grpSpPr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E0C727AA-132B-4155-B7F9-136411BD1548}"/>
                </a:ext>
              </a:extLst>
            </p:cNvPr>
            <p:cNvSpPr/>
            <p:nvPr/>
          </p:nvSpPr>
          <p:spPr>
            <a:xfrm>
              <a:off x="5167313" y="2091080"/>
              <a:ext cx="1938337" cy="3995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93F717CA-A045-44C0-9A00-FB2ABCA7DEA5}"/>
                </a:ext>
              </a:extLst>
            </p:cNvPr>
            <p:cNvCxnSpPr>
              <a:stCxn id="110" idx="1"/>
              <a:endCxn id="110" idx="3"/>
            </p:cNvCxnSpPr>
            <p:nvPr/>
          </p:nvCxnSpPr>
          <p:spPr>
            <a:xfrm>
              <a:off x="5167313" y="2290879"/>
              <a:ext cx="19383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5" name="图片 144" descr="人的手&#10;&#10;中度可信度描述已自动生成">
            <a:extLst>
              <a:ext uri="{FF2B5EF4-FFF2-40B4-BE49-F238E27FC236}">
                <a16:creationId xmlns:a16="http://schemas.microsoft.com/office/drawing/2014/main" id="{C9634641-D999-DBE0-D8A0-6B2396B7F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r="24840"/>
          <a:stretch/>
        </p:blipFill>
        <p:spPr>
          <a:xfrm>
            <a:off x="6540697" y="2377590"/>
            <a:ext cx="6045945" cy="6045945"/>
          </a:xfrm>
          <a:prstGeom prst="ellipse">
            <a:avLst/>
          </a:prstGeom>
        </p:spPr>
      </p:pic>
      <p:sp>
        <p:nvSpPr>
          <p:cNvPr id="114" name="文本框 113">
            <a:extLst>
              <a:ext uri="{FF2B5EF4-FFF2-40B4-BE49-F238E27FC236}">
                <a16:creationId xmlns:a16="http://schemas.microsoft.com/office/drawing/2014/main" id="{74F39018-27F8-4BD4-ADB6-C03465DC4C11}"/>
              </a:ext>
            </a:extLst>
          </p:cNvPr>
          <p:cNvSpPr txBox="1"/>
          <p:nvPr/>
        </p:nvSpPr>
        <p:spPr>
          <a:xfrm>
            <a:off x="9825881" y="5600758"/>
            <a:ext cx="1641476" cy="598177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600"/>
            </a:lvl1pPr>
          </a:lstStyle>
          <a:p>
            <a:pPr algn="r"/>
            <a:r>
              <a:rPr lang="zh-CN" altLang="en-US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心脑血管疾病</a:t>
            </a:r>
            <a:endParaRPr lang="en-US" altLang="zh-CN" dirty="0">
              <a:solidFill>
                <a:schemeClr val="accent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algn="r"/>
            <a:r>
              <a:rPr lang="zh-CN" altLang="en-US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是我国高发慢性病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CE46214-A68A-4A65-82D9-8C0751E3B791}"/>
              </a:ext>
            </a:extLst>
          </p:cNvPr>
          <p:cNvGrpSpPr/>
          <p:nvPr/>
        </p:nvGrpSpPr>
        <p:grpSpPr>
          <a:xfrm>
            <a:off x="1364835" y="2275332"/>
            <a:ext cx="1240724" cy="1206444"/>
            <a:chOff x="1364835" y="2275332"/>
            <a:chExt cx="1240724" cy="1206444"/>
          </a:xfrm>
        </p:grpSpPr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8A4A9420-81F9-40A7-A88A-8CDAA4226727}"/>
                </a:ext>
              </a:extLst>
            </p:cNvPr>
            <p:cNvSpPr txBox="1"/>
            <p:nvPr/>
          </p:nvSpPr>
          <p:spPr>
            <a:xfrm>
              <a:off x="1364835" y="2275332"/>
              <a:ext cx="1231106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2">
                      <a:lumMod val="25000"/>
                    </a:schemeClr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世界卫生组织</a:t>
              </a:r>
              <a:endParaRPr lang="en-US" altLang="zh-CN" sz="1600" dirty="0">
                <a:solidFill>
                  <a:schemeClr val="bg2">
                    <a:lumMod val="2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  <a:p>
              <a:pPr algn="ctr"/>
              <a:r>
                <a:rPr lang="zh-CN" altLang="en-US" sz="1600" dirty="0">
                  <a:solidFill>
                    <a:schemeClr val="bg2">
                      <a:lumMod val="25000"/>
                    </a:schemeClr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（</a:t>
              </a:r>
              <a:r>
                <a:rPr lang="en-US" altLang="zh-CN" sz="1600" dirty="0">
                  <a:solidFill>
                    <a:schemeClr val="bg2">
                      <a:lumMod val="25000"/>
                    </a:schemeClr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WHO</a:t>
              </a:r>
              <a:r>
                <a:rPr lang="zh-CN" altLang="en-US" sz="1600" dirty="0">
                  <a:solidFill>
                    <a:schemeClr val="bg2">
                      <a:lumMod val="25000"/>
                    </a:schemeClr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）</a:t>
              </a:r>
              <a:endParaRPr lang="en-US" altLang="zh-CN" sz="1600" dirty="0">
                <a:solidFill>
                  <a:schemeClr val="bg2">
                    <a:lumMod val="2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449282AD-0C6F-4795-95C7-02C2F14F3339}"/>
                </a:ext>
              </a:extLst>
            </p:cNvPr>
            <p:cNvSpPr txBox="1"/>
            <p:nvPr/>
          </p:nvSpPr>
          <p:spPr>
            <a:xfrm>
              <a:off x="2191023" y="3228222"/>
              <a:ext cx="174728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050" dirty="0">
                  <a:solidFill>
                    <a:schemeClr val="accent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[2]</a:t>
              </a:r>
              <a:endParaRPr lang="zh-CN" altLang="en-US" sz="105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54B12E70-934A-4933-BDB1-EE7A0A8705AB}"/>
                </a:ext>
              </a:extLst>
            </p:cNvPr>
            <p:cNvSpPr txBox="1"/>
            <p:nvPr/>
          </p:nvSpPr>
          <p:spPr>
            <a:xfrm>
              <a:off x="1374453" y="2883342"/>
              <a:ext cx="1231106" cy="598434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bg2">
                      <a:lumMod val="25000"/>
                    </a:schemeClr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中国健康人群</a:t>
              </a:r>
              <a:endParaRPr lang="en-US" altLang="zh-CN" sz="1600" dirty="0">
                <a:solidFill>
                  <a:schemeClr val="bg2">
                    <a:lumMod val="2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bg2">
                      <a:lumMod val="25000"/>
                    </a:schemeClr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占比数据</a:t>
              </a:r>
              <a:endParaRPr lang="en-US" altLang="zh-CN" sz="1600" dirty="0">
                <a:solidFill>
                  <a:schemeClr val="bg2">
                    <a:lumMod val="2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4D9B9798-A5BA-453B-9104-A6722A7AB0B2}"/>
                </a:ext>
              </a:extLst>
            </p:cNvPr>
            <p:cNvGrpSpPr/>
            <p:nvPr/>
          </p:nvGrpSpPr>
          <p:grpSpPr>
            <a:xfrm>
              <a:off x="1652589" y="2754127"/>
              <a:ext cx="655600" cy="171437"/>
              <a:chOff x="5167313" y="2091080"/>
              <a:chExt cx="1938337" cy="399597"/>
            </a:xfrm>
          </p:grpSpPr>
          <p:sp>
            <p:nvSpPr>
              <p:cNvPr id="122" name="矩形 121">
                <a:extLst>
                  <a:ext uri="{FF2B5EF4-FFF2-40B4-BE49-F238E27FC236}">
                    <a16:creationId xmlns:a16="http://schemas.microsoft.com/office/drawing/2014/main" id="{3E0F45B5-84A4-4DA0-979A-DB4303D27649}"/>
                  </a:ext>
                </a:extLst>
              </p:cNvPr>
              <p:cNvSpPr/>
              <p:nvPr/>
            </p:nvSpPr>
            <p:spPr>
              <a:xfrm>
                <a:off x="5167313" y="2091080"/>
                <a:ext cx="1938337" cy="3995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  <p:cxnSp>
            <p:nvCxnSpPr>
              <p:cNvPr id="123" name="直接连接符 122">
                <a:extLst>
                  <a:ext uri="{FF2B5EF4-FFF2-40B4-BE49-F238E27FC236}">
                    <a16:creationId xmlns:a16="http://schemas.microsoft.com/office/drawing/2014/main" id="{FE269639-5F39-42F4-8035-69C82EDD90AA}"/>
                  </a:ext>
                </a:extLst>
              </p:cNvPr>
              <p:cNvCxnSpPr>
                <a:stCxn id="122" idx="1"/>
                <a:endCxn id="122" idx="3"/>
              </p:cNvCxnSpPr>
              <p:nvPr/>
            </p:nvCxnSpPr>
            <p:spPr>
              <a:xfrm>
                <a:off x="5167313" y="2290879"/>
                <a:ext cx="1938337" cy="0"/>
              </a:xfrm>
              <a:prstGeom prst="line">
                <a:avLst/>
              </a:prstGeom>
              <a:ln w="95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4" name="文本框 123">
            <a:extLst>
              <a:ext uri="{FF2B5EF4-FFF2-40B4-BE49-F238E27FC236}">
                <a16:creationId xmlns:a16="http://schemas.microsoft.com/office/drawing/2014/main" id="{51646F23-2273-42C9-9951-40A3F62C12B6}"/>
              </a:ext>
            </a:extLst>
          </p:cNvPr>
          <p:cNvSpPr txBox="1"/>
          <p:nvPr/>
        </p:nvSpPr>
        <p:spPr>
          <a:xfrm>
            <a:off x="6552551" y="2914840"/>
            <a:ext cx="147476" cy="16158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5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[1]</a:t>
            </a:r>
            <a:endParaRPr lang="zh-CN" altLang="en-US" sz="1050" dirty="0">
              <a:solidFill>
                <a:schemeClr val="accent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CCDF02FE-0113-4592-8C55-0F79707F3219}"/>
              </a:ext>
            </a:extLst>
          </p:cNvPr>
          <p:cNvSpPr txBox="1"/>
          <p:nvPr/>
        </p:nvSpPr>
        <p:spPr>
          <a:xfrm>
            <a:off x="724643" y="4699579"/>
            <a:ext cx="4399633" cy="1019446"/>
          </a:xfrm>
          <a:prstGeom prst="rect">
            <a:avLst/>
          </a:prstGeom>
          <a:noFill/>
          <a:effectLst/>
        </p:spPr>
        <p:txBody>
          <a:bodyPr wrap="squar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2019</a:t>
            </a:r>
            <a:r>
              <a:rPr lang="zh-CN" altLang="en-US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年，我国因慢性病导致的死亡占总死亡</a:t>
            </a:r>
            <a:r>
              <a:rPr lang="en-US" altLang="zh-CN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88.5%</a:t>
            </a:r>
            <a:r>
              <a:rPr lang="zh-CN" altLang="en-US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，其中心脑血管病、癌症、慢性呼吸系统疾病死亡比例为</a:t>
            </a:r>
            <a:r>
              <a:rPr lang="en-US" altLang="zh-CN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80.7%</a:t>
            </a:r>
            <a:r>
              <a:rPr lang="zh-CN" altLang="en-US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。</a:t>
            </a:r>
            <a:endParaRPr lang="en-US" altLang="zh-CN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D0EEA4D0-1539-48B9-A9C3-68BF067A42CE}"/>
              </a:ext>
            </a:extLst>
          </p:cNvPr>
          <p:cNvGrpSpPr/>
          <p:nvPr/>
        </p:nvGrpSpPr>
        <p:grpSpPr>
          <a:xfrm>
            <a:off x="745993" y="4488794"/>
            <a:ext cx="5779437" cy="107632"/>
            <a:chOff x="801212" y="4198144"/>
            <a:chExt cx="5779437" cy="107632"/>
          </a:xfrm>
        </p:grpSpPr>
        <p:cxnSp>
          <p:nvCxnSpPr>
            <p:cNvPr id="130" name="直接连接符 129">
              <a:extLst>
                <a:ext uri="{FF2B5EF4-FFF2-40B4-BE49-F238E27FC236}">
                  <a16:creationId xmlns:a16="http://schemas.microsoft.com/office/drawing/2014/main" id="{3F170626-774D-4ECB-9DE5-093B85068C1E}"/>
                </a:ext>
              </a:extLst>
            </p:cNvPr>
            <p:cNvCxnSpPr>
              <a:cxnSpLocks/>
              <a:stCxn id="131" idx="6"/>
              <a:endCxn id="132" idx="2"/>
            </p:cNvCxnSpPr>
            <p:nvPr/>
          </p:nvCxnSpPr>
          <p:spPr>
            <a:xfrm>
              <a:off x="875506" y="4251960"/>
              <a:ext cx="5597511" cy="0"/>
            </a:xfrm>
            <a:prstGeom prst="line">
              <a:avLst/>
            </a:prstGeom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75929C70-C64D-4625-A6DE-555C9EF398DA}"/>
                </a:ext>
              </a:extLst>
            </p:cNvPr>
            <p:cNvSpPr/>
            <p:nvPr/>
          </p:nvSpPr>
          <p:spPr>
            <a:xfrm>
              <a:off x="6473017" y="4198144"/>
              <a:ext cx="107632" cy="10763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A883798F-8B02-4DA0-B4AB-3B2F6A80D48E}"/>
                </a:ext>
              </a:extLst>
            </p:cNvPr>
            <p:cNvSpPr/>
            <p:nvPr/>
          </p:nvSpPr>
          <p:spPr>
            <a:xfrm>
              <a:off x="801212" y="4214813"/>
              <a:ext cx="74294" cy="7429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sp>
        <p:nvSpPr>
          <p:cNvPr id="139" name="文本框 138">
            <a:extLst>
              <a:ext uri="{FF2B5EF4-FFF2-40B4-BE49-F238E27FC236}">
                <a16:creationId xmlns:a16="http://schemas.microsoft.com/office/drawing/2014/main" id="{D9CB7A3C-DA8B-48DF-A32B-BF50F547904C}"/>
              </a:ext>
            </a:extLst>
          </p:cNvPr>
          <p:cNvSpPr txBox="1"/>
          <p:nvPr/>
        </p:nvSpPr>
        <p:spPr>
          <a:xfrm>
            <a:off x="630955" y="6072794"/>
            <a:ext cx="6056972" cy="4847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7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[1]</a:t>
            </a:r>
            <a:r>
              <a:rPr lang="zh-CN" altLang="en-US" sz="7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郭清</a:t>
            </a:r>
            <a:r>
              <a:rPr lang="en-US" altLang="zh-CN" sz="7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.</a:t>
            </a:r>
            <a:r>
              <a:rPr lang="zh-CN" altLang="en-US" sz="7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《健康管理学》</a:t>
            </a:r>
          </a:p>
          <a:p>
            <a:pPr>
              <a:lnSpc>
                <a:spcPct val="125000"/>
              </a:lnSpc>
            </a:pPr>
            <a:r>
              <a:rPr lang="en-US" sz="7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[2]</a:t>
            </a:r>
            <a:r>
              <a:rPr lang="zh-CN" altLang="en-US" sz="7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陈晶,于征淼,赵晓山,罗仁.中国亚健康研究的现状与分析[J].中国组织工程研究与临床康复,2007(47):9566-9569</a:t>
            </a:r>
          </a:p>
          <a:p>
            <a:pPr>
              <a:lnSpc>
                <a:spcPct val="125000"/>
              </a:lnSpc>
            </a:pPr>
            <a:r>
              <a:rPr lang="en-US" sz="7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[3]</a:t>
            </a:r>
            <a:r>
              <a:rPr lang="zh-CN" altLang="en-US" sz="7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《中国居民营养与慢性病状况报告（2020年）》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8CACD206-D179-4CD6-9D3E-D3D0F733E397}"/>
              </a:ext>
            </a:extLst>
          </p:cNvPr>
          <p:cNvSpPr txBox="1"/>
          <p:nvPr/>
        </p:nvSpPr>
        <p:spPr>
          <a:xfrm>
            <a:off x="723900" y="301307"/>
            <a:ext cx="1274388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492D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  <a:cs typeface="+mn-cs"/>
                <a:sym typeface="字魂59号-创粗黑" panose="00000500000000000000" pitchFamily="2" charset="-122"/>
              </a:rPr>
              <a:t>什么是</a:t>
            </a:r>
            <a:endParaRPr lang="zh-CN" altLang="en-US" sz="3600" dirty="0">
              <a:solidFill>
                <a:schemeClr val="accent1"/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494E8654-881E-4814-8106-CA60841AC949}"/>
              </a:ext>
            </a:extLst>
          </p:cNvPr>
          <p:cNvSpPr txBox="1"/>
          <p:nvPr/>
        </p:nvSpPr>
        <p:spPr>
          <a:xfrm>
            <a:off x="1871851" y="301307"/>
            <a:ext cx="2197718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「亚健康」</a:t>
            </a: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17DEB1E5-ECAF-401A-BDFD-86570668AAD7}"/>
              </a:ext>
            </a:extLst>
          </p:cNvPr>
          <p:cNvSpPr txBox="1"/>
          <p:nvPr/>
        </p:nvSpPr>
        <p:spPr>
          <a:xfrm>
            <a:off x="3511915" y="5392060"/>
            <a:ext cx="174728" cy="16158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5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[3]</a:t>
            </a:r>
            <a:endParaRPr lang="zh-CN" altLang="en-US" sz="1050" dirty="0">
              <a:solidFill>
                <a:schemeClr val="accent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5703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5956B31-34FC-9743-D0C8-679E52B0C715}"/>
              </a:ext>
            </a:extLst>
          </p:cNvPr>
          <p:cNvSpPr txBox="1"/>
          <p:nvPr/>
        </p:nvSpPr>
        <p:spPr>
          <a:xfrm>
            <a:off x="799738" y="2590312"/>
            <a:ext cx="5947141" cy="11079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营养素摄入现状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AEDB237-0800-1641-9250-DB388AA89D12}"/>
              </a:ext>
            </a:extLst>
          </p:cNvPr>
          <p:cNvSpPr txBox="1"/>
          <p:nvPr/>
        </p:nvSpPr>
        <p:spPr>
          <a:xfrm>
            <a:off x="799738" y="3555242"/>
            <a:ext cx="5171287" cy="11079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居然是这样？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5479B27-328F-036B-E5F6-826D6D1F1353}"/>
              </a:ext>
            </a:extLst>
          </p:cNvPr>
          <p:cNvSpPr txBox="1"/>
          <p:nvPr/>
        </p:nvSpPr>
        <p:spPr>
          <a:xfrm>
            <a:off x="723900" y="5865489"/>
            <a:ext cx="1814599" cy="18466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Status of nutrient intake</a:t>
            </a:r>
            <a:endParaRPr lang="zh-CN" altLang="en-US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FF244B-591E-476B-F5FB-2D0FBE59F11A}"/>
              </a:ext>
            </a:extLst>
          </p:cNvPr>
          <p:cNvSpPr txBox="1"/>
          <p:nvPr/>
        </p:nvSpPr>
        <p:spPr>
          <a:xfrm>
            <a:off x="688468" y="1354532"/>
            <a:ext cx="1297150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R" panose="00020600040101010101" pitchFamily="18" charset="-122"/>
              </a:rPr>
              <a:t>02</a:t>
            </a:r>
            <a:endParaRPr lang="zh-CN" altLang="en-US" sz="66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0874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文本框 117">
            <a:extLst>
              <a:ext uri="{FF2B5EF4-FFF2-40B4-BE49-F238E27FC236}">
                <a16:creationId xmlns:a16="http://schemas.microsoft.com/office/drawing/2014/main" id="{5A9F192B-B8D8-4DBF-8E13-569364242294}"/>
              </a:ext>
            </a:extLst>
          </p:cNvPr>
          <p:cNvSpPr txBox="1"/>
          <p:nvPr/>
        </p:nvSpPr>
        <p:spPr>
          <a:xfrm rot="20116565">
            <a:off x="2311548" y="3842657"/>
            <a:ext cx="1917552" cy="1917552"/>
          </a:xfrm>
          <a:prstGeom prst="rect">
            <a:avLst/>
          </a:prstGeom>
          <a:noFill/>
        </p:spPr>
        <p:txBody>
          <a:bodyPr wrap="none" lIns="0" tIns="0" rIns="0" bIns="0">
            <a:prstTxWarp prst="textArchDown">
              <a:avLst>
                <a:gd name="adj" fmla="val 1078080"/>
              </a:avLst>
            </a:prstTxWarp>
            <a:noAutofit/>
          </a:bodyPr>
          <a:lstStyle/>
          <a:p>
            <a:r>
              <a:rPr lang="en-US" altLang="zh-CN" sz="12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Current situation of nutrient intake of residents.</a:t>
            </a:r>
            <a:endParaRPr lang="zh-CN" altLang="en-US" sz="1200" dirty="0">
              <a:solidFill>
                <a:schemeClr val="accent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E983EC8E-C12C-46D4-B743-C80D78A1C2C8}"/>
              </a:ext>
            </a:extLst>
          </p:cNvPr>
          <p:cNvSpPr txBox="1"/>
          <p:nvPr/>
        </p:nvSpPr>
        <p:spPr>
          <a:xfrm>
            <a:off x="723900" y="301307"/>
            <a:ext cx="629981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2.1</a:t>
            </a:r>
            <a:endParaRPr lang="zh-CN" altLang="en-US" sz="3600" dirty="0">
              <a:solidFill>
                <a:schemeClr val="accent1"/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FC3EC652-A155-44C1-8444-F4C4DFA425B9}"/>
              </a:ext>
            </a:extLst>
          </p:cNvPr>
          <p:cNvSpPr txBox="1"/>
          <p:nvPr/>
        </p:nvSpPr>
        <p:spPr>
          <a:xfrm>
            <a:off x="1609965" y="301307"/>
            <a:ext cx="3823162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居民营养素摄入现状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2A9E2E92-0772-40D0-9287-BEB84740A0CC}"/>
              </a:ext>
            </a:extLst>
          </p:cNvPr>
          <p:cNvSpPr txBox="1"/>
          <p:nvPr/>
        </p:nvSpPr>
        <p:spPr>
          <a:xfrm>
            <a:off x="724643" y="1079250"/>
            <a:ext cx="5371357" cy="748025"/>
          </a:xfrm>
          <a:prstGeom prst="rect">
            <a:avLst/>
          </a:prstGeom>
          <a:noFill/>
          <a:effectLst/>
        </p:spPr>
        <p:txBody>
          <a:bodyPr wrap="squar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2020</a:t>
            </a:r>
            <a:r>
              <a:rPr lang="zh-CN" altLang="en-US" sz="2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年</a:t>
            </a:r>
            <a:r>
              <a:rPr lang="en-US" altLang="zh-CN" sz="2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《</a:t>
            </a:r>
            <a:r>
              <a:rPr lang="zh-CN" altLang="en-US" sz="2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中国居民营养与慢性病状况报告</a:t>
            </a:r>
            <a:r>
              <a:rPr lang="en-US" altLang="zh-CN" sz="2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》</a:t>
            </a:r>
            <a:r>
              <a:rPr lang="zh-CN" altLang="en-US" sz="2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指出</a:t>
            </a:r>
            <a:r>
              <a:rPr lang="en-US" altLang="zh-CN" sz="2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2015-2019</a:t>
            </a:r>
            <a:r>
              <a:rPr lang="zh-CN" altLang="en-US" sz="2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年间，中国城乡居民：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9AD97A72-441A-4BA8-8BCD-CC200EC8605C}"/>
              </a:ext>
            </a:extLst>
          </p:cNvPr>
          <p:cNvSpPr/>
          <p:nvPr/>
        </p:nvSpPr>
        <p:spPr>
          <a:xfrm>
            <a:off x="0" y="6515100"/>
            <a:ext cx="4327876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00" name="矩形: 圆角 99">
            <a:extLst>
              <a:ext uri="{FF2B5EF4-FFF2-40B4-BE49-F238E27FC236}">
                <a16:creationId xmlns:a16="http://schemas.microsoft.com/office/drawing/2014/main" id="{7314CEBB-61F3-4E2F-B415-EC14DA31AFF2}"/>
              </a:ext>
            </a:extLst>
          </p:cNvPr>
          <p:cNvSpPr/>
          <p:nvPr/>
        </p:nvSpPr>
        <p:spPr>
          <a:xfrm>
            <a:off x="6349504" y="2152529"/>
            <a:ext cx="1584340" cy="266368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pic>
        <p:nvPicPr>
          <p:cNvPr id="58" name="图片 57" descr="雪地上&#10;&#10;描述已自动生成">
            <a:extLst>
              <a:ext uri="{FF2B5EF4-FFF2-40B4-BE49-F238E27FC236}">
                <a16:creationId xmlns:a16="http://schemas.microsoft.com/office/drawing/2014/main" id="{E06931F3-403B-55F7-E8DE-11038E9202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6" r="808"/>
          <a:stretch/>
        </p:blipFill>
        <p:spPr>
          <a:xfrm>
            <a:off x="6447482" y="2250508"/>
            <a:ext cx="1388042" cy="138804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3"/>
            </a:solidFill>
          </a:ln>
        </p:spPr>
      </p:pic>
      <p:sp>
        <p:nvSpPr>
          <p:cNvPr id="98" name="椭圆 97">
            <a:extLst>
              <a:ext uri="{FF2B5EF4-FFF2-40B4-BE49-F238E27FC236}">
                <a16:creationId xmlns:a16="http://schemas.microsoft.com/office/drawing/2014/main" id="{0272CA33-9534-4FDD-A5A3-1CD45809258A}"/>
              </a:ext>
            </a:extLst>
          </p:cNvPr>
          <p:cNvSpPr/>
          <p:nvPr/>
        </p:nvSpPr>
        <p:spPr>
          <a:xfrm>
            <a:off x="6444012" y="3916849"/>
            <a:ext cx="1395324" cy="41374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B46FD681-656E-403B-8A4F-4A5578028D9A}"/>
              </a:ext>
            </a:extLst>
          </p:cNvPr>
          <p:cNvSpPr txBox="1"/>
          <p:nvPr/>
        </p:nvSpPr>
        <p:spPr>
          <a:xfrm>
            <a:off x="6756953" y="3780412"/>
            <a:ext cx="769441" cy="747705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油</a:t>
            </a:r>
            <a:r>
              <a:rPr lang="en-US" altLang="zh-CN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&amp;</a:t>
            </a: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盐</a:t>
            </a:r>
            <a:endParaRPr lang="en-US" altLang="zh-CN" sz="20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摄入高</a:t>
            </a:r>
          </a:p>
        </p:txBody>
      </p:sp>
      <p:sp>
        <p:nvSpPr>
          <p:cNvPr id="106" name="矩形: 圆角 105">
            <a:extLst>
              <a:ext uri="{FF2B5EF4-FFF2-40B4-BE49-F238E27FC236}">
                <a16:creationId xmlns:a16="http://schemas.microsoft.com/office/drawing/2014/main" id="{FD6FE3B0-CED2-4286-AB42-7AC2DFA48150}"/>
              </a:ext>
            </a:extLst>
          </p:cNvPr>
          <p:cNvSpPr/>
          <p:nvPr/>
        </p:nvSpPr>
        <p:spPr>
          <a:xfrm>
            <a:off x="8103926" y="2152529"/>
            <a:ext cx="1584340" cy="266368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pic>
        <p:nvPicPr>
          <p:cNvPr id="59" name="图片 58" descr="桌子上放着许多食物&#10;&#10;描述已自动生成">
            <a:extLst>
              <a:ext uri="{FF2B5EF4-FFF2-40B4-BE49-F238E27FC236}">
                <a16:creationId xmlns:a16="http://schemas.microsoft.com/office/drawing/2014/main" id="{3B6753F6-0446-64E7-EBBB-2A442F93C1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0" r="8134"/>
          <a:stretch/>
        </p:blipFill>
        <p:spPr>
          <a:xfrm>
            <a:off x="8201905" y="2250508"/>
            <a:ext cx="1388042" cy="138804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3"/>
            </a:solidFill>
          </a:ln>
        </p:spPr>
      </p:pic>
      <p:sp>
        <p:nvSpPr>
          <p:cNvPr id="104" name="椭圆 103">
            <a:extLst>
              <a:ext uri="{FF2B5EF4-FFF2-40B4-BE49-F238E27FC236}">
                <a16:creationId xmlns:a16="http://schemas.microsoft.com/office/drawing/2014/main" id="{B4ED3C5F-A58B-405D-AD4E-1B03FA5ECC19}"/>
              </a:ext>
            </a:extLst>
          </p:cNvPr>
          <p:cNvSpPr/>
          <p:nvPr/>
        </p:nvSpPr>
        <p:spPr>
          <a:xfrm>
            <a:off x="8198434" y="3916849"/>
            <a:ext cx="1395324" cy="41374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62F7F4B1-07AD-440C-8ACD-F5DEC2331319}"/>
              </a:ext>
            </a:extLst>
          </p:cNvPr>
          <p:cNvSpPr txBox="1"/>
          <p:nvPr/>
        </p:nvSpPr>
        <p:spPr>
          <a:xfrm>
            <a:off x="8290162" y="3780412"/>
            <a:ext cx="1211871" cy="745525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油</a:t>
            </a:r>
            <a:r>
              <a:rPr lang="en-US" altLang="zh-CN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&amp;</a:t>
            </a: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盐摄入</a:t>
            </a:r>
            <a:endParaRPr lang="en-US" altLang="zh-CN" sz="20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超推荐值</a:t>
            </a:r>
          </a:p>
        </p:txBody>
      </p:sp>
      <p:sp>
        <p:nvSpPr>
          <p:cNvPr id="112" name="矩形: 圆角 111">
            <a:extLst>
              <a:ext uri="{FF2B5EF4-FFF2-40B4-BE49-F238E27FC236}">
                <a16:creationId xmlns:a16="http://schemas.microsoft.com/office/drawing/2014/main" id="{6DA9EAAF-16A5-482E-BA04-FB8E7C954E1D}"/>
              </a:ext>
            </a:extLst>
          </p:cNvPr>
          <p:cNvSpPr/>
          <p:nvPr/>
        </p:nvSpPr>
        <p:spPr>
          <a:xfrm>
            <a:off x="9858351" y="2152529"/>
            <a:ext cx="1584340" cy="266368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pic>
        <p:nvPicPr>
          <p:cNvPr id="60" name="图片 59" descr="人穿着蓝色的衣服&#10;&#10;中度可信度描述已自动生成">
            <a:extLst>
              <a:ext uri="{FF2B5EF4-FFF2-40B4-BE49-F238E27FC236}">
                <a16:creationId xmlns:a16="http://schemas.microsoft.com/office/drawing/2014/main" id="{A47EDDFD-6452-C7CE-0E59-9D456DECD4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9956330" y="2250508"/>
            <a:ext cx="1388042" cy="138804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3"/>
            </a:solidFill>
          </a:ln>
        </p:spPr>
      </p:pic>
      <p:sp>
        <p:nvSpPr>
          <p:cNvPr id="110" name="椭圆 109">
            <a:extLst>
              <a:ext uri="{FF2B5EF4-FFF2-40B4-BE49-F238E27FC236}">
                <a16:creationId xmlns:a16="http://schemas.microsoft.com/office/drawing/2014/main" id="{35D16BE1-8595-4108-91DA-C2F320F9DE6A}"/>
              </a:ext>
            </a:extLst>
          </p:cNvPr>
          <p:cNvSpPr/>
          <p:nvPr/>
        </p:nvSpPr>
        <p:spPr>
          <a:xfrm>
            <a:off x="9952859" y="3916849"/>
            <a:ext cx="1395324" cy="41374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24B95202-B6A9-4FA0-9779-7554E3D83954}"/>
              </a:ext>
            </a:extLst>
          </p:cNvPr>
          <p:cNvSpPr txBox="1"/>
          <p:nvPr/>
        </p:nvSpPr>
        <p:spPr>
          <a:xfrm>
            <a:off x="10137561" y="3780412"/>
            <a:ext cx="1025923" cy="747705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慢性病</a:t>
            </a:r>
            <a:endParaRPr lang="en-US" altLang="zh-CN" sz="20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发病率高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C86064F4-01A6-4119-8994-4676BB100352}"/>
              </a:ext>
            </a:extLst>
          </p:cNvPr>
          <p:cNvSpPr txBox="1"/>
          <p:nvPr/>
        </p:nvSpPr>
        <p:spPr>
          <a:xfrm>
            <a:off x="1827422" y="2034120"/>
            <a:ext cx="1131720" cy="7386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4800" dirty="0">
                <a:solidFill>
                  <a:srgbClr val="FF0000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两低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477B1F4D-F49F-4778-AB30-044FD5538F9A}"/>
              </a:ext>
            </a:extLst>
          </p:cNvPr>
          <p:cNvSpPr txBox="1"/>
          <p:nvPr/>
        </p:nvSpPr>
        <p:spPr>
          <a:xfrm>
            <a:off x="7453025" y="5007665"/>
            <a:ext cx="1131720" cy="7386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4800" dirty="0">
                <a:solidFill>
                  <a:srgbClr val="FF0000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四高</a:t>
            </a: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CDA24D09-AB8D-45C8-8850-0E0AB92AB46A}"/>
              </a:ext>
            </a:extLst>
          </p:cNvPr>
          <p:cNvSpPr/>
          <p:nvPr/>
        </p:nvSpPr>
        <p:spPr>
          <a:xfrm>
            <a:off x="2478324" y="2929745"/>
            <a:ext cx="1584340" cy="266368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3B856CA3-62D5-4E3E-8A9D-795A6ADC586B}"/>
              </a:ext>
            </a:extLst>
          </p:cNvPr>
          <p:cNvSpPr/>
          <p:nvPr/>
        </p:nvSpPr>
        <p:spPr>
          <a:xfrm>
            <a:off x="2572832" y="3415368"/>
            <a:ext cx="1395324" cy="413745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pic>
        <p:nvPicPr>
          <p:cNvPr id="48" name="图片 47" descr="许多绿色的水果&#10;&#10;描述已自动生成">
            <a:extLst>
              <a:ext uri="{FF2B5EF4-FFF2-40B4-BE49-F238E27FC236}">
                <a16:creationId xmlns:a16="http://schemas.microsoft.com/office/drawing/2014/main" id="{0363601F-0479-DC16-CAA3-72C9954A8E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/>
        </p:blipFill>
        <p:spPr>
          <a:xfrm>
            <a:off x="2576303" y="4107412"/>
            <a:ext cx="1388042" cy="138804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3"/>
            </a:solidFill>
          </a:ln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E647B054-0711-448C-BA05-1E5226722B11}"/>
              </a:ext>
            </a:extLst>
          </p:cNvPr>
          <p:cNvSpPr txBox="1"/>
          <p:nvPr/>
        </p:nvSpPr>
        <p:spPr>
          <a:xfrm>
            <a:off x="2792233" y="3220025"/>
            <a:ext cx="1025923" cy="745525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水果消费</a:t>
            </a:r>
            <a:endParaRPr lang="en-US" altLang="zh-CN" sz="20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偏低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00E0F7BC-C42D-4490-BF02-F905012F90B9}"/>
              </a:ext>
            </a:extLst>
          </p:cNvPr>
          <p:cNvSpPr/>
          <p:nvPr/>
        </p:nvSpPr>
        <p:spPr>
          <a:xfrm>
            <a:off x="723901" y="2929745"/>
            <a:ext cx="1584340" cy="266368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pic>
        <p:nvPicPr>
          <p:cNvPr id="47" name="图片 46" descr="图片包含 桌子, 食物, 水果, 蛋糕&#10;&#10;描述已自动生成">
            <a:extLst>
              <a:ext uri="{FF2B5EF4-FFF2-40B4-BE49-F238E27FC236}">
                <a16:creationId xmlns:a16="http://schemas.microsoft.com/office/drawing/2014/main" id="{065660C9-68EC-5D77-9D04-2461AAEDDB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r="15901"/>
          <a:stretch/>
        </p:blipFill>
        <p:spPr>
          <a:xfrm>
            <a:off x="821880" y="4107412"/>
            <a:ext cx="1388042" cy="138804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3"/>
            </a:solidFill>
          </a:ln>
        </p:spPr>
      </p:pic>
      <p:sp>
        <p:nvSpPr>
          <p:cNvPr id="68" name="椭圆 67">
            <a:extLst>
              <a:ext uri="{FF2B5EF4-FFF2-40B4-BE49-F238E27FC236}">
                <a16:creationId xmlns:a16="http://schemas.microsoft.com/office/drawing/2014/main" id="{352F8ABF-BF7A-4B01-B38C-77D8E5458D58}"/>
              </a:ext>
            </a:extLst>
          </p:cNvPr>
          <p:cNvSpPr/>
          <p:nvPr/>
        </p:nvSpPr>
        <p:spPr>
          <a:xfrm>
            <a:off x="818409" y="3415368"/>
            <a:ext cx="1395324" cy="413745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AA655644-1D08-48AA-8072-466A2BBE6E7F}"/>
              </a:ext>
            </a:extLst>
          </p:cNvPr>
          <p:cNvSpPr txBox="1"/>
          <p:nvPr/>
        </p:nvSpPr>
        <p:spPr>
          <a:xfrm>
            <a:off x="910136" y="3220025"/>
            <a:ext cx="1211871" cy="745525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奶</a:t>
            </a:r>
            <a:r>
              <a:rPr lang="en-US" altLang="zh-CN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&amp;</a:t>
            </a: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豆消费</a:t>
            </a:r>
            <a:endParaRPr lang="en-US" altLang="zh-CN" sz="20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偏低</a:t>
            </a: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080D5380-3088-4C8F-9E7C-AAAB6C213AD3}"/>
              </a:ext>
            </a:extLst>
          </p:cNvPr>
          <p:cNvSpPr txBox="1"/>
          <p:nvPr/>
        </p:nvSpPr>
        <p:spPr>
          <a:xfrm rot="20341358">
            <a:off x="4498010" y="2055459"/>
            <a:ext cx="1778140" cy="1778140"/>
          </a:xfrm>
          <a:prstGeom prst="rect">
            <a:avLst/>
          </a:prstGeom>
          <a:noFill/>
        </p:spPr>
        <p:txBody>
          <a:bodyPr wrap="none" lIns="0" tIns="0" rIns="0" bIns="0">
            <a:prstTxWarp prst="textArchUp">
              <a:avLst>
                <a:gd name="adj" fmla="val 11686812"/>
              </a:avLst>
            </a:prstTxWarp>
            <a:noAutofit/>
          </a:bodyPr>
          <a:lstStyle/>
          <a:p>
            <a:r>
              <a:rPr lang="en-US" altLang="zh-CN" sz="1200" dirty="0">
                <a:solidFill>
                  <a:schemeClr val="accent2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Current situation of nutrient intake of residents.</a:t>
            </a:r>
            <a:endParaRPr lang="zh-CN" altLang="en-US" sz="1200" dirty="0">
              <a:solidFill>
                <a:schemeClr val="accent2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94" name="矩形: 圆角 93">
            <a:extLst>
              <a:ext uri="{FF2B5EF4-FFF2-40B4-BE49-F238E27FC236}">
                <a16:creationId xmlns:a16="http://schemas.microsoft.com/office/drawing/2014/main" id="{C68569D1-801E-42AB-946D-B87A1DBC200C}"/>
              </a:ext>
            </a:extLst>
          </p:cNvPr>
          <p:cNvSpPr/>
          <p:nvPr/>
        </p:nvSpPr>
        <p:spPr>
          <a:xfrm>
            <a:off x="4595080" y="2152529"/>
            <a:ext cx="1584340" cy="266368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D51E8945-53BE-4DCC-9DB3-9BB98CD599B2}"/>
              </a:ext>
            </a:extLst>
          </p:cNvPr>
          <p:cNvSpPr/>
          <p:nvPr/>
        </p:nvSpPr>
        <p:spPr>
          <a:xfrm>
            <a:off x="4689588" y="3916849"/>
            <a:ext cx="1395324" cy="41374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9EB53C49-C9BE-498F-823C-C9163A786B54}"/>
              </a:ext>
            </a:extLst>
          </p:cNvPr>
          <p:cNvSpPr txBox="1"/>
          <p:nvPr/>
        </p:nvSpPr>
        <p:spPr>
          <a:xfrm>
            <a:off x="4874288" y="3780412"/>
            <a:ext cx="1025923" cy="745525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含糖饮料</a:t>
            </a:r>
            <a:endParaRPr lang="en-US" altLang="zh-CN" sz="20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饮用高</a:t>
            </a:r>
          </a:p>
        </p:txBody>
      </p:sp>
      <p:pic>
        <p:nvPicPr>
          <p:cNvPr id="57" name="图片 56" descr="城市街道与高楼大厦的景色&#10;&#10;中度可信度描述已自动生成">
            <a:extLst>
              <a:ext uri="{FF2B5EF4-FFF2-40B4-BE49-F238E27FC236}">
                <a16:creationId xmlns:a16="http://schemas.microsoft.com/office/drawing/2014/main" id="{20F2A6B4-AC51-DCE2-6C92-2CBE7888DD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3" t="10659" r="23773" b="10659"/>
          <a:stretch/>
        </p:blipFill>
        <p:spPr>
          <a:xfrm>
            <a:off x="4693059" y="2250508"/>
            <a:ext cx="1388042" cy="138804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3"/>
            </a:solidFill>
          </a:ln>
        </p:spPr>
      </p:pic>
      <p:sp>
        <p:nvSpPr>
          <p:cNvPr id="126" name="矩形 125">
            <a:extLst>
              <a:ext uri="{FF2B5EF4-FFF2-40B4-BE49-F238E27FC236}">
                <a16:creationId xmlns:a16="http://schemas.microsoft.com/office/drawing/2014/main" id="{68E5C11E-D767-4E34-A645-2960186112B0}"/>
              </a:ext>
            </a:extLst>
          </p:cNvPr>
          <p:cNvSpPr/>
          <p:nvPr/>
        </p:nvSpPr>
        <p:spPr>
          <a:xfrm>
            <a:off x="4327876" y="6515100"/>
            <a:ext cx="7864124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3183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0">
        <p159:morph option="byWord"/>
      </p:transition>
    </mc:Choice>
    <mc:Fallback xmlns="">
      <p:transition spd="slow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桌子上有杯子和水果&#10;&#10;描述已自动生成">
            <a:extLst>
              <a:ext uri="{FF2B5EF4-FFF2-40B4-BE49-F238E27FC236}">
                <a16:creationId xmlns:a16="http://schemas.microsoft.com/office/drawing/2014/main" id="{80800C10-1DE5-5365-C3E5-82DB799E938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99" r="15899"/>
          <a:stretch/>
        </p:blipFill>
        <p:spPr>
          <a:xfrm>
            <a:off x="5375756" y="0"/>
            <a:ext cx="6816244" cy="68580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8ABA732D-BE73-49AE-B47B-9C85D2A3810B}"/>
              </a:ext>
            </a:extLst>
          </p:cNvPr>
          <p:cNvSpPr/>
          <p:nvPr/>
        </p:nvSpPr>
        <p:spPr>
          <a:xfrm>
            <a:off x="0" y="0"/>
            <a:ext cx="8215086" cy="68579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17C82B0-A140-4724-A28B-CF717D5FDDB7}"/>
              </a:ext>
            </a:extLst>
          </p:cNvPr>
          <p:cNvGrpSpPr/>
          <p:nvPr/>
        </p:nvGrpSpPr>
        <p:grpSpPr>
          <a:xfrm>
            <a:off x="723899" y="2066706"/>
            <a:ext cx="6842415" cy="3487460"/>
            <a:chOff x="723899" y="2066706"/>
            <a:chExt cx="6842415" cy="3487460"/>
          </a:xfrm>
        </p:grpSpPr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0BC48191-9966-4B80-839A-78C621BCDB6D}"/>
                </a:ext>
              </a:extLst>
            </p:cNvPr>
            <p:cNvCxnSpPr>
              <a:cxnSpLocks/>
            </p:cNvCxnSpPr>
            <p:nvPr/>
          </p:nvCxnSpPr>
          <p:spPr>
            <a:xfrm>
              <a:off x="1200150" y="2159039"/>
              <a:ext cx="6366164" cy="0"/>
            </a:xfrm>
            <a:prstGeom prst="line">
              <a:avLst/>
            </a:prstGeom>
            <a:ln w="317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E6A1F2DC-E5D9-41AB-9291-4D27D70942AC}"/>
                </a:ext>
              </a:extLst>
            </p:cNvPr>
            <p:cNvSpPr txBox="1"/>
            <p:nvPr/>
          </p:nvSpPr>
          <p:spPr>
            <a:xfrm>
              <a:off x="723899" y="2066706"/>
              <a:ext cx="39113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100%</a:t>
              </a:r>
              <a:endParaRPr lang="zh-CN" altLang="en-US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EEE7E3C1-29E6-43D3-A2DA-AD2B27A201E2}"/>
                </a:ext>
              </a:extLst>
            </p:cNvPr>
            <p:cNvCxnSpPr>
              <a:cxnSpLocks/>
            </p:cNvCxnSpPr>
            <p:nvPr/>
          </p:nvCxnSpPr>
          <p:spPr>
            <a:xfrm>
              <a:off x="1200150" y="2816264"/>
              <a:ext cx="6366164" cy="0"/>
            </a:xfrm>
            <a:prstGeom prst="line">
              <a:avLst/>
            </a:prstGeom>
            <a:ln w="317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D1EBC0DC-9D0E-49EA-87DE-2A33B0C4FD3E}"/>
                </a:ext>
              </a:extLst>
            </p:cNvPr>
            <p:cNvSpPr txBox="1"/>
            <p:nvPr/>
          </p:nvSpPr>
          <p:spPr>
            <a:xfrm>
              <a:off x="723899" y="2723931"/>
              <a:ext cx="31418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80%</a:t>
              </a:r>
              <a:endParaRPr lang="zh-CN" altLang="en-US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A0161980-AE1C-435C-A455-C8EAABD7BB54}"/>
                </a:ext>
              </a:extLst>
            </p:cNvPr>
            <p:cNvCxnSpPr>
              <a:cxnSpLocks/>
            </p:cNvCxnSpPr>
            <p:nvPr/>
          </p:nvCxnSpPr>
          <p:spPr>
            <a:xfrm>
              <a:off x="1200150" y="3473489"/>
              <a:ext cx="6366164" cy="0"/>
            </a:xfrm>
            <a:prstGeom prst="line">
              <a:avLst/>
            </a:prstGeom>
            <a:ln w="317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C87BC7BC-0809-451B-950C-37BF50FE62F1}"/>
                </a:ext>
              </a:extLst>
            </p:cNvPr>
            <p:cNvSpPr txBox="1"/>
            <p:nvPr/>
          </p:nvSpPr>
          <p:spPr>
            <a:xfrm>
              <a:off x="723899" y="3381156"/>
              <a:ext cx="31418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60%</a:t>
              </a:r>
              <a:endParaRPr lang="zh-CN" altLang="en-US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E2923FED-E67F-4C23-8B1D-3F0422233B2D}"/>
                </a:ext>
              </a:extLst>
            </p:cNvPr>
            <p:cNvCxnSpPr>
              <a:cxnSpLocks/>
            </p:cNvCxnSpPr>
            <p:nvPr/>
          </p:nvCxnSpPr>
          <p:spPr>
            <a:xfrm>
              <a:off x="1200150" y="4130714"/>
              <a:ext cx="6366164" cy="0"/>
            </a:xfrm>
            <a:prstGeom prst="line">
              <a:avLst/>
            </a:prstGeom>
            <a:ln w="317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5768EA2B-6392-47AA-B199-00A1C1BD60B5}"/>
                </a:ext>
              </a:extLst>
            </p:cNvPr>
            <p:cNvSpPr txBox="1"/>
            <p:nvPr/>
          </p:nvSpPr>
          <p:spPr>
            <a:xfrm>
              <a:off x="723899" y="4038381"/>
              <a:ext cx="31418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40%</a:t>
              </a:r>
              <a:endParaRPr lang="zh-CN" altLang="en-US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B0D94162-4E86-4038-BD1C-E69E255D8FB2}"/>
                </a:ext>
              </a:extLst>
            </p:cNvPr>
            <p:cNvCxnSpPr>
              <a:cxnSpLocks/>
            </p:cNvCxnSpPr>
            <p:nvPr/>
          </p:nvCxnSpPr>
          <p:spPr>
            <a:xfrm>
              <a:off x="1200150" y="4787939"/>
              <a:ext cx="6366164" cy="0"/>
            </a:xfrm>
            <a:prstGeom prst="line">
              <a:avLst/>
            </a:prstGeom>
            <a:ln w="317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48BCBC3F-E13E-4D72-85F7-0BB64DF6B385}"/>
                </a:ext>
              </a:extLst>
            </p:cNvPr>
            <p:cNvSpPr txBox="1"/>
            <p:nvPr/>
          </p:nvSpPr>
          <p:spPr>
            <a:xfrm>
              <a:off x="723899" y="4695606"/>
              <a:ext cx="31418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20%</a:t>
              </a:r>
              <a:endParaRPr lang="zh-CN" altLang="en-US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103" name="直接连接符 102">
              <a:extLst>
                <a:ext uri="{FF2B5EF4-FFF2-40B4-BE49-F238E27FC236}">
                  <a16:creationId xmlns:a16="http://schemas.microsoft.com/office/drawing/2014/main" id="{129E6031-7638-46A6-8DC2-7982C0CA380D}"/>
                </a:ext>
              </a:extLst>
            </p:cNvPr>
            <p:cNvCxnSpPr>
              <a:cxnSpLocks/>
            </p:cNvCxnSpPr>
            <p:nvPr/>
          </p:nvCxnSpPr>
          <p:spPr>
            <a:xfrm>
              <a:off x="1200150" y="5461833"/>
              <a:ext cx="63661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57C7522C-A0C0-4A23-ABF1-9F949CCD9624}"/>
                </a:ext>
              </a:extLst>
            </p:cNvPr>
            <p:cNvSpPr txBox="1"/>
            <p:nvPr/>
          </p:nvSpPr>
          <p:spPr>
            <a:xfrm>
              <a:off x="723899" y="5369500"/>
              <a:ext cx="945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0</a:t>
              </a:r>
              <a:endParaRPr lang="zh-CN" altLang="en-US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FD3C9A39-012B-4BAC-90E0-B8F75FBCACDB}"/>
              </a:ext>
            </a:extLst>
          </p:cNvPr>
          <p:cNvSpPr txBox="1"/>
          <p:nvPr/>
        </p:nvSpPr>
        <p:spPr>
          <a:xfrm>
            <a:off x="723900" y="301307"/>
            <a:ext cx="790281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2.2</a:t>
            </a:r>
            <a:endParaRPr lang="zh-CN" altLang="en-US" sz="36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E148A41-D19F-4616-B915-3373423815A8}"/>
              </a:ext>
            </a:extLst>
          </p:cNvPr>
          <p:cNvSpPr txBox="1"/>
          <p:nvPr/>
        </p:nvSpPr>
        <p:spPr>
          <a:xfrm>
            <a:off x="1609965" y="301307"/>
            <a:ext cx="5522346" cy="5539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中国居民主要营养素缺乏情况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7744FD7-89A9-43A6-84FC-6042B41695B3}"/>
              </a:ext>
            </a:extLst>
          </p:cNvPr>
          <p:cNvSpPr txBox="1"/>
          <p:nvPr/>
        </p:nvSpPr>
        <p:spPr>
          <a:xfrm>
            <a:off x="723899" y="1239393"/>
            <a:ext cx="6044925" cy="362984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中国居民</a:t>
            </a:r>
            <a:r>
              <a:rPr lang="en-US" altLang="zh-CN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2002</a:t>
            </a: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-2012</a:t>
            </a: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年主要营养素</a:t>
            </a:r>
            <a:r>
              <a:rPr lang="en-US" altLang="zh-CN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&lt;EAR</a:t>
            </a: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的人数占比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CA9F2F7-2C88-4415-82A0-BF4902623F2A}"/>
              </a:ext>
            </a:extLst>
          </p:cNvPr>
          <p:cNvGrpSpPr/>
          <p:nvPr/>
        </p:nvGrpSpPr>
        <p:grpSpPr>
          <a:xfrm>
            <a:off x="723899" y="928273"/>
            <a:ext cx="6842415" cy="363306"/>
            <a:chOff x="1514181" y="-831273"/>
            <a:chExt cx="4720364" cy="43815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029197C-BAB5-4E1B-AD79-E351EBAA07B3}"/>
                </a:ext>
              </a:extLst>
            </p:cNvPr>
            <p:cNvSpPr/>
            <p:nvPr/>
          </p:nvSpPr>
          <p:spPr>
            <a:xfrm>
              <a:off x="1514181" y="-831273"/>
              <a:ext cx="4720364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7725E415-3F06-4BD5-B5DD-FC9CA644BBCB}"/>
                </a:ext>
              </a:extLst>
            </p:cNvPr>
            <p:cNvCxnSpPr>
              <a:stCxn id="6" idx="1"/>
              <a:endCxn id="6" idx="3"/>
            </p:cNvCxnSpPr>
            <p:nvPr/>
          </p:nvCxnSpPr>
          <p:spPr>
            <a:xfrm>
              <a:off x="1514181" y="-612198"/>
              <a:ext cx="47203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695BAB8F-A205-4844-86D3-EF3C9A4B4207}"/>
              </a:ext>
            </a:extLst>
          </p:cNvPr>
          <p:cNvGrpSpPr/>
          <p:nvPr/>
        </p:nvGrpSpPr>
        <p:grpSpPr>
          <a:xfrm>
            <a:off x="723899" y="5698447"/>
            <a:ext cx="6842415" cy="363306"/>
            <a:chOff x="1514181" y="-831273"/>
            <a:chExt cx="4720364" cy="438150"/>
          </a:xfrm>
        </p:grpSpPr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AB057AFC-1B11-4F2F-A349-6E52C35CE741}"/>
                </a:ext>
              </a:extLst>
            </p:cNvPr>
            <p:cNvSpPr/>
            <p:nvPr/>
          </p:nvSpPr>
          <p:spPr>
            <a:xfrm>
              <a:off x="1514181" y="-831273"/>
              <a:ext cx="4720364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09430047-2625-4A5B-841F-9195617738B7}"/>
                </a:ext>
              </a:extLst>
            </p:cNvPr>
            <p:cNvCxnSpPr>
              <a:stCxn id="65" idx="1"/>
              <a:endCxn id="65" idx="3"/>
            </p:cNvCxnSpPr>
            <p:nvPr/>
          </p:nvCxnSpPr>
          <p:spPr>
            <a:xfrm>
              <a:off x="1514181" y="-612198"/>
              <a:ext cx="47203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PA-圆角矩形 103">
            <a:extLst>
              <a:ext uri="{FF2B5EF4-FFF2-40B4-BE49-F238E27FC236}">
                <a16:creationId xmlns:a16="http://schemas.microsoft.com/office/drawing/2014/main" id="{C8F2216C-8106-4064-848F-C0A691702A0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1583157" y="5083727"/>
            <a:ext cx="143437" cy="3781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05" name="PA-圆角矩形 104">
            <a:extLst>
              <a:ext uri="{FF2B5EF4-FFF2-40B4-BE49-F238E27FC236}">
                <a16:creationId xmlns:a16="http://schemas.microsoft.com/office/drawing/2014/main" id="{427155A9-CFFC-4AD5-B3D4-680672F250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>
            <a:off x="2492610" y="4289425"/>
            <a:ext cx="143437" cy="11724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70843CD1-EA36-45D3-A263-3F308EF0F6CA}"/>
              </a:ext>
            </a:extLst>
          </p:cNvPr>
          <p:cNvSpPr txBox="1"/>
          <p:nvPr/>
        </p:nvSpPr>
        <p:spPr>
          <a:xfrm>
            <a:off x="1577932" y="5569319"/>
            <a:ext cx="153889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铁</a:t>
            </a: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3A4CC783-E025-41B0-8ED0-F4EE073DEE8D}"/>
              </a:ext>
            </a:extLst>
          </p:cNvPr>
          <p:cNvSpPr txBox="1"/>
          <p:nvPr/>
        </p:nvSpPr>
        <p:spPr>
          <a:xfrm>
            <a:off x="2487384" y="5569319"/>
            <a:ext cx="153889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锌</a:t>
            </a: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A0B3D2B9-92E1-4C80-B3BF-697075ED7EE3}"/>
              </a:ext>
            </a:extLst>
          </p:cNvPr>
          <p:cNvSpPr txBox="1"/>
          <p:nvPr/>
        </p:nvSpPr>
        <p:spPr>
          <a:xfrm>
            <a:off x="3186042" y="5569319"/>
            <a:ext cx="575479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维生素</a:t>
            </a:r>
            <a:r>
              <a:rPr lang="en-US" altLang="zh-CN" sz="12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C</a:t>
            </a:r>
            <a:endParaRPr lang="zh-CN" altLang="en-US" sz="12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BBF979B3-C690-4D84-B3EB-9DDB22FA7234}"/>
              </a:ext>
            </a:extLst>
          </p:cNvPr>
          <p:cNvSpPr txBox="1"/>
          <p:nvPr/>
        </p:nvSpPr>
        <p:spPr>
          <a:xfrm>
            <a:off x="4093891" y="5569319"/>
            <a:ext cx="578685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维生素</a:t>
            </a:r>
            <a:r>
              <a:rPr lang="en-US" altLang="zh-CN" sz="12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A</a:t>
            </a:r>
            <a:endParaRPr lang="zh-CN" altLang="en-US" sz="12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1484091B-D909-412F-90EA-51B03089490C}"/>
              </a:ext>
            </a:extLst>
          </p:cNvPr>
          <p:cNvSpPr txBox="1"/>
          <p:nvPr/>
        </p:nvSpPr>
        <p:spPr>
          <a:xfrm>
            <a:off x="4968076" y="5569319"/>
            <a:ext cx="649217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维生素</a:t>
            </a:r>
            <a:r>
              <a:rPr lang="en-US" altLang="zh-CN" sz="12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B1</a:t>
            </a:r>
            <a:endParaRPr lang="zh-CN" altLang="en-US" sz="12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0A3FC654-00DB-4CAE-A7C5-F50A41B8A2F1}"/>
              </a:ext>
            </a:extLst>
          </p:cNvPr>
          <p:cNvSpPr txBox="1"/>
          <p:nvPr/>
        </p:nvSpPr>
        <p:spPr>
          <a:xfrm>
            <a:off x="5866307" y="5569319"/>
            <a:ext cx="671659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维生素</a:t>
            </a:r>
            <a:r>
              <a:rPr lang="en-US" altLang="zh-CN" sz="12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B2</a:t>
            </a:r>
            <a:endParaRPr lang="zh-CN" altLang="en-US" sz="12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9B88A7F4-17EB-4DB0-90BC-3951E7E08D87}"/>
              </a:ext>
            </a:extLst>
          </p:cNvPr>
          <p:cNvSpPr txBox="1"/>
          <p:nvPr/>
        </p:nvSpPr>
        <p:spPr>
          <a:xfrm>
            <a:off x="7034644" y="5569319"/>
            <a:ext cx="153889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钙</a:t>
            </a:r>
          </a:p>
        </p:txBody>
      </p:sp>
      <p:sp>
        <p:nvSpPr>
          <p:cNvPr id="126" name="PA-圆角矩形 125">
            <a:extLst>
              <a:ext uri="{FF2B5EF4-FFF2-40B4-BE49-F238E27FC236}">
                <a16:creationId xmlns:a16="http://schemas.microsoft.com/office/drawing/2014/main" id="{6A09A311-2FD2-4222-A221-4FA26AA0FE7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>
            <a:off x="3402062" y="3232150"/>
            <a:ext cx="143437" cy="22296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27" name="PA-圆角矩形 126">
            <a:extLst>
              <a:ext uri="{FF2B5EF4-FFF2-40B4-BE49-F238E27FC236}">
                <a16:creationId xmlns:a16="http://schemas.microsoft.com/office/drawing/2014/main" id="{45699EE1-28ED-4DB5-9530-EBBC72C07A5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>
            <a:off x="4311514" y="2935511"/>
            <a:ext cx="143437" cy="252632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28" name="PA-圆角矩形 127">
            <a:extLst>
              <a:ext uri="{FF2B5EF4-FFF2-40B4-BE49-F238E27FC236}">
                <a16:creationId xmlns:a16="http://schemas.microsoft.com/office/drawing/2014/main" id="{6B696805-8902-4E6D-B654-4E40BDA447B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>
            <a:off x="5220966" y="2900363"/>
            <a:ext cx="143437" cy="256146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29" name="PA-圆角矩形 128">
            <a:extLst>
              <a:ext uri="{FF2B5EF4-FFF2-40B4-BE49-F238E27FC236}">
                <a16:creationId xmlns:a16="http://schemas.microsoft.com/office/drawing/2014/main" id="{E2AECF00-E224-41C1-A4F9-08623775C19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0800000">
            <a:off x="6130418" y="2489199"/>
            <a:ext cx="143437" cy="297263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30" name="PA-圆角矩形 129">
            <a:extLst>
              <a:ext uri="{FF2B5EF4-FFF2-40B4-BE49-F238E27FC236}">
                <a16:creationId xmlns:a16="http://schemas.microsoft.com/office/drawing/2014/main" id="{9519D27D-236F-4FA7-8EDC-AACF79BAEC3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0800000">
            <a:off x="7039870" y="2282825"/>
            <a:ext cx="143437" cy="31790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9F5A4EB3-A49F-4485-87BC-B18A170F0646}"/>
              </a:ext>
            </a:extLst>
          </p:cNvPr>
          <p:cNvSpPr/>
          <p:nvPr/>
        </p:nvSpPr>
        <p:spPr>
          <a:xfrm>
            <a:off x="7793831" y="907248"/>
            <a:ext cx="894658" cy="8946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6A11A09-4411-4D84-AFFF-B1BCFAD9EFD7}"/>
              </a:ext>
            </a:extLst>
          </p:cNvPr>
          <p:cNvGrpSpPr/>
          <p:nvPr/>
        </p:nvGrpSpPr>
        <p:grpSpPr>
          <a:xfrm>
            <a:off x="7960751" y="1074168"/>
            <a:ext cx="560818" cy="560818"/>
            <a:chOff x="796649" y="5353154"/>
            <a:chExt cx="720000" cy="720000"/>
          </a:xfrm>
        </p:grpSpPr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CF227F32-1ED0-491C-8C25-F8C762B5B46F}"/>
                </a:ext>
              </a:extLst>
            </p:cNvPr>
            <p:cNvGrpSpPr/>
            <p:nvPr/>
          </p:nvGrpSpPr>
          <p:grpSpPr>
            <a:xfrm rot="2700000">
              <a:off x="1011521" y="5469076"/>
              <a:ext cx="290256" cy="488156"/>
              <a:chOff x="1565131" y="5555192"/>
              <a:chExt cx="290256" cy="488156"/>
            </a:xfrm>
          </p:grpSpPr>
          <p:sp>
            <p:nvSpPr>
              <p:cNvPr id="60" name="矩形: 圆角 59">
                <a:extLst>
                  <a:ext uri="{FF2B5EF4-FFF2-40B4-BE49-F238E27FC236}">
                    <a16:creationId xmlns:a16="http://schemas.microsoft.com/office/drawing/2014/main" id="{2221DFEB-3F85-4007-8EB7-3315F04A9E7D}"/>
                  </a:ext>
                </a:extLst>
              </p:cNvPr>
              <p:cNvSpPr/>
              <p:nvPr/>
            </p:nvSpPr>
            <p:spPr>
              <a:xfrm>
                <a:off x="1565131" y="5555192"/>
                <a:ext cx="290256" cy="488156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E7E3463B-E236-463E-8577-F3E30F839EA5}"/>
                  </a:ext>
                </a:extLst>
              </p:cNvPr>
              <p:cNvSpPr/>
              <p:nvPr/>
            </p:nvSpPr>
            <p:spPr>
              <a:xfrm>
                <a:off x="1565131" y="5755482"/>
                <a:ext cx="290256" cy="87578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3BCB0CB6-B0AF-448A-8138-002CF647B7D6}"/>
                </a:ext>
              </a:extLst>
            </p:cNvPr>
            <p:cNvSpPr txBox="1"/>
            <p:nvPr/>
          </p:nvSpPr>
          <p:spPr>
            <a:xfrm rot="2483655">
              <a:off x="796649" y="5353154"/>
              <a:ext cx="720000" cy="720000"/>
            </a:xfrm>
            <a:prstGeom prst="rect">
              <a:avLst/>
            </a:prstGeom>
            <a:noFill/>
          </p:spPr>
          <p:txBody>
            <a:bodyPr wrap="none" rtlCol="0">
              <a:prstTxWarp prst="textCircle">
                <a:avLst>
                  <a:gd name="adj" fmla="val 11567329"/>
                </a:avLst>
              </a:prstTxWarp>
              <a:noAutofit/>
            </a:bodyPr>
            <a:lstStyle/>
            <a:p>
              <a:r>
                <a:rPr lang="en-US" altLang="zh-CN" sz="11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Dietary nutritional supplement.</a:t>
              </a:r>
              <a:endParaRPr lang="zh-CN" altLang="en-US" sz="11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E2C7BB6B-73A3-4CB4-BC30-E60E493DFE05}"/>
              </a:ext>
            </a:extLst>
          </p:cNvPr>
          <p:cNvSpPr txBox="1"/>
          <p:nvPr/>
        </p:nvSpPr>
        <p:spPr>
          <a:xfrm>
            <a:off x="6848696" y="2045772"/>
            <a:ext cx="5434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96.60%</a:t>
            </a:r>
            <a:endParaRPr lang="zh-CN" altLang="en-US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CEF7614A-5EE9-41BC-9A6A-CB54E7281E7A}"/>
              </a:ext>
            </a:extLst>
          </p:cNvPr>
          <p:cNvSpPr txBox="1"/>
          <p:nvPr/>
        </p:nvSpPr>
        <p:spPr>
          <a:xfrm>
            <a:off x="5939244" y="2252146"/>
            <a:ext cx="5434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90.20%</a:t>
            </a:r>
            <a:endParaRPr lang="zh-CN" altLang="en-US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824BEE3C-5A44-4DB2-AA91-A62253667762}"/>
              </a:ext>
            </a:extLst>
          </p:cNvPr>
          <p:cNvSpPr txBox="1"/>
          <p:nvPr/>
        </p:nvSpPr>
        <p:spPr>
          <a:xfrm>
            <a:off x="5029792" y="2663310"/>
            <a:ext cx="5434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77.80%</a:t>
            </a:r>
            <a:endParaRPr lang="zh-CN" altLang="en-US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4FA834E9-8FA0-4651-BCE4-D236E1BF83F4}"/>
              </a:ext>
            </a:extLst>
          </p:cNvPr>
          <p:cNvSpPr txBox="1"/>
          <p:nvPr/>
        </p:nvSpPr>
        <p:spPr>
          <a:xfrm>
            <a:off x="4231748" y="2698458"/>
            <a:ext cx="314189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77%</a:t>
            </a:r>
            <a:endParaRPr lang="zh-CN" altLang="en-US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10237D49-B61A-4692-BE74-219BE4005EA5}"/>
              </a:ext>
            </a:extLst>
          </p:cNvPr>
          <p:cNvSpPr txBox="1"/>
          <p:nvPr/>
        </p:nvSpPr>
        <p:spPr>
          <a:xfrm>
            <a:off x="3210888" y="2995097"/>
            <a:ext cx="5434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67.70%</a:t>
            </a:r>
            <a:endParaRPr lang="zh-CN" altLang="en-US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9535C08D-91C4-4835-9076-59FB5E1059D7}"/>
              </a:ext>
            </a:extLst>
          </p:cNvPr>
          <p:cNvSpPr txBox="1"/>
          <p:nvPr/>
        </p:nvSpPr>
        <p:spPr>
          <a:xfrm>
            <a:off x="2301436" y="4052372"/>
            <a:ext cx="54341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35.60%</a:t>
            </a:r>
            <a:endParaRPr lang="zh-CN" altLang="en-US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82464619-C85F-44DC-85EC-5C73B6705780}"/>
              </a:ext>
            </a:extLst>
          </p:cNvPr>
          <p:cNvSpPr txBox="1"/>
          <p:nvPr/>
        </p:nvSpPr>
        <p:spPr>
          <a:xfrm>
            <a:off x="1391984" y="4846674"/>
            <a:ext cx="479298" cy="1846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11.50%</a:t>
            </a:r>
            <a:endParaRPr lang="zh-CN" altLang="en-US" sz="12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E2E4E4DB-C95D-4202-A688-159CE3AADC95}"/>
              </a:ext>
            </a:extLst>
          </p:cNvPr>
          <p:cNvSpPr txBox="1"/>
          <p:nvPr/>
        </p:nvSpPr>
        <p:spPr>
          <a:xfrm>
            <a:off x="6774958" y="1291562"/>
            <a:ext cx="147476" cy="16158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5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[1]</a:t>
            </a:r>
            <a:endParaRPr lang="zh-CN" altLang="en-US" sz="1050" dirty="0">
              <a:solidFill>
                <a:schemeClr val="accent1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3A2F95C-05DC-4800-9C41-C0F4AD801E92}"/>
              </a:ext>
            </a:extLst>
          </p:cNvPr>
          <p:cNvGrpSpPr/>
          <p:nvPr/>
        </p:nvGrpSpPr>
        <p:grpSpPr>
          <a:xfrm>
            <a:off x="723900" y="6179474"/>
            <a:ext cx="3330994" cy="261803"/>
            <a:chOff x="723900" y="6179474"/>
            <a:chExt cx="3330994" cy="261803"/>
          </a:xfrm>
        </p:grpSpPr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24FF449D-18F2-4643-9BFB-318138A1C392}"/>
                </a:ext>
              </a:extLst>
            </p:cNvPr>
            <p:cNvSpPr txBox="1"/>
            <p:nvPr/>
          </p:nvSpPr>
          <p:spPr>
            <a:xfrm>
              <a:off x="723900" y="6179474"/>
              <a:ext cx="102592" cy="1271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[1]</a:t>
              </a: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768534D1-F07E-479E-B8A0-C40ACBE3781C}"/>
                </a:ext>
              </a:extLst>
            </p:cNvPr>
            <p:cNvSpPr txBox="1"/>
            <p:nvPr/>
          </p:nvSpPr>
          <p:spPr>
            <a:xfrm>
              <a:off x="850165" y="6179474"/>
              <a:ext cx="3204729" cy="2618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于冬梅</a:t>
              </a:r>
              <a:r>
                <a:rPr lang="en-US" altLang="zh-CN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,</a:t>
              </a:r>
              <a:r>
                <a:rPr lang="zh-CN" altLang="en-US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何宇纳</a:t>
              </a:r>
              <a:r>
                <a:rPr lang="en-US" altLang="zh-CN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,</a:t>
              </a:r>
              <a:r>
                <a:rPr lang="zh-CN" altLang="en-US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郭齐雅</a:t>
              </a:r>
              <a:r>
                <a:rPr lang="en-US" altLang="zh-CN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,</a:t>
              </a:r>
              <a:r>
                <a:rPr lang="zh-CN" altLang="en-US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房红芸</a:t>
              </a:r>
              <a:r>
                <a:rPr lang="en-US" altLang="zh-CN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,</a:t>
              </a:r>
              <a:r>
                <a:rPr lang="zh-CN" altLang="en-US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许晓丽</a:t>
              </a:r>
              <a:r>
                <a:rPr lang="en-US" altLang="zh-CN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,</a:t>
              </a:r>
              <a:r>
                <a:rPr lang="zh-CN" altLang="en-US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房玥晖</a:t>
              </a:r>
              <a:r>
                <a:rPr lang="en-US" altLang="zh-CN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,</a:t>
              </a:r>
              <a:r>
                <a:rPr lang="zh-CN" altLang="en-US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李婕</a:t>
              </a:r>
              <a:r>
                <a:rPr lang="en-US" altLang="zh-CN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,</a:t>
              </a:r>
              <a:r>
                <a:rPr lang="zh-CN" altLang="en-US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赵丽云</a:t>
              </a:r>
              <a:r>
                <a:rPr lang="en-US" altLang="zh-CN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.2002—2012</a:t>
              </a:r>
              <a:r>
                <a:rPr lang="zh-CN" altLang="en-US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年中国居民能量营养素摄入状况及变化趋势</a:t>
              </a:r>
              <a:r>
                <a:rPr lang="en-US" altLang="zh-CN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[J].</a:t>
              </a:r>
              <a:r>
                <a:rPr lang="zh-CN" altLang="en-US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卫生研究</a:t>
              </a:r>
              <a:r>
                <a:rPr lang="en-US" altLang="zh-CN" sz="7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,2016,45(04):527-533.</a:t>
              </a:r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C17A7FC2-302E-3A51-47B0-C6E97834785F}"/>
              </a:ext>
            </a:extLst>
          </p:cNvPr>
          <p:cNvGrpSpPr/>
          <p:nvPr/>
        </p:nvGrpSpPr>
        <p:grpSpPr>
          <a:xfrm>
            <a:off x="9461501" y="469900"/>
            <a:ext cx="1993900" cy="266700"/>
            <a:chOff x="8759825" y="469900"/>
            <a:chExt cx="1495425" cy="200025"/>
          </a:xfrm>
          <a:solidFill>
            <a:schemeClr val="bg1"/>
          </a:solidFill>
        </p:grpSpPr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54D383F0-5354-7B53-EB60-1F318FB47B07}"/>
                </a:ext>
              </a:extLst>
            </p:cNvPr>
            <p:cNvSpPr/>
            <p:nvPr/>
          </p:nvSpPr>
          <p:spPr>
            <a:xfrm>
              <a:off x="9836150" y="4794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5D96556B-E6AA-21A1-F3F9-2242108C907E}"/>
                </a:ext>
              </a:extLst>
            </p:cNvPr>
            <p:cNvSpPr/>
            <p:nvPr/>
          </p:nvSpPr>
          <p:spPr>
            <a:xfrm>
              <a:off x="9407525" y="4794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74F73C8F-C4B0-256F-A899-960E4ABC7342}"/>
                </a:ext>
              </a:extLst>
            </p:cNvPr>
            <p:cNvSpPr/>
            <p:nvPr/>
          </p:nvSpPr>
          <p:spPr>
            <a:xfrm>
              <a:off x="9550400" y="4794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C59BE0D6-72C8-936E-ABD6-DF7B5E61FA77}"/>
                </a:ext>
              </a:extLst>
            </p:cNvPr>
            <p:cNvSpPr/>
            <p:nvPr/>
          </p:nvSpPr>
          <p:spPr>
            <a:xfrm>
              <a:off x="9664700" y="4794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F06EA505-F123-8B31-6A58-C1ACF03F63C3}"/>
                </a:ext>
              </a:extLst>
            </p:cNvPr>
            <p:cNvSpPr/>
            <p:nvPr/>
          </p:nvSpPr>
          <p:spPr>
            <a:xfrm>
              <a:off x="8759825" y="4699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5956B31-34FC-9743-D0C8-679E52B0C715}"/>
              </a:ext>
            </a:extLst>
          </p:cNvPr>
          <p:cNvSpPr txBox="1"/>
          <p:nvPr/>
        </p:nvSpPr>
        <p:spPr>
          <a:xfrm>
            <a:off x="799738" y="2590312"/>
            <a:ext cx="5947141" cy="11079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为什么会营养素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AEDB237-0800-1641-9250-DB388AA89D12}"/>
              </a:ext>
            </a:extLst>
          </p:cNvPr>
          <p:cNvSpPr txBox="1"/>
          <p:nvPr/>
        </p:nvSpPr>
        <p:spPr>
          <a:xfrm>
            <a:off x="799738" y="3555242"/>
            <a:ext cx="4321696" cy="11079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sym typeface="字魂59号-创粗黑" panose="00000500000000000000" pitchFamily="2" charset="-122"/>
              </a:rPr>
              <a:t>摄入不足？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5479B27-328F-036B-E5F6-826D6D1F1353}"/>
              </a:ext>
            </a:extLst>
          </p:cNvPr>
          <p:cNvSpPr txBox="1"/>
          <p:nvPr/>
        </p:nvSpPr>
        <p:spPr>
          <a:xfrm>
            <a:off x="723900" y="5865489"/>
            <a:ext cx="2858155" cy="18466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Reasons for insufficient nutrient intake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FF244B-591E-476B-F5FB-2D0FBE59F11A}"/>
              </a:ext>
            </a:extLst>
          </p:cNvPr>
          <p:cNvSpPr txBox="1"/>
          <p:nvPr/>
        </p:nvSpPr>
        <p:spPr>
          <a:xfrm>
            <a:off x="688468" y="1354532"/>
            <a:ext cx="1297150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R" panose="00020600040101010101" pitchFamily="18" charset="-122"/>
              </a:rPr>
              <a:t>03</a:t>
            </a:r>
            <a:endParaRPr lang="zh-CN" altLang="en-US" sz="66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  <a:sym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0483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组合 278">
            <a:extLst>
              <a:ext uri="{FF2B5EF4-FFF2-40B4-BE49-F238E27FC236}">
                <a16:creationId xmlns:a16="http://schemas.microsoft.com/office/drawing/2014/main" id="{7D9F3833-CFBF-4338-9A33-D39C5CB4DF30}"/>
              </a:ext>
            </a:extLst>
          </p:cNvPr>
          <p:cNvGrpSpPr/>
          <p:nvPr/>
        </p:nvGrpSpPr>
        <p:grpSpPr>
          <a:xfrm>
            <a:off x="4865312" y="1885950"/>
            <a:ext cx="7326688" cy="4972049"/>
            <a:chOff x="14199812" y="1885950"/>
            <a:chExt cx="7326688" cy="4972049"/>
          </a:xfrm>
        </p:grpSpPr>
        <p:grpSp>
          <p:nvGrpSpPr>
            <p:cNvPr id="280" name="组合 279">
              <a:extLst>
                <a:ext uri="{FF2B5EF4-FFF2-40B4-BE49-F238E27FC236}">
                  <a16:creationId xmlns:a16="http://schemas.microsoft.com/office/drawing/2014/main" id="{4D2A29EF-3300-4326-BECC-3D0E9ADC1069}"/>
                </a:ext>
              </a:extLst>
            </p:cNvPr>
            <p:cNvGrpSpPr/>
            <p:nvPr/>
          </p:nvGrpSpPr>
          <p:grpSpPr>
            <a:xfrm>
              <a:off x="14199812" y="1885950"/>
              <a:ext cx="7326688" cy="4972049"/>
              <a:chOff x="4865312" y="1885950"/>
              <a:chExt cx="7326688" cy="4972049"/>
            </a:xfrm>
          </p:grpSpPr>
          <p:sp>
            <p:nvSpPr>
              <p:cNvPr id="282" name="矩形 281">
                <a:extLst>
                  <a:ext uri="{FF2B5EF4-FFF2-40B4-BE49-F238E27FC236}">
                    <a16:creationId xmlns:a16="http://schemas.microsoft.com/office/drawing/2014/main" id="{2416FC0F-85A7-4145-BE67-765FC98D4F4A}"/>
                  </a:ext>
                </a:extLst>
              </p:cNvPr>
              <p:cNvSpPr/>
              <p:nvPr/>
            </p:nvSpPr>
            <p:spPr>
              <a:xfrm>
                <a:off x="4865312" y="1885950"/>
                <a:ext cx="2442229" cy="497204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  <p:sp>
            <p:nvSpPr>
              <p:cNvPr id="283" name="矩形 282">
                <a:extLst>
                  <a:ext uri="{FF2B5EF4-FFF2-40B4-BE49-F238E27FC236}">
                    <a16:creationId xmlns:a16="http://schemas.microsoft.com/office/drawing/2014/main" id="{64433099-D120-4CF4-A947-FA39F2BCB86B}"/>
                  </a:ext>
                </a:extLst>
              </p:cNvPr>
              <p:cNvSpPr/>
              <p:nvPr/>
            </p:nvSpPr>
            <p:spPr>
              <a:xfrm>
                <a:off x="7307542" y="1885950"/>
                <a:ext cx="2442229" cy="497204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  <p:sp>
            <p:nvSpPr>
              <p:cNvPr id="284" name="矩形 283">
                <a:extLst>
                  <a:ext uri="{FF2B5EF4-FFF2-40B4-BE49-F238E27FC236}">
                    <a16:creationId xmlns:a16="http://schemas.microsoft.com/office/drawing/2014/main" id="{B011BC30-F763-47CF-89CB-445A09E4C3F3}"/>
                  </a:ext>
                </a:extLst>
              </p:cNvPr>
              <p:cNvSpPr/>
              <p:nvPr/>
            </p:nvSpPr>
            <p:spPr>
              <a:xfrm>
                <a:off x="9749771" y="1885950"/>
                <a:ext cx="2442229" cy="497204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  <p:sp>
            <p:nvSpPr>
              <p:cNvPr id="285" name="文本框 284">
                <a:extLst>
                  <a:ext uri="{FF2B5EF4-FFF2-40B4-BE49-F238E27FC236}">
                    <a16:creationId xmlns:a16="http://schemas.microsoft.com/office/drawing/2014/main" id="{E2E602FD-1E15-4335-9508-F080C68BEBFF}"/>
                  </a:ext>
                </a:extLst>
              </p:cNvPr>
              <p:cNvSpPr txBox="1"/>
              <p:nvPr/>
            </p:nvSpPr>
            <p:spPr>
              <a:xfrm>
                <a:off x="5470874" y="5420654"/>
                <a:ext cx="1231106" cy="3693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OPPOSans R" panose="00020600040101010101" pitchFamily="18" charset="-122"/>
                  </a:rPr>
                  <a:t>饮食习惯</a:t>
                </a:r>
              </a:p>
            </p:txBody>
          </p:sp>
          <p:sp>
            <p:nvSpPr>
              <p:cNvPr id="286" name="文本框 285">
                <a:extLst>
                  <a:ext uri="{FF2B5EF4-FFF2-40B4-BE49-F238E27FC236}">
                    <a16:creationId xmlns:a16="http://schemas.microsoft.com/office/drawing/2014/main" id="{9D0E8D0A-36A8-4946-9837-CC3315E2570A}"/>
                  </a:ext>
                </a:extLst>
              </p:cNvPr>
              <p:cNvSpPr txBox="1"/>
              <p:nvPr/>
            </p:nvSpPr>
            <p:spPr>
              <a:xfrm>
                <a:off x="7913104" y="5420654"/>
                <a:ext cx="1231106" cy="3693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OPPOSans R" panose="00020600040101010101" pitchFamily="18" charset="-122"/>
                  </a:rPr>
                  <a:t>生活习惯</a:t>
                </a:r>
              </a:p>
            </p:txBody>
          </p:sp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BB845343-BE36-493D-AA79-CDF316EBF73D}"/>
                  </a:ext>
                </a:extLst>
              </p:cNvPr>
              <p:cNvSpPr txBox="1"/>
              <p:nvPr/>
            </p:nvSpPr>
            <p:spPr>
              <a:xfrm>
                <a:off x="10355333" y="5420654"/>
                <a:ext cx="1231106" cy="3693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OPPOSans R" panose="00020600040101010101" pitchFamily="18" charset="-122"/>
                  </a:rPr>
                  <a:t>生理状态</a:t>
                </a:r>
                <a:endParaRPr lang="zh-CN" altLang="en-US" sz="24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  <p:grpSp>
            <p:nvGrpSpPr>
              <p:cNvPr id="288" name="组合 287">
                <a:extLst>
                  <a:ext uri="{FF2B5EF4-FFF2-40B4-BE49-F238E27FC236}">
                    <a16:creationId xmlns:a16="http://schemas.microsoft.com/office/drawing/2014/main" id="{E0769318-7569-4AA8-962C-3882ED8733FB}"/>
                  </a:ext>
                </a:extLst>
              </p:cNvPr>
              <p:cNvGrpSpPr/>
              <p:nvPr/>
            </p:nvGrpSpPr>
            <p:grpSpPr>
              <a:xfrm>
                <a:off x="7307541" y="2680131"/>
                <a:ext cx="2442230" cy="4177868"/>
                <a:chOff x="7307541" y="1885950"/>
                <a:chExt cx="2442230" cy="4972049"/>
              </a:xfrm>
            </p:grpSpPr>
            <p:cxnSp>
              <p:nvCxnSpPr>
                <p:cNvPr id="308" name="直接连接符 307">
                  <a:extLst>
                    <a:ext uri="{FF2B5EF4-FFF2-40B4-BE49-F238E27FC236}">
                      <a16:creationId xmlns:a16="http://schemas.microsoft.com/office/drawing/2014/main" id="{30CBD387-572F-4F58-B380-1C8BE2B5B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07541" y="1885950"/>
                  <a:ext cx="1" cy="4972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直接连接符 308">
                  <a:extLst>
                    <a:ext uri="{FF2B5EF4-FFF2-40B4-BE49-F238E27FC236}">
                      <a16:creationId xmlns:a16="http://schemas.microsoft.com/office/drawing/2014/main" id="{FEB4C730-C552-4B90-B21E-6061D7FD2C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749770" y="1885950"/>
                  <a:ext cx="1" cy="49720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组合 288">
                <a:extLst>
                  <a:ext uri="{FF2B5EF4-FFF2-40B4-BE49-F238E27FC236}">
                    <a16:creationId xmlns:a16="http://schemas.microsoft.com/office/drawing/2014/main" id="{F08296E3-DE61-4328-BE6A-55CB63F32586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318682" y="3231848"/>
                <a:ext cx="1535489" cy="1535489"/>
                <a:chOff x="4913870" y="-2625901"/>
                <a:chExt cx="1905000" cy="1905000"/>
              </a:xfrm>
            </p:grpSpPr>
            <p:grpSp>
              <p:nvGrpSpPr>
                <p:cNvPr id="304" name="图形 33">
                  <a:extLst>
                    <a:ext uri="{FF2B5EF4-FFF2-40B4-BE49-F238E27FC236}">
                      <a16:creationId xmlns:a16="http://schemas.microsoft.com/office/drawing/2014/main" id="{F362C3EE-EC32-442D-89C5-F4882D77810C}"/>
                    </a:ext>
                  </a:extLst>
                </p:cNvPr>
                <p:cNvGrpSpPr/>
                <p:nvPr/>
              </p:nvGrpSpPr>
              <p:grpSpPr>
                <a:xfrm>
                  <a:off x="5267002" y="-2238840"/>
                  <a:ext cx="1259121" cy="1130263"/>
                  <a:chOff x="5267002" y="-2238840"/>
                  <a:chExt cx="1259121" cy="1130263"/>
                </a:xfrm>
                <a:noFill/>
              </p:grpSpPr>
              <p:sp>
                <p:nvSpPr>
                  <p:cNvPr id="306" name="任意多边形: 形状 305">
                    <a:extLst>
                      <a:ext uri="{FF2B5EF4-FFF2-40B4-BE49-F238E27FC236}">
                        <a16:creationId xmlns:a16="http://schemas.microsoft.com/office/drawing/2014/main" id="{6DA0C8B9-51F5-47EB-93A6-C9851C9186E6}"/>
                      </a:ext>
                    </a:extLst>
                  </p:cNvPr>
                  <p:cNvSpPr/>
                  <p:nvPr/>
                </p:nvSpPr>
                <p:spPr>
                  <a:xfrm>
                    <a:off x="5267002" y="-2163517"/>
                    <a:ext cx="1079019" cy="1054940"/>
                  </a:xfrm>
                  <a:custGeom>
                    <a:avLst/>
                    <a:gdLst>
                      <a:gd name="connsiteX0" fmla="*/ 1045138 w 1079019"/>
                      <a:gd name="connsiteY0" fmla="*/ 928266 h 1054940"/>
                      <a:gd name="connsiteX1" fmla="*/ 675568 w 1079019"/>
                      <a:gd name="connsiteY1" fmla="*/ 579651 h 1054940"/>
                      <a:gd name="connsiteX2" fmla="*/ 592700 w 1079019"/>
                      <a:gd name="connsiteY2" fmla="*/ 664423 h 1054940"/>
                      <a:gd name="connsiteX3" fmla="*/ 951793 w 1079019"/>
                      <a:gd name="connsiteY3" fmla="*/ 1023516 h 1054940"/>
                      <a:gd name="connsiteX4" fmla="*/ 1045138 w 1079019"/>
                      <a:gd name="connsiteY4" fmla="*/ 928266 h 1054940"/>
                      <a:gd name="connsiteX5" fmla="*/ 567935 w 1079019"/>
                      <a:gd name="connsiteY5" fmla="*/ 472971 h 1054940"/>
                      <a:gd name="connsiteX6" fmla="*/ 480305 w 1079019"/>
                      <a:gd name="connsiteY6" fmla="*/ 552981 h 1054940"/>
                      <a:gd name="connsiteX7" fmla="*/ 17390 w 1079019"/>
                      <a:gd name="connsiteY7" fmla="*/ 91018 h 1054940"/>
                      <a:gd name="connsiteX8" fmla="*/ 18343 w 1079019"/>
                      <a:gd name="connsiteY8" fmla="*/ 43393 h 1054940"/>
                      <a:gd name="connsiteX9" fmla="*/ 591748 w 1079019"/>
                      <a:gd name="connsiteY9" fmla="*/ 371053 h 1054940"/>
                      <a:gd name="connsiteX10" fmla="*/ 567935 w 1079019"/>
                      <a:gd name="connsiteY10" fmla="*/ 472971 h 1054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79019" h="1054940">
                        <a:moveTo>
                          <a:pt x="1045138" y="928266"/>
                        </a:moveTo>
                        <a:cubicBezTo>
                          <a:pt x="944173" y="829206"/>
                          <a:pt x="789868" y="693951"/>
                          <a:pt x="675568" y="579651"/>
                        </a:cubicBezTo>
                        <a:lnTo>
                          <a:pt x="592700" y="664423"/>
                        </a:lnTo>
                        <a:lnTo>
                          <a:pt x="951793" y="1023516"/>
                        </a:lnTo>
                        <a:cubicBezTo>
                          <a:pt x="1024183" y="1107336"/>
                          <a:pt x="1135625" y="1005418"/>
                          <a:pt x="1045138" y="928266"/>
                        </a:cubicBezTo>
                        <a:close/>
                        <a:moveTo>
                          <a:pt x="567935" y="472971"/>
                        </a:moveTo>
                        <a:lnTo>
                          <a:pt x="480305" y="552981"/>
                        </a:lnTo>
                        <a:lnTo>
                          <a:pt x="17390" y="91018"/>
                        </a:lnTo>
                        <a:cubicBezTo>
                          <a:pt x="-6422" y="68158"/>
                          <a:pt x="-5470" y="62443"/>
                          <a:pt x="18343" y="43393"/>
                        </a:cubicBezTo>
                        <a:cubicBezTo>
                          <a:pt x="201223" y="-104244"/>
                          <a:pt x="444110" y="154836"/>
                          <a:pt x="591748" y="371053"/>
                        </a:cubicBezTo>
                        <a:cubicBezTo>
                          <a:pt x="610798" y="399628"/>
                          <a:pt x="596510" y="453921"/>
                          <a:pt x="567935" y="472971"/>
                        </a:cubicBezTo>
                        <a:close/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OPPOSans R" panose="00020600040101010101" pitchFamily="18" charset="-122"/>
                    </a:endParaRPr>
                  </a:p>
                </p:txBody>
              </p:sp>
              <p:sp>
                <p:nvSpPr>
                  <p:cNvPr id="307" name="任意多边形: 形状 306">
                    <a:extLst>
                      <a:ext uri="{FF2B5EF4-FFF2-40B4-BE49-F238E27FC236}">
                        <a16:creationId xmlns:a16="http://schemas.microsoft.com/office/drawing/2014/main" id="{EC899257-2F40-47BC-AC59-DCF70FB0E659}"/>
                      </a:ext>
                    </a:extLst>
                  </p:cNvPr>
                  <p:cNvSpPr/>
                  <p:nvPr/>
                </p:nvSpPr>
                <p:spPr>
                  <a:xfrm>
                    <a:off x="5386533" y="-2238840"/>
                    <a:ext cx="1139590" cy="1129492"/>
                  </a:xfrm>
                  <a:custGeom>
                    <a:avLst/>
                    <a:gdLst>
                      <a:gd name="connsiteX0" fmla="*/ 1125632 w 1139590"/>
                      <a:gd name="connsiteY0" fmla="*/ 213014 h 1129492"/>
                      <a:gd name="connsiteX1" fmla="*/ 817974 w 1139590"/>
                      <a:gd name="connsiteY1" fmla="*/ 560677 h 1129492"/>
                      <a:gd name="connsiteX2" fmla="*/ 647477 w 1139590"/>
                      <a:gd name="connsiteY2" fmla="*/ 614017 h 1129492"/>
                      <a:gd name="connsiteX3" fmla="*/ 557942 w 1139590"/>
                      <a:gd name="connsiteY3" fmla="*/ 653069 h 1129492"/>
                      <a:gd name="connsiteX4" fmla="*/ 556989 w 1139590"/>
                      <a:gd name="connsiteY4" fmla="*/ 654022 h 1129492"/>
                      <a:gd name="connsiteX5" fmla="*/ 474122 w 1139590"/>
                      <a:gd name="connsiteY5" fmla="*/ 738794 h 1129492"/>
                      <a:gd name="connsiteX6" fmla="*/ 132174 w 1139590"/>
                      <a:gd name="connsiteY6" fmla="*/ 1093124 h 1129492"/>
                      <a:gd name="connsiteX7" fmla="*/ 38829 w 1139590"/>
                      <a:gd name="connsiteY7" fmla="*/ 997874 h 1129492"/>
                      <a:gd name="connsiteX8" fmla="*/ 487457 w 1139590"/>
                      <a:gd name="connsiteY8" fmla="*/ 581632 h 1129492"/>
                      <a:gd name="connsiteX9" fmla="*/ 526509 w 1139590"/>
                      <a:gd name="connsiteY9" fmla="*/ 489239 h 1129492"/>
                      <a:gd name="connsiteX10" fmla="*/ 578897 w 1139590"/>
                      <a:gd name="connsiteY10" fmla="*/ 321599 h 1129492"/>
                      <a:gd name="connsiteX11" fmla="*/ 926559 w 1139590"/>
                      <a:gd name="connsiteY11" fmla="*/ 13942 h 1129492"/>
                      <a:gd name="connsiteX12" fmla="*/ 982757 w 1139590"/>
                      <a:gd name="connsiteY12" fmla="*/ 39659 h 1129492"/>
                      <a:gd name="connsiteX13" fmla="*/ 630332 w 1139590"/>
                      <a:gd name="connsiteY13" fmla="*/ 392084 h 1129492"/>
                      <a:gd name="connsiteX14" fmla="*/ 627474 w 1139590"/>
                      <a:gd name="connsiteY14" fmla="*/ 432089 h 1129492"/>
                      <a:gd name="connsiteX15" fmla="*/ 644619 w 1139590"/>
                      <a:gd name="connsiteY15" fmla="*/ 438757 h 1129492"/>
                      <a:gd name="connsiteX16" fmla="*/ 667479 w 1139590"/>
                      <a:gd name="connsiteY16" fmla="*/ 429232 h 1129492"/>
                      <a:gd name="connsiteX17" fmla="*/ 1012284 w 1139590"/>
                      <a:gd name="connsiteY17" fmla="*/ 84427 h 1129492"/>
                      <a:gd name="connsiteX18" fmla="*/ 1056099 w 1139590"/>
                      <a:gd name="connsiteY18" fmla="*/ 129194 h 1129492"/>
                      <a:gd name="connsiteX19" fmla="*/ 711294 w 1139590"/>
                      <a:gd name="connsiteY19" fmla="*/ 473999 h 1129492"/>
                      <a:gd name="connsiteX20" fmla="*/ 708437 w 1139590"/>
                      <a:gd name="connsiteY20" fmla="*/ 514004 h 1129492"/>
                      <a:gd name="connsiteX21" fmla="*/ 725582 w 1139590"/>
                      <a:gd name="connsiteY21" fmla="*/ 520672 h 1129492"/>
                      <a:gd name="connsiteX22" fmla="*/ 748442 w 1139590"/>
                      <a:gd name="connsiteY22" fmla="*/ 511147 h 1129492"/>
                      <a:gd name="connsiteX23" fmla="*/ 1100867 w 1139590"/>
                      <a:gd name="connsiteY23" fmla="*/ 158722 h 1129492"/>
                      <a:gd name="connsiteX24" fmla="*/ 1125632 w 1139590"/>
                      <a:gd name="connsiteY24" fmla="*/ 213014 h 11294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139590" h="1129492">
                        <a:moveTo>
                          <a:pt x="1125632" y="213014"/>
                        </a:moveTo>
                        <a:lnTo>
                          <a:pt x="817974" y="560677"/>
                        </a:lnTo>
                        <a:cubicBezTo>
                          <a:pt x="762729" y="631162"/>
                          <a:pt x="715104" y="600682"/>
                          <a:pt x="647477" y="614017"/>
                        </a:cubicBezTo>
                        <a:cubicBezTo>
                          <a:pt x="620807" y="618779"/>
                          <a:pt x="577944" y="633067"/>
                          <a:pt x="557942" y="653069"/>
                        </a:cubicBezTo>
                        <a:lnTo>
                          <a:pt x="556989" y="654022"/>
                        </a:lnTo>
                        <a:lnTo>
                          <a:pt x="474122" y="738794"/>
                        </a:lnTo>
                        <a:lnTo>
                          <a:pt x="132174" y="1093124"/>
                        </a:lnTo>
                        <a:cubicBezTo>
                          <a:pt x="52164" y="1185517"/>
                          <a:pt x="-60231" y="1082647"/>
                          <a:pt x="38829" y="997874"/>
                        </a:cubicBezTo>
                        <a:lnTo>
                          <a:pt x="487457" y="581632"/>
                        </a:lnTo>
                        <a:cubicBezTo>
                          <a:pt x="507459" y="562582"/>
                          <a:pt x="521747" y="515909"/>
                          <a:pt x="526509" y="489239"/>
                        </a:cubicBezTo>
                        <a:cubicBezTo>
                          <a:pt x="537939" y="422564"/>
                          <a:pt x="510317" y="374939"/>
                          <a:pt x="578897" y="321599"/>
                        </a:cubicBezTo>
                        <a:lnTo>
                          <a:pt x="926559" y="13942"/>
                        </a:lnTo>
                        <a:cubicBezTo>
                          <a:pt x="977042" y="-25111"/>
                          <a:pt x="993234" y="29182"/>
                          <a:pt x="982757" y="39659"/>
                        </a:cubicBezTo>
                        <a:lnTo>
                          <a:pt x="630332" y="392084"/>
                        </a:lnTo>
                        <a:cubicBezTo>
                          <a:pt x="618902" y="403514"/>
                          <a:pt x="616997" y="421612"/>
                          <a:pt x="627474" y="432089"/>
                        </a:cubicBezTo>
                        <a:cubicBezTo>
                          <a:pt x="632237" y="436852"/>
                          <a:pt x="637952" y="438757"/>
                          <a:pt x="644619" y="438757"/>
                        </a:cubicBezTo>
                        <a:cubicBezTo>
                          <a:pt x="652239" y="438757"/>
                          <a:pt x="660812" y="435899"/>
                          <a:pt x="667479" y="429232"/>
                        </a:cubicBezTo>
                        <a:lnTo>
                          <a:pt x="1012284" y="84427"/>
                        </a:lnTo>
                        <a:cubicBezTo>
                          <a:pt x="1040859" y="55852"/>
                          <a:pt x="1087532" y="98714"/>
                          <a:pt x="1056099" y="129194"/>
                        </a:cubicBezTo>
                        <a:lnTo>
                          <a:pt x="711294" y="473999"/>
                        </a:lnTo>
                        <a:cubicBezTo>
                          <a:pt x="699864" y="485429"/>
                          <a:pt x="697959" y="503527"/>
                          <a:pt x="708437" y="514004"/>
                        </a:cubicBezTo>
                        <a:cubicBezTo>
                          <a:pt x="713199" y="518767"/>
                          <a:pt x="718914" y="520672"/>
                          <a:pt x="725582" y="520672"/>
                        </a:cubicBezTo>
                        <a:cubicBezTo>
                          <a:pt x="733202" y="520672"/>
                          <a:pt x="741774" y="516862"/>
                          <a:pt x="748442" y="511147"/>
                        </a:cubicBezTo>
                        <a:lnTo>
                          <a:pt x="1100867" y="158722"/>
                        </a:lnTo>
                        <a:cubicBezTo>
                          <a:pt x="1110392" y="146339"/>
                          <a:pt x="1164684" y="162532"/>
                          <a:pt x="1125632" y="213014"/>
                        </a:cubicBezTo>
                        <a:close/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OPPOSans R" panose="00020600040101010101" pitchFamily="18" charset="-122"/>
                    </a:endParaRPr>
                  </a:p>
                </p:txBody>
              </p:sp>
            </p:grpSp>
            <p:sp>
              <p:nvSpPr>
                <p:cNvPr id="305" name="任意多边形: 形状 304">
                  <a:extLst>
                    <a:ext uri="{FF2B5EF4-FFF2-40B4-BE49-F238E27FC236}">
                      <a16:creationId xmlns:a16="http://schemas.microsoft.com/office/drawing/2014/main" id="{1483BE69-C804-41F2-B1B6-118CADA0143C}"/>
                    </a:ext>
                  </a:extLst>
                </p:cNvPr>
                <p:cNvSpPr/>
                <p:nvPr/>
              </p:nvSpPr>
              <p:spPr>
                <a:xfrm>
                  <a:off x="4913870" y="-2625901"/>
                  <a:ext cx="1905000" cy="1905000"/>
                </a:xfrm>
                <a:custGeom>
                  <a:avLst/>
                  <a:gdLst>
                    <a:gd name="connsiteX0" fmla="*/ 1905000 w 1905000"/>
                    <a:gd name="connsiteY0" fmla="*/ 952500 h 1905000"/>
                    <a:gd name="connsiteX1" fmla="*/ 952500 w 1905000"/>
                    <a:gd name="connsiteY1" fmla="*/ 1905000 h 1905000"/>
                    <a:gd name="connsiteX2" fmla="*/ 0 w 1905000"/>
                    <a:gd name="connsiteY2" fmla="*/ 952500 h 1905000"/>
                    <a:gd name="connsiteX3" fmla="*/ 952500 w 1905000"/>
                    <a:gd name="connsiteY3" fmla="*/ 0 h 1905000"/>
                    <a:gd name="connsiteX4" fmla="*/ 1905000 w 1905000"/>
                    <a:gd name="connsiteY4" fmla="*/ 9525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0" h="1905000">
                      <a:moveTo>
                        <a:pt x="1905000" y="952500"/>
                      </a:moveTo>
                      <a:cubicBezTo>
                        <a:pt x="1905000" y="1478551"/>
                        <a:pt x="1478551" y="1905000"/>
                        <a:pt x="952500" y="1905000"/>
                      </a:cubicBezTo>
                      <a:cubicBezTo>
                        <a:pt x="426449" y="1905000"/>
                        <a:pt x="0" y="1478551"/>
                        <a:pt x="0" y="952500"/>
                      </a:cubicBezTo>
                      <a:cubicBezTo>
                        <a:pt x="0" y="426449"/>
                        <a:pt x="426449" y="0"/>
                        <a:pt x="952500" y="0"/>
                      </a:cubicBezTo>
                      <a:cubicBezTo>
                        <a:pt x="1478551" y="0"/>
                        <a:pt x="1905000" y="426449"/>
                        <a:pt x="1905000" y="952500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OPPOSans R" panose="00020600040101010101" pitchFamily="18" charset="-122"/>
                  </a:endParaRPr>
                </a:p>
              </p:txBody>
            </p:sp>
          </p:grpSp>
          <p:grpSp>
            <p:nvGrpSpPr>
              <p:cNvPr id="290" name="图形 33">
                <a:extLst>
                  <a:ext uri="{FF2B5EF4-FFF2-40B4-BE49-F238E27FC236}">
                    <a16:creationId xmlns:a16="http://schemas.microsoft.com/office/drawing/2014/main" id="{D67C82AA-3EBB-4852-9402-AE5745B8947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7760912" y="3231848"/>
                <a:ext cx="1535489" cy="1535489"/>
                <a:chOff x="6996035" y="-2629711"/>
                <a:chExt cx="1905000" cy="1905000"/>
              </a:xfrm>
              <a:noFill/>
            </p:grpSpPr>
            <p:sp>
              <p:nvSpPr>
                <p:cNvPr id="298" name="任意多边形: 形状 297">
                  <a:extLst>
                    <a:ext uri="{FF2B5EF4-FFF2-40B4-BE49-F238E27FC236}">
                      <a16:creationId xmlns:a16="http://schemas.microsoft.com/office/drawing/2014/main" id="{9E2C7355-AFEB-4A82-B19E-4572987E3042}"/>
                    </a:ext>
                  </a:extLst>
                </p:cNvPr>
                <p:cNvSpPr/>
                <p:nvPr/>
              </p:nvSpPr>
              <p:spPr>
                <a:xfrm>
                  <a:off x="6996035" y="-2629711"/>
                  <a:ext cx="1905000" cy="1905000"/>
                </a:xfrm>
                <a:custGeom>
                  <a:avLst/>
                  <a:gdLst>
                    <a:gd name="connsiteX0" fmla="*/ 1905000 w 1905000"/>
                    <a:gd name="connsiteY0" fmla="*/ 952500 h 1905000"/>
                    <a:gd name="connsiteX1" fmla="*/ 952500 w 1905000"/>
                    <a:gd name="connsiteY1" fmla="*/ 1905000 h 1905000"/>
                    <a:gd name="connsiteX2" fmla="*/ 0 w 1905000"/>
                    <a:gd name="connsiteY2" fmla="*/ 952500 h 1905000"/>
                    <a:gd name="connsiteX3" fmla="*/ 952500 w 1905000"/>
                    <a:gd name="connsiteY3" fmla="*/ 0 h 1905000"/>
                    <a:gd name="connsiteX4" fmla="*/ 1905000 w 1905000"/>
                    <a:gd name="connsiteY4" fmla="*/ 9525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0" h="1905000">
                      <a:moveTo>
                        <a:pt x="1905000" y="952500"/>
                      </a:moveTo>
                      <a:cubicBezTo>
                        <a:pt x="1905000" y="1478551"/>
                        <a:pt x="1478551" y="1905000"/>
                        <a:pt x="952500" y="1905000"/>
                      </a:cubicBezTo>
                      <a:cubicBezTo>
                        <a:pt x="426449" y="1905000"/>
                        <a:pt x="0" y="1478551"/>
                        <a:pt x="0" y="952500"/>
                      </a:cubicBezTo>
                      <a:cubicBezTo>
                        <a:pt x="0" y="426449"/>
                        <a:pt x="426449" y="0"/>
                        <a:pt x="952500" y="0"/>
                      </a:cubicBezTo>
                      <a:cubicBezTo>
                        <a:pt x="1478551" y="0"/>
                        <a:pt x="1905000" y="426449"/>
                        <a:pt x="1905000" y="952500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OPPOSans R" panose="00020600040101010101" pitchFamily="18" charset="-122"/>
                  </a:endParaRPr>
                </a:p>
              </p:txBody>
            </p:sp>
            <p:grpSp>
              <p:nvGrpSpPr>
                <p:cNvPr id="299" name="图形 33">
                  <a:extLst>
                    <a:ext uri="{FF2B5EF4-FFF2-40B4-BE49-F238E27FC236}">
                      <a16:creationId xmlns:a16="http://schemas.microsoft.com/office/drawing/2014/main" id="{017F39AB-2DB2-44F5-B15F-F3C11D9F48D3}"/>
                    </a:ext>
                  </a:extLst>
                </p:cNvPr>
                <p:cNvGrpSpPr/>
                <p:nvPr/>
              </p:nvGrpSpPr>
              <p:grpSpPr>
                <a:xfrm>
                  <a:off x="7347609" y="-2300974"/>
                  <a:ext cx="1202905" cy="1247548"/>
                  <a:chOff x="7347609" y="-2300974"/>
                  <a:chExt cx="1202905" cy="1247548"/>
                </a:xfrm>
                <a:noFill/>
              </p:grpSpPr>
              <p:sp>
                <p:nvSpPr>
                  <p:cNvPr id="300" name="任意多边形: 形状 299">
                    <a:extLst>
                      <a:ext uri="{FF2B5EF4-FFF2-40B4-BE49-F238E27FC236}">
                        <a16:creationId xmlns:a16="http://schemas.microsoft.com/office/drawing/2014/main" id="{32F66EB9-6F12-4014-BF47-E7E24FE240BE}"/>
                      </a:ext>
                    </a:extLst>
                  </p:cNvPr>
                  <p:cNvSpPr/>
                  <p:nvPr/>
                </p:nvSpPr>
                <p:spPr>
                  <a:xfrm>
                    <a:off x="7347609" y="-2300974"/>
                    <a:ext cx="1202905" cy="1247548"/>
                  </a:xfrm>
                  <a:custGeom>
                    <a:avLst/>
                    <a:gdLst>
                      <a:gd name="connsiteX0" fmla="*/ 911441 w 1202905"/>
                      <a:gd name="connsiteY0" fmla="*/ 70361 h 1247548"/>
                      <a:gd name="connsiteX1" fmla="*/ 439001 w 1202905"/>
                      <a:gd name="connsiteY1" fmla="*/ 291341 h 1247548"/>
                      <a:gd name="connsiteX2" fmla="*/ 593306 w 1202905"/>
                      <a:gd name="connsiteY2" fmla="*/ 947613 h 1247548"/>
                      <a:gd name="connsiteX3" fmla="*/ 1202906 w 1202905"/>
                      <a:gd name="connsiteY3" fmla="*/ 857126 h 1247548"/>
                      <a:gd name="connsiteX4" fmla="*/ 1154329 w 1202905"/>
                      <a:gd name="connsiteY4" fmla="*/ 952376 h 1247548"/>
                      <a:gd name="connsiteX5" fmla="*/ 295173 w 1202905"/>
                      <a:gd name="connsiteY5" fmla="*/ 1154306 h 1247548"/>
                      <a:gd name="connsiteX6" fmla="*/ 93243 w 1202905"/>
                      <a:gd name="connsiteY6" fmla="*/ 295151 h 1247548"/>
                      <a:gd name="connsiteX7" fmla="*/ 911441 w 1202905"/>
                      <a:gd name="connsiteY7" fmla="*/ 70361 h 1247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2905" h="1247548">
                        <a:moveTo>
                          <a:pt x="911441" y="70361"/>
                        </a:moveTo>
                        <a:cubicBezTo>
                          <a:pt x="729513" y="44643"/>
                          <a:pt x="541871" y="125606"/>
                          <a:pt x="439001" y="291341"/>
                        </a:cubicBezTo>
                        <a:cubicBezTo>
                          <a:pt x="299936" y="515178"/>
                          <a:pt x="369468" y="809501"/>
                          <a:pt x="593306" y="947613"/>
                        </a:cubicBezTo>
                        <a:cubicBezTo>
                          <a:pt x="794284" y="1072391"/>
                          <a:pt x="1052411" y="1029528"/>
                          <a:pt x="1202906" y="857126"/>
                        </a:cubicBezTo>
                        <a:cubicBezTo>
                          <a:pt x="1189571" y="889511"/>
                          <a:pt x="1173379" y="921896"/>
                          <a:pt x="1154329" y="952376"/>
                        </a:cubicBezTo>
                        <a:cubicBezTo>
                          <a:pt x="972401" y="1244793"/>
                          <a:pt x="588543" y="1335281"/>
                          <a:pt x="295173" y="1154306"/>
                        </a:cubicBezTo>
                        <a:cubicBezTo>
                          <a:pt x="2756" y="972378"/>
                          <a:pt x="-87732" y="588521"/>
                          <a:pt x="93243" y="295151"/>
                        </a:cubicBezTo>
                        <a:cubicBezTo>
                          <a:pt x="266598" y="16068"/>
                          <a:pt x="624738" y="-79182"/>
                          <a:pt x="911441" y="70361"/>
                        </a:cubicBezTo>
                        <a:close/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OPPOSans R" panose="00020600040101010101" pitchFamily="18" charset="-122"/>
                    </a:endParaRPr>
                  </a:p>
                </p:txBody>
              </p:sp>
              <p:sp>
                <p:nvSpPr>
                  <p:cNvPr id="301" name="任意多边形: 形状 300">
                    <a:extLst>
                      <a:ext uri="{FF2B5EF4-FFF2-40B4-BE49-F238E27FC236}">
                        <a16:creationId xmlns:a16="http://schemas.microsoft.com/office/drawing/2014/main" id="{C97D3E01-5F9F-4640-9F58-D19ECBE3719B}"/>
                      </a:ext>
                    </a:extLst>
                  </p:cNvPr>
                  <p:cNvSpPr/>
                  <p:nvPr/>
                </p:nvSpPr>
                <p:spPr>
                  <a:xfrm>
                    <a:off x="7901863" y="-1815324"/>
                    <a:ext cx="133350" cy="118110"/>
                  </a:xfrm>
                  <a:custGeom>
                    <a:avLst/>
                    <a:gdLst>
                      <a:gd name="connsiteX0" fmla="*/ 12382 w 133350"/>
                      <a:gd name="connsiteY0" fmla="*/ 0 h 118110"/>
                      <a:gd name="connsiteX1" fmla="*/ 118110 w 133350"/>
                      <a:gd name="connsiteY1" fmla="*/ 0 h 118110"/>
                      <a:gd name="connsiteX2" fmla="*/ 0 w 133350"/>
                      <a:gd name="connsiteY2" fmla="*/ 118110 h 118110"/>
                      <a:gd name="connsiteX3" fmla="*/ 133350 w 133350"/>
                      <a:gd name="connsiteY3" fmla="*/ 118110 h 118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50" h="118110">
                        <a:moveTo>
                          <a:pt x="12382" y="0"/>
                        </a:moveTo>
                        <a:lnTo>
                          <a:pt x="118110" y="0"/>
                        </a:lnTo>
                        <a:lnTo>
                          <a:pt x="0" y="118110"/>
                        </a:lnTo>
                        <a:lnTo>
                          <a:pt x="133350" y="118110"/>
                        </a:ln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OPPOSans R" panose="00020600040101010101" pitchFamily="18" charset="-122"/>
                    </a:endParaRPr>
                  </a:p>
                </p:txBody>
              </p:sp>
              <p:sp>
                <p:nvSpPr>
                  <p:cNvPr id="302" name="任意多边形: 形状 301">
                    <a:extLst>
                      <a:ext uri="{FF2B5EF4-FFF2-40B4-BE49-F238E27FC236}">
                        <a16:creationId xmlns:a16="http://schemas.microsoft.com/office/drawing/2014/main" id="{FB6585A3-572D-4722-829B-8E47920373F4}"/>
                      </a:ext>
                    </a:extLst>
                  </p:cNvPr>
                  <p:cNvSpPr/>
                  <p:nvPr/>
                </p:nvSpPr>
                <p:spPr>
                  <a:xfrm>
                    <a:off x="8082838" y="-1951531"/>
                    <a:ext cx="178117" cy="157162"/>
                  </a:xfrm>
                  <a:custGeom>
                    <a:avLst/>
                    <a:gdLst>
                      <a:gd name="connsiteX0" fmla="*/ 17145 w 178117"/>
                      <a:gd name="connsiteY0" fmla="*/ 0 h 157162"/>
                      <a:gd name="connsiteX1" fmla="*/ 157163 w 178117"/>
                      <a:gd name="connsiteY1" fmla="*/ 0 h 157162"/>
                      <a:gd name="connsiteX2" fmla="*/ 0 w 178117"/>
                      <a:gd name="connsiteY2" fmla="*/ 157163 h 157162"/>
                      <a:gd name="connsiteX3" fmla="*/ 178118 w 178117"/>
                      <a:gd name="connsiteY3" fmla="*/ 157163 h 157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117" h="157162">
                        <a:moveTo>
                          <a:pt x="17145" y="0"/>
                        </a:moveTo>
                        <a:lnTo>
                          <a:pt x="157163" y="0"/>
                        </a:lnTo>
                        <a:lnTo>
                          <a:pt x="0" y="157163"/>
                        </a:lnTo>
                        <a:lnTo>
                          <a:pt x="178118" y="157163"/>
                        </a:ln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OPPOSans R" panose="00020600040101010101" pitchFamily="18" charset="-122"/>
                    </a:endParaRPr>
                  </a:p>
                </p:txBody>
              </p:sp>
              <p:sp>
                <p:nvSpPr>
                  <p:cNvPr id="303" name="任意多边形: 形状 302">
                    <a:extLst>
                      <a:ext uri="{FF2B5EF4-FFF2-40B4-BE49-F238E27FC236}">
                        <a16:creationId xmlns:a16="http://schemas.microsoft.com/office/drawing/2014/main" id="{13DBC590-3C91-44FC-871A-411E4852A4E0}"/>
                      </a:ext>
                    </a:extLst>
                  </p:cNvPr>
                  <p:cNvSpPr/>
                  <p:nvPr/>
                </p:nvSpPr>
                <p:spPr>
                  <a:xfrm>
                    <a:off x="8317152" y="-2143936"/>
                    <a:ext cx="201930" cy="177164"/>
                  </a:xfrm>
                  <a:custGeom>
                    <a:avLst/>
                    <a:gdLst>
                      <a:gd name="connsiteX0" fmla="*/ 19050 w 201930"/>
                      <a:gd name="connsiteY0" fmla="*/ 0 h 177164"/>
                      <a:gd name="connsiteX1" fmla="*/ 178118 w 201930"/>
                      <a:gd name="connsiteY1" fmla="*/ 0 h 177164"/>
                      <a:gd name="connsiteX2" fmla="*/ 0 w 201930"/>
                      <a:gd name="connsiteY2" fmla="*/ 177165 h 177164"/>
                      <a:gd name="connsiteX3" fmla="*/ 201930 w 201930"/>
                      <a:gd name="connsiteY3" fmla="*/ 177165 h 177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930" h="177164">
                        <a:moveTo>
                          <a:pt x="19050" y="0"/>
                        </a:moveTo>
                        <a:lnTo>
                          <a:pt x="178118" y="0"/>
                        </a:lnTo>
                        <a:lnTo>
                          <a:pt x="0" y="177165"/>
                        </a:lnTo>
                        <a:lnTo>
                          <a:pt x="201930" y="177165"/>
                        </a:ln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OPPOSans R" panose="00020600040101010101" pitchFamily="18" charset="-122"/>
                    </a:endParaRPr>
                  </a:p>
                </p:txBody>
              </p:sp>
            </p:grpSp>
          </p:grpSp>
          <p:grpSp>
            <p:nvGrpSpPr>
              <p:cNvPr id="291" name="图形 33">
                <a:extLst>
                  <a:ext uri="{FF2B5EF4-FFF2-40B4-BE49-F238E27FC236}">
                    <a16:creationId xmlns:a16="http://schemas.microsoft.com/office/drawing/2014/main" id="{C4A8F768-52E6-453E-B0F4-3A9FF7CB204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203141" y="3231848"/>
                <a:ext cx="1535489" cy="1535489"/>
                <a:chOff x="9028670" y="-2625901"/>
                <a:chExt cx="1905000" cy="1905000"/>
              </a:xfrm>
              <a:noFill/>
            </p:grpSpPr>
            <p:grpSp>
              <p:nvGrpSpPr>
                <p:cNvPr id="292" name="图形 33">
                  <a:extLst>
                    <a:ext uri="{FF2B5EF4-FFF2-40B4-BE49-F238E27FC236}">
                      <a16:creationId xmlns:a16="http://schemas.microsoft.com/office/drawing/2014/main" id="{8921F3F3-F372-4DA2-843F-90AC31023EE9}"/>
                    </a:ext>
                  </a:extLst>
                </p:cNvPr>
                <p:cNvGrpSpPr/>
                <p:nvPr/>
              </p:nvGrpSpPr>
              <p:grpSpPr>
                <a:xfrm>
                  <a:off x="9398917" y="-2450641"/>
                  <a:ext cx="1164743" cy="1554891"/>
                  <a:chOff x="9398917" y="-2450641"/>
                  <a:chExt cx="1164743" cy="1554891"/>
                </a:xfrm>
                <a:noFill/>
              </p:grpSpPr>
              <p:sp>
                <p:nvSpPr>
                  <p:cNvPr id="294" name="任意多边形: 形状 293">
                    <a:extLst>
                      <a:ext uri="{FF2B5EF4-FFF2-40B4-BE49-F238E27FC236}">
                        <a16:creationId xmlns:a16="http://schemas.microsoft.com/office/drawing/2014/main" id="{4EA2D0B8-1B61-4DD4-B6E3-68C3843DC4B1}"/>
                      </a:ext>
                    </a:extLst>
                  </p:cNvPr>
                  <p:cNvSpPr/>
                  <p:nvPr/>
                </p:nvSpPr>
                <p:spPr>
                  <a:xfrm>
                    <a:off x="9398917" y="-2450641"/>
                    <a:ext cx="1124226" cy="1554891"/>
                  </a:xfrm>
                  <a:custGeom>
                    <a:avLst/>
                    <a:gdLst>
                      <a:gd name="connsiteX0" fmla="*/ 390801 w 1124226"/>
                      <a:gd name="connsiteY0" fmla="*/ 0 h 1554891"/>
                      <a:gd name="connsiteX1" fmla="*/ 126958 w 1124226"/>
                      <a:gd name="connsiteY1" fmla="*/ 171450 h 1554891"/>
                      <a:gd name="connsiteX2" fmla="*/ 85048 w 1124226"/>
                      <a:gd name="connsiteY2" fmla="*/ 539115 h 1554891"/>
                      <a:gd name="connsiteX3" fmla="*/ 1124226 w 1124226"/>
                      <a:gd name="connsiteY3" fmla="*/ 1343025 h 1554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24226" h="1554891">
                        <a:moveTo>
                          <a:pt x="390801" y="0"/>
                        </a:moveTo>
                        <a:cubicBezTo>
                          <a:pt x="390801" y="0"/>
                          <a:pt x="300314" y="112395"/>
                          <a:pt x="126958" y="171450"/>
                        </a:cubicBezTo>
                        <a:cubicBezTo>
                          <a:pt x="-46397" y="230505"/>
                          <a:pt x="111718" y="479108"/>
                          <a:pt x="85048" y="539115"/>
                        </a:cubicBezTo>
                        <a:cubicBezTo>
                          <a:pt x="-294047" y="1399223"/>
                          <a:pt x="691791" y="1847850"/>
                          <a:pt x="1124226" y="1343025"/>
                        </a:cubicBez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OPPOSans R" panose="00020600040101010101" pitchFamily="18" charset="-122"/>
                    </a:endParaRPr>
                  </a:p>
                </p:txBody>
              </p:sp>
              <p:sp>
                <p:nvSpPr>
                  <p:cNvPr id="295" name="任意多边形: 形状 294">
                    <a:extLst>
                      <a:ext uri="{FF2B5EF4-FFF2-40B4-BE49-F238E27FC236}">
                        <a16:creationId xmlns:a16="http://schemas.microsoft.com/office/drawing/2014/main" id="{1058D866-D5D7-4957-976F-E530F6ECE447}"/>
                      </a:ext>
                    </a:extLst>
                  </p:cNvPr>
                  <p:cNvSpPr/>
                  <p:nvPr/>
                </p:nvSpPr>
                <p:spPr>
                  <a:xfrm>
                    <a:off x="9913543" y="-2415399"/>
                    <a:ext cx="650117" cy="1354454"/>
                  </a:xfrm>
                  <a:custGeom>
                    <a:avLst/>
                    <a:gdLst>
                      <a:gd name="connsiteX0" fmla="*/ 0 w 650117"/>
                      <a:gd name="connsiteY0" fmla="*/ 0 h 1354454"/>
                      <a:gd name="connsiteX1" fmla="*/ 167640 w 650117"/>
                      <a:gd name="connsiteY1" fmla="*/ 328613 h 1354454"/>
                      <a:gd name="connsiteX2" fmla="*/ 383857 w 650117"/>
                      <a:gd name="connsiteY2" fmla="*/ 477203 h 1354454"/>
                      <a:gd name="connsiteX3" fmla="*/ 293370 w 650117"/>
                      <a:gd name="connsiteY3" fmla="*/ 644843 h 1354454"/>
                      <a:gd name="connsiteX4" fmla="*/ 438150 w 650117"/>
                      <a:gd name="connsiteY4" fmla="*/ 1354455 h 1354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0117" h="1354454">
                        <a:moveTo>
                          <a:pt x="0" y="0"/>
                        </a:moveTo>
                        <a:cubicBezTo>
                          <a:pt x="0" y="0"/>
                          <a:pt x="36195" y="277178"/>
                          <a:pt x="167640" y="328613"/>
                        </a:cubicBezTo>
                        <a:cubicBezTo>
                          <a:pt x="300038" y="380048"/>
                          <a:pt x="384810" y="437198"/>
                          <a:pt x="383857" y="477203"/>
                        </a:cubicBezTo>
                        <a:cubicBezTo>
                          <a:pt x="382905" y="517208"/>
                          <a:pt x="358140" y="609600"/>
                          <a:pt x="293370" y="644843"/>
                        </a:cubicBezTo>
                        <a:cubicBezTo>
                          <a:pt x="825817" y="842010"/>
                          <a:pt x="663892" y="1245870"/>
                          <a:pt x="438150" y="1354455"/>
                        </a:cubicBez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OPPOSans R" panose="00020600040101010101" pitchFamily="18" charset="-122"/>
                    </a:endParaRPr>
                  </a:p>
                </p:txBody>
              </p:sp>
              <p:sp>
                <p:nvSpPr>
                  <p:cNvPr id="296" name="任意多边形: 形状 295">
                    <a:extLst>
                      <a:ext uri="{FF2B5EF4-FFF2-40B4-BE49-F238E27FC236}">
                        <a16:creationId xmlns:a16="http://schemas.microsoft.com/office/drawing/2014/main" id="{80175DCC-9E97-4E76-A826-DA24CCDDB05C}"/>
                      </a:ext>
                    </a:extLst>
                  </p:cNvPr>
                  <p:cNvSpPr/>
                  <p:nvPr/>
                </p:nvSpPr>
                <p:spPr>
                  <a:xfrm>
                    <a:off x="9628890" y="-2215374"/>
                    <a:ext cx="153680" cy="821054"/>
                  </a:xfrm>
                  <a:custGeom>
                    <a:avLst/>
                    <a:gdLst>
                      <a:gd name="connsiteX0" fmla="*/ 77961 w 153680"/>
                      <a:gd name="connsiteY0" fmla="*/ 0 h 821054"/>
                      <a:gd name="connsiteX1" fmla="*/ 87486 w 153680"/>
                      <a:gd name="connsiteY1" fmla="*/ 435292 h 821054"/>
                      <a:gd name="connsiteX2" fmla="*/ 808 w 153680"/>
                      <a:gd name="connsiteY2" fmla="*/ 821055 h 821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3680" h="821054">
                        <a:moveTo>
                          <a:pt x="77961" y="0"/>
                        </a:moveTo>
                        <a:cubicBezTo>
                          <a:pt x="77961" y="0"/>
                          <a:pt x="241791" y="200025"/>
                          <a:pt x="87486" y="435292"/>
                        </a:cubicBezTo>
                        <a:cubicBezTo>
                          <a:pt x="-14432" y="619125"/>
                          <a:pt x="808" y="821055"/>
                          <a:pt x="808" y="821055"/>
                        </a:cubicBez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OPPOSans R" panose="00020600040101010101" pitchFamily="18" charset="-122"/>
                    </a:endParaRPr>
                  </a:p>
                </p:txBody>
              </p:sp>
              <p:sp>
                <p:nvSpPr>
                  <p:cNvPr id="297" name="任意多边形: 形状 296">
                    <a:extLst>
                      <a:ext uri="{FF2B5EF4-FFF2-40B4-BE49-F238E27FC236}">
                        <a16:creationId xmlns:a16="http://schemas.microsoft.com/office/drawing/2014/main" id="{D56F6079-12C8-4E1C-A5CE-0D1039A43BAB}"/>
                      </a:ext>
                    </a:extLst>
                  </p:cNvPr>
                  <p:cNvSpPr/>
                  <p:nvPr/>
                </p:nvSpPr>
                <p:spPr>
                  <a:xfrm>
                    <a:off x="9558260" y="-1366696"/>
                    <a:ext cx="523875" cy="348614"/>
                  </a:xfrm>
                  <a:custGeom>
                    <a:avLst/>
                    <a:gdLst>
                      <a:gd name="connsiteX0" fmla="*/ 0 w 523875"/>
                      <a:gd name="connsiteY0" fmla="*/ 0 h 348614"/>
                      <a:gd name="connsiteX1" fmla="*/ 278130 w 523875"/>
                      <a:gd name="connsiteY1" fmla="*/ 164782 h 348614"/>
                      <a:gd name="connsiteX2" fmla="*/ 523875 w 523875"/>
                      <a:gd name="connsiteY2" fmla="*/ 348615 h 348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3875" h="348614">
                        <a:moveTo>
                          <a:pt x="0" y="0"/>
                        </a:moveTo>
                        <a:cubicBezTo>
                          <a:pt x="0" y="0"/>
                          <a:pt x="197168" y="74295"/>
                          <a:pt x="278130" y="164782"/>
                        </a:cubicBezTo>
                        <a:cubicBezTo>
                          <a:pt x="359093" y="255270"/>
                          <a:pt x="459105" y="339090"/>
                          <a:pt x="523875" y="348615"/>
                        </a:cubicBez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OPPOSans R" panose="00020600040101010101" pitchFamily="18" charset="-122"/>
                    </a:endParaRPr>
                  </a:p>
                </p:txBody>
              </p:sp>
            </p:grpSp>
            <p:sp>
              <p:nvSpPr>
                <p:cNvPr id="293" name="任意多边形: 形状 292">
                  <a:extLst>
                    <a:ext uri="{FF2B5EF4-FFF2-40B4-BE49-F238E27FC236}">
                      <a16:creationId xmlns:a16="http://schemas.microsoft.com/office/drawing/2014/main" id="{17179F78-97BE-4952-8D97-8130AFEFD861}"/>
                    </a:ext>
                  </a:extLst>
                </p:cNvPr>
                <p:cNvSpPr/>
                <p:nvPr/>
              </p:nvSpPr>
              <p:spPr>
                <a:xfrm>
                  <a:off x="9028670" y="-2625901"/>
                  <a:ext cx="1905000" cy="1905000"/>
                </a:xfrm>
                <a:custGeom>
                  <a:avLst/>
                  <a:gdLst>
                    <a:gd name="connsiteX0" fmla="*/ 1905000 w 1905000"/>
                    <a:gd name="connsiteY0" fmla="*/ 952500 h 1905000"/>
                    <a:gd name="connsiteX1" fmla="*/ 952500 w 1905000"/>
                    <a:gd name="connsiteY1" fmla="*/ 1905000 h 1905000"/>
                    <a:gd name="connsiteX2" fmla="*/ 0 w 1905000"/>
                    <a:gd name="connsiteY2" fmla="*/ 952500 h 1905000"/>
                    <a:gd name="connsiteX3" fmla="*/ 952500 w 1905000"/>
                    <a:gd name="connsiteY3" fmla="*/ 0 h 1905000"/>
                    <a:gd name="connsiteX4" fmla="*/ 1905000 w 1905000"/>
                    <a:gd name="connsiteY4" fmla="*/ 9525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0" h="1905000">
                      <a:moveTo>
                        <a:pt x="1905000" y="952500"/>
                      </a:moveTo>
                      <a:cubicBezTo>
                        <a:pt x="1905000" y="1478551"/>
                        <a:pt x="1478551" y="1905000"/>
                        <a:pt x="952500" y="1905000"/>
                      </a:cubicBezTo>
                      <a:cubicBezTo>
                        <a:pt x="426449" y="1905000"/>
                        <a:pt x="0" y="1478551"/>
                        <a:pt x="0" y="952500"/>
                      </a:cubicBezTo>
                      <a:cubicBezTo>
                        <a:pt x="0" y="426449"/>
                        <a:pt x="426449" y="0"/>
                        <a:pt x="952500" y="0"/>
                      </a:cubicBezTo>
                      <a:cubicBezTo>
                        <a:pt x="1478551" y="0"/>
                        <a:pt x="1905000" y="426449"/>
                        <a:pt x="1905000" y="952500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OPPOSans R" panose="00020600040101010101" pitchFamily="18" charset="-122"/>
                  </a:endParaRPr>
                </a:p>
              </p:txBody>
            </p:sp>
          </p:grpSp>
        </p:grpSp>
        <p:sp>
          <p:nvSpPr>
            <p:cNvPr id="281" name="文本框 280">
              <a:extLst>
                <a:ext uri="{FF2B5EF4-FFF2-40B4-BE49-F238E27FC236}">
                  <a16:creationId xmlns:a16="http://schemas.microsoft.com/office/drawing/2014/main" id="{DA6450BB-F3A3-43E1-B605-60D6DCB0E096}"/>
                </a:ext>
              </a:extLst>
            </p:cNvPr>
            <p:cNvSpPr txBox="1"/>
            <p:nvPr/>
          </p:nvSpPr>
          <p:spPr>
            <a:xfrm>
              <a:off x="17202719" y="2147644"/>
              <a:ext cx="1320875" cy="430887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主观因素</a:t>
              </a:r>
            </a:p>
          </p:txBody>
        </p:sp>
      </p:grpSp>
      <p:grpSp>
        <p:nvGrpSpPr>
          <p:cNvPr id="179" name="组合 178">
            <a:extLst>
              <a:ext uri="{FF2B5EF4-FFF2-40B4-BE49-F238E27FC236}">
                <a16:creationId xmlns:a16="http://schemas.microsoft.com/office/drawing/2014/main" id="{A116B5AB-FAAD-40CF-B51B-C2F740E61071}"/>
              </a:ext>
            </a:extLst>
          </p:cNvPr>
          <p:cNvGrpSpPr/>
          <p:nvPr/>
        </p:nvGrpSpPr>
        <p:grpSpPr>
          <a:xfrm>
            <a:off x="2423083" y="1885950"/>
            <a:ext cx="2442230" cy="4972049"/>
            <a:chOff x="-3214177" y="1885950"/>
            <a:chExt cx="2442230" cy="4972049"/>
          </a:xfrm>
        </p:grpSpPr>
        <p:grpSp>
          <p:nvGrpSpPr>
            <p:cNvPr id="180" name="组合 179">
              <a:extLst>
                <a:ext uri="{FF2B5EF4-FFF2-40B4-BE49-F238E27FC236}">
                  <a16:creationId xmlns:a16="http://schemas.microsoft.com/office/drawing/2014/main" id="{BEF23609-3DF8-4BAE-9E0A-167AEB646FF7}"/>
                </a:ext>
              </a:extLst>
            </p:cNvPr>
            <p:cNvGrpSpPr/>
            <p:nvPr/>
          </p:nvGrpSpPr>
          <p:grpSpPr>
            <a:xfrm>
              <a:off x="-3214177" y="1885950"/>
              <a:ext cx="2442230" cy="4972049"/>
              <a:chOff x="2423083" y="1885950"/>
              <a:chExt cx="2442230" cy="4972049"/>
            </a:xfrm>
          </p:grpSpPr>
          <p:sp>
            <p:nvSpPr>
              <p:cNvPr id="182" name="矩形 181">
                <a:extLst>
                  <a:ext uri="{FF2B5EF4-FFF2-40B4-BE49-F238E27FC236}">
                    <a16:creationId xmlns:a16="http://schemas.microsoft.com/office/drawing/2014/main" id="{1EA2AB5F-51EE-4E59-BBF5-F12607DFF491}"/>
                  </a:ext>
                </a:extLst>
              </p:cNvPr>
              <p:cNvSpPr/>
              <p:nvPr/>
            </p:nvSpPr>
            <p:spPr>
              <a:xfrm>
                <a:off x="2423083" y="1885950"/>
                <a:ext cx="2442229" cy="497204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</p:txBody>
          </p:sp>
          <p:sp>
            <p:nvSpPr>
              <p:cNvPr id="183" name="文本框 182">
                <a:extLst>
                  <a:ext uri="{FF2B5EF4-FFF2-40B4-BE49-F238E27FC236}">
                    <a16:creationId xmlns:a16="http://schemas.microsoft.com/office/drawing/2014/main" id="{72261C72-2FD5-4CA8-A7FA-34A7A62B19AF}"/>
                  </a:ext>
                </a:extLst>
              </p:cNvPr>
              <p:cNvSpPr txBox="1"/>
              <p:nvPr/>
            </p:nvSpPr>
            <p:spPr>
              <a:xfrm>
                <a:off x="3028644" y="5235988"/>
                <a:ext cx="1231106" cy="738664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OPPOSans R" panose="00020600040101010101" pitchFamily="18" charset="-122"/>
                  </a:rPr>
                  <a:t>食物营养</a:t>
                </a:r>
                <a:endParaRPr lang="en-US" altLang="zh-CN" sz="24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endParaRPr>
              </a:p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OPPOSans R" panose="00020600040101010101" pitchFamily="18" charset="-122"/>
                  </a:rPr>
                  <a:t>价值下降</a:t>
                </a:r>
              </a:p>
            </p:txBody>
          </p:sp>
          <p:cxnSp>
            <p:nvCxnSpPr>
              <p:cNvPr id="184" name="直接连接符 183">
                <a:extLst>
                  <a:ext uri="{FF2B5EF4-FFF2-40B4-BE49-F238E27FC236}">
                    <a16:creationId xmlns:a16="http://schemas.microsoft.com/office/drawing/2014/main" id="{D84AE67A-6063-407C-BB68-70DE527BA8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65312" y="1885950"/>
                <a:ext cx="1" cy="49720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图形 33">
                <a:extLst>
                  <a:ext uri="{FF2B5EF4-FFF2-40B4-BE49-F238E27FC236}">
                    <a16:creationId xmlns:a16="http://schemas.microsoft.com/office/drawing/2014/main" id="{9CB25F43-51F3-49FA-B070-817C1AD1EF03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2876453" y="3231848"/>
                <a:ext cx="1535489" cy="1535489"/>
                <a:chOff x="2427845" y="-2625901"/>
                <a:chExt cx="1905000" cy="1904999"/>
              </a:xfrm>
              <a:noFill/>
            </p:grpSpPr>
            <p:sp>
              <p:nvSpPr>
                <p:cNvPr id="186" name="任意多边形: 形状 185">
                  <a:extLst>
                    <a:ext uri="{FF2B5EF4-FFF2-40B4-BE49-F238E27FC236}">
                      <a16:creationId xmlns:a16="http://schemas.microsoft.com/office/drawing/2014/main" id="{E6DC94AD-A28F-42EF-8BFA-EA7991DD0F8E}"/>
                    </a:ext>
                  </a:extLst>
                </p:cNvPr>
                <p:cNvSpPr/>
                <p:nvPr/>
              </p:nvSpPr>
              <p:spPr>
                <a:xfrm>
                  <a:off x="2427845" y="-2625901"/>
                  <a:ext cx="1905000" cy="1904999"/>
                </a:xfrm>
                <a:custGeom>
                  <a:avLst/>
                  <a:gdLst>
                    <a:gd name="connsiteX0" fmla="*/ 1498283 w 1905000"/>
                    <a:gd name="connsiteY0" fmla="*/ 1311593 h 1904999"/>
                    <a:gd name="connsiteX1" fmla="*/ 971550 w 1905000"/>
                    <a:gd name="connsiteY1" fmla="*/ 784860 h 1904999"/>
                    <a:gd name="connsiteX2" fmla="*/ 433388 w 1905000"/>
                    <a:gd name="connsiteY2" fmla="*/ 784860 h 1904999"/>
                    <a:gd name="connsiteX3" fmla="*/ 125730 w 1905000"/>
                    <a:gd name="connsiteY3" fmla="*/ 478155 h 1904999"/>
                    <a:gd name="connsiteX4" fmla="*/ 952500 w 1905000"/>
                    <a:gd name="connsiteY4" fmla="*/ 0 h 1904999"/>
                    <a:gd name="connsiteX5" fmla="*/ 1905000 w 1905000"/>
                    <a:gd name="connsiteY5" fmla="*/ 952500 h 1904999"/>
                    <a:gd name="connsiteX6" fmla="*/ 952500 w 1905000"/>
                    <a:gd name="connsiteY6" fmla="*/ 1905000 h 1904999"/>
                    <a:gd name="connsiteX7" fmla="*/ 0 w 1905000"/>
                    <a:gd name="connsiteY7" fmla="*/ 952500 h 1904999"/>
                    <a:gd name="connsiteX8" fmla="*/ 8573 w 1905000"/>
                    <a:gd name="connsiteY8" fmla="*/ 825818 h 1904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05000" h="1904999">
                      <a:moveTo>
                        <a:pt x="1498283" y="1311593"/>
                      </a:moveTo>
                      <a:lnTo>
                        <a:pt x="971550" y="784860"/>
                      </a:lnTo>
                      <a:lnTo>
                        <a:pt x="433388" y="784860"/>
                      </a:lnTo>
                      <a:lnTo>
                        <a:pt x="125730" y="478155"/>
                      </a:lnTo>
                      <a:cubicBezTo>
                        <a:pt x="290513" y="192405"/>
                        <a:pt x="599123" y="0"/>
                        <a:pt x="952500" y="0"/>
                      </a:cubicBezTo>
                      <a:cubicBezTo>
                        <a:pt x="1478280" y="0"/>
                        <a:pt x="1905000" y="426720"/>
                        <a:pt x="1905000" y="952500"/>
                      </a:cubicBezTo>
                      <a:cubicBezTo>
                        <a:pt x="1905000" y="1478280"/>
                        <a:pt x="1478280" y="1905000"/>
                        <a:pt x="952500" y="1905000"/>
                      </a:cubicBezTo>
                      <a:cubicBezTo>
                        <a:pt x="426720" y="1905000"/>
                        <a:pt x="0" y="1478280"/>
                        <a:pt x="0" y="952500"/>
                      </a:cubicBezTo>
                      <a:cubicBezTo>
                        <a:pt x="0" y="909638"/>
                        <a:pt x="2858" y="866775"/>
                        <a:pt x="8573" y="825818"/>
                      </a:cubicBezTo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OPPOSans R" panose="00020600040101010101" pitchFamily="18" charset="-122"/>
                  </a:endParaRPr>
                </a:p>
              </p:txBody>
            </p:sp>
            <p:grpSp>
              <p:nvGrpSpPr>
                <p:cNvPr id="187" name="图形 33">
                  <a:extLst>
                    <a:ext uri="{FF2B5EF4-FFF2-40B4-BE49-F238E27FC236}">
                      <a16:creationId xmlns:a16="http://schemas.microsoft.com/office/drawing/2014/main" id="{C4ED6F76-EFEE-4EBF-B0FF-EC6CE7C842D9}"/>
                    </a:ext>
                  </a:extLst>
                </p:cNvPr>
                <p:cNvGrpSpPr/>
                <p:nvPr/>
              </p:nvGrpSpPr>
              <p:grpSpPr>
                <a:xfrm>
                  <a:off x="2983152" y="-1272399"/>
                  <a:ext cx="998220" cy="156210"/>
                  <a:chOff x="2983152" y="-1272399"/>
                  <a:chExt cx="998220" cy="156210"/>
                </a:xfrm>
                <a:noFill/>
              </p:grpSpPr>
              <p:sp>
                <p:nvSpPr>
                  <p:cNvPr id="189" name="任意多边形: 形状 188">
                    <a:extLst>
                      <a:ext uri="{FF2B5EF4-FFF2-40B4-BE49-F238E27FC236}">
                        <a16:creationId xmlns:a16="http://schemas.microsoft.com/office/drawing/2014/main" id="{C11DF405-26C6-44D1-8B3C-D43B870678A4}"/>
                      </a:ext>
                    </a:extLst>
                  </p:cNvPr>
                  <p:cNvSpPr/>
                  <p:nvPr/>
                </p:nvSpPr>
                <p:spPr>
                  <a:xfrm>
                    <a:off x="2983152" y="-1272399"/>
                    <a:ext cx="117157" cy="156209"/>
                  </a:xfrm>
                  <a:custGeom>
                    <a:avLst/>
                    <a:gdLst>
                      <a:gd name="connsiteX0" fmla="*/ 0 w 117157"/>
                      <a:gd name="connsiteY0" fmla="*/ 156210 h 156209"/>
                      <a:gd name="connsiteX1" fmla="*/ 0 w 117157"/>
                      <a:gd name="connsiteY1" fmla="*/ 0 h 156209"/>
                      <a:gd name="connsiteX2" fmla="*/ 117157 w 117157"/>
                      <a:gd name="connsiteY2" fmla="*/ 156210 h 156209"/>
                      <a:gd name="connsiteX3" fmla="*/ 117157 w 117157"/>
                      <a:gd name="connsiteY3" fmla="*/ 0 h 156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57" h="156209">
                        <a:moveTo>
                          <a:pt x="0" y="156210"/>
                        </a:moveTo>
                        <a:lnTo>
                          <a:pt x="0" y="0"/>
                        </a:lnTo>
                        <a:lnTo>
                          <a:pt x="117157" y="156210"/>
                        </a:lnTo>
                        <a:lnTo>
                          <a:pt x="117157" y="0"/>
                        </a:ln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OPPOSans R" panose="00020600040101010101" pitchFamily="18" charset="-122"/>
                    </a:endParaRPr>
                  </a:p>
                </p:txBody>
              </p:sp>
              <p:sp>
                <p:nvSpPr>
                  <p:cNvPr id="190" name="任意多边形: 形状 189">
                    <a:extLst>
                      <a:ext uri="{FF2B5EF4-FFF2-40B4-BE49-F238E27FC236}">
                        <a16:creationId xmlns:a16="http://schemas.microsoft.com/office/drawing/2014/main" id="{23A5408B-1285-4BE8-8B4E-B93B44A19AFE}"/>
                      </a:ext>
                    </a:extLst>
                  </p:cNvPr>
                  <p:cNvSpPr/>
                  <p:nvPr/>
                </p:nvSpPr>
                <p:spPr>
                  <a:xfrm>
                    <a:off x="3159365" y="-1223821"/>
                    <a:ext cx="78104" cy="107632"/>
                  </a:xfrm>
                  <a:custGeom>
                    <a:avLst/>
                    <a:gdLst>
                      <a:gd name="connsiteX0" fmla="*/ 0 w 78104"/>
                      <a:gd name="connsiteY0" fmla="*/ 0 h 107632"/>
                      <a:gd name="connsiteX1" fmla="*/ 0 w 78104"/>
                      <a:gd name="connsiteY1" fmla="*/ 68580 h 107632"/>
                      <a:gd name="connsiteX2" fmla="*/ 39052 w 78104"/>
                      <a:gd name="connsiteY2" fmla="*/ 107632 h 107632"/>
                      <a:gd name="connsiteX3" fmla="*/ 39052 w 78104"/>
                      <a:gd name="connsiteY3" fmla="*/ 107632 h 107632"/>
                      <a:gd name="connsiteX4" fmla="*/ 78105 w 78104"/>
                      <a:gd name="connsiteY4" fmla="*/ 68580 h 107632"/>
                      <a:gd name="connsiteX5" fmla="*/ 78105 w 78104"/>
                      <a:gd name="connsiteY5" fmla="*/ 0 h 107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104" h="107632">
                        <a:moveTo>
                          <a:pt x="0" y="0"/>
                        </a:moveTo>
                        <a:lnTo>
                          <a:pt x="0" y="68580"/>
                        </a:lnTo>
                        <a:cubicBezTo>
                          <a:pt x="0" y="90488"/>
                          <a:pt x="17145" y="107632"/>
                          <a:pt x="39052" y="107632"/>
                        </a:cubicBezTo>
                        <a:lnTo>
                          <a:pt x="39052" y="107632"/>
                        </a:lnTo>
                        <a:cubicBezTo>
                          <a:pt x="60960" y="107632"/>
                          <a:pt x="78105" y="90488"/>
                          <a:pt x="78105" y="68580"/>
                        </a:cubicBezTo>
                        <a:lnTo>
                          <a:pt x="78105" y="0"/>
                        </a:lnTo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OPPOSans R" panose="00020600040101010101" pitchFamily="18" charset="-122"/>
                    </a:endParaRPr>
                  </a:p>
                </p:txBody>
              </p:sp>
              <p:grpSp>
                <p:nvGrpSpPr>
                  <p:cNvPr id="191" name="图形 33">
                    <a:extLst>
                      <a:ext uri="{FF2B5EF4-FFF2-40B4-BE49-F238E27FC236}">
                        <a16:creationId xmlns:a16="http://schemas.microsoft.com/office/drawing/2014/main" id="{507E9E7A-8930-4DC2-842C-F5DE14AC26BA}"/>
                      </a:ext>
                    </a:extLst>
                  </p:cNvPr>
                  <p:cNvGrpSpPr/>
                  <p:nvPr/>
                </p:nvGrpSpPr>
                <p:grpSpPr>
                  <a:xfrm>
                    <a:off x="3297478" y="-1259064"/>
                    <a:ext cx="42862" cy="142875"/>
                    <a:chOff x="3297478" y="-1259064"/>
                    <a:chExt cx="42862" cy="142875"/>
                  </a:xfrm>
                  <a:noFill/>
                </p:grpSpPr>
                <p:sp>
                  <p:nvSpPr>
                    <p:cNvPr id="210" name="任意多边形: 形状 209">
                      <a:extLst>
                        <a:ext uri="{FF2B5EF4-FFF2-40B4-BE49-F238E27FC236}">
                          <a16:creationId xmlns:a16="http://schemas.microsoft.com/office/drawing/2014/main" id="{B9633805-6B10-4409-B482-9BD1A674D8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7478" y="-1259064"/>
                      <a:ext cx="42862" cy="142875"/>
                    </a:xfrm>
                    <a:custGeom>
                      <a:avLst/>
                      <a:gdLst>
                        <a:gd name="connsiteX0" fmla="*/ 0 w 42862"/>
                        <a:gd name="connsiteY0" fmla="*/ 0 h 142875"/>
                        <a:gd name="connsiteX1" fmla="*/ 0 w 42862"/>
                        <a:gd name="connsiteY1" fmla="*/ 100013 h 142875"/>
                        <a:gd name="connsiteX2" fmla="*/ 42863 w 42862"/>
                        <a:gd name="connsiteY2" fmla="*/ 142875 h 142875"/>
                        <a:gd name="connsiteX3" fmla="*/ 42863 w 42862"/>
                        <a:gd name="connsiteY3" fmla="*/ 142875 h 1428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2862" h="142875">
                          <a:moveTo>
                            <a:pt x="0" y="0"/>
                          </a:moveTo>
                          <a:lnTo>
                            <a:pt x="0" y="100013"/>
                          </a:lnTo>
                          <a:cubicBezTo>
                            <a:pt x="0" y="123825"/>
                            <a:pt x="19050" y="142875"/>
                            <a:pt x="42863" y="142875"/>
                          </a:cubicBezTo>
                          <a:lnTo>
                            <a:pt x="42863" y="142875"/>
                          </a:lnTo>
                        </a:path>
                      </a:pathLst>
                    </a:custGeom>
                    <a:noFill/>
                    <a:ln w="1905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p:txBody>
                </p:sp>
                <p:sp>
                  <p:nvSpPr>
                    <p:cNvPr id="211" name="任意多边形: 形状 210">
                      <a:extLst>
                        <a:ext uri="{FF2B5EF4-FFF2-40B4-BE49-F238E27FC236}">
                          <a16:creationId xmlns:a16="http://schemas.microsoft.com/office/drawing/2014/main" id="{82798CD9-EA9A-4E02-B43A-07DD7AA8A8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7478" y="-1223821"/>
                      <a:ext cx="42862" cy="9525"/>
                    </a:xfrm>
                    <a:custGeom>
                      <a:avLst/>
                      <a:gdLst>
                        <a:gd name="connsiteX0" fmla="*/ 42863 w 42862"/>
                        <a:gd name="connsiteY0" fmla="*/ 0 h 9525"/>
                        <a:gd name="connsiteX1" fmla="*/ 0 w 42862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862" h="9525">
                          <a:moveTo>
                            <a:pt x="42863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905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p:txBody>
                </p:sp>
              </p:grpSp>
              <p:grpSp>
                <p:nvGrpSpPr>
                  <p:cNvPr id="194" name="图形 33">
                    <a:extLst>
                      <a:ext uri="{FF2B5EF4-FFF2-40B4-BE49-F238E27FC236}">
                        <a16:creationId xmlns:a16="http://schemas.microsoft.com/office/drawing/2014/main" id="{3DD8D591-36BD-485B-81AD-239B86C7E5F8}"/>
                      </a:ext>
                    </a:extLst>
                  </p:cNvPr>
                  <p:cNvGrpSpPr/>
                  <p:nvPr/>
                </p:nvGrpSpPr>
                <p:grpSpPr>
                  <a:xfrm>
                    <a:off x="3572750" y="-1259064"/>
                    <a:ext cx="42862" cy="142875"/>
                    <a:chOff x="3572750" y="-1259064"/>
                    <a:chExt cx="42862" cy="142875"/>
                  </a:xfrm>
                  <a:noFill/>
                </p:grpSpPr>
                <p:sp>
                  <p:nvSpPr>
                    <p:cNvPr id="208" name="任意多边形: 形状 207">
                      <a:extLst>
                        <a:ext uri="{FF2B5EF4-FFF2-40B4-BE49-F238E27FC236}">
                          <a16:creationId xmlns:a16="http://schemas.microsoft.com/office/drawing/2014/main" id="{4232A7FC-C431-4B7E-8C4F-B98CB07D4B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72750" y="-1259064"/>
                      <a:ext cx="42862" cy="142875"/>
                    </a:xfrm>
                    <a:custGeom>
                      <a:avLst/>
                      <a:gdLst>
                        <a:gd name="connsiteX0" fmla="*/ 0 w 42862"/>
                        <a:gd name="connsiteY0" fmla="*/ 0 h 142875"/>
                        <a:gd name="connsiteX1" fmla="*/ 0 w 42862"/>
                        <a:gd name="connsiteY1" fmla="*/ 100013 h 142875"/>
                        <a:gd name="connsiteX2" fmla="*/ 42863 w 42862"/>
                        <a:gd name="connsiteY2" fmla="*/ 142875 h 142875"/>
                        <a:gd name="connsiteX3" fmla="*/ 42863 w 42862"/>
                        <a:gd name="connsiteY3" fmla="*/ 142875 h 1428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2862" h="142875">
                          <a:moveTo>
                            <a:pt x="0" y="0"/>
                          </a:moveTo>
                          <a:lnTo>
                            <a:pt x="0" y="100013"/>
                          </a:lnTo>
                          <a:cubicBezTo>
                            <a:pt x="0" y="123825"/>
                            <a:pt x="19050" y="142875"/>
                            <a:pt x="42863" y="142875"/>
                          </a:cubicBezTo>
                          <a:lnTo>
                            <a:pt x="42863" y="142875"/>
                          </a:lnTo>
                        </a:path>
                      </a:pathLst>
                    </a:custGeom>
                    <a:noFill/>
                    <a:ln w="1905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p:txBody>
                </p:sp>
                <p:sp>
                  <p:nvSpPr>
                    <p:cNvPr id="209" name="任意多边形: 形状 208">
                      <a:extLst>
                        <a:ext uri="{FF2B5EF4-FFF2-40B4-BE49-F238E27FC236}">
                          <a16:creationId xmlns:a16="http://schemas.microsoft.com/office/drawing/2014/main" id="{A1CE45B8-54AB-4544-9B4C-3DCBFF5CF3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72750" y="-1223821"/>
                      <a:ext cx="42862" cy="9525"/>
                    </a:xfrm>
                    <a:custGeom>
                      <a:avLst/>
                      <a:gdLst>
                        <a:gd name="connsiteX0" fmla="*/ 42862 w 42862"/>
                        <a:gd name="connsiteY0" fmla="*/ 0 h 9525"/>
                        <a:gd name="connsiteX1" fmla="*/ 0 w 42862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862" h="9525">
                          <a:moveTo>
                            <a:pt x="42862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905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p:txBody>
                </p:sp>
              </p:grpSp>
              <p:grpSp>
                <p:nvGrpSpPr>
                  <p:cNvPr id="195" name="图形 33">
                    <a:extLst>
                      <a:ext uri="{FF2B5EF4-FFF2-40B4-BE49-F238E27FC236}">
                        <a16:creationId xmlns:a16="http://schemas.microsoft.com/office/drawing/2014/main" id="{97100F01-4A2B-4E9A-A79A-7E5419687114}"/>
                      </a:ext>
                    </a:extLst>
                  </p:cNvPr>
                  <p:cNvGrpSpPr/>
                  <p:nvPr/>
                </p:nvGrpSpPr>
                <p:grpSpPr>
                  <a:xfrm>
                    <a:off x="3400347" y="-1223821"/>
                    <a:ext cx="53339" cy="107632"/>
                    <a:chOff x="3400347" y="-1223821"/>
                    <a:chExt cx="53339" cy="107632"/>
                  </a:xfrm>
                  <a:noFill/>
                </p:grpSpPr>
                <p:sp>
                  <p:nvSpPr>
                    <p:cNvPr id="206" name="任意多边形: 形状 205">
                      <a:extLst>
                        <a:ext uri="{FF2B5EF4-FFF2-40B4-BE49-F238E27FC236}">
                          <a16:creationId xmlns:a16="http://schemas.microsoft.com/office/drawing/2014/main" id="{CDD0D8A5-F5D3-416C-A4AF-F74559535A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0347" y="-1223821"/>
                      <a:ext cx="53339" cy="107632"/>
                    </a:xfrm>
                    <a:custGeom>
                      <a:avLst/>
                      <a:gdLst>
                        <a:gd name="connsiteX0" fmla="*/ 53340 w 53339"/>
                        <a:gd name="connsiteY0" fmla="*/ 0 h 107632"/>
                        <a:gd name="connsiteX1" fmla="*/ 40005 w 53339"/>
                        <a:gd name="connsiteY1" fmla="*/ 0 h 107632"/>
                        <a:gd name="connsiteX2" fmla="*/ 0 w 53339"/>
                        <a:gd name="connsiteY2" fmla="*/ 40005 h 107632"/>
                        <a:gd name="connsiteX3" fmla="*/ 0 w 53339"/>
                        <a:gd name="connsiteY3" fmla="*/ 107632 h 107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339" h="107632">
                          <a:moveTo>
                            <a:pt x="53340" y="0"/>
                          </a:moveTo>
                          <a:lnTo>
                            <a:pt x="40005" y="0"/>
                          </a:lnTo>
                          <a:cubicBezTo>
                            <a:pt x="18098" y="0"/>
                            <a:pt x="0" y="18097"/>
                            <a:pt x="0" y="40005"/>
                          </a:cubicBezTo>
                          <a:lnTo>
                            <a:pt x="0" y="107632"/>
                          </a:lnTo>
                        </a:path>
                      </a:pathLst>
                    </a:custGeom>
                    <a:noFill/>
                    <a:ln w="1905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p:txBody>
                </p:sp>
                <p:sp>
                  <p:nvSpPr>
                    <p:cNvPr id="207" name="任意多边形: 形状 206">
                      <a:extLst>
                        <a:ext uri="{FF2B5EF4-FFF2-40B4-BE49-F238E27FC236}">
                          <a16:creationId xmlns:a16="http://schemas.microsoft.com/office/drawing/2014/main" id="{B589CCC5-CC3E-477E-90A3-CBA15BCF0E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0348" y="-1223821"/>
                      <a:ext cx="9525" cy="40005"/>
                    </a:xfrm>
                    <a:custGeom>
                      <a:avLst/>
                      <a:gdLst>
                        <a:gd name="connsiteX0" fmla="*/ 0 w 9525"/>
                        <a:gd name="connsiteY0" fmla="*/ 0 h 40005"/>
                        <a:gd name="connsiteX1" fmla="*/ 0 w 9525"/>
                        <a:gd name="connsiteY1" fmla="*/ 40005 h 400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40005">
                          <a:moveTo>
                            <a:pt x="0" y="0"/>
                          </a:moveTo>
                          <a:lnTo>
                            <a:pt x="0" y="40005"/>
                          </a:lnTo>
                        </a:path>
                      </a:pathLst>
                    </a:custGeom>
                    <a:ln w="1905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p:txBody>
                </p:sp>
              </p:grpSp>
              <p:grpSp>
                <p:nvGrpSpPr>
                  <p:cNvPr id="196" name="图形 33">
                    <a:extLst>
                      <a:ext uri="{FF2B5EF4-FFF2-40B4-BE49-F238E27FC236}">
                        <a16:creationId xmlns:a16="http://schemas.microsoft.com/office/drawing/2014/main" id="{16AFB0C7-75EC-4535-80A3-663AC44319AA}"/>
                      </a:ext>
                    </a:extLst>
                  </p:cNvPr>
                  <p:cNvGrpSpPr/>
                  <p:nvPr/>
                </p:nvGrpSpPr>
                <p:grpSpPr>
                  <a:xfrm>
                    <a:off x="3513695" y="-1255254"/>
                    <a:ext cx="9525" cy="139064"/>
                    <a:chOff x="3513695" y="-1255254"/>
                    <a:chExt cx="9525" cy="139064"/>
                  </a:xfrm>
                </p:grpSpPr>
                <p:sp>
                  <p:nvSpPr>
                    <p:cNvPr id="204" name="任意多边形: 形状 203">
                      <a:extLst>
                        <a:ext uri="{FF2B5EF4-FFF2-40B4-BE49-F238E27FC236}">
                          <a16:creationId xmlns:a16="http://schemas.microsoft.com/office/drawing/2014/main" id="{ECE10DEA-0CAA-42C6-9274-985D40D7BA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3695" y="-1223821"/>
                      <a:ext cx="9525" cy="107632"/>
                    </a:xfrm>
                    <a:custGeom>
                      <a:avLst/>
                      <a:gdLst>
                        <a:gd name="connsiteX0" fmla="*/ 0 w 9525"/>
                        <a:gd name="connsiteY0" fmla="*/ 0 h 107632"/>
                        <a:gd name="connsiteX1" fmla="*/ 0 w 9525"/>
                        <a:gd name="connsiteY1" fmla="*/ 107632 h 107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107632">
                          <a:moveTo>
                            <a:pt x="0" y="0"/>
                          </a:moveTo>
                          <a:lnTo>
                            <a:pt x="0" y="107632"/>
                          </a:lnTo>
                        </a:path>
                      </a:pathLst>
                    </a:custGeom>
                    <a:ln w="1905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p:txBody>
                </p:sp>
                <p:sp>
                  <p:nvSpPr>
                    <p:cNvPr id="205" name="任意多边形: 形状 204">
                      <a:extLst>
                        <a:ext uri="{FF2B5EF4-FFF2-40B4-BE49-F238E27FC236}">
                          <a16:creationId xmlns:a16="http://schemas.microsoft.com/office/drawing/2014/main" id="{F9D4606B-4799-4F1F-81B6-84E860CDD8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3695" y="-1255254"/>
                      <a:ext cx="9525" cy="2857"/>
                    </a:xfrm>
                    <a:custGeom>
                      <a:avLst/>
                      <a:gdLst>
                        <a:gd name="connsiteX0" fmla="*/ 0 w 9525"/>
                        <a:gd name="connsiteY0" fmla="*/ 0 h 2857"/>
                        <a:gd name="connsiteX1" fmla="*/ 0 w 9525"/>
                        <a:gd name="connsiteY1" fmla="*/ 2858 h 28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2857">
                          <a:moveTo>
                            <a:pt x="0" y="0"/>
                          </a:moveTo>
                          <a:lnTo>
                            <a:pt x="0" y="2858"/>
                          </a:lnTo>
                        </a:path>
                      </a:pathLst>
                    </a:custGeom>
                    <a:ln w="1905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p:txBody>
                </p:sp>
              </p:grpSp>
              <p:grpSp>
                <p:nvGrpSpPr>
                  <p:cNvPr id="197" name="图形 33">
                    <a:extLst>
                      <a:ext uri="{FF2B5EF4-FFF2-40B4-BE49-F238E27FC236}">
                        <a16:creationId xmlns:a16="http://schemas.microsoft.com/office/drawing/2014/main" id="{BE64A90A-212D-40E6-9CE1-40903178D121}"/>
                      </a:ext>
                    </a:extLst>
                  </p:cNvPr>
                  <p:cNvGrpSpPr/>
                  <p:nvPr/>
                </p:nvGrpSpPr>
                <p:grpSpPr>
                  <a:xfrm>
                    <a:off x="3675620" y="-1255254"/>
                    <a:ext cx="9525" cy="139064"/>
                    <a:chOff x="3675620" y="-1255254"/>
                    <a:chExt cx="9525" cy="139064"/>
                  </a:xfrm>
                </p:grpSpPr>
                <p:sp>
                  <p:nvSpPr>
                    <p:cNvPr id="202" name="任意多边形: 形状 201">
                      <a:extLst>
                        <a:ext uri="{FF2B5EF4-FFF2-40B4-BE49-F238E27FC236}">
                          <a16:creationId xmlns:a16="http://schemas.microsoft.com/office/drawing/2014/main" id="{14CE33C1-8BB7-4694-BB6C-BFF3CC150C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5620" y="-1223821"/>
                      <a:ext cx="9525" cy="107632"/>
                    </a:xfrm>
                    <a:custGeom>
                      <a:avLst/>
                      <a:gdLst>
                        <a:gd name="connsiteX0" fmla="*/ 0 w 9525"/>
                        <a:gd name="connsiteY0" fmla="*/ 0 h 107632"/>
                        <a:gd name="connsiteX1" fmla="*/ 0 w 9525"/>
                        <a:gd name="connsiteY1" fmla="*/ 107632 h 107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107632">
                          <a:moveTo>
                            <a:pt x="0" y="0"/>
                          </a:moveTo>
                          <a:lnTo>
                            <a:pt x="0" y="107632"/>
                          </a:lnTo>
                        </a:path>
                      </a:pathLst>
                    </a:custGeom>
                    <a:ln w="1905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p:txBody>
                </p:sp>
                <p:sp>
                  <p:nvSpPr>
                    <p:cNvPr id="203" name="任意多边形: 形状 202">
                      <a:extLst>
                        <a:ext uri="{FF2B5EF4-FFF2-40B4-BE49-F238E27FC236}">
                          <a16:creationId xmlns:a16="http://schemas.microsoft.com/office/drawing/2014/main" id="{6B30A705-8138-4017-A756-E106DFA77D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5620" y="-1255254"/>
                      <a:ext cx="9525" cy="2857"/>
                    </a:xfrm>
                    <a:custGeom>
                      <a:avLst/>
                      <a:gdLst>
                        <a:gd name="connsiteX0" fmla="*/ 0 w 9525"/>
                        <a:gd name="connsiteY0" fmla="*/ 0 h 2857"/>
                        <a:gd name="connsiteX1" fmla="*/ 0 w 9525"/>
                        <a:gd name="connsiteY1" fmla="*/ 2858 h 28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2857">
                          <a:moveTo>
                            <a:pt x="0" y="0"/>
                          </a:moveTo>
                          <a:lnTo>
                            <a:pt x="0" y="2858"/>
                          </a:lnTo>
                        </a:path>
                      </a:pathLst>
                    </a:custGeom>
                    <a:ln w="1905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p:txBody>
                </p:sp>
              </p:grpSp>
              <p:sp>
                <p:nvSpPr>
                  <p:cNvPr id="198" name="任意多边形: 形状 197">
                    <a:extLst>
                      <a:ext uri="{FF2B5EF4-FFF2-40B4-BE49-F238E27FC236}">
                        <a16:creationId xmlns:a16="http://schemas.microsoft.com/office/drawing/2014/main" id="{107CCE29-8734-43DA-BE94-55A835B64D9C}"/>
                      </a:ext>
                    </a:extLst>
                  </p:cNvPr>
                  <p:cNvSpPr/>
                  <p:nvPr/>
                </p:nvSpPr>
                <p:spPr>
                  <a:xfrm>
                    <a:off x="3735628" y="-1223821"/>
                    <a:ext cx="106679" cy="106679"/>
                  </a:xfrm>
                  <a:custGeom>
                    <a:avLst/>
                    <a:gdLst>
                      <a:gd name="connsiteX0" fmla="*/ 106680 w 106679"/>
                      <a:gd name="connsiteY0" fmla="*/ 53340 h 106679"/>
                      <a:gd name="connsiteX1" fmla="*/ 53340 w 106679"/>
                      <a:gd name="connsiteY1" fmla="*/ 106680 h 106679"/>
                      <a:gd name="connsiteX2" fmla="*/ 0 w 106679"/>
                      <a:gd name="connsiteY2" fmla="*/ 53340 h 106679"/>
                      <a:gd name="connsiteX3" fmla="*/ 53340 w 106679"/>
                      <a:gd name="connsiteY3" fmla="*/ 0 h 106679"/>
                      <a:gd name="connsiteX4" fmla="*/ 106680 w 106679"/>
                      <a:gd name="connsiteY4" fmla="*/ 53340 h 106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679" h="106679">
                        <a:moveTo>
                          <a:pt x="106680" y="53340"/>
                        </a:moveTo>
                        <a:cubicBezTo>
                          <a:pt x="106680" y="82799"/>
                          <a:pt x="82799" y="106680"/>
                          <a:pt x="53340" y="106680"/>
                        </a:cubicBezTo>
                        <a:cubicBezTo>
                          <a:pt x="23881" y="106680"/>
                          <a:pt x="0" y="82799"/>
                          <a:pt x="0" y="53340"/>
                        </a:cubicBezTo>
                        <a:cubicBezTo>
                          <a:pt x="0" y="23881"/>
                          <a:pt x="23881" y="0"/>
                          <a:pt x="53340" y="0"/>
                        </a:cubicBezTo>
                        <a:cubicBezTo>
                          <a:pt x="82799" y="0"/>
                          <a:pt x="106680" y="23881"/>
                          <a:pt x="106680" y="53340"/>
                        </a:cubicBezTo>
                        <a:close/>
                      </a:path>
                    </a:pathLst>
                  </a:custGeom>
                  <a:noFill/>
                  <a:ln w="1905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>
                      <a:latin typeface="OPPOSans R" panose="00020600040101010101" pitchFamily="18" charset="-122"/>
                      <a:ea typeface="OPPOSans R" panose="00020600040101010101" pitchFamily="18" charset="-122"/>
                      <a:cs typeface="OPPOSans R" panose="00020600040101010101" pitchFamily="18" charset="-122"/>
                      <a:sym typeface="OPPOSans R" panose="00020600040101010101" pitchFamily="18" charset="-122"/>
                    </a:endParaRPr>
                  </a:p>
                </p:txBody>
              </p:sp>
              <p:grpSp>
                <p:nvGrpSpPr>
                  <p:cNvPr id="199" name="图形 33">
                    <a:extLst>
                      <a:ext uri="{FF2B5EF4-FFF2-40B4-BE49-F238E27FC236}">
                        <a16:creationId xmlns:a16="http://schemas.microsoft.com/office/drawing/2014/main" id="{BAE55486-C5BC-418A-8CA6-40133A19293B}"/>
                      </a:ext>
                    </a:extLst>
                  </p:cNvPr>
                  <p:cNvGrpSpPr/>
                  <p:nvPr/>
                </p:nvGrpSpPr>
                <p:grpSpPr>
                  <a:xfrm>
                    <a:off x="3903267" y="-1223821"/>
                    <a:ext cx="78105" cy="107632"/>
                    <a:chOff x="3903267" y="-1223821"/>
                    <a:chExt cx="78105" cy="107632"/>
                  </a:xfrm>
                  <a:noFill/>
                </p:grpSpPr>
                <p:sp>
                  <p:nvSpPr>
                    <p:cNvPr id="200" name="任意多边形: 形状 199">
                      <a:extLst>
                        <a:ext uri="{FF2B5EF4-FFF2-40B4-BE49-F238E27FC236}">
                          <a16:creationId xmlns:a16="http://schemas.microsoft.com/office/drawing/2014/main" id="{2CFE6343-502D-4FE1-827E-75FB4F8FE7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3267" y="-1223821"/>
                      <a:ext cx="78105" cy="107632"/>
                    </a:xfrm>
                    <a:custGeom>
                      <a:avLst/>
                      <a:gdLst>
                        <a:gd name="connsiteX0" fmla="*/ 0 w 78105"/>
                        <a:gd name="connsiteY0" fmla="*/ 107632 h 107632"/>
                        <a:gd name="connsiteX1" fmla="*/ 0 w 78105"/>
                        <a:gd name="connsiteY1" fmla="*/ 39052 h 107632"/>
                        <a:gd name="connsiteX2" fmla="*/ 39053 w 78105"/>
                        <a:gd name="connsiteY2" fmla="*/ 0 h 107632"/>
                        <a:gd name="connsiteX3" fmla="*/ 39053 w 78105"/>
                        <a:gd name="connsiteY3" fmla="*/ 0 h 107632"/>
                        <a:gd name="connsiteX4" fmla="*/ 78105 w 78105"/>
                        <a:gd name="connsiteY4" fmla="*/ 39052 h 107632"/>
                        <a:gd name="connsiteX5" fmla="*/ 78105 w 78105"/>
                        <a:gd name="connsiteY5" fmla="*/ 107632 h 107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8105" h="107632">
                          <a:moveTo>
                            <a:pt x="0" y="107632"/>
                          </a:moveTo>
                          <a:lnTo>
                            <a:pt x="0" y="39052"/>
                          </a:lnTo>
                          <a:cubicBezTo>
                            <a:pt x="0" y="17145"/>
                            <a:pt x="17145" y="0"/>
                            <a:pt x="39053" y="0"/>
                          </a:cubicBezTo>
                          <a:lnTo>
                            <a:pt x="39053" y="0"/>
                          </a:lnTo>
                          <a:cubicBezTo>
                            <a:pt x="60960" y="0"/>
                            <a:pt x="78105" y="17145"/>
                            <a:pt x="78105" y="39052"/>
                          </a:cubicBezTo>
                          <a:lnTo>
                            <a:pt x="78105" y="107632"/>
                          </a:lnTo>
                        </a:path>
                      </a:pathLst>
                    </a:custGeom>
                    <a:noFill/>
                    <a:ln w="1905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p:txBody>
                </p:sp>
                <p:sp>
                  <p:nvSpPr>
                    <p:cNvPr id="201" name="任意多边形: 形状 200">
                      <a:extLst>
                        <a:ext uri="{FF2B5EF4-FFF2-40B4-BE49-F238E27FC236}">
                          <a16:creationId xmlns:a16="http://schemas.microsoft.com/office/drawing/2014/main" id="{8953C067-253B-4B41-AFF2-5D841428BA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3268" y="-1223821"/>
                      <a:ext cx="9525" cy="39052"/>
                    </a:xfrm>
                    <a:custGeom>
                      <a:avLst/>
                      <a:gdLst>
                        <a:gd name="connsiteX0" fmla="*/ 0 w 9525"/>
                        <a:gd name="connsiteY0" fmla="*/ 0 h 39052"/>
                        <a:gd name="connsiteX1" fmla="*/ 0 w 9525"/>
                        <a:gd name="connsiteY1" fmla="*/ 39052 h 390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39052">
                          <a:moveTo>
                            <a:pt x="0" y="0"/>
                          </a:moveTo>
                          <a:lnTo>
                            <a:pt x="0" y="39052"/>
                          </a:lnTo>
                        </a:path>
                      </a:pathLst>
                    </a:custGeom>
                    <a:ln w="1905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  <a:sym typeface="OPPOSans R" panose="00020600040101010101" pitchFamily="18" charset="-122"/>
                      </a:endParaRPr>
                    </a:p>
                  </p:txBody>
                </p:sp>
              </p:grpSp>
            </p:grpSp>
            <p:sp>
              <p:nvSpPr>
                <p:cNvPr id="188" name="任意多边形: 形状 187">
                  <a:extLst>
                    <a:ext uri="{FF2B5EF4-FFF2-40B4-BE49-F238E27FC236}">
                      <a16:creationId xmlns:a16="http://schemas.microsoft.com/office/drawing/2014/main" id="{115095B4-89CF-4B35-9F5F-5997F62E5DED}"/>
                    </a:ext>
                  </a:extLst>
                </p:cNvPr>
                <p:cNvSpPr/>
                <p:nvPr/>
              </p:nvSpPr>
              <p:spPr>
                <a:xfrm>
                  <a:off x="3830878" y="-1409558"/>
                  <a:ext cx="95250" cy="95250"/>
                </a:xfrm>
                <a:custGeom>
                  <a:avLst/>
                  <a:gdLst>
                    <a:gd name="connsiteX0" fmla="*/ 0 w 95250"/>
                    <a:gd name="connsiteY0" fmla="*/ 95250 h 95250"/>
                    <a:gd name="connsiteX1" fmla="*/ 95250 w 95250"/>
                    <a:gd name="connsiteY1" fmla="*/ 95250 h 95250"/>
                    <a:gd name="connsiteX2" fmla="*/ 95250 w 95250"/>
                    <a:gd name="connsiteY2" fmla="*/ 0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0" h="95250">
                      <a:moveTo>
                        <a:pt x="0" y="95250"/>
                      </a:moveTo>
                      <a:lnTo>
                        <a:pt x="95250" y="95250"/>
                      </a:lnTo>
                      <a:lnTo>
                        <a:pt x="95250" y="0"/>
                      </a:lnTo>
                    </a:path>
                  </a:pathLst>
                </a:custGeom>
                <a:noFill/>
                <a:ln w="1905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OPPOSans R" panose="00020600040101010101" pitchFamily="18" charset="-122"/>
                  </a:endParaRPr>
                </a:p>
              </p:txBody>
            </p:sp>
          </p:grpSp>
        </p:grpSp>
        <p:sp>
          <p:nvSpPr>
            <p:cNvPr id="181" name="文本框 180">
              <a:extLst>
                <a:ext uri="{FF2B5EF4-FFF2-40B4-BE49-F238E27FC236}">
                  <a16:creationId xmlns:a16="http://schemas.microsoft.com/office/drawing/2014/main" id="{F7C1AD13-227B-4F6F-9021-F01240EED7B0}"/>
                </a:ext>
              </a:extLst>
            </p:cNvPr>
            <p:cNvSpPr txBox="1"/>
            <p:nvPr/>
          </p:nvSpPr>
          <p:spPr>
            <a:xfrm>
              <a:off x="-2653500" y="2147644"/>
              <a:ext cx="1320875" cy="430887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客观因素</a:t>
              </a: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1E179A15-B8C1-4BE8-B3E7-E1C28062BC44}"/>
              </a:ext>
            </a:extLst>
          </p:cNvPr>
          <p:cNvSpPr txBox="1"/>
          <p:nvPr/>
        </p:nvSpPr>
        <p:spPr>
          <a:xfrm>
            <a:off x="723900" y="301307"/>
            <a:ext cx="2548775" cy="166199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3600" dirty="0">
                <a:latin typeface="优设标题黑" panose="00000500000000000000" pitchFamily="2" charset="-122"/>
                <a:ea typeface="优设标题黑" panose="00000500000000000000" pitchFamily="2" charset="-122"/>
              </a:rPr>
              <a:t>导致</a:t>
            </a:r>
            <a:endParaRPr lang="en-US" altLang="zh-CN" sz="3600" dirty="0">
              <a:latin typeface="优设标题黑" panose="00000500000000000000" pitchFamily="2" charset="-122"/>
              <a:ea typeface="优设标题黑" panose="00000500000000000000" pitchFamily="2" charset="-122"/>
            </a:endParaRPr>
          </a:p>
          <a:p>
            <a:r>
              <a:rPr lang="zh-CN" altLang="en-US" sz="3600" dirty="0">
                <a:latin typeface="优设标题黑" panose="00000500000000000000" pitchFamily="2" charset="-122"/>
                <a:ea typeface="优设标题黑" panose="00000500000000000000" pitchFamily="2" charset="-122"/>
              </a:rPr>
              <a:t>营养摄入不足</a:t>
            </a:r>
            <a:endParaRPr lang="en-US" altLang="zh-CN" sz="3600" dirty="0">
              <a:latin typeface="优设标题黑" panose="00000500000000000000" pitchFamily="2" charset="-122"/>
              <a:ea typeface="优设标题黑" panose="00000500000000000000" pitchFamily="2" charset="-122"/>
            </a:endParaRPr>
          </a:p>
          <a:p>
            <a:r>
              <a:rPr lang="zh-CN" altLang="en-US" sz="3600" dirty="0">
                <a:latin typeface="优设标题黑" panose="00000500000000000000" pitchFamily="2" charset="-122"/>
                <a:ea typeface="优设标题黑" panose="00000500000000000000" pitchFamily="2" charset="-122"/>
              </a:rPr>
              <a:t>的原因</a:t>
            </a:r>
          </a:p>
        </p:txBody>
      </p:sp>
    </p:spTree>
    <p:extLst>
      <p:ext uri="{BB962C8B-B14F-4D97-AF65-F5344CB8AC3E}">
        <p14:creationId xmlns:p14="http://schemas.microsoft.com/office/powerpoint/2010/main" val="3402945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0">
        <p159:morph option="byWord"/>
      </p:transition>
    </mc:Choice>
    <mc:Fallback xmlns="">
      <p:transition spd="slow" advTm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ac114957-c432-495c-96fe-f6fa192e412d&quot;,&quot;Name&quot;:&quot;2&quot;,&quot;Kind&quot;:&quot;Custom&quot;,&quot;OldGuidesSetting&quot;:{&quot;HeaderHeight&quot;:7.0,&quot;FooterHeight&quot;:5.0,&quot;SideMargin&quot;:6.0,&quot;TopMargin&quot;:5.0,&quot;BottomMargin&quot;:5.0,&quot;IntervalMargin&quot;:3.0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5be6bea-43c2-457d-9d51-fb7be41681a4}"/>
  <p:tag name="TABLE_ENDDRAG_ORIGIN_RECT" val="525*472"/>
  <p:tag name="TABLE_ENDDRAG_RECT" val="162*46*525*4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主题1">
  <a:themeElements>
    <a:clrScheme name="自定义 9">
      <a:dk1>
        <a:srgbClr val="111111"/>
      </a:dk1>
      <a:lt1>
        <a:sysClr val="window" lastClr="FFFFFF"/>
      </a:lt1>
      <a:dk2>
        <a:srgbClr val="44546A"/>
      </a:dk2>
      <a:lt2>
        <a:srgbClr val="E7E6E6"/>
      </a:lt2>
      <a:accent1>
        <a:srgbClr val="ED492D"/>
      </a:accent1>
      <a:accent2>
        <a:srgbClr val="FFB345"/>
      </a:accent2>
      <a:accent3>
        <a:srgbClr val="204941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">
      <a:majorFont>
        <a:latin typeface="阿里巴巴普惠体 2.0 105 Heavy"/>
        <a:ea typeface="阿里巴巴普惠体 2.0 105 Heavy"/>
        <a:cs typeface=""/>
      </a:majorFont>
      <a:minorFont>
        <a:latin typeface="阿里巴巴普惠体 2.0 55 Regular"/>
        <a:ea typeface="阿里巴巴普惠体 2.0 55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83AE8468-3019-4826-BAFF-4B3339EE6E5C}" vid="{AF7A6298-FA00-48CD-910C-9583E01DC8FB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1418</TotalTime>
  <Words>1282</Words>
  <Application>Microsoft Office PowerPoint</Application>
  <PresentationFormat>宽屏</PresentationFormat>
  <Paragraphs>406</Paragraphs>
  <Slides>23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Microsoft YaHei Light</vt:lpstr>
      <vt:lpstr>OPPOSans B</vt:lpstr>
      <vt:lpstr>OPPOSans R</vt:lpstr>
      <vt:lpstr>阿里巴巴普惠体 2.0 55 Regular</vt:lpstr>
      <vt:lpstr>等线</vt:lpstr>
      <vt:lpstr>微软雅黑</vt:lpstr>
      <vt:lpstr>微软雅黑</vt:lpstr>
      <vt:lpstr>优设标题黑</vt:lpstr>
      <vt:lpstr>Arial</vt:lpstr>
      <vt:lpstr>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滚筒洗衣机,WeChat:cooljyh</dc:creator>
  <dcterms:created xsi:type="dcterms:W3CDTF">2021-09-30T01:44:51Z</dcterms:created>
  <dcterms:modified xsi:type="dcterms:W3CDTF">2022-05-18T07:53:36Z</dcterms:modified>
</cp:coreProperties>
</file>