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57" r:id="rId3"/>
    <p:sldId id="315" r:id="rId4"/>
    <p:sldId id="323" r:id="rId5"/>
    <p:sldId id="322" r:id="rId6"/>
    <p:sldId id="324" r:id="rId7"/>
    <p:sldId id="316" r:id="rId8"/>
    <p:sldId id="328" r:id="rId9"/>
    <p:sldId id="329" r:id="rId10"/>
    <p:sldId id="339" r:id="rId11"/>
    <p:sldId id="330" r:id="rId12"/>
    <p:sldId id="331" r:id="rId13"/>
    <p:sldId id="341" r:id="rId14"/>
    <p:sldId id="346" r:id="rId15"/>
    <p:sldId id="317" r:id="rId16"/>
    <p:sldId id="333" r:id="rId17"/>
    <p:sldId id="334" r:id="rId18"/>
    <p:sldId id="336" r:id="rId19"/>
    <p:sldId id="347" r:id="rId20"/>
    <p:sldId id="344" r:id="rId21"/>
    <p:sldId id="318" r:id="rId22"/>
    <p:sldId id="335" r:id="rId23"/>
    <p:sldId id="337" r:id="rId24"/>
    <p:sldId id="319" r:id="rId25"/>
    <p:sldId id="332" r:id="rId26"/>
    <p:sldId id="327" r:id="rId27"/>
    <p:sldId id="326" r:id="rId28"/>
    <p:sldId id="325" r:id="rId29"/>
    <p:sldId id="348" r:id="rId30"/>
    <p:sldId id="320" r:id="rId31"/>
    <p:sldId id="31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 snapToGrid="0" showGuides="1">
      <p:cViewPr varScale="1">
        <p:scale>
          <a:sx n="45" d="100"/>
          <a:sy n="45" d="100"/>
        </p:scale>
        <p:origin x="1668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1"/>
                </a:solidFill>
              </a:rPr>
              <a:t>Q1</a:t>
            </a:r>
            <a:r>
              <a:rPr lang="zh-CN" dirty="0">
                <a:solidFill>
                  <a:schemeClr val="accent1"/>
                </a:solidFill>
              </a:rPr>
              <a:t>商家收入情况</a:t>
            </a:r>
            <a:endParaRPr lang="en-US" dirty="0">
              <a:solidFill>
                <a:schemeClr val="accent1"/>
              </a:solidFill>
            </a:endParaRPr>
          </a:p>
        </c:rich>
      </c:tx>
      <c:layout>
        <c:manualLayout>
          <c:xMode val="edge"/>
          <c:yMode val="edge"/>
          <c:x val="0.37446451639201023"/>
          <c:y val="1.65214499155064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338</c:v>
                </c:pt>
                <c:pt idx="1">
                  <c:v>427</c:v>
                </c:pt>
                <c:pt idx="2">
                  <c:v>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54-471E-808C-119C31A7C3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90716207"/>
        <c:axId val="90698319"/>
      </c:barChart>
      <c:catAx>
        <c:axId val="907162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20000"/>
              </a:lnSpc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698319"/>
        <c:crosses val="autoZero"/>
        <c:auto val="1"/>
        <c:lblAlgn val="ctr"/>
        <c:lblOffset val="100"/>
        <c:noMultiLvlLbl val="0"/>
      </c:catAx>
      <c:valAx>
        <c:axId val="906983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20000"/>
              </a:lnSpc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71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b="0" dirty="0">
                <a:solidFill>
                  <a:schemeClr val="accent1"/>
                </a:solidFill>
                <a:latin typeface="+mj-lt"/>
              </a:rPr>
              <a:t>Q2</a:t>
            </a:r>
            <a:r>
              <a:rPr lang="zh-CN" dirty="0">
                <a:solidFill>
                  <a:schemeClr val="accent1"/>
                </a:solidFill>
                <a:latin typeface="+mj-ea"/>
                <a:ea typeface="+mj-ea"/>
              </a:rPr>
              <a:t>商家收入情况</a:t>
            </a:r>
            <a:endParaRPr lang="en-US" dirty="0">
              <a:solidFill>
                <a:schemeClr val="accent1"/>
              </a:solidFill>
              <a:latin typeface="+mj-ea"/>
              <a:ea typeface="+mj-ea"/>
            </a:endParaRPr>
          </a:p>
        </c:rich>
      </c:tx>
      <c:layout>
        <c:manualLayout>
          <c:xMode val="edge"/>
          <c:yMode val="edge"/>
          <c:x val="0.34898093969091398"/>
          <c:y val="0.109507956847604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cat>
            <c:strRef>
              <c:f>Sheet1!$A$2:$A$4</c:f>
              <c:strCache>
                <c:ptCount val="3"/>
                <c:pt idx="0">
                  <c:v>4月</c:v>
                </c:pt>
                <c:pt idx="1">
                  <c:v>5月</c:v>
                </c:pt>
                <c:pt idx="2">
                  <c:v>6月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338</c:v>
                </c:pt>
                <c:pt idx="1">
                  <c:v>227</c:v>
                </c:pt>
                <c:pt idx="2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EE-4EEF-94AB-25D2B7CB8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716207"/>
        <c:axId val="90698319"/>
      </c:areaChart>
      <c:catAx>
        <c:axId val="907162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20000"/>
              </a:lnSpc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698319"/>
        <c:crosses val="autoZero"/>
        <c:auto val="1"/>
        <c:lblAlgn val="ctr"/>
        <c:lblOffset val="100"/>
        <c:noMultiLvlLbl val="0"/>
      </c:catAx>
      <c:valAx>
        <c:axId val="906983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7162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去年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413</c:v>
                </c:pt>
                <c:pt idx="1">
                  <c:v>235</c:v>
                </c:pt>
                <c:pt idx="2">
                  <c:v>355</c:v>
                </c:pt>
                <c:pt idx="3">
                  <c:v>475</c:v>
                </c:pt>
                <c:pt idx="4">
                  <c:v>368</c:v>
                </c:pt>
                <c:pt idx="5">
                  <c:v>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80-4619-A929-E51176D030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今年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224</c:v>
                </c:pt>
                <c:pt idx="1">
                  <c:v>444</c:v>
                </c:pt>
                <c:pt idx="2">
                  <c:v>268</c:v>
                </c:pt>
                <c:pt idx="3">
                  <c:v>288</c:v>
                </c:pt>
                <c:pt idx="4">
                  <c:v>475</c:v>
                </c:pt>
                <c:pt idx="5">
                  <c:v>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80-4619-A929-E51176D0303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69485087"/>
        <c:axId val="269481343"/>
      </c:barChart>
      <c:catAx>
        <c:axId val="26948508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20000"/>
              </a:lnSpc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9481343"/>
        <c:crosses val="autoZero"/>
        <c:auto val="1"/>
        <c:lblAlgn val="ctr"/>
        <c:lblOffset val="100"/>
        <c:noMultiLvlLbl val="0"/>
      </c:catAx>
      <c:valAx>
        <c:axId val="26948134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69485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商家数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B7-4D23-8498-57CF752EED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B7-4D23-8498-57CF752EEDF7}"/>
              </c:ext>
            </c:extLst>
          </c:dPt>
          <c:cat>
            <c:strRef>
              <c:f>Sheet1!$A$2:$A$3</c:f>
              <c:strCache>
                <c:ptCount val="2"/>
                <c:pt idx="0">
                  <c:v>流失</c:v>
                </c:pt>
                <c:pt idx="1">
                  <c:v>激活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8-4BFC-B3E8-5383DB81D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0A9C36A-B3F2-53C6-38C8-A0C6051DD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CFA9B-FA5E-EA1D-09CB-66F4634431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32060-EE36-4AD0-9766-E5FCADDC2B56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FDA5EA-FE21-55B5-1943-2E16FF2D6E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A10B296-DFB5-5A6B-3315-372287F63D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B584E4-9935-4A68-9EDF-9B9862C65A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343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36CCA-19C8-6A84-DD61-A3F527819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16FF30-E536-F4B5-D4DA-CF7AFD3A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E543E1-3BF0-1F32-71CA-34A4DA59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B64822-957A-DCA8-D14A-A00F2E074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BE7B95D-1D08-15BD-9234-4848ED8DFF54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44F1A00-B1A5-D3CE-8814-04F348542374}"/>
              </a:ext>
            </a:extLst>
          </p:cNvPr>
          <p:cNvSpPr/>
          <p:nvPr userDrawn="1"/>
        </p:nvSpPr>
        <p:spPr>
          <a:xfrm rot="5400000">
            <a:off x="-2498273" y="2498269"/>
            <a:ext cx="6858002" cy="18614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BD99E60-DD78-3239-26AE-0B32E5EDB20E}"/>
              </a:ext>
            </a:extLst>
          </p:cNvPr>
          <p:cNvSpPr/>
          <p:nvPr userDrawn="1"/>
        </p:nvSpPr>
        <p:spPr>
          <a:xfrm>
            <a:off x="5394716" y="743340"/>
            <a:ext cx="2229819" cy="2316349"/>
          </a:xfrm>
          <a:prstGeom prst="ellipse">
            <a:avLst/>
          </a:prstGeom>
          <a:effectLst>
            <a:softEdge rad="800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6F400F4-9566-608F-78BA-DAFC081CD7C8}"/>
              </a:ext>
            </a:extLst>
          </p:cNvPr>
          <p:cNvSpPr/>
          <p:nvPr userDrawn="1"/>
        </p:nvSpPr>
        <p:spPr>
          <a:xfrm>
            <a:off x="635631" y="3905473"/>
            <a:ext cx="817218" cy="81721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2C0D2289-5E80-E7F8-81B1-B9F283107520}"/>
              </a:ext>
            </a:extLst>
          </p:cNvPr>
          <p:cNvSpPr/>
          <p:nvPr userDrawn="1"/>
        </p:nvSpPr>
        <p:spPr>
          <a:xfrm>
            <a:off x="7023174" y="5291716"/>
            <a:ext cx="408609" cy="40860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3C8D8965-9088-243B-F394-5180ACE209EC}"/>
              </a:ext>
            </a:extLst>
          </p:cNvPr>
          <p:cNvSpPr/>
          <p:nvPr userDrawn="1"/>
        </p:nvSpPr>
        <p:spPr>
          <a:xfrm rot="763139" flipH="1">
            <a:off x="7259557" y="-65875"/>
            <a:ext cx="5261803" cy="7596321"/>
          </a:xfrm>
          <a:custGeom>
            <a:avLst/>
            <a:gdLst>
              <a:gd name="connsiteX0" fmla="*/ 4956934 w 5261803"/>
              <a:gd name="connsiteY0" fmla="*/ 496993 h 7596321"/>
              <a:gd name="connsiteX1" fmla="*/ 2755003 w 5261803"/>
              <a:gd name="connsiteY1" fmla="*/ 0 h 7596321"/>
              <a:gd name="connsiteX2" fmla="*/ 2630834 w 5261803"/>
              <a:gd name="connsiteY2" fmla="*/ 60301 h 7596321"/>
              <a:gd name="connsiteX3" fmla="*/ 827961 w 5261803"/>
              <a:gd name="connsiteY3" fmla="*/ 1415597 h 7596321"/>
              <a:gd name="connsiteX4" fmla="*/ 802363 w 5261803"/>
              <a:gd name="connsiteY4" fmla="*/ 1446000 h 7596321"/>
              <a:gd name="connsiteX5" fmla="*/ 0 w 5261803"/>
              <a:gd name="connsiteY5" fmla="*/ 5000876 h 7596321"/>
              <a:gd name="connsiteX6" fmla="*/ 32942 w 5261803"/>
              <a:gd name="connsiteY6" fmla="*/ 5098353 h 7596321"/>
              <a:gd name="connsiteX7" fmla="*/ 1010493 w 5261803"/>
              <a:gd name="connsiteY7" fmla="*/ 6580145 h 7596321"/>
              <a:gd name="connsiteX8" fmla="*/ 1087565 w 5261803"/>
              <a:gd name="connsiteY8" fmla="*/ 6654163 h 7596321"/>
              <a:gd name="connsiteX9" fmla="*/ 5261803 w 5261803"/>
              <a:gd name="connsiteY9" fmla="*/ 7596321 h 7596321"/>
              <a:gd name="connsiteX10" fmla="*/ 5046035 w 5261803"/>
              <a:gd name="connsiteY10" fmla="*/ 7397230 h 7596321"/>
              <a:gd name="connsiteX11" fmla="*/ 4768603 w 5261803"/>
              <a:gd name="connsiteY11" fmla="*/ 693405 h 759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61803" h="7596321">
                <a:moveTo>
                  <a:pt x="4956934" y="496993"/>
                </a:moveTo>
                <a:lnTo>
                  <a:pt x="2755003" y="0"/>
                </a:lnTo>
                <a:lnTo>
                  <a:pt x="2630834" y="60301"/>
                </a:lnTo>
                <a:cubicBezTo>
                  <a:pt x="1910330" y="428283"/>
                  <a:pt x="1296830" y="888614"/>
                  <a:pt x="827961" y="1415597"/>
                </a:cubicBezTo>
                <a:lnTo>
                  <a:pt x="802363" y="1446000"/>
                </a:lnTo>
                <a:lnTo>
                  <a:pt x="0" y="5000876"/>
                </a:lnTo>
                <a:lnTo>
                  <a:pt x="32942" y="5098353"/>
                </a:lnTo>
                <a:cubicBezTo>
                  <a:pt x="234857" y="5634298"/>
                  <a:pt x="569109" y="6133967"/>
                  <a:pt x="1010493" y="6580145"/>
                </a:cubicBezTo>
                <a:lnTo>
                  <a:pt x="1087565" y="6654163"/>
                </a:lnTo>
                <a:lnTo>
                  <a:pt x="5261803" y="7596321"/>
                </a:lnTo>
                <a:lnTo>
                  <a:pt x="5046035" y="7397230"/>
                </a:lnTo>
                <a:cubicBezTo>
                  <a:pt x="3011540" y="5402312"/>
                  <a:pt x="2919062" y="2748245"/>
                  <a:pt x="4768603" y="6934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C1673AE5-8425-A197-D2F3-EE0A0101DF2F}"/>
              </a:ext>
            </a:extLst>
          </p:cNvPr>
          <p:cNvSpPr/>
          <p:nvPr userDrawn="1"/>
        </p:nvSpPr>
        <p:spPr>
          <a:xfrm rot="426879" flipH="1">
            <a:off x="8149024" y="-74835"/>
            <a:ext cx="4378597" cy="7220338"/>
          </a:xfrm>
          <a:custGeom>
            <a:avLst/>
            <a:gdLst>
              <a:gd name="connsiteX0" fmla="*/ 4378597 w 4378597"/>
              <a:gd name="connsiteY0" fmla="*/ 320663 h 7220338"/>
              <a:gd name="connsiteX1" fmla="*/ 1809518 w 4378597"/>
              <a:gd name="connsiteY1" fmla="*/ 0 h 7220338"/>
              <a:gd name="connsiteX2" fmla="*/ 1583999 w 4378597"/>
              <a:gd name="connsiteY2" fmla="*/ 125527 h 7220338"/>
              <a:gd name="connsiteX3" fmla="*/ 879476 w 4378597"/>
              <a:gd name="connsiteY3" fmla="*/ 601277 h 7220338"/>
              <a:gd name="connsiteX4" fmla="*/ 676032 w 4378597"/>
              <a:gd name="connsiteY4" fmla="*/ 767632 h 7220338"/>
              <a:gd name="connsiteX5" fmla="*/ 0 w 4378597"/>
              <a:gd name="connsiteY5" fmla="*/ 6183848 h 7220338"/>
              <a:gd name="connsiteX6" fmla="*/ 101316 w 4378597"/>
              <a:gd name="connsiteY6" fmla="*/ 6308655 h 7220338"/>
              <a:gd name="connsiteX7" fmla="*/ 465950 w 4378597"/>
              <a:gd name="connsiteY7" fmla="*/ 6690994 h 7220338"/>
              <a:gd name="connsiteX8" fmla="*/ 533588 w 4378597"/>
              <a:gd name="connsiteY8" fmla="*/ 6751957 h 7220338"/>
              <a:gd name="connsiteX9" fmla="*/ 4286145 w 4378597"/>
              <a:gd name="connsiteY9" fmla="*/ 7220338 h 7220338"/>
              <a:gd name="connsiteX10" fmla="*/ 4096386 w 4378597"/>
              <a:gd name="connsiteY10" fmla="*/ 6991171 h 7220338"/>
              <a:gd name="connsiteX11" fmla="*/ 4337548 w 4378597"/>
              <a:gd name="connsiteY11" fmla="*/ 364793 h 722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8597" h="7220338">
                <a:moveTo>
                  <a:pt x="4378597" y="320663"/>
                </a:moveTo>
                <a:lnTo>
                  <a:pt x="1809518" y="0"/>
                </a:lnTo>
                <a:lnTo>
                  <a:pt x="1583999" y="125527"/>
                </a:lnTo>
                <a:cubicBezTo>
                  <a:pt x="1333374" y="272027"/>
                  <a:pt x="1097896" y="431062"/>
                  <a:pt x="879476" y="601277"/>
                </a:cubicBezTo>
                <a:lnTo>
                  <a:pt x="676032" y="767632"/>
                </a:lnTo>
                <a:lnTo>
                  <a:pt x="0" y="6183848"/>
                </a:lnTo>
                <a:lnTo>
                  <a:pt x="101316" y="6308655"/>
                </a:lnTo>
                <a:cubicBezTo>
                  <a:pt x="214334" y="6440401"/>
                  <a:pt x="336068" y="6567981"/>
                  <a:pt x="465950" y="6690994"/>
                </a:cubicBezTo>
                <a:lnTo>
                  <a:pt x="533588" y="6751957"/>
                </a:lnTo>
                <a:lnTo>
                  <a:pt x="4286145" y="7220338"/>
                </a:lnTo>
                <a:lnTo>
                  <a:pt x="4096386" y="6991171"/>
                </a:lnTo>
                <a:cubicBezTo>
                  <a:pt x="2488643" y="4928496"/>
                  <a:pt x="2569030" y="2378760"/>
                  <a:pt x="4337548" y="364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FC4E83E6-ED04-1F28-17E5-E74D7BE30C82}"/>
              </a:ext>
            </a:extLst>
          </p:cNvPr>
          <p:cNvSpPr/>
          <p:nvPr userDrawn="1"/>
        </p:nvSpPr>
        <p:spPr>
          <a:xfrm flipH="1">
            <a:off x="8615284" y="0"/>
            <a:ext cx="3576716" cy="6858000"/>
          </a:xfrm>
          <a:custGeom>
            <a:avLst/>
            <a:gdLst>
              <a:gd name="connsiteX0" fmla="*/ 3366986 w 3576716"/>
              <a:gd name="connsiteY0" fmla="*/ 0 h 6858000"/>
              <a:gd name="connsiteX1" fmla="*/ 284771 w 3576716"/>
              <a:gd name="connsiteY1" fmla="*/ 0 h 6858000"/>
              <a:gd name="connsiteX2" fmla="*/ 160430 w 3576716"/>
              <a:gd name="connsiteY2" fmla="*/ 92375 h 6858000"/>
              <a:gd name="connsiteX3" fmla="*/ 0 w 3576716"/>
              <a:gd name="connsiteY3" fmla="*/ 223556 h 6858000"/>
              <a:gd name="connsiteX4" fmla="*/ 0 w 3576716"/>
              <a:gd name="connsiteY4" fmla="*/ 6405844 h 6858000"/>
              <a:gd name="connsiteX5" fmla="*/ 160430 w 3576716"/>
              <a:gd name="connsiteY5" fmla="*/ 6537026 h 6858000"/>
              <a:gd name="connsiteX6" fmla="*/ 384465 w 3576716"/>
              <a:gd name="connsiteY6" fmla="*/ 6703464 h 6858000"/>
              <a:gd name="connsiteX7" fmla="*/ 613306 w 3576716"/>
              <a:gd name="connsiteY7" fmla="*/ 6858000 h 6858000"/>
              <a:gd name="connsiteX8" fmla="*/ 3576716 w 3576716"/>
              <a:gd name="connsiteY8" fmla="*/ 6858000 h 6858000"/>
              <a:gd name="connsiteX9" fmla="*/ 3514887 w 3576716"/>
              <a:gd name="connsiteY9" fmla="*/ 6796167 h 6858000"/>
              <a:gd name="connsiteX10" fmla="*/ 3257606 w 3576716"/>
              <a:gd name="connsiteY10" fmla="*/ 123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76716" h="6858000">
                <a:moveTo>
                  <a:pt x="3366986" y="0"/>
                </a:moveTo>
                <a:lnTo>
                  <a:pt x="284771" y="0"/>
                </a:lnTo>
                <a:lnTo>
                  <a:pt x="160430" y="92375"/>
                </a:lnTo>
                <a:lnTo>
                  <a:pt x="0" y="223556"/>
                </a:lnTo>
                <a:lnTo>
                  <a:pt x="0" y="6405844"/>
                </a:lnTo>
                <a:lnTo>
                  <a:pt x="160430" y="6537026"/>
                </a:lnTo>
                <a:cubicBezTo>
                  <a:pt x="233237" y="6593764"/>
                  <a:pt x="307939" y="6649260"/>
                  <a:pt x="384465" y="6703464"/>
                </a:cubicBezTo>
                <a:lnTo>
                  <a:pt x="613306" y="6858000"/>
                </a:lnTo>
                <a:lnTo>
                  <a:pt x="3576716" y="6858000"/>
                </a:lnTo>
                <a:lnTo>
                  <a:pt x="3514887" y="6796167"/>
                </a:lnTo>
                <a:cubicBezTo>
                  <a:pt x="1628169" y="4793628"/>
                  <a:pt x="1542409" y="2181309"/>
                  <a:pt x="3257606" y="1233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EEB42980-CDC0-723F-C42F-ACC8DD42023D}"/>
              </a:ext>
            </a:extLst>
          </p:cNvPr>
          <p:cNvSpPr/>
          <p:nvPr userDrawn="1"/>
        </p:nvSpPr>
        <p:spPr>
          <a:xfrm flipH="1">
            <a:off x="9680428" y="0"/>
            <a:ext cx="2511573" cy="6858000"/>
          </a:xfrm>
          <a:custGeom>
            <a:avLst/>
            <a:gdLst>
              <a:gd name="connsiteX0" fmla="*/ 2475236 w 2511573"/>
              <a:gd name="connsiteY0" fmla="*/ 0 h 6858000"/>
              <a:gd name="connsiteX1" fmla="*/ 0 w 2511573"/>
              <a:gd name="connsiteY1" fmla="*/ 0 h 6858000"/>
              <a:gd name="connsiteX2" fmla="*/ 0 w 2511573"/>
              <a:gd name="connsiteY2" fmla="*/ 6858000 h 6858000"/>
              <a:gd name="connsiteX3" fmla="*/ 2511573 w 2511573"/>
              <a:gd name="connsiteY3" fmla="*/ 6858000 h 6858000"/>
              <a:gd name="connsiteX4" fmla="*/ 2282656 w 2511573"/>
              <a:gd name="connsiteY4" fmla="*/ 6599882 h 6858000"/>
              <a:gd name="connsiteX5" fmla="*/ 2282655 w 2511573"/>
              <a:gd name="connsiteY5" fmla="*/ 217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1573" h="6858000">
                <a:moveTo>
                  <a:pt x="2475236" y="0"/>
                </a:moveTo>
                <a:lnTo>
                  <a:pt x="0" y="0"/>
                </a:lnTo>
                <a:lnTo>
                  <a:pt x="0" y="6858000"/>
                </a:lnTo>
                <a:lnTo>
                  <a:pt x="2511573" y="6858000"/>
                </a:lnTo>
                <a:lnTo>
                  <a:pt x="2282656" y="6599882"/>
                </a:lnTo>
                <a:cubicBezTo>
                  <a:pt x="649134" y="4639906"/>
                  <a:pt x="649134" y="2177124"/>
                  <a:pt x="2282655" y="217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51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4">
            <a:extLst>
              <a:ext uri="{FF2B5EF4-FFF2-40B4-BE49-F238E27FC236}">
                <a16:creationId xmlns:a16="http://schemas.microsoft.com/office/drawing/2014/main" id="{B00D25DE-59D6-6B4A-DE21-9BEE7E499C54}"/>
              </a:ext>
            </a:extLst>
          </p:cNvPr>
          <p:cNvSpPr/>
          <p:nvPr userDrawn="1"/>
        </p:nvSpPr>
        <p:spPr>
          <a:xfrm>
            <a:off x="0" y="4323112"/>
            <a:ext cx="12192000" cy="2147595"/>
          </a:xfrm>
          <a:custGeom>
            <a:avLst/>
            <a:gdLst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47595">
                <a:moveTo>
                  <a:pt x="0" y="0"/>
                </a:moveTo>
                <a:cubicBezTo>
                  <a:pt x="3921496" y="1638795"/>
                  <a:pt x="8270504" y="1615044"/>
                  <a:pt x="12192000" y="0"/>
                </a:cubicBezTo>
                <a:lnTo>
                  <a:pt x="12192000" y="2147595"/>
                </a:lnTo>
                <a:lnTo>
                  <a:pt x="0" y="2147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9" name="矩形 4">
            <a:extLst>
              <a:ext uri="{FF2B5EF4-FFF2-40B4-BE49-F238E27FC236}">
                <a16:creationId xmlns:a16="http://schemas.microsoft.com/office/drawing/2014/main" id="{C437E81B-580D-FACD-9845-FB849FEBADFC}"/>
              </a:ext>
            </a:extLst>
          </p:cNvPr>
          <p:cNvSpPr/>
          <p:nvPr userDrawn="1"/>
        </p:nvSpPr>
        <p:spPr>
          <a:xfrm>
            <a:off x="0" y="4530830"/>
            <a:ext cx="12192000" cy="2147595"/>
          </a:xfrm>
          <a:custGeom>
            <a:avLst/>
            <a:gdLst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47595">
                <a:moveTo>
                  <a:pt x="0" y="0"/>
                </a:moveTo>
                <a:cubicBezTo>
                  <a:pt x="3921496" y="1638795"/>
                  <a:pt x="8270504" y="1615044"/>
                  <a:pt x="12192000" y="0"/>
                </a:cubicBezTo>
                <a:lnTo>
                  <a:pt x="12192000" y="2147595"/>
                </a:lnTo>
                <a:lnTo>
                  <a:pt x="0" y="2147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B507C4-4004-3AEA-C687-5C8FA6B2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A3EB28-5B7E-7366-463E-682C0778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6F557FA-8AD6-B7B8-04E2-CE17CCF6F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941E85-51BE-63A1-8373-FC40B419C8D3}"/>
              </a:ext>
            </a:extLst>
          </p:cNvPr>
          <p:cNvSpPr/>
          <p:nvPr userDrawn="1"/>
        </p:nvSpPr>
        <p:spPr>
          <a:xfrm>
            <a:off x="0" y="4710405"/>
            <a:ext cx="12192000" cy="2147595"/>
          </a:xfrm>
          <a:custGeom>
            <a:avLst/>
            <a:gdLst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  <a:gd name="connsiteX0" fmla="*/ 0 w 12192000"/>
              <a:gd name="connsiteY0" fmla="*/ 0 h 2147595"/>
              <a:gd name="connsiteX1" fmla="*/ 12192000 w 12192000"/>
              <a:gd name="connsiteY1" fmla="*/ 0 h 2147595"/>
              <a:gd name="connsiteX2" fmla="*/ 12192000 w 12192000"/>
              <a:gd name="connsiteY2" fmla="*/ 2147595 h 2147595"/>
              <a:gd name="connsiteX3" fmla="*/ 0 w 12192000"/>
              <a:gd name="connsiteY3" fmla="*/ 2147595 h 2147595"/>
              <a:gd name="connsiteX4" fmla="*/ 0 w 12192000"/>
              <a:gd name="connsiteY4" fmla="*/ 0 h 214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47595">
                <a:moveTo>
                  <a:pt x="0" y="0"/>
                </a:moveTo>
                <a:cubicBezTo>
                  <a:pt x="3921496" y="1638795"/>
                  <a:pt x="8270504" y="1615044"/>
                  <a:pt x="12192000" y="0"/>
                </a:cubicBezTo>
                <a:lnTo>
                  <a:pt x="12192000" y="2147595"/>
                </a:lnTo>
                <a:lnTo>
                  <a:pt x="0" y="21475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359AABE-AF7A-A690-E385-C9080C272B46}"/>
              </a:ext>
            </a:extLst>
          </p:cNvPr>
          <p:cNvSpPr/>
          <p:nvPr userDrawn="1"/>
        </p:nvSpPr>
        <p:spPr>
          <a:xfrm>
            <a:off x="515938" y="2377176"/>
            <a:ext cx="2088000" cy="3248025"/>
          </a:xfrm>
          <a:prstGeom prst="roundRect">
            <a:avLst>
              <a:gd name="adj" fmla="val 4890"/>
            </a:avLst>
          </a:prstGeom>
          <a:blipFill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F6AAC23D-0B98-6E57-830F-75ADCBEEDFC4}"/>
              </a:ext>
            </a:extLst>
          </p:cNvPr>
          <p:cNvSpPr/>
          <p:nvPr userDrawn="1"/>
        </p:nvSpPr>
        <p:spPr>
          <a:xfrm>
            <a:off x="521965" y="2383261"/>
            <a:ext cx="2088000" cy="3248025"/>
          </a:xfrm>
          <a:prstGeom prst="roundRect">
            <a:avLst>
              <a:gd name="adj" fmla="val 4890"/>
            </a:avLst>
          </a:prstGeom>
          <a:solidFill>
            <a:schemeClr val="bg1">
              <a:alpha val="8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E3DA4B0-AA4B-770D-CA86-44C1F406F77E}"/>
              </a:ext>
            </a:extLst>
          </p:cNvPr>
          <p:cNvSpPr txBox="1"/>
          <p:nvPr userDrawn="1"/>
        </p:nvSpPr>
        <p:spPr>
          <a:xfrm>
            <a:off x="4558101" y="599956"/>
            <a:ext cx="305213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b="1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cs"/>
              </a:rPr>
              <a:t>目录</a:t>
            </a:r>
          </a:p>
        </p:txBody>
      </p:sp>
      <p:sp>
        <p:nvSpPr>
          <p:cNvPr id="40" name="平行四边形 39">
            <a:extLst>
              <a:ext uri="{FF2B5EF4-FFF2-40B4-BE49-F238E27FC236}">
                <a16:creationId xmlns:a16="http://schemas.microsoft.com/office/drawing/2014/main" id="{ABD5BFE0-36B7-AEDA-A539-AF867E57FF25}"/>
              </a:ext>
            </a:extLst>
          </p:cNvPr>
          <p:cNvSpPr/>
          <p:nvPr userDrawn="1"/>
        </p:nvSpPr>
        <p:spPr>
          <a:xfrm>
            <a:off x="4825107" y="1143409"/>
            <a:ext cx="2541786" cy="309069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38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空心弧 40">
            <a:extLst>
              <a:ext uri="{FF2B5EF4-FFF2-40B4-BE49-F238E27FC236}">
                <a16:creationId xmlns:a16="http://schemas.microsoft.com/office/drawing/2014/main" id="{7172D429-38B8-4AEB-36BF-42467A498690}"/>
              </a:ext>
            </a:extLst>
          </p:cNvPr>
          <p:cNvSpPr/>
          <p:nvPr userDrawn="1"/>
        </p:nvSpPr>
        <p:spPr>
          <a:xfrm>
            <a:off x="4680726" y="823066"/>
            <a:ext cx="578335" cy="578335"/>
          </a:xfrm>
          <a:prstGeom prst="blockArc">
            <a:avLst>
              <a:gd name="adj1" fmla="val 4530788"/>
              <a:gd name="adj2" fmla="val 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A872CD0A-51A5-31D7-A9E9-F03BFBD2E66E}"/>
              </a:ext>
            </a:extLst>
          </p:cNvPr>
          <p:cNvGrpSpPr/>
          <p:nvPr userDrawn="1"/>
        </p:nvGrpSpPr>
        <p:grpSpPr>
          <a:xfrm>
            <a:off x="1151329" y="2530295"/>
            <a:ext cx="817218" cy="817218"/>
            <a:chOff x="1376137" y="2535382"/>
            <a:chExt cx="817218" cy="817218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A791C3EE-DAD3-7D9C-ADD1-BC36DFEDBE80}"/>
                </a:ext>
              </a:extLst>
            </p:cNvPr>
            <p:cNvSpPr/>
            <p:nvPr userDrawn="1"/>
          </p:nvSpPr>
          <p:spPr>
            <a:xfrm>
              <a:off x="1376137" y="2535382"/>
              <a:ext cx="817218" cy="817218"/>
            </a:xfrm>
            <a:prstGeom prst="ellipse">
              <a:avLst/>
            </a:prstGeom>
            <a:gradFill flip="none" rotWithShape="1">
              <a:gsLst>
                <a:gs pos="10000">
                  <a:schemeClr val="accent1"/>
                </a:gs>
                <a:gs pos="100000">
                  <a:schemeClr val="bg1">
                    <a:alpha val="75000"/>
                  </a:schemeClr>
                </a:gs>
              </a:gsLst>
              <a:lin ang="189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D4DE4411-A590-1920-ED06-0660792726AE}"/>
                </a:ext>
              </a:extLst>
            </p:cNvPr>
            <p:cNvSpPr txBox="1"/>
            <p:nvPr userDrawn="1"/>
          </p:nvSpPr>
          <p:spPr>
            <a:xfrm>
              <a:off x="1399284" y="2682381"/>
              <a:ext cx="763401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7DA133A6-7A10-19FF-7F9D-BB8EFD96B102}"/>
              </a:ext>
            </a:extLst>
          </p:cNvPr>
          <p:cNvSpPr/>
          <p:nvPr userDrawn="1"/>
        </p:nvSpPr>
        <p:spPr>
          <a:xfrm>
            <a:off x="2778053" y="2374811"/>
            <a:ext cx="2088000" cy="3248025"/>
          </a:xfrm>
          <a:prstGeom prst="roundRect">
            <a:avLst>
              <a:gd name="adj" fmla="val 4890"/>
            </a:avLst>
          </a:prstGeom>
          <a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FD1D1C05-CD39-1E16-5700-D43C5C47C734}"/>
              </a:ext>
            </a:extLst>
          </p:cNvPr>
          <p:cNvSpPr/>
          <p:nvPr userDrawn="1"/>
        </p:nvSpPr>
        <p:spPr>
          <a:xfrm>
            <a:off x="2777480" y="2374811"/>
            <a:ext cx="2088000" cy="3248025"/>
          </a:xfrm>
          <a:prstGeom prst="roundRect">
            <a:avLst>
              <a:gd name="adj" fmla="val 4890"/>
            </a:avLst>
          </a:prstGeom>
          <a:solidFill>
            <a:schemeClr val="bg1">
              <a:alpha val="8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DF3BBCE-5B1B-1BFB-6782-12C5B7F0CFA2}"/>
              </a:ext>
            </a:extLst>
          </p:cNvPr>
          <p:cNvGrpSpPr/>
          <p:nvPr userDrawn="1"/>
        </p:nvGrpSpPr>
        <p:grpSpPr>
          <a:xfrm>
            <a:off x="3421896" y="2530295"/>
            <a:ext cx="817218" cy="817218"/>
            <a:chOff x="3540851" y="2535382"/>
            <a:chExt cx="817218" cy="817218"/>
          </a:xfrm>
        </p:grpSpPr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F1A9CCBC-0BC4-333A-4525-C7A7E5C9F470}"/>
                </a:ext>
              </a:extLst>
            </p:cNvPr>
            <p:cNvSpPr/>
            <p:nvPr userDrawn="1"/>
          </p:nvSpPr>
          <p:spPr>
            <a:xfrm>
              <a:off x="3540851" y="2535382"/>
              <a:ext cx="817218" cy="817218"/>
            </a:xfrm>
            <a:prstGeom prst="ellipse">
              <a:avLst/>
            </a:prstGeom>
            <a:gradFill flip="none" rotWithShape="1">
              <a:gsLst>
                <a:gs pos="10000">
                  <a:schemeClr val="accent1"/>
                </a:gs>
                <a:gs pos="100000">
                  <a:schemeClr val="bg1">
                    <a:alpha val="75000"/>
                  </a:schemeClr>
                </a:gs>
              </a:gsLst>
              <a:lin ang="189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+mj-l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81CECCE-D005-368D-E9A3-6A83924EC339}"/>
                </a:ext>
              </a:extLst>
            </p:cNvPr>
            <p:cNvSpPr txBox="1"/>
            <p:nvPr userDrawn="1"/>
          </p:nvSpPr>
          <p:spPr>
            <a:xfrm>
              <a:off x="3567994" y="2682381"/>
              <a:ext cx="763401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A708495A-C48D-395F-A1F5-9812F804205F}"/>
              </a:ext>
            </a:extLst>
          </p:cNvPr>
          <p:cNvSpPr/>
          <p:nvPr userDrawn="1"/>
        </p:nvSpPr>
        <p:spPr>
          <a:xfrm>
            <a:off x="5052000" y="2374811"/>
            <a:ext cx="2088000" cy="3248025"/>
          </a:xfrm>
          <a:prstGeom prst="roundRect">
            <a:avLst>
              <a:gd name="adj" fmla="val 4890"/>
            </a:avLst>
          </a:prstGeom>
          <a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E3890041-EDAA-943A-FCDD-33F025EC1828}"/>
              </a:ext>
            </a:extLst>
          </p:cNvPr>
          <p:cNvSpPr/>
          <p:nvPr userDrawn="1"/>
        </p:nvSpPr>
        <p:spPr>
          <a:xfrm>
            <a:off x="5052573" y="2374810"/>
            <a:ext cx="2088000" cy="3248025"/>
          </a:xfrm>
          <a:prstGeom prst="roundRect">
            <a:avLst>
              <a:gd name="adj" fmla="val 4890"/>
            </a:avLst>
          </a:prstGeom>
          <a:solidFill>
            <a:schemeClr val="bg1">
              <a:alpha val="8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3B4DA43A-CAA4-740C-3451-395FB38DE26E}"/>
              </a:ext>
            </a:extLst>
          </p:cNvPr>
          <p:cNvGrpSpPr/>
          <p:nvPr userDrawn="1"/>
        </p:nvGrpSpPr>
        <p:grpSpPr>
          <a:xfrm>
            <a:off x="5675559" y="2530295"/>
            <a:ext cx="817218" cy="817218"/>
            <a:chOff x="5676665" y="2535382"/>
            <a:chExt cx="817218" cy="817218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5626906-CF13-2CF2-4113-F1788598A919}"/>
                </a:ext>
              </a:extLst>
            </p:cNvPr>
            <p:cNvSpPr/>
            <p:nvPr userDrawn="1"/>
          </p:nvSpPr>
          <p:spPr>
            <a:xfrm>
              <a:off x="5676665" y="2535382"/>
              <a:ext cx="817218" cy="817218"/>
            </a:xfrm>
            <a:prstGeom prst="ellipse">
              <a:avLst/>
            </a:prstGeom>
            <a:gradFill flip="none" rotWithShape="1">
              <a:gsLst>
                <a:gs pos="10000">
                  <a:schemeClr val="accent1"/>
                </a:gs>
                <a:gs pos="100000">
                  <a:schemeClr val="bg1">
                    <a:alpha val="75000"/>
                  </a:schemeClr>
                </a:gs>
              </a:gsLst>
              <a:lin ang="189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+mj-lt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9C0D32A-0C12-CD54-67C6-3B1080E2F5F7}"/>
                </a:ext>
              </a:extLst>
            </p:cNvPr>
            <p:cNvSpPr txBox="1"/>
            <p:nvPr userDrawn="1"/>
          </p:nvSpPr>
          <p:spPr>
            <a:xfrm>
              <a:off x="5716279" y="2682381"/>
              <a:ext cx="763401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74" name="矩形: 圆角 73">
            <a:extLst>
              <a:ext uri="{FF2B5EF4-FFF2-40B4-BE49-F238E27FC236}">
                <a16:creationId xmlns:a16="http://schemas.microsoft.com/office/drawing/2014/main" id="{95D5C6AF-562E-0E9B-3768-4FEE10381DED}"/>
              </a:ext>
            </a:extLst>
          </p:cNvPr>
          <p:cNvSpPr/>
          <p:nvPr userDrawn="1"/>
        </p:nvSpPr>
        <p:spPr>
          <a:xfrm>
            <a:off x="7314115" y="2374811"/>
            <a:ext cx="2088000" cy="3248025"/>
          </a:xfrm>
          <a:prstGeom prst="roundRect">
            <a:avLst>
              <a:gd name="adj" fmla="val 4890"/>
            </a:avLst>
          </a:prstGeom>
          <a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3F89419D-2CB4-5A4B-6BAB-5677D489D860}"/>
              </a:ext>
            </a:extLst>
          </p:cNvPr>
          <p:cNvSpPr/>
          <p:nvPr userDrawn="1"/>
        </p:nvSpPr>
        <p:spPr>
          <a:xfrm>
            <a:off x="7313520" y="2371238"/>
            <a:ext cx="2088000" cy="3248025"/>
          </a:xfrm>
          <a:prstGeom prst="roundRect">
            <a:avLst>
              <a:gd name="adj" fmla="val 4890"/>
            </a:avLst>
          </a:prstGeom>
          <a:solidFill>
            <a:schemeClr val="bg1">
              <a:alpha val="8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360A09D-DD28-B171-D101-F8B51F913980}"/>
              </a:ext>
            </a:extLst>
          </p:cNvPr>
          <p:cNvGrpSpPr/>
          <p:nvPr userDrawn="1"/>
        </p:nvGrpSpPr>
        <p:grpSpPr>
          <a:xfrm>
            <a:off x="7949506" y="2530295"/>
            <a:ext cx="817218" cy="817218"/>
            <a:chOff x="7837655" y="2535382"/>
            <a:chExt cx="817218" cy="817218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E74D0045-425F-7F2F-4784-5382D2C22C4F}"/>
                </a:ext>
              </a:extLst>
            </p:cNvPr>
            <p:cNvSpPr/>
            <p:nvPr userDrawn="1"/>
          </p:nvSpPr>
          <p:spPr>
            <a:xfrm>
              <a:off x="7837655" y="2535382"/>
              <a:ext cx="817218" cy="817218"/>
            </a:xfrm>
            <a:prstGeom prst="ellipse">
              <a:avLst/>
            </a:prstGeom>
            <a:gradFill flip="none" rotWithShape="1">
              <a:gsLst>
                <a:gs pos="10000">
                  <a:schemeClr val="accent1"/>
                </a:gs>
                <a:gs pos="100000">
                  <a:schemeClr val="bg1">
                    <a:alpha val="75000"/>
                  </a:schemeClr>
                </a:gs>
              </a:gsLst>
              <a:lin ang="189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+mj-l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A29116B-8D86-FDE0-37B4-F7E183DC6FCD}"/>
                </a:ext>
              </a:extLst>
            </p:cNvPr>
            <p:cNvSpPr txBox="1"/>
            <p:nvPr userDrawn="1"/>
          </p:nvSpPr>
          <p:spPr>
            <a:xfrm>
              <a:off x="7864563" y="2682381"/>
              <a:ext cx="763401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34736571-B1E9-716A-8D82-73AEA83810DD}"/>
              </a:ext>
            </a:extLst>
          </p:cNvPr>
          <p:cNvSpPr/>
          <p:nvPr userDrawn="1"/>
        </p:nvSpPr>
        <p:spPr>
          <a:xfrm>
            <a:off x="9588062" y="2374811"/>
            <a:ext cx="2088000" cy="3248025"/>
          </a:xfrm>
          <a:prstGeom prst="roundRect">
            <a:avLst>
              <a:gd name="adj" fmla="val 4890"/>
            </a:avLst>
          </a:prstGeom>
          <a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201A90BD-FECA-5E57-29B1-D449C8CF8DE0}"/>
              </a:ext>
            </a:extLst>
          </p:cNvPr>
          <p:cNvSpPr/>
          <p:nvPr userDrawn="1"/>
        </p:nvSpPr>
        <p:spPr>
          <a:xfrm>
            <a:off x="9588063" y="2371238"/>
            <a:ext cx="2088000" cy="3248025"/>
          </a:xfrm>
          <a:prstGeom prst="roundRect">
            <a:avLst>
              <a:gd name="adj" fmla="val 4890"/>
            </a:avLst>
          </a:prstGeom>
          <a:solidFill>
            <a:schemeClr val="bg1">
              <a:alpha val="83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6BE1663-1F1E-FF57-AFAB-171CFF284FE3}"/>
              </a:ext>
            </a:extLst>
          </p:cNvPr>
          <p:cNvGrpSpPr/>
          <p:nvPr userDrawn="1"/>
        </p:nvGrpSpPr>
        <p:grpSpPr>
          <a:xfrm>
            <a:off x="10223453" y="2530295"/>
            <a:ext cx="817218" cy="817218"/>
            <a:chOff x="9998645" y="2535382"/>
            <a:chExt cx="817218" cy="817218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3788130D-3766-86CA-2BDA-A4146961222C}"/>
                </a:ext>
              </a:extLst>
            </p:cNvPr>
            <p:cNvSpPr/>
            <p:nvPr userDrawn="1"/>
          </p:nvSpPr>
          <p:spPr>
            <a:xfrm>
              <a:off x="9998645" y="2535382"/>
              <a:ext cx="817218" cy="817218"/>
            </a:xfrm>
            <a:prstGeom prst="ellipse">
              <a:avLst/>
            </a:prstGeom>
            <a:gradFill flip="none" rotWithShape="1">
              <a:gsLst>
                <a:gs pos="10000">
                  <a:schemeClr val="accent1"/>
                </a:gs>
                <a:gs pos="100000">
                  <a:schemeClr val="bg1">
                    <a:alpha val="75000"/>
                  </a:schemeClr>
                </a:gs>
              </a:gsLst>
              <a:lin ang="18900000" scaled="1"/>
              <a:tileRect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+mj-lt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EEEE1C3-FDFE-4245-E82E-9B2703E06A50}"/>
                </a:ext>
              </a:extLst>
            </p:cNvPr>
            <p:cNvSpPr txBox="1"/>
            <p:nvPr userDrawn="1"/>
          </p:nvSpPr>
          <p:spPr>
            <a:xfrm>
              <a:off x="10025553" y="2682381"/>
              <a:ext cx="763401" cy="523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66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8148A22-E76E-F410-1F59-6060160DB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D54604-55D5-7A0E-67E4-51ED4F67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4720A1-0DFE-D778-8750-20086F95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C22966-4235-4460-91FE-1A43924E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5375B7-5C7B-AB68-8DDE-6D364D828E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5FFBCE3-9C57-2AAE-4B21-D4B6DE1F230C}"/>
              </a:ext>
            </a:extLst>
          </p:cNvPr>
          <p:cNvSpPr/>
          <p:nvPr userDrawn="1"/>
        </p:nvSpPr>
        <p:spPr>
          <a:xfrm>
            <a:off x="7367345" y="595175"/>
            <a:ext cx="2486509" cy="2583000"/>
          </a:xfrm>
          <a:prstGeom prst="ellipse">
            <a:avLst/>
          </a:prstGeom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DA561EA-8F3D-9F20-0D97-6F032EA2EC8F}"/>
              </a:ext>
            </a:extLst>
          </p:cNvPr>
          <p:cNvSpPr/>
          <p:nvPr userDrawn="1"/>
        </p:nvSpPr>
        <p:spPr>
          <a:xfrm>
            <a:off x="4695305" y="4915698"/>
            <a:ext cx="817218" cy="81721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4CA6343-D22A-BD0A-6143-3B16DD727781}"/>
              </a:ext>
            </a:extLst>
          </p:cNvPr>
          <p:cNvSpPr/>
          <p:nvPr userDrawn="1"/>
        </p:nvSpPr>
        <p:spPr>
          <a:xfrm>
            <a:off x="11267454" y="3224695"/>
            <a:ext cx="408609" cy="40860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124111F-B651-A677-AED0-BBA0D71ED2ED}"/>
              </a:ext>
            </a:extLst>
          </p:cNvPr>
          <p:cNvSpPr/>
          <p:nvPr userDrawn="1"/>
        </p:nvSpPr>
        <p:spPr>
          <a:xfrm>
            <a:off x="1110011" y="0"/>
            <a:ext cx="2743199" cy="4603750"/>
          </a:xfrm>
          <a:custGeom>
            <a:avLst/>
            <a:gdLst>
              <a:gd name="connsiteX0" fmla="*/ 0 w 2743199"/>
              <a:gd name="connsiteY0" fmla="*/ 0 h 4603750"/>
              <a:gd name="connsiteX1" fmla="*/ 2743199 w 2743199"/>
              <a:gd name="connsiteY1" fmla="*/ 0 h 4603750"/>
              <a:gd name="connsiteX2" fmla="*/ 2743199 w 2743199"/>
              <a:gd name="connsiteY2" fmla="*/ 3344814 h 4603750"/>
              <a:gd name="connsiteX3" fmla="*/ 1433463 w 2743199"/>
              <a:gd name="connsiteY3" fmla="*/ 4603750 h 4603750"/>
              <a:gd name="connsiteX4" fmla="*/ 1347836 w 2743199"/>
              <a:gd name="connsiteY4" fmla="*/ 4603750 h 4603750"/>
              <a:gd name="connsiteX5" fmla="*/ 0 w 2743199"/>
              <a:gd name="connsiteY5" fmla="*/ 3344814 h 460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3199" h="4603750">
                <a:moveTo>
                  <a:pt x="0" y="0"/>
                </a:moveTo>
                <a:lnTo>
                  <a:pt x="2743199" y="0"/>
                </a:lnTo>
                <a:lnTo>
                  <a:pt x="2743199" y="3344814"/>
                </a:lnTo>
                <a:cubicBezTo>
                  <a:pt x="2743199" y="4040105"/>
                  <a:pt x="2128754" y="4603750"/>
                  <a:pt x="1433463" y="4603750"/>
                </a:cubicBezTo>
                <a:lnTo>
                  <a:pt x="1347836" y="4603750"/>
                </a:lnTo>
                <a:cubicBezTo>
                  <a:pt x="652545" y="4603750"/>
                  <a:pt x="0" y="4040105"/>
                  <a:pt x="0" y="33448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89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3FE15A7-32C0-D089-E10C-1CFADF896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D54604-55D5-7A0E-67E4-51ED4F676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4720A1-0DFE-D778-8750-20086F95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C22966-4235-4460-91FE-1A43924E4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25375B7-5C7B-AB68-8DDE-6D364D828EA7}"/>
              </a:ext>
            </a:extLst>
          </p:cNvPr>
          <p:cNvSpPr/>
          <p:nvPr userDrawn="1"/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5FFBCE3-9C57-2AAE-4B21-D4B6DE1F230C}"/>
              </a:ext>
            </a:extLst>
          </p:cNvPr>
          <p:cNvSpPr/>
          <p:nvPr userDrawn="1"/>
        </p:nvSpPr>
        <p:spPr>
          <a:xfrm>
            <a:off x="2874638" y="3773349"/>
            <a:ext cx="2486509" cy="2583000"/>
          </a:xfrm>
          <a:prstGeom prst="ellipse">
            <a:avLst/>
          </a:prstGeom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FDA561EA-8F3D-9F20-0D97-6F032EA2EC8F}"/>
              </a:ext>
            </a:extLst>
          </p:cNvPr>
          <p:cNvSpPr/>
          <p:nvPr userDrawn="1"/>
        </p:nvSpPr>
        <p:spPr>
          <a:xfrm>
            <a:off x="6308205" y="813598"/>
            <a:ext cx="817218" cy="81721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4CA6343-D22A-BD0A-6143-3B16DD727781}"/>
              </a:ext>
            </a:extLst>
          </p:cNvPr>
          <p:cNvSpPr/>
          <p:nvPr userDrawn="1"/>
        </p:nvSpPr>
        <p:spPr>
          <a:xfrm>
            <a:off x="1072985" y="2904958"/>
            <a:ext cx="408609" cy="40860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9AA47A4-FE15-BEBC-F9A3-BFD5E1FD1E89}"/>
              </a:ext>
            </a:extLst>
          </p:cNvPr>
          <p:cNvSpPr/>
          <p:nvPr userDrawn="1"/>
        </p:nvSpPr>
        <p:spPr>
          <a:xfrm rot="10800000">
            <a:off x="8515845" y="2904958"/>
            <a:ext cx="2603170" cy="3953042"/>
          </a:xfrm>
          <a:custGeom>
            <a:avLst/>
            <a:gdLst>
              <a:gd name="connsiteX0" fmla="*/ 0 w 2603170"/>
              <a:gd name="connsiteY0" fmla="*/ 0 h 3953042"/>
              <a:gd name="connsiteX1" fmla="*/ 2603170 w 2603170"/>
              <a:gd name="connsiteY1" fmla="*/ 0 h 3953042"/>
              <a:gd name="connsiteX2" fmla="*/ 2603169 w 2603170"/>
              <a:gd name="connsiteY2" fmla="*/ 2651457 h 3953042"/>
              <a:gd name="connsiteX3" fmla="*/ 1301584 w 2603170"/>
              <a:gd name="connsiteY3" fmla="*/ 3953042 h 3953042"/>
              <a:gd name="connsiteX4" fmla="*/ 1301585 w 2603170"/>
              <a:gd name="connsiteY4" fmla="*/ 3953041 h 3953042"/>
              <a:gd name="connsiteX5" fmla="*/ 0 w 2603170"/>
              <a:gd name="connsiteY5" fmla="*/ 2651456 h 395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3170" h="3953042">
                <a:moveTo>
                  <a:pt x="0" y="0"/>
                </a:moveTo>
                <a:lnTo>
                  <a:pt x="2603170" y="0"/>
                </a:lnTo>
                <a:lnTo>
                  <a:pt x="2603169" y="2651457"/>
                </a:lnTo>
                <a:cubicBezTo>
                  <a:pt x="2603169" y="3370303"/>
                  <a:pt x="2020430" y="3953042"/>
                  <a:pt x="1301584" y="3953042"/>
                </a:cubicBezTo>
                <a:lnTo>
                  <a:pt x="1301585" y="3953041"/>
                </a:lnTo>
                <a:cubicBezTo>
                  <a:pt x="582739" y="3953041"/>
                  <a:pt x="0" y="3370302"/>
                  <a:pt x="0" y="265145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0439E842-A0C8-456C-82A9-E1F2B83C579C}"/>
              </a:ext>
            </a:extLst>
          </p:cNvPr>
          <p:cNvSpPr/>
          <p:nvPr userDrawn="1"/>
        </p:nvSpPr>
        <p:spPr>
          <a:xfrm rot="10800000">
            <a:off x="8375816" y="2254251"/>
            <a:ext cx="2743199" cy="4603750"/>
          </a:xfrm>
          <a:custGeom>
            <a:avLst/>
            <a:gdLst>
              <a:gd name="connsiteX0" fmla="*/ 0 w 2743199"/>
              <a:gd name="connsiteY0" fmla="*/ 0 h 4603750"/>
              <a:gd name="connsiteX1" fmla="*/ 2743199 w 2743199"/>
              <a:gd name="connsiteY1" fmla="*/ 0 h 4603750"/>
              <a:gd name="connsiteX2" fmla="*/ 2743199 w 2743199"/>
              <a:gd name="connsiteY2" fmla="*/ 3344814 h 4603750"/>
              <a:gd name="connsiteX3" fmla="*/ 1433463 w 2743199"/>
              <a:gd name="connsiteY3" fmla="*/ 4603750 h 4603750"/>
              <a:gd name="connsiteX4" fmla="*/ 1347836 w 2743199"/>
              <a:gd name="connsiteY4" fmla="*/ 4603750 h 4603750"/>
              <a:gd name="connsiteX5" fmla="*/ 0 w 2743199"/>
              <a:gd name="connsiteY5" fmla="*/ 3344814 h 460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43199" h="4603750">
                <a:moveTo>
                  <a:pt x="0" y="0"/>
                </a:moveTo>
                <a:lnTo>
                  <a:pt x="2743199" y="0"/>
                </a:lnTo>
                <a:lnTo>
                  <a:pt x="2743199" y="3344814"/>
                </a:lnTo>
                <a:cubicBezTo>
                  <a:pt x="2743199" y="4040105"/>
                  <a:pt x="2128754" y="4603750"/>
                  <a:pt x="1433463" y="4603750"/>
                </a:cubicBezTo>
                <a:lnTo>
                  <a:pt x="1347836" y="4603750"/>
                </a:lnTo>
                <a:cubicBezTo>
                  <a:pt x="652545" y="4603750"/>
                  <a:pt x="0" y="4040105"/>
                  <a:pt x="0" y="334481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1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FE34431-B734-E7F6-1419-4BFFE6B1D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58EF2F-1BF7-34B9-DFDE-14661153B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8BBD3E-F316-6643-D2B8-A01735FD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E9462280-326C-B0B4-F494-4A1C8A299584}"/>
              </a:ext>
            </a:extLst>
          </p:cNvPr>
          <p:cNvSpPr/>
          <p:nvPr userDrawn="1"/>
        </p:nvSpPr>
        <p:spPr>
          <a:xfrm>
            <a:off x="515938" y="835629"/>
            <a:ext cx="2157593" cy="139731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38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10">
            <a:extLst>
              <a:ext uri="{FF2B5EF4-FFF2-40B4-BE49-F238E27FC236}">
                <a16:creationId xmlns:a16="http://schemas.microsoft.com/office/drawing/2014/main" id="{6C65FE90-CDB0-29EC-68F5-A38EA8A928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498050"/>
            <a:ext cx="3065462" cy="43497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2800" b="1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759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A6AB3A67-2598-0717-37FD-8A937C1C8E65}"/>
              </a:ext>
            </a:extLst>
          </p:cNvPr>
          <p:cNvSpPr/>
          <p:nvPr userDrawn="1"/>
        </p:nvSpPr>
        <p:spPr>
          <a:xfrm>
            <a:off x="0" y="11914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10000"/>
                </a:schemeClr>
              </a:gs>
              <a:gs pos="100000">
                <a:schemeClr val="accent4">
                  <a:alpha val="1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1D831-8C42-9EAD-744E-22F2F176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0EF575E-F75B-4C85-3815-B7FA0512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0CCA8A-8C56-23A5-8F0D-7BB62BB1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平行四边形 5">
            <a:extLst>
              <a:ext uri="{FF2B5EF4-FFF2-40B4-BE49-F238E27FC236}">
                <a16:creationId xmlns:a16="http://schemas.microsoft.com/office/drawing/2014/main" id="{52293F1C-12E5-40FD-7208-A32E7747CEB5}"/>
              </a:ext>
            </a:extLst>
          </p:cNvPr>
          <p:cNvSpPr/>
          <p:nvPr userDrawn="1"/>
        </p:nvSpPr>
        <p:spPr>
          <a:xfrm>
            <a:off x="515938" y="835629"/>
            <a:ext cx="2157593" cy="139731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38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6E97864C-234A-2EB7-BE75-8070AA9E00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938" y="498050"/>
            <a:ext cx="3065462" cy="43497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2800" b="1" kern="12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093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BF6CB2-EBA7-252F-542F-5B988B6E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6E5CE3-A4F3-357D-FE0D-2FC6DD5D5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9BF1D0-FB4A-D6AB-DBFA-D2609DF1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39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5A7BF30-5907-755F-CF81-6F6D5B773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75B966-4690-54F8-F8D6-0593DF755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10985D-1136-E295-D9B3-41903E67E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EB0938-DF9D-0469-BE8E-1AF8B9CC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5B84CE-D651-0D6B-D93B-D80CCA603A4C}"/>
              </a:ext>
            </a:extLst>
          </p:cNvPr>
          <p:cNvSpPr/>
          <p:nvPr userDrawn="1"/>
        </p:nvSpPr>
        <p:spPr>
          <a:xfrm>
            <a:off x="-4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CEDB9E0-64FD-CA39-6CB2-9D95908FBDBE}"/>
              </a:ext>
            </a:extLst>
          </p:cNvPr>
          <p:cNvSpPr/>
          <p:nvPr userDrawn="1"/>
        </p:nvSpPr>
        <p:spPr>
          <a:xfrm>
            <a:off x="1400969" y="0"/>
            <a:ext cx="9390062" cy="6858000"/>
          </a:xfrm>
          <a:custGeom>
            <a:avLst/>
            <a:gdLst>
              <a:gd name="connsiteX0" fmla="*/ 1489587 w 9390062"/>
              <a:gd name="connsiteY0" fmla="*/ 0 h 6858000"/>
              <a:gd name="connsiteX1" fmla="*/ 7900476 w 9390062"/>
              <a:gd name="connsiteY1" fmla="*/ 0 h 6858000"/>
              <a:gd name="connsiteX2" fmla="*/ 8014919 w 9390062"/>
              <a:gd name="connsiteY2" fmla="*/ 109112 h 6858000"/>
              <a:gd name="connsiteX3" fmla="*/ 9390062 w 9390062"/>
              <a:gd name="connsiteY3" fmla="*/ 3429000 h 6858000"/>
              <a:gd name="connsiteX4" fmla="*/ 8014919 w 9390062"/>
              <a:gd name="connsiteY4" fmla="*/ 6748888 h 6858000"/>
              <a:gd name="connsiteX5" fmla="*/ 7900476 w 9390062"/>
              <a:gd name="connsiteY5" fmla="*/ 6858000 h 6858000"/>
              <a:gd name="connsiteX6" fmla="*/ 1489587 w 9390062"/>
              <a:gd name="connsiteY6" fmla="*/ 6858000 h 6858000"/>
              <a:gd name="connsiteX7" fmla="*/ 1375143 w 9390062"/>
              <a:gd name="connsiteY7" fmla="*/ 6748888 h 6858000"/>
              <a:gd name="connsiteX8" fmla="*/ 0 w 9390062"/>
              <a:gd name="connsiteY8" fmla="*/ 3429000 h 6858000"/>
              <a:gd name="connsiteX9" fmla="*/ 1375143 w 9390062"/>
              <a:gd name="connsiteY9" fmla="*/ 1091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90062" h="6858000">
                <a:moveTo>
                  <a:pt x="1489587" y="0"/>
                </a:moveTo>
                <a:lnTo>
                  <a:pt x="7900476" y="0"/>
                </a:lnTo>
                <a:lnTo>
                  <a:pt x="8014919" y="109112"/>
                </a:lnTo>
                <a:cubicBezTo>
                  <a:pt x="8864553" y="958745"/>
                  <a:pt x="9390062" y="2132503"/>
                  <a:pt x="9390062" y="3429000"/>
                </a:cubicBezTo>
                <a:cubicBezTo>
                  <a:pt x="9390062" y="4725497"/>
                  <a:pt x="8864553" y="5899255"/>
                  <a:pt x="8014919" y="6748888"/>
                </a:cubicBezTo>
                <a:lnTo>
                  <a:pt x="7900476" y="6858000"/>
                </a:lnTo>
                <a:lnTo>
                  <a:pt x="1489587" y="6858000"/>
                </a:lnTo>
                <a:lnTo>
                  <a:pt x="1375143" y="6748888"/>
                </a:lnTo>
                <a:cubicBezTo>
                  <a:pt x="525509" y="5899255"/>
                  <a:pt x="0" y="4725497"/>
                  <a:pt x="0" y="3429000"/>
                </a:cubicBezTo>
                <a:cubicBezTo>
                  <a:pt x="0" y="2132503"/>
                  <a:pt x="525509" y="958745"/>
                  <a:pt x="1375143" y="1091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A1564783-89EC-4773-5682-41B81AB72159}"/>
              </a:ext>
            </a:extLst>
          </p:cNvPr>
          <p:cNvSpPr/>
          <p:nvPr userDrawn="1"/>
        </p:nvSpPr>
        <p:spPr>
          <a:xfrm>
            <a:off x="1646236" y="0"/>
            <a:ext cx="8899526" cy="6858000"/>
          </a:xfrm>
          <a:custGeom>
            <a:avLst/>
            <a:gdLst>
              <a:gd name="connsiteX0" fmla="*/ 1613929 w 8899526"/>
              <a:gd name="connsiteY0" fmla="*/ 0 h 6858000"/>
              <a:gd name="connsiteX1" fmla="*/ 7285597 w 8899526"/>
              <a:gd name="connsiteY1" fmla="*/ 0 h 6858000"/>
              <a:gd name="connsiteX2" fmla="*/ 7441683 w 8899526"/>
              <a:gd name="connsiteY2" fmla="*/ 135205 h 6858000"/>
              <a:gd name="connsiteX3" fmla="*/ 8899526 w 8899526"/>
              <a:gd name="connsiteY3" fmla="*/ 3429000 h 6858000"/>
              <a:gd name="connsiteX4" fmla="*/ 7441683 w 8899526"/>
              <a:gd name="connsiteY4" fmla="*/ 6722795 h 6858000"/>
              <a:gd name="connsiteX5" fmla="*/ 7285597 w 8899526"/>
              <a:gd name="connsiteY5" fmla="*/ 6858000 h 6858000"/>
              <a:gd name="connsiteX6" fmla="*/ 1613929 w 8899526"/>
              <a:gd name="connsiteY6" fmla="*/ 6858000 h 6858000"/>
              <a:gd name="connsiteX7" fmla="*/ 1457843 w 8899526"/>
              <a:gd name="connsiteY7" fmla="*/ 6722795 h 6858000"/>
              <a:gd name="connsiteX8" fmla="*/ 0 w 8899526"/>
              <a:gd name="connsiteY8" fmla="*/ 3429000 h 6858000"/>
              <a:gd name="connsiteX9" fmla="*/ 1457843 w 8899526"/>
              <a:gd name="connsiteY9" fmla="*/ 1352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99526" h="6858000">
                <a:moveTo>
                  <a:pt x="1613929" y="0"/>
                </a:moveTo>
                <a:lnTo>
                  <a:pt x="7285597" y="0"/>
                </a:lnTo>
                <a:lnTo>
                  <a:pt x="7441683" y="135205"/>
                </a:lnTo>
                <a:cubicBezTo>
                  <a:pt x="8337267" y="949191"/>
                  <a:pt x="8899526" y="2123434"/>
                  <a:pt x="8899526" y="3429000"/>
                </a:cubicBezTo>
                <a:cubicBezTo>
                  <a:pt x="8899526" y="4734566"/>
                  <a:pt x="8337267" y="5908810"/>
                  <a:pt x="7441683" y="6722795"/>
                </a:cubicBezTo>
                <a:lnTo>
                  <a:pt x="7285597" y="6858000"/>
                </a:lnTo>
                <a:lnTo>
                  <a:pt x="1613929" y="6858000"/>
                </a:lnTo>
                <a:lnTo>
                  <a:pt x="1457843" y="6722795"/>
                </a:lnTo>
                <a:cubicBezTo>
                  <a:pt x="562260" y="5908810"/>
                  <a:pt x="0" y="4734566"/>
                  <a:pt x="0" y="3429000"/>
                </a:cubicBezTo>
                <a:cubicBezTo>
                  <a:pt x="0" y="2123434"/>
                  <a:pt x="562260" y="949191"/>
                  <a:pt x="1457843" y="13520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5F3C978-D4BF-8074-E6C0-33D6E5F46DF8}"/>
              </a:ext>
            </a:extLst>
          </p:cNvPr>
          <p:cNvSpPr/>
          <p:nvPr userDrawn="1"/>
        </p:nvSpPr>
        <p:spPr>
          <a:xfrm>
            <a:off x="2035175" y="0"/>
            <a:ext cx="8121650" cy="6858000"/>
          </a:xfrm>
          <a:custGeom>
            <a:avLst/>
            <a:gdLst>
              <a:gd name="connsiteX0" fmla="*/ 1886622 w 8121650"/>
              <a:gd name="connsiteY0" fmla="*/ 0 h 6858000"/>
              <a:gd name="connsiteX1" fmla="*/ 6235028 w 8121650"/>
              <a:gd name="connsiteY1" fmla="*/ 0 h 6858000"/>
              <a:gd name="connsiteX2" fmla="*/ 6331271 w 8121650"/>
              <a:gd name="connsiteY2" fmla="*/ 61700 h 6858000"/>
              <a:gd name="connsiteX3" fmla="*/ 8121650 w 8121650"/>
              <a:gd name="connsiteY3" fmla="*/ 3429000 h 6858000"/>
              <a:gd name="connsiteX4" fmla="*/ 6331271 w 8121650"/>
              <a:gd name="connsiteY4" fmla="*/ 6796300 h 6858000"/>
              <a:gd name="connsiteX5" fmla="*/ 6235029 w 8121650"/>
              <a:gd name="connsiteY5" fmla="*/ 6858000 h 6858000"/>
              <a:gd name="connsiteX6" fmla="*/ 1886622 w 8121650"/>
              <a:gd name="connsiteY6" fmla="*/ 6858000 h 6858000"/>
              <a:gd name="connsiteX7" fmla="*/ 1790379 w 8121650"/>
              <a:gd name="connsiteY7" fmla="*/ 6796300 h 6858000"/>
              <a:gd name="connsiteX8" fmla="*/ 0 w 8121650"/>
              <a:gd name="connsiteY8" fmla="*/ 3429000 h 6858000"/>
              <a:gd name="connsiteX9" fmla="*/ 1790379 w 8121650"/>
              <a:gd name="connsiteY9" fmla="*/ 61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21650" h="6858000">
                <a:moveTo>
                  <a:pt x="1886622" y="0"/>
                </a:moveTo>
                <a:lnTo>
                  <a:pt x="6235028" y="0"/>
                </a:lnTo>
                <a:lnTo>
                  <a:pt x="6331271" y="61700"/>
                </a:lnTo>
                <a:cubicBezTo>
                  <a:pt x="7411457" y="791460"/>
                  <a:pt x="8121650" y="2027293"/>
                  <a:pt x="8121650" y="3429000"/>
                </a:cubicBezTo>
                <a:cubicBezTo>
                  <a:pt x="8121650" y="4830708"/>
                  <a:pt x="7411457" y="6066541"/>
                  <a:pt x="6331271" y="6796300"/>
                </a:cubicBezTo>
                <a:lnTo>
                  <a:pt x="6235029" y="6858000"/>
                </a:lnTo>
                <a:lnTo>
                  <a:pt x="1886622" y="6858000"/>
                </a:lnTo>
                <a:lnTo>
                  <a:pt x="1790379" y="6796300"/>
                </a:lnTo>
                <a:cubicBezTo>
                  <a:pt x="710193" y="6066541"/>
                  <a:pt x="0" y="4830708"/>
                  <a:pt x="0" y="3429000"/>
                </a:cubicBezTo>
                <a:cubicBezTo>
                  <a:pt x="0" y="2027293"/>
                  <a:pt x="710193" y="791460"/>
                  <a:pt x="1790379" y="617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60BFFFA-163D-B536-667E-8A1B0D5313AA}"/>
              </a:ext>
            </a:extLst>
          </p:cNvPr>
          <p:cNvSpPr/>
          <p:nvPr userDrawn="1"/>
        </p:nvSpPr>
        <p:spPr>
          <a:xfrm rot="16200000">
            <a:off x="4831360" y="-502640"/>
            <a:ext cx="2529280" cy="12192000"/>
          </a:xfrm>
          <a:custGeom>
            <a:avLst/>
            <a:gdLst>
              <a:gd name="connsiteX0" fmla="*/ 2529280 w 2529280"/>
              <a:gd name="connsiteY0" fmla="*/ 12192000 h 12192000"/>
              <a:gd name="connsiteX1" fmla="*/ 22677 w 2529280"/>
              <a:gd name="connsiteY1" fmla="*/ 12191999 h 12192000"/>
              <a:gd name="connsiteX2" fmla="*/ 0 w 2529280"/>
              <a:gd name="connsiteY2" fmla="*/ 12165888 h 12192000"/>
              <a:gd name="connsiteX3" fmla="*/ 0 w 2529280"/>
              <a:gd name="connsiteY3" fmla="*/ 26108 h 12192000"/>
              <a:gd name="connsiteX4" fmla="*/ 22674 w 2529280"/>
              <a:gd name="connsiteY4" fmla="*/ 0 h 12192000"/>
              <a:gd name="connsiteX5" fmla="*/ 2529277 w 2529280"/>
              <a:gd name="connsiteY5" fmla="*/ 0 h 12192000"/>
              <a:gd name="connsiteX6" fmla="*/ 2414682 w 2529280"/>
              <a:gd name="connsiteY6" fmla="*/ 203466 h 12192000"/>
              <a:gd name="connsiteX7" fmla="*/ 1007474 w 2529280"/>
              <a:gd name="connsiteY7" fmla="*/ 6095998 h 12192000"/>
              <a:gd name="connsiteX8" fmla="*/ 2414683 w 2529280"/>
              <a:gd name="connsiteY8" fmla="*/ 1198852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9280" h="12192000">
                <a:moveTo>
                  <a:pt x="2529280" y="12192000"/>
                </a:moveTo>
                <a:lnTo>
                  <a:pt x="22677" y="12191999"/>
                </a:lnTo>
                <a:lnTo>
                  <a:pt x="0" y="12165888"/>
                </a:lnTo>
                <a:lnTo>
                  <a:pt x="0" y="26108"/>
                </a:lnTo>
                <a:lnTo>
                  <a:pt x="22674" y="0"/>
                </a:lnTo>
                <a:lnTo>
                  <a:pt x="2529277" y="0"/>
                </a:lnTo>
                <a:lnTo>
                  <a:pt x="2414682" y="203466"/>
                </a:lnTo>
                <a:cubicBezTo>
                  <a:pt x="1508963" y="1908791"/>
                  <a:pt x="1007474" y="3962645"/>
                  <a:pt x="1007474" y="6095998"/>
                </a:cubicBezTo>
                <a:cubicBezTo>
                  <a:pt x="1007474" y="8229350"/>
                  <a:pt x="1508963" y="10283203"/>
                  <a:pt x="2414683" y="119885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3CF6168-5073-F6B1-0079-24932CFB4732}"/>
              </a:ext>
            </a:extLst>
          </p:cNvPr>
          <p:cNvSpPr/>
          <p:nvPr userDrawn="1"/>
        </p:nvSpPr>
        <p:spPr>
          <a:xfrm>
            <a:off x="0" y="4996543"/>
            <a:ext cx="12192000" cy="18614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95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861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34F61A6-87FC-23C0-50F2-035D4FE70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DDA42C-F7D4-DECE-00D8-42B5DC7AD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5CA1F1-9A33-F4E4-E26B-2B18A31F2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48A4-542F-49A3-91F8-50C97F9C29E7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FA8ACB-B786-C010-F423-B0867B8F7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588514-ADD9-BE58-A20E-143F65E0B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0F912-1A88-4398-85BC-0F664B8FDA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61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61" r:id="rId4"/>
    <p:sldLayoutId id="2147483664" r:id="rId5"/>
    <p:sldLayoutId id="2147483663" r:id="rId6"/>
    <p:sldLayoutId id="2147483662" r:id="rId7"/>
    <p:sldLayoutId id="2147483657" r:id="rId8"/>
    <p:sldLayoutId id="214748366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5">
          <p15:clr>
            <a:srgbClr val="F26B43"/>
          </p15:clr>
        </p15:guide>
        <p15:guide id="2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40F340F9-79EE-AA0A-0A5D-76819B6034E2}"/>
              </a:ext>
            </a:extLst>
          </p:cNvPr>
          <p:cNvSpPr txBox="1"/>
          <p:nvPr/>
        </p:nvSpPr>
        <p:spPr>
          <a:xfrm>
            <a:off x="1671478" y="1720840"/>
            <a:ext cx="4505010" cy="830997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just"/>
            <a:r>
              <a:rPr lang="en-US" altLang="zh-CN" sz="4800" dirty="0">
                <a:ln w="660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  <a:ea typeface="微软雅黑" panose="020B0503020204020204" pitchFamily="34" charset="-122"/>
              </a:rPr>
              <a:t>20XX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A7A3E35-C7EA-456E-7D7B-451759402232}"/>
              </a:ext>
            </a:extLst>
          </p:cNvPr>
          <p:cNvSpPr txBox="1"/>
          <p:nvPr/>
        </p:nvSpPr>
        <p:spPr>
          <a:xfrm>
            <a:off x="1669886" y="2551837"/>
            <a:ext cx="6822440" cy="1754326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蓝色简约风</a:t>
            </a:r>
            <a:endParaRPr lang="zh-CN" altLang="en-US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CN" alt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sym typeface="+mn-ea"/>
              </a:rPr>
              <a:t>通用行业年中总结</a:t>
            </a:r>
            <a:endParaRPr lang="zh-CN" altLang="en-US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80E0321-5130-8EC9-EF2A-72E2417B77D6}"/>
              </a:ext>
            </a:extLst>
          </p:cNvPr>
          <p:cNvSpPr/>
          <p:nvPr/>
        </p:nvSpPr>
        <p:spPr>
          <a:xfrm>
            <a:off x="1821690" y="4841442"/>
            <a:ext cx="3153908" cy="580426"/>
          </a:xfrm>
          <a:prstGeom prst="roundRect">
            <a:avLst>
              <a:gd name="adj" fmla="val 38723"/>
            </a:avLst>
          </a:prstGeom>
          <a:gradFill flip="none" rotWithShape="1">
            <a:gsLst>
              <a:gs pos="0">
                <a:schemeClr val="accent4"/>
              </a:gs>
              <a:gs pos="72000">
                <a:schemeClr val="accent1"/>
              </a:gs>
            </a:gsLst>
            <a:lin ang="8100000" scaled="1"/>
            <a:tileRect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2F5A64B1-6BB3-397D-47BE-441C7512A503}"/>
              </a:ext>
            </a:extLst>
          </p:cNvPr>
          <p:cNvSpPr/>
          <p:nvPr/>
        </p:nvSpPr>
        <p:spPr>
          <a:xfrm rot="763139" flipH="1">
            <a:off x="7259557" y="-65875"/>
            <a:ext cx="5261803" cy="7596321"/>
          </a:xfrm>
          <a:custGeom>
            <a:avLst/>
            <a:gdLst>
              <a:gd name="connsiteX0" fmla="*/ 4956934 w 5261803"/>
              <a:gd name="connsiteY0" fmla="*/ 496993 h 7596321"/>
              <a:gd name="connsiteX1" fmla="*/ 2755003 w 5261803"/>
              <a:gd name="connsiteY1" fmla="*/ 0 h 7596321"/>
              <a:gd name="connsiteX2" fmla="*/ 2630834 w 5261803"/>
              <a:gd name="connsiteY2" fmla="*/ 60301 h 7596321"/>
              <a:gd name="connsiteX3" fmla="*/ 827961 w 5261803"/>
              <a:gd name="connsiteY3" fmla="*/ 1415597 h 7596321"/>
              <a:gd name="connsiteX4" fmla="*/ 802363 w 5261803"/>
              <a:gd name="connsiteY4" fmla="*/ 1446000 h 7596321"/>
              <a:gd name="connsiteX5" fmla="*/ 0 w 5261803"/>
              <a:gd name="connsiteY5" fmla="*/ 5000876 h 7596321"/>
              <a:gd name="connsiteX6" fmla="*/ 32942 w 5261803"/>
              <a:gd name="connsiteY6" fmla="*/ 5098353 h 7596321"/>
              <a:gd name="connsiteX7" fmla="*/ 1010493 w 5261803"/>
              <a:gd name="connsiteY7" fmla="*/ 6580145 h 7596321"/>
              <a:gd name="connsiteX8" fmla="*/ 1087565 w 5261803"/>
              <a:gd name="connsiteY8" fmla="*/ 6654163 h 7596321"/>
              <a:gd name="connsiteX9" fmla="*/ 5261803 w 5261803"/>
              <a:gd name="connsiteY9" fmla="*/ 7596321 h 7596321"/>
              <a:gd name="connsiteX10" fmla="*/ 5046035 w 5261803"/>
              <a:gd name="connsiteY10" fmla="*/ 7397230 h 7596321"/>
              <a:gd name="connsiteX11" fmla="*/ 4768603 w 5261803"/>
              <a:gd name="connsiteY11" fmla="*/ 693405 h 7596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61803" h="7596321">
                <a:moveTo>
                  <a:pt x="4956934" y="496993"/>
                </a:moveTo>
                <a:lnTo>
                  <a:pt x="2755003" y="0"/>
                </a:lnTo>
                <a:lnTo>
                  <a:pt x="2630834" y="60301"/>
                </a:lnTo>
                <a:cubicBezTo>
                  <a:pt x="1910330" y="428283"/>
                  <a:pt x="1296830" y="888614"/>
                  <a:pt x="827961" y="1415597"/>
                </a:cubicBezTo>
                <a:lnTo>
                  <a:pt x="802363" y="1446000"/>
                </a:lnTo>
                <a:lnTo>
                  <a:pt x="0" y="5000876"/>
                </a:lnTo>
                <a:lnTo>
                  <a:pt x="32942" y="5098353"/>
                </a:lnTo>
                <a:cubicBezTo>
                  <a:pt x="234857" y="5634298"/>
                  <a:pt x="569109" y="6133967"/>
                  <a:pt x="1010493" y="6580145"/>
                </a:cubicBezTo>
                <a:lnTo>
                  <a:pt x="1087565" y="6654163"/>
                </a:lnTo>
                <a:lnTo>
                  <a:pt x="5261803" y="7596321"/>
                </a:lnTo>
                <a:lnTo>
                  <a:pt x="5046035" y="7397230"/>
                </a:lnTo>
                <a:cubicBezTo>
                  <a:pt x="3011540" y="5402312"/>
                  <a:pt x="2919062" y="2748245"/>
                  <a:pt x="4768603" y="6934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16A63084-DD12-1F8D-A291-EED9CF989DA1}"/>
              </a:ext>
            </a:extLst>
          </p:cNvPr>
          <p:cNvSpPr/>
          <p:nvPr/>
        </p:nvSpPr>
        <p:spPr>
          <a:xfrm rot="426879" flipH="1">
            <a:off x="8149024" y="-74835"/>
            <a:ext cx="4378597" cy="7220338"/>
          </a:xfrm>
          <a:custGeom>
            <a:avLst/>
            <a:gdLst>
              <a:gd name="connsiteX0" fmla="*/ 4378597 w 4378597"/>
              <a:gd name="connsiteY0" fmla="*/ 320663 h 7220338"/>
              <a:gd name="connsiteX1" fmla="*/ 1809518 w 4378597"/>
              <a:gd name="connsiteY1" fmla="*/ 0 h 7220338"/>
              <a:gd name="connsiteX2" fmla="*/ 1583999 w 4378597"/>
              <a:gd name="connsiteY2" fmla="*/ 125527 h 7220338"/>
              <a:gd name="connsiteX3" fmla="*/ 879476 w 4378597"/>
              <a:gd name="connsiteY3" fmla="*/ 601277 h 7220338"/>
              <a:gd name="connsiteX4" fmla="*/ 676032 w 4378597"/>
              <a:gd name="connsiteY4" fmla="*/ 767632 h 7220338"/>
              <a:gd name="connsiteX5" fmla="*/ 0 w 4378597"/>
              <a:gd name="connsiteY5" fmla="*/ 6183848 h 7220338"/>
              <a:gd name="connsiteX6" fmla="*/ 101316 w 4378597"/>
              <a:gd name="connsiteY6" fmla="*/ 6308655 h 7220338"/>
              <a:gd name="connsiteX7" fmla="*/ 465950 w 4378597"/>
              <a:gd name="connsiteY7" fmla="*/ 6690994 h 7220338"/>
              <a:gd name="connsiteX8" fmla="*/ 533588 w 4378597"/>
              <a:gd name="connsiteY8" fmla="*/ 6751957 h 7220338"/>
              <a:gd name="connsiteX9" fmla="*/ 4286145 w 4378597"/>
              <a:gd name="connsiteY9" fmla="*/ 7220338 h 7220338"/>
              <a:gd name="connsiteX10" fmla="*/ 4096386 w 4378597"/>
              <a:gd name="connsiteY10" fmla="*/ 6991171 h 7220338"/>
              <a:gd name="connsiteX11" fmla="*/ 4337548 w 4378597"/>
              <a:gd name="connsiteY11" fmla="*/ 364793 h 722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8597" h="7220338">
                <a:moveTo>
                  <a:pt x="4378597" y="320663"/>
                </a:moveTo>
                <a:lnTo>
                  <a:pt x="1809518" y="0"/>
                </a:lnTo>
                <a:lnTo>
                  <a:pt x="1583999" y="125527"/>
                </a:lnTo>
                <a:cubicBezTo>
                  <a:pt x="1333374" y="272027"/>
                  <a:pt x="1097896" y="431062"/>
                  <a:pt x="879476" y="601277"/>
                </a:cubicBezTo>
                <a:lnTo>
                  <a:pt x="676032" y="767632"/>
                </a:lnTo>
                <a:lnTo>
                  <a:pt x="0" y="6183848"/>
                </a:lnTo>
                <a:lnTo>
                  <a:pt x="101316" y="6308655"/>
                </a:lnTo>
                <a:cubicBezTo>
                  <a:pt x="214334" y="6440401"/>
                  <a:pt x="336068" y="6567981"/>
                  <a:pt x="465950" y="6690994"/>
                </a:cubicBezTo>
                <a:lnTo>
                  <a:pt x="533588" y="6751957"/>
                </a:lnTo>
                <a:lnTo>
                  <a:pt x="4286145" y="7220338"/>
                </a:lnTo>
                <a:lnTo>
                  <a:pt x="4096386" y="6991171"/>
                </a:lnTo>
                <a:cubicBezTo>
                  <a:pt x="2488643" y="4928496"/>
                  <a:pt x="2569030" y="2378760"/>
                  <a:pt x="4337548" y="364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ACF89A2-F55D-D2E1-CE10-F5C6D9C8A31C}"/>
              </a:ext>
            </a:extLst>
          </p:cNvPr>
          <p:cNvSpPr/>
          <p:nvPr/>
        </p:nvSpPr>
        <p:spPr>
          <a:xfrm flipH="1">
            <a:off x="8615284" y="0"/>
            <a:ext cx="3576716" cy="6858000"/>
          </a:xfrm>
          <a:custGeom>
            <a:avLst/>
            <a:gdLst>
              <a:gd name="connsiteX0" fmla="*/ 3366986 w 3576716"/>
              <a:gd name="connsiteY0" fmla="*/ 0 h 6858000"/>
              <a:gd name="connsiteX1" fmla="*/ 284771 w 3576716"/>
              <a:gd name="connsiteY1" fmla="*/ 0 h 6858000"/>
              <a:gd name="connsiteX2" fmla="*/ 160430 w 3576716"/>
              <a:gd name="connsiteY2" fmla="*/ 92375 h 6858000"/>
              <a:gd name="connsiteX3" fmla="*/ 0 w 3576716"/>
              <a:gd name="connsiteY3" fmla="*/ 223556 h 6858000"/>
              <a:gd name="connsiteX4" fmla="*/ 0 w 3576716"/>
              <a:gd name="connsiteY4" fmla="*/ 6405844 h 6858000"/>
              <a:gd name="connsiteX5" fmla="*/ 160430 w 3576716"/>
              <a:gd name="connsiteY5" fmla="*/ 6537026 h 6858000"/>
              <a:gd name="connsiteX6" fmla="*/ 384465 w 3576716"/>
              <a:gd name="connsiteY6" fmla="*/ 6703464 h 6858000"/>
              <a:gd name="connsiteX7" fmla="*/ 613306 w 3576716"/>
              <a:gd name="connsiteY7" fmla="*/ 6858000 h 6858000"/>
              <a:gd name="connsiteX8" fmla="*/ 3576716 w 3576716"/>
              <a:gd name="connsiteY8" fmla="*/ 6858000 h 6858000"/>
              <a:gd name="connsiteX9" fmla="*/ 3514887 w 3576716"/>
              <a:gd name="connsiteY9" fmla="*/ 6796167 h 6858000"/>
              <a:gd name="connsiteX10" fmla="*/ 3257606 w 3576716"/>
              <a:gd name="connsiteY10" fmla="*/ 123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76716" h="6858000">
                <a:moveTo>
                  <a:pt x="3366986" y="0"/>
                </a:moveTo>
                <a:lnTo>
                  <a:pt x="284771" y="0"/>
                </a:lnTo>
                <a:lnTo>
                  <a:pt x="160430" y="92375"/>
                </a:lnTo>
                <a:lnTo>
                  <a:pt x="0" y="223556"/>
                </a:lnTo>
                <a:lnTo>
                  <a:pt x="0" y="6405844"/>
                </a:lnTo>
                <a:lnTo>
                  <a:pt x="160430" y="6537026"/>
                </a:lnTo>
                <a:cubicBezTo>
                  <a:pt x="233237" y="6593764"/>
                  <a:pt x="307939" y="6649260"/>
                  <a:pt x="384465" y="6703464"/>
                </a:cubicBezTo>
                <a:lnTo>
                  <a:pt x="613306" y="6858000"/>
                </a:lnTo>
                <a:lnTo>
                  <a:pt x="3576716" y="6858000"/>
                </a:lnTo>
                <a:lnTo>
                  <a:pt x="3514887" y="6796167"/>
                </a:lnTo>
                <a:cubicBezTo>
                  <a:pt x="1628169" y="4793628"/>
                  <a:pt x="1542409" y="2181309"/>
                  <a:pt x="3257606" y="1233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CE86492D-2A42-7591-6D12-EC15B9F845C8}"/>
              </a:ext>
            </a:extLst>
          </p:cNvPr>
          <p:cNvSpPr/>
          <p:nvPr/>
        </p:nvSpPr>
        <p:spPr>
          <a:xfrm flipH="1">
            <a:off x="9680428" y="0"/>
            <a:ext cx="2511573" cy="6858000"/>
          </a:xfrm>
          <a:custGeom>
            <a:avLst/>
            <a:gdLst>
              <a:gd name="connsiteX0" fmla="*/ 2475236 w 2511573"/>
              <a:gd name="connsiteY0" fmla="*/ 0 h 6858000"/>
              <a:gd name="connsiteX1" fmla="*/ 0 w 2511573"/>
              <a:gd name="connsiteY1" fmla="*/ 0 h 6858000"/>
              <a:gd name="connsiteX2" fmla="*/ 0 w 2511573"/>
              <a:gd name="connsiteY2" fmla="*/ 6858000 h 6858000"/>
              <a:gd name="connsiteX3" fmla="*/ 2511573 w 2511573"/>
              <a:gd name="connsiteY3" fmla="*/ 6858000 h 6858000"/>
              <a:gd name="connsiteX4" fmla="*/ 2282656 w 2511573"/>
              <a:gd name="connsiteY4" fmla="*/ 6599882 h 6858000"/>
              <a:gd name="connsiteX5" fmla="*/ 2282655 w 2511573"/>
              <a:gd name="connsiteY5" fmla="*/ 217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11573" h="6858000">
                <a:moveTo>
                  <a:pt x="2475236" y="0"/>
                </a:moveTo>
                <a:lnTo>
                  <a:pt x="0" y="0"/>
                </a:lnTo>
                <a:lnTo>
                  <a:pt x="0" y="6858000"/>
                </a:lnTo>
                <a:lnTo>
                  <a:pt x="2511573" y="6858000"/>
                </a:lnTo>
                <a:lnTo>
                  <a:pt x="2282656" y="6599882"/>
                </a:lnTo>
                <a:cubicBezTo>
                  <a:pt x="649134" y="4639906"/>
                  <a:pt x="649134" y="2177124"/>
                  <a:pt x="2282655" y="21714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466D260-816B-FB19-76CD-F7DC71C3914C}"/>
              </a:ext>
            </a:extLst>
          </p:cNvPr>
          <p:cNvSpPr txBox="1"/>
          <p:nvPr/>
        </p:nvSpPr>
        <p:spPr>
          <a:xfrm>
            <a:off x="2071432" y="4946989"/>
            <a:ext cx="265442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1F519F51-3C9D-7221-40C8-9B360EFB9F8E}"/>
              </a:ext>
            </a:extLst>
          </p:cNvPr>
          <p:cNvSpPr/>
          <p:nvPr/>
        </p:nvSpPr>
        <p:spPr>
          <a:xfrm>
            <a:off x="1571637" y="0"/>
            <a:ext cx="9048726" cy="6858000"/>
          </a:xfrm>
          <a:custGeom>
            <a:avLst/>
            <a:gdLst>
              <a:gd name="connsiteX0" fmla="*/ 1574621 w 9048726"/>
              <a:gd name="connsiteY0" fmla="*/ 0 h 6858000"/>
              <a:gd name="connsiteX1" fmla="*/ 7474106 w 9048726"/>
              <a:gd name="connsiteY1" fmla="*/ 0 h 6858000"/>
              <a:gd name="connsiteX2" fmla="*/ 7566443 w 9048726"/>
              <a:gd name="connsiteY2" fmla="*/ 79984 h 6858000"/>
              <a:gd name="connsiteX3" fmla="*/ 9048726 w 9048726"/>
              <a:gd name="connsiteY3" fmla="*/ 3429000 h 6858000"/>
              <a:gd name="connsiteX4" fmla="*/ 7566443 w 9048726"/>
              <a:gd name="connsiteY4" fmla="*/ 6778016 h 6858000"/>
              <a:gd name="connsiteX5" fmla="*/ 7474106 w 9048726"/>
              <a:gd name="connsiteY5" fmla="*/ 6858000 h 6858000"/>
              <a:gd name="connsiteX6" fmla="*/ 1574621 w 9048726"/>
              <a:gd name="connsiteY6" fmla="*/ 6858000 h 6858000"/>
              <a:gd name="connsiteX7" fmla="*/ 1482284 w 9048726"/>
              <a:gd name="connsiteY7" fmla="*/ 6778016 h 6858000"/>
              <a:gd name="connsiteX8" fmla="*/ 0 w 9048726"/>
              <a:gd name="connsiteY8" fmla="*/ 3429000 h 6858000"/>
              <a:gd name="connsiteX9" fmla="*/ 1482284 w 9048726"/>
              <a:gd name="connsiteY9" fmla="*/ 799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8726" h="6858000">
                <a:moveTo>
                  <a:pt x="1574621" y="0"/>
                </a:moveTo>
                <a:lnTo>
                  <a:pt x="7474106" y="0"/>
                </a:lnTo>
                <a:lnTo>
                  <a:pt x="7566443" y="79984"/>
                </a:lnTo>
                <a:cubicBezTo>
                  <a:pt x="8477041" y="907617"/>
                  <a:pt x="9048726" y="2101546"/>
                  <a:pt x="9048726" y="3429000"/>
                </a:cubicBezTo>
                <a:cubicBezTo>
                  <a:pt x="9048726" y="4756454"/>
                  <a:pt x="8477041" y="5950384"/>
                  <a:pt x="7566443" y="6778016"/>
                </a:cubicBezTo>
                <a:lnTo>
                  <a:pt x="7474106" y="6858000"/>
                </a:lnTo>
                <a:lnTo>
                  <a:pt x="1574621" y="6858000"/>
                </a:lnTo>
                <a:lnTo>
                  <a:pt x="1482284" y="6778016"/>
                </a:lnTo>
                <a:cubicBezTo>
                  <a:pt x="571686" y="5950384"/>
                  <a:pt x="0" y="4756454"/>
                  <a:pt x="0" y="3429000"/>
                </a:cubicBezTo>
                <a:cubicBezTo>
                  <a:pt x="0" y="2101546"/>
                  <a:pt x="571686" y="907617"/>
                  <a:pt x="1482284" y="79984"/>
                </a:cubicBezTo>
                <a:close/>
              </a:path>
            </a:pathLst>
          </a:custGeom>
          <a:solidFill>
            <a:schemeClr val="accent4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6313A5B-5C30-4C6B-E666-B688E8DED7E4}"/>
              </a:ext>
            </a:extLst>
          </p:cNvPr>
          <p:cNvSpPr/>
          <p:nvPr/>
        </p:nvSpPr>
        <p:spPr>
          <a:xfrm>
            <a:off x="369879" y="0"/>
            <a:ext cx="11436798" cy="6858000"/>
          </a:xfrm>
          <a:custGeom>
            <a:avLst/>
            <a:gdLst>
              <a:gd name="connsiteX0" fmla="*/ 1142007 w 11436798"/>
              <a:gd name="connsiteY0" fmla="*/ 0 h 6858000"/>
              <a:gd name="connsiteX1" fmla="*/ 10294792 w 11436798"/>
              <a:gd name="connsiteY1" fmla="*/ 0 h 6858000"/>
              <a:gd name="connsiteX2" fmla="*/ 10300755 w 11436798"/>
              <a:gd name="connsiteY2" fmla="*/ 7589 h 6858000"/>
              <a:gd name="connsiteX3" fmla="*/ 11436798 w 11436798"/>
              <a:gd name="connsiteY3" fmla="*/ 3428998 h 6858000"/>
              <a:gd name="connsiteX4" fmla="*/ 10300755 w 11436798"/>
              <a:gd name="connsiteY4" fmla="*/ 6850408 h 6858000"/>
              <a:gd name="connsiteX5" fmla="*/ 10294788 w 11436798"/>
              <a:gd name="connsiteY5" fmla="*/ 6858000 h 6858000"/>
              <a:gd name="connsiteX6" fmla="*/ 1142010 w 11436798"/>
              <a:gd name="connsiteY6" fmla="*/ 6858000 h 6858000"/>
              <a:gd name="connsiteX7" fmla="*/ 1136043 w 11436798"/>
              <a:gd name="connsiteY7" fmla="*/ 6850408 h 6858000"/>
              <a:gd name="connsiteX8" fmla="*/ 0 w 11436798"/>
              <a:gd name="connsiteY8" fmla="*/ 3428998 h 6858000"/>
              <a:gd name="connsiteX9" fmla="*/ 1136043 w 11436798"/>
              <a:gd name="connsiteY9" fmla="*/ 758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36798" h="6858000">
                <a:moveTo>
                  <a:pt x="1142007" y="0"/>
                </a:moveTo>
                <a:lnTo>
                  <a:pt x="10294792" y="0"/>
                </a:lnTo>
                <a:lnTo>
                  <a:pt x="10300755" y="7589"/>
                </a:lnTo>
                <a:cubicBezTo>
                  <a:pt x="11014263" y="961661"/>
                  <a:pt x="11436798" y="2145986"/>
                  <a:pt x="11436798" y="3428998"/>
                </a:cubicBezTo>
                <a:cubicBezTo>
                  <a:pt x="11436798" y="4712011"/>
                  <a:pt x="11014263" y="5896335"/>
                  <a:pt x="10300755" y="6850408"/>
                </a:cubicBezTo>
                <a:lnTo>
                  <a:pt x="10294788" y="6858000"/>
                </a:lnTo>
                <a:lnTo>
                  <a:pt x="1142010" y="6858000"/>
                </a:lnTo>
                <a:lnTo>
                  <a:pt x="1136043" y="6850408"/>
                </a:lnTo>
                <a:cubicBezTo>
                  <a:pt x="422535" y="5896335"/>
                  <a:pt x="0" y="4712011"/>
                  <a:pt x="0" y="3428998"/>
                </a:cubicBezTo>
                <a:cubicBezTo>
                  <a:pt x="0" y="2145986"/>
                  <a:pt x="422535" y="961661"/>
                  <a:pt x="1136043" y="7589"/>
                </a:cubicBezTo>
                <a:close/>
              </a:path>
            </a:pathLst>
          </a:custGeom>
          <a:solidFill>
            <a:schemeClr val="accent4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842A938-FBBE-4C28-F926-B5C921F5E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2CAC98-5532-71D0-0C7D-50719AF1F082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工作内容回顾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84F07D7-A777-FEBF-B004-A8134B50E7B9}"/>
              </a:ext>
            </a:extLst>
          </p:cNvPr>
          <p:cNvSpPr/>
          <p:nvPr/>
        </p:nvSpPr>
        <p:spPr>
          <a:xfrm>
            <a:off x="3289278" y="636767"/>
            <a:ext cx="5598000" cy="5598000"/>
          </a:xfrm>
          <a:custGeom>
            <a:avLst/>
            <a:gdLst>
              <a:gd name="connsiteX0" fmla="*/ 2799001 w 5598000"/>
              <a:gd name="connsiteY0" fmla="*/ 0 h 5598000"/>
              <a:gd name="connsiteX1" fmla="*/ 5598000 w 5598000"/>
              <a:gd name="connsiteY1" fmla="*/ 2799000 h 5598000"/>
              <a:gd name="connsiteX2" fmla="*/ 2799001 w 5598000"/>
              <a:gd name="connsiteY2" fmla="*/ 5598000 h 5598000"/>
              <a:gd name="connsiteX3" fmla="*/ 0 w 5598000"/>
              <a:gd name="connsiteY3" fmla="*/ 2799000 h 5598000"/>
              <a:gd name="connsiteX4" fmla="*/ 2799001 w 5598000"/>
              <a:gd name="connsiteY4" fmla="*/ 0 h 55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8000" h="5598000">
                <a:moveTo>
                  <a:pt x="2799001" y="0"/>
                </a:moveTo>
                <a:cubicBezTo>
                  <a:pt x="4344845" y="0"/>
                  <a:pt x="5598000" y="1253155"/>
                  <a:pt x="5598000" y="2799000"/>
                </a:cubicBezTo>
                <a:cubicBezTo>
                  <a:pt x="5598000" y="4344845"/>
                  <a:pt x="4344845" y="5598000"/>
                  <a:pt x="2799001" y="5598000"/>
                </a:cubicBezTo>
                <a:cubicBezTo>
                  <a:pt x="1253155" y="5598000"/>
                  <a:pt x="0" y="4344845"/>
                  <a:pt x="0" y="2799000"/>
                </a:cubicBezTo>
                <a:cubicBezTo>
                  <a:pt x="0" y="1253155"/>
                  <a:pt x="1253155" y="0"/>
                  <a:pt x="2799001" y="0"/>
                </a:cubicBezTo>
                <a:close/>
              </a:path>
            </a:pathLst>
          </a:custGeom>
          <a:solidFill>
            <a:schemeClr val="accent4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D37E829-D985-53BC-29B8-065C36943482}"/>
              </a:ext>
            </a:extLst>
          </p:cNvPr>
          <p:cNvSpPr/>
          <p:nvPr/>
        </p:nvSpPr>
        <p:spPr>
          <a:xfrm>
            <a:off x="4057497" y="1398218"/>
            <a:ext cx="4061562" cy="4061562"/>
          </a:xfrm>
          <a:custGeom>
            <a:avLst/>
            <a:gdLst>
              <a:gd name="connsiteX0" fmla="*/ 2030781 w 4061562"/>
              <a:gd name="connsiteY0" fmla="*/ 0 h 4061562"/>
              <a:gd name="connsiteX1" fmla="*/ 4061562 w 4061562"/>
              <a:gd name="connsiteY1" fmla="*/ 2030781 h 4061562"/>
              <a:gd name="connsiteX2" fmla="*/ 2030781 w 4061562"/>
              <a:gd name="connsiteY2" fmla="*/ 4061562 h 4061562"/>
              <a:gd name="connsiteX3" fmla="*/ 0 w 4061562"/>
              <a:gd name="connsiteY3" fmla="*/ 2030781 h 4061562"/>
              <a:gd name="connsiteX4" fmla="*/ 2030781 w 4061562"/>
              <a:gd name="connsiteY4" fmla="*/ 0 h 406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1562" h="4061562">
                <a:moveTo>
                  <a:pt x="2030781" y="0"/>
                </a:moveTo>
                <a:cubicBezTo>
                  <a:pt x="3152350" y="0"/>
                  <a:pt x="4061562" y="909212"/>
                  <a:pt x="4061562" y="2030781"/>
                </a:cubicBezTo>
                <a:cubicBezTo>
                  <a:pt x="4061562" y="3152350"/>
                  <a:pt x="3152350" y="4061562"/>
                  <a:pt x="2030781" y="4061562"/>
                </a:cubicBezTo>
                <a:cubicBezTo>
                  <a:pt x="909212" y="4061562"/>
                  <a:pt x="0" y="3152350"/>
                  <a:pt x="0" y="2030781"/>
                </a:cubicBezTo>
                <a:cubicBezTo>
                  <a:pt x="0" y="909212"/>
                  <a:pt x="909212" y="0"/>
                  <a:pt x="20307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1B0FDAE-5859-659D-E9DD-816CA309E34D}"/>
              </a:ext>
            </a:extLst>
          </p:cNvPr>
          <p:cNvSpPr/>
          <p:nvPr/>
        </p:nvSpPr>
        <p:spPr>
          <a:xfrm>
            <a:off x="4518660" y="1851660"/>
            <a:ext cx="3154680" cy="3154680"/>
          </a:xfrm>
          <a:custGeom>
            <a:avLst/>
            <a:gdLst>
              <a:gd name="connsiteX0" fmla="*/ 1577340 w 3154680"/>
              <a:gd name="connsiteY0" fmla="*/ 0 h 3154680"/>
              <a:gd name="connsiteX1" fmla="*/ 3154680 w 3154680"/>
              <a:gd name="connsiteY1" fmla="*/ 1577340 h 3154680"/>
              <a:gd name="connsiteX2" fmla="*/ 1577340 w 3154680"/>
              <a:gd name="connsiteY2" fmla="*/ 3154680 h 3154680"/>
              <a:gd name="connsiteX3" fmla="*/ 0 w 3154680"/>
              <a:gd name="connsiteY3" fmla="*/ 1577340 h 3154680"/>
              <a:gd name="connsiteX4" fmla="*/ 1577340 w 315468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4680" h="3154680">
                <a:moveTo>
                  <a:pt x="1577340" y="0"/>
                </a:moveTo>
                <a:cubicBezTo>
                  <a:pt x="2448481" y="0"/>
                  <a:pt x="3154680" y="706199"/>
                  <a:pt x="3154680" y="1577340"/>
                </a:cubicBezTo>
                <a:cubicBezTo>
                  <a:pt x="3154680" y="2448481"/>
                  <a:pt x="2448481" y="3154680"/>
                  <a:pt x="1577340" y="3154680"/>
                </a:cubicBezTo>
                <a:cubicBezTo>
                  <a:pt x="706199" y="3154680"/>
                  <a:pt x="0" y="2448481"/>
                  <a:pt x="0" y="1577340"/>
                </a:cubicBezTo>
                <a:cubicBezTo>
                  <a:pt x="0" y="706199"/>
                  <a:pt x="706199" y="0"/>
                  <a:pt x="15773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25F052C-A5BD-AF06-2A05-95C160D8D1C2}"/>
              </a:ext>
            </a:extLst>
          </p:cNvPr>
          <p:cNvSpPr txBox="1"/>
          <p:nvPr/>
        </p:nvSpPr>
        <p:spPr>
          <a:xfrm>
            <a:off x="762518" y="1872694"/>
            <a:ext cx="226473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800" dirty="0">
                <a:solidFill>
                  <a:schemeClr val="accent1"/>
                </a:solidFill>
                <a:latin typeface="+mj-ea"/>
                <a:ea typeface="+mj-ea"/>
              </a:rPr>
              <a:t>客户绑定：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7A2C101-49BF-57EF-1158-2013022D38EC}"/>
              </a:ext>
            </a:extLst>
          </p:cNvPr>
          <p:cNvSpPr txBox="1"/>
          <p:nvPr/>
        </p:nvSpPr>
        <p:spPr>
          <a:xfrm>
            <a:off x="762518" y="2268828"/>
            <a:ext cx="2264735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+mn-ea"/>
              </a:rPr>
              <a:t>商家</a:t>
            </a:r>
            <a:r>
              <a:rPr lang="en-US" altLang="zh-CN" sz="1800" dirty="0">
                <a:solidFill>
                  <a:schemeClr val="tx2"/>
                </a:solidFill>
                <a:latin typeface="+mn-ea"/>
              </a:rPr>
              <a:t>ABC</a:t>
            </a:r>
            <a:r>
              <a:rPr lang="zh-CN" altLang="en-US" sz="1800" dirty="0">
                <a:solidFill>
                  <a:schemeClr val="tx2"/>
                </a:solidFill>
                <a:latin typeface="+mn-ea"/>
              </a:rPr>
              <a:t>客户绑定至资深客户经理，提供专业顾问式服务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45C23E8-9D05-8C77-90ED-C6995DCA0219}"/>
              </a:ext>
            </a:extLst>
          </p:cNvPr>
          <p:cNvSpPr txBox="1"/>
          <p:nvPr/>
        </p:nvSpPr>
        <p:spPr>
          <a:xfrm>
            <a:off x="797442" y="4481482"/>
            <a:ext cx="226473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标杆打造：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ADF5B4D-8B4F-FBC9-4FD5-7329957AFF7C}"/>
              </a:ext>
            </a:extLst>
          </p:cNvPr>
          <p:cNvSpPr txBox="1"/>
          <p:nvPr/>
        </p:nvSpPr>
        <p:spPr>
          <a:xfrm>
            <a:off x="797442" y="4877616"/>
            <a:ext cx="2339566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+mn-ea"/>
              </a:rPr>
              <a:t>针对具有品牌影响力的客群，倾斜售后资源并对接外部资源</a:t>
            </a:r>
            <a:endParaRPr lang="en-US" altLang="zh-CN" sz="18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D80F7DE-39E4-A3FB-11A5-BCF9A6F80252}"/>
              </a:ext>
            </a:extLst>
          </p:cNvPr>
          <p:cNvSpPr txBox="1"/>
          <p:nvPr/>
        </p:nvSpPr>
        <p:spPr>
          <a:xfrm>
            <a:off x="9276117" y="1851660"/>
            <a:ext cx="226473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持续保有：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8E6433B-4C87-A4CA-1844-E99683687D1B}"/>
              </a:ext>
            </a:extLst>
          </p:cNvPr>
          <p:cNvSpPr txBox="1"/>
          <p:nvPr/>
        </p:nvSpPr>
        <p:spPr>
          <a:xfrm>
            <a:off x="9276117" y="2247794"/>
            <a:ext cx="2264735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+mn-ea"/>
              </a:rPr>
              <a:t>通过获取的商家损益表，为损益为正客户优先提供差异化服务</a:t>
            </a:r>
            <a:endParaRPr lang="en-US" altLang="zh-CN" sz="18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4964198-52EB-FB3F-ACB6-BB5106DEDDA2}"/>
              </a:ext>
            </a:extLst>
          </p:cNvPr>
          <p:cNvSpPr txBox="1"/>
          <p:nvPr/>
        </p:nvSpPr>
        <p:spPr>
          <a:xfrm>
            <a:off x="9273868" y="4481482"/>
            <a:ext cx="2264735" cy="396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外部挖潜：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02EF2CB-3D8D-AF19-4DA3-6660BB656350}"/>
              </a:ext>
            </a:extLst>
          </p:cNvPr>
          <p:cNvSpPr txBox="1"/>
          <p:nvPr/>
        </p:nvSpPr>
        <p:spPr>
          <a:xfrm>
            <a:off x="9273868" y="4877616"/>
            <a:ext cx="2264735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dirty="0">
                <a:solidFill>
                  <a:schemeClr val="tx2"/>
                </a:solidFill>
                <a:latin typeface="+mn-ea"/>
              </a:rPr>
              <a:t>聚焦未开发客户的业务挖潜，摸索来发商家新业务可能</a:t>
            </a:r>
            <a:endParaRPr lang="en-US" altLang="zh-CN" sz="18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1" name="矩形: 折角 40">
            <a:extLst>
              <a:ext uri="{FF2B5EF4-FFF2-40B4-BE49-F238E27FC236}">
                <a16:creationId xmlns:a16="http://schemas.microsoft.com/office/drawing/2014/main" id="{999E219F-7CA1-1D7A-4BC5-E61F91A53391}"/>
              </a:ext>
            </a:extLst>
          </p:cNvPr>
          <p:cNvSpPr/>
          <p:nvPr/>
        </p:nvSpPr>
        <p:spPr>
          <a:xfrm rot="21352991">
            <a:off x="4964958" y="2000970"/>
            <a:ext cx="2269918" cy="3154680"/>
          </a:xfrm>
          <a:prstGeom prst="foldedCorner">
            <a:avLst>
              <a:gd name="adj" fmla="val 19627"/>
            </a:avLst>
          </a:prstGeom>
          <a:solidFill>
            <a:schemeClr val="lt1"/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03F8485-3000-6450-D908-5F79794C2CBE}"/>
              </a:ext>
            </a:extLst>
          </p:cNvPr>
          <p:cNvSpPr txBox="1"/>
          <p:nvPr/>
        </p:nvSpPr>
        <p:spPr>
          <a:xfrm rot="21335035">
            <a:off x="4999702" y="2659300"/>
            <a:ext cx="2092037" cy="15393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/>
              <a:t>KPI</a:t>
            </a:r>
            <a:r>
              <a:rPr lang="zh-CN" altLang="en-US" sz="2000" dirty="0"/>
              <a:t>指标</a:t>
            </a:r>
            <a:endParaRPr lang="en-US" altLang="zh-CN" sz="2000" dirty="0"/>
          </a:p>
          <a:p>
            <a:pPr algn="ctr">
              <a:lnSpc>
                <a:spcPct val="120000"/>
              </a:lnSpc>
            </a:pPr>
            <a:r>
              <a:rPr lang="zh-CN" altLang="en-US" sz="2000" dirty="0"/>
              <a:t>客户活跃度</a:t>
            </a:r>
            <a:endParaRPr lang="en-US" altLang="zh-CN" sz="2000" dirty="0"/>
          </a:p>
          <a:p>
            <a:pPr algn="ctr">
              <a:lnSpc>
                <a:spcPct val="120000"/>
              </a:lnSpc>
            </a:pPr>
            <a:r>
              <a:rPr lang="zh-CN" altLang="en-US" sz="2000" dirty="0"/>
              <a:t>客户保有率</a:t>
            </a:r>
            <a:endParaRPr lang="en-US" altLang="zh-CN" sz="2000" dirty="0"/>
          </a:p>
          <a:p>
            <a:pPr algn="ctr">
              <a:lnSpc>
                <a:spcPct val="120000"/>
              </a:lnSpc>
            </a:pPr>
            <a:r>
              <a:rPr lang="zh-CN" altLang="en-US" sz="2000" dirty="0"/>
              <a:t>客户挖潜率</a:t>
            </a:r>
          </a:p>
        </p:txBody>
      </p:sp>
    </p:spTree>
    <p:extLst>
      <p:ext uri="{BB962C8B-B14F-4D97-AF65-F5344CB8AC3E}">
        <p14:creationId xmlns:p14="http://schemas.microsoft.com/office/powerpoint/2010/main" val="127083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B525C9-7029-7B90-89A2-F25C04463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0B7501-67BE-C55D-A164-627AAE3A1706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/>
              <a:t>Q1</a:t>
            </a:r>
            <a:r>
              <a:rPr lang="zh-CN" altLang="en-US" sz="1600" dirty="0">
                <a:latin typeface="+mn-ea"/>
              </a:rPr>
              <a:t>指标达成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380B6AF-7909-0EA0-0192-0E58A80A4AE2}"/>
              </a:ext>
            </a:extLst>
          </p:cNvPr>
          <p:cNvSpPr/>
          <p:nvPr/>
        </p:nvSpPr>
        <p:spPr>
          <a:xfrm>
            <a:off x="515938" y="1748095"/>
            <a:ext cx="4057722" cy="4112377"/>
          </a:xfrm>
          <a:prstGeom prst="roundRect">
            <a:avLst>
              <a:gd name="adj" fmla="val 45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1C674B4-8AE9-3512-76E7-A747BB56B929}"/>
              </a:ext>
            </a:extLst>
          </p:cNvPr>
          <p:cNvSpPr txBox="1"/>
          <p:nvPr/>
        </p:nvSpPr>
        <p:spPr>
          <a:xfrm>
            <a:off x="750433" y="2181321"/>
            <a:ext cx="375458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指标分析：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9E25A0-B6BA-FEDB-EBBB-67FCCD8EB70F}"/>
              </a:ext>
            </a:extLst>
          </p:cNvPr>
          <p:cNvSpPr txBox="1"/>
          <p:nvPr/>
        </p:nvSpPr>
        <p:spPr>
          <a:xfrm>
            <a:off x="750433" y="2875168"/>
            <a:ext cx="3520311" cy="2388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</a:rPr>
              <a:t>Q1</a:t>
            </a:r>
            <a:r>
              <a:rPr lang="zh-CN" altLang="en-US" dirty="0">
                <a:solidFill>
                  <a:schemeClr val="bg1"/>
                </a:solidFill>
              </a:rPr>
              <a:t>保有收入达标，其中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en-US" dirty="0">
                <a:solidFill>
                  <a:schemeClr val="bg1"/>
                </a:solidFill>
              </a:rPr>
              <a:t>月的保有收入较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月有所下降，是因为家电类商家在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en-US" dirty="0">
                <a:solidFill>
                  <a:schemeClr val="bg1"/>
                </a:solidFill>
              </a:rPr>
              <a:t>月份为淡季，收入下降</a:t>
            </a:r>
            <a:r>
              <a:rPr lang="en-US" altLang="zh-CN" dirty="0">
                <a:solidFill>
                  <a:schemeClr val="bg1"/>
                </a:solidFill>
              </a:rPr>
              <a:t>Q1</a:t>
            </a:r>
            <a:r>
              <a:rPr lang="zh-CN" altLang="en-US" dirty="0">
                <a:solidFill>
                  <a:schemeClr val="bg1"/>
                </a:solidFill>
              </a:rPr>
              <a:t>活跃商家数指标达标，</a:t>
            </a:r>
            <a:r>
              <a:rPr lang="en-US" altLang="zh-CN" dirty="0">
                <a:solidFill>
                  <a:schemeClr val="bg1"/>
                </a:solidFill>
              </a:rPr>
              <a:t>ABC</a:t>
            </a:r>
            <a:r>
              <a:rPr lang="zh-CN" altLang="en-US" dirty="0">
                <a:solidFill>
                  <a:schemeClr val="bg1"/>
                </a:solidFill>
              </a:rPr>
              <a:t>类商家</a:t>
            </a:r>
            <a:r>
              <a:rPr lang="en-US" altLang="zh-CN" dirty="0">
                <a:solidFill>
                  <a:schemeClr val="bg1"/>
                </a:solidFill>
              </a:rPr>
              <a:t>Q1</a:t>
            </a:r>
            <a:r>
              <a:rPr lang="zh-CN" altLang="en-US" dirty="0">
                <a:solidFill>
                  <a:schemeClr val="bg1"/>
                </a:solidFill>
              </a:rPr>
              <a:t>未发货的有</a:t>
            </a:r>
            <a:r>
              <a:rPr lang="en-US" altLang="zh-CN" dirty="0">
                <a:solidFill>
                  <a:schemeClr val="bg1"/>
                </a:solidFill>
              </a:rPr>
              <a:t>9</a:t>
            </a:r>
            <a:r>
              <a:rPr lang="zh-CN" altLang="en-US" dirty="0">
                <a:solidFill>
                  <a:schemeClr val="bg1"/>
                </a:solidFill>
              </a:rPr>
              <a:t>家，均为</a:t>
            </a:r>
            <a:r>
              <a:rPr lang="en-US" altLang="zh-CN" dirty="0">
                <a:solidFill>
                  <a:schemeClr val="bg1"/>
                </a:solidFill>
              </a:rPr>
              <a:t>C</a:t>
            </a:r>
            <a:r>
              <a:rPr lang="zh-CN" altLang="en-US" dirty="0">
                <a:solidFill>
                  <a:schemeClr val="bg1"/>
                </a:solidFill>
              </a:rPr>
              <a:t>类客户；</a:t>
            </a:r>
            <a:r>
              <a:rPr lang="en-US" altLang="zh-CN" dirty="0">
                <a:solidFill>
                  <a:schemeClr val="bg1"/>
                </a:solidFill>
              </a:rPr>
              <a:t>ABC</a:t>
            </a:r>
            <a:r>
              <a:rPr lang="zh-CN" altLang="en-US" dirty="0">
                <a:solidFill>
                  <a:schemeClr val="bg1"/>
                </a:solidFill>
              </a:rPr>
              <a:t>潜在流失率为</a:t>
            </a:r>
            <a:r>
              <a:rPr lang="en-US" altLang="zh-CN" dirty="0">
                <a:solidFill>
                  <a:schemeClr val="bg1"/>
                </a:solidFill>
              </a:rPr>
              <a:t>2.7%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1C2EB6E-10AB-26D6-2CF3-568550381C87}"/>
              </a:ext>
            </a:extLst>
          </p:cNvPr>
          <p:cNvSpPr/>
          <p:nvPr/>
        </p:nvSpPr>
        <p:spPr>
          <a:xfrm>
            <a:off x="3948546" y="1133155"/>
            <a:ext cx="7604083" cy="5342255"/>
          </a:xfrm>
          <a:custGeom>
            <a:avLst/>
            <a:gdLst>
              <a:gd name="connsiteX0" fmla="*/ 705784 w 7604083"/>
              <a:gd name="connsiteY0" fmla="*/ 0 h 5342255"/>
              <a:gd name="connsiteX1" fmla="*/ 7301337 w 7604083"/>
              <a:gd name="connsiteY1" fmla="*/ 0 h 5342255"/>
              <a:gd name="connsiteX2" fmla="*/ 7604083 w 7604083"/>
              <a:gd name="connsiteY2" fmla="*/ 302746 h 5342255"/>
              <a:gd name="connsiteX3" fmla="*/ 7604083 w 7604083"/>
              <a:gd name="connsiteY3" fmla="*/ 5039509 h 5342255"/>
              <a:gd name="connsiteX4" fmla="*/ 7301337 w 7604083"/>
              <a:gd name="connsiteY4" fmla="*/ 5342255 h 5342255"/>
              <a:gd name="connsiteX5" fmla="*/ 705784 w 7604083"/>
              <a:gd name="connsiteY5" fmla="*/ 5342255 h 5342255"/>
              <a:gd name="connsiteX6" fmla="*/ 403038 w 7604083"/>
              <a:gd name="connsiteY6" fmla="*/ 5039509 h 5342255"/>
              <a:gd name="connsiteX7" fmla="*/ 403038 w 7604083"/>
              <a:gd name="connsiteY7" fmla="*/ 4280302 h 5342255"/>
              <a:gd name="connsiteX8" fmla="*/ 0 w 7604083"/>
              <a:gd name="connsiteY8" fmla="*/ 4280302 h 5342255"/>
              <a:gd name="connsiteX9" fmla="*/ 403038 w 7604083"/>
              <a:gd name="connsiteY9" fmla="*/ 3966491 h 5342255"/>
              <a:gd name="connsiteX10" fmla="*/ 403038 w 7604083"/>
              <a:gd name="connsiteY10" fmla="*/ 302746 h 5342255"/>
              <a:gd name="connsiteX11" fmla="*/ 705784 w 7604083"/>
              <a:gd name="connsiteY11" fmla="*/ 0 h 5342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04083" h="5342255">
                <a:moveTo>
                  <a:pt x="705784" y="0"/>
                </a:moveTo>
                <a:lnTo>
                  <a:pt x="7301337" y="0"/>
                </a:lnTo>
                <a:cubicBezTo>
                  <a:pt x="7468539" y="0"/>
                  <a:pt x="7604083" y="135544"/>
                  <a:pt x="7604083" y="302746"/>
                </a:cubicBezTo>
                <a:lnTo>
                  <a:pt x="7604083" y="5039509"/>
                </a:lnTo>
                <a:cubicBezTo>
                  <a:pt x="7604083" y="5206711"/>
                  <a:pt x="7468539" y="5342255"/>
                  <a:pt x="7301337" y="5342255"/>
                </a:cubicBezTo>
                <a:lnTo>
                  <a:pt x="705784" y="5342255"/>
                </a:lnTo>
                <a:cubicBezTo>
                  <a:pt x="538582" y="5342255"/>
                  <a:pt x="403038" y="5206711"/>
                  <a:pt x="403038" y="5039509"/>
                </a:cubicBezTo>
                <a:lnTo>
                  <a:pt x="403038" y="4280302"/>
                </a:lnTo>
                <a:lnTo>
                  <a:pt x="0" y="4280302"/>
                </a:lnTo>
                <a:lnTo>
                  <a:pt x="403038" y="3966491"/>
                </a:lnTo>
                <a:lnTo>
                  <a:pt x="403038" y="302746"/>
                </a:lnTo>
                <a:cubicBezTo>
                  <a:pt x="403038" y="135544"/>
                  <a:pt x="538582" y="0"/>
                  <a:pt x="705784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48BD001-BA69-B85C-C59C-7C1C44B9F74C}"/>
              </a:ext>
            </a:extLst>
          </p:cNvPr>
          <p:cNvSpPr/>
          <p:nvPr/>
        </p:nvSpPr>
        <p:spPr>
          <a:xfrm>
            <a:off x="1102580" y="2594470"/>
            <a:ext cx="831273" cy="60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81D2D09E-8651-0830-4009-5F145513F6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899765"/>
              </p:ext>
            </p:extLst>
          </p:nvPr>
        </p:nvGraphicFramePr>
        <p:xfrm>
          <a:off x="4573660" y="1641551"/>
          <a:ext cx="6918279" cy="4612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28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B525C9-7029-7B90-89A2-F25C04463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0B7501-67BE-C55D-A164-627AAE3A1706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/>
              <a:t>Q2</a:t>
            </a:r>
            <a:r>
              <a:rPr lang="zh-CN" altLang="en-US" sz="1600" dirty="0">
                <a:latin typeface="+mn-ea"/>
              </a:rPr>
              <a:t>指标达成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5398570-4356-D76B-09B0-B6C85438DE59}"/>
              </a:ext>
            </a:extLst>
          </p:cNvPr>
          <p:cNvSpPr/>
          <p:nvPr/>
        </p:nvSpPr>
        <p:spPr>
          <a:xfrm>
            <a:off x="515937" y="4767258"/>
            <a:ext cx="11160125" cy="1507797"/>
          </a:xfrm>
          <a:prstGeom prst="roundRect">
            <a:avLst>
              <a:gd name="adj" fmla="val 11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272143D-8141-B1AE-2EA4-45C0DEDEFEBD}"/>
              </a:ext>
            </a:extLst>
          </p:cNvPr>
          <p:cNvSpPr/>
          <p:nvPr/>
        </p:nvSpPr>
        <p:spPr>
          <a:xfrm>
            <a:off x="515939" y="1269157"/>
            <a:ext cx="8429694" cy="3261279"/>
          </a:xfrm>
          <a:prstGeom prst="roundRect">
            <a:avLst>
              <a:gd name="adj" fmla="val 114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92BA34EE-034C-DD54-0A30-79AB30ADF3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9421021"/>
              </p:ext>
            </p:extLst>
          </p:nvPr>
        </p:nvGraphicFramePr>
        <p:xfrm>
          <a:off x="620700" y="1282196"/>
          <a:ext cx="8220171" cy="326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矩形: 圆角 7">
            <a:extLst>
              <a:ext uri="{FF2B5EF4-FFF2-40B4-BE49-F238E27FC236}">
                <a16:creationId xmlns:a16="http://schemas.microsoft.com/office/drawing/2014/main" id="{85475AB3-BE93-AFA6-6E70-792728CC69FD}"/>
              </a:ext>
            </a:extLst>
          </p:cNvPr>
          <p:cNvSpPr/>
          <p:nvPr/>
        </p:nvSpPr>
        <p:spPr>
          <a:xfrm>
            <a:off x="9116291" y="1269157"/>
            <a:ext cx="2559772" cy="3261279"/>
          </a:xfrm>
          <a:prstGeom prst="roundRect">
            <a:avLst>
              <a:gd name="adj" fmla="val 114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2FA46F-6F8C-AD18-F38E-26BC1685519A}"/>
              </a:ext>
            </a:extLst>
          </p:cNvPr>
          <p:cNvSpPr txBox="1"/>
          <p:nvPr/>
        </p:nvSpPr>
        <p:spPr>
          <a:xfrm>
            <a:off x="750432" y="4811866"/>
            <a:ext cx="3827795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指标分析：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270C82-8764-A0F5-AB4D-65A9F759A3A9}"/>
              </a:ext>
            </a:extLst>
          </p:cNvPr>
          <p:cNvSpPr txBox="1"/>
          <p:nvPr/>
        </p:nvSpPr>
        <p:spPr>
          <a:xfrm>
            <a:off x="665351" y="5415423"/>
            <a:ext cx="10925629" cy="72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</a:rPr>
              <a:t>4</a:t>
            </a:r>
            <a:r>
              <a:rPr lang="zh-CN" altLang="en-US" dirty="0">
                <a:solidFill>
                  <a:schemeClr val="bg1"/>
                </a:solidFill>
              </a:rPr>
              <a:t>月、</a:t>
            </a:r>
            <a:r>
              <a:rPr lang="en-US" altLang="zh-CN" dirty="0">
                <a:solidFill>
                  <a:schemeClr val="bg1"/>
                </a:solidFill>
              </a:rPr>
              <a:t>5</a:t>
            </a:r>
            <a:r>
              <a:rPr lang="zh-CN" altLang="en-US" dirty="0">
                <a:solidFill>
                  <a:schemeClr val="bg1"/>
                </a:solidFill>
              </a:rPr>
              <a:t>月的商家收入低、</a:t>
            </a:r>
            <a:r>
              <a:rPr lang="en-US" altLang="zh-CN" dirty="0">
                <a:solidFill>
                  <a:schemeClr val="bg1"/>
                </a:solidFill>
              </a:rPr>
              <a:t>6</a:t>
            </a:r>
            <a:r>
              <a:rPr lang="zh-CN" altLang="en-US" dirty="0">
                <a:solidFill>
                  <a:schemeClr val="bg1"/>
                </a:solidFill>
              </a:rPr>
              <a:t>月因活动原因，单量有提升。</a:t>
            </a:r>
            <a:r>
              <a:rPr lang="en-US" altLang="zh-CN" dirty="0">
                <a:solidFill>
                  <a:schemeClr val="bg1"/>
                </a:solidFill>
              </a:rPr>
              <a:t>ABC</a:t>
            </a:r>
            <a:r>
              <a:rPr lang="zh-CN" altLang="en-US" dirty="0">
                <a:solidFill>
                  <a:schemeClr val="bg1"/>
                </a:solidFill>
              </a:rPr>
              <a:t>类商家</a:t>
            </a:r>
            <a:r>
              <a:rPr lang="en-US" altLang="zh-CN" dirty="0">
                <a:solidFill>
                  <a:schemeClr val="bg1"/>
                </a:solidFill>
              </a:rPr>
              <a:t>Q2</a:t>
            </a:r>
            <a:r>
              <a:rPr lang="zh-CN" altLang="en-US" dirty="0">
                <a:solidFill>
                  <a:schemeClr val="bg1"/>
                </a:solidFill>
              </a:rPr>
              <a:t>未发货的有</a:t>
            </a:r>
            <a:r>
              <a:rPr lang="en-US" altLang="zh-CN" dirty="0">
                <a:solidFill>
                  <a:schemeClr val="bg1"/>
                </a:solidFill>
              </a:rPr>
              <a:t>11</a:t>
            </a:r>
            <a:r>
              <a:rPr lang="zh-CN" altLang="en-US" dirty="0">
                <a:solidFill>
                  <a:schemeClr val="bg1"/>
                </a:solidFill>
              </a:rPr>
              <a:t>家，其中</a:t>
            </a:r>
            <a:r>
              <a:rPr lang="en-US" altLang="zh-CN" dirty="0">
                <a:solidFill>
                  <a:schemeClr val="bg1"/>
                </a:solidFill>
              </a:rPr>
              <a:t>A</a:t>
            </a:r>
            <a:r>
              <a:rPr lang="zh-CN" altLang="en-US" dirty="0">
                <a:solidFill>
                  <a:schemeClr val="bg1"/>
                </a:solidFill>
              </a:rPr>
              <a:t>类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家，其中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家因价格原因已不合作。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10777DF-51C6-CDCB-A9AF-198D8B94465B}"/>
              </a:ext>
            </a:extLst>
          </p:cNvPr>
          <p:cNvSpPr/>
          <p:nvPr/>
        </p:nvSpPr>
        <p:spPr>
          <a:xfrm>
            <a:off x="1102580" y="5225015"/>
            <a:ext cx="847483" cy="60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745E43A-8169-3B20-24CD-73EAF39012B6}"/>
              </a:ext>
            </a:extLst>
          </p:cNvPr>
          <p:cNvSpPr txBox="1"/>
          <p:nvPr/>
        </p:nvSpPr>
        <p:spPr>
          <a:xfrm>
            <a:off x="9658024" y="2391213"/>
            <a:ext cx="926536" cy="48942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00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800" dirty="0">
                <a:latin typeface="+mj-lt"/>
                <a:ea typeface="+mj-ea"/>
              </a:rPr>
              <a:t>479.1</a:t>
            </a:r>
            <a:endParaRPr lang="zh-CN" altLang="en-US" sz="2800" dirty="0">
              <a:latin typeface="+mj-lt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EEE2A46-ABEA-7EEF-8E97-A6A122479F73}"/>
              </a:ext>
            </a:extLst>
          </p:cNvPr>
          <p:cNvSpPr txBox="1"/>
          <p:nvPr/>
        </p:nvSpPr>
        <p:spPr>
          <a:xfrm>
            <a:off x="9658024" y="2066337"/>
            <a:ext cx="1300036" cy="28052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en-US" altLang="zh-CN" sz="1600" dirty="0">
                <a:latin typeface="+mj-lt"/>
              </a:rPr>
              <a:t>Q2</a:t>
            </a:r>
            <a:r>
              <a:rPr lang="zh-CN" altLang="en-US" sz="1600" dirty="0">
                <a:latin typeface="+mj-ea"/>
                <a:ea typeface="+mj-ea"/>
              </a:rPr>
              <a:t>商家收入达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7A8F1FD-9C28-B4BD-AF5F-70605A2418A3}"/>
              </a:ext>
            </a:extLst>
          </p:cNvPr>
          <p:cNvSpPr txBox="1"/>
          <p:nvPr/>
        </p:nvSpPr>
        <p:spPr>
          <a:xfrm>
            <a:off x="10755218" y="2504048"/>
            <a:ext cx="205184" cy="281424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00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>
                <a:latin typeface="+mj-ea"/>
                <a:ea typeface="+mj-ea"/>
              </a:rPr>
              <a:t>万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4944041-E6BB-87D5-1B90-055B476C377E}"/>
              </a:ext>
            </a:extLst>
          </p:cNvPr>
          <p:cNvSpPr txBox="1"/>
          <p:nvPr/>
        </p:nvSpPr>
        <p:spPr>
          <a:xfrm>
            <a:off x="9658024" y="3490333"/>
            <a:ext cx="629981" cy="48942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80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dirty="0"/>
              <a:t>483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D74F55E-FED1-8E13-6243-F46A13AD9AAD}"/>
              </a:ext>
            </a:extLst>
          </p:cNvPr>
          <p:cNvSpPr txBox="1"/>
          <p:nvPr/>
        </p:nvSpPr>
        <p:spPr>
          <a:xfrm>
            <a:off x="9658024" y="3148563"/>
            <a:ext cx="1436291" cy="28052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r>
              <a:rPr lang="zh-CN" altLang="en-US" sz="1600" dirty="0">
                <a:latin typeface="+mj-ea"/>
                <a:ea typeface="+mj-ea"/>
              </a:rPr>
              <a:t>活跃商家数达达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0105AC4-2244-7C04-A08F-DA06DFA3750C}"/>
              </a:ext>
            </a:extLst>
          </p:cNvPr>
          <p:cNvSpPr txBox="1"/>
          <p:nvPr/>
        </p:nvSpPr>
        <p:spPr>
          <a:xfrm>
            <a:off x="10752876" y="3612957"/>
            <a:ext cx="205184" cy="27969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000"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>
                <a:latin typeface="+mj-ea"/>
                <a:ea typeface="+mj-ea"/>
              </a:rPr>
              <a:t>家</a:t>
            </a:r>
          </a:p>
        </p:txBody>
      </p:sp>
    </p:spTree>
    <p:extLst>
      <p:ext uri="{BB962C8B-B14F-4D97-AF65-F5344CB8AC3E}">
        <p14:creationId xmlns:p14="http://schemas.microsoft.com/office/powerpoint/2010/main" val="343249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椭圆 33">
            <a:extLst>
              <a:ext uri="{FF2B5EF4-FFF2-40B4-BE49-F238E27FC236}">
                <a16:creationId xmlns:a16="http://schemas.microsoft.com/office/drawing/2014/main" id="{2A629764-410C-85BB-0A83-2526F0CA8FB3}"/>
              </a:ext>
            </a:extLst>
          </p:cNvPr>
          <p:cNvSpPr/>
          <p:nvPr userDrawn="1"/>
        </p:nvSpPr>
        <p:spPr>
          <a:xfrm>
            <a:off x="-100923" y="2409371"/>
            <a:ext cx="475731" cy="475731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B525C9-7029-7B90-89A2-F25C04463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0B7501-67BE-C55D-A164-627AAE3A1706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上年指标对比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B45C957D-C304-313B-441F-72777DB34EA4}"/>
              </a:ext>
            </a:extLst>
          </p:cNvPr>
          <p:cNvSpPr/>
          <p:nvPr/>
        </p:nvSpPr>
        <p:spPr>
          <a:xfrm>
            <a:off x="4339390" y="0"/>
            <a:ext cx="7852610" cy="6858000"/>
          </a:xfrm>
          <a:custGeom>
            <a:avLst/>
            <a:gdLst>
              <a:gd name="connsiteX0" fmla="*/ 1714499 w 7852610"/>
              <a:gd name="connsiteY0" fmla="*/ 0 h 6858000"/>
              <a:gd name="connsiteX1" fmla="*/ 7852610 w 7852610"/>
              <a:gd name="connsiteY1" fmla="*/ 0 h 6858000"/>
              <a:gd name="connsiteX2" fmla="*/ 7852610 w 7852610"/>
              <a:gd name="connsiteY2" fmla="*/ 6858000 h 6858000"/>
              <a:gd name="connsiteX3" fmla="*/ 0 w 7852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52610" h="6858000">
                <a:moveTo>
                  <a:pt x="1714499" y="0"/>
                </a:moveTo>
                <a:lnTo>
                  <a:pt x="7852610" y="0"/>
                </a:lnTo>
                <a:lnTo>
                  <a:pt x="785261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475E345-A23A-10C8-6EBD-5175A3C8127E}"/>
              </a:ext>
            </a:extLst>
          </p:cNvPr>
          <p:cNvSpPr/>
          <p:nvPr/>
        </p:nvSpPr>
        <p:spPr>
          <a:xfrm>
            <a:off x="515937" y="1195075"/>
            <a:ext cx="11160125" cy="5068678"/>
          </a:xfrm>
          <a:prstGeom prst="roundRect">
            <a:avLst>
              <a:gd name="adj" fmla="val 5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18DFF12F-6599-3B31-4C0E-EE336730C8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235880"/>
              </p:ext>
            </p:extLst>
          </p:nvPr>
        </p:nvGraphicFramePr>
        <p:xfrm>
          <a:off x="1023256" y="1412469"/>
          <a:ext cx="10145485" cy="463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椭圆 30">
            <a:extLst>
              <a:ext uri="{FF2B5EF4-FFF2-40B4-BE49-F238E27FC236}">
                <a16:creationId xmlns:a16="http://schemas.microsoft.com/office/drawing/2014/main" id="{7DCE88C0-E1F2-9E13-4CE8-DE15B192F878}"/>
              </a:ext>
            </a:extLst>
          </p:cNvPr>
          <p:cNvSpPr/>
          <p:nvPr userDrawn="1"/>
        </p:nvSpPr>
        <p:spPr>
          <a:xfrm>
            <a:off x="9076823" y="4997157"/>
            <a:ext cx="1563719" cy="1563719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40BF75B-0580-4BDC-AB8F-5E1FADB1E586}"/>
              </a:ext>
            </a:extLst>
          </p:cNvPr>
          <p:cNvSpPr txBox="1"/>
          <p:nvPr userDrawn="1"/>
        </p:nvSpPr>
        <p:spPr>
          <a:xfrm>
            <a:off x="9128311" y="5380036"/>
            <a:ext cx="1460742" cy="883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VS</a:t>
            </a:r>
            <a:endParaRPr lang="zh-CN" alt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30F45EF-D5EF-A730-C89C-3673F2A131C4}"/>
              </a:ext>
            </a:extLst>
          </p:cNvPr>
          <p:cNvSpPr txBox="1"/>
          <p:nvPr/>
        </p:nvSpPr>
        <p:spPr>
          <a:xfrm>
            <a:off x="2387125" y="1192754"/>
            <a:ext cx="20757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今年上半年收入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6549CD9-E7B8-4DDD-8638-DAFE453CFF01}"/>
              </a:ext>
            </a:extLst>
          </p:cNvPr>
          <p:cNvSpPr txBox="1"/>
          <p:nvPr/>
        </p:nvSpPr>
        <p:spPr>
          <a:xfrm>
            <a:off x="6691285" y="1192754"/>
            <a:ext cx="20757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去年上半年收入</a:t>
            </a:r>
          </a:p>
        </p:txBody>
      </p:sp>
    </p:spTree>
    <p:extLst>
      <p:ext uri="{BB962C8B-B14F-4D97-AF65-F5344CB8AC3E}">
        <p14:creationId xmlns:p14="http://schemas.microsoft.com/office/powerpoint/2010/main" val="6369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13F2FE1B-EE94-BA09-40D9-C6BEC0BF8F7B}"/>
              </a:ext>
            </a:extLst>
          </p:cNvPr>
          <p:cNvSpPr/>
          <p:nvPr/>
        </p:nvSpPr>
        <p:spPr>
          <a:xfrm>
            <a:off x="1791200" y="4705129"/>
            <a:ext cx="8606972" cy="1724501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4">
                  <a:alpha val="0"/>
                </a:schemeClr>
              </a:gs>
              <a:gs pos="47000">
                <a:schemeClr val="accent4">
                  <a:alpha val="12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B525C9-7029-7B90-89A2-F25C044634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80B7501-67BE-C55D-A164-627AAE3A1706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上年指标对比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57919FE7-3BD6-D7AE-2CA8-75B293B2A4C8}"/>
              </a:ext>
            </a:extLst>
          </p:cNvPr>
          <p:cNvSpPr/>
          <p:nvPr/>
        </p:nvSpPr>
        <p:spPr>
          <a:xfrm>
            <a:off x="3051324" y="4422155"/>
            <a:ext cx="6082442" cy="1005002"/>
          </a:xfrm>
          <a:prstGeom prst="ellipse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4">
                  <a:alpha val="40000"/>
                </a:schemeClr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chemeClr val="accent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1162E5B2-126A-C435-BFEA-F6F33DF990EB}"/>
              </a:ext>
            </a:extLst>
          </p:cNvPr>
          <p:cNvSpPr/>
          <p:nvPr/>
        </p:nvSpPr>
        <p:spPr>
          <a:xfrm>
            <a:off x="4462127" y="3962190"/>
            <a:ext cx="3294743" cy="797224"/>
          </a:xfrm>
          <a:prstGeom prst="ellipse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9000">
                  <a:schemeClr val="accent4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7DCE88C0-E1F2-9E13-4CE8-DE15B192F878}"/>
              </a:ext>
            </a:extLst>
          </p:cNvPr>
          <p:cNvSpPr/>
          <p:nvPr userDrawn="1"/>
        </p:nvSpPr>
        <p:spPr>
          <a:xfrm>
            <a:off x="5328926" y="2707303"/>
            <a:ext cx="1563719" cy="1563719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40BF75B-0580-4BDC-AB8F-5E1FADB1E586}"/>
              </a:ext>
            </a:extLst>
          </p:cNvPr>
          <p:cNvSpPr txBox="1"/>
          <p:nvPr userDrawn="1"/>
        </p:nvSpPr>
        <p:spPr>
          <a:xfrm>
            <a:off x="5380414" y="3090182"/>
            <a:ext cx="1460742" cy="563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lt"/>
              </a:rPr>
              <a:t>VS</a:t>
            </a:r>
            <a:endParaRPr lang="zh-CN" alt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02AB3B4-7ACB-B11C-BA21-39C9E114A008}"/>
              </a:ext>
            </a:extLst>
          </p:cNvPr>
          <p:cNvSpPr/>
          <p:nvPr/>
        </p:nvSpPr>
        <p:spPr>
          <a:xfrm>
            <a:off x="2975822" y="3705456"/>
            <a:ext cx="2323535" cy="1364343"/>
          </a:xfrm>
          <a:custGeom>
            <a:avLst/>
            <a:gdLst>
              <a:gd name="connsiteX0" fmla="*/ 2554514 w 2554514"/>
              <a:gd name="connsiteY0" fmla="*/ 1001486 h 1364343"/>
              <a:gd name="connsiteX1" fmla="*/ 2104571 w 2554514"/>
              <a:gd name="connsiteY1" fmla="*/ 1364343 h 1364343"/>
              <a:gd name="connsiteX2" fmla="*/ 1320800 w 2554514"/>
              <a:gd name="connsiteY2" fmla="*/ 0 h 1364343"/>
              <a:gd name="connsiteX3" fmla="*/ 638628 w 2554514"/>
              <a:gd name="connsiteY3" fmla="*/ 841828 h 1364343"/>
              <a:gd name="connsiteX4" fmla="*/ 0 w 2554514"/>
              <a:gd name="connsiteY4" fmla="*/ 595086 h 1364343"/>
              <a:gd name="connsiteX5" fmla="*/ 0 w 2554514"/>
              <a:gd name="connsiteY5" fmla="*/ 595086 h 136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4514" h="1364343">
                <a:moveTo>
                  <a:pt x="2554514" y="1001486"/>
                </a:moveTo>
                <a:lnTo>
                  <a:pt x="2104571" y="1364343"/>
                </a:lnTo>
                <a:lnTo>
                  <a:pt x="1320800" y="0"/>
                </a:lnTo>
                <a:lnTo>
                  <a:pt x="638628" y="841828"/>
                </a:lnTo>
                <a:lnTo>
                  <a:pt x="0" y="595086"/>
                </a:lnTo>
                <a:lnTo>
                  <a:pt x="0" y="595086"/>
                </a:lnTo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C02D9778-86B9-76C4-9129-C1F09ED23F67}"/>
              </a:ext>
            </a:extLst>
          </p:cNvPr>
          <p:cNvSpPr/>
          <p:nvPr/>
        </p:nvSpPr>
        <p:spPr>
          <a:xfrm flipH="1">
            <a:off x="6814513" y="3740456"/>
            <a:ext cx="2323535" cy="1364343"/>
          </a:xfrm>
          <a:custGeom>
            <a:avLst/>
            <a:gdLst>
              <a:gd name="connsiteX0" fmla="*/ 2554514 w 2554514"/>
              <a:gd name="connsiteY0" fmla="*/ 1001486 h 1364343"/>
              <a:gd name="connsiteX1" fmla="*/ 2104571 w 2554514"/>
              <a:gd name="connsiteY1" fmla="*/ 1364343 h 1364343"/>
              <a:gd name="connsiteX2" fmla="*/ 1320800 w 2554514"/>
              <a:gd name="connsiteY2" fmla="*/ 0 h 1364343"/>
              <a:gd name="connsiteX3" fmla="*/ 638628 w 2554514"/>
              <a:gd name="connsiteY3" fmla="*/ 841828 h 1364343"/>
              <a:gd name="connsiteX4" fmla="*/ 0 w 2554514"/>
              <a:gd name="connsiteY4" fmla="*/ 595086 h 1364343"/>
              <a:gd name="connsiteX5" fmla="*/ 0 w 2554514"/>
              <a:gd name="connsiteY5" fmla="*/ 595086 h 136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4514" h="1364343">
                <a:moveTo>
                  <a:pt x="2554514" y="1001486"/>
                </a:moveTo>
                <a:lnTo>
                  <a:pt x="2104571" y="1364343"/>
                </a:lnTo>
                <a:lnTo>
                  <a:pt x="1320800" y="0"/>
                </a:lnTo>
                <a:lnTo>
                  <a:pt x="638628" y="841828"/>
                </a:lnTo>
                <a:lnTo>
                  <a:pt x="0" y="595086"/>
                </a:lnTo>
                <a:lnTo>
                  <a:pt x="0" y="595086"/>
                </a:lnTo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B26473B-0F7F-AC90-1432-B40CE123BC32}"/>
              </a:ext>
            </a:extLst>
          </p:cNvPr>
          <p:cNvSpPr/>
          <p:nvPr/>
        </p:nvSpPr>
        <p:spPr>
          <a:xfrm>
            <a:off x="515938" y="2607693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D6DF609-3C0A-1D1E-8C05-E4562F877823}"/>
              </a:ext>
            </a:extLst>
          </p:cNvPr>
          <p:cNvSpPr txBox="1"/>
          <p:nvPr/>
        </p:nvSpPr>
        <p:spPr>
          <a:xfrm>
            <a:off x="944202" y="2691541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368</a:t>
            </a:r>
            <a:endParaRPr lang="zh-CN" altLang="en-US" dirty="0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F88FA6D8-90C0-BB3C-A86B-5412FC4DA567}"/>
              </a:ext>
            </a:extLst>
          </p:cNvPr>
          <p:cNvSpPr/>
          <p:nvPr/>
        </p:nvSpPr>
        <p:spPr>
          <a:xfrm>
            <a:off x="515938" y="3195092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4B8E8E9-C8F3-C0BE-6573-3C30A7E4CEB0}"/>
              </a:ext>
            </a:extLst>
          </p:cNvPr>
          <p:cNvSpPr txBox="1"/>
          <p:nvPr/>
        </p:nvSpPr>
        <p:spPr>
          <a:xfrm>
            <a:off x="944202" y="3278940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475</a:t>
            </a:r>
            <a:endParaRPr lang="zh-CN" altLang="en-US" dirty="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C6A19CA-ABF6-30F2-A964-5CE1BBA3BC1F}"/>
              </a:ext>
            </a:extLst>
          </p:cNvPr>
          <p:cNvSpPr/>
          <p:nvPr/>
        </p:nvSpPr>
        <p:spPr>
          <a:xfrm>
            <a:off x="515938" y="3815968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B221814-BC15-0DF0-DF37-CE65E4BFB06A}"/>
              </a:ext>
            </a:extLst>
          </p:cNvPr>
          <p:cNvSpPr txBox="1"/>
          <p:nvPr/>
        </p:nvSpPr>
        <p:spPr>
          <a:xfrm>
            <a:off x="944202" y="3899816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355</a:t>
            </a:r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0B9E39D2-5BDF-E0B1-B7C2-A44F21252EF4}"/>
              </a:ext>
            </a:extLst>
          </p:cNvPr>
          <p:cNvSpPr/>
          <p:nvPr/>
        </p:nvSpPr>
        <p:spPr>
          <a:xfrm>
            <a:off x="533112" y="4436615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EEECD9C-5C62-3D39-715E-5041EEAFA275}"/>
              </a:ext>
            </a:extLst>
          </p:cNvPr>
          <p:cNvSpPr txBox="1"/>
          <p:nvPr/>
        </p:nvSpPr>
        <p:spPr>
          <a:xfrm>
            <a:off x="961376" y="4520463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235</a:t>
            </a:r>
            <a:endParaRPr lang="zh-CN" altLang="en-US" dirty="0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BFF15E25-7CE5-317B-48A5-EDA386FD03C8}"/>
              </a:ext>
            </a:extLst>
          </p:cNvPr>
          <p:cNvSpPr/>
          <p:nvPr/>
        </p:nvSpPr>
        <p:spPr>
          <a:xfrm>
            <a:off x="542363" y="5055513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18B2F81-1C68-806E-A921-CD9B7F29807D}"/>
              </a:ext>
            </a:extLst>
          </p:cNvPr>
          <p:cNvSpPr txBox="1"/>
          <p:nvPr/>
        </p:nvSpPr>
        <p:spPr>
          <a:xfrm>
            <a:off x="970627" y="5139361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413</a:t>
            </a:r>
            <a:endParaRPr lang="zh-CN" altLang="en-US" dirty="0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F20F10F8-3F07-ABD4-6CBE-2554DDB02BFA}"/>
              </a:ext>
            </a:extLst>
          </p:cNvPr>
          <p:cNvSpPr/>
          <p:nvPr/>
        </p:nvSpPr>
        <p:spPr>
          <a:xfrm>
            <a:off x="533112" y="2020294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0A21FCE-2A57-0E39-9ED8-F76EA8B64661}"/>
              </a:ext>
            </a:extLst>
          </p:cNvPr>
          <p:cNvSpPr txBox="1"/>
          <p:nvPr/>
        </p:nvSpPr>
        <p:spPr>
          <a:xfrm>
            <a:off x="961376" y="2104142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566</a:t>
            </a:r>
            <a:endParaRPr lang="zh-CN" altLang="en-US" dirty="0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519EB37D-2A43-9563-3905-F1A4D3063030}"/>
              </a:ext>
            </a:extLst>
          </p:cNvPr>
          <p:cNvSpPr/>
          <p:nvPr/>
        </p:nvSpPr>
        <p:spPr>
          <a:xfrm flipH="1">
            <a:off x="9544856" y="2607693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F4E4C7A-E74F-C78D-E05B-7499F849C7FC}"/>
              </a:ext>
            </a:extLst>
          </p:cNvPr>
          <p:cNvSpPr txBox="1"/>
          <p:nvPr/>
        </p:nvSpPr>
        <p:spPr>
          <a:xfrm>
            <a:off x="9973120" y="2691541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475</a:t>
            </a:r>
            <a:endParaRPr lang="zh-CN" altLang="en-US" dirty="0"/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CC3F0998-2173-889A-E19C-21A415E7027D}"/>
              </a:ext>
            </a:extLst>
          </p:cNvPr>
          <p:cNvSpPr/>
          <p:nvPr/>
        </p:nvSpPr>
        <p:spPr>
          <a:xfrm flipH="1">
            <a:off x="9544856" y="3195092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B79EDBB-737A-5AC1-0E8E-6B1F82472417}"/>
              </a:ext>
            </a:extLst>
          </p:cNvPr>
          <p:cNvSpPr txBox="1"/>
          <p:nvPr/>
        </p:nvSpPr>
        <p:spPr>
          <a:xfrm>
            <a:off x="9973120" y="3278940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288</a:t>
            </a:r>
            <a:endParaRPr lang="zh-CN" altLang="en-US" dirty="0"/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EF12500B-A1F5-FD65-D2BA-B860C55A3DBB}"/>
              </a:ext>
            </a:extLst>
          </p:cNvPr>
          <p:cNvSpPr/>
          <p:nvPr/>
        </p:nvSpPr>
        <p:spPr>
          <a:xfrm flipH="1">
            <a:off x="9544856" y="3815968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51236E4-FCF8-4B45-0DC8-9137C4532C80}"/>
              </a:ext>
            </a:extLst>
          </p:cNvPr>
          <p:cNvSpPr txBox="1"/>
          <p:nvPr/>
        </p:nvSpPr>
        <p:spPr>
          <a:xfrm>
            <a:off x="9973120" y="3899816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268</a:t>
            </a:r>
            <a:endParaRPr lang="zh-CN" altLang="en-US" dirty="0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00C8919A-06D9-6E8D-BBF5-A1E7D61D679E}"/>
              </a:ext>
            </a:extLst>
          </p:cNvPr>
          <p:cNvSpPr/>
          <p:nvPr/>
        </p:nvSpPr>
        <p:spPr>
          <a:xfrm flipH="1">
            <a:off x="9562030" y="4436615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7CF6A69D-A72C-2598-97C2-3A9BEDC59BA2}"/>
              </a:ext>
            </a:extLst>
          </p:cNvPr>
          <p:cNvSpPr txBox="1"/>
          <p:nvPr/>
        </p:nvSpPr>
        <p:spPr>
          <a:xfrm>
            <a:off x="9990294" y="4520463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444</a:t>
            </a:r>
            <a:endParaRPr lang="zh-CN" altLang="en-US" dirty="0"/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62CCD522-FF26-3031-FC5C-F872E62381F3}"/>
              </a:ext>
            </a:extLst>
          </p:cNvPr>
          <p:cNvSpPr/>
          <p:nvPr/>
        </p:nvSpPr>
        <p:spPr>
          <a:xfrm flipH="1">
            <a:off x="9571281" y="5055513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6BE2C5C-D114-B450-2E0D-E1B509B3EF32}"/>
              </a:ext>
            </a:extLst>
          </p:cNvPr>
          <p:cNvSpPr txBox="1"/>
          <p:nvPr/>
        </p:nvSpPr>
        <p:spPr>
          <a:xfrm>
            <a:off x="9999545" y="5139361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224</a:t>
            </a:r>
            <a:endParaRPr lang="zh-CN" altLang="en-US" dirty="0"/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8C829230-F422-D9FA-B1B5-BB82CD7783B4}"/>
              </a:ext>
            </a:extLst>
          </p:cNvPr>
          <p:cNvSpPr/>
          <p:nvPr/>
        </p:nvSpPr>
        <p:spPr>
          <a:xfrm flipH="1">
            <a:off x="9562030" y="2020294"/>
            <a:ext cx="2075728" cy="53702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9000">
                <a:schemeClr val="accent4"/>
              </a:gs>
            </a:gsLst>
            <a:lin ang="108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935A98E-F64F-A94F-4FCE-E658A66D393A}"/>
              </a:ext>
            </a:extLst>
          </p:cNvPr>
          <p:cNvSpPr txBox="1"/>
          <p:nvPr/>
        </p:nvSpPr>
        <p:spPr>
          <a:xfrm>
            <a:off x="9990294" y="2104142"/>
            <a:ext cx="1219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/>
              <a:t>588</a:t>
            </a:r>
            <a:endParaRPr lang="zh-CN" altLang="en-US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808379C-9325-0A30-E1C4-EA108237AAB5}"/>
              </a:ext>
            </a:extLst>
          </p:cNvPr>
          <p:cNvSpPr txBox="1"/>
          <p:nvPr/>
        </p:nvSpPr>
        <p:spPr>
          <a:xfrm>
            <a:off x="542363" y="1467992"/>
            <a:ext cx="20757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今年上半年收入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E1A0D64D-685C-7923-A916-BE314732E562}"/>
              </a:ext>
            </a:extLst>
          </p:cNvPr>
          <p:cNvSpPr txBox="1"/>
          <p:nvPr/>
        </p:nvSpPr>
        <p:spPr>
          <a:xfrm>
            <a:off x="9600335" y="1394944"/>
            <a:ext cx="2075728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去年上半年收入</a:t>
            </a:r>
          </a:p>
        </p:txBody>
      </p:sp>
    </p:spTree>
    <p:extLst>
      <p:ext uri="{BB962C8B-B14F-4D97-AF65-F5344CB8AC3E}">
        <p14:creationId xmlns:p14="http://schemas.microsoft.com/office/powerpoint/2010/main" val="25563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4DD1E20-268F-980D-E3E4-8913D78FAF5B}"/>
              </a:ext>
            </a:extLst>
          </p:cNvPr>
          <p:cNvSpPr txBox="1"/>
          <p:nvPr/>
        </p:nvSpPr>
        <p:spPr>
          <a:xfrm>
            <a:off x="5525243" y="3105834"/>
            <a:ext cx="3147043" cy="9233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工作亮点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8098D5A-5125-7C82-9EA8-82EB06A73E54}"/>
              </a:ext>
            </a:extLst>
          </p:cNvPr>
          <p:cNvSpPr txBox="1"/>
          <p:nvPr/>
        </p:nvSpPr>
        <p:spPr>
          <a:xfrm>
            <a:off x="1248229" y="2459504"/>
            <a:ext cx="2438400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0" dirty="0">
                <a:solidFill>
                  <a:schemeClr val="bg2"/>
                </a:solidFill>
                <a:latin typeface="+mj-lt"/>
              </a:rPr>
              <a:t>03</a:t>
            </a:r>
            <a:endParaRPr lang="zh-CN" altLang="en-US" sz="1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709169E-A8BA-3FAF-F181-515445A573D9}"/>
              </a:ext>
            </a:extLst>
          </p:cNvPr>
          <p:cNvSpPr txBox="1"/>
          <p:nvPr/>
        </p:nvSpPr>
        <p:spPr>
          <a:xfrm>
            <a:off x="5358330" y="2782669"/>
            <a:ext cx="3480870" cy="64633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38000">
                        <a:schemeClr val="accent4"/>
                      </a:gs>
                    </a:gsLst>
                    <a:lin ang="5400000" scaled="1"/>
                  </a:gradFill>
                </a:ln>
                <a:noFill/>
                <a:effectLst/>
                <a:latin typeface="+mj-lt"/>
                <a:ea typeface="+mj-ea"/>
                <a:sym typeface="+mn-ea"/>
              </a:rPr>
              <a:t>PART THREE</a:t>
            </a:r>
            <a:endParaRPr lang="zh-CN" altLang="en-US" sz="3600" b="1" dirty="0">
              <a:ln w="9525">
                <a:gradFill>
                  <a:gsLst>
                    <a:gs pos="100000">
                      <a:schemeClr val="accent1">
                        <a:lumMod val="5000"/>
                        <a:lumOff val="95000"/>
                        <a:alpha val="50000"/>
                      </a:schemeClr>
                    </a:gs>
                    <a:gs pos="38000">
                      <a:schemeClr val="accent4"/>
                    </a:gs>
                  </a:gsLst>
                  <a:lin ang="5400000" scaled="1"/>
                </a:gradFill>
              </a:ln>
              <a:noFill/>
              <a:effectLst/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6754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83CB20B-D9BB-2D0E-5992-249A7EA3C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工作亮点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3FC65D-A463-D367-1EC2-21418BA3061C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学习提升</a:t>
            </a:r>
          </a:p>
        </p:txBody>
      </p:sp>
      <p:pic>
        <p:nvPicPr>
          <p:cNvPr id="4" name="图片 3" descr="图片包含 小孩, 男孩, 小, 玩具&#10;&#10;描述已自动生成">
            <a:extLst>
              <a:ext uri="{FF2B5EF4-FFF2-40B4-BE49-F238E27FC236}">
                <a16:creationId xmlns:a16="http://schemas.microsoft.com/office/drawing/2014/main" id="{3848543D-47C4-E553-2974-BE9D9C096F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94" y="1616566"/>
            <a:ext cx="3708000" cy="2455711"/>
          </a:xfrm>
          <a:prstGeom prst="rect">
            <a:avLst/>
          </a:prstGeom>
        </p:spPr>
      </p:pic>
      <p:pic>
        <p:nvPicPr>
          <p:cNvPr id="5" name="图片 4" descr="桌子上放着笔记本电脑的一群人&#10;&#10;描述已自动生成">
            <a:extLst>
              <a:ext uri="{FF2B5EF4-FFF2-40B4-BE49-F238E27FC236}">
                <a16:creationId xmlns:a16="http://schemas.microsoft.com/office/drawing/2014/main" id="{6391B9BC-3F75-C1D5-7861-BC0656F00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064" y="1616566"/>
            <a:ext cx="3708000" cy="2472000"/>
          </a:xfrm>
          <a:prstGeom prst="rect">
            <a:avLst/>
          </a:prstGeom>
        </p:spPr>
      </p:pic>
      <p:pic>
        <p:nvPicPr>
          <p:cNvPr id="6" name="图片 5" descr="小孩们在房间里&#10;&#10;低可信度描述已自动生成">
            <a:extLst>
              <a:ext uri="{FF2B5EF4-FFF2-40B4-BE49-F238E27FC236}">
                <a16:creationId xmlns:a16="http://schemas.microsoft.com/office/drawing/2014/main" id="{58D51CFB-FC1D-68C9-757A-9A7DBA026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063" y="1616566"/>
            <a:ext cx="3708000" cy="2471999"/>
          </a:xfrm>
          <a:prstGeom prst="rect">
            <a:avLst/>
          </a:prstGeom>
        </p:spPr>
      </p:pic>
      <p:sp>
        <p:nvSpPr>
          <p:cNvPr id="7" name="等腰三角形 6">
            <a:extLst>
              <a:ext uri="{FF2B5EF4-FFF2-40B4-BE49-F238E27FC236}">
                <a16:creationId xmlns:a16="http://schemas.microsoft.com/office/drawing/2014/main" id="{536F5AC3-6268-9A61-D415-0B713E5E20FB}"/>
              </a:ext>
            </a:extLst>
          </p:cNvPr>
          <p:cNvSpPr/>
          <p:nvPr/>
        </p:nvSpPr>
        <p:spPr>
          <a:xfrm>
            <a:off x="542064" y="3872566"/>
            <a:ext cx="11133999" cy="216000"/>
          </a:xfrm>
          <a:prstGeom prst="triangle">
            <a:avLst>
              <a:gd name="adj" fmla="val 332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等腰三角形 12">
            <a:extLst>
              <a:ext uri="{FF2B5EF4-FFF2-40B4-BE49-F238E27FC236}">
                <a16:creationId xmlns:a16="http://schemas.microsoft.com/office/drawing/2014/main" id="{401925B7-FFDD-1469-FFDA-E6171E31FC13}"/>
              </a:ext>
            </a:extLst>
          </p:cNvPr>
          <p:cNvSpPr/>
          <p:nvPr/>
        </p:nvSpPr>
        <p:spPr>
          <a:xfrm flipV="1">
            <a:off x="542064" y="1613277"/>
            <a:ext cx="11133999" cy="216000"/>
          </a:xfrm>
          <a:prstGeom prst="triangle">
            <a:avLst>
              <a:gd name="adj" fmla="val 332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2C658FF2-24B7-1A62-203C-300ECD7FB82E}"/>
              </a:ext>
            </a:extLst>
          </p:cNvPr>
          <p:cNvSpPr/>
          <p:nvPr/>
        </p:nvSpPr>
        <p:spPr>
          <a:xfrm>
            <a:off x="16873" y="1327528"/>
            <a:ext cx="12184380" cy="285750"/>
          </a:xfrm>
          <a:custGeom>
            <a:avLst/>
            <a:gdLst>
              <a:gd name="connsiteX0" fmla="*/ 0 w 12184380"/>
              <a:gd name="connsiteY0" fmla="*/ 0 h 285750"/>
              <a:gd name="connsiteX1" fmla="*/ 4251960 w 12184380"/>
              <a:gd name="connsiteY1" fmla="*/ 285750 h 285750"/>
              <a:gd name="connsiteX2" fmla="*/ 12184380 w 12184380"/>
              <a:gd name="connsiteY2" fmla="*/ 3429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4380" h="285750">
                <a:moveTo>
                  <a:pt x="0" y="0"/>
                </a:moveTo>
                <a:lnTo>
                  <a:pt x="4251960" y="285750"/>
                </a:lnTo>
                <a:lnTo>
                  <a:pt x="12184380" y="3429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FD20BA33-2442-862F-00EF-E3E059F5CFFC}"/>
              </a:ext>
            </a:extLst>
          </p:cNvPr>
          <p:cNvSpPr/>
          <p:nvPr/>
        </p:nvSpPr>
        <p:spPr>
          <a:xfrm flipV="1">
            <a:off x="0" y="4088565"/>
            <a:ext cx="12184380" cy="285750"/>
          </a:xfrm>
          <a:custGeom>
            <a:avLst/>
            <a:gdLst>
              <a:gd name="connsiteX0" fmla="*/ 0 w 12184380"/>
              <a:gd name="connsiteY0" fmla="*/ 0 h 285750"/>
              <a:gd name="connsiteX1" fmla="*/ 4251960 w 12184380"/>
              <a:gd name="connsiteY1" fmla="*/ 285750 h 285750"/>
              <a:gd name="connsiteX2" fmla="*/ 12184380 w 12184380"/>
              <a:gd name="connsiteY2" fmla="*/ 3429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84380" h="285750">
                <a:moveTo>
                  <a:pt x="0" y="0"/>
                </a:moveTo>
                <a:lnTo>
                  <a:pt x="4251960" y="285750"/>
                </a:lnTo>
                <a:lnTo>
                  <a:pt x="12184380" y="3429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7D55F1B-F854-7F58-2A19-D2CD26658D43}"/>
              </a:ext>
            </a:extLst>
          </p:cNvPr>
          <p:cNvSpPr txBox="1"/>
          <p:nvPr/>
        </p:nvSpPr>
        <p:spPr>
          <a:xfrm>
            <a:off x="553494" y="4825661"/>
            <a:ext cx="9238206" cy="1289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latin typeface="+mn-ea"/>
                <a:sym typeface="+mn-ea"/>
              </a:rPr>
              <a:t>快速学习整业务构成流程，结合一线操作知识点，融会贯通于工作； 其次形成培训循环，环环相扣，注重人员多方面发展，提高整体综合素质；共开展学习培训</a:t>
            </a:r>
            <a:r>
              <a:rPr lang="en-US" altLang="zh-CN" dirty="0">
                <a:latin typeface="+mn-ea"/>
                <a:sym typeface="+mn-ea"/>
              </a:rPr>
              <a:t>3</a:t>
            </a:r>
            <a:r>
              <a:rPr lang="zh-CN" altLang="en-US" dirty="0">
                <a:latin typeface="+mn-ea"/>
                <a:sym typeface="+mn-ea"/>
              </a:rPr>
              <a:t>场，</a:t>
            </a:r>
            <a:r>
              <a:rPr lang="zh-CN" altLang="en-US" dirty="0">
                <a:solidFill>
                  <a:srgbClr val="000000"/>
                </a:solidFill>
                <a:latin typeface="+mn-ea"/>
              </a:rPr>
              <a:t>“我们团队目前面对哪些问题，如何解决” “如何做好客户管理”“近期知识分享”。</a:t>
            </a:r>
            <a:endParaRPr lang="zh-CN" altLang="en-US" sz="18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2072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83CB20B-D9BB-2D0E-5992-249A7EA3C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工作亮点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3FC65D-A463-D367-1EC2-21418BA3061C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团建活动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709484-60A1-023B-3632-2770F4C60091}"/>
              </a:ext>
            </a:extLst>
          </p:cNvPr>
          <p:cNvSpPr/>
          <p:nvPr/>
        </p:nvSpPr>
        <p:spPr>
          <a:xfrm>
            <a:off x="0" y="1127749"/>
            <a:ext cx="12192000" cy="3210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桌子上放着笔记本电脑的一群人&#10;&#10;描述已自动生成">
            <a:extLst>
              <a:ext uri="{FF2B5EF4-FFF2-40B4-BE49-F238E27FC236}">
                <a16:creationId xmlns:a16="http://schemas.microsoft.com/office/drawing/2014/main" id="{48D6CB18-DCD8-3643-739F-BCC1BE3BC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562" y="1452170"/>
            <a:ext cx="3556501" cy="2371001"/>
          </a:xfrm>
          <a:prstGeom prst="rect">
            <a:avLst/>
          </a:prstGeom>
        </p:spPr>
      </p:pic>
      <p:pic>
        <p:nvPicPr>
          <p:cNvPr id="8" name="图片 7" descr="小孩们在房间里&#10;&#10;低可信度描述已自动生成">
            <a:extLst>
              <a:ext uri="{FF2B5EF4-FFF2-40B4-BE49-F238E27FC236}">
                <a16:creationId xmlns:a16="http://schemas.microsoft.com/office/drawing/2014/main" id="{CAA28577-5154-86C6-5E6F-119ABB0E3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389" y="1452170"/>
            <a:ext cx="3556501" cy="2371000"/>
          </a:xfrm>
          <a:prstGeom prst="rect">
            <a:avLst/>
          </a:prstGeom>
        </p:spPr>
      </p:pic>
      <p:pic>
        <p:nvPicPr>
          <p:cNvPr id="10" name="图片 9" descr="图片包含 小孩, 男孩, 小, 玩具&#10;&#10;描述已自动生成">
            <a:extLst>
              <a:ext uri="{FF2B5EF4-FFF2-40B4-BE49-F238E27FC236}">
                <a16:creationId xmlns:a16="http://schemas.microsoft.com/office/drawing/2014/main" id="{1419FBD7-FD7A-38A9-2D02-C0DC4FAD6A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26" y="1452170"/>
            <a:ext cx="3580091" cy="2371000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CD50785-2D50-C116-5A90-EB78F119E65D}"/>
              </a:ext>
            </a:extLst>
          </p:cNvPr>
          <p:cNvCxnSpPr>
            <a:cxnSpLocks/>
          </p:cNvCxnSpPr>
          <p:nvPr/>
        </p:nvCxnSpPr>
        <p:spPr>
          <a:xfrm>
            <a:off x="0" y="4614530"/>
            <a:ext cx="57947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963F2D0-15CC-7A37-140E-5978D767D81B}"/>
              </a:ext>
            </a:extLst>
          </p:cNvPr>
          <p:cNvSpPr txBox="1"/>
          <p:nvPr/>
        </p:nvSpPr>
        <p:spPr>
          <a:xfrm>
            <a:off x="6117639" y="3737919"/>
            <a:ext cx="5682475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7200" b="1" i="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Team</a:t>
            </a:r>
            <a:r>
              <a:rPr lang="en-US" altLang="zh-CN" sz="7200" b="0" i="0" dirty="0">
                <a:solidFill>
                  <a:schemeClr val="tx2"/>
                </a:solidFill>
                <a:effectLst/>
              </a:rPr>
              <a:t>building</a:t>
            </a:r>
            <a:endParaRPr lang="zh-CN" altLang="en-US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C6EED8D-A8E2-116C-ECD3-E632557C1D0E}"/>
              </a:ext>
            </a:extLst>
          </p:cNvPr>
          <p:cNvSpPr txBox="1"/>
          <p:nvPr/>
        </p:nvSpPr>
        <p:spPr>
          <a:xfrm>
            <a:off x="4922874" y="4797746"/>
            <a:ext cx="6753189" cy="397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/>
              <a:t>本季度团队共组织团队活动</a:t>
            </a:r>
            <a:r>
              <a:rPr lang="en-US" altLang="zh-CN" dirty="0"/>
              <a:t>3</a:t>
            </a:r>
            <a:r>
              <a:rPr lang="zh-CN" altLang="en-US" dirty="0"/>
              <a:t>次，团建活动增进了团队间的感情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27A6AE4-1861-F876-849B-6A5CA6732F0C}"/>
              </a:ext>
            </a:extLst>
          </p:cNvPr>
          <p:cNvSpPr txBox="1"/>
          <p:nvPr/>
        </p:nvSpPr>
        <p:spPr>
          <a:xfrm>
            <a:off x="9113520" y="5336937"/>
            <a:ext cx="2562543" cy="397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/>
              <a:t>爬山、烧烤、头脑风暴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DD4E3EC-32E7-2C35-DD3C-C1598F05B9E8}"/>
              </a:ext>
            </a:extLst>
          </p:cNvPr>
          <p:cNvSpPr txBox="1"/>
          <p:nvPr/>
        </p:nvSpPr>
        <p:spPr>
          <a:xfrm>
            <a:off x="7527206" y="5323483"/>
            <a:ext cx="1184709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10</a:t>
            </a:r>
            <a:r>
              <a:rPr lang="zh-CN" altLang="en-US" dirty="0"/>
              <a:t>日 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CDC0E98-1635-5988-3AC9-AAFFE899651E}"/>
              </a:ext>
            </a:extLst>
          </p:cNvPr>
          <p:cNvSpPr txBox="1"/>
          <p:nvPr/>
        </p:nvSpPr>
        <p:spPr>
          <a:xfrm>
            <a:off x="9113520" y="5796806"/>
            <a:ext cx="2562543" cy="397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/>
              <a:t>唱歌、烧菜、头脑风暴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0CCA0F3-DCC5-D7AE-A232-E11E3F9A4B7C}"/>
              </a:ext>
            </a:extLst>
          </p:cNvPr>
          <p:cNvSpPr txBox="1"/>
          <p:nvPr/>
        </p:nvSpPr>
        <p:spPr>
          <a:xfrm>
            <a:off x="7527206" y="5783352"/>
            <a:ext cx="1184709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4</a:t>
            </a:r>
            <a:r>
              <a:rPr lang="zh-CN" altLang="en-US" dirty="0"/>
              <a:t>月</a:t>
            </a:r>
            <a:r>
              <a:rPr lang="en-US" altLang="zh-CN" dirty="0"/>
              <a:t>12</a:t>
            </a:r>
            <a:r>
              <a:rPr lang="zh-CN" altLang="en-US" dirty="0"/>
              <a:t>日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EEF6538-6CE8-726C-478D-5DC2E775F3B1}"/>
              </a:ext>
            </a:extLst>
          </p:cNvPr>
          <p:cNvSpPr txBox="1"/>
          <p:nvPr/>
        </p:nvSpPr>
        <p:spPr>
          <a:xfrm>
            <a:off x="8914674" y="6256675"/>
            <a:ext cx="2775903" cy="397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/>
              <a:t>剧本杀、聚餐、吐槽大会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9B7BB28-7319-E657-D7A0-DC3357036FCB}"/>
              </a:ext>
            </a:extLst>
          </p:cNvPr>
          <p:cNvSpPr txBox="1"/>
          <p:nvPr/>
        </p:nvSpPr>
        <p:spPr>
          <a:xfrm>
            <a:off x="7527207" y="6246774"/>
            <a:ext cx="1184709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6</a:t>
            </a:r>
            <a:r>
              <a:rPr lang="zh-CN" altLang="en-US" dirty="0"/>
              <a:t>月</a:t>
            </a:r>
            <a:r>
              <a:rPr lang="en-US" altLang="zh-CN" dirty="0"/>
              <a:t>8</a:t>
            </a:r>
            <a:r>
              <a:rPr lang="zh-CN" altLang="en-US" dirty="0"/>
              <a:t>日 </a:t>
            </a:r>
          </a:p>
        </p:txBody>
      </p:sp>
    </p:spTree>
    <p:extLst>
      <p:ext uri="{BB962C8B-B14F-4D97-AF65-F5344CB8AC3E}">
        <p14:creationId xmlns:p14="http://schemas.microsoft.com/office/powerpoint/2010/main" val="2659781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78859D2-2101-D8F1-AE5F-C6626621050B}"/>
              </a:ext>
            </a:extLst>
          </p:cNvPr>
          <p:cNvSpPr/>
          <p:nvPr/>
        </p:nvSpPr>
        <p:spPr>
          <a:xfrm>
            <a:off x="759744" y="1521744"/>
            <a:ext cx="10672512" cy="5336256"/>
          </a:xfrm>
          <a:custGeom>
            <a:avLst/>
            <a:gdLst>
              <a:gd name="connsiteX0" fmla="*/ 5336258 w 10672512"/>
              <a:gd name="connsiteY0" fmla="*/ 0 h 5336256"/>
              <a:gd name="connsiteX1" fmla="*/ 10672512 w 10672512"/>
              <a:gd name="connsiteY1" fmla="*/ 5336256 h 5336256"/>
              <a:gd name="connsiteX2" fmla="*/ 0 w 10672512"/>
              <a:gd name="connsiteY2" fmla="*/ 5336256 h 5336256"/>
              <a:gd name="connsiteX3" fmla="*/ 5336258 w 10672512"/>
              <a:gd name="connsiteY3" fmla="*/ 0 h 533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72512" h="5336256">
                <a:moveTo>
                  <a:pt x="5336258" y="0"/>
                </a:moveTo>
                <a:cubicBezTo>
                  <a:pt x="8283389" y="0"/>
                  <a:pt x="10672512" y="2389124"/>
                  <a:pt x="10672512" y="5336256"/>
                </a:cubicBezTo>
                <a:lnTo>
                  <a:pt x="0" y="5336256"/>
                </a:lnTo>
                <a:cubicBezTo>
                  <a:pt x="0" y="2389124"/>
                  <a:pt x="2389124" y="0"/>
                  <a:pt x="5336258" y="0"/>
                </a:cubicBezTo>
                <a:close/>
              </a:path>
            </a:pathLst>
          </a:custGeom>
          <a:solidFill>
            <a:schemeClr val="accent4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BD051B03-EEB8-942B-2FFE-5ACA6F942A42}"/>
              </a:ext>
            </a:extLst>
          </p:cNvPr>
          <p:cNvSpPr/>
          <p:nvPr/>
        </p:nvSpPr>
        <p:spPr>
          <a:xfrm>
            <a:off x="2353467" y="3114391"/>
            <a:ext cx="7487217" cy="3743609"/>
          </a:xfrm>
          <a:custGeom>
            <a:avLst/>
            <a:gdLst>
              <a:gd name="connsiteX0" fmla="*/ 3743610 w 7487217"/>
              <a:gd name="connsiteY0" fmla="*/ 0 h 3743609"/>
              <a:gd name="connsiteX1" fmla="*/ 7487217 w 7487217"/>
              <a:gd name="connsiteY1" fmla="*/ 3743609 h 3743609"/>
              <a:gd name="connsiteX2" fmla="*/ 7487217 w 7487217"/>
              <a:gd name="connsiteY2" fmla="*/ 3743609 h 3743609"/>
              <a:gd name="connsiteX3" fmla="*/ 0 w 7487217"/>
              <a:gd name="connsiteY3" fmla="*/ 3743609 h 3743609"/>
              <a:gd name="connsiteX4" fmla="*/ 0 w 7487217"/>
              <a:gd name="connsiteY4" fmla="*/ 3743609 h 3743609"/>
              <a:gd name="connsiteX5" fmla="*/ 3743610 w 7487217"/>
              <a:gd name="connsiteY5" fmla="*/ 0 h 3743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87217" h="3743609">
                <a:moveTo>
                  <a:pt x="3743610" y="0"/>
                </a:moveTo>
                <a:cubicBezTo>
                  <a:pt x="5811147" y="0"/>
                  <a:pt x="7487217" y="1676071"/>
                  <a:pt x="7487217" y="3743609"/>
                </a:cubicBezTo>
                <a:lnTo>
                  <a:pt x="7487217" y="3743609"/>
                </a:lnTo>
                <a:lnTo>
                  <a:pt x="0" y="3743609"/>
                </a:lnTo>
                <a:lnTo>
                  <a:pt x="0" y="3743609"/>
                </a:lnTo>
                <a:cubicBezTo>
                  <a:pt x="0" y="1676071"/>
                  <a:pt x="1676071" y="0"/>
                  <a:pt x="3743610" y="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83CB20B-D9BB-2D0E-5992-249A7EA3C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工作亮点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3FC65D-A463-D367-1EC2-21418BA3061C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重点商家介绍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41CEDB11-C4EE-EEEE-C9DA-EC21DFC9AE69}"/>
              </a:ext>
            </a:extLst>
          </p:cNvPr>
          <p:cNvSpPr/>
          <p:nvPr/>
        </p:nvSpPr>
        <p:spPr>
          <a:xfrm>
            <a:off x="3289620" y="4065768"/>
            <a:ext cx="5597316" cy="2792233"/>
          </a:xfrm>
          <a:custGeom>
            <a:avLst/>
            <a:gdLst>
              <a:gd name="connsiteX0" fmla="*/ 2798659 w 5597316"/>
              <a:gd name="connsiteY0" fmla="*/ 0 h 2792233"/>
              <a:gd name="connsiteX1" fmla="*/ 5583207 w 5597316"/>
              <a:gd name="connsiteY1" fmla="*/ 2512819 h 2792233"/>
              <a:gd name="connsiteX2" fmla="*/ 5597316 w 5597316"/>
              <a:gd name="connsiteY2" fmla="*/ 2792233 h 2792233"/>
              <a:gd name="connsiteX3" fmla="*/ 0 w 5597316"/>
              <a:gd name="connsiteY3" fmla="*/ 2792233 h 2792233"/>
              <a:gd name="connsiteX4" fmla="*/ 14109 w 5597316"/>
              <a:gd name="connsiteY4" fmla="*/ 2512819 h 2792233"/>
              <a:gd name="connsiteX5" fmla="*/ 2798659 w 5597316"/>
              <a:gd name="connsiteY5" fmla="*/ 0 h 279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7316" h="2792233">
                <a:moveTo>
                  <a:pt x="2798659" y="0"/>
                </a:moveTo>
                <a:cubicBezTo>
                  <a:pt x="4247888" y="0"/>
                  <a:pt x="5439870" y="1101406"/>
                  <a:pt x="5583207" y="2512819"/>
                </a:cubicBezTo>
                <a:lnTo>
                  <a:pt x="5597316" y="2792233"/>
                </a:lnTo>
                <a:lnTo>
                  <a:pt x="0" y="2792233"/>
                </a:lnTo>
                <a:lnTo>
                  <a:pt x="14109" y="2512819"/>
                </a:lnTo>
                <a:cubicBezTo>
                  <a:pt x="157446" y="1101406"/>
                  <a:pt x="1349429" y="0"/>
                  <a:pt x="2798659" y="0"/>
                </a:cubicBezTo>
                <a:close/>
              </a:path>
            </a:pathLst>
          </a:custGeom>
          <a:solidFill>
            <a:schemeClr val="accent4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5C76FBC9-1295-558D-2C8E-8996CE34297C}"/>
              </a:ext>
            </a:extLst>
          </p:cNvPr>
          <p:cNvSpPr/>
          <p:nvPr/>
        </p:nvSpPr>
        <p:spPr>
          <a:xfrm>
            <a:off x="4057497" y="4827218"/>
            <a:ext cx="4061562" cy="2030782"/>
          </a:xfrm>
          <a:custGeom>
            <a:avLst/>
            <a:gdLst>
              <a:gd name="connsiteX0" fmla="*/ 2030782 w 4061562"/>
              <a:gd name="connsiteY0" fmla="*/ 0 h 2030782"/>
              <a:gd name="connsiteX1" fmla="*/ 4061562 w 4061562"/>
              <a:gd name="connsiteY1" fmla="*/ 2030781 h 2030782"/>
              <a:gd name="connsiteX2" fmla="*/ 4061562 w 4061562"/>
              <a:gd name="connsiteY2" fmla="*/ 2030782 h 2030782"/>
              <a:gd name="connsiteX3" fmla="*/ 0 w 4061562"/>
              <a:gd name="connsiteY3" fmla="*/ 2030782 h 2030782"/>
              <a:gd name="connsiteX4" fmla="*/ 0 w 4061562"/>
              <a:gd name="connsiteY4" fmla="*/ 2030781 h 2030782"/>
              <a:gd name="connsiteX5" fmla="*/ 2030782 w 4061562"/>
              <a:gd name="connsiteY5" fmla="*/ 0 h 203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1562" h="2030782">
                <a:moveTo>
                  <a:pt x="2030782" y="0"/>
                </a:moveTo>
                <a:cubicBezTo>
                  <a:pt x="3152350" y="0"/>
                  <a:pt x="4061562" y="909212"/>
                  <a:pt x="4061562" y="2030781"/>
                </a:cubicBezTo>
                <a:lnTo>
                  <a:pt x="4061562" y="2030782"/>
                </a:lnTo>
                <a:lnTo>
                  <a:pt x="0" y="2030782"/>
                </a:lnTo>
                <a:lnTo>
                  <a:pt x="0" y="2030781"/>
                </a:lnTo>
                <a:cubicBezTo>
                  <a:pt x="0" y="909212"/>
                  <a:pt x="909212" y="0"/>
                  <a:pt x="20307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9C4ABFA1-4A6F-F857-6B9E-5E899F038566}"/>
              </a:ext>
            </a:extLst>
          </p:cNvPr>
          <p:cNvSpPr/>
          <p:nvPr/>
        </p:nvSpPr>
        <p:spPr>
          <a:xfrm>
            <a:off x="4518660" y="5280660"/>
            <a:ext cx="3154680" cy="1577340"/>
          </a:xfrm>
          <a:custGeom>
            <a:avLst/>
            <a:gdLst>
              <a:gd name="connsiteX0" fmla="*/ 1577340 w 3154680"/>
              <a:gd name="connsiteY0" fmla="*/ 0 h 1577340"/>
              <a:gd name="connsiteX1" fmla="*/ 3154680 w 3154680"/>
              <a:gd name="connsiteY1" fmla="*/ 1577340 h 1577340"/>
              <a:gd name="connsiteX2" fmla="*/ 0 w 3154680"/>
              <a:gd name="connsiteY2" fmla="*/ 1577340 h 1577340"/>
              <a:gd name="connsiteX3" fmla="*/ 1577340 w 3154680"/>
              <a:gd name="connsiteY3" fmla="*/ 0 h 157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80" h="1577340">
                <a:moveTo>
                  <a:pt x="1577340" y="0"/>
                </a:moveTo>
                <a:cubicBezTo>
                  <a:pt x="2448481" y="0"/>
                  <a:pt x="3154680" y="706199"/>
                  <a:pt x="3154680" y="1577340"/>
                </a:cubicBezTo>
                <a:lnTo>
                  <a:pt x="0" y="1577340"/>
                </a:lnTo>
                <a:cubicBezTo>
                  <a:pt x="0" y="706199"/>
                  <a:pt x="706199" y="0"/>
                  <a:pt x="15773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FBE82E6B-086A-1B98-B131-26510A3FF198}"/>
              </a:ext>
            </a:extLst>
          </p:cNvPr>
          <p:cNvSpPr/>
          <p:nvPr/>
        </p:nvSpPr>
        <p:spPr>
          <a:xfrm flipH="1" flipV="1">
            <a:off x="433535" y="2876541"/>
            <a:ext cx="1930400" cy="769257"/>
          </a:xfrm>
          <a:custGeom>
            <a:avLst/>
            <a:gdLst>
              <a:gd name="connsiteX0" fmla="*/ 43544 w 1930400"/>
              <a:gd name="connsiteY0" fmla="*/ 769257 h 769257"/>
              <a:gd name="connsiteX1" fmla="*/ 1886856 w 1930400"/>
              <a:gd name="connsiteY1" fmla="*/ 769257 h 769257"/>
              <a:gd name="connsiteX2" fmla="*/ 1930400 w 1930400"/>
              <a:gd name="connsiteY2" fmla="*/ 725713 h 769257"/>
              <a:gd name="connsiteX3" fmla="*/ 1930400 w 1930400"/>
              <a:gd name="connsiteY3" fmla="*/ 203201 h 769257"/>
              <a:gd name="connsiteX4" fmla="*/ 1886856 w 1930400"/>
              <a:gd name="connsiteY4" fmla="*/ 159657 h 769257"/>
              <a:gd name="connsiteX5" fmla="*/ 652760 w 1930400"/>
              <a:gd name="connsiteY5" fmla="*/ 159657 h 769257"/>
              <a:gd name="connsiteX6" fmla="*/ 574199 w 1930400"/>
              <a:gd name="connsiteY6" fmla="*/ 0 h 769257"/>
              <a:gd name="connsiteX7" fmla="*/ 495638 w 1930400"/>
              <a:gd name="connsiteY7" fmla="*/ 159657 h 769257"/>
              <a:gd name="connsiteX8" fmla="*/ 43544 w 1930400"/>
              <a:gd name="connsiteY8" fmla="*/ 159657 h 769257"/>
              <a:gd name="connsiteX9" fmla="*/ 0 w 1930400"/>
              <a:gd name="connsiteY9" fmla="*/ 203201 h 769257"/>
              <a:gd name="connsiteX10" fmla="*/ 0 w 1930400"/>
              <a:gd name="connsiteY10" fmla="*/ 725713 h 769257"/>
              <a:gd name="connsiteX11" fmla="*/ 43544 w 1930400"/>
              <a:gd name="connsiteY11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0400" h="769257">
                <a:moveTo>
                  <a:pt x="43544" y="769257"/>
                </a:moveTo>
                <a:lnTo>
                  <a:pt x="1886856" y="769257"/>
                </a:lnTo>
                <a:cubicBezTo>
                  <a:pt x="1910905" y="769257"/>
                  <a:pt x="1930400" y="749762"/>
                  <a:pt x="1930400" y="725713"/>
                </a:cubicBezTo>
                <a:lnTo>
                  <a:pt x="1930400" y="203201"/>
                </a:lnTo>
                <a:cubicBezTo>
                  <a:pt x="1930400" y="179152"/>
                  <a:pt x="1910905" y="159657"/>
                  <a:pt x="1886856" y="159657"/>
                </a:cubicBezTo>
                <a:lnTo>
                  <a:pt x="652760" y="159657"/>
                </a:lnTo>
                <a:lnTo>
                  <a:pt x="574199" y="0"/>
                </a:lnTo>
                <a:lnTo>
                  <a:pt x="495638" y="159657"/>
                </a:lnTo>
                <a:lnTo>
                  <a:pt x="43544" y="159657"/>
                </a:lnTo>
                <a:cubicBezTo>
                  <a:pt x="19495" y="159657"/>
                  <a:pt x="0" y="179152"/>
                  <a:pt x="0" y="203201"/>
                </a:cubicBezTo>
                <a:lnTo>
                  <a:pt x="0" y="725713"/>
                </a:lnTo>
                <a:cubicBezTo>
                  <a:pt x="0" y="749762"/>
                  <a:pt x="19495" y="769257"/>
                  <a:pt x="43544" y="769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F3E037E0-1EC5-9318-047E-4FB4734832DB}"/>
              </a:ext>
            </a:extLst>
          </p:cNvPr>
          <p:cNvSpPr/>
          <p:nvPr/>
        </p:nvSpPr>
        <p:spPr>
          <a:xfrm flipV="1">
            <a:off x="2452149" y="3972655"/>
            <a:ext cx="1930400" cy="769257"/>
          </a:xfrm>
          <a:custGeom>
            <a:avLst/>
            <a:gdLst>
              <a:gd name="connsiteX0" fmla="*/ 43544 w 1930400"/>
              <a:gd name="connsiteY0" fmla="*/ 769257 h 769257"/>
              <a:gd name="connsiteX1" fmla="*/ 1886856 w 1930400"/>
              <a:gd name="connsiteY1" fmla="*/ 769257 h 769257"/>
              <a:gd name="connsiteX2" fmla="*/ 1930400 w 1930400"/>
              <a:gd name="connsiteY2" fmla="*/ 725713 h 769257"/>
              <a:gd name="connsiteX3" fmla="*/ 1930400 w 1930400"/>
              <a:gd name="connsiteY3" fmla="*/ 203201 h 769257"/>
              <a:gd name="connsiteX4" fmla="*/ 1886856 w 1930400"/>
              <a:gd name="connsiteY4" fmla="*/ 159657 h 769257"/>
              <a:gd name="connsiteX5" fmla="*/ 652760 w 1930400"/>
              <a:gd name="connsiteY5" fmla="*/ 159657 h 769257"/>
              <a:gd name="connsiteX6" fmla="*/ 574199 w 1930400"/>
              <a:gd name="connsiteY6" fmla="*/ 0 h 769257"/>
              <a:gd name="connsiteX7" fmla="*/ 495638 w 1930400"/>
              <a:gd name="connsiteY7" fmla="*/ 159657 h 769257"/>
              <a:gd name="connsiteX8" fmla="*/ 43544 w 1930400"/>
              <a:gd name="connsiteY8" fmla="*/ 159657 h 769257"/>
              <a:gd name="connsiteX9" fmla="*/ 0 w 1930400"/>
              <a:gd name="connsiteY9" fmla="*/ 203201 h 769257"/>
              <a:gd name="connsiteX10" fmla="*/ 0 w 1930400"/>
              <a:gd name="connsiteY10" fmla="*/ 725713 h 769257"/>
              <a:gd name="connsiteX11" fmla="*/ 43544 w 1930400"/>
              <a:gd name="connsiteY11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0400" h="769257">
                <a:moveTo>
                  <a:pt x="43544" y="769257"/>
                </a:moveTo>
                <a:lnTo>
                  <a:pt x="1886856" y="769257"/>
                </a:lnTo>
                <a:cubicBezTo>
                  <a:pt x="1910905" y="769257"/>
                  <a:pt x="1930400" y="749762"/>
                  <a:pt x="1930400" y="725713"/>
                </a:cubicBezTo>
                <a:lnTo>
                  <a:pt x="1930400" y="203201"/>
                </a:lnTo>
                <a:cubicBezTo>
                  <a:pt x="1930400" y="179152"/>
                  <a:pt x="1910905" y="159657"/>
                  <a:pt x="1886856" y="159657"/>
                </a:cubicBezTo>
                <a:lnTo>
                  <a:pt x="652760" y="159657"/>
                </a:lnTo>
                <a:lnTo>
                  <a:pt x="574199" y="0"/>
                </a:lnTo>
                <a:lnTo>
                  <a:pt x="495638" y="159657"/>
                </a:lnTo>
                <a:lnTo>
                  <a:pt x="43544" y="159657"/>
                </a:lnTo>
                <a:cubicBezTo>
                  <a:pt x="19495" y="159657"/>
                  <a:pt x="0" y="179152"/>
                  <a:pt x="0" y="203201"/>
                </a:cubicBezTo>
                <a:lnTo>
                  <a:pt x="0" y="725713"/>
                </a:lnTo>
                <a:cubicBezTo>
                  <a:pt x="0" y="749762"/>
                  <a:pt x="19495" y="769257"/>
                  <a:pt x="43544" y="769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0875D127-EEEF-988F-123E-EE157D2A5084}"/>
              </a:ext>
            </a:extLst>
          </p:cNvPr>
          <p:cNvSpPr/>
          <p:nvPr/>
        </p:nvSpPr>
        <p:spPr>
          <a:xfrm flipH="1" flipV="1">
            <a:off x="5928320" y="2638691"/>
            <a:ext cx="1930400" cy="769257"/>
          </a:xfrm>
          <a:custGeom>
            <a:avLst/>
            <a:gdLst>
              <a:gd name="connsiteX0" fmla="*/ 43544 w 1930400"/>
              <a:gd name="connsiteY0" fmla="*/ 769257 h 769257"/>
              <a:gd name="connsiteX1" fmla="*/ 1886856 w 1930400"/>
              <a:gd name="connsiteY1" fmla="*/ 769257 h 769257"/>
              <a:gd name="connsiteX2" fmla="*/ 1930400 w 1930400"/>
              <a:gd name="connsiteY2" fmla="*/ 725713 h 769257"/>
              <a:gd name="connsiteX3" fmla="*/ 1930400 w 1930400"/>
              <a:gd name="connsiteY3" fmla="*/ 203201 h 769257"/>
              <a:gd name="connsiteX4" fmla="*/ 1886856 w 1930400"/>
              <a:gd name="connsiteY4" fmla="*/ 159657 h 769257"/>
              <a:gd name="connsiteX5" fmla="*/ 652760 w 1930400"/>
              <a:gd name="connsiteY5" fmla="*/ 159657 h 769257"/>
              <a:gd name="connsiteX6" fmla="*/ 574199 w 1930400"/>
              <a:gd name="connsiteY6" fmla="*/ 0 h 769257"/>
              <a:gd name="connsiteX7" fmla="*/ 495638 w 1930400"/>
              <a:gd name="connsiteY7" fmla="*/ 159657 h 769257"/>
              <a:gd name="connsiteX8" fmla="*/ 43544 w 1930400"/>
              <a:gd name="connsiteY8" fmla="*/ 159657 h 769257"/>
              <a:gd name="connsiteX9" fmla="*/ 0 w 1930400"/>
              <a:gd name="connsiteY9" fmla="*/ 203201 h 769257"/>
              <a:gd name="connsiteX10" fmla="*/ 0 w 1930400"/>
              <a:gd name="connsiteY10" fmla="*/ 725713 h 769257"/>
              <a:gd name="connsiteX11" fmla="*/ 43544 w 1930400"/>
              <a:gd name="connsiteY11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0400" h="769257">
                <a:moveTo>
                  <a:pt x="43544" y="769257"/>
                </a:moveTo>
                <a:lnTo>
                  <a:pt x="1886856" y="769257"/>
                </a:lnTo>
                <a:cubicBezTo>
                  <a:pt x="1910905" y="769257"/>
                  <a:pt x="1930400" y="749762"/>
                  <a:pt x="1930400" y="725713"/>
                </a:cubicBezTo>
                <a:lnTo>
                  <a:pt x="1930400" y="203201"/>
                </a:lnTo>
                <a:cubicBezTo>
                  <a:pt x="1930400" y="179152"/>
                  <a:pt x="1910905" y="159657"/>
                  <a:pt x="1886856" y="159657"/>
                </a:cubicBezTo>
                <a:lnTo>
                  <a:pt x="652760" y="159657"/>
                </a:lnTo>
                <a:lnTo>
                  <a:pt x="574199" y="0"/>
                </a:lnTo>
                <a:lnTo>
                  <a:pt x="495638" y="159657"/>
                </a:lnTo>
                <a:lnTo>
                  <a:pt x="43544" y="159657"/>
                </a:lnTo>
                <a:cubicBezTo>
                  <a:pt x="19495" y="159657"/>
                  <a:pt x="0" y="179152"/>
                  <a:pt x="0" y="203201"/>
                </a:cubicBezTo>
                <a:lnTo>
                  <a:pt x="0" y="725713"/>
                </a:lnTo>
                <a:cubicBezTo>
                  <a:pt x="0" y="749762"/>
                  <a:pt x="19495" y="769257"/>
                  <a:pt x="43544" y="769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309437F6-E77F-7A47-AEEE-DB3F95C188FF}"/>
              </a:ext>
            </a:extLst>
          </p:cNvPr>
          <p:cNvSpPr/>
          <p:nvPr/>
        </p:nvSpPr>
        <p:spPr>
          <a:xfrm flipV="1">
            <a:off x="8689613" y="4181190"/>
            <a:ext cx="1930400" cy="769257"/>
          </a:xfrm>
          <a:custGeom>
            <a:avLst/>
            <a:gdLst>
              <a:gd name="connsiteX0" fmla="*/ 43544 w 1930400"/>
              <a:gd name="connsiteY0" fmla="*/ 769257 h 769257"/>
              <a:gd name="connsiteX1" fmla="*/ 1886856 w 1930400"/>
              <a:gd name="connsiteY1" fmla="*/ 769257 h 769257"/>
              <a:gd name="connsiteX2" fmla="*/ 1930400 w 1930400"/>
              <a:gd name="connsiteY2" fmla="*/ 725713 h 769257"/>
              <a:gd name="connsiteX3" fmla="*/ 1930400 w 1930400"/>
              <a:gd name="connsiteY3" fmla="*/ 203201 h 769257"/>
              <a:gd name="connsiteX4" fmla="*/ 1886856 w 1930400"/>
              <a:gd name="connsiteY4" fmla="*/ 159657 h 769257"/>
              <a:gd name="connsiteX5" fmla="*/ 652760 w 1930400"/>
              <a:gd name="connsiteY5" fmla="*/ 159657 h 769257"/>
              <a:gd name="connsiteX6" fmla="*/ 574199 w 1930400"/>
              <a:gd name="connsiteY6" fmla="*/ 0 h 769257"/>
              <a:gd name="connsiteX7" fmla="*/ 495638 w 1930400"/>
              <a:gd name="connsiteY7" fmla="*/ 159657 h 769257"/>
              <a:gd name="connsiteX8" fmla="*/ 43544 w 1930400"/>
              <a:gd name="connsiteY8" fmla="*/ 159657 h 769257"/>
              <a:gd name="connsiteX9" fmla="*/ 0 w 1930400"/>
              <a:gd name="connsiteY9" fmla="*/ 203201 h 769257"/>
              <a:gd name="connsiteX10" fmla="*/ 0 w 1930400"/>
              <a:gd name="connsiteY10" fmla="*/ 725713 h 769257"/>
              <a:gd name="connsiteX11" fmla="*/ 43544 w 1930400"/>
              <a:gd name="connsiteY11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0400" h="769257">
                <a:moveTo>
                  <a:pt x="43544" y="769257"/>
                </a:moveTo>
                <a:lnTo>
                  <a:pt x="1886856" y="769257"/>
                </a:lnTo>
                <a:cubicBezTo>
                  <a:pt x="1910905" y="769257"/>
                  <a:pt x="1930400" y="749762"/>
                  <a:pt x="1930400" y="725713"/>
                </a:cubicBezTo>
                <a:lnTo>
                  <a:pt x="1930400" y="203201"/>
                </a:lnTo>
                <a:cubicBezTo>
                  <a:pt x="1930400" y="179152"/>
                  <a:pt x="1910905" y="159657"/>
                  <a:pt x="1886856" y="159657"/>
                </a:cubicBezTo>
                <a:lnTo>
                  <a:pt x="652760" y="159657"/>
                </a:lnTo>
                <a:lnTo>
                  <a:pt x="574199" y="0"/>
                </a:lnTo>
                <a:lnTo>
                  <a:pt x="495638" y="159657"/>
                </a:lnTo>
                <a:lnTo>
                  <a:pt x="43544" y="159657"/>
                </a:lnTo>
                <a:cubicBezTo>
                  <a:pt x="19495" y="159657"/>
                  <a:pt x="0" y="179152"/>
                  <a:pt x="0" y="203201"/>
                </a:cubicBezTo>
                <a:lnTo>
                  <a:pt x="0" y="725713"/>
                </a:lnTo>
                <a:cubicBezTo>
                  <a:pt x="0" y="749762"/>
                  <a:pt x="19495" y="769257"/>
                  <a:pt x="43544" y="769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2862C99C-B520-C20E-8D45-1EC46131B7C7}"/>
              </a:ext>
            </a:extLst>
          </p:cNvPr>
          <p:cNvSpPr/>
          <p:nvPr/>
        </p:nvSpPr>
        <p:spPr>
          <a:xfrm flipV="1">
            <a:off x="8875484" y="1811734"/>
            <a:ext cx="1930400" cy="769257"/>
          </a:xfrm>
          <a:custGeom>
            <a:avLst/>
            <a:gdLst>
              <a:gd name="connsiteX0" fmla="*/ 43544 w 1930400"/>
              <a:gd name="connsiteY0" fmla="*/ 769257 h 769257"/>
              <a:gd name="connsiteX1" fmla="*/ 1886856 w 1930400"/>
              <a:gd name="connsiteY1" fmla="*/ 769257 h 769257"/>
              <a:gd name="connsiteX2" fmla="*/ 1930400 w 1930400"/>
              <a:gd name="connsiteY2" fmla="*/ 725713 h 769257"/>
              <a:gd name="connsiteX3" fmla="*/ 1930400 w 1930400"/>
              <a:gd name="connsiteY3" fmla="*/ 203201 h 769257"/>
              <a:gd name="connsiteX4" fmla="*/ 1886856 w 1930400"/>
              <a:gd name="connsiteY4" fmla="*/ 159657 h 769257"/>
              <a:gd name="connsiteX5" fmla="*/ 652760 w 1930400"/>
              <a:gd name="connsiteY5" fmla="*/ 159657 h 769257"/>
              <a:gd name="connsiteX6" fmla="*/ 574199 w 1930400"/>
              <a:gd name="connsiteY6" fmla="*/ 0 h 769257"/>
              <a:gd name="connsiteX7" fmla="*/ 495638 w 1930400"/>
              <a:gd name="connsiteY7" fmla="*/ 159657 h 769257"/>
              <a:gd name="connsiteX8" fmla="*/ 43544 w 1930400"/>
              <a:gd name="connsiteY8" fmla="*/ 159657 h 769257"/>
              <a:gd name="connsiteX9" fmla="*/ 0 w 1930400"/>
              <a:gd name="connsiteY9" fmla="*/ 203201 h 769257"/>
              <a:gd name="connsiteX10" fmla="*/ 0 w 1930400"/>
              <a:gd name="connsiteY10" fmla="*/ 725713 h 769257"/>
              <a:gd name="connsiteX11" fmla="*/ 43544 w 1930400"/>
              <a:gd name="connsiteY11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0400" h="769257">
                <a:moveTo>
                  <a:pt x="43544" y="769257"/>
                </a:moveTo>
                <a:lnTo>
                  <a:pt x="1886856" y="769257"/>
                </a:lnTo>
                <a:cubicBezTo>
                  <a:pt x="1910905" y="769257"/>
                  <a:pt x="1930400" y="749762"/>
                  <a:pt x="1930400" y="725713"/>
                </a:cubicBezTo>
                <a:lnTo>
                  <a:pt x="1930400" y="203201"/>
                </a:lnTo>
                <a:cubicBezTo>
                  <a:pt x="1930400" y="179152"/>
                  <a:pt x="1910905" y="159657"/>
                  <a:pt x="1886856" y="159657"/>
                </a:cubicBezTo>
                <a:lnTo>
                  <a:pt x="652760" y="159657"/>
                </a:lnTo>
                <a:lnTo>
                  <a:pt x="574199" y="0"/>
                </a:lnTo>
                <a:lnTo>
                  <a:pt x="495638" y="159657"/>
                </a:lnTo>
                <a:lnTo>
                  <a:pt x="43544" y="159657"/>
                </a:lnTo>
                <a:cubicBezTo>
                  <a:pt x="19495" y="159657"/>
                  <a:pt x="0" y="179152"/>
                  <a:pt x="0" y="203201"/>
                </a:cubicBezTo>
                <a:lnTo>
                  <a:pt x="0" y="725713"/>
                </a:lnTo>
                <a:cubicBezTo>
                  <a:pt x="0" y="749762"/>
                  <a:pt x="19495" y="769257"/>
                  <a:pt x="43544" y="769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C9B42533-8C3A-B3C5-456E-DE5EAFB27BCE}"/>
              </a:ext>
            </a:extLst>
          </p:cNvPr>
          <p:cNvSpPr/>
          <p:nvPr/>
        </p:nvSpPr>
        <p:spPr>
          <a:xfrm flipH="1" flipV="1">
            <a:off x="4963120" y="815338"/>
            <a:ext cx="1930400" cy="769257"/>
          </a:xfrm>
          <a:custGeom>
            <a:avLst/>
            <a:gdLst>
              <a:gd name="connsiteX0" fmla="*/ 43544 w 1930400"/>
              <a:gd name="connsiteY0" fmla="*/ 769257 h 769257"/>
              <a:gd name="connsiteX1" fmla="*/ 1886856 w 1930400"/>
              <a:gd name="connsiteY1" fmla="*/ 769257 h 769257"/>
              <a:gd name="connsiteX2" fmla="*/ 1930400 w 1930400"/>
              <a:gd name="connsiteY2" fmla="*/ 725713 h 769257"/>
              <a:gd name="connsiteX3" fmla="*/ 1930400 w 1930400"/>
              <a:gd name="connsiteY3" fmla="*/ 203201 h 769257"/>
              <a:gd name="connsiteX4" fmla="*/ 1886856 w 1930400"/>
              <a:gd name="connsiteY4" fmla="*/ 159657 h 769257"/>
              <a:gd name="connsiteX5" fmla="*/ 652760 w 1930400"/>
              <a:gd name="connsiteY5" fmla="*/ 159657 h 769257"/>
              <a:gd name="connsiteX6" fmla="*/ 574199 w 1930400"/>
              <a:gd name="connsiteY6" fmla="*/ 0 h 769257"/>
              <a:gd name="connsiteX7" fmla="*/ 495638 w 1930400"/>
              <a:gd name="connsiteY7" fmla="*/ 159657 h 769257"/>
              <a:gd name="connsiteX8" fmla="*/ 43544 w 1930400"/>
              <a:gd name="connsiteY8" fmla="*/ 159657 h 769257"/>
              <a:gd name="connsiteX9" fmla="*/ 0 w 1930400"/>
              <a:gd name="connsiteY9" fmla="*/ 203201 h 769257"/>
              <a:gd name="connsiteX10" fmla="*/ 0 w 1930400"/>
              <a:gd name="connsiteY10" fmla="*/ 725713 h 769257"/>
              <a:gd name="connsiteX11" fmla="*/ 43544 w 1930400"/>
              <a:gd name="connsiteY11" fmla="*/ 769257 h 76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0400" h="769257">
                <a:moveTo>
                  <a:pt x="43544" y="769257"/>
                </a:moveTo>
                <a:lnTo>
                  <a:pt x="1886856" y="769257"/>
                </a:lnTo>
                <a:cubicBezTo>
                  <a:pt x="1910905" y="769257"/>
                  <a:pt x="1930400" y="749762"/>
                  <a:pt x="1930400" y="725713"/>
                </a:cubicBezTo>
                <a:lnTo>
                  <a:pt x="1930400" y="203201"/>
                </a:lnTo>
                <a:cubicBezTo>
                  <a:pt x="1930400" y="179152"/>
                  <a:pt x="1910905" y="159657"/>
                  <a:pt x="1886856" y="159657"/>
                </a:cubicBezTo>
                <a:lnTo>
                  <a:pt x="652760" y="159657"/>
                </a:lnTo>
                <a:lnTo>
                  <a:pt x="574199" y="0"/>
                </a:lnTo>
                <a:lnTo>
                  <a:pt x="495638" y="159657"/>
                </a:lnTo>
                <a:lnTo>
                  <a:pt x="43544" y="159657"/>
                </a:lnTo>
                <a:cubicBezTo>
                  <a:pt x="19495" y="159657"/>
                  <a:pt x="0" y="179152"/>
                  <a:pt x="0" y="203201"/>
                </a:cubicBezTo>
                <a:lnTo>
                  <a:pt x="0" y="725713"/>
                </a:lnTo>
                <a:cubicBezTo>
                  <a:pt x="0" y="749762"/>
                  <a:pt x="19495" y="769257"/>
                  <a:pt x="43544" y="76925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5D5DE24-2AD5-28FE-E3CC-671F27A85B23}"/>
              </a:ext>
            </a:extLst>
          </p:cNvPr>
          <p:cNvSpPr txBox="1"/>
          <p:nvPr/>
        </p:nvSpPr>
        <p:spPr>
          <a:xfrm>
            <a:off x="420916" y="2976898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 err="1">
                <a:solidFill>
                  <a:schemeClr val="bg2"/>
                </a:solidFill>
              </a:rPr>
              <a:t>OfficePLUS</a:t>
            </a:r>
            <a:endParaRPr lang="zh-CN" altLang="en-US" dirty="0">
              <a:solidFill>
                <a:schemeClr val="bg2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D12E4F6-0E4A-FEF7-457C-F13CADA808F4}"/>
              </a:ext>
            </a:extLst>
          </p:cNvPr>
          <p:cNvSpPr txBox="1"/>
          <p:nvPr/>
        </p:nvSpPr>
        <p:spPr>
          <a:xfrm>
            <a:off x="2459789" y="4077161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E373F2E-B738-CA50-B7AB-8637A5188A08}"/>
              </a:ext>
            </a:extLst>
          </p:cNvPr>
          <p:cNvSpPr txBox="1"/>
          <p:nvPr/>
        </p:nvSpPr>
        <p:spPr>
          <a:xfrm>
            <a:off x="4963120" y="917625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1915BC1-7EDF-BD5E-292A-FD8042B1FF8D}"/>
              </a:ext>
            </a:extLst>
          </p:cNvPr>
          <p:cNvSpPr txBox="1"/>
          <p:nvPr/>
        </p:nvSpPr>
        <p:spPr>
          <a:xfrm>
            <a:off x="5928320" y="2754627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66AE30A-A6FE-C51F-AC26-08C41E0AA6CC}"/>
              </a:ext>
            </a:extLst>
          </p:cNvPr>
          <p:cNvSpPr txBox="1"/>
          <p:nvPr/>
        </p:nvSpPr>
        <p:spPr>
          <a:xfrm>
            <a:off x="8875484" y="1915932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5328DB6-410F-D14A-2617-E526C2DDEC58}"/>
              </a:ext>
            </a:extLst>
          </p:cNvPr>
          <p:cNvSpPr txBox="1"/>
          <p:nvPr/>
        </p:nvSpPr>
        <p:spPr>
          <a:xfrm>
            <a:off x="8689613" y="4267968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991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E4E5A97-32E7-D945-A84C-9BAE81897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工作亮点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8861C95-259F-EFD3-1A57-3D8E39A3D778}"/>
              </a:ext>
            </a:extLst>
          </p:cNvPr>
          <p:cNvGrpSpPr/>
          <p:nvPr/>
        </p:nvGrpSpPr>
        <p:grpSpPr>
          <a:xfrm>
            <a:off x="0" y="5576713"/>
            <a:ext cx="12192000" cy="1281287"/>
            <a:chOff x="0" y="5576713"/>
            <a:chExt cx="12192000" cy="128128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2BEBF77-10B0-82C7-EA56-048288791C70}"/>
                </a:ext>
              </a:extLst>
            </p:cNvPr>
            <p:cNvSpPr/>
            <p:nvPr/>
          </p:nvSpPr>
          <p:spPr>
            <a:xfrm rot="16200000">
              <a:off x="5455357" y="121357"/>
              <a:ext cx="1281287" cy="12191999"/>
            </a:xfrm>
            <a:custGeom>
              <a:avLst/>
              <a:gdLst>
                <a:gd name="connsiteX0" fmla="*/ 1281276 w 1281287"/>
                <a:gd name="connsiteY0" fmla="*/ 0 h 12191999"/>
                <a:gd name="connsiteX1" fmla="*/ 1002210 w 1281287"/>
                <a:gd name="connsiteY1" fmla="*/ 328346 h 12191999"/>
                <a:gd name="connsiteX2" fmla="*/ 83344 w 1281287"/>
                <a:gd name="connsiteY2" fmla="*/ 1654218 h 12191999"/>
                <a:gd name="connsiteX3" fmla="*/ 0 w 1281287"/>
                <a:gd name="connsiteY3" fmla="*/ 1804912 h 12191999"/>
                <a:gd name="connsiteX4" fmla="*/ 0 w 1281287"/>
                <a:gd name="connsiteY4" fmla="*/ 0 h 12191999"/>
                <a:gd name="connsiteX5" fmla="*/ 1281287 w 1281287"/>
                <a:gd name="connsiteY5" fmla="*/ 12191999 h 12191999"/>
                <a:gd name="connsiteX6" fmla="*/ 0 w 1281287"/>
                <a:gd name="connsiteY6" fmla="*/ 12191999 h 12191999"/>
                <a:gd name="connsiteX7" fmla="*/ 0 w 1281287"/>
                <a:gd name="connsiteY7" fmla="*/ 10387077 h 12191999"/>
                <a:gd name="connsiteX8" fmla="*/ 83343 w 1281287"/>
                <a:gd name="connsiteY8" fmla="*/ 10537772 h 12191999"/>
                <a:gd name="connsiteX9" fmla="*/ 1002211 w 1281287"/>
                <a:gd name="connsiteY9" fmla="*/ 11863643 h 1219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1287" h="12191999">
                  <a:moveTo>
                    <a:pt x="1281276" y="0"/>
                  </a:moveTo>
                  <a:lnTo>
                    <a:pt x="1002210" y="328346"/>
                  </a:lnTo>
                  <a:cubicBezTo>
                    <a:pt x="656284" y="752627"/>
                    <a:pt x="349274" y="1195780"/>
                    <a:pt x="83344" y="1654218"/>
                  </a:cubicBezTo>
                  <a:lnTo>
                    <a:pt x="0" y="1804912"/>
                  </a:lnTo>
                  <a:lnTo>
                    <a:pt x="0" y="0"/>
                  </a:lnTo>
                  <a:close/>
                  <a:moveTo>
                    <a:pt x="1281287" y="12191999"/>
                  </a:moveTo>
                  <a:lnTo>
                    <a:pt x="0" y="12191999"/>
                  </a:lnTo>
                  <a:lnTo>
                    <a:pt x="0" y="10387077"/>
                  </a:lnTo>
                  <a:lnTo>
                    <a:pt x="83343" y="10537772"/>
                  </a:lnTo>
                  <a:cubicBezTo>
                    <a:pt x="349274" y="10996210"/>
                    <a:pt x="656284" y="11439362"/>
                    <a:pt x="1002211" y="118636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7265116-77B2-90AC-7C16-98B41A4BDEF3}"/>
                </a:ext>
              </a:extLst>
            </p:cNvPr>
            <p:cNvSpPr/>
            <p:nvPr/>
          </p:nvSpPr>
          <p:spPr>
            <a:xfrm rot="16200000">
              <a:off x="5504058" y="170058"/>
              <a:ext cx="1183884" cy="12192000"/>
            </a:xfrm>
            <a:custGeom>
              <a:avLst/>
              <a:gdLst>
                <a:gd name="connsiteX0" fmla="*/ 1183874 w 1183884"/>
                <a:gd name="connsiteY0" fmla="*/ 0 h 12192000"/>
                <a:gd name="connsiteX1" fmla="*/ 904807 w 1183884"/>
                <a:gd name="connsiteY1" fmla="*/ 328347 h 12192000"/>
                <a:gd name="connsiteX2" fmla="*/ 193057 w 1183884"/>
                <a:gd name="connsiteY2" fmla="*/ 1313312 h 12192000"/>
                <a:gd name="connsiteX3" fmla="*/ 0 w 1183884"/>
                <a:gd name="connsiteY3" fmla="*/ 1631077 h 12192000"/>
                <a:gd name="connsiteX4" fmla="*/ 0 w 1183884"/>
                <a:gd name="connsiteY4" fmla="*/ 0 h 12192000"/>
                <a:gd name="connsiteX5" fmla="*/ 1183884 w 1183884"/>
                <a:gd name="connsiteY5" fmla="*/ 12192000 h 12192000"/>
                <a:gd name="connsiteX6" fmla="*/ 0 w 1183884"/>
                <a:gd name="connsiteY6" fmla="*/ 12192000 h 12192000"/>
                <a:gd name="connsiteX7" fmla="*/ 0 w 1183884"/>
                <a:gd name="connsiteY7" fmla="*/ 10560914 h 12192000"/>
                <a:gd name="connsiteX8" fmla="*/ 193057 w 1183884"/>
                <a:gd name="connsiteY8" fmla="*/ 10878679 h 12192000"/>
                <a:gd name="connsiteX9" fmla="*/ 904808 w 1183884"/>
                <a:gd name="connsiteY9" fmla="*/ 11863644 h 12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3884" h="12192000">
                  <a:moveTo>
                    <a:pt x="1183874" y="0"/>
                  </a:moveTo>
                  <a:lnTo>
                    <a:pt x="904807" y="328347"/>
                  </a:lnTo>
                  <a:cubicBezTo>
                    <a:pt x="645363" y="646558"/>
                    <a:pt x="407809" y="975384"/>
                    <a:pt x="193057" y="1313312"/>
                  </a:cubicBezTo>
                  <a:lnTo>
                    <a:pt x="0" y="1631077"/>
                  </a:lnTo>
                  <a:lnTo>
                    <a:pt x="0" y="0"/>
                  </a:lnTo>
                  <a:close/>
                  <a:moveTo>
                    <a:pt x="1183884" y="12192000"/>
                  </a:moveTo>
                  <a:lnTo>
                    <a:pt x="0" y="12192000"/>
                  </a:lnTo>
                  <a:lnTo>
                    <a:pt x="0" y="10560914"/>
                  </a:lnTo>
                  <a:lnTo>
                    <a:pt x="193057" y="10878679"/>
                  </a:lnTo>
                  <a:cubicBezTo>
                    <a:pt x="407809" y="11216608"/>
                    <a:pt x="645363" y="11545434"/>
                    <a:pt x="904808" y="11863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FF321CA-627E-651B-15E8-AAD821B69414}"/>
                </a:ext>
              </a:extLst>
            </p:cNvPr>
            <p:cNvSpPr/>
            <p:nvPr/>
          </p:nvSpPr>
          <p:spPr>
            <a:xfrm rot="16200000">
              <a:off x="5552759" y="218761"/>
              <a:ext cx="1086481" cy="12191997"/>
            </a:xfrm>
            <a:custGeom>
              <a:avLst/>
              <a:gdLst>
                <a:gd name="connsiteX0" fmla="*/ 1086469 w 1086481"/>
                <a:gd name="connsiteY0" fmla="*/ 0 h 12191997"/>
                <a:gd name="connsiteX1" fmla="*/ 807404 w 1086481"/>
                <a:gd name="connsiteY1" fmla="*/ 328344 h 12191997"/>
                <a:gd name="connsiteX2" fmla="*/ 95654 w 1086481"/>
                <a:gd name="connsiteY2" fmla="*/ 1313309 h 12191997"/>
                <a:gd name="connsiteX3" fmla="*/ 0 w 1086481"/>
                <a:gd name="connsiteY3" fmla="*/ 1470752 h 12191997"/>
                <a:gd name="connsiteX4" fmla="*/ 0 w 1086481"/>
                <a:gd name="connsiteY4" fmla="*/ 0 h 12191997"/>
                <a:gd name="connsiteX5" fmla="*/ 1086481 w 1086481"/>
                <a:gd name="connsiteY5" fmla="*/ 12191997 h 12191997"/>
                <a:gd name="connsiteX6" fmla="*/ 0 w 1086481"/>
                <a:gd name="connsiteY6" fmla="*/ 12191997 h 12191997"/>
                <a:gd name="connsiteX7" fmla="*/ 0 w 1086481"/>
                <a:gd name="connsiteY7" fmla="*/ 10721233 h 12191997"/>
                <a:gd name="connsiteX8" fmla="*/ 95654 w 1086481"/>
                <a:gd name="connsiteY8" fmla="*/ 10878676 h 12191997"/>
                <a:gd name="connsiteX9" fmla="*/ 807405 w 1086481"/>
                <a:gd name="connsiteY9" fmla="*/ 11863641 h 121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6481" h="12191997">
                  <a:moveTo>
                    <a:pt x="1086469" y="0"/>
                  </a:moveTo>
                  <a:lnTo>
                    <a:pt x="807404" y="328344"/>
                  </a:lnTo>
                  <a:cubicBezTo>
                    <a:pt x="547960" y="646555"/>
                    <a:pt x="310406" y="975381"/>
                    <a:pt x="95654" y="1313309"/>
                  </a:cubicBezTo>
                  <a:lnTo>
                    <a:pt x="0" y="1470752"/>
                  </a:lnTo>
                  <a:lnTo>
                    <a:pt x="0" y="0"/>
                  </a:lnTo>
                  <a:close/>
                  <a:moveTo>
                    <a:pt x="1086481" y="12191997"/>
                  </a:moveTo>
                  <a:lnTo>
                    <a:pt x="0" y="12191997"/>
                  </a:lnTo>
                  <a:lnTo>
                    <a:pt x="0" y="10721233"/>
                  </a:lnTo>
                  <a:lnTo>
                    <a:pt x="95654" y="10878676"/>
                  </a:lnTo>
                  <a:cubicBezTo>
                    <a:pt x="310406" y="11216605"/>
                    <a:pt x="547960" y="11545431"/>
                    <a:pt x="807405" y="118636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E67AB04-AB9C-E28A-B1FD-FCFF9CF7ED21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重点商家介绍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2893146-4F19-930C-C8B1-7777A21F3D08}"/>
              </a:ext>
            </a:extLst>
          </p:cNvPr>
          <p:cNvGrpSpPr/>
          <p:nvPr/>
        </p:nvGrpSpPr>
        <p:grpSpPr>
          <a:xfrm>
            <a:off x="573088" y="1645920"/>
            <a:ext cx="2468880" cy="822960"/>
            <a:chOff x="628650" y="1645920"/>
            <a:chExt cx="2468880" cy="82296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52C01A5-D0E5-ED57-95C5-F88EAB197BD2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B60A002-DAAD-D100-0204-1F6986373EF4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854AF-D441-E00D-BACB-5EC1FC57FCD2}"/>
              </a:ext>
            </a:extLst>
          </p:cNvPr>
          <p:cNvSpPr txBox="1"/>
          <p:nvPr/>
        </p:nvSpPr>
        <p:spPr>
          <a:xfrm>
            <a:off x="846339" y="1918454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dirty="0" err="1">
                <a:solidFill>
                  <a:schemeClr val="tx2"/>
                </a:solidFill>
              </a:rPr>
              <a:t>OfficePLUS</a:t>
            </a:r>
            <a:endParaRPr lang="zh-CN" altLang="en-US" dirty="0">
              <a:solidFill>
                <a:schemeClr val="tx2"/>
              </a:solidFill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4B4411D-F807-C8FE-8F51-6F99E64840A6}"/>
              </a:ext>
            </a:extLst>
          </p:cNvPr>
          <p:cNvGrpSpPr/>
          <p:nvPr/>
        </p:nvGrpSpPr>
        <p:grpSpPr>
          <a:xfrm>
            <a:off x="9148626" y="1645920"/>
            <a:ext cx="2468880" cy="822960"/>
            <a:chOff x="628650" y="1645920"/>
            <a:chExt cx="2468880" cy="82296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F0B8F40-CB92-1F89-B969-5D0C73A95F00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2D6D9DA-EE4D-C718-9612-EBABF3D13522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952E5A0-8013-7BC6-6809-34AA035F5DF3}"/>
              </a:ext>
            </a:extLst>
          </p:cNvPr>
          <p:cNvSpPr txBox="1"/>
          <p:nvPr/>
        </p:nvSpPr>
        <p:spPr>
          <a:xfrm>
            <a:off x="9417866" y="1918454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BF7BA44-B088-62AA-0D7A-DBFDA03002E4}"/>
              </a:ext>
            </a:extLst>
          </p:cNvPr>
          <p:cNvGrpSpPr/>
          <p:nvPr/>
        </p:nvGrpSpPr>
        <p:grpSpPr>
          <a:xfrm>
            <a:off x="3439827" y="1645920"/>
            <a:ext cx="2468880" cy="822960"/>
            <a:chOff x="628650" y="1645920"/>
            <a:chExt cx="2468880" cy="82296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62E46D7-C60E-86CB-EFCB-8310430718A6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7AD9DE6-FF90-DF52-7F19-B2E445AF6091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419364C0-F4CA-4026-E066-49464CBDEAF7}"/>
              </a:ext>
            </a:extLst>
          </p:cNvPr>
          <p:cNvSpPr txBox="1"/>
          <p:nvPr/>
        </p:nvSpPr>
        <p:spPr>
          <a:xfrm>
            <a:off x="3703515" y="1918454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AC4E006-155E-24CE-CA29-0145E705D6B3}"/>
              </a:ext>
            </a:extLst>
          </p:cNvPr>
          <p:cNvGrpSpPr/>
          <p:nvPr/>
        </p:nvGrpSpPr>
        <p:grpSpPr>
          <a:xfrm>
            <a:off x="6285898" y="1645920"/>
            <a:ext cx="2468880" cy="822960"/>
            <a:chOff x="628650" y="1645920"/>
            <a:chExt cx="2468880" cy="82296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6D42C8E-5169-319A-D810-69A39BCE553F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7888274-2B3A-55CF-887F-1C3C25BDEF65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0B85F4B-1EFA-1D04-30F7-FC6A45F01084}"/>
              </a:ext>
            </a:extLst>
          </p:cNvPr>
          <p:cNvSpPr txBox="1"/>
          <p:nvPr/>
        </p:nvSpPr>
        <p:spPr>
          <a:xfrm>
            <a:off x="6560690" y="1918454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62052EF-67EC-7B17-E27A-67DE7B4081E7}"/>
              </a:ext>
            </a:extLst>
          </p:cNvPr>
          <p:cNvGrpSpPr/>
          <p:nvPr/>
        </p:nvGrpSpPr>
        <p:grpSpPr>
          <a:xfrm>
            <a:off x="573088" y="2879796"/>
            <a:ext cx="2468880" cy="822960"/>
            <a:chOff x="628650" y="1645920"/>
            <a:chExt cx="2468880" cy="822960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08A565D-0CAA-1BE2-017F-EB42A1AEB750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09A0A21-9A2F-AA8F-27F7-A2A7E3F89056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5015410C-F9C8-2AED-5674-A07DB9179BF9}"/>
              </a:ext>
            </a:extLst>
          </p:cNvPr>
          <p:cNvSpPr txBox="1"/>
          <p:nvPr/>
        </p:nvSpPr>
        <p:spPr>
          <a:xfrm>
            <a:off x="846339" y="3152330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375B7A7-1230-A2FA-30B2-59EFFBA294C0}"/>
              </a:ext>
            </a:extLst>
          </p:cNvPr>
          <p:cNvGrpSpPr/>
          <p:nvPr/>
        </p:nvGrpSpPr>
        <p:grpSpPr>
          <a:xfrm>
            <a:off x="9148626" y="2879796"/>
            <a:ext cx="2468880" cy="822960"/>
            <a:chOff x="628650" y="1645920"/>
            <a:chExt cx="2468880" cy="82296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82E647DD-F5A4-0383-8FCE-6D14EB4134FF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5D8D93C3-F488-0D65-43C9-056AF83BACAA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91AA775C-D94C-19A4-0FEF-24F3EC6077CE}"/>
              </a:ext>
            </a:extLst>
          </p:cNvPr>
          <p:cNvSpPr txBox="1"/>
          <p:nvPr/>
        </p:nvSpPr>
        <p:spPr>
          <a:xfrm>
            <a:off x="9417866" y="3152330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F4E1605-BE4C-AD00-BD0B-3A85887DAEA7}"/>
              </a:ext>
            </a:extLst>
          </p:cNvPr>
          <p:cNvGrpSpPr/>
          <p:nvPr/>
        </p:nvGrpSpPr>
        <p:grpSpPr>
          <a:xfrm>
            <a:off x="3439827" y="2879796"/>
            <a:ext cx="2468880" cy="822960"/>
            <a:chOff x="628650" y="1645920"/>
            <a:chExt cx="2468880" cy="822960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49FB52F-7E59-D7E9-1E55-D2919ECECD92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34B48FED-E175-1C79-42BE-2B3B8DCECFA2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EB7F77E5-91DE-A8B3-F187-ACA199DA047E}"/>
              </a:ext>
            </a:extLst>
          </p:cNvPr>
          <p:cNvSpPr txBox="1"/>
          <p:nvPr/>
        </p:nvSpPr>
        <p:spPr>
          <a:xfrm>
            <a:off x="3703515" y="3152330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137CD85-99E1-153F-982F-D346C9F3BB40}"/>
              </a:ext>
            </a:extLst>
          </p:cNvPr>
          <p:cNvGrpSpPr/>
          <p:nvPr/>
        </p:nvGrpSpPr>
        <p:grpSpPr>
          <a:xfrm>
            <a:off x="6285898" y="2879796"/>
            <a:ext cx="2468880" cy="822960"/>
            <a:chOff x="628650" y="1645920"/>
            <a:chExt cx="2468880" cy="82296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10C8F95C-030D-A40E-F12B-9A0E328E3E87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5761FF3-737F-F5B0-85DC-A01EA84F5C4C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05F999D2-DF35-4CD0-B5A2-B3F04F0B5E70}"/>
              </a:ext>
            </a:extLst>
          </p:cNvPr>
          <p:cNvSpPr txBox="1"/>
          <p:nvPr/>
        </p:nvSpPr>
        <p:spPr>
          <a:xfrm>
            <a:off x="6560690" y="3152330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9D531CCD-34D1-8878-A445-23A66E3C9BB6}"/>
              </a:ext>
            </a:extLst>
          </p:cNvPr>
          <p:cNvGrpSpPr/>
          <p:nvPr/>
        </p:nvGrpSpPr>
        <p:grpSpPr>
          <a:xfrm>
            <a:off x="573088" y="4228254"/>
            <a:ext cx="2468880" cy="822960"/>
            <a:chOff x="628650" y="1645920"/>
            <a:chExt cx="2468880" cy="822960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DACFBA44-58A9-1113-BAE6-5930C5DFA252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257DCC88-35C8-4A64-0277-C9406CEED5B0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3233F685-F30F-8B4D-020A-05B21044E719}"/>
              </a:ext>
            </a:extLst>
          </p:cNvPr>
          <p:cNvSpPr txBox="1"/>
          <p:nvPr/>
        </p:nvSpPr>
        <p:spPr>
          <a:xfrm>
            <a:off x="846339" y="4500788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AD6DD5A2-4306-8F52-6E48-C4D37E34F79D}"/>
              </a:ext>
            </a:extLst>
          </p:cNvPr>
          <p:cNvGrpSpPr/>
          <p:nvPr/>
        </p:nvGrpSpPr>
        <p:grpSpPr>
          <a:xfrm>
            <a:off x="9148626" y="4228254"/>
            <a:ext cx="2468880" cy="822960"/>
            <a:chOff x="628650" y="1645920"/>
            <a:chExt cx="2468880" cy="822960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F126383E-6DF5-6B46-4558-9ACF016EBB11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23BF759E-4B3F-B79E-ACA7-94AA61F60603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文本框 66">
            <a:extLst>
              <a:ext uri="{FF2B5EF4-FFF2-40B4-BE49-F238E27FC236}">
                <a16:creationId xmlns:a16="http://schemas.microsoft.com/office/drawing/2014/main" id="{F3C5592E-D832-F3F6-FBDD-CB4780FD7551}"/>
              </a:ext>
            </a:extLst>
          </p:cNvPr>
          <p:cNvSpPr txBox="1"/>
          <p:nvPr/>
        </p:nvSpPr>
        <p:spPr>
          <a:xfrm>
            <a:off x="9417866" y="4500788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872C26FF-B6A6-8C7F-C089-76D8202A2C1D}"/>
              </a:ext>
            </a:extLst>
          </p:cNvPr>
          <p:cNvGrpSpPr/>
          <p:nvPr/>
        </p:nvGrpSpPr>
        <p:grpSpPr>
          <a:xfrm>
            <a:off x="3439827" y="4228254"/>
            <a:ext cx="2468880" cy="822960"/>
            <a:chOff x="628650" y="1645920"/>
            <a:chExt cx="2468880" cy="822960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A9FCC8E0-4A21-ED6F-175E-07772E0E01E9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F4E96A1A-8148-8CBC-7E4D-A2A2941EE9F7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D1DE85D0-4510-302D-CB84-A62E863E1997}"/>
              </a:ext>
            </a:extLst>
          </p:cNvPr>
          <p:cNvSpPr txBox="1"/>
          <p:nvPr/>
        </p:nvSpPr>
        <p:spPr>
          <a:xfrm>
            <a:off x="3703515" y="4500788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E4D6E6E-B21F-8C64-40D9-62B8A5E64E58}"/>
              </a:ext>
            </a:extLst>
          </p:cNvPr>
          <p:cNvGrpSpPr/>
          <p:nvPr/>
        </p:nvGrpSpPr>
        <p:grpSpPr>
          <a:xfrm>
            <a:off x="6285898" y="4228254"/>
            <a:ext cx="2468880" cy="822960"/>
            <a:chOff x="628650" y="1645920"/>
            <a:chExt cx="2468880" cy="822960"/>
          </a:xfrm>
        </p:grpSpPr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E2379065-5EA2-CC56-6B23-86CA4C29C5FF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4FCD429A-C070-16EE-A6E2-D31EB3DE1C72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文本框 74">
            <a:extLst>
              <a:ext uri="{FF2B5EF4-FFF2-40B4-BE49-F238E27FC236}">
                <a16:creationId xmlns:a16="http://schemas.microsoft.com/office/drawing/2014/main" id="{C46345AB-8FC1-80DE-C668-37564BC827F9}"/>
              </a:ext>
            </a:extLst>
          </p:cNvPr>
          <p:cNvSpPr txBox="1"/>
          <p:nvPr/>
        </p:nvSpPr>
        <p:spPr>
          <a:xfrm>
            <a:off x="6560690" y="4500788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6F085CA8-82B0-4E4C-3AB0-5A62BE9645C1}"/>
              </a:ext>
            </a:extLst>
          </p:cNvPr>
          <p:cNvGrpSpPr/>
          <p:nvPr/>
        </p:nvGrpSpPr>
        <p:grpSpPr>
          <a:xfrm>
            <a:off x="576083" y="5588142"/>
            <a:ext cx="2468880" cy="822960"/>
            <a:chOff x="628650" y="1645920"/>
            <a:chExt cx="2468880" cy="822960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6C59EAC6-6792-8B63-54AA-CBB61732D42B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183454D2-E912-D1D8-4874-D38A261F5ABD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0D46E654-B879-75A1-CB94-D06B2BD4AAC3}"/>
              </a:ext>
            </a:extLst>
          </p:cNvPr>
          <p:cNvSpPr txBox="1"/>
          <p:nvPr/>
        </p:nvSpPr>
        <p:spPr>
          <a:xfrm>
            <a:off x="849334" y="5860676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912FC9DB-ADA3-F6E6-54E3-BD8A6F69C8FB}"/>
              </a:ext>
            </a:extLst>
          </p:cNvPr>
          <p:cNvGrpSpPr/>
          <p:nvPr/>
        </p:nvGrpSpPr>
        <p:grpSpPr>
          <a:xfrm>
            <a:off x="9151621" y="5588142"/>
            <a:ext cx="2468880" cy="822960"/>
            <a:chOff x="628650" y="1645920"/>
            <a:chExt cx="2468880" cy="822960"/>
          </a:xfrm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CDFFBD5A-621D-970F-1732-FED16D3413DA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4510A75E-1B3C-C9E1-EE81-BB279745CE89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B7B434DB-AEB8-981C-AE4E-8DCEADCDE83D}"/>
              </a:ext>
            </a:extLst>
          </p:cNvPr>
          <p:cNvSpPr txBox="1"/>
          <p:nvPr/>
        </p:nvSpPr>
        <p:spPr>
          <a:xfrm>
            <a:off x="9420861" y="5860676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88BB3C21-D3D9-9245-5464-FBA14592C8F9}"/>
              </a:ext>
            </a:extLst>
          </p:cNvPr>
          <p:cNvGrpSpPr/>
          <p:nvPr/>
        </p:nvGrpSpPr>
        <p:grpSpPr>
          <a:xfrm>
            <a:off x="3442822" y="5588142"/>
            <a:ext cx="2468880" cy="822960"/>
            <a:chOff x="628650" y="1645920"/>
            <a:chExt cx="2468880" cy="822960"/>
          </a:xfrm>
        </p:grpSpPr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3C0BAF2-B888-8CFD-59F1-80372A91965F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79C94170-382F-DCE4-0414-D353BA211D50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F6119F11-CF58-30D1-6B84-3F17BA61932A}"/>
              </a:ext>
            </a:extLst>
          </p:cNvPr>
          <p:cNvSpPr txBox="1"/>
          <p:nvPr/>
        </p:nvSpPr>
        <p:spPr>
          <a:xfrm>
            <a:off x="3706510" y="5860676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79B1CE1E-9A76-39DD-26AD-79E1F859A200}"/>
              </a:ext>
            </a:extLst>
          </p:cNvPr>
          <p:cNvGrpSpPr/>
          <p:nvPr/>
        </p:nvGrpSpPr>
        <p:grpSpPr>
          <a:xfrm>
            <a:off x="6288893" y="5588142"/>
            <a:ext cx="2468880" cy="822960"/>
            <a:chOff x="628650" y="1645920"/>
            <a:chExt cx="2468880" cy="822960"/>
          </a:xfrm>
        </p:grpSpPr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EC1B48BC-BFAD-0464-8B6D-41FD47D53CB4}"/>
                </a:ext>
              </a:extLst>
            </p:cNvPr>
            <p:cNvSpPr/>
            <p:nvPr/>
          </p:nvSpPr>
          <p:spPr>
            <a:xfrm>
              <a:off x="628650" y="1645920"/>
              <a:ext cx="2468880" cy="8229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F67010FB-84BA-AA25-B71E-CA9643A0459C}"/>
                </a:ext>
              </a:extLst>
            </p:cNvPr>
            <p:cNvSpPr/>
            <p:nvPr/>
          </p:nvSpPr>
          <p:spPr>
            <a:xfrm>
              <a:off x="628650" y="1645920"/>
              <a:ext cx="2468880" cy="9144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8DFFBFF7-F93C-F705-4E4A-6E893BDAD049}"/>
              </a:ext>
            </a:extLst>
          </p:cNvPr>
          <p:cNvSpPr txBox="1"/>
          <p:nvPr/>
        </p:nvSpPr>
        <p:spPr>
          <a:xfrm>
            <a:off x="6563685" y="5860676"/>
            <a:ext cx="19304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3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AF11330-D2B7-EDB6-D3DA-28D2F867A1A7}"/>
              </a:ext>
            </a:extLst>
          </p:cNvPr>
          <p:cNvSpPr txBox="1"/>
          <p:nvPr/>
        </p:nvSpPr>
        <p:spPr>
          <a:xfrm>
            <a:off x="738612" y="4347566"/>
            <a:ext cx="167442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自我介绍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C0BEC5-BE6A-FF50-E5DC-E5D33F1BACC3}"/>
              </a:ext>
            </a:extLst>
          </p:cNvPr>
          <p:cNvSpPr txBox="1"/>
          <p:nvPr/>
        </p:nvSpPr>
        <p:spPr>
          <a:xfrm>
            <a:off x="2998700" y="4347566"/>
            <a:ext cx="167442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完成情况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3A1CC3-0C75-F6E4-364C-89228D505603}"/>
              </a:ext>
            </a:extLst>
          </p:cNvPr>
          <p:cNvSpPr txBox="1"/>
          <p:nvPr/>
        </p:nvSpPr>
        <p:spPr>
          <a:xfrm>
            <a:off x="7518876" y="4347566"/>
            <a:ext cx="167442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问题难点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44CD486-2455-FAFC-19D9-4BB3B4CB5D8B}"/>
              </a:ext>
            </a:extLst>
          </p:cNvPr>
          <p:cNvSpPr txBox="1"/>
          <p:nvPr/>
        </p:nvSpPr>
        <p:spPr>
          <a:xfrm>
            <a:off x="9778967" y="4347566"/>
            <a:ext cx="167442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未来展望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513CBD-E3B2-0DFE-7822-DE634DB67FE7}"/>
              </a:ext>
            </a:extLst>
          </p:cNvPr>
          <p:cNvSpPr txBox="1"/>
          <p:nvPr/>
        </p:nvSpPr>
        <p:spPr>
          <a:xfrm>
            <a:off x="5258788" y="4347566"/>
            <a:ext cx="1674421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工作亮点</a:t>
            </a:r>
          </a:p>
        </p:txBody>
      </p:sp>
    </p:spTree>
    <p:extLst>
      <p:ext uri="{BB962C8B-B14F-4D97-AF65-F5344CB8AC3E}">
        <p14:creationId xmlns:p14="http://schemas.microsoft.com/office/powerpoint/2010/main" val="586007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5937FEF8-D9FF-02BD-41CB-28FCCA3D048D}"/>
              </a:ext>
            </a:extLst>
          </p:cNvPr>
          <p:cNvSpPr/>
          <p:nvPr/>
        </p:nvSpPr>
        <p:spPr>
          <a:xfrm>
            <a:off x="239903" y="0"/>
            <a:ext cx="11676062" cy="6858000"/>
          </a:xfrm>
          <a:custGeom>
            <a:avLst/>
            <a:gdLst>
              <a:gd name="connsiteX0" fmla="*/ 1140273 w 11676062"/>
              <a:gd name="connsiteY0" fmla="*/ 0 h 6858000"/>
              <a:gd name="connsiteX1" fmla="*/ 10535789 w 11676062"/>
              <a:gd name="connsiteY1" fmla="*/ 0 h 6858000"/>
              <a:gd name="connsiteX2" fmla="*/ 10679018 w 11676062"/>
              <a:gd name="connsiteY2" fmla="*/ 201415 h 6858000"/>
              <a:gd name="connsiteX3" fmla="*/ 11676062 w 11676062"/>
              <a:gd name="connsiteY3" fmla="*/ 3465513 h 6858000"/>
              <a:gd name="connsiteX4" fmla="*/ 10679018 w 11676062"/>
              <a:gd name="connsiteY4" fmla="*/ 6729612 h 6858000"/>
              <a:gd name="connsiteX5" fmla="*/ 10587719 w 11676062"/>
              <a:gd name="connsiteY5" fmla="*/ 6858000 h 6858000"/>
              <a:gd name="connsiteX6" fmla="*/ 1088344 w 11676062"/>
              <a:gd name="connsiteY6" fmla="*/ 6858000 h 6858000"/>
              <a:gd name="connsiteX7" fmla="*/ 997044 w 11676062"/>
              <a:gd name="connsiteY7" fmla="*/ 6729612 h 6858000"/>
              <a:gd name="connsiteX8" fmla="*/ 0 w 11676062"/>
              <a:gd name="connsiteY8" fmla="*/ 3465513 h 6858000"/>
              <a:gd name="connsiteX9" fmla="*/ 997044 w 11676062"/>
              <a:gd name="connsiteY9" fmla="*/ 20141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76062" h="6858000">
                <a:moveTo>
                  <a:pt x="1140273" y="0"/>
                </a:moveTo>
                <a:lnTo>
                  <a:pt x="10535789" y="0"/>
                </a:lnTo>
                <a:lnTo>
                  <a:pt x="10679018" y="201415"/>
                </a:lnTo>
                <a:cubicBezTo>
                  <a:pt x="11308500" y="1133171"/>
                  <a:pt x="11676062" y="2256418"/>
                  <a:pt x="11676062" y="3465513"/>
                </a:cubicBezTo>
                <a:cubicBezTo>
                  <a:pt x="11676062" y="4674609"/>
                  <a:pt x="11308500" y="5797856"/>
                  <a:pt x="10679018" y="6729612"/>
                </a:cubicBezTo>
                <a:lnTo>
                  <a:pt x="10587719" y="6858000"/>
                </a:lnTo>
                <a:lnTo>
                  <a:pt x="1088344" y="6858000"/>
                </a:lnTo>
                <a:lnTo>
                  <a:pt x="997044" y="6729612"/>
                </a:lnTo>
                <a:cubicBezTo>
                  <a:pt x="367563" y="5797856"/>
                  <a:pt x="0" y="4674609"/>
                  <a:pt x="0" y="3465513"/>
                </a:cubicBezTo>
                <a:cubicBezTo>
                  <a:pt x="0" y="2256418"/>
                  <a:pt x="367563" y="1133171"/>
                  <a:pt x="997044" y="201415"/>
                </a:cubicBezTo>
                <a:close/>
              </a:path>
            </a:pathLst>
          </a:custGeom>
          <a:solidFill>
            <a:schemeClr val="accent4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5681A103-FBE8-7234-97AB-65FF49DD55A8}"/>
              </a:ext>
            </a:extLst>
          </p:cNvPr>
          <p:cNvSpPr/>
          <p:nvPr/>
        </p:nvSpPr>
        <p:spPr>
          <a:xfrm>
            <a:off x="1808307" y="0"/>
            <a:ext cx="8614230" cy="6858000"/>
          </a:xfrm>
          <a:custGeom>
            <a:avLst/>
            <a:gdLst>
              <a:gd name="connsiteX0" fmla="*/ 2211078 w 8614230"/>
              <a:gd name="connsiteY0" fmla="*/ 0 h 6858000"/>
              <a:gd name="connsiteX1" fmla="*/ 6403153 w 8614230"/>
              <a:gd name="connsiteY1" fmla="*/ 0 h 6858000"/>
              <a:gd name="connsiteX2" fmla="*/ 6540511 w 8614230"/>
              <a:gd name="connsiteY2" fmla="*/ 78980 h 6858000"/>
              <a:gd name="connsiteX3" fmla="*/ 8614230 w 8614230"/>
              <a:gd name="connsiteY3" fmla="*/ 3762539 h 6858000"/>
              <a:gd name="connsiteX4" fmla="*/ 7352705 w 8614230"/>
              <a:gd name="connsiteY4" fmla="*/ 6808130 h 6858000"/>
              <a:gd name="connsiteX5" fmla="*/ 7300398 w 8614230"/>
              <a:gd name="connsiteY5" fmla="*/ 6858000 h 6858000"/>
              <a:gd name="connsiteX6" fmla="*/ 1313833 w 8614230"/>
              <a:gd name="connsiteY6" fmla="*/ 6858000 h 6858000"/>
              <a:gd name="connsiteX7" fmla="*/ 1261525 w 8614230"/>
              <a:gd name="connsiteY7" fmla="*/ 6808130 h 6858000"/>
              <a:gd name="connsiteX8" fmla="*/ 0 w 8614230"/>
              <a:gd name="connsiteY8" fmla="*/ 3762539 h 6858000"/>
              <a:gd name="connsiteX9" fmla="*/ 2073720 w 8614230"/>
              <a:gd name="connsiteY9" fmla="*/ 789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14230" h="6858000">
                <a:moveTo>
                  <a:pt x="2211078" y="0"/>
                </a:moveTo>
                <a:lnTo>
                  <a:pt x="6403153" y="0"/>
                </a:lnTo>
                <a:lnTo>
                  <a:pt x="6540511" y="78980"/>
                </a:lnTo>
                <a:cubicBezTo>
                  <a:pt x="7783754" y="834393"/>
                  <a:pt x="8614230" y="2201482"/>
                  <a:pt x="8614230" y="3762539"/>
                </a:cubicBezTo>
                <a:cubicBezTo>
                  <a:pt x="8614230" y="4951916"/>
                  <a:pt x="8132140" y="6028695"/>
                  <a:pt x="7352705" y="6808130"/>
                </a:cubicBezTo>
                <a:lnTo>
                  <a:pt x="7300398" y="6858000"/>
                </a:lnTo>
                <a:lnTo>
                  <a:pt x="1313833" y="6858000"/>
                </a:lnTo>
                <a:lnTo>
                  <a:pt x="1261525" y="6808130"/>
                </a:lnTo>
                <a:cubicBezTo>
                  <a:pt x="482091" y="6028695"/>
                  <a:pt x="0" y="4951916"/>
                  <a:pt x="0" y="3762539"/>
                </a:cubicBezTo>
                <a:cubicBezTo>
                  <a:pt x="0" y="2201482"/>
                  <a:pt x="830476" y="834393"/>
                  <a:pt x="2073720" y="78980"/>
                </a:cubicBezTo>
                <a:close/>
              </a:path>
            </a:pathLst>
          </a:cu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5F3357D-4849-DF64-8CD8-A2E02358AE98}"/>
              </a:ext>
            </a:extLst>
          </p:cNvPr>
          <p:cNvSpPr/>
          <p:nvPr/>
        </p:nvSpPr>
        <p:spPr>
          <a:xfrm>
            <a:off x="3701142" y="1070656"/>
            <a:ext cx="4789714" cy="478971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83CB20B-D9BB-2D0E-5992-249A7EA3C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工作亮点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3FC65D-A463-D367-1EC2-21418BA3061C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超额指标</a:t>
            </a: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35B5050E-F102-00FD-188F-33E4CA3F43EA}"/>
              </a:ext>
            </a:extLst>
          </p:cNvPr>
          <p:cNvSpPr/>
          <p:nvPr/>
        </p:nvSpPr>
        <p:spPr>
          <a:xfrm rot="16200000">
            <a:off x="4810517" y="-523483"/>
            <a:ext cx="2570966" cy="12192000"/>
          </a:xfrm>
          <a:custGeom>
            <a:avLst/>
            <a:gdLst>
              <a:gd name="connsiteX0" fmla="*/ 2570966 w 2570966"/>
              <a:gd name="connsiteY0" fmla="*/ 12192000 h 12192000"/>
              <a:gd name="connsiteX1" fmla="*/ 0 w 2570966"/>
              <a:gd name="connsiteY1" fmla="*/ 12192000 h 12192000"/>
              <a:gd name="connsiteX2" fmla="*/ 1 w 2570966"/>
              <a:gd name="connsiteY2" fmla="*/ 0 h 12192000"/>
              <a:gd name="connsiteX3" fmla="*/ 2570956 w 2570966"/>
              <a:gd name="connsiteY3" fmla="*/ 0 h 12192000"/>
              <a:gd name="connsiteX4" fmla="*/ 2291889 w 2570966"/>
              <a:gd name="connsiteY4" fmla="*/ 328347 h 12192000"/>
              <a:gd name="connsiteX5" fmla="*/ 147146 w 2570966"/>
              <a:gd name="connsiteY5" fmla="*/ 6095996 h 12192000"/>
              <a:gd name="connsiteX6" fmla="*/ 2291890 w 2570966"/>
              <a:gd name="connsiteY6" fmla="*/ 11863644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70966" h="12192000">
                <a:moveTo>
                  <a:pt x="2570966" y="12192000"/>
                </a:moveTo>
                <a:lnTo>
                  <a:pt x="0" y="12192000"/>
                </a:lnTo>
                <a:lnTo>
                  <a:pt x="1" y="0"/>
                </a:lnTo>
                <a:lnTo>
                  <a:pt x="2570956" y="0"/>
                </a:lnTo>
                <a:lnTo>
                  <a:pt x="2291889" y="328347"/>
                </a:lnTo>
                <a:cubicBezTo>
                  <a:pt x="908184" y="2025469"/>
                  <a:pt x="147146" y="4024549"/>
                  <a:pt x="147146" y="6095996"/>
                </a:cubicBezTo>
                <a:cubicBezTo>
                  <a:pt x="147145" y="8167443"/>
                  <a:pt x="908184" y="10166522"/>
                  <a:pt x="2291890" y="118636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4CAE3A5-B849-BEED-32B1-4218BA671DE2}"/>
              </a:ext>
            </a:extLst>
          </p:cNvPr>
          <p:cNvSpPr/>
          <p:nvPr/>
        </p:nvSpPr>
        <p:spPr>
          <a:xfrm rot="16200000">
            <a:off x="4548270" y="-785730"/>
            <a:ext cx="3095460" cy="12192000"/>
          </a:xfrm>
          <a:custGeom>
            <a:avLst/>
            <a:gdLst>
              <a:gd name="connsiteX0" fmla="*/ 3095460 w 3095460"/>
              <a:gd name="connsiteY0" fmla="*/ 12192000 h 12192000"/>
              <a:gd name="connsiteX1" fmla="*/ 0 w 3095460"/>
              <a:gd name="connsiteY1" fmla="*/ 12192000 h 12192000"/>
              <a:gd name="connsiteX2" fmla="*/ 1 w 3095460"/>
              <a:gd name="connsiteY2" fmla="*/ 0 h 12192000"/>
              <a:gd name="connsiteX3" fmla="*/ 3095446 w 3095460"/>
              <a:gd name="connsiteY3" fmla="*/ 0 h 12192000"/>
              <a:gd name="connsiteX4" fmla="*/ 2840060 w 3095460"/>
              <a:gd name="connsiteY4" fmla="*/ 245951 h 12192000"/>
              <a:gd name="connsiteX5" fmla="*/ 182340 w 3095460"/>
              <a:gd name="connsiteY5" fmla="*/ 6095995 h 12192000"/>
              <a:gd name="connsiteX6" fmla="*/ 2840061 w 3095460"/>
              <a:gd name="connsiteY6" fmla="*/ 11946038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5460" h="12192000">
                <a:moveTo>
                  <a:pt x="3095460" y="12192000"/>
                </a:moveTo>
                <a:lnTo>
                  <a:pt x="0" y="12192000"/>
                </a:lnTo>
                <a:lnTo>
                  <a:pt x="1" y="0"/>
                </a:lnTo>
                <a:lnTo>
                  <a:pt x="3095446" y="0"/>
                </a:lnTo>
                <a:lnTo>
                  <a:pt x="2840060" y="245951"/>
                </a:lnTo>
                <a:cubicBezTo>
                  <a:pt x="1125402" y="1967318"/>
                  <a:pt x="182340" y="3994956"/>
                  <a:pt x="182340" y="6095995"/>
                </a:cubicBezTo>
                <a:cubicBezTo>
                  <a:pt x="182339" y="8197034"/>
                  <a:pt x="1125402" y="10224672"/>
                  <a:pt x="2840061" y="11946038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E6A4D3F-9B31-D2F4-B38C-A91B27852AF7}"/>
              </a:ext>
            </a:extLst>
          </p:cNvPr>
          <p:cNvSpPr/>
          <p:nvPr/>
        </p:nvSpPr>
        <p:spPr>
          <a:xfrm>
            <a:off x="4470399" y="1839913"/>
            <a:ext cx="3251200" cy="325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DFC5F30-0633-2A0B-B5F9-E8133FFDEE6E}"/>
              </a:ext>
            </a:extLst>
          </p:cNvPr>
          <p:cNvSpPr/>
          <p:nvPr/>
        </p:nvSpPr>
        <p:spPr>
          <a:xfrm>
            <a:off x="4187180" y="1556693"/>
            <a:ext cx="3817640" cy="381764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4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29000">
                  <a:schemeClr val="accent4"/>
                </a:gs>
                <a:gs pos="22000">
                  <a:schemeClr val="accent1">
                    <a:alpha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空心弧 16">
            <a:extLst>
              <a:ext uri="{FF2B5EF4-FFF2-40B4-BE49-F238E27FC236}">
                <a16:creationId xmlns:a16="http://schemas.microsoft.com/office/drawing/2014/main" id="{0746BBE1-6E65-ED24-CA09-A8A76C4C37D8}"/>
              </a:ext>
            </a:extLst>
          </p:cNvPr>
          <p:cNvSpPr/>
          <p:nvPr/>
        </p:nvSpPr>
        <p:spPr>
          <a:xfrm>
            <a:off x="3701142" y="1106785"/>
            <a:ext cx="4753585" cy="4753585"/>
          </a:xfrm>
          <a:prstGeom prst="blockArc">
            <a:avLst>
              <a:gd name="adj1" fmla="val 10800000"/>
              <a:gd name="adj2" fmla="val 13890394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空心弧 17">
            <a:extLst>
              <a:ext uri="{FF2B5EF4-FFF2-40B4-BE49-F238E27FC236}">
                <a16:creationId xmlns:a16="http://schemas.microsoft.com/office/drawing/2014/main" id="{83E947B2-DE0B-17BD-8BBD-56AFDA45BE74}"/>
              </a:ext>
            </a:extLst>
          </p:cNvPr>
          <p:cNvSpPr/>
          <p:nvPr/>
        </p:nvSpPr>
        <p:spPr>
          <a:xfrm rot="12122628">
            <a:off x="3947754" y="1353397"/>
            <a:ext cx="4260360" cy="4260360"/>
          </a:xfrm>
          <a:prstGeom prst="blockArc">
            <a:avLst>
              <a:gd name="adj1" fmla="val 10800000"/>
              <a:gd name="adj2" fmla="val 17507975"/>
              <a:gd name="adj3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6622619-1F2A-6F25-05C3-130960821452}"/>
              </a:ext>
            </a:extLst>
          </p:cNvPr>
          <p:cNvSpPr txBox="1"/>
          <p:nvPr/>
        </p:nvSpPr>
        <p:spPr>
          <a:xfrm>
            <a:off x="4738913" y="2814837"/>
            <a:ext cx="27141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挖潜指标完成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C42896E-D8E6-FE37-0E72-6E2F88BDD3FB}"/>
              </a:ext>
            </a:extLst>
          </p:cNvPr>
          <p:cNvSpPr txBox="1"/>
          <p:nvPr/>
        </p:nvSpPr>
        <p:spPr>
          <a:xfrm>
            <a:off x="4720848" y="3403187"/>
            <a:ext cx="271417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</a:rPr>
              <a:t>120%</a:t>
            </a: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3065732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FD73F6A-4C8C-CD69-4D2D-22644540D2A5}"/>
              </a:ext>
            </a:extLst>
          </p:cNvPr>
          <p:cNvSpPr txBox="1"/>
          <p:nvPr/>
        </p:nvSpPr>
        <p:spPr>
          <a:xfrm>
            <a:off x="8548915" y="2459504"/>
            <a:ext cx="2438400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0" dirty="0">
                <a:solidFill>
                  <a:schemeClr val="bg2"/>
                </a:solidFill>
                <a:latin typeface="+mj-lt"/>
              </a:rPr>
              <a:t>04</a:t>
            </a:r>
            <a:endParaRPr lang="zh-CN" altLang="en-US" sz="1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5D1064-1396-41A9-F19F-29DE151F1288}"/>
              </a:ext>
            </a:extLst>
          </p:cNvPr>
          <p:cNvSpPr txBox="1"/>
          <p:nvPr/>
        </p:nvSpPr>
        <p:spPr>
          <a:xfrm>
            <a:off x="3121245" y="3119732"/>
            <a:ext cx="3147043" cy="9233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问题难点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C58FEC-37AF-C90B-57B2-DA7FA9649CBE}"/>
              </a:ext>
            </a:extLst>
          </p:cNvPr>
          <p:cNvSpPr txBox="1"/>
          <p:nvPr/>
        </p:nvSpPr>
        <p:spPr>
          <a:xfrm>
            <a:off x="3156997" y="2782669"/>
            <a:ext cx="3147044" cy="64633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38000">
                        <a:schemeClr val="accent4"/>
                      </a:gs>
                    </a:gsLst>
                    <a:lin ang="5400000" scaled="1"/>
                  </a:gradFill>
                </a:ln>
                <a:noFill/>
                <a:effectLst/>
                <a:latin typeface="+mj-lt"/>
                <a:ea typeface="+mj-ea"/>
                <a:sym typeface="+mn-ea"/>
              </a:rPr>
              <a:t>PART FOUR</a:t>
            </a:r>
            <a:endParaRPr lang="zh-CN" altLang="en-US" sz="3600" b="1" dirty="0">
              <a:ln w="9525">
                <a:gradFill>
                  <a:gsLst>
                    <a:gs pos="100000">
                      <a:schemeClr val="accent1">
                        <a:lumMod val="5000"/>
                        <a:lumOff val="95000"/>
                        <a:alpha val="50000"/>
                      </a:schemeClr>
                    </a:gs>
                    <a:gs pos="38000">
                      <a:schemeClr val="accent4"/>
                    </a:gs>
                  </a:gsLst>
                  <a:lin ang="5400000" scaled="1"/>
                </a:gradFill>
              </a:ln>
              <a:noFill/>
              <a:effectLst/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2451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4C9E74FD-2856-BD48-07E5-B4025619458E}"/>
              </a:ext>
            </a:extLst>
          </p:cNvPr>
          <p:cNvSpPr/>
          <p:nvPr/>
        </p:nvSpPr>
        <p:spPr>
          <a:xfrm>
            <a:off x="0" y="1426100"/>
            <a:ext cx="12192000" cy="4998789"/>
          </a:xfrm>
          <a:custGeom>
            <a:avLst/>
            <a:gdLst>
              <a:gd name="connsiteX0" fmla="*/ 12192000 w 12192000"/>
              <a:gd name="connsiteY0" fmla="*/ 0 h 4998789"/>
              <a:gd name="connsiteX1" fmla="*/ 12192000 w 12192000"/>
              <a:gd name="connsiteY1" fmla="*/ 4998789 h 4998789"/>
              <a:gd name="connsiteX2" fmla="*/ 5882640 w 12192000"/>
              <a:gd name="connsiteY2" fmla="*/ 3958659 h 4998789"/>
              <a:gd name="connsiteX3" fmla="*/ 265454 w 12192000"/>
              <a:gd name="connsiteY3" fmla="*/ 4795131 h 4998789"/>
              <a:gd name="connsiteX4" fmla="*/ 0 w 12192000"/>
              <a:gd name="connsiteY4" fmla="*/ 4858404 h 4998789"/>
              <a:gd name="connsiteX5" fmla="*/ 0 w 12192000"/>
              <a:gd name="connsiteY5" fmla="*/ 11513 h 4998789"/>
              <a:gd name="connsiteX6" fmla="*/ 531168 w 12192000"/>
              <a:gd name="connsiteY6" fmla="*/ 138120 h 4998789"/>
              <a:gd name="connsiteX7" fmla="*/ 6148354 w 12192000"/>
              <a:gd name="connsiteY7" fmla="*/ 974592 h 4998789"/>
              <a:gd name="connsiteX8" fmla="*/ 11672560 w 12192000"/>
              <a:gd name="connsiteY8" fmla="*/ 128119 h 4998789"/>
              <a:gd name="connsiteX9" fmla="*/ 12192000 w 12192000"/>
              <a:gd name="connsiteY9" fmla="*/ 0 h 4998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998789">
                <a:moveTo>
                  <a:pt x="12192000" y="0"/>
                </a:moveTo>
                <a:lnTo>
                  <a:pt x="12192000" y="4998789"/>
                </a:lnTo>
                <a:cubicBezTo>
                  <a:pt x="10098405" y="4479677"/>
                  <a:pt x="8004810" y="3960564"/>
                  <a:pt x="5882640" y="3958659"/>
                </a:cubicBezTo>
                <a:cubicBezTo>
                  <a:pt x="4025741" y="3956992"/>
                  <a:pt x="2146965" y="4351313"/>
                  <a:pt x="265454" y="4795131"/>
                </a:cubicBezTo>
                <a:lnTo>
                  <a:pt x="0" y="4858404"/>
                </a:lnTo>
                <a:lnTo>
                  <a:pt x="0" y="11513"/>
                </a:lnTo>
                <a:lnTo>
                  <a:pt x="531168" y="138120"/>
                </a:lnTo>
                <a:cubicBezTo>
                  <a:pt x="2412679" y="581938"/>
                  <a:pt x="4291455" y="976259"/>
                  <a:pt x="6148354" y="974592"/>
                </a:cubicBezTo>
                <a:cubicBezTo>
                  <a:pt x="8005253" y="972925"/>
                  <a:pt x="9840274" y="575271"/>
                  <a:pt x="11672560" y="128119"/>
                </a:cubicBezTo>
                <a:lnTo>
                  <a:pt x="1219200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50000">
                <a:schemeClr val="accent4"/>
              </a:gs>
              <a:gs pos="100000">
                <a:schemeClr val="accent4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9A9FB7C-F81C-1DA3-4012-78BD39076364}"/>
              </a:ext>
            </a:extLst>
          </p:cNvPr>
          <p:cNvSpPr/>
          <p:nvPr/>
        </p:nvSpPr>
        <p:spPr>
          <a:xfrm rot="7198584">
            <a:off x="3696347" y="1530638"/>
            <a:ext cx="4789714" cy="4789714"/>
          </a:xfrm>
          <a:prstGeom prst="ellipse">
            <a:avLst/>
          </a:prstGeom>
          <a:solidFill>
            <a:schemeClr val="accent4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83B0C775-A12B-3472-DB6E-E2568AE81F36}"/>
              </a:ext>
            </a:extLst>
          </p:cNvPr>
          <p:cNvSpPr/>
          <p:nvPr/>
        </p:nvSpPr>
        <p:spPr>
          <a:xfrm>
            <a:off x="4182385" y="2016675"/>
            <a:ext cx="3817640" cy="381764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chemeClr val="accent4">
                    <a:alpha val="50000"/>
                  </a:schemeClr>
                </a:gs>
                <a:gs pos="100000">
                  <a:schemeClr val="accent4">
                    <a:alpha val="50000"/>
                  </a:schemeClr>
                </a:gs>
                <a:gs pos="29000">
                  <a:schemeClr val="accent4"/>
                </a:gs>
                <a:gs pos="22000">
                  <a:schemeClr val="accent1">
                    <a:alpha val="5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9E27A4A-87BF-4B8D-1B94-186D3D3C4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问题难点 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/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827A1C-FC96-899D-6CF3-4DB852076610}"/>
              </a:ext>
            </a:extLst>
          </p:cNvPr>
          <p:cNvSpPr txBox="1"/>
          <p:nvPr/>
        </p:nvSpPr>
        <p:spPr>
          <a:xfrm>
            <a:off x="2510589" y="582945"/>
            <a:ext cx="2763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流失与激活商家现状分析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E0EEECAF-53F9-A675-7EE5-DE67896BE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4077440"/>
              </p:ext>
            </p:extLst>
          </p:nvPr>
        </p:nvGraphicFramePr>
        <p:xfrm>
          <a:off x="3134360" y="1938019"/>
          <a:ext cx="5923280" cy="394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555A521-C23A-6729-9076-17150BEDCCFF}"/>
              </a:ext>
            </a:extLst>
          </p:cNvPr>
          <p:cNvSpPr txBox="1"/>
          <p:nvPr/>
        </p:nvSpPr>
        <p:spPr>
          <a:xfrm>
            <a:off x="4516837" y="3352284"/>
            <a:ext cx="151505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2"/>
                </a:solidFill>
              </a:rPr>
              <a:t>流失商家</a:t>
            </a:r>
            <a:r>
              <a:rPr lang="en-US" altLang="zh-CN" dirty="0">
                <a:solidFill>
                  <a:schemeClr val="bg2"/>
                </a:solidFill>
              </a:rPr>
              <a:t>3</a:t>
            </a:r>
            <a:r>
              <a:rPr lang="zh-CN" altLang="en-US" dirty="0">
                <a:solidFill>
                  <a:schemeClr val="bg2"/>
                </a:solidFill>
              </a:rPr>
              <a:t>家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B651DF5-6B18-2622-95AD-130C5A2E91B8}"/>
              </a:ext>
            </a:extLst>
          </p:cNvPr>
          <p:cNvSpPr txBox="1"/>
          <p:nvPr/>
        </p:nvSpPr>
        <p:spPr>
          <a:xfrm>
            <a:off x="5800807" y="4499609"/>
            <a:ext cx="1515055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2"/>
                </a:solidFill>
              </a:rPr>
              <a:t>激活商家</a:t>
            </a:r>
            <a:r>
              <a:rPr lang="en-US" altLang="zh-CN" dirty="0">
                <a:solidFill>
                  <a:schemeClr val="bg2"/>
                </a:solidFill>
              </a:rPr>
              <a:t>7</a:t>
            </a:r>
            <a:r>
              <a:rPr lang="zh-CN" altLang="en-US" dirty="0">
                <a:solidFill>
                  <a:schemeClr val="bg2"/>
                </a:solidFill>
              </a:rPr>
              <a:t>家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6645DEA3-7424-8214-16F1-E80F57D3CDDE}"/>
              </a:ext>
            </a:extLst>
          </p:cNvPr>
          <p:cNvSpPr/>
          <p:nvPr userDrawn="1"/>
        </p:nvSpPr>
        <p:spPr>
          <a:xfrm>
            <a:off x="871688" y="2337963"/>
            <a:ext cx="1271831" cy="1271831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BD6152F-D30C-997A-1ACF-695F01FD6C69}"/>
              </a:ext>
            </a:extLst>
          </p:cNvPr>
          <p:cNvSpPr txBox="1"/>
          <p:nvPr userDrawn="1"/>
        </p:nvSpPr>
        <p:spPr>
          <a:xfrm>
            <a:off x="905526" y="2713448"/>
            <a:ext cx="118807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lt"/>
              </a:rPr>
              <a:t>价格</a:t>
            </a: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4259860D-FDCC-73F7-D4CE-0529C50110C8}"/>
              </a:ext>
            </a:extLst>
          </p:cNvPr>
          <p:cNvSpPr/>
          <p:nvPr/>
        </p:nvSpPr>
        <p:spPr>
          <a:xfrm>
            <a:off x="2577238" y="3536950"/>
            <a:ext cx="1082956" cy="1082956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E2DF72D-746E-B468-F129-007604B3DC2F}"/>
              </a:ext>
            </a:extLst>
          </p:cNvPr>
          <p:cNvSpPr txBox="1"/>
          <p:nvPr/>
        </p:nvSpPr>
        <p:spPr>
          <a:xfrm>
            <a:off x="2612896" y="3816818"/>
            <a:ext cx="10116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lt"/>
              </a:rPr>
              <a:t>服务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C9CCBE7-6A4E-E24C-791E-B7199F9FEE03}"/>
              </a:ext>
            </a:extLst>
          </p:cNvPr>
          <p:cNvSpPr/>
          <p:nvPr/>
        </p:nvSpPr>
        <p:spPr>
          <a:xfrm>
            <a:off x="1213161" y="4340038"/>
            <a:ext cx="1082956" cy="1082956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FFF0B26-91C5-7D64-0E13-B5E66760D576}"/>
              </a:ext>
            </a:extLst>
          </p:cNvPr>
          <p:cNvSpPr txBox="1"/>
          <p:nvPr/>
        </p:nvSpPr>
        <p:spPr>
          <a:xfrm>
            <a:off x="1248819" y="4709321"/>
            <a:ext cx="101163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lt"/>
              </a:rPr>
              <a:t>阶段性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F639B0B-9E38-F778-4A94-672D11F4C443}"/>
              </a:ext>
            </a:extLst>
          </p:cNvPr>
          <p:cNvSpPr/>
          <p:nvPr/>
        </p:nvSpPr>
        <p:spPr>
          <a:xfrm>
            <a:off x="8878683" y="4151163"/>
            <a:ext cx="1271831" cy="1271831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827716B-C603-7EF8-3827-C0679EC22EAC}"/>
              </a:ext>
            </a:extLst>
          </p:cNvPr>
          <p:cNvSpPr txBox="1"/>
          <p:nvPr/>
        </p:nvSpPr>
        <p:spPr>
          <a:xfrm>
            <a:off x="8926482" y="4619906"/>
            <a:ext cx="11880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lt"/>
              </a:rPr>
              <a:t>数据异常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8C0F00E6-060F-FC74-CA55-ABC4AFF5B72E}"/>
              </a:ext>
            </a:extLst>
          </p:cNvPr>
          <p:cNvSpPr/>
          <p:nvPr/>
        </p:nvSpPr>
        <p:spPr>
          <a:xfrm>
            <a:off x="10410304" y="2141480"/>
            <a:ext cx="1082956" cy="1082956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DFE52CD-1645-603D-CB7D-C9910DCADF89}"/>
              </a:ext>
            </a:extLst>
          </p:cNvPr>
          <p:cNvSpPr txBox="1"/>
          <p:nvPr/>
        </p:nvSpPr>
        <p:spPr>
          <a:xfrm>
            <a:off x="10445962" y="2421348"/>
            <a:ext cx="1011639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+mj-lt"/>
              </a:rPr>
              <a:t>波动</a:t>
            </a: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2F269DEE-17BE-FA41-4790-680E44F139F9}"/>
              </a:ext>
            </a:extLst>
          </p:cNvPr>
          <p:cNvSpPr/>
          <p:nvPr/>
        </p:nvSpPr>
        <p:spPr>
          <a:xfrm>
            <a:off x="8551820" y="2533571"/>
            <a:ext cx="1082956" cy="1082956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2F3F199-592D-BD14-A585-9D6ADEAD1977}"/>
              </a:ext>
            </a:extLst>
          </p:cNvPr>
          <p:cNvSpPr txBox="1"/>
          <p:nvPr/>
        </p:nvSpPr>
        <p:spPr>
          <a:xfrm>
            <a:off x="8587478" y="2902854"/>
            <a:ext cx="101163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lt"/>
              </a:rPr>
              <a:t>错发</a:t>
            </a:r>
          </a:p>
        </p:txBody>
      </p:sp>
    </p:spTree>
    <p:extLst>
      <p:ext uri="{BB962C8B-B14F-4D97-AF65-F5344CB8AC3E}">
        <p14:creationId xmlns:p14="http://schemas.microsoft.com/office/powerpoint/2010/main" val="892831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9E27A4A-87BF-4B8D-1B94-186D3D3C4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问题难点 </a:t>
            </a:r>
            <a:r>
              <a:rPr lang="en-US" altLang="zh-CN" sz="2800" b="1" dirty="0">
                <a:solidFill>
                  <a:schemeClr val="accent1"/>
                </a:solidFill>
                <a:latin typeface="+mj-ea"/>
                <a:ea typeface="+mj-ea"/>
              </a:rPr>
              <a:t>/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827A1C-FC96-899D-6CF3-4DB852076610}"/>
              </a:ext>
            </a:extLst>
          </p:cNvPr>
          <p:cNvSpPr txBox="1"/>
          <p:nvPr/>
        </p:nvSpPr>
        <p:spPr>
          <a:xfrm>
            <a:off x="2510589" y="582945"/>
            <a:ext cx="2763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流失与激活商家改善方案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66B92C8-969C-84AA-7F61-B72DF36103CD}"/>
              </a:ext>
            </a:extLst>
          </p:cNvPr>
          <p:cNvSpPr/>
          <p:nvPr/>
        </p:nvSpPr>
        <p:spPr>
          <a:xfrm>
            <a:off x="515938" y="1536583"/>
            <a:ext cx="3556000" cy="3991428"/>
          </a:xfrm>
          <a:prstGeom prst="roundRect">
            <a:avLst>
              <a:gd name="adj" fmla="val 605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166BB6A-4044-D927-420E-E51FF6662EC9}"/>
              </a:ext>
            </a:extLst>
          </p:cNvPr>
          <p:cNvSpPr/>
          <p:nvPr/>
        </p:nvSpPr>
        <p:spPr>
          <a:xfrm>
            <a:off x="4318000" y="1536583"/>
            <a:ext cx="3556000" cy="3991428"/>
          </a:xfrm>
          <a:prstGeom prst="roundRect">
            <a:avLst>
              <a:gd name="adj" fmla="val 6055"/>
            </a:avLst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291BF3D-EA8C-5CB6-27C1-0B949C075089}"/>
              </a:ext>
            </a:extLst>
          </p:cNvPr>
          <p:cNvSpPr/>
          <p:nvPr/>
        </p:nvSpPr>
        <p:spPr>
          <a:xfrm>
            <a:off x="8105165" y="1536583"/>
            <a:ext cx="3556000" cy="3991428"/>
          </a:xfrm>
          <a:prstGeom prst="roundRect">
            <a:avLst>
              <a:gd name="adj" fmla="val 6055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C68FD87-53D9-73FA-4FC8-992608D441DA}"/>
              </a:ext>
            </a:extLst>
          </p:cNvPr>
          <p:cNvGrpSpPr/>
          <p:nvPr/>
        </p:nvGrpSpPr>
        <p:grpSpPr>
          <a:xfrm>
            <a:off x="0" y="5576713"/>
            <a:ext cx="12192000" cy="1281287"/>
            <a:chOff x="0" y="5576713"/>
            <a:chExt cx="12192000" cy="1281287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C20DC216-B8F1-B6FF-8E55-4EE684A4626E}"/>
                </a:ext>
              </a:extLst>
            </p:cNvPr>
            <p:cNvSpPr/>
            <p:nvPr/>
          </p:nvSpPr>
          <p:spPr>
            <a:xfrm rot="16200000">
              <a:off x="5455357" y="121357"/>
              <a:ext cx="1281287" cy="12191999"/>
            </a:xfrm>
            <a:custGeom>
              <a:avLst/>
              <a:gdLst>
                <a:gd name="connsiteX0" fmla="*/ 1281276 w 1281287"/>
                <a:gd name="connsiteY0" fmla="*/ 0 h 12191999"/>
                <a:gd name="connsiteX1" fmla="*/ 1002210 w 1281287"/>
                <a:gd name="connsiteY1" fmla="*/ 328346 h 12191999"/>
                <a:gd name="connsiteX2" fmla="*/ 83344 w 1281287"/>
                <a:gd name="connsiteY2" fmla="*/ 1654218 h 12191999"/>
                <a:gd name="connsiteX3" fmla="*/ 0 w 1281287"/>
                <a:gd name="connsiteY3" fmla="*/ 1804912 h 12191999"/>
                <a:gd name="connsiteX4" fmla="*/ 0 w 1281287"/>
                <a:gd name="connsiteY4" fmla="*/ 0 h 12191999"/>
                <a:gd name="connsiteX5" fmla="*/ 1281287 w 1281287"/>
                <a:gd name="connsiteY5" fmla="*/ 12191999 h 12191999"/>
                <a:gd name="connsiteX6" fmla="*/ 0 w 1281287"/>
                <a:gd name="connsiteY6" fmla="*/ 12191999 h 12191999"/>
                <a:gd name="connsiteX7" fmla="*/ 0 w 1281287"/>
                <a:gd name="connsiteY7" fmla="*/ 10387077 h 12191999"/>
                <a:gd name="connsiteX8" fmla="*/ 83343 w 1281287"/>
                <a:gd name="connsiteY8" fmla="*/ 10537772 h 12191999"/>
                <a:gd name="connsiteX9" fmla="*/ 1002211 w 1281287"/>
                <a:gd name="connsiteY9" fmla="*/ 11863643 h 1219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1287" h="12191999">
                  <a:moveTo>
                    <a:pt x="1281276" y="0"/>
                  </a:moveTo>
                  <a:lnTo>
                    <a:pt x="1002210" y="328346"/>
                  </a:lnTo>
                  <a:cubicBezTo>
                    <a:pt x="656284" y="752627"/>
                    <a:pt x="349274" y="1195780"/>
                    <a:pt x="83344" y="1654218"/>
                  </a:cubicBezTo>
                  <a:lnTo>
                    <a:pt x="0" y="1804912"/>
                  </a:lnTo>
                  <a:lnTo>
                    <a:pt x="0" y="0"/>
                  </a:lnTo>
                  <a:close/>
                  <a:moveTo>
                    <a:pt x="1281287" y="12191999"/>
                  </a:moveTo>
                  <a:lnTo>
                    <a:pt x="0" y="12191999"/>
                  </a:lnTo>
                  <a:lnTo>
                    <a:pt x="0" y="10387077"/>
                  </a:lnTo>
                  <a:lnTo>
                    <a:pt x="83343" y="10537772"/>
                  </a:lnTo>
                  <a:cubicBezTo>
                    <a:pt x="349274" y="10996210"/>
                    <a:pt x="656284" y="11439362"/>
                    <a:pt x="1002211" y="118636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7775230-EB8C-B19B-657E-7D09D4450FBC}"/>
                </a:ext>
              </a:extLst>
            </p:cNvPr>
            <p:cNvSpPr/>
            <p:nvPr/>
          </p:nvSpPr>
          <p:spPr>
            <a:xfrm rot="16200000">
              <a:off x="5504058" y="170058"/>
              <a:ext cx="1183884" cy="12192000"/>
            </a:xfrm>
            <a:custGeom>
              <a:avLst/>
              <a:gdLst>
                <a:gd name="connsiteX0" fmla="*/ 1183874 w 1183884"/>
                <a:gd name="connsiteY0" fmla="*/ 0 h 12192000"/>
                <a:gd name="connsiteX1" fmla="*/ 904807 w 1183884"/>
                <a:gd name="connsiteY1" fmla="*/ 328347 h 12192000"/>
                <a:gd name="connsiteX2" fmla="*/ 193057 w 1183884"/>
                <a:gd name="connsiteY2" fmla="*/ 1313312 h 12192000"/>
                <a:gd name="connsiteX3" fmla="*/ 0 w 1183884"/>
                <a:gd name="connsiteY3" fmla="*/ 1631077 h 12192000"/>
                <a:gd name="connsiteX4" fmla="*/ 0 w 1183884"/>
                <a:gd name="connsiteY4" fmla="*/ 0 h 12192000"/>
                <a:gd name="connsiteX5" fmla="*/ 1183884 w 1183884"/>
                <a:gd name="connsiteY5" fmla="*/ 12192000 h 12192000"/>
                <a:gd name="connsiteX6" fmla="*/ 0 w 1183884"/>
                <a:gd name="connsiteY6" fmla="*/ 12192000 h 12192000"/>
                <a:gd name="connsiteX7" fmla="*/ 0 w 1183884"/>
                <a:gd name="connsiteY7" fmla="*/ 10560914 h 12192000"/>
                <a:gd name="connsiteX8" fmla="*/ 193057 w 1183884"/>
                <a:gd name="connsiteY8" fmla="*/ 10878679 h 12192000"/>
                <a:gd name="connsiteX9" fmla="*/ 904808 w 1183884"/>
                <a:gd name="connsiteY9" fmla="*/ 11863644 h 12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3884" h="12192000">
                  <a:moveTo>
                    <a:pt x="1183874" y="0"/>
                  </a:moveTo>
                  <a:lnTo>
                    <a:pt x="904807" y="328347"/>
                  </a:lnTo>
                  <a:cubicBezTo>
                    <a:pt x="645363" y="646558"/>
                    <a:pt x="407809" y="975384"/>
                    <a:pt x="193057" y="1313312"/>
                  </a:cubicBezTo>
                  <a:lnTo>
                    <a:pt x="0" y="1631077"/>
                  </a:lnTo>
                  <a:lnTo>
                    <a:pt x="0" y="0"/>
                  </a:lnTo>
                  <a:close/>
                  <a:moveTo>
                    <a:pt x="1183884" y="12192000"/>
                  </a:moveTo>
                  <a:lnTo>
                    <a:pt x="0" y="12192000"/>
                  </a:lnTo>
                  <a:lnTo>
                    <a:pt x="0" y="10560914"/>
                  </a:lnTo>
                  <a:lnTo>
                    <a:pt x="193057" y="10878679"/>
                  </a:lnTo>
                  <a:cubicBezTo>
                    <a:pt x="407809" y="11216608"/>
                    <a:pt x="645363" y="11545434"/>
                    <a:pt x="904808" y="118636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C26BE74-5FEB-14B8-EC1C-890C8EAB89E8}"/>
                </a:ext>
              </a:extLst>
            </p:cNvPr>
            <p:cNvSpPr/>
            <p:nvPr/>
          </p:nvSpPr>
          <p:spPr>
            <a:xfrm rot="16200000">
              <a:off x="5552759" y="218761"/>
              <a:ext cx="1086481" cy="12191997"/>
            </a:xfrm>
            <a:custGeom>
              <a:avLst/>
              <a:gdLst>
                <a:gd name="connsiteX0" fmla="*/ 1086469 w 1086481"/>
                <a:gd name="connsiteY0" fmla="*/ 0 h 12191997"/>
                <a:gd name="connsiteX1" fmla="*/ 807404 w 1086481"/>
                <a:gd name="connsiteY1" fmla="*/ 328344 h 12191997"/>
                <a:gd name="connsiteX2" fmla="*/ 95654 w 1086481"/>
                <a:gd name="connsiteY2" fmla="*/ 1313309 h 12191997"/>
                <a:gd name="connsiteX3" fmla="*/ 0 w 1086481"/>
                <a:gd name="connsiteY3" fmla="*/ 1470752 h 12191997"/>
                <a:gd name="connsiteX4" fmla="*/ 0 w 1086481"/>
                <a:gd name="connsiteY4" fmla="*/ 0 h 12191997"/>
                <a:gd name="connsiteX5" fmla="*/ 1086481 w 1086481"/>
                <a:gd name="connsiteY5" fmla="*/ 12191997 h 12191997"/>
                <a:gd name="connsiteX6" fmla="*/ 0 w 1086481"/>
                <a:gd name="connsiteY6" fmla="*/ 12191997 h 12191997"/>
                <a:gd name="connsiteX7" fmla="*/ 0 w 1086481"/>
                <a:gd name="connsiteY7" fmla="*/ 10721233 h 12191997"/>
                <a:gd name="connsiteX8" fmla="*/ 95654 w 1086481"/>
                <a:gd name="connsiteY8" fmla="*/ 10878676 h 12191997"/>
                <a:gd name="connsiteX9" fmla="*/ 807405 w 1086481"/>
                <a:gd name="connsiteY9" fmla="*/ 11863641 h 1219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6481" h="12191997">
                  <a:moveTo>
                    <a:pt x="1086469" y="0"/>
                  </a:moveTo>
                  <a:lnTo>
                    <a:pt x="807404" y="328344"/>
                  </a:lnTo>
                  <a:cubicBezTo>
                    <a:pt x="547960" y="646555"/>
                    <a:pt x="310406" y="975381"/>
                    <a:pt x="95654" y="1313309"/>
                  </a:cubicBezTo>
                  <a:lnTo>
                    <a:pt x="0" y="1470752"/>
                  </a:lnTo>
                  <a:lnTo>
                    <a:pt x="0" y="0"/>
                  </a:lnTo>
                  <a:close/>
                  <a:moveTo>
                    <a:pt x="1086481" y="12191997"/>
                  </a:moveTo>
                  <a:lnTo>
                    <a:pt x="0" y="12191997"/>
                  </a:lnTo>
                  <a:lnTo>
                    <a:pt x="0" y="10721233"/>
                  </a:lnTo>
                  <a:lnTo>
                    <a:pt x="95654" y="10878676"/>
                  </a:lnTo>
                  <a:cubicBezTo>
                    <a:pt x="310406" y="11216605"/>
                    <a:pt x="547960" y="11545431"/>
                    <a:pt x="807405" y="118636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1A0E9E7-CD39-5344-3F4E-5470ACD977B3}"/>
              </a:ext>
            </a:extLst>
          </p:cNvPr>
          <p:cNvSpPr txBox="1"/>
          <p:nvPr/>
        </p:nvSpPr>
        <p:spPr>
          <a:xfrm>
            <a:off x="1046278" y="1894281"/>
            <a:ext cx="246221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选择优质客户资源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C47E8B5-5AA3-4C49-BE5C-6B5725A75ED5}"/>
              </a:ext>
            </a:extLst>
          </p:cNvPr>
          <p:cNvSpPr txBox="1"/>
          <p:nvPr/>
        </p:nvSpPr>
        <p:spPr>
          <a:xfrm>
            <a:off x="1046277" y="2828948"/>
            <a:ext cx="2462213" cy="1767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+mn-ea"/>
                <a:sym typeface="+mn-ea"/>
              </a:rPr>
              <a:t>为有源头活水来，首先考虑到新签商家质量，优质客户资源选定尤其重要；（新签商家）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C4F4588-5BE4-3E72-D1FD-5A9BB92FD6D9}"/>
              </a:ext>
            </a:extLst>
          </p:cNvPr>
          <p:cNvSpPr txBox="1"/>
          <p:nvPr/>
        </p:nvSpPr>
        <p:spPr>
          <a:xfrm>
            <a:off x="4864894" y="1894281"/>
            <a:ext cx="2462213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提升自我优势分析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1F8BF4-9D51-B825-1391-74EC5E4D2816}"/>
              </a:ext>
            </a:extLst>
          </p:cNvPr>
          <p:cNvSpPr txBox="1"/>
          <p:nvPr/>
        </p:nvSpPr>
        <p:spPr>
          <a:xfrm>
            <a:off x="4864892" y="2828948"/>
            <a:ext cx="2462213" cy="1767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ea"/>
                <a:ea typeface="+mn-ea"/>
                <a:sym typeface="+mn-ea"/>
              </a:rPr>
              <a:t>对于自身优势进行分析，用自身优势匹配客户；客户维护需做到取长补短（新旧适宜）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D402D3-BB4C-F8C5-5E79-369A7DD1E1BF}"/>
              </a:ext>
            </a:extLst>
          </p:cNvPr>
          <p:cNvSpPr txBox="1"/>
          <p:nvPr/>
        </p:nvSpPr>
        <p:spPr>
          <a:xfrm>
            <a:off x="8805946" y="1894281"/>
            <a:ext cx="2154436" cy="369332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  <a:latin typeface="OPPOSans B" panose="00020600040101010101" pitchFamily="18" charset="-122"/>
                <a:ea typeface="OPPOSans B" panose="00020600040101010101" pitchFamily="18" charset="-122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公司政策政倾斜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EE81948-6EE0-E267-3542-ED88665F6166}"/>
              </a:ext>
            </a:extLst>
          </p:cNvPr>
          <p:cNvSpPr txBox="1"/>
          <p:nvPr/>
        </p:nvSpPr>
        <p:spPr>
          <a:xfrm>
            <a:off x="8683510" y="2828948"/>
            <a:ext cx="2462213" cy="17675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latin typeface="+mn-ea"/>
                <a:ea typeface="+mn-ea"/>
                <a:sym typeface="+mn-ea"/>
              </a:rPr>
              <a:t>对于以往合作商家，收入单量高贡献量大，可考虑长期合作，可做一定政策倾斜或者福利特享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EF7E10C-8780-D99E-04E8-2123E8FE1DA0}"/>
              </a:ext>
            </a:extLst>
          </p:cNvPr>
          <p:cNvSpPr/>
          <p:nvPr/>
        </p:nvSpPr>
        <p:spPr>
          <a:xfrm>
            <a:off x="2846112" y="5121011"/>
            <a:ext cx="817218" cy="81721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0C159E31-452E-2A02-189C-72E4665190B8}"/>
              </a:ext>
            </a:extLst>
          </p:cNvPr>
          <p:cNvSpPr/>
          <p:nvPr/>
        </p:nvSpPr>
        <p:spPr>
          <a:xfrm>
            <a:off x="10765466" y="1159152"/>
            <a:ext cx="551135" cy="55113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88F63AF-8097-D510-CD45-4C7FE6B83CB6}"/>
              </a:ext>
            </a:extLst>
          </p:cNvPr>
          <p:cNvSpPr/>
          <p:nvPr/>
        </p:nvSpPr>
        <p:spPr>
          <a:xfrm>
            <a:off x="1046277" y="2313875"/>
            <a:ext cx="847483" cy="60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6641C5C-CD89-39AF-A991-F813A071D78F}"/>
              </a:ext>
            </a:extLst>
          </p:cNvPr>
          <p:cNvSpPr/>
          <p:nvPr/>
        </p:nvSpPr>
        <p:spPr>
          <a:xfrm>
            <a:off x="4864892" y="2313876"/>
            <a:ext cx="847483" cy="60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837CA5E-3968-27B4-FE24-5C5A360E667A}"/>
              </a:ext>
            </a:extLst>
          </p:cNvPr>
          <p:cNvSpPr/>
          <p:nvPr/>
        </p:nvSpPr>
        <p:spPr>
          <a:xfrm>
            <a:off x="8805946" y="2313876"/>
            <a:ext cx="847483" cy="60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701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95E734E8-EAFB-F327-F508-E57701F54223}"/>
              </a:ext>
            </a:extLst>
          </p:cNvPr>
          <p:cNvSpPr txBox="1"/>
          <p:nvPr/>
        </p:nvSpPr>
        <p:spPr>
          <a:xfrm>
            <a:off x="1248229" y="2459504"/>
            <a:ext cx="2438400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0" dirty="0">
                <a:solidFill>
                  <a:schemeClr val="bg2"/>
                </a:solidFill>
                <a:latin typeface="+mj-lt"/>
              </a:rPr>
              <a:t>05</a:t>
            </a:r>
            <a:endParaRPr lang="zh-CN" altLang="en-US" sz="1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6148A56-F1CA-EE12-66FD-41BF6CDA9629}"/>
              </a:ext>
            </a:extLst>
          </p:cNvPr>
          <p:cNvSpPr txBox="1"/>
          <p:nvPr/>
        </p:nvSpPr>
        <p:spPr>
          <a:xfrm>
            <a:off x="5322578" y="3119732"/>
            <a:ext cx="3147043" cy="9233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未来展望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90D263-7A1D-D1BA-6D90-A8D671F29164}"/>
              </a:ext>
            </a:extLst>
          </p:cNvPr>
          <p:cNvSpPr txBox="1"/>
          <p:nvPr/>
        </p:nvSpPr>
        <p:spPr>
          <a:xfrm>
            <a:off x="5358330" y="2782669"/>
            <a:ext cx="3147044" cy="64633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38000">
                        <a:schemeClr val="accent4"/>
                      </a:gs>
                    </a:gsLst>
                    <a:lin ang="5400000" scaled="1"/>
                  </a:gradFill>
                </a:ln>
                <a:noFill/>
                <a:effectLst/>
                <a:latin typeface="+mj-lt"/>
                <a:ea typeface="+mj-ea"/>
                <a:sym typeface="+mn-ea"/>
              </a:rPr>
              <a:t>PART FIVE</a:t>
            </a:r>
            <a:endParaRPr lang="zh-CN" altLang="en-US" sz="3600" b="1" dirty="0">
              <a:ln w="9525">
                <a:gradFill>
                  <a:gsLst>
                    <a:gs pos="100000">
                      <a:schemeClr val="accent1">
                        <a:lumMod val="5000"/>
                        <a:lumOff val="95000"/>
                        <a:alpha val="50000"/>
                      </a:schemeClr>
                    </a:gs>
                    <a:gs pos="38000">
                      <a:schemeClr val="accent4"/>
                    </a:gs>
                  </a:gsLst>
                  <a:lin ang="5400000" scaled="1"/>
                </a:gradFill>
              </a:ln>
              <a:noFill/>
              <a:effectLst/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39452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4960BED-68A9-A72A-0E25-696AA07052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未来展望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CEBC5C-E185-8A5F-DE2C-A4A75B59194A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/>
              <a:t>SWOT</a:t>
            </a:r>
            <a:r>
              <a:rPr lang="zh-CN" altLang="en-US" sz="1600" dirty="0"/>
              <a:t>分析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BC54363-5AE1-12DE-FA2E-E6377BEEDDB7}"/>
              </a:ext>
            </a:extLst>
          </p:cNvPr>
          <p:cNvSpPr/>
          <p:nvPr/>
        </p:nvSpPr>
        <p:spPr>
          <a:xfrm>
            <a:off x="515937" y="1412246"/>
            <a:ext cx="11160125" cy="5068678"/>
          </a:xfrm>
          <a:prstGeom prst="roundRect">
            <a:avLst>
              <a:gd name="adj" fmla="val 5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CC938FC-83CA-A54D-D366-06F64D3A4110}"/>
              </a:ext>
            </a:extLst>
          </p:cNvPr>
          <p:cNvCxnSpPr/>
          <p:nvPr/>
        </p:nvCxnSpPr>
        <p:spPr>
          <a:xfrm>
            <a:off x="923925" y="3935155"/>
            <a:ext cx="10344150" cy="0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穿着西装的男人手里拿着东西&#10;&#10;描述已自动生成">
            <a:extLst>
              <a:ext uri="{FF2B5EF4-FFF2-40B4-BE49-F238E27FC236}">
                <a16:creationId xmlns:a16="http://schemas.microsoft.com/office/drawing/2014/main" id="{CFC58F6A-0227-A6E0-FA2C-8F1F40CB10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14" b="98666" l="9970" r="89976">
                        <a14:foregroundMark x1="26516" y1="9014" x2="30181" y2="9822"/>
                        <a14:foregroundMark x1="26624" y1="90340" x2="28186" y2="98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85" y="892399"/>
            <a:ext cx="9018658" cy="603275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98D73D-9CA6-86AF-5A9E-76C2E8F81342}"/>
              </a:ext>
            </a:extLst>
          </p:cNvPr>
          <p:cNvSpPr txBox="1"/>
          <p:nvPr/>
        </p:nvSpPr>
        <p:spPr>
          <a:xfrm>
            <a:off x="167639" y="1809998"/>
            <a:ext cx="1221423" cy="2015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500" dirty="0">
                <a:solidFill>
                  <a:schemeClr val="bg1"/>
                </a:solidFill>
              </a:rPr>
              <a:t>S</a:t>
            </a:r>
            <a:endParaRPr lang="zh-CN" altLang="en-US" sz="12500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F29CC9C-C36F-1D99-5310-2331BE1E9956}"/>
              </a:ext>
            </a:extLst>
          </p:cNvPr>
          <p:cNvSpPr txBox="1"/>
          <p:nvPr/>
        </p:nvSpPr>
        <p:spPr>
          <a:xfrm>
            <a:off x="10396305" y="1809998"/>
            <a:ext cx="1478281" cy="2015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500" dirty="0">
                <a:solidFill>
                  <a:schemeClr val="bg1"/>
                </a:solidFill>
              </a:rPr>
              <a:t>W</a:t>
            </a:r>
            <a:endParaRPr lang="zh-CN" altLang="en-US" sz="125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382A4C-6389-A3BD-B322-324487B13B21}"/>
              </a:ext>
            </a:extLst>
          </p:cNvPr>
          <p:cNvSpPr txBox="1"/>
          <p:nvPr/>
        </p:nvSpPr>
        <p:spPr>
          <a:xfrm>
            <a:off x="167638" y="4207940"/>
            <a:ext cx="1221423" cy="2015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500" dirty="0">
                <a:solidFill>
                  <a:schemeClr val="bg1"/>
                </a:solidFill>
              </a:rPr>
              <a:t>O</a:t>
            </a:r>
            <a:endParaRPr lang="zh-CN" altLang="en-US" sz="12500" dirty="0">
              <a:solidFill>
                <a:schemeClr val="bg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55427E-665C-49B9-0AB1-5F15204534F7}"/>
              </a:ext>
            </a:extLst>
          </p:cNvPr>
          <p:cNvSpPr txBox="1"/>
          <p:nvPr/>
        </p:nvSpPr>
        <p:spPr>
          <a:xfrm>
            <a:off x="10653163" y="4207940"/>
            <a:ext cx="1221423" cy="2015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500" dirty="0">
                <a:solidFill>
                  <a:schemeClr val="bg1"/>
                </a:solidFill>
              </a:rPr>
              <a:t>T</a:t>
            </a:r>
            <a:endParaRPr lang="zh-CN" altLang="en-US" sz="125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BD54D9E-07AB-F573-EF79-E47A38D4BDF6}"/>
              </a:ext>
            </a:extLst>
          </p:cNvPr>
          <p:cNvSpPr txBox="1"/>
          <p:nvPr/>
        </p:nvSpPr>
        <p:spPr>
          <a:xfrm>
            <a:off x="7936517" y="2176320"/>
            <a:ext cx="2526038" cy="1394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文字表达能力较弱，想的太多，遇到困难，执着于和自己较劲，缺乏灵活变通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ADDA20-475C-078B-49C2-5B574B54305F}"/>
              </a:ext>
            </a:extLst>
          </p:cNvPr>
          <p:cNvSpPr txBox="1"/>
          <p:nvPr/>
        </p:nvSpPr>
        <p:spPr>
          <a:xfrm>
            <a:off x="1392956" y="2176320"/>
            <a:ext cx="2526038" cy="1394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2"/>
                </a:solidFill>
              </a:rPr>
              <a:t>办事能力强，善于组织各种细节工作，为人可靠，热爱学习，有较强的逻辑分析能力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7503BC1-CE39-19CE-2626-2E5A7FC9C3DD}"/>
              </a:ext>
            </a:extLst>
          </p:cNvPr>
          <p:cNvSpPr txBox="1"/>
          <p:nvPr/>
        </p:nvSpPr>
        <p:spPr>
          <a:xfrm>
            <a:off x="1392956" y="4638015"/>
            <a:ext cx="2526038" cy="1394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团队的年轻人多，互相激励互相成长，公司人才短拳，共需要“复合型”人才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1B93E3A-77B4-C6DF-00B7-1BDA2C9BC9F7}"/>
              </a:ext>
            </a:extLst>
          </p:cNvPr>
          <p:cNvSpPr txBox="1"/>
          <p:nvPr/>
        </p:nvSpPr>
        <p:spPr>
          <a:xfrm>
            <a:off x="7936517" y="4570860"/>
            <a:ext cx="2526038" cy="1461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zh-CN" altLang="en-US" dirty="0"/>
              <a:t>在这个行业从事的工作较前辈们还太少，刚进公司的年轻人想法多，学习能力更强</a:t>
            </a:r>
          </a:p>
        </p:txBody>
      </p:sp>
    </p:spTree>
    <p:extLst>
      <p:ext uri="{BB962C8B-B14F-4D97-AF65-F5344CB8AC3E}">
        <p14:creationId xmlns:p14="http://schemas.microsoft.com/office/powerpoint/2010/main" val="1593020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空心弧 7">
            <a:extLst>
              <a:ext uri="{FF2B5EF4-FFF2-40B4-BE49-F238E27FC236}">
                <a16:creationId xmlns:a16="http://schemas.microsoft.com/office/drawing/2014/main" id="{C4F335D7-6408-C1F0-EA5E-92BC34D5DFFD}"/>
              </a:ext>
            </a:extLst>
          </p:cNvPr>
          <p:cNvSpPr/>
          <p:nvPr/>
        </p:nvSpPr>
        <p:spPr>
          <a:xfrm>
            <a:off x="638175" y="2475799"/>
            <a:ext cx="10915650" cy="6734333"/>
          </a:xfrm>
          <a:prstGeom prst="blockArc">
            <a:avLst>
              <a:gd name="adj1" fmla="val 10969890"/>
              <a:gd name="adj2" fmla="val 16663"/>
              <a:gd name="adj3" fmla="val 11634"/>
            </a:avLst>
          </a:prstGeom>
          <a:gradFill flip="none" rotWithShape="1">
            <a:gsLst>
              <a:gs pos="0">
                <a:schemeClr val="accent1">
                  <a:alpha val="57000"/>
                </a:schemeClr>
              </a:gs>
              <a:gs pos="100000">
                <a:schemeClr val="accent1">
                  <a:alpha val="1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4" name="图片 33" descr="城市的高楼大厦&#10;&#10;描述已自动生成">
            <a:extLst>
              <a:ext uri="{FF2B5EF4-FFF2-40B4-BE49-F238E27FC236}">
                <a16:creationId xmlns:a16="http://schemas.microsoft.com/office/drawing/2014/main" id="{0FDF61CF-A4D3-4641-51FE-001EE89CFC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91842" l="1526" r="99706">
                        <a14:foregroundMark x1="7896" y1="79806" x2="90257" y2="80170"/>
                        <a14:foregroundMark x1="4577" y1="87964" x2="23180" y2="88974"/>
                        <a14:foregroundMark x1="23180" y1="88974" x2="99706" y2="87237"/>
                        <a14:foregroundMark x1="3613" y1="66115" x2="3346" y2="87601"/>
                        <a14:foregroundMark x1="1526" y1="77221" x2="1767" y2="89055"/>
                        <a14:foregroundMark x1="4818" y1="93336" x2="22698" y2="93538"/>
                        <a14:foregroundMark x1="22698" y1="93538" x2="88410" y2="91842"/>
                        <a14:foregroundMark x1="88410" y1="91842" x2="88678" y2="91842"/>
                        <a14:foregroundMark x1="67666" y1="45557" x2="67666" y2="45557"/>
                        <a14:foregroundMark x1="66435" y1="60178" x2="66435" y2="60178"/>
                        <a14:foregroundMark x1="66435" y1="57229" x2="66435" y2="57229"/>
                        <a14:foregroundMark x1="66569" y1="58724" x2="66569" y2="58724"/>
                        <a14:foregroundMark x1="27543" y1="63530" x2="27543" y2="63530"/>
                        <a14:foregroundMark x1="27918" y1="60945" x2="27918" y2="60945"/>
                        <a14:foregroundMark x1="27918" y1="62399" x2="27918" y2="62399"/>
                        <a14:foregroundMark x1="2864" y1="68134" x2="2864" y2="68134"/>
                        <a14:foregroundMark x1="2730" y1="70355" x2="2730" y2="70355"/>
                        <a14:foregroundMark x1="98849" y1="64620" x2="98608" y2="71486"/>
                        <a14:foregroundMark x1="3105" y1="66842" x2="3480" y2="65186"/>
                        <a14:foregroundMark x1="3480" y1="64822" x2="3480" y2="64822"/>
                        <a14:foregroundMark x1="3239" y1="64257" x2="3239" y2="64257"/>
                        <a14:foregroundMark x1="3721" y1="62964" x2="3721" y2="62964"/>
                        <a14:foregroundMark x1="3480" y1="63328" x2="3480" y2="63328"/>
                        <a14:foregroundMark x1="39307" y1="68239" x2="39502" y2="71334"/>
                        <a14:foregroundMark x1="67773" y1="41710" x2="67773" y2="41710"/>
                        <a14:foregroundMark x1="67773" y1="43257" x2="67773" y2="43257"/>
                        <a14:foregroundMark x1="68408" y1="40310" x2="68408" y2="40310"/>
                        <a14:foregroundMark x1="68408" y1="40973" x2="68408" y2="40973"/>
                        <a14:foregroundMark x1="68115" y1="40457" x2="68115" y2="40457"/>
                        <a14:foregroundMark x1="68115" y1="39867" x2="68115" y2="39867"/>
                        <a14:backgroundMark x1="8398" y1="49079" x2="45459" y2="48637"/>
                        <a14:backgroundMark x1="45459" y1="48637" x2="47021" y2="48637"/>
                        <a14:backgroundMark x1="9619" y1="60870" x2="34814" y2="55343"/>
                        <a14:backgroundMark x1="34814" y1="55343" x2="60449" y2="57406"/>
                        <a14:backgroundMark x1="60449" y1="57406" x2="60449" y2="57553"/>
                        <a14:backgroundMark x1="77246" y1="53058" x2="91895" y2="49079"/>
                        <a14:backgroundMark x1="1367" y1="66691" x2="1367" y2="66691"/>
                        <a14:backgroundMark x1="36963" y1="69786" x2="36963" y2="69786"/>
                        <a14:backgroundMark x1="67676" y1="40825" x2="67676" y2="40825"/>
                        <a14:backgroundMark x1="67773" y1="40457" x2="67773" y2="40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74" t="8567" r="1080" b="8567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A8578C3-F328-3D25-1C7E-FA4C0B840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未来展望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DD93EC-F39D-A3AB-4679-99D37A535933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个人规划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34E042-CC18-3382-6AC9-18420717E601}"/>
              </a:ext>
            </a:extLst>
          </p:cNvPr>
          <p:cNvSpPr txBox="1"/>
          <p:nvPr/>
        </p:nvSpPr>
        <p:spPr>
          <a:xfrm>
            <a:off x="274827" y="2292517"/>
            <a:ext cx="2144537" cy="395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2000" b="1" dirty="0">
                <a:solidFill>
                  <a:schemeClr val="accent1"/>
                </a:solidFill>
              </a:rPr>
              <a:t>20XX.X-20XX.X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98FDF4-047E-A856-0217-B6522475D8F3}"/>
              </a:ext>
            </a:extLst>
          </p:cNvPr>
          <p:cNvSpPr txBox="1"/>
          <p:nvPr/>
        </p:nvSpPr>
        <p:spPr>
          <a:xfrm>
            <a:off x="56843" y="2794469"/>
            <a:ext cx="2363638" cy="72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dirty="0">
                <a:latin typeface="+mn-ea"/>
              </a:rPr>
              <a:t>客户经理</a:t>
            </a:r>
            <a:endParaRPr lang="en-US" altLang="zh-CN" dirty="0">
              <a:latin typeface="+mn-ea"/>
            </a:endParaRPr>
          </a:p>
          <a:p>
            <a:pPr algn="r">
              <a:lnSpc>
                <a:spcPct val="120000"/>
              </a:lnSpc>
            </a:pPr>
            <a:endParaRPr lang="zh-CN" altLang="en-US" dirty="0">
              <a:latin typeface="+mn-ea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EDC7FA0-F864-4DEB-C486-D4B8E44086B6}"/>
              </a:ext>
            </a:extLst>
          </p:cNvPr>
          <p:cNvSpPr/>
          <p:nvPr/>
        </p:nvSpPr>
        <p:spPr>
          <a:xfrm>
            <a:off x="2119744" y="3387370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D137894-7430-3C37-9D3E-FB7CC525279B}"/>
              </a:ext>
            </a:extLst>
          </p:cNvPr>
          <p:cNvSpPr txBox="1"/>
          <p:nvPr/>
        </p:nvSpPr>
        <p:spPr>
          <a:xfrm>
            <a:off x="5834246" y="1155679"/>
            <a:ext cx="2121033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20XX.X-20XX.X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F09B445-80C4-325A-5F8F-ED1130FA79FF}"/>
              </a:ext>
            </a:extLst>
          </p:cNvPr>
          <p:cNvSpPr txBox="1"/>
          <p:nvPr/>
        </p:nvSpPr>
        <p:spPr>
          <a:xfrm>
            <a:off x="5857107" y="1657807"/>
            <a:ext cx="2363638" cy="72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>
                <a:latin typeface="+mn-ea"/>
              </a:defRPr>
            </a:lvl1pPr>
          </a:lstStyle>
          <a:p>
            <a:pPr algn="l"/>
            <a:r>
              <a:rPr lang="zh-CN" altLang="en-US" dirty="0"/>
              <a:t>项目运维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3994FB4-8F3C-588D-635E-EDB713550A60}"/>
              </a:ext>
            </a:extLst>
          </p:cNvPr>
          <p:cNvSpPr/>
          <p:nvPr/>
        </p:nvSpPr>
        <p:spPr>
          <a:xfrm>
            <a:off x="5993911" y="2387750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3248DC-2A6A-FE30-C7A3-82B7721C601A}"/>
              </a:ext>
            </a:extLst>
          </p:cNvPr>
          <p:cNvSpPr txBox="1"/>
          <p:nvPr/>
        </p:nvSpPr>
        <p:spPr>
          <a:xfrm>
            <a:off x="9701213" y="2254505"/>
            <a:ext cx="2131748" cy="3878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</a:rPr>
              <a:t>20XX.X-20XX.X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8896294-76B7-2426-6876-652BE74CE714}"/>
              </a:ext>
            </a:extLst>
          </p:cNvPr>
          <p:cNvSpPr txBox="1"/>
          <p:nvPr/>
        </p:nvSpPr>
        <p:spPr>
          <a:xfrm>
            <a:off x="9748458" y="2754402"/>
            <a:ext cx="2363638" cy="72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r">
              <a:lnSpc>
                <a:spcPct val="120000"/>
              </a:lnSpc>
              <a:defRPr>
                <a:latin typeface="+mn-ea"/>
              </a:defRPr>
            </a:lvl1pPr>
          </a:lstStyle>
          <a:p>
            <a:pPr algn="l"/>
            <a:r>
              <a:rPr lang="zh-CN" altLang="en-US" dirty="0"/>
              <a:t>项目经理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9803A96-EBC6-30B2-5D2A-E171352BFCD6}"/>
              </a:ext>
            </a:extLst>
          </p:cNvPr>
          <p:cNvSpPr/>
          <p:nvPr/>
        </p:nvSpPr>
        <p:spPr>
          <a:xfrm>
            <a:off x="9892256" y="3387370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56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图片 76">
            <a:extLst>
              <a:ext uri="{FF2B5EF4-FFF2-40B4-BE49-F238E27FC236}">
                <a16:creationId xmlns:a16="http://schemas.microsoft.com/office/drawing/2014/main" id="{57CB6D21-60FC-8FB9-6180-04870A7644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F73EF924-BDC5-83EE-DC62-BEAE154FFD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27DAA96-6B73-52EB-08C1-36279CD40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未来展望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670CD42-90A2-F91B-97EB-5CDF7806C859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团队规划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2D4862E4-8D0B-854D-9E4B-F16FFAD41E10}"/>
              </a:ext>
            </a:extLst>
          </p:cNvPr>
          <p:cNvSpPr/>
          <p:nvPr/>
        </p:nvSpPr>
        <p:spPr>
          <a:xfrm>
            <a:off x="1086119" y="1592348"/>
            <a:ext cx="2274386" cy="2077326"/>
          </a:xfrm>
          <a:prstGeom prst="roundRect">
            <a:avLst>
              <a:gd name="adj" fmla="val 7994"/>
            </a:avLst>
          </a:prstGeom>
          <a:solidFill>
            <a:schemeClr val="bg1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4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31C24F4B-354A-F453-D20F-E58E07871D9D}"/>
              </a:ext>
            </a:extLst>
          </p:cNvPr>
          <p:cNvSpPr/>
          <p:nvPr/>
        </p:nvSpPr>
        <p:spPr>
          <a:xfrm>
            <a:off x="1352607" y="1311485"/>
            <a:ext cx="1732547" cy="5617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8577AB1-15C2-C252-F35F-E3A5C197FED2}"/>
              </a:ext>
            </a:extLst>
          </p:cNvPr>
          <p:cNvSpPr txBox="1"/>
          <p:nvPr/>
        </p:nvSpPr>
        <p:spPr>
          <a:xfrm>
            <a:off x="1647439" y="1443492"/>
            <a:ext cx="11428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组织分工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A196AD9-BDA8-3A68-A2FB-D3B233B36D57}"/>
              </a:ext>
            </a:extLst>
          </p:cNvPr>
          <p:cNvSpPr txBox="1"/>
          <p:nvPr/>
        </p:nvSpPr>
        <p:spPr>
          <a:xfrm>
            <a:off x="1335493" y="2121577"/>
            <a:ext cx="1766771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latin typeface="+mn-ea"/>
              </a:rPr>
              <a:t>客户经理客户运维工作区分，聚焦问题解决</a:t>
            </a:r>
            <a:endParaRPr lang="en-US" altLang="zh-CN" sz="1800" dirty="0">
              <a:latin typeface="+mn-ea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9ABD8C6D-C105-16AB-CE84-4494FC05B9AD}"/>
              </a:ext>
            </a:extLst>
          </p:cNvPr>
          <p:cNvSpPr/>
          <p:nvPr/>
        </p:nvSpPr>
        <p:spPr>
          <a:xfrm>
            <a:off x="4958807" y="1581731"/>
            <a:ext cx="2274386" cy="2087943"/>
          </a:xfrm>
          <a:prstGeom prst="roundRect">
            <a:avLst>
              <a:gd name="adj" fmla="val 7994"/>
            </a:avLst>
          </a:prstGeom>
          <a:solidFill>
            <a:schemeClr val="bg1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4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11C0FBC9-6481-3882-7346-A5599F586DC2}"/>
              </a:ext>
            </a:extLst>
          </p:cNvPr>
          <p:cNvSpPr/>
          <p:nvPr/>
        </p:nvSpPr>
        <p:spPr>
          <a:xfrm>
            <a:off x="5225295" y="1299432"/>
            <a:ext cx="1732547" cy="5645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4BB6CD53-026D-32BE-707E-A1AF98C91124}"/>
              </a:ext>
            </a:extLst>
          </p:cNvPr>
          <p:cNvSpPr txBox="1"/>
          <p:nvPr/>
        </p:nvSpPr>
        <p:spPr>
          <a:xfrm>
            <a:off x="5520127" y="1431439"/>
            <a:ext cx="11428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横向沟通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5AB71FC-BE93-42BE-27F4-5A6D974C6A69}"/>
              </a:ext>
            </a:extLst>
          </p:cNvPr>
          <p:cNvSpPr txBox="1"/>
          <p:nvPr/>
        </p:nvSpPr>
        <p:spPr>
          <a:xfrm>
            <a:off x="5208181" y="2109524"/>
            <a:ext cx="1766771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>
                <a:latin typeface="+mn-ea"/>
              </a:defRPr>
            </a:lvl1pPr>
          </a:lstStyle>
          <a:p>
            <a:r>
              <a:rPr lang="zh-CN" altLang="en-US" dirty="0"/>
              <a:t>加强跨部门交流，跨区问题升级处理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6DAD9203-89BF-0EC9-4C76-DCD9BC4C6AA3}"/>
              </a:ext>
            </a:extLst>
          </p:cNvPr>
          <p:cNvSpPr/>
          <p:nvPr/>
        </p:nvSpPr>
        <p:spPr>
          <a:xfrm>
            <a:off x="8835931" y="1581731"/>
            <a:ext cx="2274386" cy="2087943"/>
          </a:xfrm>
          <a:prstGeom prst="roundRect">
            <a:avLst>
              <a:gd name="adj" fmla="val 7994"/>
            </a:avLst>
          </a:prstGeom>
          <a:solidFill>
            <a:schemeClr val="bg1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4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D88B6C53-04F6-24EF-019B-06B855498CB8}"/>
              </a:ext>
            </a:extLst>
          </p:cNvPr>
          <p:cNvSpPr/>
          <p:nvPr/>
        </p:nvSpPr>
        <p:spPr>
          <a:xfrm>
            <a:off x="9102419" y="1299432"/>
            <a:ext cx="1732547" cy="56459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BE4F87C-98C1-EF08-A6F7-AFCB2ABB5C81}"/>
              </a:ext>
            </a:extLst>
          </p:cNvPr>
          <p:cNvSpPr txBox="1"/>
          <p:nvPr/>
        </p:nvSpPr>
        <p:spPr>
          <a:xfrm>
            <a:off x="9397251" y="1431439"/>
            <a:ext cx="11428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一线轮岗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3463CFC-FB35-1497-9EC6-7E42297C617D}"/>
              </a:ext>
            </a:extLst>
          </p:cNvPr>
          <p:cNvSpPr txBox="1"/>
          <p:nvPr/>
        </p:nvSpPr>
        <p:spPr>
          <a:xfrm>
            <a:off x="9085305" y="2109524"/>
            <a:ext cx="1766771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latin typeface="+mn-ea"/>
              </a:rPr>
              <a:t>定期安排去一线</a:t>
            </a:r>
            <a:r>
              <a:rPr lang="zh-CN" altLang="en-US" dirty="0">
                <a:latin typeface="+mn-ea"/>
              </a:rPr>
              <a:t>学习</a:t>
            </a:r>
            <a:r>
              <a:rPr lang="zh-CN" altLang="en-US" sz="1800" dirty="0">
                <a:latin typeface="+mn-ea"/>
              </a:rPr>
              <a:t>，小组开展分享会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8F05DD4-64F9-E0F6-D8E7-11C9C1042548}"/>
              </a:ext>
            </a:extLst>
          </p:cNvPr>
          <p:cNvSpPr/>
          <p:nvPr/>
        </p:nvSpPr>
        <p:spPr>
          <a:xfrm>
            <a:off x="3045205" y="4257321"/>
            <a:ext cx="2274386" cy="2077326"/>
          </a:xfrm>
          <a:prstGeom prst="roundRect">
            <a:avLst>
              <a:gd name="adj" fmla="val 7994"/>
            </a:avLst>
          </a:prstGeom>
          <a:solidFill>
            <a:schemeClr val="bg1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4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8B187EC8-D024-4561-B598-86CDFD8ED2BA}"/>
              </a:ext>
            </a:extLst>
          </p:cNvPr>
          <p:cNvSpPr/>
          <p:nvPr/>
        </p:nvSpPr>
        <p:spPr>
          <a:xfrm>
            <a:off x="3311693" y="3976458"/>
            <a:ext cx="1732547" cy="5617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8DB97B1-E9EC-06AE-9287-D34619C58C2F}"/>
              </a:ext>
            </a:extLst>
          </p:cNvPr>
          <p:cNvSpPr txBox="1"/>
          <p:nvPr/>
        </p:nvSpPr>
        <p:spPr>
          <a:xfrm>
            <a:off x="3606525" y="4108465"/>
            <a:ext cx="11428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能力提升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C861090-D936-10AC-1AB1-4A5C5409BF34}"/>
              </a:ext>
            </a:extLst>
          </p:cNvPr>
          <p:cNvSpPr txBox="1"/>
          <p:nvPr/>
        </p:nvSpPr>
        <p:spPr>
          <a:xfrm>
            <a:off x="3294579" y="4786550"/>
            <a:ext cx="1732547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latin typeface="+mn-ea"/>
              </a:rPr>
              <a:t>数据分析能力</a:t>
            </a:r>
          </a:p>
          <a:p>
            <a:pPr algn="just">
              <a:lnSpc>
                <a:spcPct val="120000"/>
              </a:lnSpc>
            </a:pPr>
            <a:r>
              <a:rPr lang="zh-CN" altLang="en-US" sz="1800" dirty="0">
                <a:latin typeface="+mn-ea"/>
              </a:rPr>
              <a:t>客户挖掘能力</a:t>
            </a:r>
          </a:p>
          <a:p>
            <a:pPr algn="just">
              <a:lnSpc>
                <a:spcPct val="120000"/>
              </a:lnSpc>
            </a:pPr>
            <a:r>
              <a:rPr lang="zh-CN" altLang="en-US" sz="1800" dirty="0">
                <a:latin typeface="+mn-ea"/>
              </a:rPr>
              <a:t>行业发展动态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85460216-C0D5-5C9A-9F63-85CC2768B5B3}"/>
              </a:ext>
            </a:extLst>
          </p:cNvPr>
          <p:cNvSpPr/>
          <p:nvPr/>
        </p:nvSpPr>
        <p:spPr>
          <a:xfrm>
            <a:off x="6872409" y="4257321"/>
            <a:ext cx="2274386" cy="2077326"/>
          </a:xfrm>
          <a:prstGeom prst="roundRect">
            <a:avLst>
              <a:gd name="adj" fmla="val 7994"/>
            </a:avLst>
          </a:prstGeom>
          <a:solidFill>
            <a:schemeClr val="bg1"/>
          </a:solidFill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63000">
                  <a:schemeClr val="accent4"/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86A20FC6-8290-E084-EC59-EB01C7971CCC}"/>
              </a:ext>
            </a:extLst>
          </p:cNvPr>
          <p:cNvSpPr/>
          <p:nvPr/>
        </p:nvSpPr>
        <p:spPr>
          <a:xfrm>
            <a:off x="7138897" y="3976458"/>
            <a:ext cx="1732547" cy="5617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F90E9FE5-E392-0043-FFF8-C03550563BB0}"/>
              </a:ext>
            </a:extLst>
          </p:cNvPr>
          <p:cNvSpPr txBox="1"/>
          <p:nvPr/>
        </p:nvSpPr>
        <p:spPr>
          <a:xfrm>
            <a:off x="7433729" y="4108465"/>
            <a:ext cx="1142881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团队氛围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D70D807-2036-56BC-8ED0-E2A5F2F92D96}"/>
              </a:ext>
            </a:extLst>
          </p:cNvPr>
          <p:cNvSpPr txBox="1"/>
          <p:nvPr/>
        </p:nvSpPr>
        <p:spPr>
          <a:xfrm>
            <a:off x="7121783" y="4786550"/>
            <a:ext cx="1732547" cy="10631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800" dirty="0">
                <a:latin typeface="+mn-ea"/>
              </a:rPr>
              <a:t>每月开展沟通会，</a:t>
            </a:r>
            <a:r>
              <a:rPr lang="zh-CN" altLang="en-US" dirty="0">
                <a:latin typeface="+mn-ea"/>
              </a:rPr>
              <a:t>榜样</a:t>
            </a:r>
            <a:r>
              <a:rPr lang="zh-CN" altLang="en-US" sz="1800" dirty="0">
                <a:latin typeface="+mn-ea"/>
              </a:rPr>
              <a:t>带头，提升团队活力</a:t>
            </a:r>
          </a:p>
        </p:txBody>
      </p:sp>
    </p:spTree>
    <p:extLst>
      <p:ext uri="{BB962C8B-B14F-4D97-AF65-F5344CB8AC3E}">
        <p14:creationId xmlns:p14="http://schemas.microsoft.com/office/powerpoint/2010/main" val="222020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27DAA96-6B73-52EB-08C1-36279CD40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未来展望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670CD42-90A2-F91B-97EB-5CDF7806C859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客户体验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504348E0-7B0A-4108-1488-15BD96AC648B}"/>
              </a:ext>
            </a:extLst>
          </p:cNvPr>
          <p:cNvGrpSpPr/>
          <p:nvPr/>
        </p:nvGrpSpPr>
        <p:grpSpPr>
          <a:xfrm>
            <a:off x="223306" y="720204"/>
            <a:ext cx="12981593" cy="8073310"/>
            <a:chOff x="216955" y="1748903"/>
            <a:chExt cx="12981593" cy="807331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accent4"/>
              </a:gs>
            </a:gsLst>
            <a:lin ang="16200000" scaled="1"/>
          </a:gradFill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5EC001AB-F8B8-A00C-E0C2-EF88D95356C9}"/>
                </a:ext>
              </a:extLst>
            </p:cNvPr>
            <p:cNvSpPr/>
            <p:nvPr/>
          </p:nvSpPr>
          <p:spPr>
            <a:xfrm rot="19381563">
              <a:off x="687671" y="1748903"/>
              <a:ext cx="12510877" cy="8073310"/>
            </a:xfrm>
            <a:custGeom>
              <a:avLst/>
              <a:gdLst>
                <a:gd name="connsiteX0" fmla="*/ 12020174 w 12416935"/>
                <a:gd name="connsiteY0" fmla="*/ 3991028 h 8012689"/>
                <a:gd name="connsiteX1" fmla="*/ 12416935 w 12416935"/>
                <a:gd name="connsiteY1" fmla="*/ 4463360 h 8012689"/>
                <a:gd name="connsiteX2" fmla="*/ 12373052 w 12416935"/>
                <a:gd name="connsiteY2" fmla="*/ 4515601 h 8012689"/>
                <a:gd name="connsiteX3" fmla="*/ 9740300 w 12416935"/>
                <a:gd name="connsiteY3" fmla="*/ 8012689 h 8012689"/>
                <a:gd name="connsiteX4" fmla="*/ 0 w 12416935"/>
                <a:gd name="connsiteY4" fmla="*/ 679788 h 8012689"/>
                <a:gd name="connsiteX5" fmla="*/ 511773 w 12416935"/>
                <a:gd name="connsiteY5" fmla="*/ 0 h 8012689"/>
                <a:gd name="connsiteX6" fmla="*/ 907683 w 12416935"/>
                <a:gd name="connsiteY6" fmla="*/ 302776 h 8012689"/>
                <a:gd name="connsiteX7" fmla="*/ 11272002 w 12416935"/>
                <a:gd name="connsiteY7" fmla="*/ 4386290 h 8012689"/>
                <a:gd name="connsiteX8" fmla="*/ 12014417 w 12416935"/>
                <a:gd name="connsiteY8" fmla="*/ 4456507 h 8012689"/>
                <a:gd name="connsiteX9" fmla="*/ 11623412 w 12416935"/>
                <a:gd name="connsiteY9" fmla="*/ 3991028 h 8012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16935" h="8012689">
                  <a:moveTo>
                    <a:pt x="12020174" y="3991028"/>
                  </a:moveTo>
                  <a:lnTo>
                    <a:pt x="12416935" y="4463360"/>
                  </a:lnTo>
                  <a:lnTo>
                    <a:pt x="12373052" y="4515601"/>
                  </a:lnTo>
                  <a:lnTo>
                    <a:pt x="9740300" y="8012689"/>
                  </a:lnTo>
                  <a:lnTo>
                    <a:pt x="0" y="679788"/>
                  </a:lnTo>
                  <a:lnTo>
                    <a:pt x="511773" y="0"/>
                  </a:lnTo>
                  <a:lnTo>
                    <a:pt x="907683" y="302776"/>
                  </a:lnTo>
                  <a:cubicBezTo>
                    <a:pt x="3929872" y="2554199"/>
                    <a:pt x="7536823" y="3965955"/>
                    <a:pt x="11272002" y="4386290"/>
                  </a:cubicBezTo>
                  <a:lnTo>
                    <a:pt x="12014417" y="4456507"/>
                  </a:lnTo>
                  <a:lnTo>
                    <a:pt x="11623412" y="39910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ACF4083-61D1-CF7A-822C-55CE9EA6B06F}"/>
                </a:ext>
              </a:extLst>
            </p:cNvPr>
            <p:cNvSpPr/>
            <p:nvPr/>
          </p:nvSpPr>
          <p:spPr>
            <a:xfrm rot="15084773">
              <a:off x="4476153" y="43074"/>
              <a:ext cx="4303553" cy="12821950"/>
            </a:xfrm>
            <a:custGeom>
              <a:avLst/>
              <a:gdLst>
                <a:gd name="connsiteX0" fmla="*/ 3805251 w 4303553"/>
                <a:gd name="connsiteY0" fmla="*/ 12821950 h 12821950"/>
                <a:gd name="connsiteX1" fmla="*/ 0 w 4303553"/>
                <a:gd name="connsiteY1" fmla="*/ 11542294 h 12821950"/>
                <a:gd name="connsiteX2" fmla="*/ 3881522 w 4303553"/>
                <a:gd name="connsiteY2" fmla="*/ 0 h 12821950"/>
                <a:gd name="connsiteX3" fmla="*/ 4303553 w 4303553"/>
                <a:gd name="connsiteY3" fmla="*/ 141924 h 12821950"/>
                <a:gd name="connsiteX4" fmla="*/ 4145852 w 4303553"/>
                <a:gd name="connsiteY4" fmla="*/ 599389 h 12821950"/>
                <a:gd name="connsiteX5" fmla="*/ 3708981 w 4303553"/>
                <a:gd name="connsiteY5" fmla="*/ 12455388 h 1282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3553" h="12821950">
                  <a:moveTo>
                    <a:pt x="3805251" y="12821950"/>
                  </a:moveTo>
                  <a:lnTo>
                    <a:pt x="0" y="11542294"/>
                  </a:lnTo>
                  <a:lnTo>
                    <a:pt x="3881522" y="0"/>
                  </a:lnTo>
                  <a:lnTo>
                    <a:pt x="4303553" y="141924"/>
                  </a:lnTo>
                  <a:lnTo>
                    <a:pt x="4145852" y="599389"/>
                  </a:lnTo>
                  <a:cubicBezTo>
                    <a:pt x="2883780" y="4415998"/>
                    <a:pt x="2738156" y="8562621"/>
                    <a:pt x="3708981" y="124553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7A6C9A5-12A5-5868-0442-ED1380A69DC8}"/>
              </a:ext>
            </a:extLst>
          </p:cNvPr>
          <p:cNvSpPr txBox="1"/>
          <p:nvPr/>
        </p:nvSpPr>
        <p:spPr>
          <a:xfrm>
            <a:off x="780392" y="2797941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处理时效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2F3B9C8-9239-C882-A8FF-8BECAB3EF107}"/>
              </a:ext>
            </a:extLst>
          </p:cNvPr>
          <p:cNvSpPr txBox="1"/>
          <p:nvPr/>
        </p:nvSpPr>
        <p:spPr>
          <a:xfrm>
            <a:off x="780392" y="3300069"/>
            <a:ext cx="2363638" cy="1056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商家异常处理时效提升，及时反馈处理进度，提升闭环能力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D50963D-8271-3727-6BF5-F3205B9BFC86}"/>
              </a:ext>
            </a:extLst>
          </p:cNvPr>
          <p:cNvSpPr/>
          <p:nvPr/>
        </p:nvSpPr>
        <p:spPr>
          <a:xfrm flipV="1">
            <a:off x="880365" y="4851101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ABB85AF-D728-8089-83E2-A4DDB5137CFF}"/>
              </a:ext>
            </a:extLst>
          </p:cNvPr>
          <p:cNvSpPr txBox="1"/>
          <p:nvPr/>
        </p:nvSpPr>
        <p:spPr>
          <a:xfrm>
            <a:off x="3630732" y="2512443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商家拜访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82CE6F0-F9A8-FD19-62E7-DE24AB62E3B6}"/>
              </a:ext>
            </a:extLst>
          </p:cNvPr>
          <p:cNvSpPr txBox="1"/>
          <p:nvPr/>
        </p:nvSpPr>
        <p:spPr>
          <a:xfrm>
            <a:off x="3630732" y="3014571"/>
            <a:ext cx="2363638" cy="1056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dirty="0"/>
              <a:t>制定拜访计划，了解商家诉求，加强与商家互动</a:t>
            </a: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F797563-C0BA-222B-3203-3032F0E01390}"/>
              </a:ext>
            </a:extLst>
          </p:cNvPr>
          <p:cNvSpPr/>
          <p:nvPr/>
        </p:nvSpPr>
        <p:spPr>
          <a:xfrm flipV="1">
            <a:off x="3730705" y="4565603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91CC9B6-CAC6-3BD6-083E-589C8A4B1819}"/>
              </a:ext>
            </a:extLst>
          </p:cNvPr>
          <p:cNvSpPr txBox="1"/>
          <p:nvPr/>
        </p:nvSpPr>
        <p:spPr>
          <a:xfrm>
            <a:off x="6481073" y="1795824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报表输出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D1011242-E8E4-818B-9A0C-F6A5FF45C4D5}"/>
              </a:ext>
            </a:extLst>
          </p:cNvPr>
          <p:cNvSpPr txBox="1"/>
          <p:nvPr/>
        </p:nvSpPr>
        <p:spPr>
          <a:xfrm>
            <a:off x="6481073" y="2297952"/>
            <a:ext cx="2363638" cy="1056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dirty="0"/>
              <a:t>根据每日情况输出报表，拜访商家后输出拜访报告</a:t>
            </a: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88FC3AB5-F347-C7D5-2241-B8BA7E894791}"/>
              </a:ext>
            </a:extLst>
          </p:cNvPr>
          <p:cNvSpPr/>
          <p:nvPr/>
        </p:nvSpPr>
        <p:spPr>
          <a:xfrm flipV="1">
            <a:off x="6581046" y="3848984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310DEE5-77F0-4165-A6AA-A3990C64D29A}"/>
              </a:ext>
            </a:extLst>
          </p:cNvPr>
          <p:cNvSpPr txBox="1"/>
          <p:nvPr/>
        </p:nvSpPr>
        <p:spPr>
          <a:xfrm>
            <a:off x="9013178" y="855046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商家座谈会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88D2203C-5322-C1AC-0D6A-C7D35BAA2507}"/>
              </a:ext>
            </a:extLst>
          </p:cNvPr>
          <p:cNvSpPr txBox="1"/>
          <p:nvPr/>
        </p:nvSpPr>
        <p:spPr>
          <a:xfrm>
            <a:off x="9013178" y="1357174"/>
            <a:ext cx="2363638" cy="1056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dirty="0"/>
              <a:t>联动市场部开展商家座谈会，进行资源整合</a:t>
            </a: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F5868AC3-F3B7-CFA1-B875-9B30DA5DC8A7}"/>
              </a:ext>
            </a:extLst>
          </p:cNvPr>
          <p:cNvSpPr/>
          <p:nvPr/>
        </p:nvSpPr>
        <p:spPr>
          <a:xfrm flipV="1">
            <a:off x="9113151" y="2908206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1DFD3ED7-DA0A-0D62-FF19-AED85B47AC07}"/>
              </a:ext>
            </a:extLst>
          </p:cNvPr>
          <p:cNvSpPr/>
          <p:nvPr/>
        </p:nvSpPr>
        <p:spPr>
          <a:xfrm>
            <a:off x="1333" y="1806554"/>
            <a:ext cx="12197616" cy="5051446"/>
          </a:xfrm>
          <a:custGeom>
            <a:avLst/>
            <a:gdLst>
              <a:gd name="connsiteX0" fmla="*/ 12195788 w 12197616"/>
              <a:gd name="connsiteY0" fmla="*/ 0 h 5051446"/>
              <a:gd name="connsiteX1" fmla="*/ 12193969 w 12197616"/>
              <a:gd name="connsiteY1" fmla="*/ 3995362 h 5051446"/>
              <a:gd name="connsiteX2" fmla="*/ 12197616 w 12197616"/>
              <a:gd name="connsiteY2" fmla="*/ 3995362 h 5051446"/>
              <a:gd name="connsiteX3" fmla="*/ 12197616 w 12197616"/>
              <a:gd name="connsiteY3" fmla="*/ 5051446 h 5051446"/>
              <a:gd name="connsiteX4" fmla="*/ 5616 w 12197616"/>
              <a:gd name="connsiteY4" fmla="*/ 5051446 h 5051446"/>
              <a:gd name="connsiteX5" fmla="*/ 5616 w 12197616"/>
              <a:gd name="connsiteY5" fmla="*/ 4020813 h 5051446"/>
              <a:gd name="connsiteX6" fmla="*/ 0 w 12197616"/>
              <a:gd name="connsiteY6" fmla="*/ 4020816 h 5051446"/>
              <a:gd name="connsiteX7" fmla="*/ 203 w 12197616"/>
              <a:gd name="connsiteY7" fmla="*/ 3575491 h 5051446"/>
              <a:gd name="connsiteX8" fmla="*/ 484727 w 12197616"/>
              <a:gd name="connsiteY8" fmla="*/ 3578932 h 5051446"/>
              <a:gd name="connsiteX9" fmla="*/ 11878508 w 12197616"/>
              <a:gd name="connsiteY9" fmla="*/ 208265 h 505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7616" h="5051446">
                <a:moveTo>
                  <a:pt x="12195788" y="0"/>
                </a:moveTo>
                <a:lnTo>
                  <a:pt x="12193969" y="3995362"/>
                </a:lnTo>
                <a:lnTo>
                  <a:pt x="12197616" y="3995362"/>
                </a:lnTo>
                <a:lnTo>
                  <a:pt x="12197616" y="5051446"/>
                </a:lnTo>
                <a:lnTo>
                  <a:pt x="5616" y="5051446"/>
                </a:lnTo>
                <a:lnTo>
                  <a:pt x="5616" y="4020813"/>
                </a:lnTo>
                <a:lnTo>
                  <a:pt x="0" y="4020816"/>
                </a:lnTo>
                <a:lnTo>
                  <a:pt x="203" y="3575491"/>
                </a:lnTo>
                <a:lnTo>
                  <a:pt x="484727" y="3578932"/>
                </a:lnTo>
                <a:cubicBezTo>
                  <a:pt x="4509996" y="3556811"/>
                  <a:pt x="8492673" y="2371127"/>
                  <a:pt x="11878508" y="208265"/>
                </a:cubicBezTo>
                <a:close/>
              </a:path>
            </a:pathLst>
          </a:custGeom>
          <a:blipFill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3A67E86A-6E25-BD21-58B9-B088D0DCAC17}"/>
              </a:ext>
            </a:extLst>
          </p:cNvPr>
          <p:cNvSpPr/>
          <p:nvPr/>
        </p:nvSpPr>
        <p:spPr>
          <a:xfrm>
            <a:off x="-61210" y="1770882"/>
            <a:ext cx="12314419" cy="5099818"/>
          </a:xfrm>
          <a:custGeom>
            <a:avLst/>
            <a:gdLst>
              <a:gd name="connsiteX0" fmla="*/ 12195788 w 12197616"/>
              <a:gd name="connsiteY0" fmla="*/ 0 h 5051446"/>
              <a:gd name="connsiteX1" fmla="*/ 12193969 w 12197616"/>
              <a:gd name="connsiteY1" fmla="*/ 3995362 h 5051446"/>
              <a:gd name="connsiteX2" fmla="*/ 12197616 w 12197616"/>
              <a:gd name="connsiteY2" fmla="*/ 3995362 h 5051446"/>
              <a:gd name="connsiteX3" fmla="*/ 12197616 w 12197616"/>
              <a:gd name="connsiteY3" fmla="*/ 5051446 h 5051446"/>
              <a:gd name="connsiteX4" fmla="*/ 5616 w 12197616"/>
              <a:gd name="connsiteY4" fmla="*/ 5051446 h 5051446"/>
              <a:gd name="connsiteX5" fmla="*/ 5616 w 12197616"/>
              <a:gd name="connsiteY5" fmla="*/ 4020813 h 5051446"/>
              <a:gd name="connsiteX6" fmla="*/ 0 w 12197616"/>
              <a:gd name="connsiteY6" fmla="*/ 4020816 h 5051446"/>
              <a:gd name="connsiteX7" fmla="*/ 203 w 12197616"/>
              <a:gd name="connsiteY7" fmla="*/ 3575491 h 5051446"/>
              <a:gd name="connsiteX8" fmla="*/ 484727 w 12197616"/>
              <a:gd name="connsiteY8" fmla="*/ 3578932 h 5051446"/>
              <a:gd name="connsiteX9" fmla="*/ 11878508 w 12197616"/>
              <a:gd name="connsiteY9" fmla="*/ 208265 h 505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7616" h="5051446">
                <a:moveTo>
                  <a:pt x="12195788" y="0"/>
                </a:moveTo>
                <a:lnTo>
                  <a:pt x="12193969" y="3995362"/>
                </a:lnTo>
                <a:lnTo>
                  <a:pt x="12197616" y="3995362"/>
                </a:lnTo>
                <a:lnTo>
                  <a:pt x="12197616" y="5051446"/>
                </a:lnTo>
                <a:lnTo>
                  <a:pt x="5616" y="5051446"/>
                </a:lnTo>
                <a:lnTo>
                  <a:pt x="5616" y="4020813"/>
                </a:lnTo>
                <a:lnTo>
                  <a:pt x="0" y="4020816"/>
                </a:lnTo>
                <a:lnTo>
                  <a:pt x="203" y="3575491"/>
                </a:lnTo>
                <a:lnTo>
                  <a:pt x="484727" y="3578932"/>
                </a:lnTo>
                <a:cubicBezTo>
                  <a:pt x="4509996" y="3556811"/>
                  <a:pt x="8492673" y="2371127"/>
                  <a:pt x="11878508" y="208265"/>
                </a:cubicBezTo>
                <a:close/>
              </a:path>
            </a:pathLst>
          </a:cu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454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21C2377-081A-C526-73DC-B232D202D2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未来展望 </a:t>
            </a:r>
            <a:r>
              <a:rPr lang="en-US" altLang="zh-CN" dirty="0"/>
              <a:t>/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2A4F09-A295-FB47-4320-028CC593AE77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下半年工作安排</a:t>
            </a: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6D0926BA-B50C-DFC8-BFF2-4874D92A4EA5}"/>
              </a:ext>
            </a:extLst>
          </p:cNvPr>
          <p:cNvSpPr/>
          <p:nvPr/>
        </p:nvSpPr>
        <p:spPr>
          <a:xfrm flipH="1">
            <a:off x="8590712" y="-16546"/>
            <a:ext cx="3601288" cy="6874546"/>
          </a:xfrm>
          <a:custGeom>
            <a:avLst/>
            <a:gdLst>
              <a:gd name="connsiteX0" fmla="*/ 96902 w 2127683"/>
              <a:gd name="connsiteY0" fmla="*/ 0 h 4061562"/>
              <a:gd name="connsiteX1" fmla="*/ 2127683 w 2127683"/>
              <a:gd name="connsiteY1" fmla="*/ 2030781 h 4061562"/>
              <a:gd name="connsiteX2" fmla="*/ 96902 w 2127683"/>
              <a:gd name="connsiteY2" fmla="*/ 4061562 h 4061562"/>
              <a:gd name="connsiteX3" fmla="*/ 0 w 2127683"/>
              <a:gd name="connsiteY3" fmla="*/ 4056669 h 4061562"/>
              <a:gd name="connsiteX4" fmla="*/ 0 w 2127683"/>
              <a:gd name="connsiteY4" fmla="*/ 4893 h 406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683" h="4061562">
                <a:moveTo>
                  <a:pt x="96902" y="0"/>
                </a:moveTo>
                <a:cubicBezTo>
                  <a:pt x="1218471" y="0"/>
                  <a:pt x="2127683" y="909212"/>
                  <a:pt x="2127683" y="2030781"/>
                </a:cubicBezTo>
                <a:cubicBezTo>
                  <a:pt x="2127683" y="3152350"/>
                  <a:pt x="1218471" y="4061562"/>
                  <a:pt x="96902" y="4061562"/>
                </a:cubicBezTo>
                <a:lnTo>
                  <a:pt x="0" y="4056669"/>
                </a:lnTo>
                <a:lnTo>
                  <a:pt x="0" y="489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2EB415D-3C7D-3411-7105-8B0EA2FA12DF}"/>
              </a:ext>
            </a:extLst>
          </p:cNvPr>
          <p:cNvSpPr/>
          <p:nvPr/>
        </p:nvSpPr>
        <p:spPr>
          <a:xfrm flipH="1">
            <a:off x="9245600" y="616789"/>
            <a:ext cx="2946400" cy="5624421"/>
          </a:xfrm>
          <a:custGeom>
            <a:avLst/>
            <a:gdLst>
              <a:gd name="connsiteX0" fmla="*/ 96902 w 2127683"/>
              <a:gd name="connsiteY0" fmla="*/ 0 h 4061562"/>
              <a:gd name="connsiteX1" fmla="*/ 2127683 w 2127683"/>
              <a:gd name="connsiteY1" fmla="*/ 2030781 h 4061562"/>
              <a:gd name="connsiteX2" fmla="*/ 96902 w 2127683"/>
              <a:gd name="connsiteY2" fmla="*/ 4061562 h 4061562"/>
              <a:gd name="connsiteX3" fmla="*/ 0 w 2127683"/>
              <a:gd name="connsiteY3" fmla="*/ 4056669 h 4061562"/>
              <a:gd name="connsiteX4" fmla="*/ 0 w 2127683"/>
              <a:gd name="connsiteY4" fmla="*/ 4893 h 406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7683" h="4061562">
                <a:moveTo>
                  <a:pt x="96902" y="0"/>
                </a:moveTo>
                <a:cubicBezTo>
                  <a:pt x="1218471" y="0"/>
                  <a:pt x="2127683" y="909212"/>
                  <a:pt x="2127683" y="2030781"/>
                </a:cubicBezTo>
                <a:cubicBezTo>
                  <a:pt x="2127683" y="3152350"/>
                  <a:pt x="1218471" y="4061562"/>
                  <a:pt x="96902" y="4061562"/>
                </a:cubicBezTo>
                <a:lnTo>
                  <a:pt x="0" y="4056669"/>
                </a:lnTo>
                <a:lnTo>
                  <a:pt x="0" y="489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BA4C8208-3878-E327-BD6C-DD01CA2D8213}"/>
              </a:ext>
            </a:extLst>
          </p:cNvPr>
          <p:cNvSpPr/>
          <p:nvPr/>
        </p:nvSpPr>
        <p:spPr>
          <a:xfrm flipH="1">
            <a:off x="10064317" y="1433666"/>
            <a:ext cx="2127683" cy="3990667"/>
          </a:xfrm>
          <a:custGeom>
            <a:avLst/>
            <a:gdLst>
              <a:gd name="connsiteX0" fmla="*/ 104624 w 1681964"/>
              <a:gd name="connsiteY0" fmla="*/ 0 h 3154680"/>
              <a:gd name="connsiteX1" fmla="*/ 1681964 w 1681964"/>
              <a:gd name="connsiteY1" fmla="*/ 1577340 h 3154680"/>
              <a:gd name="connsiteX2" fmla="*/ 104624 w 1681964"/>
              <a:gd name="connsiteY2" fmla="*/ 3154680 h 3154680"/>
              <a:gd name="connsiteX3" fmla="*/ 0 w 1681964"/>
              <a:gd name="connsiteY3" fmla="*/ 3149397 h 3154680"/>
              <a:gd name="connsiteX4" fmla="*/ 0 w 1681964"/>
              <a:gd name="connsiteY4" fmla="*/ 5283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964" h="3154680">
                <a:moveTo>
                  <a:pt x="104624" y="0"/>
                </a:moveTo>
                <a:cubicBezTo>
                  <a:pt x="975765" y="0"/>
                  <a:pt x="1681964" y="706199"/>
                  <a:pt x="1681964" y="1577340"/>
                </a:cubicBezTo>
                <a:cubicBezTo>
                  <a:pt x="1681964" y="2448481"/>
                  <a:pt x="975765" y="3154680"/>
                  <a:pt x="104624" y="3154680"/>
                </a:cubicBezTo>
                <a:lnTo>
                  <a:pt x="0" y="3149397"/>
                </a:lnTo>
                <a:lnTo>
                  <a:pt x="0" y="528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70739653-0309-584F-49B4-AE0C152315E0}"/>
              </a:ext>
            </a:extLst>
          </p:cNvPr>
          <p:cNvSpPr/>
          <p:nvPr/>
        </p:nvSpPr>
        <p:spPr>
          <a:xfrm>
            <a:off x="515938" y="3111500"/>
            <a:ext cx="11160125" cy="3152254"/>
          </a:xfrm>
          <a:prstGeom prst="roundRect">
            <a:avLst>
              <a:gd name="adj" fmla="val 5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B1750EBF-7EAC-591C-4E3E-8368F167D0D4}"/>
              </a:ext>
            </a:extLst>
          </p:cNvPr>
          <p:cNvCxnSpPr>
            <a:cxnSpLocks/>
          </p:cNvCxnSpPr>
          <p:nvPr/>
        </p:nvCxnSpPr>
        <p:spPr>
          <a:xfrm>
            <a:off x="515937" y="4617730"/>
            <a:ext cx="9961563" cy="127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椭圆 72">
            <a:extLst>
              <a:ext uri="{FF2B5EF4-FFF2-40B4-BE49-F238E27FC236}">
                <a16:creationId xmlns:a16="http://schemas.microsoft.com/office/drawing/2014/main" id="{A17840B7-31DC-5001-4122-E33D7FC84713}"/>
              </a:ext>
            </a:extLst>
          </p:cNvPr>
          <p:cNvSpPr/>
          <p:nvPr/>
        </p:nvSpPr>
        <p:spPr>
          <a:xfrm flipV="1">
            <a:off x="2752449" y="4514987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3C6391E0-3E51-C49A-145E-1473A932353D}"/>
              </a:ext>
            </a:extLst>
          </p:cNvPr>
          <p:cNvSpPr/>
          <p:nvPr/>
        </p:nvSpPr>
        <p:spPr>
          <a:xfrm flipV="1">
            <a:off x="4368843" y="4514987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911C0F79-9230-FFE2-DAF1-D99F15F77902}"/>
              </a:ext>
            </a:extLst>
          </p:cNvPr>
          <p:cNvSpPr/>
          <p:nvPr/>
        </p:nvSpPr>
        <p:spPr>
          <a:xfrm flipV="1">
            <a:off x="6036828" y="4514987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1186F570-1282-C953-ADF3-82D58894A355}"/>
              </a:ext>
            </a:extLst>
          </p:cNvPr>
          <p:cNvSpPr/>
          <p:nvPr/>
        </p:nvSpPr>
        <p:spPr>
          <a:xfrm flipV="1">
            <a:off x="7618986" y="4553277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7B061A54-9F3E-B1B2-EB58-11736BD34129}"/>
              </a:ext>
            </a:extLst>
          </p:cNvPr>
          <p:cNvSpPr/>
          <p:nvPr/>
        </p:nvSpPr>
        <p:spPr>
          <a:xfrm flipV="1">
            <a:off x="9137566" y="4514987"/>
            <a:ext cx="230885" cy="230885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C82C2E15-2208-2812-7967-FE115017AAD8}"/>
              </a:ext>
            </a:extLst>
          </p:cNvPr>
          <p:cNvCxnSpPr>
            <a:stCxn id="73" idx="4"/>
          </p:cNvCxnSpPr>
          <p:nvPr/>
        </p:nvCxnSpPr>
        <p:spPr>
          <a:xfrm flipH="1" flipV="1">
            <a:off x="2865077" y="3982730"/>
            <a:ext cx="2815" cy="53225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D87F22A5-08B0-4E5C-6A29-DBD2740754A4}"/>
              </a:ext>
            </a:extLst>
          </p:cNvPr>
          <p:cNvCxnSpPr>
            <a:cxnSpLocks/>
          </p:cNvCxnSpPr>
          <p:nvPr/>
        </p:nvCxnSpPr>
        <p:spPr>
          <a:xfrm flipH="1" flipV="1">
            <a:off x="4482878" y="4745871"/>
            <a:ext cx="2815" cy="53225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69E10493-D7BC-44AE-2322-10BB290EA160}"/>
              </a:ext>
            </a:extLst>
          </p:cNvPr>
          <p:cNvCxnSpPr/>
          <p:nvPr/>
        </p:nvCxnSpPr>
        <p:spPr>
          <a:xfrm flipH="1" flipV="1">
            <a:off x="6153678" y="3982728"/>
            <a:ext cx="2815" cy="53225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576B6D86-7395-AF0D-DB13-9BD7728B141D}"/>
              </a:ext>
            </a:extLst>
          </p:cNvPr>
          <p:cNvCxnSpPr/>
          <p:nvPr/>
        </p:nvCxnSpPr>
        <p:spPr>
          <a:xfrm flipH="1" flipV="1">
            <a:off x="7730206" y="4784161"/>
            <a:ext cx="2815" cy="53225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194332CB-54FA-D47E-7465-997C3DC6C5A0}"/>
              </a:ext>
            </a:extLst>
          </p:cNvPr>
          <p:cNvCxnSpPr/>
          <p:nvPr/>
        </p:nvCxnSpPr>
        <p:spPr>
          <a:xfrm flipH="1" flipV="1">
            <a:off x="9247377" y="3982729"/>
            <a:ext cx="2815" cy="53225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44051FA8-DB6D-21A1-83B6-80591C5B348D}"/>
              </a:ext>
            </a:extLst>
          </p:cNvPr>
          <p:cNvSpPr txBox="1"/>
          <p:nvPr/>
        </p:nvSpPr>
        <p:spPr>
          <a:xfrm>
            <a:off x="1792808" y="3472215"/>
            <a:ext cx="2144537" cy="395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cs"/>
              </a:rPr>
              <a:t>团队继任者计划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B2E5EC1-EE57-79B6-48AE-0C89CD1F188A}"/>
              </a:ext>
            </a:extLst>
          </p:cNvPr>
          <p:cNvSpPr txBox="1"/>
          <p:nvPr/>
        </p:nvSpPr>
        <p:spPr>
          <a:xfrm>
            <a:off x="3410609" y="5534605"/>
            <a:ext cx="2144537" cy="395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cs"/>
              </a:rPr>
              <a:t>团队价值升级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1C490816-18BD-2C20-43B5-FE2A5F6FD955}"/>
              </a:ext>
            </a:extLst>
          </p:cNvPr>
          <p:cNvSpPr txBox="1"/>
          <p:nvPr/>
        </p:nvSpPr>
        <p:spPr>
          <a:xfrm>
            <a:off x="5080001" y="3471986"/>
            <a:ext cx="2144537" cy="395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cs"/>
              </a:rPr>
              <a:t>团队模式升级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EE31AF1-5A4C-D0CD-E4E7-5261DC954071}"/>
              </a:ext>
            </a:extLst>
          </p:cNvPr>
          <p:cNvSpPr txBox="1"/>
          <p:nvPr/>
        </p:nvSpPr>
        <p:spPr>
          <a:xfrm>
            <a:off x="6494572" y="5572895"/>
            <a:ext cx="2471268" cy="395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cs"/>
              </a:rPr>
              <a:t>中小客户维护全面落实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903249AC-3288-1C61-83E9-4DCCB5EFF9B4}"/>
              </a:ext>
            </a:extLst>
          </p:cNvPr>
          <p:cNvSpPr txBox="1"/>
          <p:nvPr/>
        </p:nvSpPr>
        <p:spPr>
          <a:xfrm>
            <a:off x="8006232" y="3462565"/>
            <a:ext cx="2471268" cy="3950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cs"/>
              </a:rPr>
              <a:t>值得托付的职业经理人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79C28E81-F915-B819-9A90-E4E741CCEBB8}"/>
              </a:ext>
            </a:extLst>
          </p:cNvPr>
          <p:cNvSpPr txBox="1"/>
          <p:nvPr/>
        </p:nvSpPr>
        <p:spPr>
          <a:xfrm>
            <a:off x="1456338" y="1813468"/>
            <a:ext cx="7039203" cy="5847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风雨同舟，砥砺前行</a:t>
            </a:r>
          </a:p>
        </p:txBody>
      </p:sp>
      <p:sp>
        <p:nvSpPr>
          <p:cNvPr id="91" name="椭圆 90">
            <a:extLst>
              <a:ext uri="{FF2B5EF4-FFF2-40B4-BE49-F238E27FC236}">
                <a16:creationId xmlns:a16="http://schemas.microsoft.com/office/drawing/2014/main" id="{ABBAFD3E-845E-89B8-466D-8FDD0F2C84CE}"/>
              </a:ext>
            </a:extLst>
          </p:cNvPr>
          <p:cNvSpPr/>
          <p:nvPr userDrawn="1"/>
        </p:nvSpPr>
        <p:spPr>
          <a:xfrm>
            <a:off x="543950" y="1700036"/>
            <a:ext cx="817218" cy="817218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87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FDC6588-1A1E-ECE0-A850-9C47C0F51C15}"/>
              </a:ext>
            </a:extLst>
          </p:cNvPr>
          <p:cNvSpPr txBox="1"/>
          <p:nvPr/>
        </p:nvSpPr>
        <p:spPr>
          <a:xfrm>
            <a:off x="1248229" y="2459504"/>
            <a:ext cx="2438400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0" dirty="0">
                <a:solidFill>
                  <a:schemeClr val="bg2"/>
                </a:solidFill>
                <a:latin typeface="+mj-lt"/>
              </a:rPr>
              <a:t>01</a:t>
            </a:r>
            <a:endParaRPr lang="zh-CN" altLang="en-US" sz="1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29183A-4C48-9BFF-E77A-55C4734B42AE}"/>
              </a:ext>
            </a:extLst>
          </p:cNvPr>
          <p:cNvSpPr txBox="1"/>
          <p:nvPr/>
        </p:nvSpPr>
        <p:spPr>
          <a:xfrm>
            <a:off x="5322578" y="3119732"/>
            <a:ext cx="3147043" cy="9233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自我介绍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F082396-3845-F272-DCE7-E91B8304B4F8}"/>
              </a:ext>
            </a:extLst>
          </p:cNvPr>
          <p:cNvSpPr txBox="1"/>
          <p:nvPr/>
        </p:nvSpPr>
        <p:spPr>
          <a:xfrm>
            <a:off x="5358330" y="2782669"/>
            <a:ext cx="3147044" cy="64633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38000">
                        <a:schemeClr val="accent4"/>
                      </a:gs>
                    </a:gsLst>
                    <a:lin ang="5400000" scaled="1"/>
                  </a:gradFill>
                </a:ln>
                <a:noFill/>
                <a:effectLst/>
                <a:latin typeface="+mj-lt"/>
                <a:ea typeface="+mj-ea"/>
                <a:sym typeface="+mn-ea"/>
              </a:rPr>
              <a:t>PART ONE</a:t>
            </a:r>
            <a:endParaRPr lang="zh-CN" altLang="en-US" sz="3600" b="1" dirty="0">
              <a:ln w="9525">
                <a:gradFill>
                  <a:gsLst>
                    <a:gs pos="100000">
                      <a:schemeClr val="accent1">
                        <a:lumMod val="5000"/>
                        <a:lumOff val="95000"/>
                        <a:alpha val="50000"/>
                      </a:schemeClr>
                    </a:gs>
                    <a:gs pos="38000">
                      <a:schemeClr val="accent4"/>
                    </a:gs>
                  </a:gsLst>
                  <a:lin ang="5400000" scaled="1"/>
                </a:gradFill>
              </a:ln>
              <a:noFill/>
              <a:effectLst/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1198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0AD7BC27-9F33-1982-4E73-3FC94C1EBE24}"/>
              </a:ext>
            </a:extLst>
          </p:cNvPr>
          <p:cNvSpPr txBox="1"/>
          <p:nvPr/>
        </p:nvSpPr>
        <p:spPr>
          <a:xfrm>
            <a:off x="-1816404" y="1843950"/>
            <a:ext cx="15824807" cy="3170099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20000" b="1" dirty="0">
                <a:ln w="28575">
                  <a:solidFill>
                    <a:schemeClr val="accent4"/>
                  </a:solidFill>
                </a:ln>
                <a:solidFill>
                  <a:schemeClr val="accent4">
                    <a:alpha val="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stA="50000" endPos="15000" dist="12700" dir="5400000" sy="-100000" algn="bl" rotWithShape="0"/>
                </a:effectLst>
                <a:latin typeface="+mj-lt"/>
                <a:ea typeface="+mj-ea"/>
                <a:sym typeface="+mn-ea"/>
              </a:rPr>
              <a:t>THANKS</a:t>
            </a:r>
            <a:endParaRPr lang="zh-CN" altLang="en-US" sz="20000" b="1" dirty="0">
              <a:ln w="28575">
                <a:solidFill>
                  <a:schemeClr val="accent4"/>
                </a:solidFill>
              </a:ln>
              <a:solidFill>
                <a:schemeClr val="accent4">
                  <a:alpha val="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stA="50000" endPos="15000" dist="12700" dir="5400000" sy="-100000" algn="bl" rotWithShape="0"/>
              </a:effectLst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73344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</a:t>
            </a:r>
            <a:r>
              <a:rPr kumimoji="1" lang="en-US" altLang="zh-CN" dirty="0" err="1"/>
              <a:t>ia</a:t>
            </a:r>
            <a:r>
              <a:rPr kumimoji="1" lang="en" altLang="zh-CN" dirty="0"/>
              <a:t>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pexels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xFrame</a:t>
            </a:r>
            <a:r>
              <a:rPr kumimoji="1" lang="zh-CN" altLang="en-US" dirty="0"/>
              <a:t>、</a:t>
            </a:r>
            <a:r>
              <a:rPr kumimoji="1" lang="en-US" altLang="zh-CN" dirty="0" err="1"/>
              <a:t>freepik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gosenibun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A7A60C83-0B4C-06E6-8F83-90E3C85FE863}"/>
              </a:ext>
            </a:extLst>
          </p:cNvPr>
          <p:cNvSpPr/>
          <p:nvPr/>
        </p:nvSpPr>
        <p:spPr>
          <a:xfrm>
            <a:off x="-10506" y="4996543"/>
            <a:ext cx="12202506" cy="186145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38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189F8BE-1F8B-2B94-2551-A548360E2C68}"/>
              </a:ext>
            </a:extLst>
          </p:cNvPr>
          <p:cNvSpPr/>
          <p:nvPr/>
        </p:nvSpPr>
        <p:spPr>
          <a:xfrm>
            <a:off x="1496391" y="5124250"/>
            <a:ext cx="408609" cy="40860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8A80559-6001-BF2D-6D38-F9B05C75A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个人介绍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</a:p>
          <a:p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63D7663-DE08-D5FF-2B0B-2F7B1012D93E}"/>
              </a:ext>
            </a:extLst>
          </p:cNvPr>
          <p:cNvSpPr/>
          <p:nvPr/>
        </p:nvSpPr>
        <p:spPr>
          <a:xfrm>
            <a:off x="0" y="2275368"/>
            <a:ext cx="12192000" cy="2998382"/>
          </a:xfrm>
          <a:custGeom>
            <a:avLst/>
            <a:gdLst>
              <a:gd name="connsiteX0" fmla="*/ 0 w 12192000"/>
              <a:gd name="connsiteY0" fmla="*/ 0 h 2998382"/>
              <a:gd name="connsiteX1" fmla="*/ 12192000 w 12192000"/>
              <a:gd name="connsiteY1" fmla="*/ 0 h 2998382"/>
              <a:gd name="connsiteX2" fmla="*/ 12192000 w 12192000"/>
              <a:gd name="connsiteY2" fmla="*/ 2998382 h 2998382"/>
              <a:gd name="connsiteX3" fmla="*/ 0 w 12192000"/>
              <a:gd name="connsiteY3" fmla="*/ 2998382 h 2998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998382">
                <a:moveTo>
                  <a:pt x="0" y="0"/>
                </a:moveTo>
                <a:lnTo>
                  <a:pt x="12192000" y="0"/>
                </a:lnTo>
                <a:lnTo>
                  <a:pt x="12192000" y="2998382"/>
                </a:lnTo>
                <a:lnTo>
                  <a:pt x="0" y="29983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8" name="图片 17" descr="穿着西装笔挺的男子&#10;&#10;描述已自动生成">
            <a:extLst>
              <a:ext uri="{FF2B5EF4-FFF2-40B4-BE49-F238E27FC236}">
                <a16:creationId xmlns:a16="http://schemas.microsoft.com/office/drawing/2014/main" id="{1F245165-AA8B-9EA7-3DEE-C2A4354C2F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59" b="99070" l="9943" r="89976">
                        <a14:foregroundMark x1="65777" y1="8852" x2="65777" y2="8852"/>
                        <a14:foregroundMark x1="66613" y1="7599" x2="64430" y2="10065"/>
                        <a14:foregroundMark x1="61951" y1="90380" x2="62382" y2="99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315" y="0"/>
            <a:ext cx="10287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5F08D4A-0F3E-D590-E03F-58AD12B56484}"/>
              </a:ext>
            </a:extLst>
          </p:cNvPr>
          <p:cNvSpPr txBox="1"/>
          <p:nvPr/>
        </p:nvSpPr>
        <p:spPr>
          <a:xfrm>
            <a:off x="431146" y="5679032"/>
            <a:ext cx="8540917" cy="1569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9600" dirty="0" err="1">
                <a:ln>
                  <a:solidFill>
                    <a:schemeClr val="accent1">
                      <a:shade val="50000"/>
                      <a:alpha val="31000"/>
                    </a:schemeClr>
                  </a:solidFill>
                </a:ln>
                <a:noFill/>
                <a:latin typeface="+mj-lt"/>
              </a:rPr>
              <a:t>OfficePLUS</a:t>
            </a:r>
            <a:endParaRPr lang="zh-CN" altLang="en-US" sz="9600" b="1" dirty="0">
              <a:ln>
                <a:solidFill>
                  <a:schemeClr val="accent1">
                    <a:shade val="50000"/>
                    <a:alpha val="31000"/>
                  </a:schemeClr>
                </a:solidFill>
              </a:ln>
              <a:noFill/>
              <a:latin typeface="+mj-lt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1B1F1B-AC14-7AFC-FA75-A2CEEBB56AD7}"/>
              </a:ext>
            </a:extLst>
          </p:cNvPr>
          <p:cNvSpPr txBox="1"/>
          <p:nvPr/>
        </p:nvSpPr>
        <p:spPr>
          <a:xfrm>
            <a:off x="315303" y="2670462"/>
            <a:ext cx="6532193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l">
              <a:lnSpc>
                <a:spcPct val="120000"/>
              </a:lnSpc>
            </a:pPr>
            <a:r>
              <a:rPr lang="en-US" altLang="zh-CN" dirty="0">
                <a:solidFill>
                  <a:schemeClr val="bg2"/>
                </a:solidFill>
                <a:effectLst/>
              </a:rPr>
              <a:t>【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我的昵称</a:t>
            </a:r>
            <a:r>
              <a:rPr lang="en-US" altLang="zh-CN" dirty="0">
                <a:solidFill>
                  <a:schemeClr val="bg2"/>
                </a:solidFill>
                <a:effectLst/>
              </a:rPr>
              <a:t>】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：</a:t>
            </a:r>
            <a:r>
              <a:rPr lang="en-US" altLang="zh-CN" dirty="0" err="1">
                <a:solidFill>
                  <a:schemeClr val="bg2"/>
                </a:solidFill>
                <a:effectLst/>
              </a:rPr>
              <a:t>OfficePLUS</a:t>
            </a:r>
            <a:endParaRPr lang="zh-CN" altLang="en-US" dirty="0">
              <a:solidFill>
                <a:schemeClr val="bg2"/>
              </a:solidFill>
              <a:effectLst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C75E220-C01F-17FC-0CE7-360880B897A4}"/>
              </a:ext>
            </a:extLst>
          </p:cNvPr>
          <p:cNvSpPr txBox="1"/>
          <p:nvPr/>
        </p:nvSpPr>
        <p:spPr>
          <a:xfrm>
            <a:off x="315303" y="3130331"/>
            <a:ext cx="6532193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l">
              <a:lnSpc>
                <a:spcPct val="120000"/>
              </a:lnSpc>
            </a:pPr>
            <a:r>
              <a:rPr lang="en-US" altLang="zh-CN" dirty="0">
                <a:solidFill>
                  <a:schemeClr val="bg2"/>
                </a:solidFill>
                <a:effectLst/>
              </a:rPr>
              <a:t>【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我的户籍</a:t>
            </a:r>
            <a:r>
              <a:rPr lang="en-US" altLang="zh-CN" dirty="0">
                <a:solidFill>
                  <a:schemeClr val="bg2"/>
                </a:solidFill>
                <a:effectLst/>
              </a:rPr>
              <a:t>】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：浙江舟山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5D77886-BC33-774D-230E-FD9201CD4496}"/>
              </a:ext>
            </a:extLst>
          </p:cNvPr>
          <p:cNvSpPr txBox="1"/>
          <p:nvPr/>
        </p:nvSpPr>
        <p:spPr>
          <a:xfrm>
            <a:off x="315303" y="3590200"/>
            <a:ext cx="6532193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chemeClr val="bg2"/>
                </a:solidFill>
                <a:effectLst/>
              </a:rPr>
              <a:t>【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毕业院校</a:t>
            </a:r>
            <a:r>
              <a:rPr lang="en-US" altLang="zh-CN" dirty="0">
                <a:solidFill>
                  <a:schemeClr val="bg2"/>
                </a:solidFill>
                <a:effectLst/>
              </a:rPr>
              <a:t>】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：</a:t>
            </a:r>
            <a:r>
              <a:rPr lang="en-US" altLang="zh-CN" dirty="0">
                <a:solidFill>
                  <a:schemeClr val="bg2"/>
                </a:solidFill>
                <a:effectLst/>
              </a:rPr>
              <a:t>XXXXX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大学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1CC1153-146B-D29E-80B5-6A2199515758}"/>
              </a:ext>
            </a:extLst>
          </p:cNvPr>
          <p:cNvSpPr txBox="1"/>
          <p:nvPr/>
        </p:nvSpPr>
        <p:spPr>
          <a:xfrm>
            <a:off x="315304" y="4050069"/>
            <a:ext cx="5649562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l">
              <a:lnSpc>
                <a:spcPct val="120000"/>
              </a:lnSpc>
            </a:pPr>
            <a:r>
              <a:rPr lang="en-US" altLang="zh-CN" dirty="0">
                <a:solidFill>
                  <a:schemeClr val="bg2"/>
                </a:solidFill>
                <a:effectLst/>
              </a:rPr>
              <a:t>【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我的三个标签</a:t>
            </a:r>
            <a:r>
              <a:rPr lang="en-US" altLang="zh-CN" dirty="0">
                <a:solidFill>
                  <a:schemeClr val="bg2"/>
                </a:solidFill>
                <a:effectLst/>
              </a:rPr>
              <a:t>】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：社牛、做事相当靠谱、减肥达人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BE4769-E93F-63CA-ECAF-74D80E47FEC5}"/>
              </a:ext>
            </a:extLst>
          </p:cNvPr>
          <p:cNvSpPr txBox="1"/>
          <p:nvPr/>
        </p:nvSpPr>
        <p:spPr>
          <a:xfrm>
            <a:off x="315303" y="4511648"/>
            <a:ext cx="6532193" cy="3975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l">
              <a:lnSpc>
                <a:spcPct val="120000"/>
              </a:lnSpc>
            </a:pPr>
            <a:r>
              <a:rPr lang="en-US" altLang="zh-CN" dirty="0">
                <a:solidFill>
                  <a:schemeClr val="bg2"/>
                </a:solidFill>
                <a:effectLst/>
              </a:rPr>
              <a:t>【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我的兴趣爱好</a:t>
            </a:r>
            <a:r>
              <a:rPr lang="en-US" altLang="zh-CN" dirty="0">
                <a:solidFill>
                  <a:schemeClr val="bg2"/>
                </a:solidFill>
                <a:effectLst/>
              </a:rPr>
              <a:t>】</a:t>
            </a:r>
            <a:r>
              <a:rPr lang="zh-CN" altLang="en-US" dirty="0">
                <a:solidFill>
                  <a:schemeClr val="bg2"/>
                </a:solidFill>
                <a:effectLst/>
              </a:rPr>
              <a:t>：可能会做一点点蛋糕、会干饭！ 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664C5857-D76B-6E3E-C305-6C16C0E63D8F}"/>
              </a:ext>
            </a:extLst>
          </p:cNvPr>
          <p:cNvSpPr/>
          <p:nvPr/>
        </p:nvSpPr>
        <p:spPr>
          <a:xfrm>
            <a:off x="5964866" y="1270500"/>
            <a:ext cx="817218" cy="81721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alpha val="84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BFBB20-1F7D-4D6D-5C2B-743210AE5E6A}"/>
              </a:ext>
            </a:extLst>
          </p:cNvPr>
          <p:cNvSpPr txBox="1"/>
          <p:nvPr/>
        </p:nvSpPr>
        <p:spPr>
          <a:xfrm>
            <a:off x="2510589" y="582944"/>
            <a:ext cx="1814668" cy="3459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基本资料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A21E5F-A973-87C5-A2F0-04A91802DAF1}"/>
              </a:ext>
            </a:extLst>
          </p:cNvPr>
          <p:cNvSpPr txBox="1"/>
          <p:nvPr/>
        </p:nvSpPr>
        <p:spPr>
          <a:xfrm>
            <a:off x="431146" y="1756744"/>
            <a:ext cx="6172909" cy="64633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dirty="0" err="1">
                <a:solidFill>
                  <a:schemeClr val="accent1"/>
                </a:solidFill>
                <a:latin typeface="+mj-lt"/>
              </a:rPr>
              <a:t>OfficePLUS</a:t>
            </a:r>
            <a:endParaRPr lang="zh-CN" altLang="en-US" sz="3600" b="1" dirty="0">
              <a:solidFill>
                <a:schemeClr val="accent1"/>
              </a:solidFill>
              <a:latin typeface="+mj-lt"/>
              <a:ea typeface="+mj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106DA89-6AA0-7485-0F5E-E9DC4A0B4801}"/>
              </a:ext>
            </a:extLst>
          </p:cNvPr>
          <p:cNvSpPr txBox="1"/>
          <p:nvPr/>
        </p:nvSpPr>
        <p:spPr>
          <a:xfrm>
            <a:off x="3517600" y="1887663"/>
            <a:ext cx="182880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/>
              <a:t>客户经理</a:t>
            </a:r>
          </a:p>
        </p:txBody>
      </p:sp>
    </p:spTree>
    <p:extLst>
      <p:ext uri="{BB962C8B-B14F-4D97-AF65-F5344CB8AC3E}">
        <p14:creationId xmlns:p14="http://schemas.microsoft.com/office/powerpoint/2010/main" val="31708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F199498-D3A9-B99A-7D18-4A2A14440B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184476"/>
          </a:xfrm>
          <a:custGeom>
            <a:avLst/>
            <a:gdLst>
              <a:gd name="connsiteX0" fmla="*/ 0 w 12192000"/>
              <a:gd name="connsiteY0" fmla="*/ 0 h 5184476"/>
              <a:gd name="connsiteX1" fmla="*/ 12192000 w 12192000"/>
              <a:gd name="connsiteY1" fmla="*/ 0 h 5184476"/>
              <a:gd name="connsiteX2" fmla="*/ 12192000 w 12192000"/>
              <a:gd name="connsiteY2" fmla="*/ 5184476 h 5184476"/>
              <a:gd name="connsiteX3" fmla="*/ 0 w 12192000"/>
              <a:gd name="connsiteY3" fmla="*/ 5184476 h 518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184476">
                <a:moveTo>
                  <a:pt x="0" y="0"/>
                </a:moveTo>
                <a:lnTo>
                  <a:pt x="12192000" y="0"/>
                </a:lnTo>
                <a:lnTo>
                  <a:pt x="12192000" y="5184476"/>
                </a:lnTo>
                <a:lnTo>
                  <a:pt x="0" y="5184476"/>
                </a:ln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F33C33A-4A4B-F916-C6AD-4FDBD22E73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个人介绍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</a:p>
          <a:p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035E94E-F81A-ADDA-9935-738DA3A2514B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工作经历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29A6E7CD-974A-A099-CCBA-E655D62A7DEF}"/>
              </a:ext>
            </a:extLst>
          </p:cNvPr>
          <p:cNvSpPr/>
          <p:nvPr/>
        </p:nvSpPr>
        <p:spPr>
          <a:xfrm>
            <a:off x="0" y="3228156"/>
            <a:ext cx="12192000" cy="3629844"/>
          </a:xfrm>
          <a:custGeom>
            <a:avLst/>
            <a:gdLst>
              <a:gd name="connsiteX0" fmla="*/ 10889025 w 12192000"/>
              <a:gd name="connsiteY0" fmla="*/ 645 h 3629844"/>
              <a:gd name="connsiteX1" fmla="*/ 11756133 w 12192000"/>
              <a:gd name="connsiteY1" fmla="*/ 17744 h 3629844"/>
              <a:gd name="connsiteX2" fmla="*/ 12192000 w 12192000"/>
              <a:gd name="connsiteY2" fmla="*/ 43927 h 3629844"/>
              <a:gd name="connsiteX3" fmla="*/ 12192000 w 12192000"/>
              <a:gd name="connsiteY3" fmla="*/ 3629844 h 3629844"/>
              <a:gd name="connsiteX4" fmla="*/ 0 w 12192000"/>
              <a:gd name="connsiteY4" fmla="*/ 3629844 h 3629844"/>
              <a:gd name="connsiteX5" fmla="*/ 0 w 12192000"/>
              <a:gd name="connsiteY5" fmla="*/ 1349395 h 3629844"/>
              <a:gd name="connsiteX6" fmla="*/ 114093 w 12192000"/>
              <a:gd name="connsiteY6" fmla="*/ 1390805 h 3629844"/>
              <a:gd name="connsiteX7" fmla="*/ 3404440 w 12192000"/>
              <a:gd name="connsiteY7" fmla="*/ 1742633 h 3629844"/>
              <a:gd name="connsiteX8" fmla="*/ 9334185 w 12192000"/>
              <a:gd name="connsiteY8" fmla="*/ 121652 h 3629844"/>
              <a:gd name="connsiteX9" fmla="*/ 10889025 w 12192000"/>
              <a:gd name="connsiteY9" fmla="*/ 645 h 362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29844">
                <a:moveTo>
                  <a:pt x="10889025" y="645"/>
                </a:moveTo>
                <a:cubicBezTo>
                  <a:pt x="11190166" y="-2281"/>
                  <a:pt x="11481531" y="4972"/>
                  <a:pt x="11756133" y="17744"/>
                </a:cubicBezTo>
                <a:lnTo>
                  <a:pt x="12192000" y="43927"/>
                </a:lnTo>
                <a:lnTo>
                  <a:pt x="12192000" y="3629844"/>
                </a:lnTo>
                <a:lnTo>
                  <a:pt x="0" y="3629844"/>
                </a:lnTo>
                <a:lnTo>
                  <a:pt x="0" y="1349395"/>
                </a:lnTo>
                <a:lnTo>
                  <a:pt x="114093" y="1390805"/>
                </a:lnTo>
                <a:cubicBezTo>
                  <a:pt x="973833" y="1670114"/>
                  <a:pt x="2159263" y="1863861"/>
                  <a:pt x="3404440" y="1742633"/>
                </a:cubicBezTo>
                <a:cubicBezTo>
                  <a:pt x="5064678" y="1580997"/>
                  <a:pt x="7657785" y="387197"/>
                  <a:pt x="9334185" y="121652"/>
                </a:cubicBezTo>
                <a:cubicBezTo>
                  <a:pt x="9858060" y="38669"/>
                  <a:pt x="10387121" y="5521"/>
                  <a:pt x="10889025" y="645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3D5847-878A-4026-6A38-F144FD408074}"/>
              </a:ext>
            </a:extLst>
          </p:cNvPr>
          <p:cNvSpPr txBox="1"/>
          <p:nvPr/>
        </p:nvSpPr>
        <p:spPr>
          <a:xfrm>
            <a:off x="781570" y="3067637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accent1"/>
                </a:solidFill>
                <a:latin typeface="+mj-lt"/>
              </a:rPr>
              <a:t>20XX-20XX</a:t>
            </a:r>
            <a:endParaRPr lang="zh-CN" alt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833A007-65F8-C6DC-F195-019E1A28B7AA}"/>
              </a:ext>
            </a:extLst>
          </p:cNvPr>
          <p:cNvSpPr txBox="1"/>
          <p:nvPr/>
        </p:nvSpPr>
        <p:spPr>
          <a:xfrm>
            <a:off x="781570" y="3569765"/>
            <a:ext cx="2363638" cy="7299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XXXXXX</a:t>
            </a:r>
            <a:r>
              <a:rPr lang="zh-CN" altLang="en-US" dirty="0"/>
              <a:t>店铺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店铺客服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6E7D767-3D64-E972-382A-D4F6D9ABEB85}"/>
              </a:ext>
            </a:extLst>
          </p:cNvPr>
          <p:cNvSpPr/>
          <p:nvPr/>
        </p:nvSpPr>
        <p:spPr>
          <a:xfrm>
            <a:off x="0" y="3208306"/>
            <a:ext cx="12192000" cy="3640477"/>
          </a:xfrm>
          <a:custGeom>
            <a:avLst/>
            <a:gdLst>
              <a:gd name="connsiteX0" fmla="*/ 10889025 w 12192000"/>
              <a:gd name="connsiteY0" fmla="*/ 645 h 3629844"/>
              <a:gd name="connsiteX1" fmla="*/ 11756133 w 12192000"/>
              <a:gd name="connsiteY1" fmla="*/ 17744 h 3629844"/>
              <a:gd name="connsiteX2" fmla="*/ 12192000 w 12192000"/>
              <a:gd name="connsiteY2" fmla="*/ 43927 h 3629844"/>
              <a:gd name="connsiteX3" fmla="*/ 12192000 w 12192000"/>
              <a:gd name="connsiteY3" fmla="*/ 3629844 h 3629844"/>
              <a:gd name="connsiteX4" fmla="*/ 0 w 12192000"/>
              <a:gd name="connsiteY4" fmla="*/ 3629844 h 3629844"/>
              <a:gd name="connsiteX5" fmla="*/ 0 w 12192000"/>
              <a:gd name="connsiteY5" fmla="*/ 1349395 h 3629844"/>
              <a:gd name="connsiteX6" fmla="*/ 114093 w 12192000"/>
              <a:gd name="connsiteY6" fmla="*/ 1390805 h 3629844"/>
              <a:gd name="connsiteX7" fmla="*/ 3404440 w 12192000"/>
              <a:gd name="connsiteY7" fmla="*/ 1742633 h 3629844"/>
              <a:gd name="connsiteX8" fmla="*/ 9334185 w 12192000"/>
              <a:gd name="connsiteY8" fmla="*/ 121652 h 3629844"/>
              <a:gd name="connsiteX9" fmla="*/ 10889025 w 12192000"/>
              <a:gd name="connsiteY9" fmla="*/ 645 h 362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3629844">
                <a:moveTo>
                  <a:pt x="10889025" y="645"/>
                </a:moveTo>
                <a:cubicBezTo>
                  <a:pt x="11190166" y="-2281"/>
                  <a:pt x="11481531" y="4972"/>
                  <a:pt x="11756133" y="17744"/>
                </a:cubicBezTo>
                <a:lnTo>
                  <a:pt x="12192000" y="43927"/>
                </a:lnTo>
                <a:lnTo>
                  <a:pt x="12192000" y="3629844"/>
                </a:lnTo>
                <a:lnTo>
                  <a:pt x="0" y="3629844"/>
                </a:lnTo>
                <a:lnTo>
                  <a:pt x="0" y="1349395"/>
                </a:lnTo>
                <a:lnTo>
                  <a:pt x="114093" y="1390805"/>
                </a:lnTo>
                <a:cubicBezTo>
                  <a:pt x="973833" y="1670114"/>
                  <a:pt x="2159263" y="1863861"/>
                  <a:pt x="3404440" y="1742633"/>
                </a:cubicBezTo>
                <a:cubicBezTo>
                  <a:pt x="5064678" y="1580997"/>
                  <a:pt x="7657785" y="387197"/>
                  <a:pt x="9334185" y="121652"/>
                </a:cubicBezTo>
                <a:cubicBezTo>
                  <a:pt x="9858060" y="38669"/>
                  <a:pt x="10387121" y="5521"/>
                  <a:pt x="10889025" y="645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B3F2BBA-706C-C67C-A1A1-04B5D06F7D8D}"/>
              </a:ext>
            </a:extLst>
          </p:cNvPr>
          <p:cNvSpPr/>
          <p:nvPr/>
        </p:nvSpPr>
        <p:spPr>
          <a:xfrm>
            <a:off x="-581891" y="3228156"/>
            <a:ext cx="13826837" cy="1787689"/>
          </a:xfrm>
          <a:custGeom>
            <a:avLst/>
            <a:gdLst>
              <a:gd name="connsiteX0" fmla="*/ 0 w 13826837"/>
              <a:gd name="connsiteY0" fmla="*/ 1177590 h 1787689"/>
              <a:gd name="connsiteX1" fmla="*/ 3962400 w 13826837"/>
              <a:gd name="connsiteY1" fmla="*/ 1745626 h 1787689"/>
              <a:gd name="connsiteX2" fmla="*/ 9656619 w 13826837"/>
              <a:gd name="connsiteY2" fmla="*/ 166208 h 1787689"/>
              <a:gd name="connsiteX3" fmla="*/ 13826837 w 13826837"/>
              <a:gd name="connsiteY3" fmla="*/ 124644 h 1787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26837" h="1787689">
                <a:moveTo>
                  <a:pt x="0" y="1177590"/>
                </a:moveTo>
                <a:cubicBezTo>
                  <a:pt x="1176482" y="1545890"/>
                  <a:pt x="2352964" y="1914190"/>
                  <a:pt x="3962400" y="1745626"/>
                </a:cubicBezTo>
                <a:cubicBezTo>
                  <a:pt x="5571836" y="1577062"/>
                  <a:pt x="8012546" y="436372"/>
                  <a:pt x="9656619" y="166208"/>
                </a:cubicBezTo>
                <a:cubicBezTo>
                  <a:pt x="11300692" y="-103956"/>
                  <a:pt x="12563764" y="10344"/>
                  <a:pt x="13826837" y="12464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B21B21E-E33D-3C73-62CA-8C63498035D7}"/>
              </a:ext>
            </a:extLst>
          </p:cNvPr>
          <p:cNvSpPr/>
          <p:nvPr/>
        </p:nvSpPr>
        <p:spPr>
          <a:xfrm>
            <a:off x="906944" y="4728293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E6604F2-DE05-FAA0-66B6-ABC06A1E55AF}"/>
              </a:ext>
            </a:extLst>
          </p:cNvPr>
          <p:cNvSpPr txBox="1"/>
          <p:nvPr/>
        </p:nvSpPr>
        <p:spPr>
          <a:xfrm>
            <a:off x="3645158" y="3104875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zh-CN" dirty="0"/>
              <a:t>20XX-20XX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1A44166-E847-A046-B408-FAF73C3BA2CE}"/>
              </a:ext>
            </a:extLst>
          </p:cNvPr>
          <p:cNvSpPr txBox="1"/>
          <p:nvPr/>
        </p:nvSpPr>
        <p:spPr>
          <a:xfrm>
            <a:off x="3645158" y="3607003"/>
            <a:ext cx="2363638" cy="875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en-US" altLang="zh-CN" dirty="0"/>
              <a:t>XXXXX</a:t>
            </a:r>
            <a:r>
              <a:rPr lang="zh-CN" altLang="en-US" dirty="0"/>
              <a:t>宾馆</a:t>
            </a:r>
            <a:endParaRPr lang="en-US" altLang="zh-CN" dirty="0"/>
          </a:p>
          <a:p>
            <a:r>
              <a:rPr lang="zh-CN" altLang="en-US" dirty="0"/>
              <a:t>酒店前台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6F63F28-5B66-D989-B300-30EBE0113F76}"/>
              </a:ext>
            </a:extLst>
          </p:cNvPr>
          <p:cNvSpPr/>
          <p:nvPr/>
        </p:nvSpPr>
        <p:spPr>
          <a:xfrm>
            <a:off x="3770532" y="4765531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9000864-9862-DF8E-1413-093A149DF1E2}"/>
              </a:ext>
            </a:extLst>
          </p:cNvPr>
          <p:cNvSpPr txBox="1"/>
          <p:nvPr/>
        </p:nvSpPr>
        <p:spPr>
          <a:xfrm>
            <a:off x="6759494" y="2189324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zh-CN" dirty="0"/>
              <a:t>20XX-20XX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C574121-502A-5F0F-820C-C8AD7CB83999}"/>
              </a:ext>
            </a:extLst>
          </p:cNvPr>
          <p:cNvSpPr txBox="1"/>
          <p:nvPr/>
        </p:nvSpPr>
        <p:spPr>
          <a:xfrm>
            <a:off x="6759494" y="2691452"/>
            <a:ext cx="2363638" cy="875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en-US" altLang="zh-CN" dirty="0"/>
              <a:t>XXXXXX</a:t>
            </a:r>
            <a:r>
              <a:rPr lang="zh-CN" altLang="en-US" dirty="0"/>
              <a:t>公司</a:t>
            </a:r>
            <a:endParaRPr lang="en-US" altLang="zh-CN" dirty="0"/>
          </a:p>
          <a:p>
            <a:r>
              <a:rPr lang="zh-CN" altLang="en-US" dirty="0"/>
              <a:t>客户运维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DBFA99C3-E867-896A-5833-C6101C0C5B89}"/>
              </a:ext>
            </a:extLst>
          </p:cNvPr>
          <p:cNvSpPr/>
          <p:nvPr/>
        </p:nvSpPr>
        <p:spPr>
          <a:xfrm>
            <a:off x="6884868" y="3849980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DEC13DE-8904-D9E2-8405-3918509E4F2A}"/>
              </a:ext>
            </a:extLst>
          </p:cNvPr>
          <p:cNvSpPr txBox="1"/>
          <p:nvPr/>
        </p:nvSpPr>
        <p:spPr>
          <a:xfrm>
            <a:off x="9972256" y="1466865"/>
            <a:ext cx="1984076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zh-CN" dirty="0"/>
              <a:t>20XX-20XX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5FA19A7-C6EC-A19F-6BD5-F8AE406AB1C5}"/>
              </a:ext>
            </a:extLst>
          </p:cNvPr>
          <p:cNvSpPr txBox="1"/>
          <p:nvPr/>
        </p:nvSpPr>
        <p:spPr>
          <a:xfrm>
            <a:off x="9972256" y="1968993"/>
            <a:ext cx="2363638" cy="8753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en-US" altLang="zh-CN" dirty="0"/>
              <a:t>XXXXXX</a:t>
            </a:r>
            <a:r>
              <a:rPr lang="zh-CN" altLang="en-US" dirty="0"/>
              <a:t>公司</a:t>
            </a:r>
            <a:endParaRPr lang="en-US" altLang="zh-CN" dirty="0"/>
          </a:p>
          <a:p>
            <a:r>
              <a:rPr lang="zh-CN" altLang="en-US" dirty="0"/>
              <a:t>客户经理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717DCC05-1055-0F9D-7AD6-8C324C8A936B}"/>
              </a:ext>
            </a:extLst>
          </p:cNvPr>
          <p:cNvSpPr/>
          <p:nvPr/>
        </p:nvSpPr>
        <p:spPr>
          <a:xfrm>
            <a:off x="10097630" y="3127521"/>
            <a:ext cx="180000" cy="180000"/>
          </a:xfrm>
          <a:prstGeom prst="ellipse">
            <a:avLst/>
          </a:prstGeom>
          <a:gradFill flip="none" rotWithShape="1">
            <a:gsLst>
              <a:gs pos="10000">
                <a:schemeClr val="accent1"/>
              </a:gs>
              <a:gs pos="100000">
                <a:schemeClr val="bg1">
                  <a:alpha val="75000"/>
                </a:schemeClr>
              </a:gs>
            </a:gsLst>
            <a:lin ang="189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+mj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DF8D47D-38CB-64D0-4052-4841A67478D1}"/>
              </a:ext>
            </a:extLst>
          </p:cNvPr>
          <p:cNvSpPr txBox="1"/>
          <p:nvPr/>
        </p:nvSpPr>
        <p:spPr>
          <a:xfrm>
            <a:off x="664522" y="1738160"/>
            <a:ext cx="2597734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accent1"/>
                </a:solidFill>
              </a:rPr>
              <a:t>工作年限：</a:t>
            </a:r>
            <a:r>
              <a:rPr lang="en-US" altLang="zh-CN" sz="2400" b="1" dirty="0">
                <a:solidFill>
                  <a:schemeClr val="accent1"/>
                </a:solidFill>
              </a:rPr>
              <a:t>7</a:t>
            </a:r>
            <a:r>
              <a:rPr lang="zh-CN" altLang="en-US" sz="2400" b="1" dirty="0">
                <a:solidFill>
                  <a:schemeClr val="accent1"/>
                </a:solidFill>
              </a:rPr>
              <a:t>年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757FED43-EF9E-83D2-F8CC-66FEE54D6D82}"/>
              </a:ext>
            </a:extLst>
          </p:cNvPr>
          <p:cNvCxnSpPr/>
          <p:nvPr/>
        </p:nvCxnSpPr>
        <p:spPr>
          <a:xfrm flipV="1">
            <a:off x="781328" y="2189324"/>
            <a:ext cx="1984076" cy="10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50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1DBA003-0890-EAE5-FEDB-D98168B7692C}"/>
              </a:ext>
            </a:extLst>
          </p:cNvPr>
          <p:cNvSpPr/>
          <p:nvPr/>
        </p:nvSpPr>
        <p:spPr>
          <a:xfrm>
            <a:off x="0" y="0"/>
            <a:ext cx="7680960" cy="6858000"/>
          </a:xfrm>
          <a:custGeom>
            <a:avLst/>
            <a:gdLst>
              <a:gd name="connsiteX0" fmla="*/ 0 w 7680960"/>
              <a:gd name="connsiteY0" fmla="*/ 0 h 6858000"/>
              <a:gd name="connsiteX1" fmla="*/ 6622168 w 7680960"/>
              <a:gd name="connsiteY1" fmla="*/ 0 h 6858000"/>
              <a:gd name="connsiteX2" fmla="*/ 6669351 w 7680960"/>
              <a:gd name="connsiteY2" fmla="*/ 73598 h 6858000"/>
              <a:gd name="connsiteX3" fmla="*/ 7680960 w 7680960"/>
              <a:gd name="connsiteY3" fmla="*/ 3696892 h 6858000"/>
              <a:gd name="connsiteX4" fmla="*/ 6991913 w 7680960"/>
              <a:gd name="connsiteY4" fmla="*/ 6726280 h 6858000"/>
              <a:gd name="connsiteX5" fmla="*/ 6924450 w 7680960"/>
              <a:gd name="connsiteY5" fmla="*/ 6858000 h 6858000"/>
              <a:gd name="connsiteX6" fmla="*/ 0 w 768096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0960" h="6858000">
                <a:moveTo>
                  <a:pt x="0" y="0"/>
                </a:moveTo>
                <a:lnTo>
                  <a:pt x="6622168" y="0"/>
                </a:lnTo>
                <a:lnTo>
                  <a:pt x="6669351" y="73598"/>
                </a:lnTo>
                <a:cubicBezTo>
                  <a:pt x="7311292" y="1130093"/>
                  <a:pt x="7680960" y="2370322"/>
                  <a:pt x="7680960" y="3696892"/>
                </a:cubicBezTo>
                <a:cubicBezTo>
                  <a:pt x="7680960" y="4782268"/>
                  <a:pt x="7433497" y="5809845"/>
                  <a:pt x="6991913" y="6726280"/>
                </a:cubicBezTo>
                <a:lnTo>
                  <a:pt x="69244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CF081F86-BC44-852D-323D-614550A58A0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4283202 w 6096000"/>
              <a:gd name="connsiteY1" fmla="*/ 0 h 6858000"/>
              <a:gd name="connsiteX2" fmla="*/ 4393396 w 6096000"/>
              <a:gd name="connsiteY2" fmla="*/ 86595 h 6858000"/>
              <a:gd name="connsiteX3" fmla="*/ 6096000 w 6096000"/>
              <a:gd name="connsiteY3" fmla="*/ 3696892 h 6858000"/>
              <a:gd name="connsiteX4" fmla="*/ 4880564 w 6096000"/>
              <a:gd name="connsiteY4" fmla="*/ 6842731 h 6858000"/>
              <a:gd name="connsiteX5" fmla="*/ 4866006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283202" y="0"/>
                </a:lnTo>
                <a:lnTo>
                  <a:pt x="4393396" y="86595"/>
                </a:lnTo>
                <a:cubicBezTo>
                  <a:pt x="5433219" y="944734"/>
                  <a:pt x="6096000" y="2243412"/>
                  <a:pt x="6096000" y="3696892"/>
                </a:cubicBezTo>
                <a:cubicBezTo>
                  <a:pt x="6096000" y="4908125"/>
                  <a:pt x="5635736" y="6011858"/>
                  <a:pt x="4880564" y="6842731"/>
                </a:cubicBezTo>
                <a:lnTo>
                  <a:pt x="48660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4A0A80FC-E7E3-4CB2-C5FD-F02C837ED7AA}"/>
              </a:ext>
            </a:extLst>
          </p:cNvPr>
          <p:cNvSpPr/>
          <p:nvPr/>
        </p:nvSpPr>
        <p:spPr>
          <a:xfrm>
            <a:off x="-34460" y="1351732"/>
            <a:ext cx="5390697" cy="5147520"/>
          </a:xfrm>
          <a:custGeom>
            <a:avLst/>
            <a:gdLst>
              <a:gd name="connsiteX0" fmla="*/ 0 w 4882863"/>
              <a:gd name="connsiteY0" fmla="*/ 0 h 4608246"/>
              <a:gd name="connsiteX1" fmla="*/ 2310185 w 4882863"/>
              <a:gd name="connsiteY1" fmla="*/ 0 h 4608246"/>
              <a:gd name="connsiteX2" fmla="*/ 2362099 w 4882863"/>
              <a:gd name="connsiteY2" fmla="*/ 0 h 4608246"/>
              <a:gd name="connsiteX3" fmla="*/ 2578740 w 4882863"/>
              <a:gd name="connsiteY3" fmla="*/ 0 h 4608246"/>
              <a:gd name="connsiteX4" fmla="*/ 4882863 w 4882863"/>
              <a:gd name="connsiteY4" fmla="*/ 2304123 h 4608246"/>
              <a:gd name="connsiteX5" fmla="*/ 4882862 w 4882863"/>
              <a:gd name="connsiteY5" fmla="*/ 2304123 h 4608246"/>
              <a:gd name="connsiteX6" fmla="*/ 2578739 w 4882863"/>
              <a:gd name="connsiteY6" fmla="*/ 4608246 h 4608246"/>
              <a:gd name="connsiteX7" fmla="*/ 2310185 w 4882863"/>
              <a:gd name="connsiteY7" fmla="*/ 4608245 h 4608246"/>
              <a:gd name="connsiteX8" fmla="*/ 0 w 4882863"/>
              <a:gd name="connsiteY8" fmla="*/ 4608245 h 460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2863" h="4608246">
                <a:moveTo>
                  <a:pt x="0" y="0"/>
                </a:moveTo>
                <a:lnTo>
                  <a:pt x="2310185" y="0"/>
                </a:lnTo>
                <a:lnTo>
                  <a:pt x="2362099" y="0"/>
                </a:lnTo>
                <a:lnTo>
                  <a:pt x="2578740" y="0"/>
                </a:lnTo>
                <a:cubicBezTo>
                  <a:pt x="3851272" y="0"/>
                  <a:pt x="4882863" y="1031591"/>
                  <a:pt x="4882863" y="2304123"/>
                </a:cubicBezTo>
                <a:lnTo>
                  <a:pt x="4882862" y="2304123"/>
                </a:lnTo>
                <a:cubicBezTo>
                  <a:pt x="4882862" y="3576655"/>
                  <a:pt x="3851271" y="4608246"/>
                  <a:pt x="2578739" y="4608246"/>
                </a:cubicBezTo>
                <a:lnTo>
                  <a:pt x="2310185" y="4608245"/>
                </a:lnTo>
                <a:lnTo>
                  <a:pt x="0" y="46082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09D92A6-E2A7-09DA-0381-329343397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个人介绍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198D30-A7C0-038A-0275-EE1F9B29E708}"/>
              </a:ext>
            </a:extLst>
          </p:cNvPr>
          <p:cNvSpPr txBox="1"/>
          <p:nvPr/>
        </p:nvSpPr>
        <p:spPr>
          <a:xfrm>
            <a:off x="2510589" y="58859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获奖情况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FDDA618-8E0F-3E77-A341-FCDA16EE0E9F}"/>
              </a:ext>
            </a:extLst>
          </p:cNvPr>
          <p:cNvSpPr/>
          <p:nvPr/>
        </p:nvSpPr>
        <p:spPr>
          <a:xfrm>
            <a:off x="0" y="1633169"/>
            <a:ext cx="4882863" cy="4608246"/>
          </a:xfrm>
          <a:custGeom>
            <a:avLst/>
            <a:gdLst>
              <a:gd name="connsiteX0" fmla="*/ 0 w 4882863"/>
              <a:gd name="connsiteY0" fmla="*/ 0 h 4608246"/>
              <a:gd name="connsiteX1" fmla="*/ 2310185 w 4882863"/>
              <a:gd name="connsiteY1" fmla="*/ 0 h 4608246"/>
              <a:gd name="connsiteX2" fmla="*/ 2362099 w 4882863"/>
              <a:gd name="connsiteY2" fmla="*/ 0 h 4608246"/>
              <a:gd name="connsiteX3" fmla="*/ 2578740 w 4882863"/>
              <a:gd name="connsiteY3" fmla="*/ 0 h 4608246"/>
              <a:gd name="connsiteX4" fmla="*/ 4882863 w 4882863"/>
              <a:gd name="connsiteY4" fmla="*/ 2304123 h 4608246"/>
              <a:gd name="connsiteX5" fmla="*/ 4882862 w 4882863"/>
              <a:gd name="connsiteY5" fmla="*/ 2304123 h 4608246"/>
              <a:gd name="connsiteX6" fmla="*/ 2578739 w 4882863"/>
              <a:gd name="connsiteY6" fmla="*/ 4608246 h 4608246"/>
              <a:gd name="connsiteX7" fmla="*/ 2310185 w 4882863"/>
              <a:gd name="connsiteY7" fmla="*/ 4608245 h 4608246"/>
              <a:gd name="connsiteX8" fmla="*/ 0 w 4882863"/>
              <a:gd name="connsiteY8" fmla="*/ 4608245 h 460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2863" h="4608246">
                <a:moveTo>
                  <a:pt x="0" y="0"/>
                </a:moveTo>
                <a:lnTo>
                  <a:pt x="2310185" y="0"/>
                </a:lnTo>
                <a:lnTo>
                  <a:pt x="2362099" y="0"/>
                </a:lnTo>
                <a:lnTo>
                  <a:pt x="2578740" y="0"/>
                </a:lnTo>
                <a:cubicBezTo>
                  <a:pt x="3851272" y="0"/>
                  <a:pt x="4882863" y="1031591"/>
                  <a:pt x="4882863" y="2304123"/>
                </a:cubicBezTo>
                <a:lnTo>
                  <a:pt x="4882862" y="2304123"/>
                </a:lnTo>
                <a:cubicBezTo>
                  <a:pt x="4882862" y="3576655"/>
                  <a:pt x="3851271" y="4608246"/>
                  <a:pt x="2578739" y="4608246"/>
                </a:cubicBezTo>
                <a:lnTo>
                  <a:pt x="2310185" y="4608245"/>
                </a:lnTo>
                <a:lnTo>
                  <a:pt x="0" y="46082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7" name="图片 26" descr="手机屏幕的截图&#10;&#10;描述已自动生成">
            <a:extLst>
              <a:ext uri="{FF2B5EF4-FFF2-40B4-BE49-F238E27FC236}">
                <a16:creationId xmlns:a16="http://schemas.microsoft.com/office/drawing/2014/main" id="{0A3B6B56-1AE6-6362-7E9D-E3877F77BB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241" y="2278881"/>
            <a:ext cx="3802380" cy="270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图片 28" descr="手机屏幕截图&#10;&#10;描述已自动生成">
            <a:extLst>
              <a:ext uri="{FF2B5EF4-FFF2-40B4-BE49-F238E27FC236}">
                <a16:creationId xmlns:a16="http://schemas.microsoft.com/office/drawing/2014/main" id="{00E3A142-9FFF-A2D0-0AD9-7F396826D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229" y="3822976"/>
            <a:ext cx="4003542" cy="259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图片 30" descr="图片包含 文本&#10;&#10;描述已自动生成">
            <a:extLst>
              <a:ext uri="{FF2B5EF4-FFF2-40B4-BE49-F238E27FC236}">
                <a16:creationId xmlns:a16="http://schemas.microsoft.com/office/drawing/2014/main" id="{8B6285BE-EBDB-3ABE-7A54-6E4FC6DBF1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413" y="526146"/>
            <a:ext cx="2267067" cy="3156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2" name="平行四边形 31">
            <a:extLst>
              <a:ext uri="{FF2B5EF4-FFF2-40B4-BE49-F238E27FC236}">
                <a16:creationId xmlns:a16="http://schemas.microsoft.com/office/drawing/2014/main" id="{EBF77D50-921C-4FC4-00F9-95337EC50535}"/>
              </a:ext>
            </a:extLst>
          </p:cNvPr>
          <p:cNvSpPr/>
          <p:nvPr/>
        </p:nvSpPr>
        <p:spPr>
          <a:xfrm>
            <a:off x="8093970" y="1226770"/>
            <a:ext cx="3767360" cy="684718"/>
          </a:xfrm>
          <a:prstGeom prst="parallelogram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5000">
                  <a:schemeClr val="accent4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平行四边形 32">
            <a:extLst>
              <a:ext uri="{FF2B5EF4-FFF2-40B4-BE49-F238E27FC236}">
                <a16:creationId xmlns:a16="http://schemas.microsoft.com/office/drawing/2014/main" id="{7C3467D2-393C-D10F-0861-F472632EF24C}"/>
              </a:ext>
            </a:extLst>
          </p:cNvPr>
          <p:cNvSpPr/>
          <p:nvPr/>
        </p:nvSpPr>
        <p:spPr>
          <a:xfrm>
            <a:off x="8928070" y="3086641"/>
            <a:ext cx="3767360" cy="684718"/>
          </a:xfrm>
          <a:prstGeom prst="parallelogram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5000">
                  <a:schemeClr val="accent4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A9E4A2E2-EE83-1B8E-F87E-A297C76B6968}"/>
              </a:ext>
            </a:extLst>
          </p:cNvPr>
          <p:cNvSpPr/>
          <p:nvPr/>
        </p:nvSpPr>
        <p:spPr>
          <a:xfrm>
            <a:off x="8522959" y="4951884"/>
            <a:ext cx="3767360" cy="684718"/>
          </a:xfrm>
          <a:prstGeom prst="parallelogram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5000">
                  <a:schemeClr val="accent4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BBE2771-DEFC-4ED4-B1D6-6317D98C865F}"/>
              </a:ext>
            </a:extLst>
          </p:cNvPr>
          <p:cNvSpPr txBox="1"/>
          <p:nvPr/>
        </p:nvSpPr>
        <p:spPr>
          <a:xfrm>
            <a:off x="8522959" y="1430629"/>
            <a:ext cx="2154436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2"/>
                </a:solidFill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tx2"/>
                </a:solidFill>
                <a:latin typeface="+mj-ea"/>
                <a:ea typeface="+mj-ea"/>
                <a:sym typeface="微软雅黑" panose="020B0503020204020204" pitchFamily="34" charset="-122"/>
              </a:rPr>
              <a:t>XXXXXX</a:t>
            </a:r>
            <a:r>
              <a:rPr lang="zh-CN" altLang="en-US" dirty="0">
                <a:solidFill>
                  <a:schemeClr val="tx2"/>
                </a:solidFill>
                <a:latin typeface="+mj-ea"/>
                <a:ea typeface="+mj-ea"/>
                <a:sym typeface="微软雅黑" panose="020B0503020204020204" pitchFamily="34" charset="-122"/>
              </a:rPr>
              <a:t>荣誉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72D08C2-B32F-7110-1242-A47ACE65AE7F}"/>
              </a:ext>
            </a:extLst>
          </p:cNvPr>
          <p:cNvSpPr txBox="1"/>
          <p:nvPr/>
        </p:nvSpPr>
        <p:spPr>
          <a:xfrm>
            <a:off x="9329421" y="3324017"/>
            <a:ext cx="2154436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2"/>
                </a:solidFill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tx2"/>
                </a:solidFill>
                <a:latin typeface="+mj-ea"/>
                <a:ea typeface="+mj-ea"/>
                <a:sym typeface="微软雅黑" panose="020B0503020204020204" pitchFamily="34" charset="-122"/>
              </a:rPr>
              <a:t>XXXXXX</a:t>
            </a:r>
            <a:r>
              <a:rPr lang="zh-CN" altLang="en-US" dirty="0">
                <a:solidFill>
                  <a:schemeClr val="tx2"/>
                </a:solidFill>
                <a:latin typeface="+mj-ea"/>
                <a:ea typeface="+mj-ea"/>
                <a:sym typeface="微软雅黑" panose="020B0503020204020204" pitchFamily="34" charset="-122"/>
              </a:rPr>
              <a:t>荣誉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630FA54-22F6-FF77-9303-828E8992C967}"/>
              </a:ext>
            </a:extLst>
          </p:cNvPr>
          <p:cNvSpPr txBox="1"/>
          <p:nvPr/>
        </p:nvSpPr>
        <p:spPr>
          <a:xfrm>
            <a:off x="8900432" y="5155743"/>
            <a:ext cx="2154436" cy="276999"/>
          </a:xfrm>
          <a:prstGeom prst="rect">
            <a:avLst/>
          </a:prstGeom>
          <a:noFill/>
          <a:effectLst/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chemeClr val="tx2"/>
                </a:solidFill>
                <a:ea typeface="+mj-ea"/>
                <a:sym typeface="微软雅黑" panose="020B0503020204020204" pitchFamily="34" charset="-122"/>
              </a:rPr>
              <a:t>20XX</a:t>
            </a:r>
            <a:r>
              <a:rPr kumimoji="0" lang="zh-CN" altLang="en-US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ea"/>
                <a:ea typeface="+mj-ea"/>
                <a:sym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chemeClr val="tx2"/>
                </a:solidFill>
                <a:latin typeface="+mj-ea"/>
                <a:ea typeface="+mj-ea"/>
                <a:sym typeface="微软雅黑" panose="020B0503020204020204" pitchFamily="34" charset="-122"/>
              </a:rPr>
              <a:t>XXXXXX</a:t>
            </a:r>
            <a:r>
              <a:rPr lang="zh-CN" altLang="en-US" dirty="0">
                <a:solidFill>
                  <a:schemeClr val="tx2"/>
                </a:solidFill>
                <a:latin typeface="+mj-ea"/>
                <a:ea typeface="+mj-ea"/>
                <a:sym typeface="微软雅黑" panose="020B0503020204020204" pitchFamily="34" charset="-122"/>
              </a:rPr>
              <a:t>荣誉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ea"/>
              <a:ea typeface="+mj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913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6797C44-03C0-C3BB-F1BE-8552E5582580}"/>
              </a:ext>
            </a:extLst>
          </p:cNvPr>
          <p:cNvSpPr txBox="1"/>
          <p:nvPr/>
        </p:nvSpPr>
        <p:spPr>
          <a:xfrm>
            <a:off x="8548915" y="2459504"/>
            <a:ext cx="2438400" cy="19389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0" dirty="0">
                <a:solidFill>
                  <a:schemeClr val="bg2"/>
                </a:solidFill>
                <a:latin typeface="+mj-lt"/>
              </a:rPr>
              <a:t>02</a:t>
            </a:r>
            <a:endParaRPr lang="zh-CN" altLang="en-US" sz="120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8062C8-E9B2-CA72-12BA-F3F40D48DD6F}"/>
              </a:ext>
            </a:extLst>
          </p:cNvPr>
          <p:cNvSpPr txBox="1"/>
          <p:nvPr/>
        </p:nvSpPr>
        <p:spPr>
          <a:xfrm>
            <a:off x="3121245" y="3119732"/>
            <a:ext cx="3147043" cy="92333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完成情况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816106A-A93E-F9EA-A70A-275F4EC97F1C}"/>
              </a:ext>
            </a:extLst>
          </p:cNvPr>
          <p:cNvSpPr txBox="1"/>
          <p:nvPr/>
        </p:nvSpPr>
        <p:spPr>
          <a:xfrm>
            <a:off x="3156997" y="2782669"/>
            <a:ext cx="3147044" cy="646331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ln w="9525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50000"/>
                        </a:schemeClr>
                      </a:gs>
                      <a:gs pos="38000">
                        <a:schemeClr val="accent4"/>
                      </a:gs>
                    </a:gsLst>
                    <a:lin ang="5400000" scaled="1"/>
                  </a:gradFill>
                </a:ln>
                <a:noFill/>
                <a:effectLst/>
                <a:latin typeface="+mj-lt"/>
                <a:ea typeface="+mj-ea"/>
                <a:sym typeface="+mn-ea"/>
              </a:rPr>
              <a:t>PART TWO</a:t>
            </a:r>
            <a:endParaRPr lang="zh-CN" altLang="en-US" sz="3600" b="1" dirty="0">
              <a:ln w="9525">
                <a:gradFill>
                  <a:gsLst>
                    <a:gs pos="100000">
                      <a:schemeClr val="accent1">
                        <a:lumMod val="5000"/>
                        <a:lumOff val="95000"/>
                        <a:alpha val="50000"/>
                      </a:schemeClr>
                    </a:gs>
                    <a:gs pos="38000">
                      <a:schemeClr val="accent4"/>
                    </a:gs>
                  </a:gsLst>
                  <a:lin ang="5400000" scaled="1"/>
                </a:gradFill>
              </a:ln>
              <a:noFill/>
              <a:effectLst/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83120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842A938-FBBE-4C28-F926-B5C921F5E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2CAC98-5532-71D0-0C7D-50719AF1F082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团队介绍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95E7B90-2913-A044-E876-D3161AF7947D}"/>
              </a:ext>
            </a:extLst>
          </p:cNvPr>
          <p:cNvGrpSpPr/>
          <p:nvPr/>
        </p:nvGrpSpPr>
        <p:grpSpPr>
          <a:xfrm>
            <a:off x="517244" y="3454035"/>
            <a:ext cx="2442071" cy="1233377"/>
            <a:chOff x="712381" y="3753292"/>
            <a:chExt cx="2442071" cy="123337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50D0B9E9-3D0F-38A0-B52B-E5E105A04C9E}"/>
                </a:ext>
              </a:extLst>
            </p:cNvPr>
            <p:cNvSpPr/>
            <p:nvPr/>
          </p:nvSpPr>
          <p:spPr>
            <a:xfrm>
              <a:off x="794024" y="3753292"/>
              <a:ext cx="2360428" cy="1233377"/>
            </a:xfrm>
            <a:prstGeom prst="roundRect">
              <a:avLst>
                <a:gd name="adj" fmla="val 1149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9205C28-41A1-716D-BEDB-C93AD35C59FB}"/>
                </a:ext>
              </a:extLst>
            </p:cNvPr>
            <p:cNvSpPr/>
            <p:nvPr/>
          </p:nvSpPr>
          <p:spPr>
            <a:xfrm>
              <a:off x="712381" y="3753292"/>
              <a:ext cx="2360428" cy="1233377"/>
            </a:xfrm>
            <a:prstGeom prst="roundRect">
              <a:avLst>
                <a:gd name="adj" fmla="val 114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85B0E28-1D49-6B7D-46E5-FFD9CCB28B30}"/>
              </a:ext>
            </a:extLst>
          </p:cNvPr>
          <p:cNvGrpSpPr/>
          <p:nvPr/>
        </p:nvGrpSpPr>
        <p:grpSpPr>
          <a:xfrm>
            <a:off x="3426295" y="3454035"/>
            <a:ext cx="2442071" cy="1233377"/>
            <a:chOff x="712381" y="3753292"/>
            <a:chExt cx="2442071" cy="1233377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E97CEBE1-89A6-0689-7F78-68E2C8B2BE44}"/>
                </a:ext>
              </a:extLst>
            </p:cNvPr>
            <p:cNvSpPr/>
            <p:nvPr/>
          </p:nvSpPr>
          <p:spPr>
            <a:xfrm>
              <a:off x="794024" y="3753292"/>
              <a:ext cx="2360428" cy="1233377"/>
            </a:xfrm>
            <a:prstGeom prst="roundRect">
              <a:avLst>
                <a:gd name="adj" fmla="val 1149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AB681A31-EEBC-2281-08FD-1555D779B36F}"/>
                </a:ext>
              </a:extLst>
            </p:cNvPr>
            <p:cNvSpPr/>
            <p:nvPr/>
          </p:nvSpPr>
          <p:spPr>
            <a:xfrm>
              <a:off x="712381" y="3753292"/>
              <a:ext cx="2360428" cy="1233377"/>
            </a:xfrm>
            <a:prstGeom prst="roundRect">
              <a:avLst>
                <a:gd name="adj" fmla="val 114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A9C1C90-DB64-7BB7-D1CB-770AF797259A}"/>
              </a:ext>
            </a:extLst>
          </p:cNvPr>
          <p:cNvGrpSpPr/>
          <p:nvPr/>
        </p:nvGrpSpPr>
        <p:grpSpPr>
          <a:xfrm>
            <a:off x="6323638" y="3454034"/>
            <a:ext cx="2442071" cy="1233377"/>
            <a:chOff x="712381" y="3753292"/>
            <a:chExt cx="2442071" cy="1233377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9A7453A-8912-4015-FB2E-B9700208D743}"/>
                </a:ext>
              </a:extLst>
            </p:cNvPr>
            <p:cNvSpPr/>
            <p:nvPr/>
          </p:nvSpPr>
          <p:spPr>
            <a:xfrm>
              <a:off x="794024" y="3753292"/>
              <a:ext cx="2360428" cy="1233377"/>
            </a:xfrm>
            <a:prstGeom prst="roundRect">
              <a:avLst>
                <a:gd name="adj" fmla="val 1149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EBE4233E-3A3A-805C-3A63-326DB4D9F405}"/>
                </a:ext>
              </a:extLst>
            </p:cNvPr>
            <p:cNvSpPr/>
            <p:nvPr/>
          </p:nvSpPr>
          <p:spPr>
            <a:xfrm>
              <a:off x="712381" y="3753292"/>
              <a:ext cx="2360428" cy="1233377"/>
            </a:xfrm>
            <a:prstGeom prst="roundRect">
              <a:avLst>
                <a:gd name="adj" fmla="val 114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8642515-08FE-8BEE-34C3-C0AAF9390957}"/>
              </a:ext>
            </a:extLst>
          </p:cNvPr>
          <p:cNvGrpSpPr/>
          <p:nvPr/>
        </p:nvGrpSpPr>
        <p:grpSpPr>
          <a:xfrm>
            <a:off x="9233993" y="3454034"/>
            <a:ext cx="2442071" cy="1233377"/>
            <a:chOff x="712381" y="3753292"/>
            <a:chExt cx="2442071" cy="1233377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F059933D-622C-D2EF-8BCE-A4CA5B7209D9}"/>
                </a:ext>
              </a:extLst>
            </p:cNvPr>
            <p:cNvSpPr/>
            <p:nvPr/>
          </p:nvSpPr>
          <p:spPr>
            <a:xfrm>
              <a:off x="794024" y="3753292"/>
              <a:ext cx="2360428" cy="1233377"/>
            </a:xfrm>
            <a:prstGeom prst="roundRect">
              <a:avLst>
                <a:gd name="adj" fmla="val 11495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1850E5A-5204-A2CC-5127-C78ADB38C19A}"/>
                </a:ext>
              </a:extLst>
            </p:cNvPr>
            <p:cNvSpPr/>
            <p:nvPr/>
          </p:nvSpPr>
          <p:spPr>
            <a:xfrm>
              <a:off x="712381" y="3753292"/>
              <a:ext cx="2360428" cy="1233377"/>
            </a:xfrm>
            <a:prstGeom prst="roundRect">
              <a:avLst>
                <a:gd name="adj" fmla="val 114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3EC3B1E1-0DD8-020E-6889-5CDD114AE2CB}"/>
              </a:ext>
            </a:extLst>
          </p:cNvPr>
          <p:cNvSpPr/>
          <p:nvPr/>
        </p:nvSpPr>
        <p:spPr>
          <a:xfrm>
            <a:off x="515938" y="2093328"/>
            <a:ext cx="2131569" cy="239232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953CDF5-3BE7-8AEF-0F71-78D9E7D65A1C}"/>
              </a:ext>
            </a:extLst>
          </p:cNvPr>
          <p:cNvSpPr/>
          <p:nvPr/>
        </p:nvSpPr>
        <p:spPr>
          <a:xfrm>
            <a:off x="3424990" y="2093327"/>
            <a:ext cx="2131569" cy="239232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F5138A5-6C48-020E-1BE7-EC6884AE6613}"/>
              </a:ext>
            </a:extLst>
          </p:cNvPr>
          <p:cNvSpPr/>
          <p:nvPr/>
        </p:nvSpPr>
        <p:spPr>
          <a:xfrm>
            <a:off x="6323638" y="2093326"/>
            <a:ext cx="2131569" cy="239232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DA57C56-3B14-F20C-687D-AB837CBF09E4}"/>
              </a:ext>
            </a:extLst>
          </p:cNvPr>
          <p:cNvSpPr/>
          <p:nvPr/>
        </p:nvSpPr>
        <p:spPr>
          <a:xfrm>
            <a:off x="9232690" y="2093325"/>
            <a:ext cx="2131569" cy="2392323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7AFEC38-2099-A921-254B-0CD5527F923A}"/>
              </a:ext>
            </a:extLst>
          </p:cNvPr>
          <p:cNvSpPr/>
          <p:nvPr/>
        </p:nvSpPr>
        <p:spPr>
          <a:xfrm>
            <a:off x="515938" y="5414777"/>
            <a:ext cx="2443376" cy="4696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CED294A4-96C3-2293-38A5-69EC7E2916CE}"/>
              </a:ext>
            </a:extLst>
          </p:cNvPr>
          <p:cNvSpPr/>
          <p:nvPr/>
        </p:nvSpPr>
        <p:spPr>
          <a:xfrm>
            <a:off x="515938" y="5303277"/>
            <a:ext cx="967563" cy="581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556D459-35EE-707D-F1A8-569B85294ACF}"/>
              </a:ext>
            </a:extLst>
          </p:cNvPr>
          <p:cNvSpPr txBox="1"/>
          <p:nvPr/>
        </p:nvSpPr>
        <p:spPr>
          <a:xfrm>
            <a:off x="515938" y="5477023"/>
            <a:ext cx="96756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组长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BFDBA3-AF0A-C77C-FFF9-9AF5FB0F6AF2}"/>
              </a:ext>
            </a:extLst>
          </p:cNvPr>
          <p:cNvSpPr txBox="1"/>
          <p:nvPr/>
        </p:nvSpPr>
        <p:spPr>
          <a:xfrm>
            <a:off x="1483501" y="5477023"/>
            <a:ext cx="14758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 err="1">
                <a:solidFill>
                  <a:schemeClr val="tx2"/>
                </a:solidFill>
                <a:ea typeface="+mj-ea"/>
              </a:rPr>
              <a:t>OfficePLUS</a:t>
            </a:r>
            <a:endParaRPr lang="zh-CN" altLang="en-US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BDC069F-E88B-C0A7-08C1-87C60BC22536}"/>
              </a:ext>
            </a:extLst>
          </p:cNvPr>
          <p:cNvSpPr/>
          <p:nvPr/>
        </p:nvSpPr>
        <p:spPr>
          <a:xfrm>
            <a:off x="3424990" y="5414777"/>
            <a:ext cx="2443376" cy="4696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A41E7657-3897-7EDB-623D-21FAB8721C7B}"/>
              </a:ext>
            </a:extLst>
          </p:cNvPr>
          <p:cNvSpPr/>
          <p:nvPr/>
        </p:nvSpPr>
        <p:spPr>
          <a:xfrm>
            <a:off x="3424990" y="5303277"/>
            <a:ext cx="967563" cy="581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6EE5D4F-3400-569B-833F-583420A9FB33}"/>
              </a:ext>
            </a:extLst>
          </p:cNvPr>
          <p:cNvSpPr txBox="1"/>
          <p:nvPr/>
        </p:nvSpPr>
        <p:spPr>
          <a:xfrm>
            <a:off x="3424990" y="5477023"/>
            <a:ext cx="96756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副组长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BE9B223-FA63-EA69-208E-F17A44F154DC}"/>
              </a:ext>
            </a:extLst>
          </p:cNvPr>
          <p:cNvSpPr txBox="1"/>
          <p:nvPr/>
        </p:nvSpPr>
        <p:spPr>
          <a:xfrm>
            <a:off x="4392553" y="5477023"/>
            <a:ext cx="14758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tx2"/>
                </a:solidFill>
                <a:ea typeface="+mj-ea"/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5670A816-2746-922C-8E0B-FA65C40C2F92}"/>
              </a:ext>
            </a:extLst>
          </p:cNvPr>
          <p:cNvSpPr/>
          <p:nvPr/>
        </p:nvSpPr>
        <p:spPr>
          <a:xfrm>
            <a:off x="6322333" y="5414777"/>
            <a:ext cx="2443376" cy="4696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27052678-2C91-9F0B-21F0-2179CAEC78B2}"/>
              </a:ext>
            </a:extLst>
          </p:cNvPr>
          <p:cNvSpPr/>
          <p:nvPr/>
        </p:nvSpPr>
        <p:spPr>
          <a:xfrm>
            <a:off x="6322333" y="5303277"/>
            <a:ext cx="967563" cy="581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265E997-214B-5B75-8FBF-9FECF931C238}"/>
              </a:ext>
            </a:extLst>
          </p:cNvPr>
          <p:cNvSpPr txBox="1"/>
          <p:nvPr/>
        </p:nvSpPr>
        <p:spPr>
          <a:xfrm>
            <a:off x="6322333" y="5477023"/>
            <a:ext cx="96756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运维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88E430E-C8CE-F02B-252C-733D0A41C19C}"/>
              </a:ext>
            </a:extLst>
          </p:cNvPr>
          <p:cNvSpPr txBox="1"/>
          <p:nvPr/>
        </p:nvSpPr>
        <p:spPr>
          <a:xfrm>
            <a:off x="7289896" y="5477023"/>
            <a:ext cx="14758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tx2"/>
                </a:solidFill>
                <a:ea typeface="+mj-ea"/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CD971BA8-19D2-EA89-DE78-43990847A431}"/>
              </a:ext>
            </a:extLst>
          </p:cNvPr>
          <p:cNvSpPr/>
          <p:nvPr/>
        </p:nvSpPr>
        <p:spPr>
          <a:xfrm>
            <a:off x="9232690" y="5414777"/>
            <a:ext cx="2443376" cy="4696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655A228-5D1A-83C3-8BAC-B9B75B6CC500}"/>
              </a:ext>
            </a:extLst>
          </p:cNvPr>
          <p:cNvSpPr/>
          <p:nvPr/>
        </p:nvSpPr>
        <p:spPr>
          <a:xfrm>
            <a:off x="9232690" y="5303277"/>
            <a:ext cx="967563" cy="581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0B055D5-04F6-25F5-7410-CDE63A881B46}"/>
              </a:ext>
            </a:extLst>
          </p:cNvPr>
          <p:cNvSpPr txBox="1"/>
          <p:nvPr/>
        </p:nvSpPr>
        <p:spPr>
          <a:xfrm>
            <a:off x="9232690" y="5477023"/>
            <a:ext cx="96756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运维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08986E3-3AE9-BA78-B9E0-47E1D50EC563}"/>
              </a:ext>
            </a:extLst>
          </p:cNvPr>
          <p:cNvSpPr txBox="1"/>
          <p:nvPr/>
        </p:nvSpPr>
        <p:spPr>
          <a:xfrm>
            <a:off x="10200253" y="5477023"/>
            <a:ext cx="147581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>
                <a:solidFill>
                  <a:schemeClr val="tx2"/>
                </a:solidFill>
                <a:ea typeface="+mj-ea"/>
              </a:defRPr>
            </a:lvl1pPr>
          </a:lstStyle>
          <a:p>
            <a:r>
              <a:rPr lang="en-US" altLang="zh-CN" dirty="0" err="1"/>
              <a:t>OfficePLUS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28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842A938-FBBE-4C28-F926-B5C921F5E1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完成情况 </a:t>
            </a:r>
            <a:r>
              <a:rPr lang="en-US" altLang="zh-CN" dirty="0"/>
              <a:t>/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2CAC98-5532-71D0-0C7D-50719AF1F082}"/>
              </a:ext>
            </a:extLst>
          </p:cNvPr>
          <p:cNvSpPr txBox="1"/>
          <p:nvPr/>
        </p:nvSpPr>
        <p:spPr>
          <a:xfrm>
            <a:off x="2510589" y="582945"/>
            <a:ext cx="182880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latin typeface="+mn-ea"/>
              </a:rPr>
              <a:t>商家概况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E96A02D-0D79-461A-4884-6654C7840860}"/>
              </a:ext>
            </a:extLst>
          </p:cNvPr>
          <p:cNvGrpSpPr/>
          <p:nvPr/>
        </p:nvGrpSpPr>
        <p:grpSpPr>
          <a:xfrm>
            <a:off x="0" y="4565484"/>
            <a:ext cx="12192001" cy="2292516"/>
            <a:chOff x="0" y="4565484"/>
            <a:chExt cx="12192001" cy="2292516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933FE8B-72AA-6672-1435-F687AA9F8375}"/>
                </a:ext>
              </a:extLst>
            </p:cNvPr>
            <p:cNvSpPr/>
            <p:nvPr/>
          </p:nvSpPr>
          <p:spPr>
            <a:xfrm rot="16200000">
              <a:off x="4949742" y="-384258"/>
              <a:ext cx="2292516" cy="12192000"/>
            </a:xfrm>
            <a:custGeom>
              <a:avLst/>
              <a:gdLst>
                <a:gd name="connsiteX0" fmla="*/ 2292516 w 2292516"/>
                <a:gd name="connsiteY0" fmla="*/ 12192000 h 12192000"/>
                <a:gd name="connsiteX1" fmla="*/ 0 w 2292516"/>
                <a:gd name="connsiteY1" fmla="*/ 12191999 h 12192000"/>
                <a:gd name="connsiteX2" fmla="*/ 0 w 2292516"/>
                <a:gd name="connsiteY2" fmla="*/ 0 h 12192000"/>
                <a:gd name="connsiteX3" fmla="*/ 2292513 w 2292516"/>
                <a:gd name="connsiteY3" fmla="*/ 0 h 12192000"/>
                <a:gd name="connsiteX4" fmla="*/ 2177918 w 2292516"/>
                <a:gd name="connsiteY4" fmla="*/ 203466 h 12192000"/>
                <a:gd name="connsiteX5" fmla="*/ 770710 w 2292516"/>
                <a:gd name="connsiteY5" fmla="*/ 6095998 h 12192000"/>
                <a:gd name="connsiteX6" fmla="*/ 2177919 w 2292516"/>
                <a:gd name="connsiteY6" fmla="*/ 11988529 h 12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2516" h="12192000">
                  <a:moveTo>
                    <a:pt x="2292516" y="12192000"/>
                  </a:moveTo>
                  <a:lnTo>
                    <a:pt x="0" y="12191999"/>
                  </a:lnTo>
                  <a:lnTo>
                    <a:pt x="0" y="0"/>
                  </a:lnTo>
                  <a:lnTo>
                    <a:pt x="2292513" y="0"/>
                  </a:lnTo>
                  <a:lnTo>
                    <a:pt x="2177918" y="203466"/>
                  </a:lnTo>
                  <a:cubicBezTo>
                    <a:pt x="1272199" y="1908791"/>
                    <a:pt x="770710" y="3962645"/>
                    <a:pt x="770710" y="6095998"/>
                  </a:cubicBezTo>
                  <a:cubicBezTo>
                    <a:pt x="770710" y="8229350"/>
                    <a:pt x="1272199" y="10283203"/>
                    <a:pt x="2177919" y="119885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40AE6A5-A57D-3FEC-F342-79DABBAA5769}"/>
                </a:ext>
              </a:extLst>
            </p:cNvPr>
            <p:cNvSpPr/>
            <p:nvPr/>
          </p:nvSpPr>
          <p:spPr>
            <a:xfrm rot="16200000">
              <a:off x="5009779" y="-324221"/>
              <a:ext cx="2172442" cy="12192000"/>
            </a:xfrm>
            <a:custGeom>
              <a:avLst/>
              <a:gdLst>
                <a:gd name="connsiteX0" fmla="*/ 2172442 w 2172442"/>
                <a:gd name="connsiteY0" fmla="*/ 12192000 h 12192000"/>
                <a:gd name="connsiteX1" fmla="*/ 0 w 2172442"/>
                <a:gd name="connsiteY1" fmla="*/ 12191999 h 12192000"/>
                <a:gd name="connsiteX2" fmla="*/ 0 w 2172442"/>
                <a:gd name="connsiteY2" fmla="*/ 0 h 12192000"/>
                <a:gd name="connsiteX3" fmla="*/ 2172439 w 2172442"/>
                <a:gd name="connsiteY3" fmla="*/ 0 h 12192000"/>
                <a:gd name="connsiteX4" fmla="*/ 2057844 w 2172442"/>
                <a:gd name="connsiteY4" fmla="*/ 203466 h 12192000"/>
                <a:gd name="connsiteX5" fmla="*/ 650636 w 2172442"/>
                <a:gd name="connsiteY5" fmla="*/ 6095998 h 12192000"/>
                <a:gd name="connsiteX6" fmla="*/ 2057845 w 2172442"/>
                <a:gd name="connsiteY6" fmla="*/ 11988529 h 12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2442" h="12192000">
                  <a:moveTo>
                    <a:pt x="2172442" y="12192000"/>
                  </a:moveTo>
                  <a:lnTo>
                    <a:pt x="0" y="12191999"/>
                  </a:lnTo>
                  <a:lnTo>
                    <a:pt x="0" y="0"/>
                  </a:lnTo>
                  <a:lnTo>
                    <a:pt x="2172439" y="0"/>
                  </a:lnTo>
                  <a:lnTo>
                    <a:pt x="2057844" y="203466"/>
                  </a:lnTo>
                  <a:cubicBezTo>
                    <a:pt x="1152125" y="1908791"/>
                    <a:pt x="650636" y="3962645"/>
                    <a:pt x="650636" y="6095998"/>
                  </a:cubicBezTo>
                  <a:cubicBezTo>
                    <a:pt x="650636" y="8229350"/>
                    <a:pt x="1152125" y="10283203"/>
                    <a:pt x="2057845" y="11988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68290DC8-0394-33B4-777C-07A0A06509F5}"/>
                </a:ext>
              </a:extLst>
            </p:cNvPr>
            <p:cNvSpPr/>
            <p:nvPr/>
          </p:nvSpPr>
          <p:spPr>
            <a:xfrm rot="16200000">
              <a:off x="5080967" y="-253034"/>
              <a:ext cx="2030067" cy="12192000"/>
            </a:xfrm>
            <a:custGeom>
              <a:avLst/>
              <a:gdLst>
                <a:gd name="connsiteX0" fmla="*/ 2030067 w 2030067"/>
                <a:gd name="connsiteY0" fmla="*/ 12192000 h 12192000"/>
                <a:gd name="connsiteX1" fmla="*/ 0 w 2030067"/>
                <a:gd name="connsiteY1" fmla="*/ 12191999 h 12192000"/>
                <a:gd name="connsiteX2" fmla="*/ 0 w 2030067"/>
                <a:gd name="connsiteY2" fmla="*/ 0 h 12192000"/>
                <a:gd name="connsiteX3" fmla="*/ 2030064 w 2030067"/>
                <a:gd name="connsiteY3" fmla="*/ 0 h 12192000"/>
                <a:gd name="connsiteX4" fmla="*/ 1915469 w 2030067"/>
                <a:gd name="connsiteY4" fmla="*/ 203466 h 12192000"/>
                <a:gd name="connsiteX5" fmla="*/ 508261 w 2030067"/>
                <a:gd name="connsiteY5" fmla="*/ 6095998 h 12192000"/>
                <a:gd name="connsiteX6" fmla="*/ 1915470 w 2030067"/>
                <a:gd name="connsiteY6" fmla="*/ 11988529 h 12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0067" h="12192000">
                  <a:moveTo>
                    <a:pt x="2030067" y="12192000"/>
                  </a:moveTo>
                  <a:lnTo>
                    <a:pt x="0" y="12191999"/>
                  </a:lnTo>
                  <a:lnTo>
                    <a:pt x="0" y="0"/>
                  </a:lnTo>
                  <a:lnTo>
                    <a:pt x="2030064" y="0"/>
                  </a:lnTo>
                  <a:lnTo>
                    <a:pt x="1915469" y="203466"/>
                  </a:lnTo>
                  <a:cubicBezTo>
                    <a:pt x="1009750" y="1908791"/>
                    <a:pt x="508261" y="3962645"/>
                    <a:pt x="508261" y="6095998"/>
                  </a:cubicBezTo>
                  <a:cubicBezTo>
                    <a:pt x="508261" y="8229350"/>
                    <a:pt x="1009750" y="10283203"/>
                    <a:pt x="1915470" y="11988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64894A1-20B3-AE4C-E175-B73B713E3464}"/>
              </a:ext>
            </a:extLst>
          </p:cNvPr>
          <p:cNvSpPr/>
          <p:nvPr/>
        </p:nvSpPr>
        <p:spPr>
          <a:xfrm>
            <a:off x="515938" y="1195076"/>
            <a:ext cx="11160125" cy="5068678"/>
          </a:xfrm>
          <a:prstGeom prst="roundRect">
            <a:avLst>
              <a:gd name="adj" fmla="val 5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314E0512-837C-C3F0-EAA6-9A28666E5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59736"/>
              </p:ext>
            </p:extLst>
          </p:nvPr>
        </p:nvGraphicFramePr>
        <p:xfrm>
          <a:off x="995554" y="1598426"/>
          <a:ext cx="10200890" cy="426197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57270">
                  <a:extLst>
                    <a:ext uri="{9D8B030D-6E8A-4147-A177-3AD203B41FA5}">
                      <a16:colId xmlns:a16="http://schemas.microsoft.com/office/drawing/2014/main" val="3177325526"/>
                    </a:ext>
                  </a:extLst>
                </a:gridCol>
                <a:gridCol w="1457270">
                  <a:extLst>
                    <a:ext uri="{9D8B030D-6E8A-4147-A177-3AD203B41FA5}">
                      <a16:colId xmlns:a16="http://schemas.microsoft.com/office/drawing/2014/main" val="1006962922"/>
                    </a:ext>
                  </a:extLst>
                </a:gridCol>
                <a:gridCol w="1457270">
                  <a:extLst>
                    <a:ext uri="{9D8B030D-6E8A-4147-A177-3AD203B41FA5}">
                      <a16:colId xmlns:a16="http://schemas.microsoft.com/office/drawing/2014/main" val="894920189"/>
                    </a:ext>
                  </a:extLst>
                </a:gridCol>
                <a:gridCol w="1457270">
                  <a:extLst>
                    <a:ext uri="{9D8B030D-6E8A-4147-A177-3AD203B41FA5}">
                      <a16:colId xmlns:a16="http://schemas.microsoft.com/office/drawing/2014/main" val="2198391591"/>
                    </a:ext>
                  </a:extLst>
                </a:gridCol>
                <a:gridCol w="1457270">
                  <a:extLst>
                    <a:ext uri="{9D8B030D-6E8A-4147-A177-3AD203B41FA5}">
                      <a16:colId xmlns:a16="http://schemas.microsoft.com/office/drawing/2014/main" val="442311608"/>
                    </a:ext>
                  </a:extLst>
                </a:gridCol>
                <a:gridCol w="1457270">
                  <a:extLst>
                    <a:ext uri="{9D8B030D-6E8A-4147-A177-3AD203B41FA5}">
                      <a16:colId xmlns:a16="http://schemas.microsoft.com/office/drawing/2014/main" val="2076768032"/>
                    </a:ext>
                  </a:extLst>
                </a:gridCol>
                <a:gridCol w="1457270">
                  <a:extLst>
                    <a:ext uri="{9D8B030D-6E8A-4147-A177-3AD203B41FA5}">
                      <a16:colId xmlns:a16="http://schemas.microsoft.com/office/drawing/2014/main" val="825794454"/>
                    </a:ext>
                  </a:extLst>
                </a:gridCol>
              </a:tblGrid>
              <a:tr h="60885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800" dirty="0"/>
                        <a:t>商家等级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</a:rPr>
                        <a:t>收入区间</a:t>
                      </a:r>
                      <a:endParaRPr lang="en-US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</a:rPr>
                        <a:t>商家数量</a:t>
                      </a:r>
                      <a:endParaRPr lang="en-US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</a:rPr>
                        <a:t>活跃数</a:t>
                      </a:r>
                      <a:endParaRPr lang="en-US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活跃率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</a:rPr>
                        <a:t>月均单量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zh-CN" altLang="en-US" sz="1800" b="1" kern="1200" dirty="0">
                          <a:solidFill>
                            <a:schemeClr val="lt1"/>
                          </a:solidFill>
                        </a:rPr>
                        <a:t>月均收入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9745553"/>
                  </a:ext>
                </a:extLst>
              </a:tr>
              <a:tr h="608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A</a:t>
                      </a:r>
                      <a:endParaRPr lang="zh-CN" altLang="en-US" sz="1800" dirty="0">
                        <a:latin typeface="+mn-lt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10-30W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7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5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71.4%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63332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701546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577607832"/>
                  </a:ext>
                </a:extLst>
              </a:tr>
              <a:tr h="608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B</a:t>
                      </a:r>
                      <a:endParaRPr lang="zh-CN" altLang="en-US" sz="1800" dirty="0">
                        <a:latin typeface="+mn-lt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5-10W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11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9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81.8%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118031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678897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947418897"/>
                  </a:ext>
                </a:extLst>
              </a:tr>
              <a:tr h="608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</a:t>
                      </a:r>
                      <a:endParaRPr lang="zh-CN" altLang="en-US" sz="1800" dirty="0">
                        <a:latin typeface="+mn-lt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5K-5W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96</a:t>
                      </a:r>
                      <a:endParaRPr lang="en-US" alt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80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83.3%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63690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1115206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679314374"/>
                  </a:ext>
                </a:extLst>
              </a:tr>
              <a:tr h="608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D</a:t>
                      </a:r>
                      <a:endParaRPr lang="zh-CN" altLang="en-US" sz="1800" dirty="0">
                        <a:latin typeface="+mn-lt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1K-5K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136</a:t>
                      </a:r>
                      <a:endParaRPr lang="en-US" alt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108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79.4%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24934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454751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3084041830"/>
                  </a:ext>
                </a:extLst>
              </a:tr>
              <a:tr h="608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E</a:t>
                      </a:r>
                      <a:endParaRPr lang="zh-CN" altLang="en-US" sz="1800" dirty="0">
                        <a:latin typeface="+mn-lt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0-1K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420</a:t>
                      </a:r>
                      <a:endParaRPr lang="en-US" alt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</a:rPr>
                        <a:t>158</a:t>
                      </a:r>
                      <a:endParaRPr lang="en-US" altLang="en-US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37.6%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10346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134673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1130727270"/>
                  </a:ext>
                </a:extLst>
              </a:tr>
              <a:tr h="6088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F</a:t>
                      </a:r>
                      <a:endParaRPr lang="zh-CN" altLang="en-US" sz="1800" dirty="0">
                        <a:latin typeface="+mn-lt"/>
                        <a:ea typeface="+mn-ea"/>
                      </a:endParaRPr>
                    </a:p>
                  </a:txBody>
                  <a:tcPr marL="113456" marR="113456" marT="56728" marB="56728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沉睡客户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235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4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1.7%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32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</a:rPr>
                        <a:t>525</a:t>
                      </a:r>
                      <a:endParaRPr lang="en-US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anchor="ctr"/>
                </a:tc>
                <a:extLst>
                  <a:ext uri="{0D108BD9-81ED-4DB2-BD59-A6C34878D82A}">
                    <a16:rowId xmlns:a16="http://schemas.microsoft.com/office/drawing/2014/main" val="2503832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9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0026E3"/>
      </a:accent1>
      <a:accent2>
        <a:srgbClr val="3053E1"/>
      </a:accent2>
      <a:accent3>
        <a:srgbClr val="56CA95"/>
      </a:accent3>
      <a:accent4>
        <a:srgbClr val="8398E1"/>
      </a:accent4>
      <a:accent5>
        <a:srgbClr val="F18870"/>
      </a:accent5>
      <a:accent6>
        <a:srgbClr val="C00000"/>
      </a:accent6>
      <a:hlink>
        <a:srgbClr val="0563C1"/>
      </a:hlink>
      <a:folHlink>
        <a:srgbClr val="954D72"/>
      </a:folHlink>
    </a:clrScheme>
    <a:fontScheme name="自定义 6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Words>1185</Words>
  <Application>Microsoft Office PowerPoint</Application>
  <PresentationFormat>宽屏</PresentationFormat>
  <Paragraphs>303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Microsoft YaHei Light</vt:lpstr>
      <vt:lpstr>等线</vt:lpstr>
      <vt:lpstr>微软雅黑</vt:lpstr>
      <vt:lpstr>微软雅黑</vt:lpstr>
      <vt:lpstr>微软雅黑 Light</vt:lpstr>
      <vt:lpstr>Arial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吴 静雯</dc:creator>
  <cp:lastModifiedBy>吴 静雯</cp:lastModifiedBy>
  <cp:revision>69</cp:revision>
  <dcterms:created xsi:type="dcterms:W3CDTF">2022-06-07T13:45:42Z</dcterms:created>
  <dcterms:modified xsi:type="dcterms:W3CDTF">2022-06-29T13:52:02Z</dcterms:modified>
</cp:coreProperties>
</file>