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38" r:id="rId2"/>
    <p:sldId id="327" r:id="rId3"/>
    <p:sldId id="336" r:id="rId4"/>
    <p:sldId id="322" r:id="rId5"/>
    <p:sldId id="316" r:id="rId6"/>
    <p:sldId id="317" r:id="rId7"/>
    <p:sldId id="337" r:id="rId8"/>
    <p:sldId id="312" r:id="rId9"/>
    <p:sldId id="320" r:id="rId10"/>
    <p:sldId id="301" r:id="rId11"/>
    <p:sldId id="302" r:id="rId12"/>
    <p:sldId id="303" r:id="rId13"/>
    <p:sldId id="313" r:id="rId14"/>
    <p:sldId id="311" r:id="rId15"/>
    <p:sldId id="309" r:id="rId16"/>
    <p:sldId id="307" r:id="rId17"/>
    <p:sldId id="310" r:id="rId18"/>
    <p:sldId id="340" r:id="rId19"/>
    <p:sldId id="315" r:id="rId20"/>
    <p:sldId id="324" r:id="rId21"/>
    <p:sldId id="321" r:id="rId22"/>
    <p:sldId id="318" r:id="rId23"/>
    <p:sldId id="341" r:id="rId24"/>
    <p:sldId id="325" r:id="rId25"/>
    <p:sldId id="334" r:id="rId26"/>
    <p:sldId id="331" r:id="rId27"/>
    <p:sldId id="333" r:id="rId28"/>
    <p:sldId id="335" r:id="rId29"/>
    <p:sldId id="330" r:id="rId30"/>
    <p:sldId id="339" r:id="rId31"/>
    <p:sldId id="314" r:id="rId32"/>
  </p:sldIdLst>
  <p:sldSz cx="12192000" cy="6858000"/>
  <p:notesSz cx="6858000" cy="9144000"/>
  <p:embeddedFontLst>
    <p:embeddedFont>
      <p:font typeface="OPPOSans B" panose="00020600040101010101" pitchFamily="18" charset="-122"/>
      <p:regular r:id="rId35"/>
    </p:embeddedFont>
    <p:embeddedFont>
      <p:font typeface="OPPOSans R" panose="00020600040101010101" pitchFamily="18" charset="-122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" id="{E4FE0A30-D1C1-45A5-8CC2-5DBEC33AAB18}">
          <p14:sldIdLst>
            <p14:sldId id="338"/>
          </p14:sldIdLst>
        </p14:section>
        <p14:section name="目录" id="{163056B9-7B68-4D6A-8F4E-8D76FC9651E3}">
          <p14:sldIdLst>
            <p14:sldId id="327"/>
          </p14:sldIdLst>
        </p14:section>
        <p14:section name="第一节" id="{257A20C3-72DB-468F-9804-3E14F4712BA0}">
          <p14:sldIdLst>
            <p14:sldId id="336"/>
            <p14:sldId id="322"/>
            <p14:sldId id="316"/>
            <p14:sldId id="317"/>
          </p14:sldIdLst>
        </p14:section>
        <p14:section name="第二节" id="{5AE8CE4D-A815-4C33-9E5A-2DABD73D4DE8}">
          <p14:sldIdLst>
            <p14:sldId id="337"/>
            <p14:sldId id="312"/>
            <p14:sldId id="320"/>
            <p14:sldId id="301"/>
            <p14:sldId id="302"/>
            <p14:sldId id="303"/>
            <p14:sldId id="313"/>
            <p14:sldId id="311"/>
            <p14:sldId id="309"/>
            <p14:sldId id="307"/>
            <p14:sldId id="310"/>
          </p14:sldIdLst>
        </p14:section>
        <p14:section name="第三节" id="{64808CE5-D8B8-4DC8-A829-84526128C736}">
          <p14:sldIdLst>
            <p14:sldId id="340"/>
            <p14:sldId id="315"/>
            <p14:sldId id="324"/>
            <p14:sldId id="321"/>
            <p14:sldId id="318"/>
          </p14:sldIdLst>
        </p14:section>
        <p14:section name="第四节" id="{90736C01-AECD-45F2-855E-C57AE896F402}">
          <p14:sldIdLst>
            <p14:sldId id="341"/>
            <p14:sldId id="325"/>
            <p14:sldId id="334"/>
            <p14:sldId id="331"/>
            <p14:sldId id="333"/>
            <p14:sldId id="335"/>
            <p14:sldId id="330"/>
          </p14:sldIdLst>
        </p14:section>
        <p14:section name="感谢页" id="{143CA03C-DC26-44F5-A824-381A5EEC83BF}">
          <p14:sldIdLst>
            <p14:sldId id="339"/>
          </p14:sldIdLst>
        </p14:section>
        <p14:section name="规范" id="{29AC2565-04F0-425C-8EB5-07968F427BFE}">
          <p14:sldIdLst>
            <p14:sldId id="314"/>
          </p14:sldIdLst>
        </p14:section>
      </p14:sectionLst>
    </p:ext>
    <p:ext uri="{EFAFB233-063F-42B5-8137-9DF3F51BA10A}">
      <p15:sldGuideLst xmlns:p15="http://schemas.microsoft.com/office/powerpoint/2012/main">
        <p15:guide id="1" pos="529" userDrawn="1">
          <p15:clr>
            <a:srgbClr val="A4A3A4"/>
          </p15:clr>
        </p15:guide>
        <p15:guide id="2" pos="7151" userDrawn="1">
          <p15:clr>
            <a:srgbClr val="A4A3A4"/>
          </p15:clr>
        </p15:guide>
        <p15:guide id="4" orient="horz" pos="550" userDrawn="1">
          <p15:clr>
            <a:srgbClr val="A4A3A4"/>
          </p15:clr>
        </p15:guide>
        <p15:guide id="5" orient="horz" pos="890" userDrawn="1">
          <p15:clr>
            <a:srgbClr val="A4A3A4"/>
          </p15:clr>
        </p15:guide>
        <p15:guide id="6" orient="horz" pos="37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DF2"/>
    <a:srgbClr val="F0F3F5"/>
    <a:srgbClr val="A1907D"/>
    <a:srgbClr val="FAFBFC"/>
    <a:srgbClr val="F7F9FA"/>
    <a:srgbClr val="EEEEEE"/>
    <a:srgbClr val="FBFBFB"/>
    <a:srgbClr val="E9ECF1"/>
    <a:srgbClr val="2E2E2E"/>
    <a:srgbClr val="2D3D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32" autoAdjust="0"/>
    <p:restoredTop sz="95669" autoAdjust="0"/>
  </p:normalViewPr>
  <p:slideViewPr>
    <p:cSldViewPr snapToGrid="0" showGuides="1">
      <p:cViewPr varScale="1">
        <p:scale>
          <a:sx n="93" d="100"/>
          <a:sy n="93" d="100"/>
        </p:scale>
        <p:origin x="904" y="60"/>
      </p:cViewPr>
      <p:guideLst>
        <p:guide pos="529"/>
        <p:guide pos="7151"/>
        <p:guide orient="horz" pos="550"/>
        <p:guide orient="horz" pos="890"/>
        <p:guide orient="horz" pos="37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notesViewPr>
    <p:cSldViewPr snapToGrid="0" showGuides="1">
      <p:cViewPr varScale="1">
        <p:scale>
          <a:sx n="114" d="100"/>
          <a:sy n="114" d="100"/>
        </p:scale>
        <p:origin x="40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dLbls>
            <c:delete val="1"/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2.59</c:v>
                </c:pt>
                <c:pt idx="1">
                  <c:v>3.58</c:v>
                </c:pt>
                <c:pt idx="2">
                  <c:v>3.98</c:v>
                </c:pt>
                <c:pt idx="3">
                  <c:v>4.22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13-48F5-A712-4FFA5C6AED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211938560"/>
        <c:axId val="349588720"/>
      </c:area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gradFill>
                <a:gsLst>
                  <a:gs pos="100000">
                    <a:schemeClr val="accent1">
                      <a:lumMod val="20000"/>
                      <a:lumOff val="80000"/>
                    </a:schemeClr>
                  </a:gs>
                  <a:gs pos="47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1"/>
              </a:gra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010587268645842"/>
                  <c:y val="-3.6718849838408146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013-48F5-A712-4FFA5C6AED77}"/>
                </c:ext>
              </c:extLst>
            </c:dLbl>
            <c:dLbl>
              <c:idx val="1"/>
              <c:layout>
                <c:manualLayout>
                  <c:x val="-8.9806716218285287E-2"/>
                  <c:y val="-2.93751479880977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7139025896416112E-2"/>
                      <c:h val="8.639931743503188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3013-48F5-A712-4FFA5C6AED77}"/>
                </c:ext>
              </c:extLst>
            </c:dLbl>
            <c:dLbl>
              <c:idx val="2"/>
              <c:layout>
                <c:manualLayout>
                  <c:x val="-0.10586304000290528"/>
                  <c:y val="-1.46875399353632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013-48F5-A712-4FFA5C6AED77}"/>
                </c:ext>
              </c:extLst>
            </c:dLbl>
            <c:dLbl>
              <c:idx val="3"/>
              <c:layout>
                <c:manualLayout>
                  <c:x val="-0.10586304000290528"/>
                  <c:y val="-3.30469648545673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013-48F5-A712-4FFA5C6AED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</a:defRPr>
                </a:pPr>
                <a:endParaRPr lang="en-US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2.59</c:v>
                </c:pt>
                <c:pt idx="1">
                  <c:v>3.58</c:v>
                </c:pt>
                <c:pt idx="2">
                  <c:v>3.98</c:v>
                </c:pt>
                <c:pt idx="3">
                  <c:v>4.22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013-48F5-A712-4FFA5C6AED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1938560"/>
        <c:axId val="349588720"/>
      </c:lineChart>
      <c:catAx>
        <c:axId val="211938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</a:defRPr>
            </a:pPr>
            <a:endParaRPr lang="en-US"/>
          </a:p>
        </c:txPr>
        <c:crossAx val="349588720"/>
        <c:crosses val="autoZero"/>
        <c:auto val="1"/>
        <c:lblAlgn val="ctr"/>
        <c:lblOffset val="100"/>
        <c:noMultiLvlLbl val="0"/>
      </c:catAx>
      <c:valAx>
        <c:axId val="349588720"/>
        <c:scaling>
          <c:orientation val="minMax"/>
          <c:max val="4.5"/>
          <c:min val="2.5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</a:defRPr>
            </a:pPr>
            <a:endParaRPr lang="en-US"/>
          </a:p>
        </c:txPr>
        <c:crossAx val="211938560"/>
        <c:crosses val="autoZero"/>
        <c:crossBetween val="between"/>
        <c:majorUnit val="0.5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ea typeface="+mn-ea"/>
          <a:cs typeface="+mn-ea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3013-48F5-A712-4FFA5C6AED77}"/>
            </c:ext>
          </c:extLst>
        </c:ser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39000">
                  <a:schemeClr val="accent1">
                    <a:lumMod val="40000"/>
                    <a:lumOff val="60000"/>
                  </a:schemeClr>
                </a:gs>
                <a:gs pos="79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c:spPr>
          <c:invertIfNegative val="0"/>
          <c:dLbls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4635004603818167E-2"/>
                      <c:h val="8.63994536697743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3013-48F5-A712-4FFA5C6AED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cat>
            <c:strRef>
              <c:f>Sheet1!$A$2:$A$5</c:f>
              <c:strCache>
                <c:ptCount val="4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110</c:v>
                </c:pt>
                <c:pt idx="2">
                  <c:v>130</c:v>
                </c:pt>
                <c:pt idx="3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13-48F5-A712-4FFA5C6AED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11"/>
        <c:overlap val="20"/>
        <c:axId val="211938560"/>
        <c:axId val="349588720"/>
      </c:barChart>
      <c:catAx>
        <c:axId val="211938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</a:defRPr>
            </a:pPr>
            <a:endParaRPr lang="en-US"/>
          </a:p>
        </c:txPr>
        <c:crossAx val="349588720"/>
        <c:crosses val="autoZero"/>
        <c:auto val="1"/>
        <c:lblAlgn val="ctr"/>
        <c:lblOffset val="100"/>
        <c:noMultiLvlLbl val="0"/>
      </c:catAx>
      <c:valAx>
        <c:axId val="349588720"/>
        <c:scaling>
          <c:orientation val="minMax"/>
          <c:max val="180"/>
          <c:min val="50"/>
        </c:scaling>
        <c:delete val="1"/>
        <c:axPos val="l"/>
        <c:majorGridlines>
          <c:spPr>
            <a:ln w="9525" cap="flat" cmpd="sng" algn="ctr">
              <a:solidFill>
                <a:schemeClr val="accent2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11938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ea typeface="+mn-ea"/>
          <a:cs typeface="+mn-ea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201AD86-87C1-F34F-A570-94653B2133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83CAC2-274D-AA49-9273-0BB99AAEE7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D4BB7-ADC9-E64E-AAAA-DB1E10F7C241}" type="datetimeFigureOut">
              <a:rPr kumimoji="1" lang="zh-CN" altLang="en-US" smtClean="0">
                <a:latin typeface="OPPOSans R" panose="00020600040101010101" pitchFamily="18" charset="-122"/>
                <a:ea typeface="OPPOSans R" panose="00020600040101010101" pitchFamily="18" charset="-122"/>
              </a:rPr>
              <a:t>2022/8/1</a:t>
            </a:fld>
            <a:endParaRPr kumimoji="1" lang="zh-CN" altLang="en-US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DFFCAF-3164-5B4A-A7AA-1F95C1C808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173253-261F-124A-8FD0-6B2BCD6EB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D9CB6-B921-3743-B681-02986F8A8226}" type="slidenum">
              <a:rPr kumimoji="1" lang="zh-CN" altLang="en-US" smtClean="0">
                <a:latin typeface="OPPOSans R" panose="00020600040101010101" pitchFamily="18" charset="-122"/>
                <a:ea typeface="OPPOSans R" panose="00020600040101010101" pitchFamily="18" charset="-122"/>
              </a:rPr>
              <a:t>‹#›</a:t>
            </a:fld>
            <a:endParaRPr kumimoji="1" lang="zh-CN" altLang="en-US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7726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7BB30C6B-F34A-4F02-BACE-D18C28E3B70A}" type="datetimeFigureOut">
              <a:rPr lang="zh-CN" altLang="en-US" smtClean="0"/>
              <a:pPr/>
              <a:t>2022/8/1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175DD2B1-1A58-4FDB-AD54-64407EF7A1E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071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DD2B1-1A58-4FDB-AD54-64407EF7A1E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361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雪地上的船&#10;&#10;中度可信度描述已自动生成">
            <a:extLst>
              <a:ext uri="{FF2B5EF4-FFF2-40B4-BE49-F238E27FC236}">
                <a16:creationId xmlns:a16="http://schemas.microsoft.com/office/drawing/2014/main" id="{62BCA351-A5B3-C953-BFE9-C547A6BC6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9F26D25-4775-7F0A-F49D-61FFC40359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41770" r="28331"/>
          <a:stretch>
            <a:fillRect/>
          </a:stretch>
        </p:blipFill>
        <p:spPr>
          <a:xfrm>
            <a:off x="3453322" y="28868"/>
            <a:ext cx="8738676" cy="3422194"/>
          </a:xfrm>
          <a:custGeom>
            <a:avLst/>
            <a:gdLst>
              <a:gd name="connsiteX0" fmla="*/ 0 w 8738676"/>
              <a:gd name="connsiteY0" fmla="*/ 0 h 3422194"/>
              <a:gd name="connsiteX1" fmla="*/ 8738676 w 8738676"/>
              <a:gd name="connsiteY1" fmla="*/ 0 h 3422194"/>
              <a:gd name="connsiteX2" fmla="*/ 8738676 w 8738676"/>
              <a:gd name="connsiteY2" fmla="*/ 3422194 h 3422194"/>
              <a:gd name="connsiteX3" fmla="*/ 0 w 8738676"/>
              <a:gd name="connsiteY3" fmla="*/ 3422194 h 342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8676" h="3422194">
                <a:moveTo>
                  <a:pt x="0" y="0"/>
                </a:moveTo>
                <a:lnTo>
                  <a:pt x="8738676" y="0"/>
                </a:lnTo>
                <a:lnTo>
                  <a:pt x="8738676" y="3422194"/>
                </a:lnTo>
                <a:lnTo>
                  <a:pt x="0" y="3422194"/>
                </a:lnTo>
                <a:close/>
              </a:path>
            </a:pathLst>
          </a:cu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AD57A13A-AA7C-D94E-9722-C0DD2A373BE3}"/>
              </a:ext>
            </a:extLst>
          </p:cNvPr>
          <p:cNvSpPr/>
          <p:nvPr userDrawn="1"/>
        </p:nvSpPr>
        <p:spPr>
          <a:xfrm>
            <a:off x="0" y="3859854"/>
            <a:ext cx="3938003" cy="2998146"/>
          </a:xfrm>
          <a:custGeom>
            <a:avLst/>
            <a:gdLst>
              <a:gd name="connsiteX0" fmla="*/ 0 w 3938003"/>
              <a:gd name="connsiteY0" fmla="*/ 0 h 2998146"/>
              <a:gd name="connsiteX1" fmla="*/ 65193 w 3938003"/>
              <a:gd name="connsiteY1" fmla="*/ 22658 h 2998146"/>
              <a:gd name="connsiteX2" fmla="*/ 699387 w 3938003"/>
              <a:gd name="connsiteY2" fmla="*/ 184583 h 2998146"/>
              <a:gd name="connsiteX3" fmla="*/ 2746864 w 3938003"/>
              <a:gd name="connsiteY3" fmla="*/ 311583 h 2998146"/>
              <a:gd name="connsiteX4" fmla="*/ 3516483 w 3938003"/>
              <a:gd name="connsiteY4" fmla="*/ 1467283 h 2998146"/>
              <a:gd name="connsiteX5" fmla="*/ 3933154 w 3938003"/>
              <a:gd name="connsiteY5" fmla="*/ 2942035 h 2998146"/>
              <a:gd name="connsiteX6" fmla="*/ 3938003 w 3938003"/>
              <a:gd name="connsiteY6" fmla="*/ 2998146 h 2998146"/>
              <a:gd name="connsiteX7" fmla="*/ 0 w 3938003"/>
              <a:gd name="connsiteY7" fmla="*/ 2998146 h 299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38003" h="2998146">
                <a:moveTo>
                  <a:pt x="0" y="0"/>
                </a:moveTo>
                <a:lnTo>
                  <a:pt x="65193" y="22658"/>
                </a:lnTo>
                <a:cubicBezTo>
                  <a:pt x="237181" y="82983"/>
                  <a:pt x="436961" y="150717"/>
                  <a:pt x="699387" y="184583"/>
                </a:cubicBezTo>
                <a:cubicBezTo>
                  <a:pt x="1224240" y="252316"/>
                  <a:pt x="2277349" y="97800"/>
                  <a:pt x="2746864" y="311583"/>
                </a:cubicBezTo>
                <a:cubicBezTo>
                  <a:pt x="3216380" y="525366"/>
                  <a:pt x="3385793" y="880966"/>
                  <a:pt x="3516483" y="1467283"/>
                </a:cubicBezTo>
                <a:cubicBezTo>
                  <a:pt x="3589996" y="1797087"/>
                  <a:pt x="3864139" y="2414872"/>
                  <a:pt x="3933154" y="2942035"/>
                </a:cubicBezTo>
                <a:lnTo>
                  <a:pt x="3938003" y="2998146"/>
                </a:lnTo>
                <a:lnTo>
                  <a:pt x="0" y="2998146"/>
                </a:lnTo>
                <a:close/>
              </a:path>
            </a:pathLst>
          </a:custGeom>
          <a:gradFill flip="none" rotWithShape="1">
            <a:gsLst>
              <a:gs pos="96000">
                <a:schemeClr val="accent1">
                  <a:lumMod val="75000"/>
                  <a:alpha val="0"/>
                </a:schemeClr>
              </a:gs>
              <a:gs pos="66000">
                <a:schemeClr val="accent1">
                  <a:lumMod val="75000"/>
                  <a:alpha val="10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+mj-ea"/>
              <a:ea typeface="+mj-ea"/>
            </a:endParaRPr>
          </a:p>
        </p:txBody>
      </p:sp>
      <p:grpSp>
        <p:nvGrpSpPr>
          <p:cNvPr id="6" name="图形 2">
            <a:extLst>
              <a:ext uri="{FF2B5EF4-FFF2-40B4-BE49-F238E27FC236}">
                <a16:creationId xmlns:a16="http://schemas.microsoft.com/office/drawing/2014/main" id="{ED30A1B9-5A6E-2DE9-3A85-4D327A920B02}"/>
              </a:ext>
            </a:extLst>
          </p:cNvPr>
          <p:cNvGrpSpPr/>
          <p:nvPr userDrawn="1"/>
        </p:nvGrpSpPr>
        <p:grpSpPr>
          <a:xfrm rot="18369678">
            <a:off x="11683984" y="2600028"/>
            <a:ext cx="29869" cy="2021"/>
            <a:chOff x="4753768" y="5424380"/>
            <a:chExt cx="29869" cy="2021"/>
          </a:xfrm>
          <a:gradFill>
            <a:gsLst>
              <a:gs pos="45810">
                <a:schemeClr val="bg1"/>
              </a:gs>
              <a:gs pos="79000">
                <a:schemeClr val="bg1">
                  <a:alpha val="0"/>
                </a:schemeClr>
              </a:gs>
            </a:gsLst>
            <a:lin ang="10800000" scaled="1"/>
          </a:gradFill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8ACBED0E-B2C1-CC7F-7279-9E328096301C}"/>
                </a:ext>
              </a:extLst>
            </p:cNvPr>
            <p:cNvSpPr/>
            <p:nvPr/>
          </p:nvSpPr>
          <p:spPr>
            <a:xfrm>
              <a:off x="4753768" y="5425543"/>
              <a:ext cx="14504" cy="858"/>
            </a:xfrm>
            <a:custGeom>
              <a:avLst/>
              <a:gdLst>
                <a:gd name="connsiteX0" fmla="*/ 14505 w 14504"/>
                <a:gd name="connsiteY0" fmla="*/ 0 h 858"/>
                <a:gd name="connsiteX1" fmla="*/ 0 w 14504"/>
                <a:gd name="connsiteY1" fmla="*/ 859 h 858"/>
                <a:gd name="connsiteX2" fmla="*/ 14505 w 14504"/>
                <a:gd name="connsiteY2" fmla="*/ 0 h 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04" h="858">
                  <a:moveTo>
                    <a:pt x="14505" y="0"/>
                  </a:moveTo>
                  <a:cubicBezTo>
                    <a:pt x="9653" y="320"/>
                    <a:pt x="4818" y="623"/>
                    <a:pt x="0" y="859"/>
                  </a:cubicBezTo>
                  <a:cubicBezTo>
                    <a:pt x="4835" y="623"/>
                    <a:pt x="9653" y="320"/>
                    <a:pt x="14505" y="0"/>
                  </a:cubicBezTo>
                  <a:close/>
                </a:path>
              </a:pathLst>
            </a:custGeom>
            <a:grpFill/>
            <a:ln w="16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09A7A231-9386-AF8F-DEA2-01024261C900}"/>
                </a:ext>
              </a:extLst>
            </p:cNvPr>
            <p:cNvSpPr/>
            <p:nvPr/>
          </p:nvSpPr>
          <p:spPr>
            <a:xfrm>
              <a:off x="4773327" y="5424380"/>
              <a:ext cx="10310" cy="808"/>
            </a:xfrm>
            <a:custGeom>
              <a:avLst/>
              <a:gdLst>
                <a:gd name="connsiteX0" fmla="*/ 10310 w 10310"/>
                <a:gd name="connsiteY0" fmla="*/ 0 h 808"/>
                <a:gd name="connsiteX1" fmla="*/ 0 w 10310"/>
                <a:gd name="connsiteY1" fmla="*/ 809 h 808"/>
                <a:gd name="connsiteX2" fmla="*/ 10310 w 10310"/>
                <a:gd name="connsiteY2" fmla="*/ 0 h 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10" h="808">
                  <a:moveTo>
                    <a:pt x="10310" y="0"/>
                  </a:moveTo>
                  <a:cubicBezTo>
                    <a:pt x="6874" y="287"/>
                    <a:pt x="3437" y="556"/>
                    <a:pt x="0" y="809"/>
                  </a:cubicBezTo>
                  <a:cubicBezTo>
                    <a:pt x="3437" y="556"/>
                    <a:pt x="6874" y="287"/>
                    <a:pt x="10310" y="0"/>
                  </a:cubicBezTo>
                  <a:close/>
                </a:path>
              </a:pathLst>
            </a:custGeom>
            <a:grpFill/>
            <a:ln w="16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76C05535-ABEC-A0A5-3AC1-DCFE7635B553}"/>
                </a:ext>
              </a:extLst>
            </p:cNvPr>
            <p:cNvSpPr/>
            <p:nvPr/>
          </p:nvSpPr>
          <p:spPr>
            <a:xfrm>
              <a:off x="4768272" y="5425189"/>
              <a:ext cx="5054" cy="354"/>
            </a:xfrm>
            <a:custGeom>
              <a:avLst/>
              <a:gdLst>
                <a:gd name="connsiteX0" fmla="*/ 5054 w 5054"/>
                <a:gd name="connsiteY0" fmla="*/ 0 h 354"/>
                <a:gd name="connsiteX1" fmla="*/ 0 w 5054"/>
                <a:gd name="connsiteY1" fmla="*/ 354 h 354"/>
                <a:gd name="connsiteX2" fmla="*/ 5054 w 5054"/>
                <a:gd name="connsiteY2" fmla="*/ 0 h 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54" h="354">
                  <a:moveTo>
                    <a:pt x="5054" y="0"/>
                  </a:moveTo>
                  <a:cubicBezTo>
                    <a:pt x="3369" y="118"/>
                    <a:pt x="1685" y="236"/>
                    <a:pt x="0" y="354"/>
                  </a:cubicBezTo>
                  <a:cubicBezTo>
                    <a:pt x="1685" y="236"/>
                    <a:pt x="3369" y="118"/>
                    <a:pt x="5054" y="0"/>
                  </a:cubicBezTo>
                  <a:close/>
                </a:path>
              </a:pathLst>
            </a:custGeom>
            <a:grpFill/>
            <a:ln w="16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C622382D-E47D-690A-2EEF-364BBE4EF3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66903" t="11101"/>
          <a:stretch>
            <a:fillRect/>
          </a:stretch>
        </p:blipFill>
        <p:spPr>
          <a:xfrm>
            <a:off x="0" y="0"/>
            <a:ext cx="4035492" cy="3723352"/>
          </a:xfrm>
          <a:custGeom>
            <a:avLst/>
            <a:gdLst>
              <a:gd name="connsiteX0" fmla="*/ 0 w 4035492"/>
              <a:gd name="connsiteY0" fmla="*/ 0 h 3723352"/>
              <a:gd name="connsiteX1" fmla="*/ 4035492 w 4035492"/>
              <a:gd name="connsiteY1" fmla="*/ 0 h 3723352"/>
              <a:gd name="connsiteX2" fmla="*/ 4035492 w 4035492"/>
              <a:gd name="connsiteY2" fmla="*/ 3723352 h 3723352"/>
              <a:gd name="connsiteX3" fmla="*/ 0 w 4035492"/>
              <a:gd name="connsiteY3" fmla="*/ 3723352 h 3723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5492" h="3723352">
                <a:moveTo>
                  <a:pt x="0" y="0"/>
                </a:moveTo>
                <a:lnTo>
                  <a:pt x="4035492" y="0"/>
                </a:lnTo>
                <a:lnTo>
                  <a:pt x="4035492" y="3723352"/>
                </a:lnTo>
                <a:lnTo>
                  <a:pt x="0" y="3723352"/>
                </a:lnTo>
                <a:close/>
              </a:path>
            </a:pathLst>
          </a:custGeom>
        </p:spPr>
      </p:pic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D7557F35-61B8-B98E-6460-85CBB98439D4}"/>
              </a:ext>
            </a:extLst>
          </p:cNvPr>
          <p:cNvSpPr/>
          <p:nvPr userDrawn="1"/>
        </p:nvSpPr>
        <p:spPr>
          <a:xfrm>
            <a:off x="7902710" y="4591728"/>
            <a:ext cx="4289290" cy="1949837"/>
          </a:xfrm>
          <a:custGeom>
            <a:avLst/>
            <a:gdLst>
              <a:gd name="connsiteX0" fmla="*/ 878320 w 4289290"/>
              <a:gd name="connsiteY0" fmla="*/ 1602 h 1949837"/>
              <a:gd name="connsiteX1" fmla="*/ 3350516 w 4289290"/>
              <a:gd name="connsiteY1" fmla="*/ 1016625 h 1949837"/>
              <a:gd name="connsiteX2" fmla="*/ 4281711 w 4289290"/>
              <a:gd name="connsiteY2" fmla="*/ 542851 h 1949837"/>
              <a:gd name="connsiteX3" fmla="*/ 4289290 w 4289290"/>
              <a:gd name="connsiteY3" fmla="*/ 540426 h 1949837"/>
              <a:gd name="connsiteX4" fmla="*/ 4289290 w 4289290"/>
              <a:gd name="connsiteY4" fmla="*/ 1657812 h 1949837"/>
              <a:gd name="connsiteX5" fmla="*/ 4152903 w 4289290"/>
              <a:gd name="connsiteY5" fmla="*/ 1694533 h 1949837"/>
              <a:gd name="connsiteX6" fmla="*/ 2629921 w 4289290"/>
              <a:gd name="connsiteY6" fmla="*/ 1947062 h 1949837"/>
              <a:gd name="connsiteX7" fmla="*/ 80123 w 4289290"/>
              <a:gd name="connsiteY7" fmla="*/ 1294547 h 1949837"/>
              <a:gd name="connsiteX8" fmla="*/ 878320 w 4289290"/>
              <a:gd name="connsiteY8" fmla="*/ 1602 h 194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9290" h="1949837">
                <a:moveTo>
                  <a:pt x="878320" y="1602"/>
                </a:moveTo>
                <a:cubicBezTo>
                  <a:pt x="1423386" y="-44719"/>
                  <a:pt x="2753715" y="928012"/>
                  <a:pt x="3350516" y="1016625"/>
                </a:cubicBezTo>
                <a:cubicBezTo>
                  <a:pt x="3835416" y="1088622"/>
                  <a:pt x="4039772" y="648759"/>
                  <a:pt x="4281711" y="542851"/>
                </a:cubicBezTo>
                <a:lnTo>
                  <a:pt x="4289290" y="540426"/>
                </a:lnTo>
                <a:lnTo>
                  <a:pt x="4289290" y="1657812"/>
                </a:lnTo>
                <a:lnTo>
                  <a:pt x="4152903" y="1694533"/>
                </a:lnTo>
                <a:cubicBezTo>
                  <a:pt x="3688728" y="1821191"/>
                  <a:pt x="3126485" y="1972236"/>
                  <a:pt x="2629921" y="1947062"/>
                </a:cubicBezTo>
                <a:cubicBezTo>
                  <a:pt x="1835419" y="1906783"/>
                  <a:pt x="368361" y="1618791"/>
                  <a:pt x="80123" y="1294547"/>
                </a:cubicBezTo>
                <a:cubicBezTo>
                  <a:pt x="-208116" y="970304"/>
                  <a:pt x="333255" y="47923"/>
                  <a:pt x="878320" y="1602"/>
                </a:cubicBezTo>
                <a:close/>
              </a:path>
            </a:pathLst>
          </a:custGeom>
          <a:gradFill flip="none" rotWithShape="1">
            <a:gsLst>
              <a:gs pos="79000">
                <a:schemeClr val="accent1">
                  <a:lumMod val="75000"/>
                  <a:alpha val="0"/>
                </a:schemeClr>
              </a:gs>
              <a:gs pos="55000">
                <a:schemeClr val="accent1">
                  <a:lumMod val="75000"/>
                  <a:alpha val="30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j-ea"/>
              <a:ea typeface="+mj-ea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3456F7E8-3252-3D3C-4D55-C38A4BCAFE8C}"/>
              </a:ext>
            </a:extLst>
          </p:cNvPr>
          <p:cNvSpPr/>
          <p:nvPr userDrawn="1"/>
        </p:nvSpPr>
        <p:spPr>
          <a:xfrm>
            <a:off x="5075767" y="3937000"/>
            <a:ext cx="2040466" cy="4572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latin typeface="+mj-ea"/>
              <a:ea typeface="+mj-ea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05AE2BA-365B-41B4-CAC2-EF69866CA523}"/>
              </a:ext>
            </a:extLst>
          </p:cNvPr>
          <p:cNvGrpSpPr/>
          <p:nvPr userDrawn="1"/>
        </p:nvGrpSpPr>
        <p:grpSpPr>
          <a:xfrm>
            <a:off x="0" y="5922709"/>
            <a:ext cx="12192000" cy="935291"/>
            <a:chOff x="0" y="5922709"/>
            <a:chExt cx="12192000" cy="935291"/>
          </a:xfrm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606A6E92-05AD-CFCD-19D0-84520EF39D12}"/>
                </a:ext>
              </a:extLst>
            </p:cNvPr>
            <p:cNvSpPr/>
            <p:nvPr/>
          </p:nvSpPr>
          <p:spPr>
            <a:xfrm>
              <a:off x="0" y="5930118"/>
              <a:ext cx="12192000" cy="927882"/>
            </a:xfrm>
            <a:custGeom>
              <a:avLst/>
              <a:gdLst>
                <a:gd name="connsiteX0" fmla="*/ 3343329 w 12192000"/>
                <a:gd name="connsiteY0" fmla="*/ 167 h 927882"/>
                <a:gd name="connsiteX1" fmla="*/ 9636648 w 12192000"/>
                <a:gd name="connsiteY1" fmla="*/ 466993 h 927882"/>
                <a:gd name="connsiteX2" fmla="*/ 12175165 w 12192000"/>
                <a:gd name="connsiteY2" fmla="*/ 207150 h 927882"/>
                <a:gd name="connsiteX3" fmla="*/ 12192000 w 12192000"/>
                <a:gd name="connsiteY3" fmla="*/ 204971 h 927882"/>
                <a:gd name="connsiteX4" fmla="*/ 12192000 w 12192000"/>
                <a:gd name="connsiteY4" fmla="*/ 927882 h 927882"/>
                <a:gd name="connsiteX5" fmla="*/ 0 w 12192000"/>
                <a:gd name="connsiteY5" fmla="*/ 927882 h 927882"/>
                <a:gd name="connsiteX6" fmla="*/ 0 w 12192000"/>
                <a:gd name="connsiteY6" fmla="*/ 492155 h 927882"/>
                <a:gd name="connsiteX7" fmla="*/ 136569 w 12192000"/>
                <a:gd name="connsiteY7" fmla="*/ 471057 h 927882"/>
                <a:gd name="connsiteX8" fmla="*/ 3343329 w 12192000"/>
                <a:gd name="connsiteY8" fmla="*/ 167 h 92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927882">
                  <a:moveTo>
                    <a:pt x="3343329" y="167"/>
                  </a:moveTo>
                  <a:cubicBezTo>
                    <a:pt x="5009487" y="-9677"/>
                    <a:pt x="7965294" y="420337"/>
                    <a:pt x="9636648" y="466993"/>
                  </a:cubicBezTo>
                  <a:cubicBezTo>
                    <a:pt x="10576785" y="493237"/>
                    <a:pt x="11475617" y="305842"/>
                    <a:pt x="12175165" y="207150"/>
                  </a:cubicBezTo>
                  <a:lnTo>
                    <a:pt x="12192000" y="204971"/>
                  </a:lnTo>
                  <a:lnTo>
                    <a:pt x="12192000" y="927882"/>
                  </a:lnTo>
                  <a:lnTo>
                    <a:pt x="0" y="927882"/>
                  </a:lnTo>
                  <a:lnTo>
                    <a:pt x="0" y="492155"/>
                  </a:lnTo>
                  <a:lnTo>
                    <a:pt x="136569" y="471057"/>
                  </a:lnTo>
                  <a:cubicBezTo>
                    <a:pt x="920224" y="337338"/>
                    <a:pt x="1989576" y="8165"/>
                    <a:pt x="3343329" y="167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8042C8E3-2401-D1A1-3BDC-3E237843F557}"/>
                </a:ext>
              </a:extLst>
            </p:cNvPr>
            <p:cNvSpPr/>
            <p:nvPr/>
          </p:nvSpPr>
          <p:spPr>
            <a:xfrm>
              <a:off x="0" y="5922709"/>
              <a:ext cx="3454061" cy="932115"/>
            </a:xfrm>
            <a:custGeom>
              <a:avLst/>
              <a:gdLst>
                <a:gd name="connsiteX0" fmla="*/ 3075587 w 3454061"/>
                <a:gd name="connsiteY0" fmla="*/ 180 h 932115"/>
                <a:gd name="connsiteX1" fmla="*/ 3403092 w 3454061"/>
                <a:gd name="connsiteY1" fmla="*/ 3526 h 932115"/>
                <a:gd name="connsiteX2" fmla="*/ 3454061 w 3454061"/>
                <a:gd name="connsiteY2" fmla="*/ 5418 h 932115"/>
                <a:gd name="connsiteX3" fmla="*/ 3448120 w 3454061"/>
                <a:gd name="connsiteY3" fmla="*/ 6318 h 932115"/>
                <a:gd name="connsiteX4" fmla="*/ 577010 w 3454061"/>
                <a:gd name="connsiteY4" fmla="*/ 881089 h 932115"/>
                <a:gd name="connsiteX5" fmla="*/ 487431 w 3454061"/>
                <a:gd name="connsiteY5" fmla="*/ 932115 h 932115"/>
                <a:gd name="connsiteX6" fmla="*/ 0 w 3454061"/>
                <a:gd name="connsiteY6" fmla="*/ 932115 h 932115"/>
                <a:gd name="connsiteX7" fmla="*/ 0 w 3454061"/>
                <a:gd name="connsiteY7" fmla="*/ 667389 h 932115"/>
                <a:gd name="connsiteX8" fmla="*/ 3051 w 3454061"/>
                <a:gd name="connsiteY8" fmla="*/ 665995 h 932115"/>
                <a:gd name="connsiteX9" fmla="*/ 2629993 w 3454061"/>
                <a:gd name="connsiteY9" fmla="*/ 34498 h 932115"/>
                <a:gd name="connsiteX10" fmla="*/ 2911984 w 3454061"/>
                <a:gd name="connsiteY10" fmla="*/ 4362 h 93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54061" h="932115">
                  <a:moveTo>
                    <a:pt x="3075587" y="180"/>
                  </a:moveTo>
                  <a:cubicBezTo>
                    <a:pt x="3179917" y="-483"/>
                    <a:pt x="3289296" y="705"/>
                    <a:pt x="3403092" y="3526"/>
                  </a:cubicBezTo>
                  <a:lnTo>
                    <a:pt x="3454061" y="5418"/>
                  </a:lnTo>
                  <a:lnTo>
                    <a:pt x="3448120" y="6318"/>
                  </a:lnTo>
                  <a:cubicBezTo>
                    <a:pt x="2255860" y="209990"/>
                    <a:pt x="1261027" y="513466"/>
                    <a:pt x="577010" y="881089"/>
                  </a:cubicBezTo>
                  <a:lnTo>
                    <a:pt x="487431" y="932115"/>
                  </a:lnTo>
                  <a:lnTo>
                    <a:pt x="0" y="932115"/>
                  </a:lnTo>
                  <a:lnTo>
                    <a:pt x="0" y="667389"/>
                  </a:lnTo>
                  <a:lnTo>
                    <a:pt x="3051" y="665995"/>
                  </a:lnTo>
                  <a:cubicBezTo>
                    <a:pt x="661260" y="384830"/>
                    <a:pt x="1570981" y="163782"/>
                    <a:pt x="2629993" y="34498"/>
                  </a:cubicBezTo>
                  <a:lnTo>
                    <a:pt x="2911984" y="4362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FC7AB5B5-6998-B4C8-335D-7048C22760BE}"/>
                </a:ext>
              </a:extLst>
            </p:cNvPr>
            <p:cNvSpPr/>
            <p:nvPr/>
          </p:nvSpPr>
          <p:spPr>
            <a:xfrm>
              <a:off x="0" y="5983893"/>
              <a:ext cx="2425524" cy="874107"/>
            </a:xfrm>
            <a:custGeom>
              <a:avLst/>
              <a:gdLst>
                <a:gd name="connsiteX0" fmla="*/ 2425524 w 2425524"/>
                <a:gd name="connsiteY0" fmla="*/ 0 h 874107"/>
                <a:gd name="connsiteX1" fmla="*/ 1859447 w 2425524"/>
                <a:gd name="connsiteY1" fmla="*/ 138382 h 874107"/>
                <a:gd name="connsiteX2" fmla="*/ 132576 w 2425524"/>
                <a:gd name="connsiteY2" fmla="*/ 872580 h 874107"/>
                <a:gd name="connsiteX3" fmla="*/ 130652 w 2425524"/>
                <a:gd name="connsiteY3" fmla="*/ 874107 h 874107"/>
                <a:gd name="connsiteX4" fmla="*/ 0 w 2425524"/>
                <a:gd name="connsiteY4" fmla="*/ 874107 h 874107"/>
                <a:gd name="connsiteX5" fmla="*/ 0 w 2425524"/>
                <a:gd name="connsiteY5" fmla="*/ 438222 h 874107"/>
                <a:gd name="connsiteX6" fmla="*/ 182097 w 2425524"/>
                <a:gd name="connsiteY6" fmla="*/ 409355 h 874107"/>
                <a:gd name="connsiteX7" fmla="*/ 2174525 w 2425524"/>
                <a:gd name="connsiteY7" fmla="*/ 29947 h 874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5524" h="874107">
                  <a:moveTo>
                    <a:pt x="2425524" y="0"/>
                  </a:moveTo>
                  <a:lnTo>
                    <a:pt x="1859447" y="138382"/>
                  </a:lnTo>
                  <a:cubicBezTo>
                    <a:pt x="1122833" y="343923"/>
                    <a:pt x="530807" y="593456"/>
                    <a:pt x="132576" y="872580"/>
                  </a:cubicBezTo>
                  <a:lnTo>
                    <a:pt x="130652" y="874107"/>
                  </a:lnTo>
                  <a:lnTo>
                    <a:pt x="0" y="874107"/>
                  </a:lnTo>
                  <a:lnTo>
                    <a:pt x="0" y="438222"/>
                  </a:lnTo>
                  <a:lnTo>
                    <a:pt x="182097" y="409355"/>
                  </a:lnTo>
                  <a:cubicBezTo>
                    <a:pt x="716953" y="314420"/>
                    <a:pt x="1381227" y="135440"/>
                    <a:pt x="2174525" y="2994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+mj-ea"/>
                <a:ea typeface="+mj-ea"/>
              </a:endParaRPr>
            </a:p>
          </p:txBody>
        </p:sp>
      </p:grp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E46798ED-BE8E-2247-0F95-57E88EF822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26558" y="4032388"/>
            <a:ext cx="1538883" cy="28219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lvl1pPr marL="0" indent="0">
              <a:buNone/>
              <a:defRPr lang="zh-CN" altLang="en-US" sz="2000" dirty="0" smtClean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marL="0" lvl="0" algn="just" defTabSz="914400"/>
            <a:r>
              <a:rPr lang="zh-CN" altLang="en-US" dirty="0"/>
              <a:t>商业地产集团</a:t>
            </a:r>
          </a:p>
        </p:txBody>
      </p:sp>
      <p:sp>
        <p:nvSpPr>
          <p:cNvPr id="19" name="文本占位符 21">
            <a:extLst>
              <a:ext uri="{FF2B5EF4-FFF2-40B4-BE49-F238E27FC236}">
                <a16:creationId xmlns:a16="http://schemas.microsoft.com/office/drawing/2014/main" id="{CEB1F194-403E-52C3-5A6E-3A775B1EEA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568" y="2167550"/>
            <a:ext cx="11988864" cy="135447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ctr" eaLnBrk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000" spc="200">
                <a:solidFill>
                  <a:schemeClr val="bg1"/>
                </a:solidFill>
                <a:effectLst>
                  <a:outerShdw blurRad="304800" dist="228600" dir="5400000" sx="93000" sy="93000" rotWithShape="0">
                    <a:schemeClr val="accent1">
                      <a:lumMod val="50000"/>
                      <a:alpha val="35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1884740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雪地上的风景&#10;&#10;描述已自动生成">
            <a:extLst>
              <a:ext uri="{FF2B5EF4-FFF2-40B4-BE49-F238E27FC236}">
                <a16:creationId xmlns:a16="http://schemas.microsoft.com/office/drawing/2014/main" id="{682AFCBE-DCCA-67AF-8B6D-EBA3E60E2C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CB52503-1C9D-304D-EA9D-8CE96FBB0060}"/>
              </a:ext>
            </a:extLst>
          </p:cNvPr>
          <p:cNvSpPr/>
          <p:nvPr userDrawn="1"/>
        </p:nvSpPr>
        <p:spPr>
          <a:xfrm>
            <a:off x="748795" y="260249"/>
            <a:ext cx="1538883" cy="10543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000" dirty="0">
                <a:ln w="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OPPOSans B" panose="00020600040101010101" pitchFamily="18" charset="-122"/>
              </a:rPr>
              <a:t>目录</a:t>
            </a:r>
            <a:endParaRPr kumimoji="0" lang="zh-CN" altLang="en-US" sz="6000" i="0" u="none" strike="noStrike" kern="1200" cap="none" spc="0" normalizeH="0" baseline="0" noProof="0" dirty="0">
              <a:ln w="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ea"/>
              <a:ea typeface="+mj-ea"/>
              <a:cs typeface="OPPOSans B" panose="00020600040101010101" pitchFamily="18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01D95402-9B1F-909D-3475-96C93982F828}"/>
              </a:ext>
            </a:extLst>
          </p:cNvPr>
          <p:cNvSpPr/>
          <p:nvPr/>
        </p:nvSpPr>
        <p:spPr>
          <a:xfrm flipH="1">
            <a:off x="0" y="5930118"/>
            <a:ext cx="12192000" cy="927882"/>
          </a:xfrm>
          <a:custGeom>
            <a:avLst/>
            <a:gdLst>
              <a:gd name="connsiteX0" fmla="*/ 3343329 w 12192000"/>
              <a:gd name="connsiteY0" fmla="*/ 167 h 927882"/>
              <a:gd name="connsiteX1" fmla="*/ 9636648 w 12192000"/>
              <a:gd name="connsiteY1" fmla="*/ 466993 h 927882"/>
              <a:gd name="connsiteX2" fmla="*/ 12175165 w 12192000"/>
              <a:gd name="connsiteY2" fmla="*/ 207150 h 927882"/>
              <a:gd name="connsiteX3" fmla="*/ 12192000 w 12192000"/>
              <a:gd name="connsiteY3" fmla="*/ 204971 h 927882"/>
              <a:gd name="connsiteX4" fmla="*/ 12192000 w 12192000"/>
              <a:gd name="connsiteY4" fmla="*/ 927882 h 927882"/>
              <a:gd name="connsiteX5" fmla="*/ 0 w 12192000"/>
              <a:gd name="connsiteY5" fmla="*/ 927882 h 927882"/>
              <a:gd name="connsiteX6" fmla="*/ 0 w 12192000"/>
              <a:gd name="connsiteY6" fmla="*/ 492155 h 927882"/>
              <a:gd name="connsiteX7" fmla="*/ 136569 w 12192000"/>
              <a:gd name="connsiteY7" fmla="*/ 471057 h 927882"/>
              <a:gd name="connsiteX8" fmla="*/ 3343329 w 12192000"/>
              <a:gd name="connsiteY8" fmla="*/ 167 h 92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927882">
                <a:moveTo>
                  <a:pt x="3343329" y="167"/>
                </a:moveTo>
                <a:cubicBezTo>
                  <a:pt x="5009487" y="-9677"/>
                  <a:pt x="7965294" y="420337"/>
                  <a:pt x="9636648" y="466993"/>
                </a:cubicBezTo>
                <a:cubicBezTo>
                  <a:pt x="10576785" y="493237"/>
                  <a:pt x="11475617" y="305842"/>
                  <a:pt x="12175165" y="207150"/>
                </a:cubicBezTo>
                <a:lnTo>
                  <a:pt x="12192000" y="204971"/>
                </a:lnTo>
                <a:lnTo>
                  <a:pt x="12192000" y="927882"/>
                </a:lnTo>
                <a:lnTo>
                  <a:pt x="0" y="927882"/>
                </a:lnTo>
                <a:lnTo>
                  <a:pt x="0" y="492155"/>
                </a:lnTo>
                <a:lnTo>
                  <a:pt x="136569" y="471057"/>
                </a:lnTo>
                <a:cubicBezTo>
                  <a:pt x="920224" y="337338"/>
                  <a:pt x="1989576" y="8165"/>
                  <a:pt x="3343329" y="167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F567483F-730B-027C-3F06-E71DEE62B0BA}"/>
              </a:ext>
            </a:extLst>
          </p:cNvPr>
          <p:cNvSpPr/>
          <p:nvPr/>
        </p:nvSpPr>
        <p:spPr>
          <a:xfrm flipH="1">
            <a:off x="8737939" y="5925885"/>
            <a:ext cx="3454061" cy="932115"/>
          </a:xfrm>
          <a:custGeom>
            <a:avLst/>
            <a:gdLst>
              <a:gd name="connsiteX0" fmla="*/ 3075587 w 3454061"/>
              <a:gd name="connsiteY0" fmla="*/ 180 h 932115"/>
              <a:gd name="connsiteX1" fmla="*/ 3403092 w 3454061"/>
              <a:gd name="connsiteY1" fmla="*/ 3526 h 932115"/>
              <a:gd name="connsiteX2" fmla="*/ 3454061 w 3454061"/>
              <a:gd name="connsiteY2" fmla="*/ 5418 h 932115"/>
              <a:gd name="connsiteX3" fmla="*/ 3448120 w 3454061"/>
              <a:gd name="connsiteY3" fmla="*/ 6318 h 932115"/>
              <a:gd name="connsiteX4" fmla="*/ 577010 w 3454061"/>
              <a:gd name="connsiteY4" fmla="*/ 881089 h 932115"/>
              <a:gd name="connsiteX5" fmla="*/ 487431 w 3454061"/>
              <a:gd name="connsiteY5" fmla="*/ 932115 h 932115"/>
              <a:gd name="connsiteX6" fmla="*/ 0 w 3454061"/>
              <a:gd name="connsiteY6" fmla="*/ 932115 h 932115"/>
              <a:gd name="connsiteX7" fmla="*/ 0 w 3454061"/>
              <a:gd name="connsiteY7" fmla="*/ 667389 h 932115"/>
              <a:gd name="connsiteX8" fmla="*/ 3051 w 3454061"/>
              <a:gd name="connsiteY8" fmla="*/ 665995 h 932115"/>
              <a:gd name="connsiteX9" fmla="*/ 2629993 w 3454061"/>
              <a:gd name="connsiteY9" fmla="*/ 34498 h 932115"/>
              <a:gd name="connsiteX10" fmla="*/ 2911984 w 3454061"/>
              <a:gd name="connsiteY10" fmla="*/ 4362 h 932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54061" h="932115">
                <a:moveTo>
                  <a:pt x="3075587" y="180"/>
                </a:moveTo>
                <a:cubicBezTo>
                  <a:pt x="3179917" y="-483"/>
                  <a:pt x="3289296" y="705"/>
                  <a:pt x="3403092" y="3526"/>
                </a:cubicBezTo>
                <a:lnTo>
                  <a:pt x="3454061" y="5418"/>
                </a:lnTo>
                <a:lnTo>
                  <a:pt x="3448120" y="6318"/>
                </a:lnTo>
                <a:cubicBezTo>
                  <a:pt x="2255860" y="209990"/>
                  <a:pt x="1261027" y="513466"/>
                  <a:pt x="577010" y="881089"/>
                </a:cubicBezTo>
                <a:lnTo>
                  <a:pt x="487431" y="932115"/>
                </a:lnTo>
                <a:lnTo>
                  <a:pt x="0" y="932115"/>
                </a:lnTo>
                <a:lnTo>
                  <a:pt x="0" y="667389"/>
                </a:lnTo>
                <a:lnTo>
                  <a:pt x="3051" y="665995"/>
                </a:lnTo>
                <a:cubicBezTo>
                  <a:pt x="661260" y="384830"/>
                  <a:pt x="1570981" y="163782"/>
                  <a:pt x="2629993" y="34498"/>
                </a:cubicBezTo>
                <a:lnTo>
                  <a:pt x="2911984" y="4362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3DEE2F54-E4C3-A6CD-6F20-BDB8361135C8}"/>
              </a:ext>
            </a:extLst>
          </p:cNvPr>
          <p:cNvSpPr/>
          <p:nvPr/>
        </p:nvSpPr>
        <p:spPr>
          <a:xfrm flipH="1">
            <a:off x="9766476" y="5983893"/>
            <a:ext cx="2425524" cy="874107"/>
          </a:xfrm>
          <a:custGeom>
            <a:avLst/>
            <a:gdLst>
              <a:gd name="connsiteX0" fmla="*/ 2425524 w 2425524"/>
              <a:gd name="connsiteY0" fmla="*/ 0 h 874107"/>
              <a:gd name="connsiteX1" fmla="*/ 1859447 w 2425524"/>
              <a:gd name="connsiteY1" fmla="*/ 138382 h 874107"/>
              <a:gd name="connsiteX2" fmla="*/ 132576 w 2425524"/>
              <a:gd name="connsiteY2" fmla="*/ 872580 h 874107"/>
              <a:gd name="connsiteX3" fmla="*/ 130652 w 2425524"/>
              <a:gd name="connsiteY3" fmla="*/ 874107 h 874107"/>
              <a:gd name="connsiteX4" fmla="*/ 0 w 2425524"/>
              <a:gd name="connsiteY4" fmla="*/ 874107 h 874107"/>
              <a:gd name="connsiteX5" fmla="*/ 0 w 2425524"/>
              <a:gd name="connsiteY5" fmla="*/ 438222 h 874107"/>
              <a:gd name="connsiteX6" fmla="*/ 182097 w 2425524"/>
              <a:gd name="connsiteY6" fmla="*/ 409355 h 874107"/>
              <a:gd name="connsiteX7" fmla="*/ 2174525 w 2425524"/>
              <a:gd name="connsiteY7" fmla="*/ 29947 h 87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5524" h="874107">
                <a:moveTo>
                  <a:pt x="2425524" y="0"/>
                </a:moveTo>
                <a:lnTo>
                  <a:pt x="1859447" y="138382"/>
                </a:lnTo>
                <a:cubicBezTo>
                  <a:pt x="1122833" y="343923"/>
                  <a:pt x="530807" y="593456"/>
                  <a:pt x="132576" y="872580"/>
                </a:cubicBezTo>
                <a:lnTo>
                  <a:pt x="130652" y="874107"/>
                </a:lnTo>
                <a:lnTo>
                  <a:pt x="0" y="874107"/>
                </a:lnTo>
                <a:lnTo>
                  <a:pt x="0" y="438222"/>
                </a:lnTo>
                <a:lnTo>
                  <a:pt x="182097" y="409355"/>
                </a:lnTo>
                <a:cubicBezTo>
                  <a:pt x="716953" y="314420"/>
                  <a:pt x="1381227" y="135440"/>
                  <a:pt x="2174525" y="2994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id="{6D9C806E-0314-2FBE-A079-C2CE7D047833}"/>
              </a:ext>
            </a:extLst>
          </p:cNvPr>
          <p:cNvSpPr/>
          <p:nvPr userDrawn="1"/>
        </p:nvSpPr>
        <p:spPr>
          <a:xfrm>
            <a:off x="839788" y="2218134"/>
            <a:ext cx="2107694" cy="2174099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1B6D856-FE4C-50DA-65C6-94A7C9F0BB31}"/>
              </a:ext>
            </a:extLst>
          </p:cNvPr>
          <p:cNvSpPr/>
          <p:nvPr userDrawn="1"/>
        </p:nvSpPr>
        <p:spPr>
          <a:xfrm>
            <a:off x="1522921" y="4669260"/>
            <a:ext cx="710714" cy="605754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330200" dist="355600" dir="5400000" sx="90000" sy="90000" algn="t" rotWithShape="0">
              <a:schemeClr val="accent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ea"/>
              <a:ea typeface="+mj-ea"/>
            </a:endParaRPr>
          </a:p>
        </p:txBody>
      </p:sp>
      <p:sp>
        <p:nvSpPr>
          <p:cNvPr id="12" name="图形 6">
            <a:extLst>
              <a:ext uri="{FF2B5EF4-FFF2-40B4-BE49-F238E27FC236}">
                <a16:creationId xmlns:a16="http://schemas.microsoft.com/office/drawing/2014/main" id="{976BB490-7C3A-8163-A00A-3F829741EC88}"/>
              </a:ext>
            </a:extLst>
          </p:cNvPr>
          <p:cNvSpPr/>
          <p:nvPr userDrawn="1"/>
        </p:nvSpPr>
        <p:spPr>
          <a:xfrm>
            <a:off x="1682840" y="1840551"/>
            <a:ext cx="479480" cy="524046"/>
          </a:xfrm>
          <a:custGeom>
            <a:avLst/>
            <a:gdLst>
              <a:gd name="connsiteX0" fmla="*/ 736600 w 1733549"/>
              <a:gd name="connsiteY0" fmla="*/ 1894681 h 1894681"/>
              <a:gd name="connsiteX1" fmla="*/ 692150 w 1733549"/>
              <a:gd name="connsiteY1" fmla="*/ 1885156 h 1894681"/>
              <a:gd name="connsiteX2" fmla="*/ 44450 w 1733549"/>
              <a:gd name="connsiteY2" fmla="*/ 1510506 h 1894681"/>
              <a:gd name="connsiteX3" fmla="*/ 0 w 1733549"/>
              <a:gd name="connsiteY3" fmla="*/ 1434306 h 1894681"/>
              <a:gd name="connsiteX4" fmla="*/ 0 w 1733549"/>
              <a:gd name="connsiteY4" fmla="*/ 688181 h 1894681"/>
              <a:gd name="connsiteX5" fmla="*/ 44450 w 1733549"/>
              <a:gd name="connsiteY5" fmla="*/ 611981 h 1894681"/>
              <a:gd name="connsiteX6" fmla="*/ 136525 w 1733549"/>
              <a:gd name="connsiteY6" fmla="*/ 608806 h 1894681"/>
              <a:gd name="connsiteX7" fmla="*/ 781050 w 1733549"/>
              <a:gd name="connsiteY7" fmla="*/ 980281 h 1894681"/>
              <a:gd name="connsiteX8" fmla="*/ 825500 w 1733549"/>
              <a:gd name="connsiteY8" fmla="*/ 1056481 h 1894681"/>
              <a:gd name="connsiteX9" fmla="*/ 825500 w 1733549"/>
              <a:gd name="connsiteY9" fmla="*/ 1802606 h 1894681"/>
              <a:gd name="connsiteX10" fmla="*/ 781050 w 1733549"/>
              <a:gd name="connsiteY10" fmla="*/ 1881981 h 1894681"/>
              <a:gd name="connsiteX11" fmla="*/ 736600 w 1733549"/>
              <a:gd name="connsiteY11" fmla="*/ 1894681 h 1894681"/>
              <a:gd name="connsiteX12" fmla="*/ 996950 w 1733549"/>
              <a:gd name="connsiteY12" fmla="*/ 1894681 h 1894681"/>
              <a:gd name="connsiteX13" fmla="*/ 952500 w 1733549"/>
              <a:gd name="connsiteY13" fmla="*/ 1881981 h 1894681"/>
              <a:gd name="connsiteX14" fmla="*/ 908050 w 1733549"/>
              <a:gd name="connsiteY14" fmla="*/ 1805781 h 1894681"/>
              <a:gd name="connsiteX15" fmla="*/ 908050 w 1733549"/>
              <a:gd name="connsiteY15" fmla="*/ 1059656 h 1894681"/>
              <a:gd name="connsiteX16" fmla="*/ 952500 w 1733549"/>
              <a:gd name="connsiteY16" fmla="*/ 983456 h 1894681"/>
              <a:gd name="connsiteX17" fmla="*/ 1597025 w 1733549"/>
              <a:gd name="connsiteY17" fmla="*/ 611981 h 1894681"/>
              <a:gd name="connsiteX18" fmla="*/ 1720850 w 1733549"/>
              <a:gd name="connsiteY18" fmla="*/ 643731 h 1894681"/>
              <a:gd name="connsiteX19" fmla="*/ 1733550 w 1733549"/>
              <a:gd name="connsiteY19" fmla="*/ 688181 h 1894681"/>
              <a:gd name="connsiteX20" fmla="*/ 1733550 w 1733549"/>
              <a:gd name="connsiteY20" fmla="*/ 1434306 h 1894681"/>
              <a:gd name="connsiteX21" fmla="*/ 1689100 w 1733549"/>
              <a:gd name="connsiteY21" fmla="*/ 1510506 h 1894681"/>
              <a:gd name="connsiteX22" fmla="*/ 1041400 w 1733549"/>
              <a:gd name="connsiteY22" fmla="*/ 1881981 h 1894681"/>
              <a:gd name="connsiteX23" fmla="*/ 996950 w 1733549"/>
              <a:gd name="connsiteY23" fmla="*/ 1894681 h 1894681"/>
              <a:gd name="connsiteX24" fmla="*/ 866775 w 1733549"/>
              <a:gd name="connsiteY24" fmla="*/ 923131 h 1894681"/>
              <a:gd name="connsiteX25" fmla="*/ 822325 w 1733549"/>
              <a:gd name="connsiteY25" fmla="*/ 910431 h 1894681"/>
              <a:gd name="connsiteX26" fmla="*/ 177800 w 1733549"/>
              <a:gd name="connsiteY26" fmla="*/ 538956 h 1894681"/>
              <a:gd name="connsiteX27" fmla="*/ 146050 w 1733549"/>
              <a:gd name="connsiteY27" fmla="*/ 418306 h 1894681"/>
              <a:gd name="connsiteX28" fmla="*/ 177800 w 1733549"/>
              <a:gd name="connsiteY28" fmla="*/ 386556 h 1894681"/>
              <a:gd name="connsiteX29" fmla="*/ 822325 w 1733549"/>
              <a:gd name="connsiteY29" fmla="*/ 11906 h 1894681"/>
              <a:gd name="connsiteX30" fmla="*/ 911225 w 1733549"/>
              <a:gd name="connsiteY30" fmla="*/ 11906 h 1894681"/>
              <a:gd name="connsiteX31" fmla="*/ 1555750 w 1733549"/>
              <a:gd name="connsiteY31" fmla="*/ 383381 h 1894681"/>
              <a:gd name="connsiteX32" fmla="*/ 1587500 w 1733549"/>
              <a:gd name="connsiteY32" fmla="*/ 504031 h 1894681"/>
              <a:gd name="connsiteX33" fmla="*/ 1555750 w 1733549"/>
              <a:gd name="connsiteY33" fmla="*/ 535781 h 1894681"/>
              <a:gd name="connsiteX34" fmla="*/ 911225 w 1733549"/>
              <a:gd name="connsiteY34" fmla="*/ 910431 h 1894681"/>
              <a:gd name="connsiteX35" fmla="*/ 866775 w 1733549"/>
              <a:gd name="connsiteY35" fmla="*/ 923131 h 1894681"/>
              <a:gd name="connsiteX36" fmla="*/ 295275 w 1733549"/>
              <a:gd name="connsiteY36" fmla="*/ 462756 h 1894681"/>
              <a:gd name="connsiteX37" fmla="*/ 866775 w 1733549"/>
              <a:gd name="connsiteY37" fmla="*/ 792956 h 1894681"/>
              <a:gd name="connsiteX38" fmla="*/ 1438275 w 1733549"/>
              <a:gd name="connsiteY38" fmla="*/ 462756 h 1894681"/>
              <a:gd name="connsiteX39" fmla="*/ 866775 w 1733549"/>
              <a:gd name="connsiteY39" fmla="*/ 132556 h 1894681"/>
              <a:gd name="connsiteX40" fmla="*/ 295275 w 1733549"/>
              <a:gd name="connsiteY40" fmla="*/ 462756 h 189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733549" h="1894681">
                <a:moveTo>
                  <a:pt x="736600" y="1894681"/>
                </a:moveTo>
                <a:cubicBezTo>
                  <a:pt x="720725" y="1894681"/>
                  <a:pt x="704850" y="1891506"/>
                  <a:pt x="692150" y="1885156"/>
                </a:cubicBezTo>
                <a:lnTo>
                  <a:pt x="44450" y="1510506"/>
                </a:lnTo>
                <a:cubicBezTo>
                  <a:pt x="15875" y="1494631"/>
                  <a:pt x="0" y="1466056"/>
                  <a:pt x="0" y="1434306"/>
                </a:cubicBezTo>
                <a:lnTo>
                  <a:pt x="0" y="688181"/>
                </a:lnTo>
                <a:cubicBezTo>
                  <a:pt x="0" y="656431"/>
                  <a:pt x="15875" y="627856"/>
                  <a:pt x="44450" y="611981"/>
                </a:cubicBezTo>
                <a:cubicBezTo>
                  <a:pt x="73025" y="592931"/>
                  <a:pt x="107950" y="592931"/>
                  <a:pt x="136525" y="608806"/>
                </a:cubicBezTo>
                <a:lnTo>
                  <a:pt x="781050" y="980281"/>
                </a:lnTo>
                <a:cubicBezTo>
                  <a:pt x="809625" y="996156"/>
                  <a:pt x="825500" y="1024731"/>
                  <a:pt x="825500" y="1056481"/>
                </a:cubicBezTo>
                <a:lnTo>
                  <a:pt x="825500" y="1802606"/>
                </a:lnTo>
                <a:cubicBezTo>
                  <a:pt x="825500" y="1834356"/>
                  <a:pt x="809625" y="1866106"/>
                  <a:pt x="781050" y="1881981"/>
                </a:cubicBezTo>
                <a:cubicBezTo>
                  <a:pt x="765175" y="1891506"/>
                  <a:pt x="752475" y="1894681"/>
                  <a:pt x="736600" y="1894681"/>
                </a:cubicBezTo>
                <a:close/>
                <a:moveTo>
                  <a:pt x="996950" y="1894681"/>
                </a:moveTo>
                <a:cubicBezTo>
                  <a:pt x="981075" y="1894681"/>
                  <a:pt x="965200" y="1891506"/>
                  <a:pt x="952500" y="1881981"/>
                </a:cubicBezTo>
                <a:cubicBezTo>
                  <a:pt x="923925" y="1866106"/>
                  <a:pt x="908050" y="1837531"/>
                  <a:pt x="908050" y="1805781"/>
                </a:cubicBezTo>
                <a:lnTo>
                  <a:pt x="908050" y="1059656"/>
                </a:lnTo>
                <a:cubicBezTo>
                  <a:pt x="908050" y="1027906"/>
                  <a:pt x="923925" y="999331"/>
                  <a:pt x="952500" y="983456"/>
                </a:cubicBezTo>
                <a:lnTo>
                  <a:pt x="1597025" y="611981"/>
                </a:lnTo>
                <a:cubicBezTo>
                  <a:pt x="1641475" y="586581"/>
                  <a:pt x="1695450" y="602456"/>
                  <a:pt x="1720850" y="643731"/>
                </a:cubicBezTo>
                <a:cubicBezTo>
                  <a:pt x="1727200" y="656431"/>
                  <a:pt x="1733550" y="672306"/>
                  <a:pt x="1733550" y="688181"/>
                </a:cubicBezTo>
                <a:lnTo>
                  <a:pt x="1733550" y="1434306"/>
                </a:lnTo>
                <a:cubicBezTo>
                  <a:pt x="1733550" y="1466056"/>
                  <a:pt x="1717675" y="1494631"/>
                  <a:pt x="1689100" y="1510506"/>
                </a:cubicBezTo>
                <a:lnTo>
                  <a:pt x="1041400" y="1881981"/>
                </a:lnTo>
                <a:cubicBezTo>
                  <a:pt x="1028700" y="1891506"/>
                  <a:pt x="1012825" y="1894681"/>
                  <a:pt x="996950" y="1894681"/>
                </a:cubicBezTo>
                <a:close/>
                <a:moveTo>
                  <a:pt x="866775" y="923131"/>
                </a:moveTo>
                <a:cubicBezTo>
                  <a:pt x="850900" y="923131"/>
                  <a:pt x="835025" y="919956"/>
                  <a:pt x="822325" y="910431"/>
                </a:cubicBezTo>
                <a:lnTo>
                  <a:pt x="177800" y="538956"/>
                </a:lnTo>
                <a:cubicBezTo>
                  <a:pt x="136525" y="513556"/>
                  <a:pt x="120650" y="459581"/>
                  <a:pt x="146050" y="418306"/>
                </a:cubicBezTo>
                <a:cubicBezTo>
                  <a:pt x="152400" y="405606"/>
                  <a:pt x="165100" y="392906"/>
                  <a:pt x="177800" y="386556"/>
                </a:cubicBezTo>
                <a:lnTo>
                  <a:pt x="822325" y="11906"/>
                </a:lnTo>
                <a:cubicBezTo>
                  <a:pt x="850900" y="-3969"/>
                  <a:pt x="882650" y="-3969"/>
                  <a:pt x="911225" y="11906"/>
                </a:cubicBezTo>
                <a:lnTo>
                  <a:pt x="1555750" y="383381"/>
                </a:lnTo>
                <a:cubicBezTo>
                  <a:pt x="1597025" y="408781"/>
                  <a:pt x="1612900" y="462756"/>
                  <a:pt x="1587500" y="504031"/>
                </a:cubicBezTo>
                <a:cubicBezTo>
                  <a:pt x="1581150" y="516731"/>
                  <a:pt x="1568450" y="529431"/>
                  <a:pt x="1555750" y="535781"/>
                </a:cubicBezTo>
                <a:lnTo>
                  <a:pt x="911225" y="910431"/>
                </a:lnTo>
                <a:cubicBezTo>
                  <a:pt x="898525" y="919956"/>
                  <a:pt x="882650" y="923131"/>
                  <a:pt x="866775" y="923131"/>
                </a:cubicBezTo>
                <a:close/>
                <a:moveTo>
                  <a:pt x="295275" y="462756"/>
                </a:moveTo>
                <a:lnTo>
                  <a:pt x="866775" y="792956"/>
                </a:lnTo>
                <a:lnTo>
                  <a:pt x="1438275" y="462756"/>
                </a:lnTo>
                <a:lnTo>
                  <a:pt x="866775" y="132556"/>
                </a:lnTo>
                <a:lnTo>
                  <a:pt x="295275" y="462756"/>
                </a:lnTo>
                <a:close/>
              </a:path>
            </a:pathLst>
          </a:custGeom>
          <a:gradFill>
            <a:gsLst>
              <a:gs pos="35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/>
              </a:gs>
            </a:gsLst>
            <a:lin ang="2700000" scaled="1"/>
          </a:gra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+mn-ea"/>
              <a:ea typeface="+mn-ea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60E3CB-98A2-E423-FB76-FBE79C9E4ADD}"/>
              </a:ext>
            </a:extLst>
          </p:cNvPr>
          <p:cNvCxnSpPr>
            <a:cxnSpLocks/>
          </p:cNvCxnSpPr>
          <p:nvPr userDrawn="1"/>
        </p:nvCxnSpPr>
        <p:spPr>
          <a:xfrm>
            <a:off x="1660244" y="4392234"/>
            <a:ext cx="41817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2">
            <a:extLst>
              <a:ext uri="{FF2B5EF4-FFF2-40B4-BE49-F238E27FC236}">
                <a16:creationId xmlns:a16="http://schemas.microsoft.com/office/drawing/2014/main" id="{E7957317-8D11-906F-DF23-685800DCA246}"/>
              </a:ext>
            </a:extLst>
          </p:cNvPr>
          <p:cNvSpPr/>
          <p:nvPr userDrawn="1"/>
        </p:nvSpPr>
        <p:spPr>
          <a:xfrm>
            <a:off x="3665078" y="2218134"/>
            <a:ext cx="2107694" cy="2174099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FDE96E51-4CC4-2C6D-FAAF-D8518DCAF9CC}"/>
              </a:ext>
            </a:extLst>
          </p:cNvPr>
          <p:cNvSpPr/>
          <p:nvPr userDrawn="1"/>
        </p:nvSpPr>
        <p:spPr>
          <a:xfrm>
            <a:off x="4348211" y="4669260"/>
            <a:ext cx="710714" cy="605754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330200" dist="355600" dir="5400000" sx="90000" sy="90000" algn="t" rotWithShape="0">
              <a:schemeClr val="accent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ea"/>
              <a:ea typeface="+mj-ea"/>
            </a:endParaRPr>
          </a:p>
        </p:txBody>
      </p:sp>
      <p:sp>
        <p:nvSpPr>
          <p:cNvPr id="43" name="图形 6">
            <a:extLst>
              <a:ext uri="{FF2B5EF4-FFF2-40B4-BE49-F238E27FC236}">
                <a16:creationId xmlns:a16="http://schemas.microsoft.com/office/drawing/2014/main" id="{4740146E-6BE4-E614-3266-09FBDCD8570B}"/>
              </a:ext>
            </a:extLst>
          </p:cNvPr>
          <p:cNvSpPr/>
          <p:nvPr userDrawn="1"/>
        </p:nvSpPr>
        <p:spPr>
          <a:xfrm>
            <a:off x="4463828" y="1840551"/>
            <a:ext cx="479480" cy="524046"/>
          </a:xfrm>
          <a:custGeom>
            <a:avLst/>
            <a:gdLst>
              <a:gd name="connsiteX0" fmla="*/ 736600 w 1733549"/>
              <a:gd name="connsiteY0" fmla="*/ 1894681 h 1894681"/>
              <a:gd name="connsiteX1" fmla="*/ 692150 w 1733549"/>
              <a:gd name="connsiteY1" fmla="*/ 1885156 h 1894681"/>
              <a:gd name="connsiteX2" fmla="*/ 44450 w 1733549"/>
              <a:gd name="connsiteY2" fmla="*/ 1510506 h 1894681"/>
              <a:gd name="connsiteX3" fmla="*/ 0 w 1733549"/>
              <a:gd name="connsiteY3" fmla="*/ 1434306 h 1894681"/>
              <a:gd name="connsiteX4" fmla="*/ 0 w 1733549"/>
              <a:gd name="connsiteY4" fmla="*/ 688181 h 1894681"/>
              <a:gd name="connsiteX5" fmla="*/ 44450 w 1733549"/>
              <a:gd name="connsiteY5" fmla="*/ 611981 h 1894681"/>
              <a:gd name="connsiteX6" fmla="*/ 136525 w 1733549"/>
              <a:gd name="connsiteY6" fmla="*/ 608806 h 1894681"/>
              <a:gd name="connsiteX7" fmla="*/ 781050 w 1733549"/>
              <a:gd name="connsiteY7" fmla="*/ 980281 h 1894681"/>
              <a:gd name="connsiteX8" fmla="*/ 825500 w 1733549"/>
              <a:gd name="connsiteY8" fmla="*/ 1056481 h 1894681"/>
              <a:gd name="connsiteX9" fmla="*/ 825500 w 1733549"/>
              <a:gd name="connsiteY9" fmla="*/ 1802606 h 1894681"/>
              <a:gd name="connsiteX10" fmla="*/ 781050 w 1733549"/>
              <a:gd name="connsiteY10" fmla="*/ 1881981 h 1894681"/>
              <a:gd name="connsiteX11" fmla="*/ 736600 w 1733549"/>
              <a:gd name="connsiteY11" fmla="*/ 1894681 h 1894681"/>
              <a:gd name="connsiteX12" fmla="*/ 996950 w 1733549"/>
              <a:gd name="connsiteY12" fmla="*/ 1894681 h 1894681"/>
              <a:gd name="connsiteX13" fmla="*/ 952500 w 1733549"/>
              <a:gd name="connsiteY13" fmla="*/ 1881981 h 1894681"/>
              <a:gd name="connsiteX14" fmla="*/ 908050 w 1733549"/>
              <a:gd name="connsiteY14" fmla="*/ 1805781 h 1894681"/>
              <a:gd name="connsiteX15" fmla="*/ 908050 w 1733549"/>
              <a:gd name="connsiteY15" fmla="*/ 1059656 h 1894681"/>
              <a:gd name="connsiteX16" fmla="*/ 952500 w 1733549"/>
              <a:gd name="connsiteY16" fmla="*/ 983456 h 1894681"/>
              <a:gd name="connsiteX17" fmla="*/ 1597025 w 1733549"/>
              <a:gd name="connsiteY17" fmla="*/ 611981 h 1894681"/>
              <a:gd name="connsiteX18" fmla="*/ 1720850 w 1733549"/>
              <a:gd name="connsiteY18" fmla="*/ 643731 h 1894681"/>
              <a:gd name="connsiteX19" fmla="*/ 1733550 w 1733549"/>
              <a:gd name="connsiteY19" fmla="*/ 688181 h 1894681"/>
              <a:gd name="connsiteX20" fmla="*/ 1733550 w 1733549"/>
              <a:gd name="connsiteY20" fmla="*/ 1434306 h 1894681"/>
              <a:gd name="connsiteX21" fmla="*/ 1689100 w 1733549"/>
              <a:gd name="connsiteY21" fmla="*/ 1510506 h 1894681"/>
              <a:gd name="connsiteX22" fmla="*/ 1041400 w 1733549"/>
              <a:gd name="connsiteY22" fmla="*/ 1881981 h 1894681"/>
              <a:gd name="connsiteX23" fmla="*/ 996950 w 1733549"/>
              <a:gd name="connsiteY23" fmla="*/ 1894681 h 1894681"/>
              <a:gd name="connsiteX24" fmla="*/ 866775 w 1733549"/>
              <a:gd name="connsiteY24" fmla="*/ 923131 h 1894681"/>
              <a:gd name="connsiteX25" fmla="*/ 822325 w 1733549"/>
              <a:gd name="connsiteY25" fmla="*/ 910431 h 1894681"/>
              <a:gd name="connsiteX26" fmla="*/ 177800 w 1733549"/>
              <a:gd name="connsiteY26" fmla="*/ 538956 h 1894681"/>
              <a:gd name="connsiteX27" fmla="*/ 146050 w 1733549"/>
              <a:gd name="connsiteY27" fmla="*/ 418306 h 1894681"/>
              <a:gd name="connsiteX28" fmla="*/ 177800 w 1733549"/>
              <a:gd name="connsiteY28" fmla="*/ 386556 h 1894681"/>
              <a:gd name="connsiteX29" fmla="*/ 822325 w 1733549"/>
              <a:gd name="connsiteY29" fmla="*/ 11906 h 1894681"/>
              <a:gd name="connsiteX30" fmla="*/ 911225 w 1733549"/>
              <a:gd name="connsiteY30" fmla="*/ 11906 h 1894681"/>
              <a:gd name="connsiteX31" fmla="*/ 1555750 w 1733549"/>
              <a:gd name="connsiteY31" fmla="*/ 383381 h 1894681"/>
              <a:gd name="connsiteX32" fmla="*/ 1587500 w 1733549"/>
              <a:gd name="connsiteY32" fmla="*/ 504031 h 1894681"/>
              <a:gd name="connsiteX33" fmla="*/ 1555750 w 1733549"/>
              <a:gd name="connsiteY33" fmla="*/ 535781 h 1894681"/>
              <a:gd name="connsiteX34" fmla="*/ 911225 w 1733549"/>
              <a:gd name="connsiteY34" fmla="*/ 910431 h 1894681"/>
              <a:gd name="connsiteX35" fmla="*/ 866775 w 1733549"/>
              <a:gd name="connsiteY35" fmla="*/ 923131 h 1894681"/>
              <a:gd name="connsiteX36" fmla="*/ 295275 w 1733549"/>
              <a:gd name="connsiteY36" fmla="*/ 462756 h 1894681"/>
              <a:gd name="connsiteX37" fmla="*/ 866775 w 1733549"/>
              <a:gd name="connsiteY37" fmla="*/ 792956 h 1894681"/>
              <a:gd name="connsiteX38" fmla="*/ 1438275 w 1733549"/>
              <a:gd name="connsiteY38" fmla="*/ 462756 h 1894681"/>
              <a:gd name="connsiteX39" fmla="*/ 866775 w 1733549"/>
              <a:gd name="connsiteY39" fmla="*/ 132556 h 1894681"/>
              <a:gd name="connsiteX40" fmla="*/ 295275 w 1733549"/>
              <a:gd name="connsiteY40" fmla="*/ 462756 h 189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733549" h="1894681">
                <a:moveTo>
                  <a:pt x="736600" y="1894681"/>
                </a:moveTo>
                <a:cubicBezTo>
                  <a:pt x="720725" y="1894681"/>
                  <a:pt x="704850" y="1891506"/>
                  <a:pt x="692150" y="1885156"/>
                </a:cubicBezTo>
                <a:lnTo>
                  <a:pt x="44450" y="1510506"/>
                </a:lnTo>
                <a:cubicBezTo>
                  <a:pt x="15875" y="1494631"/>
                  <a:pt x="0" y="1466056"/>
                  <a:pt x="0" y="1434306"/>
                </a:cubicBezTo>
                <a:lnTo>
                  <a:pt x="0" y="688181"/>
                </a:lnTo>
                <a:cubicBezTo>
                  <a:pt x="0" y="656431"/>
                  <a:pt x="15875" y="627856"/>
                  <a:pt x="44450" y="611981"/>
                </a:cubicBezTo>
                <a:cubicBezTo>
                  <a:pt x="73025" y="592931"/>
                  <a:pt x="107950" y="592931"/>
                  <a:pt x="136525" y="608806"/>
                </a:cubicBezTo>
                <a:lnTo>
                  <a:pt x="781050" y="980281"/>
                </a:lnTo>
                <a:cubicBezTo>
                  <a:pt x="809625" y="996156"/>
                  <a:pt x="825500" y="1024731"/>
                  <a:pt x="825500" y="1056481"/>
                </a:cubicBezTo>
                <a:lnTo>
                  <a:pt x="825500" y="1802606"/>
                </a:lnTo>
                <a:cubicBezTo>
                  <a:pt x="825500" y="1834356"/>
                  <a:pt x="809625" y="1866106"/>
                  <a:pt x="781050" y="1881981"/>
                </a:cubicBezTo>
                <a:cubicBezTo>
                  <a:pt x="765175" y="1891506"/>
                  <a:pt x="752475" y="1894681"/>
                  <a:pt x="736600" y="1894681"/>
                </a:cubicBezTo>
                <a:close/>
                <a:moveTo>
                  <a:pt x="996950" y="1894681"/>
                </a:moveTo>
                <a:cubicBezTo>
                  <a:pt x="981075" y="1894681"/>
                  <a:pt x="965200" y="1891506"/>
                  <a:pt x="952500" y="1881981"/>
                </a:cubicBezTo>
                <a:cubicBezTo>
                  <a:pt x="923925" y="1866106"/>
                  <a:pt x="908050" y="1837531"/>
                  <a:pt x="908050" y="1805781"/>
                </a:cubicBezTo>
                <a:lnTo>
                  <a:pt x="908050" y="1059656"/>
                </a:lnTo>
                <a:cubicBezTo>
                  <a:pt x="908050" y="1027906"/>
                  <a:pt x="923925" y="999331"/>
                  <a:pt x="952500" y="983456"/>
                </a:cubicBezTo>
                <a:lnTo>
                  <a:pt x="1597025" y="611981"/>
                </a:lnTo>
                <a:cubicBezTo>
                  <a:pt x="1641475" y="586581"/>
                  <a:pt x="1695450" y="602456"/>
                  <a:pt x="1720850" y="643731"/>
                </a:cubicBezTo>
                <a:cubicBezTo>
                  <a:pt x="1727200" y="656431"/>
                  <a:pt x="1733550" y="672306"/>
                  <a:pt x="1733550" y="688181"/>
                </a:cubicBezTo>
                <a:lnTo>
                  <a:pt x="1733550" y="1434306"/>
                </a:lnTo>
                <a:cubicBezTo>
                  <a:pt x="1733550" y="1466056"/>
                  <a:pt x="1717675" y="1494631"/>
                  <a:pt x="1689100" y="1510506"/>
                </a:cubicBezTo>
                <a:lnTo>
                  <a:pt x="1041400" y="1881981"/>
                </a:lnTo>
                <a:cubicBezTo>
                  <a:pt x="1028700" y="1891506"/>
                  <a:pt x="1012825" y="1894681"/>
                  <a:pt x="996950" y="1894681"/>
                </a:cubicBezTo>
                <a:close/>
                <a:moveTo>
                  <a:pt x="866775" y="923131"/>
                </a:moveTo>
                <a:cubicBezTo>
                  <a:pt x="850900" y="923131"/>
                  <a:pt x="835025" y="919956"/>
                  <a:pt x="822325" y="910431"/>
                </a:cubicBezTo>
                <a:lnTo>
                  <a:pt x="177800" y="538956"/>
                </a:lnTo>
                <a:cubicBezTo>
                  <a:pt x="136525" y="513556"/>
                  <a:pt x="120650" y="459581"/>
                  <a:pt x="146050" y="418306"/>
                </a:cubicBezTo>
                <a:cubicBezTo>
                  <a:pt x="152400" y="405606"/>
                  <a:pt x="165100" y="392906"/>
                  <a:pt x="177800" y="386556"/>
                </a:cubicBezTo>
                <a:lnTo>
                  <a:pt x="822325" y="11906"/>
                </a:lnTo>
                <a:cubicBezTo>
                  <a:pt x="850900" y="-3969"/>
                  <a:pt x="882650" y="-3969"/>
                  <a:pt x="911225" y="11906"/>
                </a:cubicBezTo>
                <a:lnTo>
                  <a:pt x="1555750" y="383381"/>
                </a:lnTo>
                <a:cubicBezTo>
                  <a:pt x="1597025" y="408781"/>
                  <a:pt x="1612900" y="462756"/>
                  <a:pt x="1587500" y="504031"/>
                </a:cubicBezTo>
                <a:cubicBezTo>
                  <a:pt x="1581150" y="516731"/>
                  <a:pt x="1568450" y="529431"/>
                  <a:pt x="1555750" y="535781"/>
                </a:cubicBezTo>
                <a:lnTo>
                  <a:pt x="911225" y="910431"/>
                </a:lnTo>
                <a:cubicBezTo>
                  <a:pt x="898525" y="919956"/>
                  <a:pt x="882650" y="923131"/>
                  <a:pt x="866775" y="923131"/>
                </a:cubicBezTo>
                <a:close/>
                <a:moveTo>
                  <a:pt x="295275" y="462756"/>
                </a:moveTo>
                <a:lnTo>
                  <a:pt x="866775" y="792956"/>
                </a:lnTo>
                <a:lnTo>
                  <a:pt x="1438275" y="462756"/>
                </a:lnTo>
                <a:lnTo>
                  <a:pt x="866775" y="132556"/>
                </a:lnTo>
                <a:lnTo>
                  <a:pt x="295275" y="462756"/>
                </a:lnTo>
                <a:close/>
              </a:path>
            </a:pathLst>
          </a:custGeom>
          <a:gradFill>
            <a:gsLst>
              <a:gs pos="35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/>
              </a:gs>
            </a:gsLst>
            <a:lin ang="2700000" scaled="1"/>
          </a:gra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+mn-ea"/>
              <a:ea typeface="+mn-ea"/>
            </a:endParaRPr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BAAD10D3-50D3-2792-A423-D44E80EEB4D8}"/>
              </a:ext>
            </a:extLst>
          </p:cNvPr>
          <p:cNvCxnSpPr>
            <a:cxnSpLocks/>
          </p:cNvCxnSpPr>
          <p:nvPr userDrawn="1"/>
        </p:nvCxnSpPr>
        <p:spPr>
          <a:xfrm>
            <a:off x="4485534" y="4392234"/>
            <a:ext cx="41817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2">
            <a:extLst>
              <a:ext uri="{FF2B5EF4-FFF2-40B4-BE49-F238E27FC236}">
                <a16:creationId xmlns:a16="http://schemas.microsoft.com/office/drawing/2014/main" id="{6CC4ED31-BCFB-DD3C-6E1B-DB4C0B5D4D0A}"/>
              </a:ext>
            </a:extLst>
          </p:cNvPr>
          <p:cNvSpPr/>
          <p:nvPr userDrawn="1"/>
        </p:nvSpPr>
        <p:spPr>
          <a:xfrm>
            <a:off x="6427775" y="2218134"/>
            <a:ext cx="2107694" cy="2174099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8B85E841-3642-DF7C-B276-30E89A3A5AA2}"/>
              </a:ext>
            </a:extLst>
          </p:cNvPr>
          <p:cNvSpPr/>
          <p:nvPr userDrawn="1"/>
        </p:nvSpPr>
        <p:spPr>
          <a:xfrm>
            <a:off x="7110908" y="4669260"/>
            <a:ext cx="710714" cy="605754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330200" dist="355600" dir="5400000" sx="90000" sy="90000" algn="t" rotWithShape="0">
              <a:schemeClr val="accent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ea"/>
              <a:ea typeface="+mj-ea"/>
            </a:endParaRPr>
          </a:p>
        </p:txBody>
      </p:sp>
      <p:sp>
        <p:nvSpPr>
          <p:cNvPr id="49" name="图形 6">
            <a:extLst>
              <a:ext uri="{FF2B5EF4-FFF2-40B4-BE49-F238E27FC236}">
                <a16:creationId xmlns:a16="http://schemas.microsoft.com/office/drawing/2014/main" id="{B84DCF24-125B-BC57-F03D-FC4BEF215B3F}"/>
              </a:ext>
            </a:extLst>
          </p:cNvPr>
          <p:cNvSpPr/>
          <p:nvPr userDrawn="1"/>
        </p:nvSpPr>
        <p:spPr>
          <a:xfrm>
            <a:off x="7217345" y="1840551"/>
            <a:ext cx="479480" cy="524046"/>
          </a:xfrm>
          <a:custGeom>
            <a:avLst/>
            <a:gdLst>
              <a:gd name="connsiteX0" fmla="*/ 736600 w 1733549"/>
              <a:gd name="connsiteY0" fmla="*/ 1894681 h 1894681"/>
              <a:gd name="connsiteX1" fmla="*/ 692150 w 1733549"/>
              <a:gd name="connsiteY1" fmla="*/ 1885156 h 1894681"/>
              <a:gd name="connsiteX2" fmla="*/ 44450 w 1733549"/>
              <a:gd name="connsiteY2" fmla="*/ 1510506 h 1894681"/>
              <a:gd name="connsiteX3" fmla="*/ 0 w 1733549"/>
              <a:gd name="connsiteY3" fmla="*/ 1434306 h 1894681"/>
              <a:gd name="connsiteX4" fmla="*/ 0 w 1733549"/>
              <a:gd name="connsiteY4" fmla="*/ 688181 h 1894681"/>
              <a:gd name="connsiteX5" fmla="*/ 44450 w 1733549"/>
              <a:gd name="connsiteY5" fmla="*/ 611981 h 1894681"/>
              <a:gd name="connsiteX6" fmla="*/ 136525 w 1733549"/>
              <a:gd name="connsiteY6" fmla="*/ 608806 h 1894681"/>
              <a:gd name="connsiteX7" fmla="*/ 781050 w 1733549"/>
              <a:gd name="connsiteY7" fmla="*/ 980281 h 1894681"/>
              <a:gd name="connsiteX8" fmla="*/ 825500 w 1733549"/>
              <a:gd name="connsiteY8" fmla="*/ 1056481 h 1894681"/>
              <a:gd name="connsiteX9" fmla="*/ 825500 w 1733549"/>
              <a:gd name="connsiteY9" fmla="*/ 1802606 h 1894681"/>
              <a:gd name="connsiteX10" fmla="*/ 781050 w 1733549"/>
              <a:gd name="connsiteY10" fmla="*/ 1881981 h 1894681"/>
              <a:gd name="connsiteX11" fmla="*/ 736600 w 1733549"/>
              <a:gd name="connsiteY11" fmla="*/ 1894681 h 1894681"/>
              <a:gd name="connsiteX12" fmla="*/ 996950 w 1733549"/>
              <a:gd name="connsiteY12" fmla="*/ 1894681 h 1894681"/>
              <a:gd name="connsiteX13" fmla="*/ 952500 w 1733549"/>
              <a:gd name="connsiteY13" fmla="*/ 1881981 h 1894681"/>
              <a:gd name="connsiteX14" fmla="*/ 908050 w 1733549"/>
              <a:gd name="connsiteY14" fmla="*/ 1805781 h 1894681"/>
              <a:gd name="connsiteX15" fmla="*/ 908050 w 1733549"/>
              <a:gd name="connsiteY15" fmla="*/ 1059656 h 1894681"/>
              <a:gd name="connsiteX16" fmla="*/ 952500 w 1733549"/>
              <a:gd name="connsiteY16" fmla="*/ 983456 h 1894681"/>
              <a:gd name="connsiteX17" fmla="*/ 1597025 w 1733549"/>
              <a:gd name="connsiteY17" fmla="*/ 611981 h 1894681"/>
              <a:gd name="connsiteX18" fmla="*/ 1720850 w 1733549"/>
              <a:gd name="connsiteY18" fmla="*/ 643731 h 1894681"/>
              <a:gd name="connsiteX19" fmla="*/ 1733550 w 1733549"/>
              <a:gd name="connsiteY19" fmla="*/ 688181 h 1894681"/>
              <a:gd name="connsiteX20" fmla="*/ 1733550 w 1733549"/>
              <a:gd name="connsiteY20" fmla="*/ 1434306 h 1894681"/>
              <a:gd name="connsiteX21" fmla="*/ 1689100 w 1733549"/>
              <a:gd name="connsiteY21" fmla="*/ 1510506 h 1894681"/>
              <a:gd name="connsiteX22" fmla="*/ 1041400 w 1733549"/>
              <a:gd name="connsiteY22" fmla="*/ 1881981 h 1894681"/>
              <a:gd name="connsiteX23" fmla="*/ 996950 w 1733549"/>
              <a:gd name="connsiteY23" fmla="*/ 1894681 h 1894681"/>
              <a:gd name="connsiteX24" fmla="*/ 866775 w 1733549"/>
              <a:gd name="connsiteY24" fmla="*/ 923131 h 1894681"/>
              <a:gd name="connsiteX25" fmla="*/ 822325 w 1733549"/>
              <a:gd name="connsiteY25" fmla="*/ 910431 h 1894681"/>
              <a:gd name="connsiteX26" fmla="*/ 177800 w 1733549"/>
              <a:gd name="connsiteY26" fmla="*/ 538956 h 1894681"/>
              <a:gd name="connsiteX27" fmla="*/ 146050 w 1733549"/>
              <a:gd name="connsiteY27" fmla="*/ 418306 h 1894681"/>
              <a:gd name="connsiteX28" fmla="*/ 177800 w 1733549"/>
              <a:gd name="connsiteY28" fmla="*/ 386556 h 1894681"/>
              <a:gd name="connsiteX29" fmla="*/ 822325 w 1733549"/>
              <a:gd name="connsiteY29" fmla="*/ 11906 h 1894681"/>
              <a:gd name="connsiteX30" fmla="*/ 911225 w 1733549"/>
              <a:gd name="connsiteY30" fmla="*/ 11906 h 1894681"/>
              <a:gd name="connsiteX31" fmla="*/ 1555750 w 1733549"/>
              <a:gd name="connsiteY31" fmla="*/ 383381 h 1894681"/>
              <a:gd name="connsiteX32" fmla="*/ 1587500 w 1733549"/>
              <a:gd name="connsiteY32" fmla="*/ 504031 h 1894681"/>
              <a:gd name="connsiteX33" fmla="*/ 1555750 w 1733549"/>
              <a:gd name="connsiteY33" fmla="*/ 535781 h 1894681"/>
              <a:gd name="connsiteX34" fmla="*/ 911225 w 1733549"/>
              <a:gd name="connsiteY34" fmla="*/ 910431 h 1894681"/>
              <a:gd name="connsiteX35" fmla="*/ 866775 w 1733549"/>
              <a:gd name="connsiteY35" fmla="*/ 923131 h 1894681"/>
              <a:gd name="connsiteX36" fmla="*/ 295275 w 1733549"/>
              <a:gd name="connsiteY36" fmla="*/ 462756 h 1894681"/>
              <a:gd name="connsiteX37" fmla="*/ 866775 w 1733549"/>
              <a:gd name="connsiteY37" fmla="*/ 792956 h 1894681"/>
              <a:gd name="connsiteX38" fmla="*/ 1438275 w 1733549"/>
              <a:gd name="connsiteY38" fmla="*/ 462756 h 1894681"/>
              <a:gd name="connsiteX39" fmla="*/ 866775 w 1733549"/>
              <a:gd name="connsiteY39" fmla="*/ 132556 h 1894681"/>
              <a:gd name="connsiteX40" fmla="*/ 295275 w 1733549"/>
              <a:gd name="connsiteY40" fmla="*/ 462756 h 189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733549" h="1894681">
                <a:moveTo>
                  <a:pt x="736600" y="1894681"/>
                </a:moveTo>
                <a:cubicBezTo>
                  <a:pt x="720725" y="1894681"/>
                  <a:pt x="704850" y="1891506"/>
                  <a:pt x="692150" y="1885156"/>
                </a:cubicBezTo>
                <a:lnTo>
                  <a:pt x="44450" y="1510506"/>
                </a:lnTo>
                <a:cubicBezTo>
                  <a:pt x="15875" y="1494631"/>
                  <a:pt x="0" y="1466056"/>
                  <a:pt x="0" y="1434306"/>
                </a:cubicBezTo>
                <a:lnTo>
                  <a:pt x="0" y="688181"/>
                </a:lnTo>
                <a:cubicBezTo>
                  <a:pt x="0" y="656431"/>
                  <a:pt x="15875" y="627856"/>
                  <a:pt x="44450" y="611981"/>
                </a:cubicBezTo>
                <a:cubicBezTo>
                  <a:pt x="73025" y="592931"/>
                  <a:pt x="107950" y="592931"/>
                  <a:pt x="136525" y="608806"/>
                </a:cubicBezTo>
                <a:lnTo>
                  <a:pt x="781050" y="980281"/>
                </a:lnTo>
                <a:cubicBezTo>
                  <a:pt x="809625" y="996156"/>
                  <a:pt x="825500" y="1024731"/>
                  <a:pt x="825500" y="1056481"/>
                </a:cubicBezTo>
                <a:lnTo>
                  <a:pt x="825500" y="1802606"/>
                </a:lnTo>
                <a:cubicBezTo>
                  <a:pt x="825500" y="1834356"/>
                  <a:pt x="809625" y="1866106"/>
                  <a:pt x="781050" y="1881981"/>
                </a:cubicBezTo>
                <a:cubicBezTo>
                  <a:pt x="765175" y="1891506"/>
                  <a:pt x="752475" y="1894681"/>
                  <a:pt x="736600" y="1894681"/>
                </a:cubicBezTo>
                <a:close/>
                <a:moveTo>
                  <a:pt x="996950" y="1894681"/>
                </a:moveTo>
                <a:cubicBezTo>
                  <a:pt x="981075" y="1894681"/>
                  <a:pt x="965200" y="1891506"/>
                  <a:pt x="952500" y="1881981"/>
                </a:cubicBezTo>
                <a:cubicBezTo>
                  <a:pt x="923925" y="1866106"/>
                  <a:pt x="908050" y="1837531"/>
                  <a:pt x="908050" y="1805781"/>
                </a:cubicBezTo>
                <a:lnTo>
                  <a:pt x="908050" y="1059656"/>
                </a:lnTo>
                <a:cubicBezTo>
                  <a:pt x="908050" y="1027906"/>
                  <a:pt x="923925" y="999331"/>
                  <a:pt x="952500" y="983456"/>
                </a:cubicBezTo>
                <a:lnTo>
                  <a:pt x="1597025" y="611981"/>
                </a:lnTo>
                <a:cubicBezTo>
                  <a:pt x="1641475" y="586581"/>
                  <a:pt x="1695450" y="602456"/>
                  <a:pt x="1720850" y="643731"/>
                </a:cubicBezTo>
                <a:cubicBezTo>
                  <a:pt x="1727200" y="656431"/>
                  <a:pt x="1733550" y="672306"/>
                  <a:pt x="1733550" y="688181"/>
                </a:cubicBezTo>
                <a:lnTo>
                  <a:pt x="1733550" y="1434306"/>
                </a:lnTo>
                <a:cubicBezTo>
                  <a:pt x="1733550" y="1466056"/>
                  <a:pt x="1717675" y="1494631"/>
                  <a:pt x="1689100" y="1510506"/>
                </a:cubicBezTo>
                <a:lnTo>
                  <a:pt x="1041400" y="1881981"/>
                </a:lnTo>
                <a:cubicBezTo>
                  <a:pt x="1028700" y="1891506"/>
                  <a:pt x="1012825" y="1894681"/>
                  <a:pt x="996950" y="1894681"/>
                </a:cubicBezTo>
                <a:close/>
                <a:moveTo>
                  <a:pt x="866775" y="923131"/>
                </a:moveTo>
                <a:cubicBezTo>
                  <a:pt x="850900" y="923131"/>
                  <a:pt x="835025" y="919956"/>
                  <a:pt x="822325" y="910431"/>
                </a:cubicBezTo>
                <a:lnTo>
                  <a:pt x="177800" y="538956"/>
                </a:lnTo>
                <a:cubicBezTo>
                  <a:pt x="136525" y="513556"/>
                  <a:pt x="120650" y="459581"/>
                  <a:pt x="146050" y="418306"/>
                </a:cubicBezTo>
                <a:cubicBezTo>
                  <a:pt x="152400" y="405606"/>
                  <a:pt x="165100" y="392906"/>
                  <a:pt x="177800" y="386556"/>
                </a:cubicBezTo>
                <a:lnTo>
                  <a:pt x="822325" y="11906"/>
                </a:lnTo>
                <a:cubicBezTo>
                  <a:pt x="850900" y="-3969"/>
                  <a:pt x="882650" y="-3969"/>
                  <a:pt x="911225" y="11906"/>
                </a:cubicBezTo>
                <a:lnTo>
                  <a:pt x="1555750" y="383381"/>
                </a:lnTo>
                <a:cubicBezTo>
                  <a:pt x="1597025" y="408781"/>
                  <a:pt x="1612900" y="462756"/>
                  <a:pt x="1587500" y="504031"/>
                </a:cubicBezTo>
                <a:cubicBezTo>
                  <a:pt x="1581150" y="516731"/>
                  <a:pt x="1568450" y="529431"/>
                  <a:pt x="1555750" y="535781"/>
                </a:cubicBezTo>
                <a:lnTo>
                  <a:pt x="911225" y="910431"/>
                </a:lnTo>
                <a:cubicBezTo>
                  <a:pt x="898525" y="919956"/>
                  <a:pt x="882650" y="923131"/>
                  <a:pt x="866775" y="923131"/>
                </a:cubicBezTo>
                <a:close/>
                <a:moveTo>
                  <a:pt x="295275" y="462756"/>
                </a:moveTo>
                <a:lnTo>
                  <a:pt x="866775" y="792956"/>
                </a:lnTo>
                <a:lnTo>
                  <a:pt x="1438275" y="462756"/>
                </a:lnTo>
                <a:lnTo>
                  <a:pt x="866775" y="132556"/>
                </a:lnTo>
                <a:lnTo>
                  <a:pt x="295275" y="462756"/>
                </a:lnTo>
                <a:close/>
              </a:path>
            </a:pathLst>
          </a:custGeom>
          <a:gradFill>
            <a:gsLst>
              <a:gs pos="35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/>
              </a:gs>
            </a:gsLst>
            <a:lin ang="2700000" scaled="1"/>
          </a:gra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+mn-ea"/>
              <a:ea typeface="+mn-ea"/>
            </a:endParaRPr>
          </a:p>
        </p:txBody>
      </p: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BF8BAC16-1499-CB59-315F-4E5FB10AD64D}"/>
              </a:ext>
            </a:extLst>
          </p:cNvPr>
          <p:cNvCxnSpPr>
            <a:cxnSpLocks/>
          </p:cNvCxnSpPr>
          <p:nvPr userDrawn="1"/>
        </p:nvCxnSpPr>
        <p:spPr>
          <a:xfrm>
            <a:off x="7248231" y="4392234"/>
            <a:ext cx="41817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: Rounded Corners 2">
            <a:extLst>
              <a:ext uri="{FF2B5EF4-FFF2-40B4-BE49-F238E27FC236}">
                <a16:creationId xmlns:a16="http://schemas.microsoft.com/office/drawing/2014/main" id="{602074A9-8EC0-C998-640F-990E3634B651}"/>
              </a:ext>
            </a:extLst>
          </p:cNvPr>
          <p:cNvSpPr/>
          <p:nvPr userDrawn="1"/>
        </p:nvSpPr>
        <p:spPr>
          <a:xfrm>
            <a:off x="9244518" y="2218134"/>
            <a:ext cx="2107694" cy="2174099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892F3937-3379-2856-0C10-915199DC975C}"/>
              </a:ext>
            </a:extLst>
          </p:cNvPr>
          <p:cNvSpPr/>
          <p:nvPr userDrawn="1"/>
        </p:nvSpPr>
        <p:spPr>
          <a:xfrm>
            <a:off x="9927651" y="4669260"/>
            <a:ext cx="710714" cy="605754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330200" dist="355600" dir="5400000" sx="90000" sy="90000" algn="t" rotWithShape="0">
              <a:schemeClr val="accent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ea"/>
              <a:ea typeface="+mj-ea"/>
            </a:endParaRPr>
          </a:p>
        </p:txBody>
      </p:sp>
      <p:sp>
        <p:nvSpPr>
          <p:cNvPr id="55" name="图形 6">
            <a:extLst>
              <a:ext uri="{FF2B5EF4-FFF2-40B4-BE49-F238E27FC236}">
                <a16:creationId xmlns:a16="http://schemas.microsoft.com/office/drawing/2014/main" id="{3222E0AB-F525-669F-FC83-93037EFA686D}"/>
              </a:ext>
            </a:extLst>
          </p:cNvPr>
          <p:cNvSpPr/>
          <p:nvPr userDrawn="1"/>
        </p:nvSpPr>
        <p:spPr>
          <a:xfrm>
            <a:off x="10037189" y="1840551"/>
            <a:ext cx="479480" cy="524046"/>
          </a:xfrm>
          <a:custGeom>
            <a:avLst/>
            <a:gdLst>
              <a:gd name="connsiteX0" fmla="*/ 736600 w 1733549"/>
              <a:gd name="connsiteY0" fmla="*/ 1894681 h 1894681"/>
              <a:gd name="connsiteX1" fmla="*/ 692150 w 1733549"/>
              <a:gd name="connsiteY1" fmla="*/ 1885156 h 1894681"/>
              <a:gd name="connsiteX2" fmla="*/ 44450 w 1733549"/>
              <a:gd name="connsiteY2" fmla="*/ 1510506 h 1894681"/>
              <a:gd name="connsiteX3" fmla="*/ 0 w 1733549"/>
              <a:gd name="connsiteY3" fmla="*/ 1434306 h 1894681"/>
              <a:gd name="connsiteX4" fmla="*/ 0 w 1733549"/>
              <a:gd name="connsiteY4" fmla="*/ 688181 h 1894681"/>
              <a:gd name="connsiteX5" fmla="*/ 44450 w 1733549"/>
              <a:gd name="connsiteY5" fmla="*/ 611981 h 1894681"/>
              <a:gd name="connsiteX6" fmla="*/ 136525 w 1733549"/>
              <a:gd name="connsiteY6" fmla="*/ 608806 h 1894681"/>
              <a:gd name="connsiteX7" fmla="*/ 781050 w 1733549"/>
              <a:gd name="connsiteY7" fmla="*/ 980281 h 1894681"/>
              <a:gd name="connsiteX8" fmla="*/ 825500 w 1733549"/>
              <a:gd name="connsiteY8" fmla="*/ 1056481 h 1894681"/>
              <a:gd name="connsiteX9" fmla="*/ 825500 w 1733549"/>
              <a:gd name="connsiteY9" fmla="*/ 1802606 h 1894681"/>
              <a:gd name="connsiteX10" fmla="*/ 781050 w 1733549"/>
              <a:gd name="connsiteY10" fmla="*/ 1881981 h 1894681"/>
              <a:gd name="connsiteX11" fmla="*/ 736600 w 1733549"/>
              <a:gd name="connsiteY11" fmla="*/ 1894681 h 1894681"/>
              <a:gd name="connsiteX12" fmla="*/ 996950 w 1733549"/>
              <a:gd name="connsiteY12" fmla="*/ 1894681 h 1894681"/>
              <a:gd name="connsiteX13" fmla="*/ 952500 w 1733549"/>
              <a:gd name="connsiteY13" fmla="*/ 1881981 h 1894681"/>
              <a:gd name="connsiteX14" fmla="*/ 908050 w 1733549"/>
              <a:gd name="connsiteY14" fmla="*/ 1805781 h 1894681"/>
              <a:gd name="connsiteX15" fmla="*/ 908050 w 1733549"/>
              <a:gd name="connsiteY15" fmla="*/ 1059656 h 1894681"/>
              <a:gd name="connsiteX16" fmla="*/ 952500 w 1733549"/>
              <a:gd name="connsiteY16" fmla="*/ 983456 h 1894681"/>
              <a:gd name="connsiteX17" fmla="*/ 1597025 w 1733549"/>
              <a:gd name="connsiteY17" fmla="*/ 611981 h 1894681"/>
              <a:gd name="connsiteX18" fmla="*/ 1720850 w 1733549"/>
              <a:gd name="connsiteY18" fmla="*/ 643731 h 1894681"/>
              <a:gd name="connsiteX19" fmla="*/ 1733550 w 1733549"/>
              <a:gd name="connsiteY19" fmla="*/ 688181 h 1894681"/>
              <a:gd name="connsiteX20" fmla="*/ 1733550 w 1733549"/>
              <a:gd name="connsiteY20" fmla="*/ 1434306 h 1894681"/>
              <a:gd name="connsiteX21" fmla="*/ 1689100 w 1733549"/>
              <a:gd name="connsiteY21" fmla="*/ 1510506 h 1894681"/>
              <a:gd name="connsiteX22" fmla="*/ 1041400 w 1733549"/>
              <a:gd name="connsiteY22" fmla="*/ 1881981 h 1894681"/>
              <a:gd name="connsiteX23" fmla="*/ 996950 w 1733549"/>
              <a:gd name="connsiteY23" fmla="*/ 1894681 h 1894681"/>
              <a:gd name="connsiteX24" fmla="*/ 866775 w 1733549"/>
              <a:gd name="connsiteY24" fmla="*/ 923131 h 1894681"/>
              <a:gd name="connsiteX25" fmla="*/ 822325 w 1733549"/>
              <a:gd name="connsiteY25" fmla="*/ 910431 h 1894681"/>
              <a:gd name="connsiteX26" fmla="*/ 177800 w 1733549"/>
              <a:gd name="connsiteY26" fmla="*/ 538956 h 1894681"/>
              <a:gd name="connsiteX27" fmla="*/ 146050 w 1733549"/>
              <a:gd name="connsiteY27" fmla="*/ 418306 h 1894681"/>
              <a:gd name="connsiteX28" fmla="*/ 177800 w 1733549"/>
              <a:gd name="connsiteY28" fmla="*/ 386556 h 1894681"/>
              <a:gd name="connsiteX29" fmla="*/ 822325 w 1733549"/>
              <a:gd name="connsiteY29" fmla="*/ 11906 h 1894681"/>
              <a:gd name="connsiteX30" fmla="*/ 911225 w 1733549"/>
              <a:gd name="connsiteY30" fmla="*/ 11906 h 1894681"/>
              <a:gd name="connsiteX31" fmla="*/ 1555750 w 1733549"/>
              <a:gd name="connsiteY31" fmla="*/ 383381 h 1894681"/>
              <a:gd name="connsiteX32" fmla="*/ 1587500 w 1733549"/>
              <a:gd name="connsiteY32" fmla="*/ 504031 h 1894681"/>
              <a:gd name="connsiteX33" fmla="*/ 1555750 w 1733549"/>
              <a:gd name="connsiteY33" fmla="*/ 535781 h 1894681"/>
              <a:gd name="connsiteX34" fmla="*/ 911225 w 1733549"/>
              <a:gd name="connsiteY34" fmla="*/ 910431 h 1894681"/>
              <a:gd name="connsiteX35" fmla="*/ 866775 w 1733549"/>
              <a:gd name="connsiteY35" fmla="*/ 923131 h 1894681"/>
              <a:gd name="connsiteX36" fmla="*/ 295275 w 1733549"/>
              <a:gd name="connsiteY36" fmla="*/ 462756 h 1894681"/>
              <a:gd name="connsiteX37" fmla="*/ 866775 w 1733549"/>
              <a:gd name="connsiteY37" fmla="*/ 792956 h 1894681"/>
              <a:gd name="connsiteX38" fmla="*/ 1438275 w 1733549"/>
              <a:gd name="connsiteY38" fmla="*/ 462756 h 1894681"/>
              <a:gd name="connsiteX39" fmla="*/ 866775 w 1733549"/>
              <a:gd name="connsiteY39" fmla="*/ 132556 h 1894681"/>
              <a:gd name="connsiteX40" fmla="*/ 295275 w 1733549"/>
              <a:gd name="connsiteY40" fmla="*/ 462756 h 189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733549" h="1894681">
                <a:moveTo>
                  <a:pt x="736600" y="1894681"/>
                </a:moveTo>
                <a:cubicBezTo>
                  <a:pt x="720725" y="1894681"/>
                  <a:pt x="704850" y="1891506"/>
                  <a:pt x="692150" y="1885156"/>
                </a:cubicBezTo>
                <a:lnTo>
                  <a:pt x="44450" y="1510506"/>
                </a:lnTo>
                <a:cubicBezTo>
                  <a:pt x="15875" y="1494631"/>
                  <a:pt x="0" y="1466056"/>
                  <a:pt x="0" y="1434306"/>
                </a:cubicBezTo>
                <a:lnTo>
                  <a:pt x="0" y="688181"/>
                </a:lnTo>
                <a:cubicBezTo>
                  <a:pt x="0" y="656431"/>
                  <a:pt x="15875" y="627856"/>
                  <a:pt x="44450" y="611981"/>
                </a:cubicBezTo>
                <a:cubicBezTo>
                  <a:pt x="73025" y="592931"/>
                  <a:pt x="107950" y="592931"/>
                  <a:pt x="136525" y="608806"/>
                </a:cubicBezTo>
                <a:lnTo>
                  <a:pt x="781050" y="980281"/>
                </a:lnTo>
                <a:cubicBezTo>
                  <a:pt x="809625" y="996156"/>
                  <a:pt x="825500" y="1024731"/>
                  <a:pt x="825500" y="1056481"/>
                </a:cubicBezTo>
                <a:lnTo>
                  <a:pt x="825500" y="1802606"/>
                </a:lnTo>
                <a:cubicBezTo>
                  <a:pt x="825500" y="1834356"/>
                  <a:pt x="809625" y="1866106"/>
                  <a:pt x="781050" y="1881981"/>
                </a:cubicBezTo>
                <a:cubicBezTo>
                  <a:pt x="765175" y="1891506"/>
                  <a:pt x="752475" y="1894681"/>
                  <a:pt x="736600" y="1894681"/>
                </a:cubicBezTo>
                <a:close/>
                <a:moveTo>
                  <a:pt x="996950" y="1894681"/>
                </a:moveTo>
                <a:cubicBezTo>
                  <a:pt x="981075" y="1894681"/>
                  <a:pt x="965200" y="1891506"/>
                  <a:pt x="952500" y="1881981"/>
                </a:cubicBezTo>
                <a:cubicBezTo>
                  <a:pt x="923925" y="1866106"/>
                  <a:pt x="908050" y="1837531"/>
                  <a:pt x="908050" y="1805781"/>
                </a:cubicBezTo>
                <a:lnTo>
                  <a:pt x="908050" y="1059656"/>
                </a:lnTo>
                <a:cubicBezTo>
                  <a:pt x="908050" y="1027906"/>
                  <a:pt x="923925" y="999331"/>
                  <a:pt x="952500" y="983456"/>
                </a:cubicBezTo>
                <a:lnTo>
                  <a:pt x="1597025" y="611981"/>
                </a:lnTo>
                <a:cubicBezTo>
                  <a:pt x="1641475" y="586581"/>
                  <a:pt x="1695450" y="602456"/>
                  <a:pt x="1720850" y="643731"/>
                </a:cubicBezTo>
                <a:cubicBezTo>
                  <a:pt x="1727200" y="656431"/>
                  <a:pt x="1733550" y="672306"/>
                  <a:pt x="1733550" y="688181"/>
                </a:cubicBezTo>
                <a:lnTo>
                  <a:pt x="1733550" y="1434306"/>
                </a:lnTo>
                <a:cubicBezTo>
                  <a:pt x="1733550" y="1466056"/>
                  <a:pt x="1717675" y="1494631"/>
                  <a:pt x="1689100" y="1510506"/>
                </a:cubicBezTo>
                <a:lnTo>
                  <a:pt x="1041400" y="1881981"/>
                </a:lnTo>
                <a:cubicBezTo>
                  <a:pt x="1028700" y="1891506"/>
                  <a:pt x="1012825" y="1894681"/>
                  <a:pt x="996950" y="1894681"/>
                </a:cubicBezTo>
                <a:close/>
                <a:moveTo>
                  <a:pt x="866775" y="923131"/>
                </a:moveTo>
                <a:cubicBezTo>
                  <a:pt x="850900" y="923131"/>
                  <a:pt x="835025" y="919956"/>
                  <a:pt x="822325" y="910431"/>
                </a:cubicBezTo>
                <a:lnTo>
                  <a:pt x="177800" y="538956"/>
                </a:lnTo>
                <a:cubicBezTo>
                  <a:pt x="136525" y="513556"/>
                  <a:pt x="120650" y="459581"/>
                  <a:pt x="146050" y="418306"/>
                </a:cubicBezTo>
                <a:cubicBezTo>
                  <a:pt x="152400" y="405606"/>
                  <a:pt x="165100" y="392906"/>
                  <a:pt x="177800" y="386556"/>
                </a:cubicBezTo>
                <a:lnTo>
                  <a:pt x="822325" y="11906"/>
                </a:lnTo>
                <a:cubicBezTo>
                  <a:pt x="850900" y="-3969"/>
                  <a:pt x="882650" y="-3969"/>
                  <a:pt x="911225" y="11906"/>
                </a:cubicBezTo>
                <a:lnTo>
                  <a:pt x="1555750" y="383381"/>
                </a:lnTo>
                <a:cubicBezTo>
                  <a:pt x="1597025" y="408781"/>
                  <a:pt x="1612900" y="462756"/>
                  <a:pt x="1587500" y="504031"/>
                </a:cubicBezTo>
                <a:cubicBezTo>
                  <a:pt x="1581150" y="516731"/>
                  <a:pt x="1568450" y="529431"/>
                  <a:pt x="1555750" y="535781"/>
                </a:cubicBezTo>
                <a:lnTo>
                  <a:pt x="911225" y="910431"/>
                </a:lnTo>
                <a:cubicBezTo>
                  <a:pt x="898525" y="919956"/>
                  <a:pt x="882650" y="923131"/>
                  <a:pt x="866775" y="923131"/>
                </a:cubicBezTo>
                <a:close/>
                <a:moveTo>
                  <a:pt x="295275" y="462756"/>
                </a:moveTo>
                <a:lnTo>
                  <a:pt x="866775" y="792956"/>
                </a:lnTo>
                <a:lnTo>
                  <a:pt x="1438275" y="462756"/>
                </a:lnTo>
                <a:lnTo>
                  <a:pt x="866775" y="132556"/>
                </a:lnTo>
                <a:lnTo>
                  <a:pt x="295275" y="462756"/>
                </a:lnTo>
                <a:close/>
              </a:path>
            </a:pathLst>
          </a:custGeom>
          <a:gradFill>
            <a:gsLst>
              <a:gs pos="35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80000">
                <a:schemeClr val="accent1"/>
              </a:gs>
            </a:gsLst>
            <a:lin ang="2700000" scaled="1"/>
          </a:gra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+mn-ea"/>
              <a:ea typeface="+mn-ea"/>
            </a:endParaRPr>
          </a:p>
        </p:txBody>
      </p: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B3ECFF9B-6CC2-872C-1F3B-0085FFC421CA}"/>
              </a:ext>
            </a:extLst>
          </p:cNvPr>
          <p:cNvCxnSpPr>
            <a:cxnSpLocks/>
          </p:cNvCxnSpPr>
          <p:nvPr userDrawn="1"/>
        </p:nvCxnSpPr>
        <p:spPr>
          <a:xfrm>
            <a:off x="10064974" y="4392234"/>
            <a:ext cx="41817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占位符 21">
            <a:extLst>
              <a:ext uri="{FF2B5EF4-FFF2-40B4-BE49-F238E27FC236}">
                <a16:creationId xmlns:a16="http://schemas.microsoft.com/office/drawing/2014/main" id="{FC32CA65-C14E-D960-46FD-058836500AF4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087270" y="3086087"/>
            <a:ext cx="1662473" cy="5195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accent2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编辑标题</a:t>
            </a:r>
          </a:p>
        </p:txBody>
      </p:sp>
      <p:sp>
        <p:nvSpPr>
          <p:cNvPr id="33" name="文本占位符 21">
            <a:extLst>
              <a:ext uri="{FF2B5EF4-FFF2-40B4-BE49-F238E27FC236}">
                <a16:creationId xmlns:a16="http://schemas.microsoft.com/office/drawing/2014/main" id="{330AC96C-58BA-C60A-E908-E0F3337A8B05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872331" y="3086087"/>
            <a:ext cx="1662473" cy="5195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accent2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编辑标题</a:t>
            </a:r>
          </a:p>
        </p:txBody>
      </p:sp>
      <p:sp>
        <p:nvSpPr>
          <p:cNvPr id="34" name="文本占位符 21">
            <a:extLst>
              <a:ext uri="{FF2B5EF4-FFF2-40B4-BE49-F238E27FC236}">
                <a16:creationId xmlns:a16="http://schemas.microsoft.com/office/drawing/2014/main" id="{9C56020A-5621-3934-AF5D-518AA4F57104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650385" y="3086087"/>
            <a:ext cx="1662473" cy="5195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accent2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编辑标题</a:t>
            </a:r>
          </a:p>
        </p:txBody>
      </p:sp>
      <p:sp>
        <p:nvSpPr>
          <p:cNvPr id="35" name="文本占位符 21">
            <a:extLst>
              <a:ext uri="{FF2B5EF4-FFF2-40B4-BE49-F238E27FC236}">
                <a16:creationId xmlns:a16="http://schemas.microsoft.com/office/drawing/2014/main" id="{41E8C0F8-BBEC-916C-32F9-DB28D56AC81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461845" y="3086087"/>
            <a:ext cx="1662473" cy="5195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accent2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编辑标题</a:t>
            </a:r>
          </a:p>
        </p:txBody>
      </p:sp>
      <p:sp>
        <p:nvSpPr>
          <p:cNvPr id="36" name="文本占位符 21">
            <a:extLst>
              <a:ext uri="{FF2B5EF4-FFF2-40B4-BE49-F238E27FC236}">
                <a16:creationId xmlns:a16="http://schemas.microsoft.com/office/drawing/2014/main" id="{8E5BBED4-91B5-1483-46B6-EA2BAF6EA904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48172" y="4712341"/>
            <a:ext cx="1860212" cy="5195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37" name="文本占位符 21">
            <a:extLst>
              <a:ext uri="{FF2B5EF4-FFF2-40B4-BE49-F238E27FC236}">
                <a16:creationId xmlns:a16="http://schemas.microsoft.com/office/drawing/2014/main" id="{F1AC4B6B-4EA6-961E-76E4-1AA72EA03F32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3788379" y="4712341"/>
            <a:ext cx="1860212" cy="5195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38" name="文本占位符 21">
            <a:extLst>
              <a:ext uri="{FF2B5EF4-FFF2-40B4-BE49-F238E27FC236}">
                <a16:creationId xmlns:a16="http://schemas.microsoft.com/office/drawing/2014/main" id="{AEFD5DC5-AAB4-3323-7F6E-0B67DB9248D8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536159" y="4712341"/>
            <a:ext cx="1860212" cy="5195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58" name="文本占位符 21">
            <a:extLst>
              <a:ext uri="{FF2B5EF4-FFF2-40B4-BE49-F238E27FC236}">
                <a16:creationId xmlns:a16="http://schemas.microsoft.com/office/drawing/2014/main" id="{B9086EFD-A65E-FC98-762D-5D625DA2AAB7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362975" y="4712341"/>
            <a:ext cx="1860212" cy="5195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04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9045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solidFill>
          <a:srgbClr val="EA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CF95257B-3CF5-8A7D-A96D-B9B929AA8B70}"/>
              </a:ext>
            </a:extLst>
          </p:cNvPr>
          <p:cNvSpPr/>
          <p:nvPr userDrawn="1"/>
        </p:nvSpPr>
        <p:spPr>
          <a:xfrm>
            <a:off x="1299517" y="2246684"/>
            <a:ext cx="9592966" cy="2565524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25000"/>
                </a:schemeClr>
              </a:solidFill>
            </a:endParaRPr>
          </a:p>
        </p:txBody>
      </p:sp>
      <p:pic>
        <p:nvPicPr>
          <p:cNvPr id="16" name="图片 15" descr="城市的风景&#10;&#10;描述已自动生成">
            <a:extLst>
              <a:ext uri="{FF2B5EF4-FFF2-40B4-BE49-F238E27FC236}">
                <a16:creationId xmlns:a16="http://schemas.microsoft.com/office/drawing/2014/main" id="{0AACECF5-4639-3D2E-713C-7B12DE9797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2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" b="15743"/>
          <a:stretch>
            <a:fillRect/>
          </a:stretch>
        </p:blipFill>
        <p:spPr>
          <a:xfrm>
            <a:off x="7500" y="0"/>
            <a:ext cx="12184501" cy="6858000"/>
          </a:xfrm>
          <a:custGeom>
            <a:avLst/>
            <a:gdLst>
              <a:gd name="connsiteX0" fmla="*/ 0 w 12184501"/>
              <a:gd name="connsiteY0" fmla="*/ 0 h 6858000"/>
              <a:gd name="connsiteX1" fmla="*/ 12184501 w 12184501"/>
              <a:gd name="connsiteY1" fmla="*/ 0 h 6858000"/>
              <a:gd name="connsiteX2" fmla="*/ 12184501 w 12184501"/>
              <a:gd name="connsiteY2" fmla="*/ 6858000 h 6858000"/>
              <a:gd name="connsiteX3" fmla="*/ 0 w 1218450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4501" h="6858000">
                <a:moveTo>
                  <a:pt x="0" y="0"/>
                </a:moveTo>
                <a:lnTo>
                  <a:pt x="12184501" y="0"/>
                </a:lnTo>
                <a:lnTo>
                  <a:pt x="1218450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1EBCE7C4-E55D-054E-8187-C3046F37262C}"/>
              </a:ext>
            </a:extLst>
          </p:cNvPr>
          <p:cNvSpPr/>
          <p:nvPr userDrawn="1"/>
        </p:nvSpPr>
        <p:spPr>
          <a:xfrm>
            <a:off x="8126341" y="1361826"/>
            <a:ext cx="2076356" cy="1769716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749300" dist="571500" dir="5400000" sx="90000" sy="90000" algn="t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17FE23CC-1116-E633-0303-84F360AD41F0}"/>
              </a:ext>
            </a:extLst>
          </p:cNvPr>
          <p:cNvGrpSpPr/>
          <p:nvPr userDrawn="1"/>
        </p:nvGrpSpPr>
        <p:grpSpPr>
          <a:xfrm flipH="1">
            <a:off x="0" y="5925885"/>
            <a:ext cx="12192000" cy="932115"/>
            <a:chOff x="0" y="5925885"/>
            <a:chExt cx="12192000" cy="932115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574154BE-CB0D-3A60-6932-07CD75F3894A}"/>
                </a:ext>
              </a:extLst>
            </p:cNvPr>
            <p:cNvSpPr/>
            <p:nvPr/>
          </p:nvSpPr>
          <p:spPr>
            <a:xfrm>
              <a:off x="0" y="5930118"/>
              <a:ext cx="12192000" cy="927882"/>
            </a:xfrm>
            <a:custGeom>
              <a:avLst/>
              <a:gdLst>
                <a:gd name="connsiteX0" fmla="*/ 3343329 w 12192000"/>
                <a:gd name="connsiteY0" fmla="*/ 167 h 927882"/>
                <a:gd name="connsiteX1" fmla="*/ 9636648 w 12192000"/>
                <a:gd name="connsiteY1" fmla="*/ 466993 h 927882"/>
                <a:gd name="connsiteX2" fmla="*/ 12175165 w 12192000"/>
                <a:gd name="connsiteY2" fmla="*/ 207150 h 927882"/>
                <a:gd name="connsiteX3" fmla="*/ 12192000 w 12192000"/>
                <a:gd name="connsiteY3" fmla="*/ 204971 h 927882"/>
                <a:gd name="connsiteX4" fmla="*/ 12192000 w 12192000"/>
                <a:gd name="connsiteY4" fmla="*/ 927882 h 927882"/>
                <a:gd name="connsiteX5" fmla="*/ 0 w 12192000"/>
                <a:gd name="connsiteY5" fmla="*/ 927882 h 927882"/>
                <a:gd name="connsiteX6" fmla="*/ 0 w 12192000"/>
                <a:gd name="connsiteY6" fmla="*/ 492155 h 927882"/>
                <a:gd name="connsiteX7" fmla="*/ 136569 w 12192000"/>
                <a:gd name="connsiteY7" fmla="*/ 471057 h 927882"/>
                <a:gd name="connsiteX8" fmla="*/ 3343329 w 12192000"/>
                <a:gd name="connsiteY8" fmla="*/ 167 h 92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927882">
                  <a:moveTo>
                    <a:pt x="3343329" y="167"/>
                  </a:moveTo>
                  <a:cubicBezTo>
                    <a:pt x="5009487" y="-9677"/>
                    <a:pt x="7965294" y="420337"/>
                    <a:pt x="9636648" y="466993"/>
                  </a:cubicBezTo>
                  <a:cubicBezTo>
                    <a:pt x="10576785" y="493237"/>
                    <a:pt x="11475617" y="305842"/>
                    <a:pt x="12175165" y="207150"/>
                  </a:cubicBezTo>
                  <a:lnTo>
                    <a:pt x="12192000" y="204971"/>
                  </a:lnTo>
                  <a:lnTo>
                    <a:pt x="12192000" y="927882"/>
                  </a:lnTo>
                  <a:lnTo>
                    <a:pt x="0" y="927882"/>
                  </a:lnTo>
                  <a:lnTo>
                    <a:pt x="0" y="492155"/>
                  </a:lnTo>
                  <a:lnTo>
                    <a:pt x="136569" y="471057"/>
                  </a:lnTo>
                  <a:cubicBezTo>
                    <a:pt x="920224" y="337338"/>
                    <a:pt x="1989576" y="8165"/>
                    <a:pt x="3343329" y="167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A5FC8451-C50B-A3F1-C7FE-23EEBC0F72F2}"/>
                </a:ext>
              </a:extLst>
            </p:cNvPr>
            <p:cNvSpPr/>
            <p:nvPr/>
          </p:nvSpPr>
          <p:spPr>
            <a:xfrm>
              <a:off x="0" y="5925885"/>
              <a:ext cx="3454061" cy="932115"/>
            </a:xfrm>
            <a:custGeom>
              <a:avLst/>
              <a:gdLst>
                <a:gd name="connsiteX0" fmla="*/ 3075587 w 3454061"/>
                <a:gd name="connsiteY0" fmla="*/ 180 h 932115"/>
                <a:gd name="connsiteX1" fmla="*/ 3403092 w 3454061"/>
                <a:gd name="connsiteY1" fmla="*/ 3526 h 932115"/>
                <a:gd name="connsiteX2" fmla="*/ 3454061 w 3454061"/>
                <a:gd name="connsiteY2" fmla="*/ 5418 h 932115"/>
                <a:gd name="connsiteX3" fmla="*/ 3448120 w 3454061"/>
                <a:gd name="connsiteY3" fmla="*/ 6318 h 932115"/>
                <a:gd name="connsiteX4" fmla="*/ 577010 w 3454061"/>
                <a:gd name="connsiteY4" fmla="*/ 881089 h 932115"/>
                <a:gd name="connsiteX5" fmla="*/ 487431 w 3454061"/>
                <a:gd name="connsiteY5" fmla="*/ 932115 h 932115"/>
                <a:gd name="connsiteX6" fmla="*/ 0 w 3454061"/>
                <a:gd name="connsiteY6" fmla="*/ 932115 h 932115"/>
                <a:gd name="connsiteX7" fmla="*/ 0 w 3454061"/>
                <a:gd name="connsiteY7" fmla="*/ 667389 h 932115"/>
                <a:gd name="connsiteX8" fmla="*/ 3051 w 3454061"/>
                <a:gd name="connsiteY8" fmla="*/ 665995 h 932115"/>
                <a:gd name="connsiteX9" fmla="*/ 2629993 w 3454061"/>
                <a:gd name="connsiteY9" fmla="*/ 34498 h 932115"/>
                <a:gd name="connsiteX10" fmla="*/ 2911984 w 3454061"/>
                <a:gd name="connsiteY10" fmla="*/ 4362 h 93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54061" h="932115">
                  <a:moveTo>
                    <a:pt x="3075587" y="180"/>
                  </a:moveTo>
                  <a:cubicBezTo>
                    <a:pt x="3179917" y="-483"/>
                    <a:pt x="3289296" y="705"/>
                    <a:pt x="3403092" y="3526"/>
                  </a:cubicBezTo>
                  <a:lnTo>
                    <a:pt x="3454061" y="5418"/>
                  </a:lnTo>
                  <a:lnTo>
                    <a:pt x="3448120" y="6318"/>
                  </a:lnTo>
                  <a:cubicBezTo>
                    <a:pt x="2255860" y="209990"/>
                    <a:pt x="1261027" y="513466"/>
                    <a:pt x="577010" y="881089"/>
                  </a:cubicBezTo>
                  <a:lnTo>
                    <a:pt x="487431" y="932115"/>
                  </a:lnTo>
                  <a:lnTo>
                    <a:pt x="0" y="932115"/>
                  </a:lnTo>
                  <a:lnTo>
                    <a:pt x="0" y="667389"/>
                  </a:lnTo>
                  <a:lnTo>
                    <a:pt x="3051" y="665995"/>
                  </a:lnTo>
                  <a:cubicBezTo>
                    <a:pt x="661260" y="384830"/>
                    <a:pt x="1570981" y="163782"/>
                    <a:pt x="2629993" y="34498"/>
                  </a:cubicBezTo>
                  <a:lnTo>
                    <a:pt x="2911984" y="4362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5BEA6916-5CEF-0727-748D-7BA0A9BBE44E}"/>
                </a:ext>
              </a:extLst>
            </p:cNvPr>
            <p:cNvSpPr/>
            <p:nvPr/>
          </p:nvSpPr>
          <p:spPr>
            <a:xfrm>
              <a:off x="0" y="5983893"/>
              <a:ext cx="2425524" cy="874107"/>
            </a:xfrm>
            <a:custGeom>
              <a:avLst/>
              <a:gdLst>
                <a:gd name="connsiteX0" fmla="*/ 2425524 w 2425524"/>
                <a:gd name="connsiteY0" fmla="*/ 0 h 874107"/>
                <a:gd name="connsiteX1" fmla="*/ 1859447 w 2425524"/>
                <a:gd name="connsiteY1" fmla="*/ 138382 h 874107"/>
                <a:gd name="connsiteX2" fmla="*/ 132576 w 2425524"/>
                <a:gd name="connsiteY2" fmla="*/ 872580 h 874107"/>
                <a:gd name="connsiteX3" fmla="*/ 130652 w 2425524"/>
                <a:gd name="connsiteY3" fmla="*/ 874107 h 874107"/>
                <a:gd name="connsiteX4" fmla="*/ 0 w 2425524"/>
                <a:gd name="connsiteY4" fmla="*/ 874107 h 874107"/>
                <a:gd name="connsiteX5" fmla="*/ 0 w 2425524"/>
                <a:gd name="connsiteY5" fmla="*/ 438222 h 874107"/>
                <a:gd name="connsiteX6" fmla="*/ 182097 w 2425524"/>
                <a:gd name="connsiteY6" fmla="*/ 409355 h 874107"/>
                <a:gd name="connsiteX7" fmla="*/ 2174525 w 2425524"/>
                <a:gd name="connsiteY7" fmla="*/ 29947 h 874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5524" h="874107">
                  <a:moveTo>
                    <a:pt x="2425524" y="0"/>
                  </a:moveTo>
                  <a:lnTo>
                    <a:pt x="1859447" y="138382"/>
                  </a:lnTo>
                  <a:cubicBezTo>
                    <a:pt x="1122833" y="343923"/>
                    <a:pt x="530807" y="593456"/>
                    <a:pt x="132576" y="872580"/>
                  </a:cubicBezTo>
                  <a:lnTo>
                    <a:pt x="130652" y="874107"/>
                  </a:lnTo>
                  <a:lnTo>
                    <a:pt x="0" y="874107"/>
                  </a:lnTo>
                  <a:lnTo>
                    <a:pt x="0" y="438222"/>
                  </a:lnTo>
                  <a:lnTo>
                    <a:pt x="182097" y="409355"/>
                  </a:lnTo>
                  <a:cubicBezTo>
                    <a:pt x="716953" y="314420"/>
                    <a:pt x="1381227" y="135440"/>
                    <a:pt x="2174525" y="2994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732A03C-9E23-AA88-0CC9-1A3DA279B094}"/>
              </a:ext>
            </a:extLst>
          </p:cNvPr>
          <p:cNvGrpSpPr/>
          <p:nvPr userDrawn="1"/>
        </p:nvGrpSpPr>
        <p:grpSpPr>
          <a:xfrm flipV="1">
            <a:off x="-7499" y="948"/>
            <a:ext cx="12192000" cy="932115"/>
            <a:chOff x="0" y="5925885"/>
            <a:chExt cx="12192000" cy="932115"/>
          </a:xfrm>
        </p:grpSpPr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EBB26D9D-B038-765E-7AC6-0ACAE020FF8E}"/>
                </a:ext>
              </a:extLst>
            </p:cNvPr>
            <p:cNvSpPr/>
            <p:nvPr/>
          </p:nvSpPr>
          <p:spPr>
            <a:xfrm>
              <a:off x="0" y="5930118"/>
              <a:ext cx="12192000" cy="927882"/>
            </a:xfrm>
            <a:custGeom>
              <a:avLst/>
              <a:gdLst>
                <a:gd name="connsiteX0" fmla="*/ 3343329 w 12192000"/>
                <a:gd name="connsiteY0" fmla="*/ 167 h 927882"/>
                <a:gd name="connsiteX1" fmla="*/ 9636648 w 12192000"/>
                <a:gd name="connsiteY1" fmla="*/ 466993 h 927882"/>
                <a:gd name="connsiteX2" fmla="*/ 12175165 w 12192000"/>
                <a:gd name="connsiteY2" fmla="*/ 207150 h 927882"/>
                <a:gd name="connsiteX3" fmla="*/ 12192000 w 12192000"/>
                <a:gd name="connsiteY3" fmla="*/ 204971 h 927882"/>
                <a:gd name="connsiteX4" fmla="*/ 12192000 w 12192000"/>
                <a:gd name="connsiteY4" fmla="*/ 927882 h 927882"/>
                <a:gd name="connsiteX5" fmla="*/ 0 w 12192000"/>
                <a:gd name="connsiteY5" fmla="*/ 927882 h 927882"/>
                <a:gd name="connsiteX6" fmla="*/ 0 w 12192000"/>
                <a:gd name="connsiteY6" fmla="*/ 492155 h 927882"/>
                <a:gd name="connsiteX7" fmla="*/ 136569 w 12192000"/>
                <a:gd name="connsiteY7" fmla="*/ 471057 h 927882"/>
                <a:gd name="connsiteX8" fmla="*/ 3343329 w 12192000"/>
                <a:gd name="connsiteY8" fmla="*/ 167 h 92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927882">
                  <a:moveTo>
                    <a:pt x="3343329" y="167"/>
                  </a:moveTo>
                  <a:cubicBezTo>
                    <a:pt x="5009487" y="-9677"/>
                    <a:pt x="7965294" y="420337"/>
                    <a:pt x="9636648" y="466993"/>
                  </a:cubicBezTo>
                  <a:cubicBezTo>
                    <a:pt x="10576785" y="493237"/>
                    <a:pt x="11475617" y="305842"/>
                    <a:pt x="12175165" y="207150"/>
                  </a:cubicBezTo>
                  <a:lnTo>
                    <a:pt x="12192000" y="204971"/>
                  </a:lnTo>
                  <a:lnTo>
                    <a:pt x="12192000" y="927882"/>
                  </a:lnTo>
                  <a:lnTo>
                    <a:pt x="0" y="927882"/>
                  </a:lnTo>
                  <a:lnTo>
                    <a:pt x="0" y="492155"/>
                  </a:lnTo>
                  <a:lnTo>
                    <a:pt x="136569" y="471057"/>
                  </a:lnTo>
                  <a:cubicBezTo>
                    <a:pt x="920224" y="337338"/>
                    <a:pt x="1989576" y="8165"/>
                    <a:pt x="3343329" y="167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81296F0B-AD2F-C98D-7FBF-7461D491A39A}"/>
                </a:ext>
              </a:extLst>
            </p:cNvPr>
            <p:cNvSpPr/>
            <p:nvPr/>
          </p:nvSpPr>
          <p:spPr>
            <a:xfrm>
              <a:off x="0" y="5925885"/>
              <a:ext cx="3454061" cy="932115"/>
            </a:xfrm>
            <a:custGeom>
              <a:avLst/>
              <a:gdLst>
                <a:gd name="connsiteX0" fmla="*/ 3075587 w 3454061"/>
                <a:gd name="connsiteY0" fmla="*/ 180 h 932115"/>
                <a:gd name="connsiteX1" fmla="*/ 3403092 w 3454061"/>
                <a:gd name="connsiteY1" fmla="*/ 3526 h 932115"/>
                <a:gd name="connsiteX2" fmla="*/ 3454061 w 3454061"/>
                <a:gd name="connsiteY2" fmla="*/ 5418 h 932115"/>
                <a:gd name="connsiteX3" fmla="*/ 3448120 w 3454061"/>
                <a:gd name="connsiteY3" fmla="*/ 6318 h 932115"/>
                <a:gd name="connsiteX4" fmla="*/ 577010 w 3454061"/>
                <a:gd name="connsiteY4" fmla="*/ 881089 h 932115"/>
                <a:gd name="connsiteX5" fmla="*/ 487431 w 3454061"/>
                <a:gd name="connsiteY5" fmla="*/ 932115 h 932115"/>
                <a:gd name="connsiteX6" fmla="*/ 0 w 3454061"/>
                <a:gd name="connsiteY6" fmla="*/ 932115 h 932115"/>
                <a:gd name="connsiteX7" fmla="*/ 0 w 3454061"/>
                <a:gd name="connsiteY7" fmla="*/ 667389 h 932115"/>
                <a:gd name="connsiteX8" fmla="*/ 3051 w 3454061"/>
                <a:gd name="connsiteY8" fmla="*/ 665995 h 932115"/>
                <a:gd name="connsiteX9" fmla="*/ 2629993 w 3454061"/>
                <a:gd name="connsiteY9" fmla="*/ 34498 h 932115"/>
                <a:gd name="connsiteX10" fmla="*/ 2911984 w 3454061"/>
                <a:gd name="connsiteY10" fmla="*/ 4362 h 93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54061" h="932115">
                  <a:moveTo>
                    <a:pt x="3075587" y="180"/>
                  </a:moveTo>
                  <a:cubicBezTo>
                    <a:pt x="3179917" y="-483"/>
                    <a:pt x="3289296" y="705"/>
                    <a:pt x="3403092" y="3526"/>
                  </a:cubicBezTo>
                  <a:lnTo>
                    <a:pt x="3454061" y="5418"/>
                  </a:lnTo>
                  <a:lnTo>
                    <a:pt x="3448120" y="6318"/>
                  </a:lnTo>
                  <a:cubicBezTo>
                    <a:pt x="2255860" y="209990"/>
                    <a:pt x="1261027" y="513466"/>
                    <a:pt x="577010" y="881089"/>
                  </a:cubicBezTo>
                  <a:lnTo>
                    <a:pt x="487431" y="932115"/>
                  </a:lnTo>
                  <a:lnTo>
                    <a:pt x="0" y="932115"/>
                  </a:lnTo>
                  <a:lnTo>
                    <a:pt x="0" y="667389"/>
                  </a:lnTo>
                  <a:lnTo>
                    <a:pt x="3051" y="665995"/>
                  </a:lnTo>
                  <a:cubicBezTo>
                    <a:pt x="661260" y="384830"/>
                    <a:pt x="1570981" y="163782"/>
                    <a:pt x="2629993" y="34498"/>
                  </a:cubicBezTo>
                  <a:lnTo>
                    <a:pt x="2911984" y="4362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60E0EA34-DEF4-C759-66A0-FB191701CD6A}"/>
                </a:ext>
              </a:extLst>
            </p:cNvPr>
            <p:cNvSpPr/>
            <p:nvPr/>
          </p:nvSpPr>
          <p:spPr>
            <a:xfrm>
              <a:off x="0" y="5983893"/>
              <a:ext cx="2425524" cy="874107"/>
            </a:xfrm>
            <a:custGeom>
              <a:avLst/>
              <a:gdLst>
                <a:gd name="connsiteX0" fmla="*/ 2425524 w 2425524"/>
                <a:gd name="connsiteY0" fmla="*/ 0 h 874107"/>
                <a:gd name="connsiteX1" fmla="*/ 1859447 w 2425524"/>
                <a:gd name="connsiteY1" fmla="*/ 138382 h 874107"/>
                <a:gd name="connsiteX2" fmla="*/ 132576 w 2425524"/>
                <a:gd name="connsiteY2" fmla="*/ 872580 h 874107"/>
                <a:gd name="connsiteX3" fmla="*/ 130652 w 2425524"/>
                <a:gd name="connsiteY3" fmla="*/ 874107 h 874107"/>
                <a:gd name="connsiteX4" fmla="*/ 0 w 2425524"/>
                <a:gd name="connsiteY4" fmla="*/ 874107 h 874107"/>
                <a:gd name="connsiteX5" fmla="*/ 0 w 2425524"/>
                <a:gd name="connsiteY5" fmla="*/ 438222 h 874107"/>
                <a:gd name="connsiteX6" fmla="*/ 182097 w 2425524"/>
                <a:gd name="connsiteY6" fmla="*/ 409355 h 874107"/>
                <a:gd name="connsiteX7" fmla="*/ 2174525 w 2425524"/>
                <a:gd name="connsiteY7" fmla="*/ 29947 h 874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5524" h="874107">
                  <a:moveTo>
                    <a:pt x="2425524" y="0"/>
                  </a:moveTo>
                  <a:lnTo>
                    <a:pt x="1859447" y="138382"/>
                  </a:lnTo>
                  <a:cubicBezTo>
                    <a:pt x="1122833" y="343923"/>
                    <a:pt x="530807" y="593456"/>
                    <a:pt x="132576" y="872580"/>
                  </a:cubicBezTo>
                  <a:lnTo>
                    <a:pt x="130652" y="874107"/>
                  </a:lnTo>
                  <a:lnTo>
                    <a:pt x="0" y="874107"/>
                  </a:lnTo>
                  <a:lnTo>
                    <a:pt x="0" y="438222"/>
                  </a:lnTo>
                  <a:lnTo>
                    <a:pt x="182097" y="409355"/>
                  </a:lnTo>
                  <a:cubicBezTo>
                    <a:pt x="716953" y="314420"/>
                    <a:pt x="1381227" y="135440"/>
                    <a:pt x="2174525" y="2994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B5BB8C76-0F4A-C96A-7D0C-7DF7EAE632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86837" y="2914102"/>
            <a:ext cx="4869599" cy="11355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编辑标题</a:t>
            </a:r>
          </a:p>
        </p:txBody>
      </p:sp>
      <p:sp>
        <p:nvSpPr>
          <p:cNvPr id="25" name="文本占位符 21">
            <a:extLst>
              <a:ext uri="{FF2B5EF4-FFF2-40B4-BE49-F238E27FC236}">
                <a16:creationId xmlns:a16="http://schemas.microsoft.com/office/drawing/2014/main" id="{220F0A64-B54E-C148-99FB-A9F3ECB052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92554" y="1454960"/>
            <a:ext cx="2165565" cy="15792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3612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rgbClr val="E9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illfish.vqhUAp">
            <a:extLst>
              <a:ext uri="{FF2B5EF4-FFF2-40B4-BE49-F238E27FC236}">
                <a16:creationId xmlns:a16="http://schemas.microsoft.com/office/drawing/2014/main" id="{8566CA73-FAC7-8DA1-2E95-62251BED53B8}"/>
              </a:ext>
            </a:extLst>
          </p:cNvPr>
          <p:cNvPicPr/>
          <p:nvPr isPhoto="1"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" b="13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  <a:solidFill>
            <a:srgbClr val="EEF0F4"/>
          </a:solidFill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1B3BD029-ABF5-155D-B2E7-256B479D08DB}"/>
              </a:ext>
            </a:extLst>
          </p:cNvPr>
          <p:cNvSpPr/>
          <p:nvPr userDrawn="1"/>
        </p:nvSpPr>
        <p:spPr>
          <a:xfrm>
            <a:off x="839788" y="557028"/>
            <a:ext cx="45719" cy="337485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占位符 21">
            <a:extLst>
              <a:ext uri="{FF2B5EF4-FFF2-40B4-BE49-F238E27FC236}">
                <a16:creationId xmlns:a16="http://schemas.microsoft.com/office/drawing/2014/main" id="{DBCD354B-9F2D-45DD-A8BC-06E7706C2E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2647" y="522039"/>
            <a:ext cx="4869599" cy="5195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编辑标题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5D8C6A6-78A5-82A5-92B7-0B0DAC080815}"/>
              </a:ext>
            </a:extLst>
          </p:cNvPr>
          <p:cNvGrpSpPr/>
          <p:nvPr userDrawn="1"/>
        </p:nvGrpSpPr>
        <p:grpSpPr>
          <a:xfrm>
            <a:off x="0" y="6104899"/>
            <a:ext cx="12192000" cy="932115"/>
            <a:chOff x="0" y="6104899"/>
            <a:chExt cx="12192000" cy="932115"/>
          </a:xfrm>
        </p:grpSpPr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87D7B46A-0C6D-A945-D4BE-D44EDF94A948}"/>
                </a:ext>
              </a:extLst>
            </p:cNvPr>
            <p:cNvSpPr/>
            <p:nvPr userDrawn="1"/>
          </p:nvSpPr>
          <p:spPr>
            <a:xfrm flipH="1">
              <a:off x="0" y="6109132"/>
              <a:ext cx="12192000" cy="927882"/>
            </a:xfrm>
            <a:custGeom>
              <a:avLst/>
              <a:gdLst>
                <a:gd name="connsiteX0" fmla="*/ 3343329 w 12192000"/>
                <a:gd name="connsiteY0" fmla="*/ 167 h 927882"/>
                <a:gd name="connsiteX1" fmla="*/ 9636648 w 12192000"/>
                <a:gd name="connsiteY1" fmla="*/ 466993 h 927882"/>
                <a:gd name="connsiteX2" fmla="*/ 12175165 w 12192000"/>
                <a:gd name="connsiteY2" fmla="*/ 207150 h 927882"/>
                <a:gd name="connsiteX3" fmla="*/ 12192000 w 12192000"/>
                <a:gd name="connsiteY3" fmla="*/ 204971 h 927882"/>
                <a:gd name="connsiteX4" fmla="*/ 12192000 w 12192000"/>
                <a:gd name="connsiteY4" fmla="*/ 927882 h 927882"/>
                <a:gd name="connsiteX5" fmla="*/ 0 w 12192000"/>
                <a:gd name="connsiteY5" fmla="*/ 927882 h 927882"/>
                <a:gd name="connsiteX6" fmla="*/ 0 w 12192000"/>
                <a:gd name="connsiteY6" fmla="*/ 492155 h 927882"/>
                <a:gd name="connsiteX7" fmla="*/ 136569 w 12192000"/>
                <a:gd name="connsiteY7" fmla="*/ 471057 h 927882"/>
                <a:gd name="connsiteX8" fmla="*/ 3343329 w 12192000"/>
                <a:gd name="connsiteY8" fmla="*/ 167 h 92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927882">
                  <a:moveTo>
                    <a:pt x="3343329" y="167"/>
                  </a:moveTo>
                  <a:cubicBezTo>
                    <a:pt x="5009487" y="-9677"/>
                    <a:pt x="7965294" y="420337"/>
                    <a:pt x="9636648" y="466993"/>
                  </a:cubicBezTo>
                  <a:cubicBezTo>
                    <a:pt x="10576785" y="493237"/>
                    <a:pt x="11475617" y="305842"/>
                    <a:pt x="12175165" y="207150"/>
                  </a:cubicBezTo>
                  <a:lnTo>
                    <a:pt x="12192000" y="204971"/>
                  </a:lnTo>
                  <a:lnTo>
                    <a:pt x="12192000" y="927882"/>
                  </a:lnTo>
                  <a:lnTo>
                    <a:pt x="0" y="927882"/>
                  </a:lnTo>
                  <a:lnTo>
                    <a:pt x="0" y="492155"/>
                  </a:lnTo>
                  <a:lnTo>
                    <a:pt x="136569" y="471057"/>
                  </a:lnTo>
                  <a:cubicBezTo>
                    <a:pt x="920224" y="337338"/>
                    <a:pt x="1989576" y="8165"/>
                    <a:pt x="3343329" y="167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ea"/>
                <a:ea typeface="+mn-ea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5846DCAD-9333-F824-B0F6-F9327C62EB85}"/>
                </a:ext>
              </a:extLst>
            </p:cNvPr>
            <p:cNvSpPr/>
            <p:nvPr userDrawn="1"/>
          </p:nvSpPr>
          <p:spPr>
            <a:xfrm flipH="1">
              <a:off x="8737939" y="6104899"/>
              <a:ext cx="3454061" cy="932115"/>
            </a:xfrm>
            <a:custGeom>
              <a:avLst/>
              <a:gdLst>
                <a:gd name="connsiteX0" fmla="*/ 3075587 w 3454061"/>
                <a:gd name="connsiteY0" fmla="*/ 180 h 932115"/>
                <a:gd name="connsiteX1" fmla="*/ 3403092 w 3454061"/>
                <a:gd name="connsiteY1" fmla="*/ 3526 h 932115"/>
                <a:gd name="connsiteX2" fmla="*/ 3454061 w 3454061"/>
                <a:gd name="connsiteY2" fmla="*/ 5418 h 932115"/>
                <a:gd name="connsiteX3" fmla="*/ 3448120 w 3454061"/>
                <a:gd name="connsiteY3" fmla="*/ 6318 h 932115"/>
                <a:gd name="connsiteX4" fmla="*/ 577010 w 3454061"/>
                <a:gd name="connsiteY4" fmla="*/ 881089 h 932115"/>
                <a:gd name="connsiteX5" fmla="*/ 487431 w 3454061"/>
                <a:gd name="connsiteY5" fmla="*/ 932115 h 932115"/>
                <a:gd name="connsiteX6" fmla="*/ 0 w 3454061"/>
                <a:gd name="connsiteY6" fmla="*/ 932115 h 932115"/>
                <a:gd name="connsiteX7" fmla="*/ 0 w 3454061"/>
                <a:gd name="connsiteY7" fmla="*/ 667389 h 932115"/>
                <a:gd name="connsiteX8" fmla="*/ 3051 w 3454061"/>
                <a:gd name="connsiteY8" fmla="*/ 665995 h 932115"/>
                <a:gd name="connsiteX9" fmla="*/ 2629993 w 3454061"/>
                <a:gd name="connsiteY9" fmla="*/ 34498 h 932115"/>
                <a:gd name="connsiteX10" fmla="*/ 2911984 w 3454061"/>
                <a:gd name="connsiteY10" fmla="*/ 4362 h 93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54061" h="932115">
                  <a:moveTo>
                    <a:pt x="3075587" y="180"/>
                  </a:moveTo>
                  <a:cubicBezTo>
                    <a:pt x="3179917" y="-483"/>
                    <a:pt x="3289296" y="705"/>
                    <a:pt x="3403092" y="3526"/>
                  </a:cubicBezTo>
                  <a:lnTo>
                    <a:pt x="3454061" y="5418"/>
                  </a:lnTo>
                  <a:lnTo>
                    <a:pt x="3448120" y="6318"/>
                  </a:lnTo>
                  <a:cubicBezTo>
                    <a:pt x="2255860" y="209990"/>
                    <a:pt x="1261027" y="513466"/>
                    <a:pt x="577010" y="881089"/>
                  </a:cubicBezTo>
                  <a:lnTo>
                    <a:pt x="487431" y="932115"/>
                  </a:lnTo>
                  <a:lnTo>
                    <a:pt x="0" y="932115"/>
                  </a:lnTo>
                  <a:lnTo>
                    <a:pt x="0" y="667389"/>
                  </a:lnTo>
                  <a:lnTo>
                    <a:pt x="3051" y="665995"/>
                  </a:lnTo>
                  <a:cubicBezTo>
                    <a:pt x="661260" y="384830"/>
                    <a:pt x="1570981" y="163782"/>
                    <a:pt x="2629993" y="34498"/>
                  </a:cubicBezTo>
                  <a:lnTo>
                    <a:pt x="2911984" y="4362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+mn-ea"/>
                <a:ea typeface="+mn-ea"/>
              </a:endParaRP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0F190F9C-4E85-2A47-ADEC-09246240ED07}"/>
                </a:ext>
              </a:extLst>
            </p:cNvPr>
            <p:cNvSpPr/>
            <p:nvPr userDrawn="1"/>
          </p:nvSpPr>
          <p:spPr>
            <a:xfrm flipH="1">
              <a:off x="9766476" y="6162907"/>
              <a:ext cx="2425524" cy="874107"/>
            </a:xfrm>
            <a:custGeom>
              <a:avLst/>
              <a:gdLst>
                <a:gd name="connsiteX0" fmla="*/ 2425524 w 2425524"/>
                <a:gd name="connsiteY0" fmla="*/ 0 h 874107"/>
                <a:gd name="connsiteX1" fmla="*/ 1859447 w 2425524"/>
                <a:gd name="connsiteY1" fmla="*/ 138382 h 874107"/>
                <a:gd name="connsiteX2" fmla="*/ 132576 w 2425524"/>
                <a:gd name="connsiteY2" fmla="*/ 872580 h 874107"/>
                <a:gd name="connsiteX3" fmla="*/ 130652 w 2425524"/>
                <a:gd name="connsiteY3" fmla="*/ 874107 h 874107"/>
                <a:gd name="connsiteX4" fmla="*/ 0 w 2425524"/>
                <a:gd name="connsiteY4" fmla="*/ 874107 h 874107"/>
                <a:gd name="connsiteX5" fmla="*/ 0 w 2425524"/>
                <a:gd name="connsiteY5" fmla="*/ 438222 h 874107"/>
                <a:gd name="connsiteX6" fmla="*/ 182097 w 2425524"/>
                <a:gd name="connsiteY6" fmla="*/ 409355 h 874107"/>
                <a:gd name="connsiteX7" fmla="*/ 2174525 w 2425524"/>
                <a:gd name="connsiteY7" fmla="*/ 29947 h 874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5524" h="874107">
                  <a:moveTo>
                    <a:pt x="2425524" y="0"/>
                  </a:moveTo>
                  <a:lnTo>
                    <a:pt x="1859447" y="138382"/>
                  </a:lnTo>
                  <a:cubicBezTo>
                    <a:pt x="1122833" y="343923"/>
                    <a:pt x="530807" y="593456"/>
                    <a:pt x="132576" y="872580"/>
                  </a:cubicBezTo>
                  <a:lnTo>
                    <a:pt x="130652" y="874107"/>
                  </a:lnTo>
                  <a:lnTo>
                    <a:pt x="0" y="874107"/>
                  </a:lnTo>
                  <a:lnTo>
                    <a:pt x="0" y="438222"/>
                  </a:lnTo>
                  <a:lnTo>
                    <a:pt x="182097" y="409355"/>
                  </a:lnTo>
                  <a:cubicBezTo>
                    <a:pt x="716953" y="314420"/>
                    <a:pt x="1381227" y="135440"/>
                    <a:pt x="2174525" y="2994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4556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9" userDrawn="1">
          <p15:clr>
            <a:srgbClr val="FBAE40"/>
          </p15:clr>
        </p15:guide>
        <p15:guide id="3" pos="715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illfish.vqhUAp">
            <a:extLst>
              <a:ext uri="{FF2B5EF4-FFF2-40B4-BE49-F238E27FC236}">
                <a16:creationId xmlns:a16="http://schemas.microsoft.com/office/drawing/2014/main" id="{3A7E001E-722D-7F6D-ACFA-B8786F7D7AC8}"/>
              </a:ext>
            </a:extLst>
          </p:cNvPr>
          <p:cNvPicPr/>
          <p:nvPr isPhoto="1"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" b="13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  <a:solidFill>
            <a:srgbClr val="EEF0F4"/>
          </a:solidFill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386E61B4-DCA0-57F9-4419-5980C32E7A6B}"/>
              </a:ext>
            </a:extLst>
          </p:cNvPr>
          <p:cNvSpPr/>
          <p:nvPr userDrawn="1"/>
        </p:nvSpPr>
        <p:spPr>
          <a:xfrm flipH="1">
            <a:off x="0" y="6109132"/>
            <a:ext cx="12192000" cy="927882"/>
          </a:xfrm>
          <a:custGeom>
            <a:avLst/>
            <a:gdLst>
              <a:gd name="connsiteX0" fmla="*/ 3343329 w 12192000"/>
              <a:gd name="connsiteY0" fmla="*/ 167 h 927882"/>
              <a:gd name="connsiteX1" fmla="*/ 9636648 w 12192000"/>
              <a:gd name="connsiteY1" fmla="*/ 466993 h 927882"/>
              <a:gd name="connsiteX2" fmla="*/ 12175165 w 12192000"/>
              <a:gd name="connsiteY2" fmla="*/ 207150 h 927882"/>
              <a:gd name="connsiteX3" fmla="*/ 12192000 w 12192000"/>
              <a:gd name="connsiteY3" fmla="*/ 204971 h 927882"/>
              <a:gd name="connsiteX4" fmla="*/ 12192000 w 12192000"/>
              <a:gd name="connsiteY4" fmla="*/ 927882 h 927882"/>
              <a:gd name="connsiteX5" fmla="*/ 0 w 12192000"/>
              <a:gd name="connsiteY5" fmla="*/ 927882 h 927882"/>
              <a:gd name="connsiteX6" fmla="*/ 0 w 12192000"/>
              <a:gd name="connsiteY6" fmla="*/ 492155 h 927882"/>
              <a:gd name="connsiteX7" fmla="*/ 136569 w 12192000"/>
              <a:gd name="connsiteY7" fmla="*/ 471057 h 927882"/>
              <a:gd name="connsiteX8" fmla="*/ 3343329 w 12192000"/>
              <a:gd name="connsiteY8" fmla="*/ 167 h 92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927882">
                <a:moveTo>
                  <a:pt x="3343329" y="167"/>
                </a:moveTo>
                <a:cubicBezTo>
                  <a:pt x="5009487" y="-9677"/>
                  <a:pt x="7965294" y="420337"/>
                  <a:pt x="9636648" y="466993"/>
                </a:cubicBezTo>
                <a:cubicBezTo>
                  <a:pt x="10576785" y="493237"/>
                  <a:pt x="11475617" y="305842"/>
                  <a:pt x="12175165" y="207150"/>
                </a:cubicBezTo>
                <a:lnTo>
                  <a:pt x="12192000" y="204971"/>
                </a:lnTo>
                <a:lnTo>
                  <a:pt x="12192000" y="927882"/>
                </a:lnTo>
                <a:lnTo>
                  <a:pt x="0" y="927882"/>
                </a:lnTo>
                <a:lnTo>
                  <a:pt x="0" y="492155"/>
                </a:lnTo>
                <a:lnTo>
                  <a:pt x="136569" y="471057"/>
                </a:lnTo>
                <a:cubicBezTo>
                  <a:pt x="920224" y="337338"/>
                  <a:pt x="1989576" y="8165"/>
                  <a:pt x="3343329" y="167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5C2AC59E-BA2E-2BB9-9A3A-F03BECC8BE1D}"/>
              </a:ext>
            </a:extLst>
          </p:cNvPr>
          <p:cNvSpPr/>
          <p:nvPr userDrawn="1"/>
        </p:nvSpPr>
        <p:spPr>
          <a:xfrm flipH="1">
            <a:off x="8737939" y="6104899"/>
            <a:ext cx="3454061" cy="932115"/>
          </a:xfrm>
          <a:custGeom>
            <a:avLst/>
            <a:gdLst>
              <a:gd name="connsiteX0" fmla="*/ 3075587 w 3454061"/>
              <a:gd name="connsiteY0" fmla="*/ 180 h 932115"/>
              <a:gd name="connsiteX1" fmla="*/ 3403092 w 3454061"/>
              <a:gd name="connsiteY1" fmla="*/ 3526 h 932115"/>
              <a:gd name="connsiteX2" fmla="*/ 3454061 w 3454061"/>
              <a:gd name="connsiteY2" fmla="*/ 5418 h 932115"/>
              <a:gd name="connsiteX3" fmla="*/ 3448120 w 3454061"/>
              <a:gd name="connsiteY3" fmla="*/ 6318 h 932115"/>
              <a:gd name="connsiteX4" fmla="*/ 577010 w 3454061"/>
              <a:gd name="connsiteY4" fmla="*/ 881089 h 932115"/>
              <a:gd name="connsiteX5" fmla="*/ 487431 w 3454061"/>
              <a:gd name="connsiteY5" fmla="*/ 932115 h 932115"/>
              <a:gd name="connsiteX6" fmla="*/ 0 w 3454061"/>
              <a:gd name="connsiteY6" fmla="*/ 932115 h 932115"/>
              <a:gd name="connsiteX7" fmla="*/ 0 w 3454061"/>
              <a:gd name="connsiteY7" fmla="*/ 667389 h 932115"/>
              <a:gd name="connsiteX8" fmla="*/ 3051 w 3454061"/>
              <a:gd name="connsiteY8" fmla="*/ 665995 h 932115"/>
              <a:gd name="connsiteX9" fmla="*/ 2629993 w 3454061"/>
              <a:gd name="connsiteY9" fmla="*/ 34498 h 932115"/>
              <a:gd name="connsiteX10" fmla="*/ 2911984 w 3454061"/>
              <a:gd name="connsiteY10" fmla="*/ 4362 h 932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54061" h="932115">
                <a:moveTo>
                  <a:pt x="3075587" y="180"/>
                </a:moveTo>
                <a:cubicBezTo>
                  <a:pt x="3179917" y="-483"/>
                  <a:pt x="3289296" y="705"/>
                  <a:pt x="3403092" y="3526"/>
                </a:cubicBezTo>
                <a:lnTo>
                  <a:pt x="3454061" y="5418"/>
                </a:lnTo>
                <a:lnTo>
                  <a:pt x="3448120" y="6318"/>
                </a:lnTo>
                <a:cubicBezTo>
                  <a:pt x="2255860" y="209990"/>
                  <a:pt x="1261027" y="513466"/>
                  <a:pt x="577010" y="881089"/>
                </a:cubicBezTo>
                <a:lnTo>
                  <a:pt x="487431" y="932115"/>
                </a:lnTo>
                <a:lnTo>
                  <a:pt x="0" y="932115"/>
                </a:lnTo>
                <a:lnTo>
                  <a:pt x="0" y="667389"/>
                </a:lnTo>
                <a:lnTo>
                  <a:pt x="3051" y="665995"/>
                </a:lnTo>
                <a:cubicBezTo>
                  <a:pt x="661260" y="384830"/>
                  <a:pt x="1570981" y="163782"/>
                  <a:pt x="2629993" y="34498"/>
                </a:cubicBezTo>
                <a:lnTo>
                  <a:pt x="2911984" y="4362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70064F6A-902F-3C84-5D71-38246A5C1EC7}"/>
              </a:ext>
            </a:extLst>
          </p:cNvPr>
          <p:cNvSpPr/>
          <p:nvPr userDrawn="1"/>
        </p:nvSpPr>
        <p:spPr>
          <a:xfrm flipH="1">
            <a:off x="9766476" y="6162907"/>
            <a:ext cx="2425524" cy="874107"/>
          </a:xfrm>
          <a:custGeom>
            <a:avLst/>
            <a:gdLst>
              <a:gd name="connsiteX0" fmla="*/ 2425524 w 2425524"/>
              <a:gd name="connsiteY0" fmla="*/ 0 h 874107"/>
              <a:gd name="connsiteX1" fmla="*/ 1859447 w 2425524"/>
              <a:gd name="connsiteY1" fmla="*/ 138382 h 874107"/>
              <a:gd name="connsiteX2" fmla="*/ 132576 w 2425524"/>
              <a:gd name="connsiteY2" fmla="*/ 872580 h 874107"/>
              <a:gd name="connsiteX3" fmla="*/ 130652 w 2425524"/>
              <a:gd name="connsiteY3" fmla="*/ 874107 h 874107"/>
              <a:gd name="connsiteX4" fmla="*/ 0 w 2425524"/>
              <a:gd name="connsiteY4" fmla="*/ 874107 h 874107"/>
              <a:gd name="connsiteX5" fmla="*/ 0 w 2425524"/>
              <a:gd name="connsiteY5" fmla="*/ 438222 h 874107"/>
              <a:gd name="connsiteX6" fmla="*/ 182097 w 2425524"/>
              <a:gd name="connsiteY6" fmla="*/ 409355 h 874107"/>
              <a:gd name="connsiteX7" fmla="*/ 2174525 w 2425524"/>
              <a:gd name="connsiteY7" fmla="*/ 29947 h 87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5524" h="874107">
                <a:moveTo>
                  <a:pt x="2425524" y="0"/>
                </a:moveTo>
                <a:lnTo>
                  <a:pt x="1859447" y="138382"/>
                </a:lnTo>
                <a:cubicBezTo>
                  <a:pt x="1122833" y="343923"/>
                  <a:pt x="530807" y="593456"/>
                  <a:pt x="132576" y="872580"/>
                </a:cubicBezTo>
                <a:lnTo>
                  <a:pt x="130652" y="874107"/>
                </a:lnTo>
                <a:lnTo>
                  <a:pt x="0" y="874107"/>
                </a:lnTo>
                <a:lnTo>
                  <a:pt x="0" y="438222"/>
                </a:lnTo>
                <a:lnTo>
                  <a:pt x="182097" y="409355"/>
                </a:lnTo>
                <a:cubicBezTo>
                  <a:pt x="716953" y="314420"/>
                  <a:pt x="1381227" y="135440"/>
                  <a:pt x="2174525" y="2994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1174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8D611B25-88C6-A2B0-0C5D-4B0106F4A4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t="31" r="9329" b="31"/>
          <a:stretch>
            <a:fillRect/>
          </a:stretch>
        </p:blipFill>
        <p:spPr>
          <a:xfrm rot="5400000" flipH="1">
            <a:off x="2666998" y="-2667000"/>
            <a:ext cx="6858000" cy="12192000"/>
          </a:xfrm>
          <a:custGeom>
            <a:avLst/>
            <a:gdLst>
              <a:gd name="connsiteX0" fmla="*/ 6858000 w 6858000"/>
              <a:gd name="connsiteY0" fmla="*/ 12192000 h 12192000"/>
              <a:gd name="connsiteX1" fmla="*/ 6858000 w 6858000"/>
              <a:gd name="connsiteY1" fmla="*/ 0 h 12192000"/>
              <a:gd name="connsiteX2" fmla="*/ 0 w 6858000"/>
              <a:gd name="connsiteY2" fmla="*/ 0 h 12192000"/>
              <a:gd name="connsiteX3" fmla="*/ 0 w 6858000"/>
              <a:gd name="connsiteY3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12192000">
                <a:moveTo>
                  <a:pt x="6858000" y="12192000"/>
                </a:moveTo>
                <a:lnTo>
                  <a:pt x="6858000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7AB23CE-FA48-F5E5-4A2B-218ACE8CF3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41770" r="28331"/>
          <a:stretch>
            <a:fillRect/>
          </a:stretch>
        </p:blipFill>
        <p:spPr>
          <a:xfrm>
            <a:off x="3453324" y="0"/>
            <a:ext cx="8738676" cy="3422194"/>
          </a:xfrm>
          <a:custGeom>
            <a:avLst/>
            <a:gdLst>
              <a:gd name="connsiteX0" fmla="*/ 0 w 8738676"/>
              <a:gd name="connsiteY0" fmla="*/ 0 h 3422194"/>
              <a:gd name="connsiteX1" fmla="*/ 8738676 w 8738676"/>
              <a:gd name="connsiteY1" fmla="*/ 0 h 3422194"/>
              <a:gd name="connsiteX2" fmla="*/ 8738676 w 8738676"/>
              <a:gd name="connsiteY2" fmla="*/ 3422194 h 3422194"/>
              <a:gd name="connsiteX3" fmla="*/ 0 w 8738676"/>
              <a:gd name="connsiteY3" fmla="*/ 3422194 h 342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8676" h="3422194">
                <a:moveTo>
                  <a:pt x="0" y="0"/>
                </a:moveTo>
                <a:lnTo>
                  <a:pt x="8738676" y="0"/>
                </a:lnTo>
                <a:lnTo>
                  <a:pt x="8738676" y="3422194"/>
                </a:lnTo>
                <a:lnTo>
                  <a:pt x="0" y="3422194"/>
                </a:lnTo>
                <a:close/>
              </a:path>
            </a:pathLst>
          </a:cu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50E38236-F04A-7BEF-BD8F-61F63C192AE8}"/>
              </a:ext>
            </a:extLst>
          </p:cNvPr>
          <p:cNvSpPr/>
          <p:nvPr userDrawn="1"/>
        </p:nvSpPr>
        <p:spPr>
          <a:xfrm>
            <a:off x="0" y="3859854"/>
            <a:ext cx="3938003" cy="2998146"/>
          </a:xfrm>
          <a:custGeom>
            <a:avLst/>
            <a:gdLst>
              <a:gd name="connsiteX0" fmla="*/ 0 w 3938003"/>
              <a:gd name="connsiteY0" fmla="*/ 0 h 2998146"/>
              <a:gd name="connsiteX1" fmla="*/ 65193 w 3938003"/>
              <a:gd name="connsiteY1" fmla="*/ 22658 h 2998146"/>
              <a:gd name="connsiteX2" fmla="*/ 699387 w 3938003"/>
              <a:gd name="connsiteY2" fmla="*/ 184583 h 2998146"/>
              <a:gd name="connsiteX3" fmla="*/ 2746864 w 3938003"/>
              <a:gd name="connsiteY3" fmla="*/ 311583 h 2998146"/>
              <a:gd name="connsiteX4" fmla="*/ 3516483 w 3938003"/>
              <a:gd name="connsiteY4" fmla="*/ 1467283 h 2998146"/>
              <a:gd name="connsiteX5" fmla="*/ 3933154 w 3938003"/>
              <a:gd name="connsiteY5" fmla="*/ 2942035 h 2998146"/>
              <a:gd name="connsiteX6" fmla="*/ 3938003 w 3938003"/>
              <a:gd name="connsiteY6" fmla="*/ 2998146 h 2998146"/>
              <a:gd name="connsiteX7" fmla="*/ 0 w 3938003"/>
              <a:gd name="connsiteY7" fmla="*/ 2998146 h 299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38003" h="2998146">
                <a:moveTo>
                  <a:pt x="0" y="0"/>
                </a:moveTo>
                <a:lnTo>
                  <a:pt x="65193" y="22658"/>
                </a:lnTo>
                <a:cubicBezTo>
                  <a:pt x="237181" y="82983"/>
                  <a:pt x="436961" y="150717"/>
                  <a:pt x="699387" y="184583"/>
                </a:cubicBezTo>
                <a:cubicBezTo>
                  <a:pt x="1224240" y="252316"/>
                  <a:pt x="2277349" y="97800"/>
                  <a:pt x="2746864" y="311583"/>
                </a:cubicBezTo>
                <a:cubicBezTo>
                  <a:pt x="3216380" y="525366"/>
                  <a:pt x="3385793" y="880966"/>
                  <a:pt x="3516483" y="1467283"/>
                </a:cubicBezTo>
                <a:cubicBezTo>
                  <a:pt x="3589996" y="1797087"/>
                  <a:pt x="3864139" y="2414872"/>
                  <a:pt x="3933154" y="2942035"/>
                </a:cubicBezTo>
                <a:lnTo>
                  <a:pt x="3938003" y="2998146"/>
                </a:lnTo>
                <a:lnTo>
                  <a:pt x="0" y="2998146"/>
                </a:lnTo>
                <a:close/>
              </a:path>
            </a:pathLst>
          </a:custGeom>
          <a:gradFill flip="none" rotWithShape="1">
            <a:gsLst>
              <a:gs pos="96000">
                <a:schemeClr val="accent1">
                  <a:lumMod val="75000"/>
                  <a:alpha val="0"/>
                </a:schemeClr>
              </a:gs>
              <a:gs pos="55000">
                <a:schemeClr val="accent1">
                  <a:lumMod val="75000"/>
                  <a:alpha val="25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>
              <a:latin typeface="+mj-ea"/>
              <a:ea typeface="+mj-ea"/>
            </a:endParaRPr>
          </a:p>
        </p:txBody>
      </p:sp>
      <p:grpSp>
        <p:nvGrpSpPr>
          <p:cNvPr id="16" name="图形 2">
            <a:extLst>
              <a:ext uri="{FF2B5EF4-FFF2-40B4-BE49-F238E27FC236}">
                <a16:creationId xmlns:a16="http://schemas.microsoft.com/office/drawing/2014/main" id="{CF19FEA5-22EC-167D-3042-7AE75176EA4F}"/>
              </a:ext>
            </a:extLst>
          </p:cNvPr>
          <p:cNvGrpSpPr/>
          <p:nvPr userDrawn="1"/>
        </p:nvGrpSpPr>
        <p:grpSpPr>
          <a:xfrm rot="18369678">
            <a:off x="11683984" y="2600028"/>
            <a:ext cx="29869" cy="2021"/>
            <a:chOff x="4753768" y="5424380"/>
            <a:chExt cx="29869" cy="2021"/>
          </a:xfrm>
          <a:gradFill>
            <a:gsLst>
              <a:gs pos="45810">
                <a:schemeClr val="bg1"/>
              </a:gs>
              <a:gs pos="79000">
                <a:schemeClr val="bg1">
                  <a:alpha val="0"/>
                </a:schemeClr>
              </a:gs>
            </a:gsLst>
            <a:lin ang="10800000" scaled="1"/>
          </a:gradFill>
        </p:grpSpPr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0FBB14D1-F5F6-9D6F-18D7-46636765BA83}"/>
                </a:ext>
              </a:extLst>
            </p:cNvPr>
            <p:cNvSpPr/>
            <p:nvPr/>
          </p:nvSpPr>
          <p:spPr>
            <a:xfrm>
              <a:off x="4753768" y="5425543"/>
              <a:ext cx="14504" cy="858"/>
            </a:xfrm>
            <a:custGeom>
              <a:avLst/>
              <a:gdLst>
                <a:gd name="connsiteX0" fmla="*/ 14505 w 14504"/>
                <a:gd name="connsiteY0" fmla="*/ 0 h 858"/>
                <a:gd name="connsiteX1" fmla="*/ 0 w 14504"/>
                <a:gd name="connsiteY1" fmla="*/ 859 h 858"/>
                <a:gd name="connsiteX2" fmla="*/ 14505 w 14504"/>
                <a:gd name="connsiteY2" fmla="*/ 0 h 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04" h="858">
                  <a:moveTo>
                    <a:pt x="14505" y="0"/>
                  </a:moveTo>
                  <a:cubicBezTo>
                    <a:pt x="9653" y="320"/>
                    <a:pt x="4818" y="623"/>
                    <a:pt x="0" y="859"/>
                  </a:cubicBezTo>
                  <a:cubicBezTo>
                    <a:pt x="4835" y="623"/>
                    <a:pt x="9653" y="320"/>
                    <a:pt x="14505" y="0"/>
                  </a:cubicBezTo>
                  <a:close/>
                </a:path>
              </a:pathLst>
            </a:custGeom>
            <a:grpFill/>
            <a:ln w="16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6EE297E6-9C49-C8E9-CFC0-19C238FD30ED}"/>
                </a:ext>
              </a:extLst>
            </p:cNvPr>
            <p:cNvSpPr/>
            <p:nvPr/>
          </p:nvSpPr>
          <p:spPr>
            <a:xfrm>
              <a:off x="4773327" y="5424380"/>
              <a:ext cx="10310" cy="808"/>
            </a:xfrm>
            <a:custGeom>
              <a:avLst/>
              <a:gdLst>
                <a:gd name="connsiteX0" fmla="*/ 10310 w 10310"/>
                <a:gd name="connsiteY0" fmla="*/ 0 h 808"/>
                <a:gd name="connsiteX1" fmla="*/ 0 w 10310"/>
                <a:gd name="connsiteY1" fmla="*/ 809 h 808"/>
                <a:gd name="connsiteX2" fmla="*/ 10310 w 10310"/>
                <a:gd name="connsiteY2" fmla="*/ 0 h 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10" h="808">
                  <a:moveTo>
                    <a:pt x="10310" y="0"/>
                  </a:moveTo>
                  <a:cubicBezTo>
                    <a:pt x="6874" y="287"/>
                    <a:pt x="3437" y="556"/>
                    <a:pt x="0" y="809"/>
                  </a:cubicBezTo>
                  <a:cubicBezTo>
                    <a:pt x="3437" y="556"/>
                    <a:pt x="6874" y="287"/>
                    <a:pt x="10310" y="0"/>
                  </a:cubicBezTo>
                  <a:close/>
                </a:path>
              </a:pathLst>
            </a:custGeom>
            <a:grpFill/>
            <a:ln w="16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AD78F8A5-0E9F-CE99-70DD-DE5A9301025C}"/>
                </a:ext>
              </a:extLst>
            </p:cNvPr>
            <p:cNvSpPr/>
            <p:nvPr/>
          </p:nvSpPr>
          <p:spPr>
            <a:xfrm>
              <a:off x="4768272" y="5425189"/>
              <a:ext cx="5054" cy="354"/>
            </a:xfrm>
            <a:custGeom>
              <a:avLst/>
              <a:gdLst>
                <a:gd name="connsiteX0" fmla="*/ 5054 w 5054"/>
                <a:gd name="connsiteY0" fmla="*/ 0 h 354"/>
                <a:gd name="connsiteX1" fmla="*/ 0 w 5054"/>
                <a:gd name="connsiteY1" fmla="*/ 354 h 354"/>
                <a:gd name="connsiteX2" fmla="*/ 5054 w 5054"/>
                <a:gd name="connsiteY2" fmla="*/ 0 h 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54" h="354">
                  <a:moveTo>
                    <a:pt x="5054" y="0"/>
                  </a:moveTo>
                  <a:cubicBezTo>
                    <a:pt x="3369" y="118"/>
                    <a:pt x="1685" y="236"/>
                    <a:pt x="0" y="354"/>
                  </a:cubicBezTo>
                  <a:cubicBezTo>
                    <a:pt x="1685" y="236"/>
                    <a:pt x="3369" y="118"/>
                    <a:pt x="5054" y="0"/>
                  </a:cubicBezTo>
                  <a:close/>
                </a:path>
              </a:pathLst>
            </a:custGeom>
            <a:grpFill/>
            <a:ln w="16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52FAB88E-D3CD-85E0-534C-FA07CEE7AD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66903" t="11101"/>
          <a:stretch>
            <a:fillRect/>
          </a:stretch>
        </p:blipFill>
        <p:spPr>
          <a:xfrm>
            <a:off x="0" y="0"/>
            <a:ext cx="4035492" cy="3723352"/>
          </a:xfrm>
          <a:custGeom>
            <a:avLst/>
            <a:gdLst>
              <a:gd name="connsiteX0" fmla="*/ 0 w 4035492"/>
              <a:gd name="connsiteY0" fmla="*/ 0 h 3723352"/>
              <a:gd name="connsiteX1" fmla="*/ 4035492 w 4035492"/>
              <a:gd name="connsiteY1" fmla="*/ 0 h 3723352"/>
              <a:gd name="connsiteX2" fmla="*/ 4035492 w 4035492"/>
              <a:gd name="connsiteY2" fmla="*/ 3723352 h 3723352"/>
              <a:gd name="connsiteX3" fmla="*/ 0 w 4035492"/>
              <a:gd name="connsiteY3" fmla="*/ 3723352 h 3723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5492" h="3723352">
                <a:moveTo>
                  <a:pt x="0" y="0"/>
                </a:moveTo>
                <a:lnTo>
                  <a:pt x="4035492" y="0"/>
                </a:lnTo>
                <a:lnTo>
                  <a:pt x="4035492" y="3723352"/>
                </a:lnTo>
                <a:lnTo>
                  <a:pt x="0" y="3723352"/>
                </a:lnTo>
                <a:close/>
              </a:path>
            </a:pathLst>
          </a:custGeom>
        </p:spPr>
      </p:pic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310EF480-5B78-63D6-0F12-DD7DCF57D94E}"/>
              </a:ext>
            </a:extLst>
          </p:cNvPr>
          <p:cNvSpPr/>
          <p:nvPr userDrawn="1"/>
        </p:nvSpPr>
        <p:spPr>
          <a:xfrm>
            <a:off x="7902710" y="4477145"/>
            <a:ext cx="4289290" cy="1949837"/>
          </a:xfrm>
          <a:custGeom>
            <a:avLst/>
            <a:gdLst>
              <a:gd name="connsiteX0" fmla="*/ 878320 w 4289290"/>
              <a:gd name="connsiteY0" fmla="*/ 1602 h 1949837"/>
              <a:gd name="connsiteX1" fmla="*/ 3350516 w 4289290"/>
              <a:gd name="connsiteY1" fmla="*/ 1016625 h 1949837"/>
              <a:gd name="connsiteX2" fmla="*/ 4281711 w 4289290"/>
              <a:gd name="connsiteY2" fmla="*/ 542851 h 1949837"/>
              <a:gd name="connsiteX3" fmla="*/ 4289290 w 4289290"/>
              <a:gd name="connsiteY3" fmla="*/ 540426 h 1949837"/>
              <a:gd name="connsiteX4" fmla="*/ 4289290 w 4289290"/>
              <a:gd name="connsiteY4" fmla="*/ 1657812 h 1949837"/>
              <a:gd name="connsiteX5" fmla="*/ 4152903 w 4289290"/>
              <a:gd name="connsiteY5" fmla="*/ 1694533 h 1949837"/>
              <a:gd name="connsiteX6" fmla="*/ 2629921 w 4289290"/>
              <a:gd name="connsiteY6" fmla="*/ 1947062 h 1949837"/>
              <a:gd name="connsiteX7" fmla="*/ 80123 w 4289290"/>
              <a:gd name="connsiteY7" fmla="*/ 1294547 h 1949837"/>
              <a:gd name="connsiteX8" fmla="*/ 878320 w 4289290"/>
              <a:gd name="connsiteY8" fmla="*/ 1602 h 194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9290" h="1949837">
                <a:moveTo>
                  <a:pt x="878320" y="1602"/>
                </a:moveTo>
                <a:cubicBezTo>
                  <a:pt x="1423386" y="-44719"/>
                  <a:pt x="2753715" y="928012"/>
                  <a:pt x="3350516" y="1016625"/>
                </a:cubicBezTo>
                <a:cubicBezTo>
                  <a:pt x="3835416" y="1088622"/>
                  <a:pt x="4039772" y="648759"/>
                  <a:pt x="4281711" y="542851"/>
                </a:cubicBezTo>
                <a:lnTo>
                  <a:pt x="4289290" y="540426"/>
                </a:lnTo>
                <a:lnTo>
                  <a:pt x="4289290" y="1657812"/>
                </a:lnTo>
                <a:lnTo>
                  <a:pt x="4152903" y="1694533"/>
                </a:lnTo>
                <a:cubicBezTo>
                  <a:pt x="3688728" y="1821191"/>
                  <a:pt x="3126485" y="1972236"/>
                  <a:pt x="2629921" y="1947062"/>
                </a:cubicBezTo>
                <a:cubicBezTo>
                  <a:pt x="1835419" y="1906783"/>
                  <a:pt x="368361" y="1618791"/>
                  <a:pt x="80123" y="1294547"/>
                </a:cubicBezTo>
                <a:cubicBezTo>
                  <a:pt x="-208116" y="970304"/>
                  <a:pt x="333255" y="47923"/>
                  <a:pt x="878320" y="1602"/>
                </a:cubicBezTo>
                <a:close/>
              </a:path>
            </a:pathLst>
          </a:custGeom>
          <a:gradFill flip="none" rotWithShape="1">
            <a:gsLst>
              <a:gs pos="79000">
                <a:schemeClr val="accent1">
                  <a:lumMod val="75000"/>
                  <a:alpha val="0"/>
                </a:schemeClr>
              </a:gs>
              <a:gs pos="55000">
                <a:schemeClr val="accent1">
                  <a:lumMod val="75000"/>
                  <a:alpha val="30000"/>
                </a:scheme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>
              <a:latin typeface="+mj-ea"/>
              <a:ea typeface="+mj-ea"/>
            </a:endParaRPr>
          </a:p>
        </p:txBody>
      </p:sp>
      <p:sp>
        <p:nvSpPr>
          <p:cNvPr id="25" name="Rectangle: Rounded Corners 2">
            <a:extLst>
              <a:ext uri="{FF2B5EF4-FFF2-40B4-BE49-F238E27FC236}">
                <a16:creationId xmlns:a16="http://schemas.microsoft.com/office/drawing/2014/main" id="{BCF2821A-20B3-8766-D55A-36F79F145ACC}"/>
              </a:ext>
            </a:extLst>
          </p:cNvPr>
          <p:cNvSpPr/>
          <p:nvPr userDrawn="1"/>
        </p:nvSpPr>
        <p:spPr>
          <a:xfrm>
            <a:off x="5075767" y="3937000"/>
            <a:ext cx="2040466" cy="457200"/>
          </a:xfrm>
          <a:prstGeom prst="roundRect">
            <a:avLst>
              <a:gd name="adj" fmla="val 50000"/>
            </a:avLst>
          </a:prstGeom>
          <a:noFill/>
          <a:ln w="158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/>
          </a:p>
        </p:txBody>
      </p:sp>
      <p:sp>
        <p:nvSpPr>
          <p:cNvPr id="27" name="文本占位符 21">
            <a:extLst>
              <a:ext uri="{FF2B5EF4-FFF2-40B4-BE49-F238E27FC236}">
                <a16:creationId xmlns:a16="http://schemas.microsoft.com/office/drawing/2014/main" id="{34D9BC82-1A1C-4054-BAD7-34D32C7245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26558" y="4032388"/>
            <a:ext cx="1538883" cy="282193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lvl1pPr marL="0" indent="0">
              <a:buNone/>
              <a:defRPr lang="zh-CN" altLang="en-US" sz="2000" dirty="0" smtClean="0">
                <a:solidFill>
                  <a:schemeClr val="bg1"/>
                </a:solidFill>
                <a:latin typeface="+mn-ea"/>
              </a:defRPr>
            </a:lvl1pPr>
          </a:lstStyle>
          <a:p>
            <a:pPr marL="0" lvl="0" algn="just" defTabSz="914400"/>
            <a:r>
              <a:rPr lang="zh-CN" altLang="en-US" dirty="0"/>
              <a:t>商业地产集团</a:t>
            </a:r>
          </a:p>
        </p:txBody>
      </p:sp>
      <p:sp>
        <p:nvSpPr>
          <p:cNvPr id="28" name="文本占位符 21">
            <a:extLst>
              <a:ext uri="{FF2B5EF4-FFF2-40B4-BE49-F238E27FC236}">
                <a16:creationId xmlns:a16="http://schemas.microsoft.com/office/drawing/2014/main" id="{DBD7AA31-C1BB-DB34-8548-489D62FCCA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61199" y="2170618"/>
            <a:ext cx="4869599" cy="11355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800" spc="300" baseline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感谢观看</a:t>
            </a:r>
          </a:p>
        </p:txBody>
      </p:sp>
    </p:spTree>
    <p:extLst>
      <p:ext uri="{BB962C8B-B14F-4D97-AF65-F5344CB8AC3E}">
        <p14:creationId xmlns:p14="http://schemas.microsoft.com/office/powerpoint/2010/main" val="1222744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描述已自动生成">
            <a:extLst>
              <a:ext uri="{FF2B5EF4-FFF2-40B4-BE49-F238E27FC236}">
                <a16:creationId xmlns:a16="http://schemas.microsoft.com/office/drawing/2014/main" id="{2A620A3C-83EC-7292-D148-A2771A391C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91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51" r:id="rId3"/>
    <p:sldLayoutId id="2147483650" r:id="rId4"/>
    <p:sldLayoutId id="2147483653" r:id="rId5"/>
    <p:sldLayoutId id="2147483657" r:id="rId6"/>
    <p:sldLayoutId id="2147483658" r:id="rId7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userDrawn="1">
          <p15:clr>
            <a:srgbClr val="C35EA4"/>
          </p15:clr>
        </p15:guide>
        <p15:guide id="4" orient="horz" pos="4315" userDrawn="1">
          <p15:clr>
            <a:srgbClr val="C35EA4"/>
          </p15:clr>
        </p15:guide>
        <p15:guide id="5" userDrawn="1">
          <p15:clr>
            <a:srgbClr val="C35EA4"/>
          </p15:clr>
        </p15:guide>
        <p15:guide id="6" pos="7680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8">
            <a:extLst>
              <a:ext uri="{FF2B5EF4-FFF2-40B4-BE49-F238E27FC236}">
                <a16:creationId xmlns:a16="http://schemas.microsoft.com/office/drawing/2014/main" id="{46766EA1-81CD-6455-4D54-BFE228DB7F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商业地产集团</a:t>
            </a:r>
            <a:endParaRPr lang="en-US" dirty="0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0CF43A7-9F5E-6D08-5025-C50209C4C2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r>
              <a:rPr lang="zh-CN" altLang="en-US" b="1">
                <a:solidFill>
                  <a:schemeClr val="bg1"/>
                </a:solidFill>
                <a:effectLst>
                  <a:outerShdw blurRad="304800" dist="228600" dir="5400000" sx="93000" sy="93000" rotWithShape="0">
                    <a:schemeClr val="accent1">
                      <a:lumMod val="50000"/>
                      <a:alpha val="35000"/>
                    </a:schemeClr>
                  </a:outerShdw>
                </a:effectLst>
              </a:rPr>
              <a:t>高端商务培训模板</a:t>
            </a:r>
            <a:endParaRPr lang="en-US" b="1">
              <a:solidFill>
                <a:schemeClr val="bg1"/>
              </a:solidFill>
              <a:effectLst>
                <a:outerShdw blurRad="304800" dist="228600" dir="5400000" sx="93000" sy="93000" rotWithShape="0">
                  <a:schemeClr val="accent1">
                    <a:lumMod val="50000"/>
                    <a:alpha val="3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3305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">
            <a:extLst>
              <a:ext uri="{FF2B5EF4-FFF2-40B4-BE49-F238E27FC236}">
                <a16:creationId xmlns:a16="http://schemas.microsoft.com/office/drawing/2014/main" id="{EC7ADDD7-69A2-D5AF-E3DC-13963451E77D}"/>
              </a:ext>
            </a:extLst>
          </p:cNvPr>
          <p:cNvSpPr>
            <a:spLocks/>
          </p:cNvSpPr>
          <p:nvPr/>
        </p:nvSpPr>
        <p:spPr>
          <a:xfrm>
            <a:off x="6607240" y="1677001"/>
            <a:ext cx="4322713" cy="4205957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1DC30CB-6325-13C6-A585-45C2F2D57B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逼定的定义</a:t>
            </a:r>
          </a:p>
        </p:txBody>
      </p:sp>
      <p:sp>
        <p:nvSpPr>
          <p:cNvPr id="13" name="Rectangle: Rounded Corners 2">
            <a:extLst>
              <a:ext uri="{FF2B5EF4-FFF2-40B4-BE49-F238E27FC236}">
                <a16:creationId xmlns:a16="http://schemas.microsoft.com/office/drawing/2014/main" id="{294A2C89-EFB4-43AC-8A25-BB3ECECADCE2}"/>
              </a:ext>
            </a:extLst>
          </p:cNvPr>
          <p:cNvSpPr>
            <a:spLocks/>
          </p:cNvSpPr>
          <p:nvPr/>
        </p:nvSpPr>
        <p:spPr>
          <a:xfrm>
            <a:off x="1262049" y="1677001"/>
            <a:ext cx="4322713" cy="4205957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49" name="Rectangle: Rounded Corners 2">
            <a:extLst>
              <a:ext uri="{FF2B5EF4-FFF2-40B4-BE49-F238E27FC236}">
                <a16:creationId xmlns:a16="http://schemas.microsoft.com/office/drawing/2014/main" id="{D4F1ACB6-268D-DC48-9690-C8B007EF2973}"/>
              </a:ext>
            </a:extLst>
          </p:cNvPr>
          <p:cNvSpPr>
            <a:spLocks/>
          </p:cNvSpPr>
          <p:nvPr/>
        </p:nvSpPr>
        <p:spPr>
          <a:xfrm>
            <a:off x="1727157" y="3398520"/>
            <a:ext cx="1510674" cy="1919136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127000" dir="5400000" sx="97000" sy="97000" algn="t" rotWithShape="0">
              <a:schemeClr val="accent1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60" name="Rectangle: Rounded Corners 2">
            <a:extLst>
              <a:ext uri="{FF2B5EF4-FFF2-40B4-BE49-F238E27FC236}">
                <a16:creationId xmlns:a16="http://schemas.microsoft.com/office/drawing/2014/main" id="{7DDA7396-3B4A-54B4-29FD-3C709D6FBBA0}"/>
              </a:ext>
            </a:extLst>
          </p:cNvPr>
          <p:cNvSpPr>
            <a:spLocks/>
          </p:cNvSpPr>
          <p:nvPr/>
        </p:nvSpPr>
        <p:spPr>
          <a:xfrm>
            <a:off x="1796250" y="5843246"/>
            <a:ext cx="3132120" cy="3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E670E598-B513-6BB2-1357-042DEEC15EC5}"/>
              </a:ext>
            </a:extLst>
          </p:cNvPr>
          <p:cNvSpPr/>
          <p:nvPr/>
        </p:nvSpPr>
        <p:spPr>
          <a:xfrm>
            <a:off x="2421562" y="1419254"/>
            <a:ext cx="1881497" cy="605754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99CD467D-05D3-D176-9F13-727403DCF68F}"/>
              </a:ext>
            </a:extLst>
          </p:cNvPr>
          <p:cNvSpPr/>
          <p:nvPr/>
        </p:nvSpPr>
        <p:spPr>
          <a:xfrm>
            <a:off x="2156102" y="3702579"/>
            <a:ext cx="643510" cy="64351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2D213ABE-DB42-3901-3E62-7AA0D0C1D147}"/>
              </a:ext>
            </a:extLst>
          </p:cNvPr>
          <p:cNvSpPr txBox="1"/>
          <p:nvPr/>
        </p:nvSpPr>
        <p:spPr>
          <a:xfrm>
            <a:off x="1754418" y="2371023"/>
            <a:ext cx="3231654" cy="69717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1800" dirty="0">
                <a:latin typeface="+mn-ea"/>
                <a:ea typeface="+mn-ea"/>
              </a:rPr>
              <a:t>销售人员为了促使意向客户作出</a:t>
            </a:r>
            <a:endParaRPr lang="en-US" altLang="zh-CN" sz="1800" dirty="0">
              <a:latin typeface="+mn-ea"/>
              <a:ea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800" dirty="0">
                <a:latin typeface="+mn-ea"/>
                <a:ea typeface="+mn-ea"/>
              </a:rPr>
              <a:t>明确的购买决定而设计的一套</a:t>
            </a: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0FF6DC28-5CEA-3D24-50FD-AD0A1AD7C68A}"/>
              </a:ext>
            </a:extLst>
          </p:cNvPr>
          <p:cNvSpPr txBox="1"/>
          <p:nvPr/>
        </p:nvSpPr>
        <p:spPr>
          <a:xfrm>
            <a:off x="2600663" y="1554427"/>
            <a:ext cx="1538883" cy="3693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逼定的定义</a:t>
            </a:r>
          </a:p>
        </p:txBody>
      </p:sp>
      <p:sp>
        <p:nvSpPr>
          <p:cNvPr id="26" name="object 3">
            <a:extLst>
              <a:ext uri="{FF2B5EF4-FFF2-40B4-BE49-F238E27FC236}">
                <a16:creationId xmlns:a16="http://schemas.microsoft.com/office/drawing/2014/main" id="{1BF0CACC-B086-8445-3890-D1D7F326A953}"/>
              </a:ext>
            </a:extLst>
          </p:cNvPr>
          <p:cNvSpPr txBox="1"/>
          <p:nvPr/>
        </p:nvSpPr>
        <p:spPr>
          <a:xfrm>
            <a:off x="2034657" y="4588919"/>
            <a:ext cx="923330" cy="33708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>
              <a:lnSpc>
                <a:spcPct val="130000"/>
              </a:lnSpc>
            </a:pPr>
            <a:r>
              <a:rPr lang="zh-CN" altLang="en-US" sz="1800" dirty="0">
                <a:solidFill>
                  <a:schemeClr val="accent2"/>
                </a:solidFill>
                <a:latin typeface="+mj-ea"/>
                <a:ea typeface="+mj-ea"/>
              </a:rPr>
              <a:t>征询方法</a:t>
            </a:r>
            <a:endParaRPr lang="en-US" altLang="zh-CN" sz="18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8" name="Rectangle: Rounded Corners 2">
            <a:extLst>
              <a:ext uri="{FF2B5EF4-FFF2-40B4-BE49-F238E27FC236}">
                <a16:creationId xmlns:a16="http://schemas.microsoft.com/office/drawing/2014/main" id="{F88E982E-0E1F-1A19-276E-D749472F6D2C}"/>
              </a:ext>
            </a:extLst>
          </p:cNvPr>
          <p:cNvSpPr>
            <a:spLocks/>
          </p:cNvSpPr>
          <p:nvPr/>
        </p:nvSpPr>
        <p:spPr>
          <a:xfrm>
            <a:off x="1880978" y="4542630"/>
            <a:ext cx="1193758" cy="469906"/>
          </a:xfrm>
          <a:prstGeom prst="roundRect">
            <a:avLst>
              <a:gd name="adj" fmla="val 16502"/>
            </a:avLst>
          </a:prstGeom>
          <a:noFill/>
          <a:ln w="9525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EE8DB88B-9AA7-CBB6-D111-395EC6777625}"/>
              </a:ext>
            </a:extLst>
          </p:cNvPr>
          <p:cNvSpPr/>
          <p:nvPr/>
        </p:nvSpPr>
        <p:spPr>
          <a:xfrm>
            <a:off x="2312691" y="3845884"/>
            <a:ext cx="330332" cy="362316"/>
          </a:xfrm>
          <a:custGeom>
            <a:avLst/>
            <a:gdLst>
              <a:gd name="connsiteX0" fmla="*/ 296904 w 309386"/>
              <a:gd name="connsiteY0" fmla="*/ 256585 h 339343"/>
              <a:gd name="connsiteX1" fmla="*/ 272487 w 309386"/>
              <a:gd name="connsiteY1" fmla="*/ 233461 h 339343"/>
              <a:gd name="connsiteX2" fmla="*/ 245090 w 309386"/>
              <a:gd name="connsiteY2" fmla="*/ 213087 h 339343"/>
              <a:gd name="connsiteX3" fmla="*/ 221204 w 309386"/>
              <a:gd name="connsiteY3" fmla="*/ 202353 h 339343"/>
              <a:gd name="connsiteX4" fmla="*/ 200829 w 309386"/>
              <a:gd name="connsiteY4" fmla="*/ 212325 h 339343"/>
              <a:gd name="connsiteX5" fmla="*/ 191387 w 309386"/>
              <a:gd name="connsiteY5" fmla="*/ 227498 h 339343"/>
              <a:gd name="connsiteX6" fmla="*/ 186020 w 309386"/>
              <a:gd name="connsiteY6" fmla="*/ 236940 h 339343"/>
              <a:gd name="connsiteX7" fmla="*/ 165116 w 309386"/>
              <a:gd name="connsiteY7" fmla="*/ 222860 h 339343"/>
              <a:gd name="connsiteX8" fmla="*/ 132186 w 309386"/>
              <a:gd name="connsiteY8" fmla="*/ 191023 h 339343"/>
              <a:gd name="connsiteX9" fmla="*/ 106444 w 309386"/>
              <a:gd name="connsiteY9" fmla="*/ 152891 h 339343"/>
              <a:gd name="connsiteX10" fmla="*/ 95909 w 309386"/>
              <a:gd name="connsiteY10" fmla="*/ 129734 h 339343"/>
              <a:gd name="connsiteX11" fmla="*/ 106279 w 309386"/>
              <a:gd name="connsiteY11" fmla="*/ 125692 h 339343"/>
              <a:gd name="connsiteX12" fmla="*/ 122578 w 309386"/>
              <a:gd name="connsiteY12" fmla="*/ 119000 h 339343"/>
              <a:gd name="connsiteX13" fmla="*/ 135697 w 309386"/>
              <a:gd name="connsiteY13" fmla="*/ 100679 h 339343"/>
              <a:gd name="connsiteX14" fmla="*/ 129204 w 309386"/>
              <a:gd name="connsiteY14" fmla="*/ 75137 h 339343"/>
              <a:gd name="connsiteX15" fmla="*/ 113666 w 309386"/>
              <a:gd name="connsiteY15" fmla="*/ 44592 h 339343"/>
              <a:gd name="connsiteX16" fmla="*/ 94816 w 309386"/>
              <a:gd name="connsiteY16" fmla="*/ 16465 h 339343"/>
              <a:gd name="connsiteX17" fmla="*/ 72023 w 309386"/>
              <a:gd name="connsiteY17" fmla="*/ 33 h 339343"/>
              <a:gd name="connsiteX18" fmla="*/ 71427 w 309386"/>
              <a:gd name="connsiteY18" fmla="*/ 0 h 339343"/>
              <a:gd name="connsiteX19" fmla="*/ 69505 w 309386"/>
              <a:gd name="connsiteY19" fmla="*/ 0 h 339343"/>
              <a:gd name="connsiteX20" fmla="*/ 27961 w 309386"/>
              <a:gd name="connsiteY20" fmla="*/ 27630 h 339343"/>
              <a:gd name="connsiteX21" fmla="*/ 199 w 309386"/>
              <a:gd name="connsiteY21" fmla="*/ 81498 h 339343"/>
              <a:gd name="connsiteX22" fmla="*/ 20010 w 309386"/>
              <a:gd name="connsiteY22" fmla="*/ 150903 h 339343"/>
              <a:gd name="connsiteX23" fmla="*/ 73878 w 309386"/>
              <a:gd name="connsiteY23" fmla="*/ 232534 h 339343"/>
              <a:gd name="connsiteX24" fmla="*/ 80902 w 309386"/>
              <a:gd name="connsiteY24" fmla="*/ 240849 h 339343"/>
              <a:gd name="connsiteX25" fmla="*/ 152162 w 309386"/>
              <a:gd name="connsiteY25" fmla="*/ 307869 h 339343"/>
              <a:gd name="connsiteX26" fmla="*/ 217129 w 309386"/>
              <a:gd name="connsiteY26" fmla="*/ 339143 h 339343"/>
              <a:gd name="connsiteX27" fmla="*/ 274873 w 309386"/>
              <a:gd name="connsiteY27" fmla="*/ 320823 h 339343"/>
              <a:gd name="connsiteX28" fmla="*/ 309294 w 309386"/>
              <a:gd name="connsiteY28" fmla="*/ 282128 h 339343"/>
              <a:gd name="connsiteX29" fmla="*/ 296904 w 309386"/>
              <a:gd name="connsiteY29" fmla="*/ 256585 h 33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09386" h="339343">
                <a:moveTo>
                  <a:pt x="296904" y="256585"/>
                </a:moveTo>
                <a:cubicBezTo>
                  <a:pt x="289251" y="248402"/>
                  <a:pt x="281101" y="240650"/>
                  <a:pt x="272487" y="233461"/>
                </a:cubicBezTo>
                <a:cubicBezTo>
                  <a:pt x="263808" y="226073"/>
                  <a:pt x="254664" y="219282"/>
                  <a:pt x="245090" y="213087"/>
                </a:cubicBezTo>
                <a:cubicBezTo>
                  <a:pt x="231209" y="204208"/>
                  <a:pt x="224715" y="202552"/>
                  <a:pt x="221204" y="202353"/>
                </a:cubicBezTo>
                <a:cubicBezTo>
                  <a:pt x="213783" y="201790"/>
                  <a:pt x="206759" y="204937"/>
                  <a:pt x="200829" y="212325"/>
                </a:cubicBezTo>
                <a:cubicBezTo>
                  <a:pt x="197119" y="216963"/>
                  <a:pt x="194170" y="222330"/>
                  <a:pt x="191387" y="227498"/>
                </a:cubicBezTo>
                <a:cubicBezTo>
                  <a:pt x="190128" y="229916"/>
                  <a:pt x="187677" y="234521"/>
                  <a:pt x="186020" y="236940"/>
                </a:cubicBezTo>
                <a:cubicBezTo>
                  <a:pt x="183237" y="235648"/>
                  <a:pt x="176579" y="232302"/>
                  <a:pt x="165116" y="222860"/>
                </a:cubicBezTo>
                <a:cubicBezTo>
                  <a:pt x="153819" y="213418"/>
                  <a:pt x="141230" y="201756"/>
                  <a:pt x="132186" y="191023"/>
                </a:cubicBezTo>
                <a:cubicBezTo>
                  <a:pt x="122479" y="179129"/>
                  <a:pt x="113865" y="166375"/>
                  <a:pt x="106444" y="152891"/>
                </a:cubicBezTo>
                <a:cubicBezTo>
                  <a:pt x="99057" y="139739"/>
                  <a:pt x="96638" y="132716"/>
                  <a:pt x="95909" y="129734"/>
                </a:cubicBezTo>
                <a:cubicBezTo>
                  <a:pt x="98493" y="128475"/>
                  <a:pt x="103297" y="126785"/>
                  <a:pt x="106279" y="125692"/>
                </a:cubicBezTo>
                <a:cubicBezTo>
                  <a:pt x="111811" y="123837"/>
                  <a:pt x="117543" y="121783"/>
                  <a:pt x="122578" y="119000"/>
                </a:cubicBezTo>
                <a:cubicBezTo>
                  <a:pt x="130529" y="114561"/>
                  <a:pt x="134803" y="108266"/>
                  <a:pt x="135697" y="100679"/>
                </a:cubicBezTo>
                <a:cubicBezTo>
                  <a:pt x="136095" y="96969"/>
                  <a:pt x="135532" y="90476"/>
                  <a:pt x="129204" y="75137"/>
                </a:cubicBezTo>
                <a:cubicBezTo>
                  <a:pt x="125328" y="65861"/>
                  <a:pt x="119762" y="54961"/>
                  <a:pt x="113666" y="44592"/>
                </a:cubicBezTo>
                <a:cubicBezTo>
                  <a:pt x="108134" y="34719"/>
                  <a:pt x="101839" y="25311"/>
                  <a:pt x="94816" y="16465"/>
                </a:cubicBezTo>
                <a:cubicBezTo>
                  <a:pt x="86103" y="5764"/>
                  <a:pt x="79113" y="530"/>
                  <a:pt x="72023" y="33"/>
                </a:cubicBezTo>
                <a:cubicBezTo>
                  <a:pt x="71824" y="33"/>
                  <a:pt x="71626" y="0"/>
                  <a:pt x="71427" y="0"/>
                </a:cubicBezTo>
                <a:lnTo>
                  <a:pt x="69505" y="0"/>
                </a:lnTo>
                <a:cubicBezTo>
                  <a:pt x="53736" y="795"/>
                  <a:pt x="35548" y="19381"/>
                  <a:pt x="27961" y="27630"/>
                </a:cubicBezTo>
                <a:cubicBezTo>
                  <a:pt x="20375" y="36144"/>
                  <a:pt x="2253" y="58705"/>
                  <a:pt x="199" y="81498"/>
                </a:cubicBezTo>
                <a:cubicBezTo>
                  <a:pt x="-1656" y="102601"/>
                  <a:pt x="9806" y="130927"/>
                  <a:pt x="20010" y="150903"/>
                </a:cubicBezTo>
                <a:cubicBezTo>
                  <a:pt x="35051" y="179924"/>
                  <a:pt x="53106" y="207289"/>
                  <a:pt x="73878" y="232534"/>
                </a:cubicBezTo>
                <a:lnTo>
                  <a:pt x="80902" y="240849"/>
                </a:lnTo>
                <a:cubicBezTo>
                  <a:pt x="103098" y="266226"/>
                  <a:pt x="128309" y="290079"/>
                  <a:pt x="152162" y="307869"/>
                </a:cubicBezTo>
                <a:cubicBezTo>
                  <a:pt x="170118" y="321187"/>
                  <a:pt x="196025" y="337287"/>
                  <a:pt x="217129" y="339143"/>
                </a:cubicBezTo>
                <a:cubicBezTo>
                  <a:pt x="239690" y="341198"/>
                  <a:pt x="265067" y="326919"/>
                  <a:pt x="274873" y="320823"/>
                </a:cubicBezTo>
                <a:cubicBezTo>
                  <a:pt x="284679" y="314694"/>
                  <a:pt x="307803" y="298593"/>
                  <a:pt x="309294" y="282128"/>
                </a:cubicBezTo>
                <a:cubicBezTo>
                  <a:pt x="310056" y="275105"/>
                  <a:pt x="306147" y="267120"/>
                  <a:pt x="296904" y="256585"/>
                </a:cubicBezTo>
                <a:close/>
              </a:path>
            </a:pathLst>
          </a:custGeom>
          <a:solidFill>
            <a:schemeClr val="bg1"/>
          </a:solidFill>
          <a:ln w="3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7AF4DD74-EBC0-7234-D6C0-532EE3ECBCAF}"/>
              </a:ext>
            </a:extLst>
          </p:cNvPr>
          <p:cNvSpPr/>
          <p:nvPr/>
        </p:nvSpPr>
        <p:spPr>
          <a:xfrm>
            <a:off x="839788" y="549275"/>
            <a:ext cx="51819" cy="323850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2">
            <a:extLst>
              <a:ext uri="{FF2B5EF4-FFF2-40B4-BE49-F238E27FC236}">
                <a16:creationId xmlns:a16="http://schemas.microsoft.com/office/drawing/2014/main" id="{966846E3-AA24-1C10-667A-904CB0ACDFF6}"/>
              </a:ext>
            </a:extLst>
          </p:cNvPr>
          <p:cNvSpPr>
            <a:spLocks/>
          </p:cNvSpPr>
          <p:nvPr/>
        </p:nvSpPr>
        <p:spPr>
          <a:xfrm>
            <a:off x="3486004" y="3398520"/>
            <a:ext cx="1510674" cy="1919136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127000" dir="5400000" sx="97000" sy="97000" algn="t" rotWithShape="0">
              <a:schemeClr val="accent1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FAD013B3-CAD3-08C4-56F0-43643B90DA63}"/>
              </a:ext>
            </a:extLst>
          </p:cNvPr>
          <p:cNvSpPr/>
          <p:nvPr/>
        </p:nvSpPr>
        <p:spPr>
          <a:xfrm>
            <a:off x="3914949" y="3702579"/>
            <a:ext cx="643510" cy="64351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58" name="object 3">
            <a:extLst>
              <a:ext uri="{FF2B5EF4-FFF2-40B4-BE49-F238E27FC236}">
                <a16:creationId xmlns:a16="http://schemas.microsoft.com/office/drawing/2014/main" id="{B93A63A1-CC75-FCC7-0380-90ED5C38FC68}"/>
              </a:ext>
            </a:extLst>
          </p:cNvPr>
          <p:cNvSpPr txBox="1"/>
          <p:nvPr/>
        </p:nvSpPr>
        <p:spPr>
          <a:xfrm>
            <a:off x="3793504" y="4588919"/>
            <a:ext cx="923330" cy="33708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>
              <a:lnSpc>
                <a:spcPct val="130000"/>
              </a:lnSpc>
            </a:pPr>
            <a:r>
              <a:rPr lang="zh-CN" altLang="en-US" sz="1800" dirty="0">
                <a:solidFill>
                  <a:schemeClr val="accent2"/>
                </a:solidFill>
                <a:latin typeface="+mj-ea"/>
                <a:ea typeface="+mj-ea"/>
              </a:rPr>
              <a:t>行动方案</a:t>
            </a:r>
          </a:p>
        </p:txBody>
      </p:sp>
      <p:sp>
        <p:nvSpPr>
          <p:cNvPr id="59" name="Rectangle: Rounded Corners 2">
            <a:extLst>
              <a:ext uri="{FF2B5EF4-FFF2-40B4-BE49-F238E27FC236}">
                <a16:creationId xmlns:a16="http://schemas.microsoft.com/office/drawing/2014/main" id="{C504856C-4171-7052-BCE5-12878A3C0501}"/>
              </a:ext>
            </a:extLst>
          </p:cNvPr>
          <p:cNvSpPr>
            <a:spLocks/>
          </p:cNvSpPr>
          <p:nvPr/>
        </p:nvSpPr>
        <p:spPr>
          <a:xfrm>
            <a:off x="3639825" y="4542630"/>
            <a:ext cx="1193758" cy="469906"/>
          </a:xfrm>
          <a:prstGeom prst="roundRect">
            <a:avLst>
              <a:gd name="adj" fmla="val 16502"/>
            </a:avLst>
          </a:prstGeom>
          <a:noFill/>
          <a:ln w="9525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65" name="object 3">
            <a:extLst>
              <a:ext uri="{FF2B5EF4-FFF2-40B4-BE49-F238E27FC236}">
                <a16:creationId xmlns:a16="http://schemas.microsoft.com/office/drawing/2014/main" id="{E920C94E-279A-74F9-B7DE-1C4A2DFA8D4D}"/>
              </a:ext>
            </a:extLst>
          </p:cNvPr>
          <p:cNvSpPr txBox="1"/>
          <p:nvPr/>
        </p:nvSpPr>
        <p:spPr>
          <a:xfrm>
            <a:off x="7192609" y="2365682"/>
            <a:ext cx="3269521" cy="69717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/>
              <a:t>解决问题，把自己工作视为对客户提供服务，一般将会成交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37C943F0-B77D-48A0-031C-3039228FBF35}"/>
              </a:ext>
            </a:extLst>
          </p:cNvPr>
          <p:cNvSpPr/>
          <p:nvPr/>
        </p:nvSpPr>
        <p:spPr>
          <a:xfrm>
            <a:off x="7851841" y="1419254"/>
            <a:ext cx="1881497" cy="605754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bject 3">
            <a:extLst>
              <a:ext uri="{FF2B5EF4-FFF2-40B4-BE49-F238E27FC236}">
                <a16:creationId xmlns:a16="http://schemas.microsoft.com/office/drawing/2014/main" id="{FFD4B55A-95E0-11E1-81B2-E6AB7852E08E}"/>
              </a:ext>
            </a:extLst>
          </p:cNvPr>
          <p:cNvSpPr txBox="1"/>
          <p:nvPr/>
        </p:nvSpPr>
        <p:spPr>
          <a:xfrm>
            <a:off x="8030942" y="1554427"/>
            <a:ext cx="1538883" cy="3693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逼定的内涵</a:t>
            </a:r>
          </a:p>
        </p:txBody>
      </p:sp>
      <p:sp>
        <p:nvSpPr>
          <p:cNvPr id="31" name="Rectangle: Rounded Corners 2">
            <a:extLst>
              <a:ext uri="{FF2B5EF4-FFF2-40B4-BE49-F238E27FC236}">
                <a16:creationId xmlns:a16="http://schemas.microsoft.com/office/drawing/2014/main" id="{177F55D7-1C7A-1705-5418-38272E6A0CC7}"/>
              </a:ext>
            </a:extLst>
          </p:cNvPr>
          <p:cNvSpPr>
            <a:spLocks/>
          </p:cNvSpPr>
          <p:nvPr/>
        </p:nvSpPr>
        <p:spPr>
          <a:xfrm>
            <a:off x="7263630" y="5846958"/>
            <a:ext cx="3132120" cy="3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42" name="Rectangle: Rounded Corners 2">
            <a:extLst>
              <a:ext uri="{FF2B5EF4-FFF2-40B4-BE49-F238E27FC236}">
                <a16:creationId xmlns:a16="http://schemas.microsoft.com/office/drawing/2014/main" id="{A34FDECA-E39F-B15A-ED3A-A7DC4067F2D1}"/>
              </a:ext>
            </a:extLst>
          </p:cNvPr>
          <p:cNvSpPr>
            <a:spLocks/>
          </p:cNvSpPr>
          <p:nvPr/>
        </p:nvSpPr>
        <p:spPr>
          <a:xfrm>
            <a:off x="9065318" y="3374646"/>
            <a:ext cx="1510674" cy="1919136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127000" dir="5400000" sx="97000" sy="97000" algn="t" rotWithShape="0">
              <a:schemeClr val="accent1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AC112762-44FD-A35B-665E-E88C9F817FD2}"/>
              </a:ext>
            </a:extLst>
          </p:cNvPr>
          <p:cNvSpPr/>
          <p:nvPr/>
        </p:nvSpPr>
        <p:spPr>
          <a:xfrm>
            <a:off x="9508548" y="3668235"/>
            <a:ext cx="643510" cy="64351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90159A3E-03CF-704A-53F1-4C3920C24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39301" y="3780632"/>
            <a:ext cx="418934" cy="418936"/>
          </a:xfrm>
          <a:prstGeom prst="rect">
            <a:avLst/>
          </a:prstGeom>
        </p:spPr>
      </p:pic>
      <p:sp>
        <p:nvSpPr>
          <p:cNvPr id="52" name="object 3">
            <a:extLst>
              <a:ext uri="{FF2B5EF4-FFF2-40B4-BE49-F238E27FC236}">
                <a16:creationId xmlns:a16="http://schemas.microsoft.com/office/drawing/2014/main" id="{A572CA1D-7746-4F29-A600-5DCD1C8E184E}"/>
              </a:ext>
            </a:extLst>
          </p:cNvPr>
          <p:cNvSpPr txBox="1"/>
          <p:nvPr/>
        </p:nvSpPr>
        <p:spPr>
          <a:xfrm>
            <a:off x="9387103" y="4588919"/>
            <a:ext cx="923330" cy="33708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>
              <a:lnSpc>
                <a:spcPct val="130000"/>
              </a:lnSpc>
            </a:pPr>
            <a:r>
              <a:rPr lang="zh-CN" altLang="en-US" sz="1800" dirty="0">
                <a:solidFill>
                  <a:schemeClr val="accent2"/>
                </a:solidFill>
                <a:latin typeface="+mj-ea"/>
                <a:ea typeface="+mj-ea"/>
              </a:rPr>
              <a:t>提供服务</a:t>
            </a:r>
          </a:p>
        </p:txBody>
      </p:sp>
      <p:sp>
        <p:nvSpPr>
          <p:cNvPr id="53" name="Rectangle: Rounded Corners 2">
            <a:extLst>
              <a:ext uri="{FF2B5EF4-FFF2-40B4-BE49-F238E27FC236}">
                <a16:creationId xmlns:a16="http://schemas.microsoft.com/office/drawing/2014/main" id="{9FB55129-21EE-FD49-6EF2-E49273C9AE13}"/>
              </a:ext>
            </a:extLst>
          </p:cNvPr>
          <p:cNvSpPr>
            <a:spLocks/>
          </p:cNvSpPr>
          <p:nvPr/>
        </p:nvSpPr>
        <p:spPr>
          <a:xfrm>
            <a:off x="9233424" y="4542630"/>
            <a:ext cx="1193758" cy="469906"/>
          </a:xfrm>
          <a:prstGeom prst="roundRect">
            <a:avLst>
              <a:gd name="adj" fmla="val 16502"/>
            </a:avLst>
          </a:prstGeom>
          <a:noFill/>
          <a:ln w="9525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61" name="Rectangle: Rounded Corners 2">
            <a:extLst>
              <a:ext uri="{FF2B5EF4-FFF2-40B4-BE49-F238E27FC236}">
                <a16:creationId xmlns:a16="http://schemas.microsoft.com/office/drawing/2014/main" id="{9D9DCB0A-70E0-E88C-43F4-1EB9A5730176}"/>
              </a:ext>
            </a:extLst>
          </p:cNvPr>
          <p:cNvSpPr>
            <a:spLocks/>
          </p:cNvSpPr>
          <p:nvPr/>
        </p:nvSpPr>
        <p:spPr>
          <a:xfrm>
            <a:off x="7188674" y="3374646"/>
            <a:ext cx="1510674" cy="1919136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127000" dir="5400000" sx="97000" sy="97000" algn="t" rotWithShape="0">
              <a:schemeClr val="accent1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C7B58140-BE24-E765-9BF4-475AF477DFE3}"/>
              </a:ext>
            </a:extLst>
          </p:cNvPr>
          <p:cNvSpPr/>
          <p:nvPr/>
        </p:nvSpPr>
        <p:spPr>
          <a:xfrm>
            <a:off x="7631904" y="3668235"/>
            <a:ext cx="643510" cy="64351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68" name="object 3">
            <a:extLst>
              <a:ext uri="{FF2B5EF4-FFF2-40B4-BE49-F238E27FC236}">
                <a16:creationId xmlns:a16="http://schemas.microsoft.com/office/drawing/2014/main" id="{834164FC-8EFF-AA98-D9BC-FC09BDF14B9D}"/>
              </a:ext>
            </a:extLst>
          </p:cNvPr>
          <p:cNvSpPr txBox="1"/>
          <p:nvPr/>
        </p:nvSpPr>
        <p:spPr>
          <a:xfrm>
            <a:off x="7510459" y="4588919"/>
            <a:ext cx="923330" cy="33708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>
              <a:lnSpc>
                <a:spcPct val="130000"/>
              </a:lnSpc>
            </a:pPr>
            <a:r>
              <a:rPr lang="zh-CN" altLang="en-US" sz="1800" dirty="0">
                <a:solidFill>
                  <a:schemeClr val="accent2"/>
                </a:solidFill>
                <a:latin typeface="+mj-ea"/>
                <a:ea typeface="+mj-ea"/>
              </a:rPr>
              <a:t>解决问题</a:t>
            </a:r>
          </a:p>
        </p:txBody>
      </p:sp>
      <p:sp>
        <p:nvSpPr>
          <p:cNvPr id="69" name="Rectangle: Rounded Corners 2">
            <a:extLst>
              <a:ext uri="{FF2B5EF4-FFF2-40B4-BE49-F238E27FC236}">
                <a16:creationId xmlns:a16="http://schemas.microsoft.com/office/drawing/2014/main" id="{B38C75B5-B50E-13C7-F891-454CF87C89D6}"/>
              </a:ext>
            </a:extLst>
          </p:cNvPr>
          <p:cNvSpPr>
            <a:spLocks/>
          </p:cNvSpPr>
          <p:nvPr/>
        </p:nvSpPr>
        <p:spPr>
          <a:xfrm>
            <a:off x="7356780" y="4542630"/>
            <a:ext cx="1193758" cy="469906"/>
          </a:xfrm>
          <a:prstGeom prst="roundRect">
            <a:avLst>
              <a:gd name="adj" fmla="val 16502"/>
            </a:avLst>
          </a:prstGeom>
          <a:noFill/>
          <a:ln w="9525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A772E9D6-58C7-170C-B182-E6CE92DF0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2641" y="3780632"/>
            <a:ext cx="369104" cy="369102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2F68501F-58BA-6A4B-EED9-C2788F21A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23993" y="3861042"/>
            <a:ext cx="375638" cy="37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49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64D5559-6316-3C60-55AF-B1B3D5EDDF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逼定的必要</a:t>
            </a:r>
          </a:p>
          <a:p>
            <a:endParaRPr lang="en-US" dirty="0"/>
          </a:p>
        </p:txBody>
      </p:sp>
      <p:sp>
        <p:nvSpPr>
          <p:cNvPr id="11" name="Rectangle: Rounded Corners 2">
            <a:extLst>
              <a:ext uri="{FF2B5EF4-FFF2-40B4-BE49-F238E27FC236}">
                <a16:creationId xmlns:a16="http://schemas.microsoft.com/office/drawing/2014/main" id="{D352CF63-47BB-D782-415C-76B19EB1DE94}"/>
              </a:ext>
            </a:extLst>
          </p:cNvPr>
          <p:cNvSpPr>
            <a:spLocks/>
          </p:cNvSpPr>
          <p:nvPr/>
        </p:nvSpPr>
        <p:spPr>
          <a:xfrm>
            <a:off x="1086226" y="1766886"/>
            <a:ext cx="2987394" cy="4110039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EC4C7B2-6A2A-8231-407C-CBE2D32E2F7B}"/>
              </a:ext>
            </a:extLst>
          </p:cNvPr>
          <p:cNvSpPr txBox="1"/>
          <p:nvPr/>
        </p:nvSpPr>
        <p:spPr>
          <a:xfrm>
            <a:off x="1394444" y="3425115"/>
            <a:ext cx="2383657" cy="141737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成交是接待客户的最终目的，也是工作服务的体现，公司投入大量成本追求的最终成果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AE5FA92-C19F-95B1-3399-3E19FE4CF1B5}"/>
              </a:ext>
            </a:extLst>
          </p:cNvPr>
          <p:cNvSpPr/>
          <p:nvPr/>
        </p:nvSpPr>
        <p:spPr>
          <a:xfrm>
            <a:off x="2223948" y="3132125"/>
            <a:ext cx="576000" cy="3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7B5707B9-D9B8-85B9-0CC3-C1ACFC8D4C9A}"/>
              </a:ext>
            </a:extLst>
          </p:cNvPr>
          <p:cNvSpPr txBox="1"/>
          <p:nvPr/>
        </p:nvSpPr>
        <p:spPr>
          <a:xfrm>
            <a:off x="1945321" y="2551708"/>
            <a:ext cx="1231106" cy="3693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最终成交</a:t>
            </a:r>
          </a:p>
        </p:txBody>
      </p:sp>
      <p:sp>
        <p:nvSpPr>
          <p:cNvPr id="17" name="Rectangle: Rounded Corners 2">
            <a:extLst>
              <a:ext uri="{FF2B5EF4-FFF2-40B4-BE49-F238E27FC236}">
                <a16:creationId xmlns:a16="http://schemas.microsoft.com/office/drawing/2014/main" id="{864622D2-81B7-D991-C842-6FDF33E98609}"/>
              </a:ext>
            </a:extLst>
          </p:cNvPr>
          <p:cNvSpPr>
            <a:spLocks/>
          </p:cNvSpPr>
          <p:nvPr/>
        </p:nvSpPr>
        <p:spPr>
          <a:xfrm>
            <a:off x="4602303" y="1766886"/>
            <a:ext cx="2987394" cy="4110039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F08EB0E3-172B-C8C1-2375-0DB495E2928F}"/>
              </a:ext>
            </a:extLst>
          </p:cNvPr>
          <p:cNvSpPr/>
          <p:nvPr/>
        </p:nvSpPr>
        <p:spPr>
          <a:xfrm>
            <a:off x="5715581" y="1412875"/>
            <a:ext cx="786238" cy="78623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C0DC2C01-E57C-D5CF-D2EB-ED5E2684D429}"/>
              </a:ext>
            </a:extLst>
          </p:cNvPr>
          <p:cNvSpPr txBox="1"/>
          <p:nvPr/>
        </p:nvSpPr>
        <p:spPr>
          <a:xfrm>
            <a:off x="5461398" y="2551708"/>
            <a:ext cx="1231106" cy="3693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增强需求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6287CAC-2204-3394-9DF8-EB1D12072CDD}"/>
              </a:ext>
            </a:extLst>
          </p:cNvPr>
          <p:cNvSpPr txBox="1"/>
          <p:nvPr/>
        </p:nvSpPr>
        <p:spPr>
          <a:xfrm>
            <a:off x="4910521" y="3425115"/>
            <a:ext cx="2383657" cy="141737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无论意向客户有多强烈的需求，仍有可能具有一些否定购买的因素，解决顾虑是逼定前提</a:t>
            </a:r>
          </a:p>
        </p:txBody>
      </p:sp>
      <p:sp>
        <p:nvSpPr>
          <p:cNvPr id="23" name="Rectangle: Rounded Corners 2">
            <a:extLst>
              <a:ext uri="{FF2B5EF4-FFF2-40B4-BE49-F238E27FC236}">
                <a16:creationId xmlns:a16="http://schemas.microsoft.com/office/drawing/2014/main" id="{8B962258-499A-7375-398C-EECBB51E9177}"/>
              </a:ext>
            </a:extLst>
          </p:cNvPr>
          <p:cNvSpPr>
            <a:spLocks/>
          </p:cNvSpPr>
          <p:nvPr/>
        </p:nvSpPr>
        <p:spPr>
          <a:xfrm>
            <a:off x="8118380" y="1766886"/>
            <a:ext cx="2987394" cy="4110039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CAE74C7D-BCA9-5CE1-80FE-F5940DD7EB31}"/>
              </a:ext>
            </a:extLst>
          </p:cNvPr>
          <p:cNvSpPr/>
          <p:nvPr/>
        </p:nvSpPr>
        <p:spPr>
          <a:xfrm>
            <a:off x="9231658" y="1412875"/>
            <a:ext cx="786238" cy="78623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26" name="object 3">
            <a:extLst>
              <a:ext uri="{FF2B5EF4-FFF2-40B4-BE49-F238E27FC236}">
                <a16:creationId xmlns:a16="http://schemas.microsoft.com/office/drawing/2014/main" id="{DE56A38B-7165-3B9B-A857-37059548AA3C}"/>
              </a:ext>
            </a:extLst>
          </p:cNvPr>
          <p:cNvSpPr txBox="1"/>
          <p:nvPr/>
        </p:nvSpPr>
        <p:spPr>
          <a:xfrm>
            <a:off x="8977475" y="2551708"/>
            <a:ext cx="1231106" cy="3693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增加自信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9C27D5B-0BCE-461D-97E7-8B8820A695A6}"/>
              </a:ext>
            </a:extLst>
          </p:cNvPr>
          <p:cNvSpPr txBox="1"/>
          <p:nvPr/>
        </p:nvSpPr>
        <p:spPr>
          <a:xfrm>
            <a:off x="8426598" y="3425115"/>
            <a:ext cx="2383657" cy="141737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意向客户对产品足够认可，也有足够了解，仍有可能对产品的了解产生不自信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1C4B0B5A-43A2-1802-B721-95B43F3D7550}"/>
              </a:ext>
            </a:extLst>
          </p:cNvPr>
          <p:cNvSpPr/>
          <p:nvPr/>
        </p:nvSpPr>
        <p:spPr>
          <a:xfrm>
            <a:off x="5788951" y="3132125"/>
            <a:ext cx="576000" cy="3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C2966F94-23E4-44FB-F03D-DB5077E9B074}"/>
              </a:ext>
            </a:extLst>
          </p:cNvPr>
          <p:cNvSpPr/>
          <p:nvPr/>
        </p:nvSpPr>
        <p:spPr>
          <a:xfrm>
            <a:off x="9336777" y="3132125"/>
            <a:ext cx="576000" cy="3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F123317D-D8D4-D388-D610-3988E185A9AC}"/>
              </a:ext>
            </a:extLst>
          </p:cNvPr>
          <p:cNvSpPr/>
          <p:nvPr/>
        </p:nvSpPr>
        <p:spPr>
          <a:xfrm>
            <a:off x="2358207" y="5264662"/>
            <a:ext cx="360000" cy="36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F7EA2415-F34B-7DC7-613B-6EE7A0371F5B}"/>
              </a:ext>
            </a:extLst>
          </p:cNvPr>
          <p:cNvSpPr/>
          <p:nvPr/>
        </p:nvSpPr>
        <p:spPr>
          <a:xfrm>
            <a:off x="5923210" y="5264662"/>
            <a:ext cx="360000" cy="36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6B7E2162-5894-C8EE-D65C-97B7C6B84CD0}"/>
              </a:ext>
            </a:extLst>
          </p:cNvPr>
          <p:cNvSpPr/>
          <p:nvPr/>
        </p:nvSpPr>
        <p:spPr>
          <a:xfrm>
            <a:off x="9488213" y="5264662"/>
            <a:ext cx="360000" cy="36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55629581-FE1A-BCDB-E2C0-7EC184FFEFC4}"/>
              </a:ext>
            </a:extLst>
          </p:cNvPr>
          <p:cNvSpPr/>
          <p:nvPr/>
        </p:nvSpPr>
        <p:spPr>
          <a:xfrm>
            <a:off x="2158458" y="1412875"/>
            <a:ext cx="786238" cy="78623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477BAB91-249B-EFE7-8519-AC410AAF39DC}"/>
              </a:ext>
            </a:extLst>
          </p:cNvPr>
          <p:cNvGrpSpPr/>
          <p:nvPr/>
        </p:nvGrpSpPr>
        <p:grpSpPr>
          <a:xfrm>
            <a:off x="2340224" y="1594385"/>
            <a:ext cx="441300" cy="423218"/>
            <a:chOff x="3286439" y="0"/>
            <a:chExt cx="2179128" cy="2089842"/>
          </a:xfrm>
          <a:solidFill>
            <a:schemeClr val="bg1"/>
          </a:solidFill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42BBD23B-F33A-68B5-B60D-D3CE5B40D891}"/>
                </a:ext>
              </a:extLst>
            </p:cNvPr>
            <p:cNvSpPr/>
            <p:nvPr/>
          </p:nvSpPr>
          <p:spPr>
            <a:xfrm>
              <a:off x="4012551" y="651802"/>
              <a:ext cx="786238" cy="786238"/>
            </a:xfrm>
            <a:prstGeom prst="ellipse">
              <a:avLst/>
            </a:prstGeom>
            <a:grpFill/>
            <a:ln>
              <a:noFill/>
            </a:ln>
            <a:effectLst>
              <a:outerShdw blurRad="241300" dist="38100" dir="2700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OPPOSans R" panose="00020600040101010101" pitchFamily="18" charset="-122"/>
                <a:ea typeface="思源黑体 CN Regular"/>
              </a:endParaRPr>
            </a:p>
          </p:txBody>
        </p:sp>
        <p:pic>
          <p:nvPicPr>
            <p:cNvPr id="53" name="图形 52">
              <a:extLst>
                <a:ext uri="{FF2B5EF4-FFF2-40B4-BE49-F238E27FC236}">
                  <a16:creationId xmlns:a16="http://schemas.microsoft.com/office/drawing/2014/main" id="{983A054E-ACC2-4739-3195-4D69D4E0A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75725" y="0"/>
              <a:ext cx="2089842" cy="2089842"/>
            </a:xfrm>
            <a:prstGeom prst="rect">
              <a:avLst/>
            </a:prstGeom>
          </p:spPr>
        </p:pic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AB3A0386-E04C-602E-17D9-870C17623FC1}"/>
                </a:ext>
              </a:extLst>
            </p:cNvPr>
            <p:cNvSpPr/>
            <p:nvPr/>
          </p:nvSpPr>
          <p:spPr>
            <a:xfrm rot="2708223">
              <a:off x="3764843" y="1010538"/>
              <a:ext cx="192499" cy="1149308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3467DFD3-E96B-ED35-E4EB-94C453671E8C}"/>
                </a:ext>
              </a:extLst>
            </p:cNvPr>
            <p:cNvSpPr/>
            <p:nvPr/>
          </p:nvSpPr>
          <p:spPr>
            <a:xfrm>
              <a:off x="3908342" y="1060217"/>
              <a:ext cx="442912" cy="4429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" name="图形 60">
            <a:extLst>
              <a:ext uri="{FF2B5EF4-FFF2-40B4-BE49-F238E27FC236}">
                <a16:creationId xmlns:a16="http://schemas.microsoft.com/office/drawing/2014/main" id="{5DA35293-4CBA-F4A5-1460-EF21AA32F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16576" y="1593576"/>
            <a:ext cx="409150" cy="409150"/>
          </a:xfrm>
          <a:prstGeom prst="rect">
            <a:avLst/>
          </a:prstGeom>
        </p:spPr>
      </p:pic>
      <p:pic>
        <p:nvPicPr>
          <p:cNvPr id="63" name="图形 62">
            <a:extLst>
              <a:ext uri="{FF2B5EF4-FFF2-40B4-BE49-F238E27FC236}">
                <a16:creationId xmlns:a16="http://schemas.microsoft.com/office/drawing/2014/main" id="{6978F85C-B88A-D45A-BE6F-4A8E16751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5973" y="1623218"/>
            <a:ext cx="424442" cy="42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59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椭圆 62">
            <a:extLst>
              <a:ext uri="{FF2B5EF4-FFF2-40B4-BE49-F238E27FC236}">
                <a16:creationId xmlns:a16="http://schemas.microsoft.com/office/drawing/2014/main" id="{CBB3FC25-0ED6-3375-D2F2-8366C4A04BB0}"/>
              </a:ext>
            </a:extLst>
          </p:cNvPr>
          <p:cNvSpPr/>
          <p:nvPr/>
        </p:nvSpPr>
        <p:spPr>
          <a:xfrm>
            <a:off x="3165764" y="498764"/>
            <a:ext cx="5860472" cy="5860472"/>
          </a:xfrm>
          <a:prstGeom prst="ellipse">
            <a:avLst/>
          </a:prstGeom>
          <a:noFill/>
          <a:ln w="254000" cap="flat" cmpd="sng" algn="ctr">
            <a:solidFill>
              <a:schemeClr val="accent1">
                <a:lumMod val="20000"/>
                <a:lumOff val="80000"/>
                <a:alpha val="18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DA3DFF88-D2D5-9E75-139A-DB45D17E072C}"/>
              </a:ext>
            </a:extLst>
          </p:cNvPr>
          <p:cNvSpPr/>
          <p:nvPr/>
        </p:nvSpPr>
        <p:spPr>
          <a:xfrm>
            <a:off x="444500" y="-2222500"/>
            <a:ext cx="11303000" cy="11303000"/>
          </a:xfrm>
          <a:prstGeom prst="ellipse">
            <a:avLst/>
          </a:prstGeom>
          <a:noFill/>
          <a:ln w="146050" cap="flat" cmpd="sng" algn="ctr">
            <a:gradFill>
              <a:gsLst>
                <a:gs pos="30000">
                  <a:schemeClr val="accent1">
                    <a:lumMod val="20000"/>
                    <a:lumOff val="80000"/>
                    <a:alpha val="0"/>
                  </a:schemeClr>
                </a:gs>
                <a:gs pos="50000">
                  <a:schemeClr val="accent1">
                    <a:lumMod val="20000"/>
                    <a:lumOff val="80000"/>
                    <a:alpha val="79000"/>
                  </a:schemeClr>
                </a:gs>
                <a:gs pos="7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E7F24B25-AF11-F5A9-F217-B9EC1540CFFA}"/>
              </a:ext>
            </a:extLst>
          </p:cNvPr>
          <p:cNvSpPr/>
          <p:nvPr/>
        </p:nvSpPr>
        <p:spPr>
          <a:xfrm>
            <a:off x="3955473" y="1288473"/>
            <a:ext cx="4281054" cy="4281054"/>
          </a:xfrm>
          <a:prstGeom prst="ellipse">
            <a:avLst/>
          </a:prstGeom>
          <a:noFill/>
          <a:ln w="254000" cap="flat" cmpd="sng" algn="ctr">
            <a:solidFill>
              <a:schemeClr val="accent1">
                <a:lumMod val="20000"/>
                <a:lumOff val="80000"/>
                <a:alpha val="1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FEE91278-464B-A71E-F177-D80C0E3AE296}"/>
              </a:ext>
            </a:extLst>
          </p:cNvPr>
          <p:cNvSpPr/>
          <p:nvPr/>
        </p:nvSpPr>
        <p:spPr>
          <a:xfrm>
            <a:off x="1943659" y="1455653"/>
            <a:ext cx="2047067" cy="605754"/>
          </a:xfrm>
          <a:prstGeom prst="roundRect">
            <a:avLst>
              <a:gd name="adj" fmla="val 11717"/>
            </a:avLst>
          </a:prstGeom>
          <a:solidFill>
            <a:schemeClr val="bg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0559D86-75DC-1171-63FD-4DBC65CEFB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逼定的时机</a:t>
            </a:r>
            <a:endParaRPr 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999EBEC-8B05-8E30-0A35-6D46837ACB38}"/>
              </a:ext>
            </a:extLst>
          </p:cNvPr>
          <p:cNvSpPr txBox="1"/>
          <p:nvPr/>
        </p:nvSpPr>
        <p:spPr>
          <a:xfrm>
            <a:off x="1316506" y="2172495"/>
            <a:ext cx="2674220" cy="61972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12700" marR="5080" algn="r">
              <a:lnSpc>
                <a:spcPct val="130000"/>
              </a:lnSpc>
              <a:spcBef>
                <a:spcPts val="95"/>
              </a:spcBef>
              <a:buClr>
                <a:srgbClr val="CC0000"/>
              </a:buClr>
              <a:tabLst>
                <a:tab pos="481965" algn="l"/>
                <a:tab pos="482600" algn="l"/>
              </a:tabLs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客户表现出兴趣之后才逼定是基本的</a:t>
            </a:r>
            <a:r>
              <a:rPr lang="zh-CN" altLang="en-US" sz="16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原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则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5D063EA-8349-F000-BA8A-8F6828CEA833}"/>
              </a:ext>
            </a:extLst>
          </p:cNvPr>
          <p:cNvSpPr txBox="1"/>
          <p:nvPr/>
        </p:nvSpPr>
        <p:spPr>
          <a:xfrm>
            <a:off x="2181356" y="1493972"/>
            <a:ext cx="1674817" cy="44941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marL="12700" marR="5080">
              <a:lnSpc>
                <a:spcPct val="130000"/>
              </a:lnSpc>
              <a:spcBef>
                <a:spcPts val="95"/>
              </a:spcBef>
              <a:buClr>
                <a:srgbClr val="CC0000"/>
              </a:buClr>
              <a:tabLst>
                <a:tab pos="481965" algn="l"/>
                <a:tab pos="482600" algn="l"/>
              </a:tabLst>
            </a:pPr>
            <a:r>
              <a:rPr lang="en-US" altLang="zh-CN" sz="2400" spc="-15" dirty="0">
                <a:solidFill>
                  <a:schemeClr val="accent1"/>
                </a:solidFill>
                <a:latin typeface="+mj-ea"/>
                <a:ea typeface="+mj-ea"/>
                <a:cs typeface="OPPOSans R" panose="00020600040101010101" pitchFamily="18" charset="-122"/>
              </a:rPr>
              <a:t>01 </a:t>
            </a:r>
            <a:r>
              <a:rPr lang="zh-CN" altLang="en-US" sz="2400" spc="-15" dirty="0">
                <a:solidFill>
                  <a:schemeClr val="accent1"/>
                </a:solidFill>
                <a:latin typeface="+mj-ea"/>
                <a:ea typeface="+mj-ea"/>
                <a:cs typeface="OPPOSans R" panose="00020600040101010101" pitchFamily="18" charset="-122"/>
              </a:rPr>
              <a:t>基本原则</a:t>
            </a:r>
            <a:endParaRPr lang="zh-CN" altLang="en-US" sz="2400" dirty="0">
              <a:solidFill>
                <a:schemeClr val="accent1"/>
              </a:solidFill>
              <a:latin typeface="+mj-ea"/>
              <a:ea typeface="+mj-ea"/>
              <a:cs typeface="OPPOSans R" panose="00020600040101010101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1BC98D0-B5D2-4447-C77A-8EB2B02BC922}"/>
              </a:ext>
            </a:extLst>
          </p:cNvPr>
          <p:cNvGrpSpPr/>
          <p:nvPr/>
        </p:nvGrpSpPr>
        <p:grpSpPr>
          <a:xfrm>
            <a:off x="4513705" y="1796665"/>
            <a:ext cx="3240000" cy="3240000"/>
            <a:chOff x="4513705" y="1796665"/>
            <a:chExt cx="3240000" cy="3240000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30D60998-D3BD-05FE-C787-CFC04A85006A}"/>
                </a:ext>
              </a:extLst>
            </p:cNvPr>
            <p:cNvSpPr/>
            <p:nvPr/>
          </p:nvSpPr>
          <p:spPr>
            <a:xfrm>
              <a:off x="5039262" y="2342580"/>
              <a:ext cx="2188886" cy="2148170"/>
            </a:xfrm>
            <a:prstGeom prst="ellipse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32000">
                  <a:schemeClr val="accent1">
                    <a:lumMod val="60000"/>
                    <a:lumOff val="40000"/>
                  </a:schemeClr>
                </a:gs>
                <a:gs pos="71000">
                  <a:schemeClr val="accent1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>
              <a:outerShdw blurRad="241300" dist="38100" dir="2700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96C34653-0D4C-415D-13C0-8E90D4F17EF1}"/>
                </a:ext>
              </a:extLst>
            </p:cNvPr>
            <p:cNvSpPr txBox="1"/>
            <p:nvPr/>
          </p:nvSpPr>
          <p:spPr>
            <a:xfrm>
              <a:off x="5404494" y="3010376"/>
              <a:ext cx="1563107" cy="92041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6000" dirty="0">
                  <a:solidFill>
                    <a:schemeClr val="bg1"/>
                  </a:solidFill>
                  <a:latin typeface="+mj-ea"/>
                  <a:ea typeface="+mj-ea"/>
                </a:rPr>
                <a:t>时机</a:t>
              </a: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47188A4B-E3BB-7C88-7FA1-2EB86CD3A74F}"/>
                </a:ext>
              </a:extLst>
            </p:cNvPr>
            <p:cNvGrpSpPr/>
            <p:nvPr/>
          </p:nvGrpSpPr>
          <p:grpSpPr>
            <a:xfrm>
              <a:off x="4513705" y="1796665"/>
              <a:ext cx="3240000" cy="3240000"/>
              <a:chOff x="4876800" y="1737823"/>
              <a:chExt cx="2349710" cy="2349710"/>
            </a:xfrm>
          </p:grpSpPr>
          <p:grpSp>
            <p:nvGrpSpPr>
              <p:cNvPr id="19" name="组合 18" descr="e7d195523061f1c0d3ba7f298e59d031c9c3f97027ed136f882110EF8F17BAD1F2C348D17C7856EF46CB4678CC9E44EE1ABA681E3133328A7B4D22AAF822B2429426B2355AA8CC4431B8568D2CF3B73A042CC7A6E14FDCC0EB27FF621AF5859D0CD069A78AF97B0FFE978FDE1428983FF81A9B2DA640D51F10C86B2F787E469F33B6930A94004693">
                <a:extLst>
                  <a:ext uri="{FF2B5EF4-FFF2-40B4-BE49-F238E27FC236}">
                    <a16:creationId xmlns:a16="http://schemas.microsoft.com/office/drawing/2014/main" id="{83E2DA9D-B820-B240-9437-B91B59F7B170}"/>
                  </a:ext>
                </a:extLst>
              </p:cNvPr>
              <p:cNvGrpSpPr/>
              <p:nvPr/>
            </p:nvGrpSpPr>
            <p:grpSpPr>
              <a:xfrm>
                <a:off x="4876800" y="1737823"/>
                <a:ext cx="2349710" cy="2349710"/>
                <a:chOff x="3871727" y="1366529"/>
                <a:chExt cx="4286743" cy="4286744"/>
              </a:xfrm>
            </p:grpSpPr>
            <p:sp>
              <p:nvSpPr>
                <p:cNvPr id="21" name="弧形 20" descr="e7d195523061f1c0d3ba7f298e59d031c9c3f97027ed136f882110EF8F17BAD1F2C348D17C7856EF46CB4678CC9E44EE1ABA681E3133328A7B4D22AAF822B2429426B2355AA8CC4431B8568D2CF3B73A608EADBFD87AE0DC2085F49D4C585EE85AD222AAB0F9867648B54ABAF32054115737F34E4D49AA79217DAAD96EC749D63CD56D4C4DBEFB4D">
                  <a:extLst>
                    <a:ext uri="{FF2B5EF4-FFF2-40B4-BE49-F238E27FC236}">
                      <a16:creationId xmlns:a16="http://schemas.microsoft.com/office/drawing/2014/main" id="{C36071B0-E5AB-34A8-4B86-09C82AC74ECD}"/>
                    </a:ext>
                  </a:extLst>
                </p:cNvPr>
                <p:cNvSpPr/>
                <p:nvPr/>
              </p:nvSpPr>
              <p:spPr>
                <a:xfrm>
                  <a:off x="3871727" y="1366529"/>
                  <a:ext cx="4286743" cy="4286744"/>
                </a:xfrm>
                <a:prstGeom prst="arc">
                  <a:avLst>
                    <a:gd name="adj1" fmla="val 351056"/>
                    <a:gd name="adj2" fmla="val 21183544"/>
                  </a:avLst>
                </a:prstGeom>
                <a:ln w="9525" cap="rnd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2234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  <p:sp>
              <p:nvSpPr>
                <p:cNvPr id="26" name="弧形 25">
                  <a:extLst>
                    <a:ext uri="{FF2B5EF4-FFF2-40B4-BE49-F238E27FC236}">
                      <a16:creationId xmlns:a16="http://schemas.microsoft.com/office/drawing/2014/main" id="{1858EEA5-0758-A5B4-ABDA-19E2CA41BE17}"/>
                    </a:ext>
                  </a:extLst>
                </p:cNvPr>
                <p:cNvSpPr/>
                <p:nvPr/>
              </p:nvSpPr>
              <p:spPr>
                <a:xfrm>
                  <a:off x="4107522" y="1602325"/>
                  <a:ext cx="3815153" cy="3815153"/>
                </a:xfrm>
                <a:prstGeom prst="arc">
                  <a:avLst>
                    <a:gd name="adj1" fmla="val 5491943"/>
                    <a:gd name="adj2" fmla="val 12196883"/>
                  </a:avLst>
                </a:prstGeom>
                <a:ln w="9525" cap="rnd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2234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</p:grpSp>
          <p:sp>
            <p:nvSpPr>
              <p:cNvPr id="20" name="弧形 19" descr="e7d195523061f1c0d3ba7f298e59d031c9c3f97027ed136f882110EF8F17BAD1F2C348D17C7856EF46CB4678CC9E44EE1ABA681E3133328A7B4D22AAF822B2429426B2355AA8CC4431B8568D2CF3B73A042CC7A6E14FDCC0EB27FF621AF5859D0CD069A78AF97B0FFE978FDE1428983FF81A9B2DA640D51F10C86B2F787E469F33B6930A94004693">
                <a:extLst>
                  <a:ext uri="{FF2B5EF4-FFF2-40B4-BE49-F238E27FC236}">
                    <a16:creationId xmlns:a16="http://schemas.microsoft.com/office/drawing/2014/main" id="{21CE4377-B54B-88C1-4DC5-8D698185903D}"/>
                  </a:ext>
                </a:extLst>
              </p:cNvPr>
              <p:cNvSpPr/>
              <p:nvPr/>
            </p:nvSpPr>
            <p:spPr>
              <a:xfrm>
                <a:off x="5034111" y="1878105"/>
                <a:ext cx="2080181" cy="2080181"/>
              </a:xfrm>
              <a:prstGeom prst="arc">
                <a:avLst>
                  <a:gd name="adj1" fmla="val 13453442"/>
                  <a:gd name="adj2" fmla="val 5479437"/>
                </a:avLst>
              </a:prstGeom>
              <a:ln w="9525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2234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</p:grpSp>
      </p:grp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0F415A4E-903B-31A5-8F1F-DA43A2C16107}"/>
              </a:ext>
            </a:extLst>
          </p:cNvPr>
          <p:cNvSpPr/>
          <p:nvPr/>
        </p:nvSpPr>
        <p:spPr>
          <a:xfrm>
            <a:off x="1434654" y="3063262"/>
            <a:ext cx="2047068" cy="605754"/>
          </a:xfrm>
          <a:prstGeom prst="roundRect">
            <a:avLst>
              <a:gd name="adj" fmla="val 11717"/>
            </a:avLst>
          </a:prstGeom>
          <a:solidFill>
            <a:schemeClr val="bg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AF1F74E-55B7-0E43-3369-84ED6854131D}"/>
              </a:ext>
            </a:extLst>
          </p:cNvPr>
          <p:cNvSpPr txBox="1"/>
          <p:nvPr/>
        </p:nvSpPr>
        <p:spPr>
          <a:xfrm>
            <a:off x="784839" y="3780104"/>
            <a:ext cx="2674220" cy="61972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12700" marR="5080" algn="r">
              <a:lnSpc>
                <a:spcPct val="130000"/>
              </a:lnSpc>
              <a:spcBef>
                <a:spcPts val="95"/>
              </a:spcBef>
              <a:buClr>
                <a:srgbClr val="CC0000"/>
              </a:buClr>
              <a:tabLst>
                <a:tab pos="481965" algn="l"/>
                <a:tab pos="482600" algn="l"/>
              </a:tabLs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客户反复认同销售员推荐房源的优势和价值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45D65075-48F0-A133-FC27-BDCA7F10910A}"/>
              </a:ext>
            </a:extLst>
          </p:cNvPr>
          <p:cNvSpPr txBox="1"/>
          <p:nvPr/>
        </p:nvSpPr>
        <p:spPr>
          <a:xfrm>
            <a:off x="1577106" y="3101581"/>
            <a:ext cx="1729320" cy="44941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marL="12700" marR="5080">
              <a:lnSpc>
                <a:spcPct val="130000"/>
              </a:lnSpc>
              <a:spcBef>
                <a:spcPts val="95"/>
              </a:spcBef>
              <a:buClr>
                <a:srgbClr val="CC0000"/>
              </a:buClr>
              <a:tabLst>
                <a:tab pos="481965" algn="l"/>
                <a:tab pos="482600" algn="l"/>
              </a:tabLst>
            </a:pPr>
            <a:r>
              <a:rPr lang="en-US" altLang="zh-CN" sz="2400" spc="-15" dirty="0">
                <a:solidFill>
                  <a:schemeClr val="accent1"/>
                </a:solidFill>
                <a:latin typeface="+mj-ea"/>
                <a:ea typeface="+mj-ea"/>
                <a:cs typeface="OPPOSans R" panose="00020600040101010101" pitchFamily="18" charset="-122"/>
              </a:rPr>
              <a:t>02 </a:t>
            </a:r>
            <a:r>
              <a:rPr lang="zh-CN" altLang="en-US" sz="2400" spc="-15" dirty="0">
                <a:solidFill>
                  <a:schemeClr val="accent1"/>
                </a:solidFill>
                <a:latin typeface="+mj-ea"/>
                <a:ea typeface="+mj-ea"/>
                <a:cs typeface="OPPOSans R" panose="00020600040101010101" pitchFamily="18" charset="-122"/>
              </a:rPr>
              <a:t>反复认同</a:t>
            </a: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3E07A23F-6179-7EDB-0013-599B9D0BAC8C}"/>
              </a:ext>
            </a:extLst>
          </p:cNvPr>
          <p:cNvSpPr/>
          <p:nvPr/>
        </p:nvSpPr>
        <p:spPr>
          <a:xfrm>
            <a:off x="1909637" y="4573386"/>
            <a:ext cx="2047068" cy="605754"/>
          </a:xfrm>
          <a:prstGeom prst="roundRect">
            <a:avLst>
              <a:gd name="adj" fmla="val 11717"/>
            </a:avLst>
          </a:prstGeom>
          <a:solidFill>
            <a:schemeClr val="bg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9E2950A8-9CB7-4D2A-1E33-2F0D80C8D63D}"/>
              </a:ext>
            </a:extLst>
          </p:cNvPr>
          <p:cNvSpPr txBox="1"/>
          <p:nvPr/>
        </p:nvSpPr>
        <p:spPr>
          <a:xfrm>
            <a:off x="1259822" y="5290228"/>
            <a:ext cx="2674220" cy="61972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12700" marR="5080" algn="r">
              <a:lnSpc>
                <a:spcPct val="130000"/>
              </a:lnSpc>
              <a:spcBef>
                <a:spcPts val="95"/>
              </a:spcBef>
              <a:buClr>
                <a:srgbClr val="CC0000"/>
              </a:buClr>
              <a:tabLst>
                <a:tab pos="481965" algn="l"/>
                <a:tab pos="482600" algn="l"/>
              </a:tabLs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客户深刻认同了销售员某一项争议意见作出答复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F733F1D-C594-12A9-C8A3-2791CA490233}"/>
              </a:ext>
            </a:extLst>
          </p:cNvPr>
          <p:cNvSpPr txBox="1"/>
          <p:nvPr/>
        </p:nvSpPr>
        <p:spPr>
          <a:xfrm>
            <a:off x="2052089" y="4611705"/>
            <a:ext cx="1729320" cy="44941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marL="12700" marR="5080">
              <a:lnSpc>
                <a:spcPct val="130000"/>
              </a:lnSpc>
              <a:spcBef>
                <a:spcPts val="95"/>
              </a:spcBef>
              <a:buClr>
                <a:srgbClr val="CC0000"/>
              </a:buClr>
              <a:tabLst>
                <a:tab pos="481965" algn="l"/>
                <a:tab pos="482600" algn="l"/>
              </a:tabLst>
            </a:pPr>
            <a:r>
              <a:rPr lang="en-US" altLang="zh-CN" sz="2400" spc="-15" dirty="0">
                <a:solidFill>
                  <a:schemeClr val="accent1"/>
                </a:solidFill>
                <a:latin typeface="+mj-ea"/>
                <a:ea typeface="+mj-ea"/>
                <a:cs typeface="OPPOSans R" panose="00020600040101010101" pitchFamily="18" charset="-122"/>
              </a:rPr>
              <a:t>03 </a:t>
            </a:r>
            <a:r>
              <a:rPr lang="zh-CN" altLang="en-US" sz="2400" spc="-15" dirty="0">
                <a:solidFill>
                  <a:schemeClr val="accent1"/>
                </a:solidFill>
                <a:latin typeface="+mj-ea"/>
                <a:ea typeface="+mj-ea"/>
                <a:cs typeface="OPPOSans R" panose="00020600040101010101" pitchFamily="18" charset="-122"/>
              </a:rPr>
              <a:t>作出答复</a:t>
            </a:r>
          </a:p>
        </p:txBody>
      </p:sp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D9FED6F3-CA5D-6AC9-2CC0-8D4C5C827072}"/>
              </a:ext>
            </a:extLst>
          </p:cNvPr>
          <p:cNvSpPr/>
          <p:nvPr/>
        </p:nvSpPr>
        <p:spPr>
          <a:xfrm>
            <a:off x="8335827" y="1455653"/>
            <a:ext cx="2047067" cy="605754"/>
          </a:xfrm>
          <a:prstGeom prst="roundRect">
            <a:avLst>
              <a:gd name="adj" fmla="val 11717"/>
            </a:avLst>
          </a:prstGeom>
          <a:solidFill>
            <a:schemeClr val="bg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A27F67C4-C837-5A41-D4DD-388A1C3AF550}"/>
              </a:ext>
            </a:extLst>
          </p:cNvPr>
          <p:cNvSpPr txBox="1"/>
          <p:nvPr/>
        </p:nvSpPr>
        <p:spPr>
          <a:xfrm>
            <a:off x="8358489" y="2172495"/>
            <a:ext cx="2674220" cy="61972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12700">
              <a:lnSpc>
                <a:spcPct val="130000"/>
              </a:lnSpc>
              <a:spcBef>
                <a:spcPts val="525"/>
              </a:spcBef>
              <a:buClr>
                <a:srgbClr val="CC0000"/>
              </a:buClr>
              <a:tabLst>
                <a:tab pos="481965" algn="l"/>
                <a:tab pos="482600" algn="l"/>
              </a:tabLs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与客户交谈的过程中出现了异常的和谐场景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522F5607-AD21-BBF0-8075-07542563D278}"/>
              </a:ext>
            </a:extLst>
          </p:cNvPr>
          <p:cNvSpPr txBox="1"/>
          <p:nvPr/>
        </p:nvSpPr>
        <p:spPr>
          <a:xfrm>
            <a:off x="8478278" y="1493972"/>
            <a:ext cx="1729320" cy="44941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marL="12700" marR="5080">
              <a:lnSpc>
                <a:spcPct val="130000"/>
              </a:lnSpc>
              <a:spcBef>
                <a:spcPts val="95"/>
              </a:spcBef>
              <a:buClr>
                <a:srgbClr val="CC0000"/>
              </a:buClr>
              <a:tabLst>
                <a:tab pos="481965" algn="l"/>
                <a:tab pos="482600" algn="l"/>
              </a:tabLst>
            </a:pPr>
            <a:r>
              <a:rPr lang="en-US" altLang="zh-CN" sz="2400" spc="-15" dirty="0">
                <a:solidFill>
                  <a:schemeClr val="accent1"/>
                </a:solidFill>
                <a:latin typeface="+mj-ea"/>
                <a:ea typeface="+mj-ea"/>
                <a:cs typeface="OPPOSans R" panose="00020600040101010101" pitchFamily="18" charset="-122"/>
              </a:rPr>
              <a:t>04 </a:t>
            </a:r>
            <a:r>
              <a:rPr lang="zh-CN" altLang="en-US" sz="2400" spc="-15" dirty="0">
                <a:solidFill>
                  <a:schemeClr val="accent1"/>
                </a:solidFill>
                <a:latin typeface="+mj-ea"/>
                <a:ea typeface="+mj-ea"/>
                <a:cs typeface="OPPOSans R" panose="00020600040101010101" pitchFamily="18" charset="-122"/>
              </a:rPr>
              <a:t>和谐场景</a:t>
            </a:r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6CD3E570-4CD0-77A7-B25B-AB08997CB26C}"/>
              </a:ext>
            </a:extLst>
          </p:cNvPr>
          <p:cNvSpPr/>
          <p:nvPr/>
        </p:nvSpPr>
        <p:spPr>
          <a:xfrm>
            <a:off x="8655330" y="3063262"/>
            <a:ext cx="2047068" cy="605754"/>
          </a:xfrm>
          <a:prstGeom prst="roundRect">
            <a:avLst>
              <a:gd name="adj" fmla="val 11717"/>
            </a:avLst>
          </a:prstGeom>
          <a:solidFill>
            <a:schemeClr val="bg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5FBBDFC9-F7E6-A5F8-0E85-CDAE3DF308C2}"/>
              </a:ext>
            </a:extLst>
          </p:cNvPr>
          <p:cNvSpPr txBox="1"/>
          <p:nvPr/>
        </p:nvSpPr>
        <p:spPr>
          <a:xfrm>
            <a:off x="8655330" y="3780104"/>
            <a:ext cx="2674220" cy="61972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12700">
              <a:lnSpc>
                <a:spcPct val="130000"/>
              </a:lnSpc>
              <a:spcBef>
                <a:spcPts val="525"/>
              </a:spcBef>
              <a:buClr>
                <a:srgbClr val="CC0000"/>
              </a:buClr>
              <a:tabLst>
                <a:tab pos="481965" algn="l"/>
                <a:tab pos="482600" algn="l"/>
              </a:tabLs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经过长期艰难的谈判后，没出现大的分歧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E4E77B11-FBA9-30BD-93CF-087E674949A0}"/>
              </a:ext>
            </a:extLst>
          </p:cNvPr>
          <p:cNvSpPr txBox="1"/>
          <p:nvPr/>
        </p:nvSpPr>
        <p:spPr>
          <a:xfrm>
            <a:off x="8797782" y="3101581"/>
            <a:ext cx="1729320" cy="44941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marL="12700" marR="5080">
              <a:lnSpc>
                <a:spcPct val="130000"/>
              </a:lnSpc>
              <a:spcBef>
                <a:spcPts val="95"/>
              </a:spcBef>
              <a:buClr>
                <a:srgbClr val="CC0000"/>
              </a:buClr>
              <a:tabLst>
                <a:tab pos="481965" algn="l"/>
                <a:tab pos="482600" algn="l"/>
              </a:tabLst>
            </a:pPr>
            <a:r>
              <a:rPr lang="en-US" altLang="zh-CN" sz="2400" spc="-15" dirty="0">
                <a:solidFill>
                  <a:schemeClr val="accent1"/>
                </a:solidFill>
                <a:latin typeface="+mj-ea"/>
                <a:ea typeface="+mj-ea"/>
                <a:cs typeface="OPPOSans R" panose="00020600040101010101" pitchFamily="18" charset="-122"/>
              </a:rPr>
              <a:t>05 </a:t>
            </a:r>
            <a:r>
              <a:rPr lang="zh-CN" altLang="en-US" sz="2400" spc="-15" dirty="0">
                <a:solidFill>
                  <a:schemeClr val="accent1"/>
                </a:solidFill>
                <a:latin typeface="+mj-ea"/>
                <a:ea typeface="+mj-ea"/>
                <a:cs typeface="OPPOSans R" panose="00020600040101010101" pitchFamily="18" charset="-122"/>
              </a:rPr>
              <a:t>谈判过后</a:t>
            </a:r>
          </a:p>
        </p:txBody>
      </p:sp>
      <p:sp>
        <p:nvSpPr>
          <p:cNvPr id="60" name="矩形: 圆角 59">
            <a:extLst>
              <a:ext uri="{FF2B5EF4-FFF2-40B4-BE49-F238E27FC236}">
                <a16:creationId xmlns:a16="http://schemas.microsoft.com/office/drawing/2014/main" id="{74FF0B79-B339-82C8-6C68-9739E2690C2C}"/>
              </a:ext>
            </a:extLst>
          </p:cNvPr>
          <p:cNvSpPr/>
          <p:nvPr/>
        </p:nvSpPr>
        <p:spPr>
          <a:xfrm>
            <a:off x="8374038" y="4573386"/>
            <a:ext cx="2047068" cy="605754"/>
          </a:xfrm>
          <a:prstGeom prst="roundRect">
            <a:avLst>
              <a:gd name="adj" fmla="val 11717"/>
            </a:avLst>
          </a:prstGeom>
          <a:solidFill>
            <a:schemeClr val="bg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1F0CACDF-5A6B-3A5B-EFB2-1F534886F484}"/>
              </a:ext>
            </a:extLst>
          </p:cNvPr>
          <p:cNvSpPr txBox="1"/>
          <p:nvPr/>
        </p:nvSpPr>
        <p:spPr>
          <a:xfrm>
            <a:off x="8374038" y="5290228"/>
            <a:ext cx="2674220" cy="61972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12700">
              <a:lnSpc>
                <a:spcPct val="130000"/>
              </a:lnSpc>
              <a:spcBef>
                <a:spcPts val="525"/>
              </a:spcBef>
              <a:buClr>
                <a:srgbClr val="CC0000"/>
              </a:buClr>
              <a:tabLst>
                <a:tab pos="481965" algn="l"/>
                <a:tab pos="482600" algn="l"/>
              </a:tabLs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客户提出明显购买的语言或其他信号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180803C4-76A5-3224-A7DD-4401D5F4E135}"/>
              </a:ext>
            </a:extLst>
          </p:cNvPr>
          <p:cNvSpPr txBox="1"/>
          <p:nvPr/>
        </p:nvSpPr>
        <p:spPr>
          <a:xfrm>
            <a:off x="8516490" y="4611705"/>
            <a:ext cx="1729320" cy="44941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marL="12700" marR="5080">
              <a:lnSpc>
                <a:spcPct val="130000"/>
              </a:lnSpc>
              <a:spcBef>
                <a:spcPts val="95"/>
              </a:spcBef>
              <a:buClr>
                <a:srgbClr val="CC0000"/>
              </a:buClr>
              <a:tabLst>
                <a:tab pos="481965" algn="l"/>
                <a:tab pos="482600" algn="l"/>
              </a:tabLst>
            </a:pPr>
            <a:r>
              <a:rPr lang="en-US" altLang="zh-CN" sz="2400" spc="-15" dirty="0">
                <a:solidFill>
                  <a:schemeClr val="accent1"/>
                </a:solidFill>
                <a:latin typeface="+mj-ea"/>
                <a:ea typeface="+mj-ea"/>
                <a:cs typeface="OPPOSans R" panose="00020600040101010101" pitchFamily="18" charset="-122"/>
              </a:rPr>
              <a:t>06 </a:t>
            </a:r>
            <a:r>
              <a:rPr lang="zh-CN" altLang="en-US" sz="2400" spc="-15" dirty="0">
                <a:solidFill>
                  <a:schemeClr val="accent1"/>
                </a:solidFill>
                <a:latin typeface="+mj-ea"/>
                <a:ea typeface="+mj-ea"/>
                <a:cs typeface="OPPOSans R" panose="00020600040101010101" pitchFamily="18" charset="-122"/>
              </a:rPr>
              <a:t>购买信号</a:t>
            </a: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133BF741-8902-A26E-EC10-00C839A858D1}"/>
              </a:ext>
            </a:extLst>
          </p:cNvPr>
          <p:cNvSpPr/>
          <p:nvPr/>
        </p:nvSpPr>
        <p:spPr>
          <a:xfrm flipH="1">
            <a:off x="0" y="6109132"/>
            <a:ext cx="12192000" cy="927882"/>
          </a:xfrm>
          <a:custGeom>
            <a:avLst/>
            <a:gdLst>
              <a:gd name="connsiteX0" fmla="*/ 3343329 w 12192000"/>
              <a:gd name="connsiteY0" fmla="*/ 167 h 927882"/>
              <a:gd name="connsiteX1" fmla="*/ 9636648 w 12192000"/>
              <a:gd name="connsiteY1" fmla="*/ 466993 h 927882"/>
              <a:gd name="connsiteX2" fmla="*/ 12175165 w 12192000"/>
              <a:gd name="connsiteY2" fmla="*/ 207150 h 927882"/>
              <a:gd name="connsiteX3" fmla="*/ 12192000 w 12192000"/>
              <a:gd name="connsiteY3" fmla="*/ 204971 h 927882"/>
              <a:gd name="connsiteX4" fmla="*/ 12192000 w 12192000"/>
              <a:gd name="connsiteY4" fmla="*/ 927882 h 927882"/>
              <a:gd name="connsiteX5" fmla="*/ 0 w 12192000"/>
              <a:gd name="connsiteY5" fmla="*/ 927882 h 927882"/>
              <a:gd name="connsiteX6" fmla="*/ 0 w 12192000"/>
              <a:gd name="connsiteY6" fmla="*/ 492155 h 927882"/>
              <a:gd name="connsiteX7" fmla="*/ 136569 w 12192000"/>
              <a:gd name="connsiteY7" fmla="*/ 471057 h 927882"/>
              <a:gd name="connsiteX8" fmla="*/ 3343329 w 12192000"/>
              <a:gd name="connsiteY8" fmla="*/ 167 h 92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927882">
                <a:moveTo>
                  <a:pt x="3343329" y="167"/>
                </a:moveTo>
                <a:cubicBezTo>
                  <a:pt x="5009487" y="-9677"/>
                  <a:pt x="7965294" y="420337"/>
                  <a:pt x="9636648" y="466993"/>
                </a:cubicBezTo>
                <a:cubicBezTo>
                  <a:pt x="10576785" y="493237"/>
                  <a:pt x="11475617" y="305842"/>
                  <a:pt x="12175165" y="207150"/>
                </a:cubicBezTo>
                <a:lnTo>
                  <a:pt x="12192000" y="204971"/>
                </a:lnTo>
                <a:lnTo>
                  <a:pt x="12192000" y="927882"/>
                </a:lnTo>
                <a:lnTo>
                  <a:pt x="0" y="927882"/>
                </a:lnTo>
                <a:lnTo>
                  <a:pt x="0" y="492155"/>
                </a:lnTo>
                <a:lnTo>
                  <a:pt x="136569" y="471057"/>
                </a:lnTo>
                <a:cubicBezTo>
                  <a:pt x="920224" y="337338"/>
                  <a:pt x="1989576" y="8165"/>
                  <a:pt x="3343329" y="167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6020435C-97FC-CB71-EFDD-6D85D553759E}"/>
              </a:ext>
            </a:extLst>
          </p:cNvPr>
          <p:cNvSpPr/>
          <p:nvPr/>
        </p:nvSpPr>
        <p:spPr>
          <a:xfrm flipH="1">
            <a:off x="8737939" y="6104899"/>
            <a:ext cx="3454061" cy="932115"/>
          </a:xfrm>
          <a:custGeom>
            <a:avLst/>
            <a:gdLst>
              <a:gd name="connsiteX0" fmla="*/ 3075587 w 3454061"/>
              <a:gd name="connsiteY0" fmla="*/ 180 h 932115"/>
              <a:gd name="connsiteX1" fmla="*/ 3403092 w 3454061"/>
              <a:gd name="connsiteY1" fmla="*/ 3526 h 932115"/>
              <a:gd name="connsiteX2" fmla="*/ 3454061 w 3454061"/>
              <a:gd name="connsiteY2" fmla="*/ 5418 h 932115"/>
              <a:gd name="connsiteX3" fmla="*/ 3448120 w 3454061"/>
              <a:gd name="connsiteY3" fmla="*/ 6318 h 932115"/>
              <a:gd name="connsiteX4" fmla="*/ 577010 w 3454061"/>
              <a:gd name="connsiteY4" fmla="*/ 881089 h 932115"/>
              <a:gd name="connsiteX5" fmla="*/ 487431 w 3454061"/>
              <a:gd name="connsiteY5" fmla="*/ 932115 h 932115"/>
              <a:gd name="connsiteX6" fmla="*/ 0 w 3454061"/>
              <a:gd name="connsiteY6" fmla="*/ 932115 h 932115"/>
              <a:gd name="connsiteX7" fmla="*/ 0 w 3454061"/>
              <a:gd name="connsiteY7" fmla="*/ 667389 h 932115"/>
              <a:gd name="connsiteX8" fmla="*/ 3051 w 3454061"/>
              <a:gd name="connsiteY8" fmla="*/ 665995 h 932115"/>
              <a:gd name="connsiteX9" fmla="*/ 2629993 w 3454061"/>
              <a:gd name="connsiteY9" fmla="*/ 34498 h 932115"/>
              <a:gd name="connsiteX10" fmla="*/ 2911984 w 3454061"/>
              <a:gd name="connsiteY10" fmla="*/ 4362 h 932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54061" h="932115">
                <a:moveTo>
                  <a:pt x="3075587" y="180"/>
                </a:moveTo>
                <a:cubicBezTo>
                  <a:pt x="3179917" y="-483"/>
                  <a:pt x="3289296" y="705"/>
                  <a:pt x="3403092" y="3526"/>
                </a:cubicBezTo>
                <a:lnTo>
                  <a:pt x="3454061" y="5418"/>
                </a:lnTo>
                <a:lnTo>
                  <a:pt x="3448120" y="6318"/>
                </a:lnTo>
                <a:cubicBezTo>
                  <a:pt x="2255860" y="209990"/>
                  <a:pt x="1261027" y="513466"/>
                  <a:pt x="577010" y="881089"/>
                </a:cubicBezTo>
                <a:lnTo>
                  <a:pt x="487431" y="932115"/>
                </a:lnTo>
                <a:lnTo>
                  <a:pt x="0" y="932115"/>
                </a:lnTo>
                <a:lnTo>
                  <a:pt x="0" y="667389"/>
                </a:lnTo>
                <a:lnTo>
                  <a:pt x="3051" y="665995"/>
                </a:lnTo>
                <a:cubicBezTo>
                  <a:pt x="661260" y="384830"/>
                  <a:pt x="1570981" y="163782"/>
                  <a:pt x="2629993" y="34498"/>
                </a:cubicBezTo>
                <a:lnTo>
                  <a:pt x="2911984" y="4362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409175D1-67E1-D415-026A-1176AE606B7E}"/>
              </a:ext>
            </a:extLst>
          </p:cNvPr>
          <p:cNvSpPr/>
          <p:nvPr/>
        </p:nvSpPr>
        <p:spPr>
          <a:xfrm flipH="1">
            <a:off x="9766476" y="6162907"/>
            <a:ext cx="2425524" cy="874107"/>
          </a:xfrm>
          <a:custGeom>
            <a:avLst/>
            <a:gdLst>
              <a:gd name="connsiteX0" fmla="*/ 2425524 w 2425524"/>
              <a:gd name="connsiteY0" fmla="*/ 0 h 874107"/>
              <a:gd name="connsiteX1" fmla="*/ 1859447 w 2425524"/>
              <a:gd name="connsiteY1" fmla="*/ 138382 h 874107"/>
              <a:gd name="connsiteX2" fmla="*/ 132576 w 2425524"/>
              <a:gd name="connsiteY2" fmla="*/ 872580 h 874107"/>
              <a:gd name="connsiteX3" fmla="*/ 130652 w 2425524"/>
              <a:gd name="connsiteY3" fmla="*/ 874107 h 874107"/>
              <a:gd name="connsiteX4" fmla="*/ 0 w 2425524"/>
              <a:gd name="connsiteY4" fmla="*/ 874107 h 874107"/>
              <a:gd name="connsiteX5" fmla="*/ 0 w 2425524"/>
              <a:gd name="connsiteY5" fmla="*/ 438222 h 874107"/>
              <a:gd name="connsiteX6" fmla="*/ 182097 w 2425524"/>
              <a:gd name="connsiteY6" fmla="*/ 409355 h 874107"/>
              <a:gd name="connsiteX7" fmla="*/ 2174525 w 2425524"/>
              <a:gd name="connsiteY7" fmla="*/ 29947 h 87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5524" h="874107">
                <a:moveTo>
                  <a:pt x="2425524" y="0"/>
                </a:moveTo>
                <a:lnTo>
                  <a:pt x="1859447" y="138382"/>
                </a:lnTo>
                <a:cubicBezTo>
                  <a:pt x="1122833" y="343923"/>
                  <a:pt x="530807" y="593456"/>
                  <a:pt x="132576" y="872580"/>
                </a:cubicBezTo>
                <a:lnTo>
                  <a:pt x="130652" y="874107"/>
                </a:lnTo>
                <a:lnTo>
                  <a:pt x="0" y="874107"/>
                </a:lnTo>
                <a:lnTo>
                  <a:pt x="0" y="438222"/>
                </a:lnTo>
                <a:lnTo>
                  <a:pt x="182097" y="409355"/>
                </a:lnTo>
                <a:cubicBezTo>
                  <a:pt x="716953" y="314420"/>
                  <a:pt x="1381227" y="135440"/>
                  <a:pt x="2174525" y="2994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293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64D5559-6316-3C60-55AF-B1B3D5EDDF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逼定的问题设计</a:t>
            </a:r>
          </a:p>
          <a:p>
            <a:endParaRPr lang="en-US" dirty="0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8E750B5D-9845-106A-5FAD-6D9F8796E696}"/>
              </a:ext>
            </a:extLst>
          </p:cNvPr>
          <p:cNvSpPr/>
          <p:nvPr/>
        </p:nvSpPr>
        <p:spPr>
          <a:xfrm>
            <a:off x="4123735" y="1509423"/>
            <a:ext cx="4469468" cy="4469466"/>
          </a:xfrm>
          <a:prstGeom prst="ellipse">
            <a:avLst/>
          </a:prstGeom>
          <a:noFill/>
          <a:ln>
            <a:solidFill>
              <a:schemeClr val="accent2">
                <a:alpha val="2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DF392DD0-ACFF-E71C-193A-FCEC022AE6FB}"/>
              </a:ext>
            </a:extLst>
          </p:cNvPr>
          <p:cNvSpPr/>
          <p:nvPr/>
        </p:nvSpPr>
        <p:spPr>
          <a:xfrm>
            <a:off x="3210655" y="668867"/>
            <a:ext cx="6150580" cy="6150578"/>
          </a:xfrm>
          <a:prstGeom prst="ellipse">
            <a:avLst/>
          </a:prstGeom>
          <a:noFill/>
          <a:ln>
            <a:gradFill flip="none" rotWithShape="1">
              <a:gsLst>
                <a:gs pos="7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A89B6BED-AAD4-8924-F975-7B771E6EAD2F}"/>
              </a:ext>
            </a:extLst>
          </p:cNvPr>
          <p:cNvSpPr/>
          <p:nvPr/>
        </p:nvSpPr>
        <p:spPr>
          <a:xfrm>
            <a:off x="0" y="2049791"/>
            <a:ext cx="7905750" cy="3221532"/>
          </a:xfrm>
          <a:custGeom>
            <a:avLst/>
            <a:gdLst>
              <a:gd name="connsiteX0" fmla="*/ 0 w 7905750"/>
              <a:gd name="connsiteY0" fmla="*/ 0 h 3221532"/>
              <a:gd name="connsiteX1" fmla="*/ 6294984 w 7905750"/>
              <a:gd name="connsiteY1" fmla="*/ 0 h 3221532"/>
              <a:gd name="connsiteX2" fmla="*/ 7905750 w 7905750"/>
              <a:gd name="connsiteY2" fmla="*/ 1610766 h 3221532"/>
              <a:gd name="connsiteX3" fmla="*/ 6294984 w 7905750"/>
              <a:gd name="connsiteY3" fmla="*/ 3221532 h 3221532"/>
              <a:gd name="connsiteX4" fmla="*/ 0 w 7905750"/>
              <a:gd name="connsiteY4" fmla="*/ 3221532 h 3221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5750" h="3221532">
                <a:moveTo>
                  <a:pt x="0" y="0"/>
                </a:moveTo>
                <a:lnTo>
                  <a:pt x="6294984" y="0"/>
                </a:lnTo>
                <a:cubicBezTo>
                  <a:pt x="7184585" y="0"/>
                  <a:pt x="7905750" y="721165"/>
                  <a:pt x="7905750" y="1610766"/>
                </a:cubicBezTo>
                <a:cubicBezTo>
                  <a:pt x="7905750" y="2500367"/>
                  <a:pt x="7184585" y="3221532"/>
                  <a:pt x="6294984" y="3221532"/>
                </a:cubicBezTo>
                <a:lnTo>
                  <a:pt x="0" y="322153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dirty="0"/>
          </a:p>
        </p:txBody>
      </p:sp>
      <p:sp>
        <p:nvSpPr>
          <p:cNvPr id="98" name="矩形: 圆角 97">
            <a:extLst>
              <a:ext uri="{FF2B5EF4-FFF2-40B4-BE49-F238E27FC236}">
                <a16:creationId xmlns:a16="http://schemas.microsoft.com/office/drawing/2014/main" id="{EE1B9377-DFDA-08B5-0E23-AB3E7EBDD571}"/>
              </a:ext>
            </a:extLst>
          </p:cNvPr>
          <p:cNvSpPr/>
          <p:nvPr/>
        </p:nvSpPr>
        <p:spPr>
          <a:xfrm>
            <a:off x="839788" y="1845963"/>
            <a:ext cx="2833967" cy="605754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7DE6B90-C25F-F464-106A-F26D029E794A}"/>
              </a:ext>
            </a:extLst>
          </p:cNvPr>
          <p:cNvSpPr txBox="1"/>
          <p:nvPr/>
        </p:nvSpPr>
        <p:spPr>
          <a:xfrm>
            <a:off x="839787" y="2761706"/>
            <a:ext cx="4663545" cy="285777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  <a:alpha val="90000"/>
                  </a:schemeClr>
                </a:solidFill>
              </a:rPr>
              <a:t>还有其他问题吗？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  <a:alpha val="90000"/>
                  </a:schemeClr>
                </a:solidFill>
              </a:rPr>
              <a:t>您看我还有哪些方面需要再了解？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  <a:alpha val="90000"/>
                  </a:schemeClr>
                </a:solidFill>
              </a:rPr>
              <a:t>接下去我们讨论什么问题呢？</a:t>
            </a:r>
            <a:endParaRPr lang="en-US" altLang="zh-CN" dirty="0">
              <a:solidFill>
                <a:schemeClr val="tx1">
                  <a:lumMod val="85000"/>
                  <a:lumOff val="15000"/>
                  <a:alpha val="90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  <a:alpha val="90000"/>
                  </a:schemeClr>
                </a:solidFill>
              </a:rPr>
              <a:t>这套不错吧，大多数客户都会选择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  <a:alpha val="90000"/>
                  </a:schemeClr>
                </a:solidFill>
              </a:rPr>
              <a:t>!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  <a:alpha val="90000"/>
                  </a:schemeClr>
                </a:solidFill>
              </a:rPr>
              <a:t>户型很适合一家人居住</a:t>
            </a:r>
            <a:endParaRPr lang="en-US" altLang="zh-CN" dirty="0">
              <a:solidFill>
                <a:schemeClr val="tx1">
                  <a:lumMod val="85000"/>
                  <a:lumOff val="15000"/>
                  <a:alpha val="90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  <a:alpha val="90000"/>
                  </a:schemeClr>
                </a:solidFill>
              </a:rPr>
              <a:t>刚好赶上这期活动。</a:t>
            </a:r>
            <a:endParaRPr lang="en-US" altLang="zh-CN" dirty="0">
              <a:solidFill>
                <a:schemeClr val="tx1">
                  <a:lumMod val="85000"/>
                  <a:lumOff val="15000"/>
                  <a:alpha val="90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altLang="zh-CN" dirty="0">
              <a:solidFill>
                <a:schemeClr val="tx1">
                  <a:lumMod val="85000"/>
                  <a:lumOff val="15000"/>
                  <a:alpha val="90000"/>
                </a:schemeClr>
              </a:solidFill>
            </a:endParaRPr>
          </a:p>
          <a:p>
            <a:pPr>
              <a:lnSpc>
                <a:spcPct val="130000"/>
              </a:lnSpc>
            </a:pPr>
            <a:endParaRPr lang="zh-CN" altLang="en-US" dirty="0">
              <a:solidFill>
                <a:schemeClr val="tx1">
                  <a:lumMod val="85000"/>
                  <a:lumOff val="15000"/>
                  <a:alpha val="9000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9E1CC24-E2A3-176C-BBC7-050470C15AFE}"/>
              </a:ext>
            </a:extLst>
          </p:cNvPr>
          <p:cNvSpPr txBox="1"/>
          <p:nvPr/>
        </p:nvSpPr>
        <p:spPr>
          <a:xfrm>
            <a:off x="1041141" y="1968927"/>
            <a:ext cx="2500311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问题设计试探客户</a:t>
            </a: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76B9482F-3986-3EE1-94E8-FAE696A8A041}"/>
              </a:ext>
            </a:extLst>
          </p:cNvPr>
          <p:cNvSpPr/>
          <p:nvPr/>
        </p:nvSpPr>
        <p:spPr>
          <a:xfrm>
            <a:off x="5040141" y="2338259"/>
            <a:ext cx="2617958" cy="2617958"/>
          </a:xfrm>
          <a:prstGeom prst="ellipse">
            <a:avLst/>
          </a:prstGeom>
          <a:gradFill flip="none" rotWithShape="1">
            <a:gsLst>
              <a:gs pos="61000">
                <a:schemeClr val="accent1">
                  <a:lumMod val="75000"/>
                  <a:alpha val="0"/>
                </a:schemeClr>
              </a:gs>
              <a:gs pos="78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8AACD0A0-6F98-ABC0-A3A3-549DBDF839AB}"/>
              </a:ext>
            </a:extLst>
          </p:cNvPr>
          <p:cNvSpPr txBox="1"/>
          <p:nvPr/>
        </p:nvSpPr>
        <p:spPr>
          <a:xfrm>
            <a:off x="9201484" y="2049791"/>
            <a:ext cx="923330" cy="27699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zh-CN" altLang="en-US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设计问题</a:t>
            </a:r>
            <a:endParaRPr lang="en-US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71392ABB-C567-4553-8DC2-22A45D5F6B14}"/>
              </a:ext>
            </a:extLst>
          </p:cNvPr>
          <p:cNvSpPr txBox="1"/>
          <p:nvPr/>
        </p:nvSpPr>
        <p:spPr>
          <a:xfrm>
            <a:off x="9563513" y="3306048"/>
            <a:ext cx="1615827" cy="27699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zh-CN" altLang="en-US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引发客户去思考</a:t>
            </a:r>
            <a:endParaRPr lang="en-US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pic>
        <p:nvPicPr>
          <p:cNvPr id="114" name="图片 113" descr="水下游泳的人&#10;&#10;描述已自动生成">
            <a:extLst>
              <a:ext uri="{FF2B5EF4-FFF2-40B4-BE49-F238E27FC236}">
                <a16:creationId xmlns:a16="http://schemas.microsoft.com/office/drawing/2014/main" id="{325CD4FB-A3B0-2979-B059-762482AC14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76" t="16595" r="20426" b="4509"/>
          <a:stretch>
            <a:fillRect/>
          </a:stretch>
        </p:blipFill>
        <p:spPr>
          <a:xfrm>
            <a:off x="5260337" y="2569662"/>
            <a:ext cx="2175272" cy="2175272"/>
          </a:xfrm>
          <a:custGeom>
            <a:avLst/>
            <a:gdLst>
              <a:gd name="connsiteX0" fmla="*/ 1087636 w 2175272"/>
              <a:gd name="connsiteY0" fmla="*/ 0 h 2175272"/>
              <a:gd name="connsiteX1" fmla="*/ 2175272 w 2175272"/>
              <a:gd name="connsiteY1" fmla="*/ 1087636 h 2175272"/>
              <a:gd name="connsiteX2" fmla="*/ 1087636 w 2175272"/>
              <a:gd name="connsiteY2" fmla="*/ 2175272 h 2175272"/>
              <a:gd name="connsiteX3" fmla="*/ 0 w 2175272"/>
              <a:gd name="connsiteY3" fmla="*/ 1087636 h 2175272"/>
              <a:gd name="connsiteX4" fmla="*/ 1087636 w 2175272"/>
              <a:gd name="connsiteY4" fmla="*/ 0 h 2175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5272" h="2175272">
                <a:moveTo>
                  <a:pt x="1087636" y="0"/>
                </a:moveTo>
                <a:cubicBezTo>
                  <a:pt x="1688321" y="0"/>
                  <a:pt x="2175272" y="486951"/>
                  <a:pt x="2175272" y="1087636"/>
                </a:cubicBezTo>
                <a:cubicBezTo>
                  <a:pt x="2175272" y="1688321"/>
                  <a:pt x="1688321" y="2175272"/>
                  <a:pt x="1087636" y="2175272"/>
                </a:cubicBezTo>
                <a:cubicBezTo>
                  <a:pt x="486951" y="2175272"/>
                  <a:pt x="0" y="1688321"/>
                  <a:pt x="0" y="1087636"/>
                </a:cubicBezTo>
                <a:cubicBezTo>
                  <a:pt x="0" y="486951"/>
                  <a:pt x="486951" y="0"/>
                  <a:pt x="1087636" y="0"/>
                </a:cubicBezTo>
                <a:close/>
              </a:path>
            </a:pathLst>
          </a:custGeom>
        </p:spPr>
      </p:pic>
      <p:sp>
        <p:nvSpPr>
          <p:cNvPr id="106" name="文本框 105">
            <a:extLst>
              <a:ext uri="{FF2B5EF4-FFF2-40B4-BE49-F238E27FC236}">
                <a16:creationId xmlns:a16="http://schemas.microsoft.com/office/drawing/2014/main" id="{DA10F68C-2FBB-9EE9-5259-78061B06AF33}"/>
              </a:ext>
            </a:extLst>
          </p:cNvPr>
          <p:cNvSpPr txBox="1"/>
          <p:nvPr/>
        </p:nvSpPr>
        <p:spPr>
          <a:xfrm>
            <a:off x="9433650" y="4615547"/>
            <a:ext cx="1154162" cy="27699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zh-CN" altLang="en-US" dirty="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rPr>
              <a:t>使其被触动</a:t>
            </a:r>
            <a:endParaRPr lang="en-US" dirty="0">
              <a:latin typeface="OPPOSans R" panose="00020600040101010101" pitchFamily="18" charset="-122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108" name="椭圆 107">
            <a:extLst>
              <a:ext uri="{FF2B5EF4-FFF2-40B4-BE49-F238E27FC236}">
                <a16:creationId xmlns:a16="http://schemas.microsoft.com/office/drawing/2014/main" id="{7BD27DF3-7B1E-C266-4B59-D4528085230F}"/>
              </a:ext>
            </a:extLst>
          </p:cNvPr>
          <p:cNvSpPr/>
          <p:nvPr/>
        </p:nvSpPr>
        <p:spPr>
          <a:xfrm>
            <a:off x="8851849" y="2049791"/>
            <a:ext cx="256920" cy="25692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109" name="椭圆 108">
            <a:extLst>
              <a:ext uri="{FF2B5EF4-FFF2-40B4-BE49-F238E27FC236}">
                <a16:creationId xmlns:a16="http://schemas.microsoft.com/office/drawing/2014/main" id="{1F6998C7-06A2-5F3A-66E6-A208D6ADD159}"/>
              </a:ext>
            </a:extLst>
          </p:cNvPr>
          <p:cNvSpPr/>
          <p:nvPr/>
        </p:nvSpPr>
        <p:spPr>
          <a:xfrm>
            <a:off x="9219644" y="3326127"/>
            <a:ext cx="256920" cy="25692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110" name="椭圆 109">
            <a:extLst>
              <a:ext uri="{FF2B5EF4-FFF2-40B4-BE49-F238E27FC236}">
                <a16:creationId xmlns:a16="http://schemas.microsoft.com/office/drawing/2014/main" id="{DC5B931A-1B0F-2D87-5F6D-2810D90BC568}"/>
              </a:ext>
            </a:extLst>
          </p:cNvPr>
          <p:cNvSpPr/>
          <p:nvPr/>
        </p:nvSpPr>
        <p:spPr>
          <a:xfrm>
            <a:off x="9006709" y="4625587"/>
            <a:ext cx="256920" cy="25692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9BE8AFF3-541C-65AC-3685-5553BAF561B3}"/>
              </a:ext>
            </a:extLst>
          </p:cNvPr>
          <p:cNvSpPr/>
          <p:nvPr/>
        </p:nvSpPr>
        <p:spPr>
          <a:xfrm flipH="1">
            <a:off x="0" y="6109132"/>
            <a:ext cx="12192000" cy="927882"/>
          </a:xfrm>
          <a:custGeom>
            <a:avLst/>
            <a:gdLst>
              <a:gd name="connsiteX0" fmla="*/ 3343329 w 12192000"/>
              <a:gd name="connsiteY0" fmla="*/ 167 h 927882"/>
              <a:gd name="connsiteX1" fmla="*/ 9636648 w 12192000"/>
              <a:gd name="connsiteY1" fmla="*/ 466993 h 927882"/>
              <a:gd name="connsiteX2" fmla="*/ 12175165 w 12192000"/>
              <a:gd name="connsiteY2" fmla="*/ 207150 h 927882"/>
              <a:gd name="connsiteX3" fmla="*/ 12192000 w 12192000"/>
              <a:gd name="connsiteY3" fmla="*/ 204971 h 927882"/>
              <a:gd name="connsiteX4" fmla="*/ 12192000 w 12192000"/>
              <a:gd name="connsiteY4" fmla="*/ 927882 h 927882"/>
              <a:gd name="connsiteX5" fmla="*/ 0 w 12192000"/>
              <a:gd name="connsiteY5" fmla="*/ 927882 h 927882"/>
              <a:gd name="connsiteX6" fmla="*/ 0 w 12192000"/>
              <a:gd name="connsiteY6" fmla="*/ 492155 h 927882"/>
              <a:gd name="connsiteX7" fmla="*/ 136569 w 12192000"/>
              <a:gd name="connsiteY7" fmla="*/ 471057 h 927882"/>
              <a:gd name="connsiteX8" fmla="*/ 3343329 w 12192000"/>
              <a:gd name="connsiteY8" fmla="*/ 167 h 92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927882">
                <a:moveTo>
                  <a:pt x="3343329" y="167"/>
                </a:moveTo>
                <a:cubicBezTo>
                  <a:pt x="5009487" y="-9677"/>
                  <a:pt x="7965294" y="420337"/>
                  <a:pt x="9636648" y="466993"/>
                </a:cubicBezTo>
                <a:cubicBezTo>
                  <a:pt x="10576785" y="493237"/>
                  <a:pt x="11475617" y="305842"/>
                  <a:pt x="12175165" y="207150"/>
                </a:cubicBezTo>
                <a:lnTo>
                  <a:pt x="12192000" y="204971"/>
                </a:lnTo>
                <a:lnTo>
                  <a:pt x="12192000" y="927882"/>
                </a:lnTo>
                <a:lnTo>
                  <a:pt x="0" y="927882"/>
                </a:lnTo>
                <a:lnTo>
                  <a:pt x="0" y="492155"/>
                </a:lnTo>
                <a:lnTo>
                  <a:pt x="136569" y="471057"/>
                </a:lnTo>
                <a:cubicBezTo>
                  <a:pt x="920224" y="337338"/>
                  <a:pt x="1989576" y="8165"/>
                  <a:pt x="3343329" y="167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226121E1-12D3-865A-235E-E19B30569B53}"/>
              </a:ext>
            </a:extLst>
          </p:cNvPr>
          <p:cNvSpPr/>
          <p:nvPr/>
        </p:nvSpPr>
        <p:spPr>
          <a:xfrm flipH="1">
            <a:off x="8737939" y="6104899"/>
            <a:ext cx="3454061" cy="932115"/>
          </a:xfrm>
          <a:custGeom>
            <a:avLst/>
            <a:gdLst>
              <a:gd name="connsiteX0" fmla="*/ 3075587 w 3454061"/>
              <a:gd name="connsiteY0" fmla="*/ 180 h 932115"/>
              <a:gd name="connsiteX1" fmla="*/ 3403092 w 3454061"/>
              <a:gd name="connsiteY1" fmla="*/ 3526 h 932115"/>
              <a:gd name="connsiteX2" fmla="*/ 3454061 w 3454061"/>
              <a:gd name="connsiteY2" fmla="*/ 5418 h 932115"/>
              <a:gd name="connsiteX3" fmla="*/ 3448120 w 3454061"/>
              <a:gd name="connsiteY3" fmla="*/ 6318 h 932115"/>
              <a:gd name="connsiteX4" fmla="*/ 577010 w 3454061"/>
              <a:gd name="connsiteY4" fmla="*/ 881089 h 932115"/>
              <a:gd name="connsiteX5" fmla="*/ 487431 w 3454061"/>
              <a:gd name="connsiteY5" fmla="*/ 932115 h 932115"/>
              <a:gd name="connsiteX6" fmla="*/ 0 w 3454061"/>
              <a:gd name="connsiteY6" fmla="*/ 932115 h 932115"/>
              <a:gd name="connsiteX7" fmla="*/ 0 w 3454061"/>
              <a:gd name="connsiteY7" fmla="*/ 667389 h 932115"/>
              <a:gd name="connsiteX8" fmla="*/ 3051 w 3454061"/>
              <a:gd name="connsiteY8" fmla="*/ 665995 h 932115"/>
              <a:gd name="connsiteX9" fmla="*/ 2629993 w 3454061"/>
              <a:gd name="connsiteY9" fmla="*/ 34498 h 932115"/>
              <a:gd name="connsiteX10" fmla="*/ 2911984 w 3454061"/>
              <a:gd name="connsiteY10" fmla="*/ 4362 h 932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54061" h="932115">
                <a:moveTo>
                  <a:pt x="3075587" y="180"/>
                </a:moveTo>
                <a:cubicBezTo>
                  <a:pt x="3179917" y="-483"/>
                  <a:pt x="3289296" y="705"/>
                  <a:pt x="3403092" y="3526"/>
                </a:cubicBezTo>
                <a:lnTo>
                  <a:pt x="3454061" y="5418"/>
                </a:lnTo>
                <a:lnTo>
                  <a:pt x="3448120" y="6318"/>
                </a:lnTo>
                <a:cubicBezTo>
                  <a:pt x="2255860" y="209990"/>
                  <a:pt x="1261027" y="513466"/>
                  <a:pt x="577010" y="881089"/>
                </a:cubicBezTo>
                <a:lnTo>
                  <a:pt x="487431" y="932115"/>
                </a:lnTo>
                <a:lnTo>
                  <a:pt x="0" y="932115"/>
                </a:lnTo>
                <a:lnTo>
                  <a:pt x="0" y="667389"/>
                </a:lnTo>
                <a:lnTo>
                  <a:pt x="3051" y="665995"/>
                </a:lnTo>
                <a:cubicBezTo>
                  <a:pt x="661260" y="384830"/>
                  <a:pt x="1570981" y="163782"/>
                  <a:pt x="2629993" y="34498"/>
                </a:cubicBezTo>
                <a:lnTo>
                  <a:pt x="2911984" y="4362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6CF67AE1-27A9-9406-D3BD-AD5BA118FA3A}"/>
              </a:ext>
            </a:extLst>
          </p:cNvPr>
          <p:cNvSpPr/>
          <p:nvPr/>
        </p:nvSpPr>
        <p:spPr>
          <a:xfrm flipH="1">
            <a:off x="9766476" y="6162907"/>
            <a:ext cx="2425524" cy="874107"/>
          </a:xfrm>
          <a:custGeom>
            <a:avLst/>
            <a:gdLst>
              <a:gd name="connsiteX0" fmla="*/ 2425524 w 2425524"/>
              <a:gd name="connsiteY0" fmla="*/ 0 h 874107"/>
              <a:gd name="connsiteX1" fmla="*/ 1859447 w 2425524"/>
              <a:gd name="connsiteY1" fmla="*/ 138382 h 874107"/>
              <a:gd name="connsiteX2" fmla="*/ 132576 w 2425524"/>
              <a:gd name="connsiteY2" fmla="*/ 872580 h 874107"/>
              <a:gd name="connsiteX3" fmla="*/ 130652 w 2425524"/>
              <a:gd name="connsiteY3" fmla="*/ 874107 h 874107"/>
              <a:gd name="connsiteX4" fmla="*/ 0 w 2425524"/>
              <a:gd name="connsiteY4" fmla="*/ 874107 h 874107"/>
              <a:gd name="connsiteX5" fmla="*/ 0 w 2425524"/>
              <a:gd name="connsiteY5" fmla="*/ 438222 h 874107"/>
              <a:gd name="connsiteX6" fmla="*/ 182097 w 2425524"/>
              <a:gd name="connsiteY6" fmla="*/ 409355 h 874107"/>
              <a:gd name="connsiteX7" fmla="*/ 2174525 w 2425524"/>
              <a:gd name="connsiteY7" fmla="*/ 29947 h 87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5524" h="874107">
                <a:moveTo>
                  <a:pt x="2425524" y="0"/>
                </a:moveTo>
                <a:lnTo>
                  <a:pt x="1859447" y="138382"/>
                </a:lnTo>
                <a:cubicBezTo>
                  <a:pt x="1122833" y="343923"/>
                  <a:pt x="530807" y="593456"/>
                  <a:pt x="132576" y="872580"/>
                </a:cubicBezTo>
                <a:lnTo>
                  <a:pt x="130652" y="874107"/>
                </a:lnTo>
                <a:lnTo>
                  <a:pt x="0" y="874107"/>
                </a:lnTo>
                <a:lnTo>
                  <a:pt x="0" y="438222"/>
                </a:lnTo>
                <a:lnTo>
                  <a:pt x="182097" y="409355"/>
                </a:lnTo>
                <a:cubicBezTo>
                  <a:pt x="716953" y="314420"/>
                  <a:pt x="1381227" y="135440"/>
                  <a:pt x="2174525" y="2994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21498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2">
            <a:extLst>
              <a:ext uri="{FF2B5EF4-FFF2-40B4-BE49-F238E27FC236}">
                <a16:creationId xmlns:a16="http://schemas.microsoft.com/office/drawing/2014/main" id="{C944BB4B-9FDA-F61F-2E3B-DBE63F4279A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54607" y="2867915"/>
            <a:ext cx="10497606" cy="3045523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E8290555-A28D-82B4-B5EB-D7B08B6FBEB6}"/>
              </a:ext>
            </a:extLst>
          </p:cNvPr>
          <p:cNvSpPr/>
          <p:nvPr/>
        </p:nvSpPr>
        <p:spPr>
          <a:xfrm>
            <a:off x="839789" y="1412875"/>
            <a:ext cx="1579562" cy="605754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内容占位符 24">
            <a:extLst>
              <a:ext uri="{FF2B5EF4-FFF2-40B4-BE49-F238E27FC236}">
                <a16:creationId xmlns:a16="http://schemas.microsoft.com/office/drawing/2014/main" id="{0B088B61-64DC-4864-D684-AAD22F2382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抓住客户信号</a:t>
            </a:r>
            <a:endParaRPr 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2D950DB-02A4-2615-8ECE-E39BB03C1D11}"/>
              </a:ext>
            </a:extLst>
          </p:cNvPr>
          <p:cNvSpPr txBox="1"/>
          <p:nvPr/>
        </p:nvSpPr>
        <p:spPr>
          <a:xfrm>
            <a:off x="827943" y="2303854"/>
            <a:ext cx="9823124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12700" marR="5080">
              <a:spcBef>
                <a:spcPts val="95"/>
              </a:spcBef>
              <a:buClr>
                <a:srgbClr val="CC0000"/>
              </a:buClr>
              <a:tabLst>
                <a:tab pos="481965" algn="l"/>
                <a:tab pos="482600" algn="l"/>
              </a:tabLs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除了语言信号，行为信号也是必须关注，有时候看起来客户在顾虑，其实客户已经有一点的决断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ACD06C4-BBD3-E72D-7FAB-4F0AD69ADB5C}"/>
              </a:ext>
            </a:extLst>
          </p:cNvPr>
          <p:cNvSpPr txBox="1"/>
          <p:nvPr/>
        </p:nvSpPr>
        <p:spPr>
          <a:xfrm>
            <a:off x="1001255" y="1539600"/>
            <a:ext cx="1249060" cy="3693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marL="12700" marR="5080">
              <a:spcBef>
                <a:spcPts val="95"/>
              </a:spcBef>
              <a:buClr>
                <a:srgbClr val="CC0000"/>
              </a:buClr>
              <a:tabLst>
                <a:tab pos="481965" algn="l"/>
                <a:tab pos="482600" algn="l"/>
              </a:tabLst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OPPOSans R" panose="00020600040101010101" pitchFamily="18" charset="-122"/>
              </a:rPr>
              <a:t>行为信号</a:t>
            </a:r>
          </a:p>
        </p:txBody>
      </p:sp>
      <p:sp>
        <p:nvSpPr>
          <p:cNvPr id="33" name="矩形: 对角圆角 32">
            <a:extLst>
              <a:ext uri="{FF2B5EF4-FFF2-40B4-BE49-F238E27FC236}">
                <a16:creationId xmlns:a16="http://schemas.microsoft.com/office/drawing/2014/main" id="{A196D879-1749-3B79-AB89-A9973256A88C}"/>
              </a:ext>
            </a:extLst>
          </p:cNvPr>
          <p:cNvSpPr/>
          <p:nvPr/>
        </p:nvSpPr>
        <p:spPr>
          <a:xfrm>
            <a:off x="1336674" y="4173729"/>
            <a:ext cx="1332257" cy="452858"/>
          </a:xfrm>
          <a:prstGeom prst="round2Diag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2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FA26B16-BFBB-19E2-B27E-67A34E1708D7}"/>
              </a:ext>
            </a:extLst>
          </p:cNvPr>
          <p:cNvSpPr txBox="1"/>
          <p:nvPr/>
        </p:nvSpPr>
        <p:spPr>
          <a:xfrm>
            <a:off x="1483429" y="4259574"/>
            <a:ext cx="1038746" cy="281167"/>
          </a:xfrm>
          <a:prstGeom prst="rect">
            <a:avLst/>
          </a:prstGeom>
          <a:noFill/>
          <a:effectLst>
            <a:outerShdw blurRad="241300" dist="38100" dir="5400000" algn="t" rotWithShape="0">
              <a:prstClr val="black">
                <a:alpha val="10000"/>
              </a:prstClr>
            </a:outerShdw>
          </a:effectLst>
        </p:spPr>
        <p:txBody>
          <a:bodyPr wrap="none" lIns="0" tIns="0" rIns="0" bIns="0">
            <a:noAutofit/>
          </a:bodyPr>
          <a:lstStyle/>
          <a:p>
            <a:pPr marL="12700">
              <a:lnSpc>
                <a:spcPct val="120000"/>
              </a:lnSpc>
              <a:spcBef>
                <a:spcPts val="630"/>
              </a:spcBef>
              <a:buClr>
                <a:srgbClr val="CC0000"/>
              </a:buClr>
              <a:tabLst>
                <a:tab pos="448945" algn="l"/>
                <a:tab pos="449580" algn="l"/>
              </a:tabLst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OPPOSans R" panose="00020600040101010101" pitchFamily="18" charset="-122"/>
              </a:rPr>
              <a:t>再看下房源</a:t>
            </a:r>
          </a:p>
        </p:txBody>
      </p:sp>
      <p:sp>
        <p:nvSpPr>
          <p:cNvPr id="35" name="矩形: 对角圆角 34">
            <a:extLst>
              <a:ext uri="{FF2B5EF4-FFF2-40B4-BE49-F238E27FC236}">
                <a16:creationId xmlns:a16="http://schemas.microsoft.com/office/drawing/2014/main" id="{E856512E-67C7-0473-B12D-8C2EC4B24DC9}"/>
              </a:ext>
            </a:extLst>
          </p:cNvPr>
          <p:cNvSpPr/>
          <p:nvPr/>
        </p:nvSpPr>
        <p:spPr>
          <a:xfrm>
            <a:off x="6783850" y="5016942"/>
            <a:ext cx="1332257" cy="452858"/>
          </a:xfrm>
          <a:prstGeom prst="round2Diag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EA5C8C6-D94F-7451-9763-B5DBE5F0F58F}"/>
              </a:ext>
            </a:extLst>
          </p:cNvPr>
          <p:cNvSpPr txBox="1"/>
          <p:nvPr/>
        </p:nvSpPr>
        <p:spPr>
          <a:xfrm>
            <a:off x="6930605" y="5102787"/>
            <a:ext cx="1038746" cy="281167"/>
          </a:xfrm>
          <a:prstGeom prst="rect">
            <a:avLst/>
          </a:prstGeom>
          <a:noFill/>
          <a:effectLst>
            <a:outerShdw blurRad="241300" dist="38100" dir="5400000" algn="t" rotWithShape="0">
              <a:prstClr val="black">
                <a:alpha val="10000"/>
              </a:prstClr>
            </a:outerShdw>
          </a:effectLst>
        </p:spPr>
        <p:txBody>
          <a:bodyPr wrap="none" lIns="0" tIns="0" rIns="0" bIns="0">
            <a:noAutofit/>
          </a:bodyPr>
          <a:lstStyle/>
          <a:p>
            <a:pPr marL="12700">
              <a:lnSpc>
                <a:spcPct val="120000"/>
              </a:lnSpc>
              <a:spcBef>
                <a:spcPts val="630"/>
              </a:spcBef>
              <a:buClr>
                <a:srgbClr val="CC0000"/>
              </a:buClr>
              <a:tabLst>
                <a:tab pos="448945" algn="l"/>
                <a:tab pos="449580" algn="l"/>
              </a:tabLst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OPPOSans R" panose="00020600040101010101" pitchFamily="18" charset="-122"/>
              </a:rPr>
              <a:t>要求看订单</a:t>
            </a:r>
          </a:p>
        </p:txBody>
      </p:sp>
      <p:sp>
        <p:nvSpPr>
          <p:cNvPr id="37" name="矩形: 对角圆角 36">
            <a:extLst>
              <a:ext uri="{FF2B5EF4-FFF2-40B4-BE49-F238E27FC236}">
                <a16:creationId xmlns:a16="http://schemas.microsoft.com/office/drawing/2014/main" id="{2152B691-5208-2D57-A828-DEE3509EC20C}"/>
              </a:ext>
            </a:extLst>
          </p:cNvPr>
          <p:cNvSpPr/>
          <p:nvPr/>
        </p:nvSpPr>
        <p:spPr>
          <a:xfrm>
            <a:off x="4040219" y="5029895"/>
            <a:ext cx="2343252" cy="452858"/>
          </a:xfrm>
          <a:prstGeom prst="round2Diag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2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C9B59571-6138-C2BC-7716-EB9B9233A0B1}"/>
              </a:ext>
            </a:extLst>
          </p:cNvPr>
          <p:cNvSpPr txBox="1"/>
          <p:nvPr/>
        </p:nvSpPr>
        <p:spPr>
          <a:xfrm>
            <a:off x="4186974" y="5115740"/>
            <a:ext cx="2064668" cy="281167"/>
          </a:xfrm>
          <a:prstGeom prst="rect">
            <a:avLst/>
          </a:prstGeom>
          <a:noFill/>
          <a:effectLst>
            <a:outerShdw blurRad="241300" dist="38100" dir="5400000" algn="t" rotWithShape="0">
              <a:prstClr val="black">
                <a:alpha val="10000"/>
              </a:prstClr>
            </a:outerShdw>
          </a:effectLst>
        </p:spPr>
        <p:txBody>
          <a:bodyPr wrap="none" lIns="0" tIns="0" rIns="0" bIns="0">
            <a:noAutofit/>
          </a:bodyPr>
          <a:lstStyle/>
          <a:p>
            <a:pPr marL="12700">
              <a:lnSpc>
                <a:spcPct val="120000"/>
              </a:lnSpc>
              <a:spcBef>
                <a:spcPts val="630"/>
              </a:spcBef>
              <a:buClr>
                <a:srgbClr val="CC0000"/>
              </a:buClr>
              <a:tabLst>
                <a:tab pos="448945" algn="l"/>
                <a:tab pos="449580" algn="l"/>
              </a:tabLst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OPPOSans R" panose="00020600040101010101" pitchFamily="18" charset="-122"/>
              </a:rPr>
              <a:t>反复自己确认贷款方式</a:t>
            </a:r>
          </a:p>
        </p:txBody>
      </p:sp>
      <p:sp>
        <p:nvSpPr>
          <p:cNvPr id="39" name="矩形: 对角圆角 38">
            <a:extLst>
              <a:ext uri="{FF2B5EF4-FFF2-40B4-BE49-F238E27FC236}">
                <a16:creationId xmlns:a16="http://schemas.microsoft.com/office/drawing/2014/main" id="{99926A7F-8CAD-E568-B5AD-15EFCC3E347D}"/>
              </a:ext>
            </a:extLst>
          </p:cNvPr>
          <p:cNvSpPr/>
          <p:nvPr/>
        </p:nvSpPr>
        <p:spPr>
          <a:xfrm>
            <a:off x="8521308" y="5016942"/>
            <a:ext cx="2148951" cy="452858"/>
          </a:xfrm>
          <a:prstGeom prst="round2Diag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2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0FA4F59D-6202-CCD0-CFD9-5B48052C2401}"/>
              </a:ext>
            </a:extLst>
          </p:cNvPr>
          <p:cNvSpPr txBox="1"/>
          <p:nvPr/>
        </p:nvSpPr>
        <p:spPr>
          <a:xfrm>
            <a:off x="8668063" y="5102787"/>
            <a:ext cx="1859483" cy="281167"/>
          </a:xfrm>
          <a:prstGeom prst="rect">
            <a:avLst/>
          </a:prstGeom>
          <a:noFill/>
          <a:effectLst>
            <a:outerShdw blurRad="241300" dist="38100" dir="5400000" algn="t" rotWithShape="0">
              <a:prstClr val="black">
                <a:alpha val="10000"/>
              </a:prstClr>
            </a:outerShdw>
          </a:effectLst>
        </p:spPr>
        <p:txBody>
          <a:bodyPr wrap="none" lIns="0" tIns="0" rIns="0" bIns="0">
            <a:noAutofit/>
          </a:bodyPr>
          <a:lstStyle/>
          <a:p>
            <a:pPr marL="12700">
              <a:lnSpc>
                <a:spcPct val="120000"/>
              </a:lnSpc>
              <a:spcBef>
                <a:spcPts val="630"/>
              </a:spcBef>
              <a:buClr>
                <a:srgbClr val="CC0000"/>
              </a:buClr>
              <a:tabLst>
                <a:tab pos="448945" algn="l"/>
                <a:tab pos="449580" algn="l"/>
              </a:tabLst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OPPOSans R" panose="00020600040101010101" pitchFamily="18" charset="-122"/>
              </a:rPr>
              <a:t>重复核对定金是多少</a:t>
            </a:r>
          </a:p>
        </p:txBody>
      </p:sp>
      <p:sp>
        <p:nvSpPr>
          <p:cNvPr id="41" name="矩形: 对角圆角 40">
            <a:extLst>
              <a:ext uri="{FF2B5EF4-FFF2-40B4-BE49-F238E27FC236}">
                <a16:creationId xmlns:a16="http://schemas.microsoft.com/office/drawing/2014/main" id="{62E04D19-3D16-352E-640F-E85454522CA3}"/>
              </a:ext>
            </a:extLst>
          </p:cNvPr>
          <p:cNvSpPr/>
          <p:nvPr/>
        </p:nvSpPr>
        <p:spPr>
          <a:xfrm>
            <a:off x="1496471" y="5033965"/>
            <a:ext cx="2148951" cy="452858"/>
          </a:xfrm>
          <a:prstGeom prst="round2Diag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E551A6B-C3DD-6026-BCB1-37F07761C023}"/>
              </a:ext>
            </a:extLst>
          </p:cNvPr>
          <p:cNvSpPr txBox="1"/>
          <p:nvPr/>
        </p:nvSpPr>
        <p:spPr>
          <a:xfrm>
            <a:off x="1643226" y="5119810"/>
            <a:ext cx="1859483" cy="281167"/>
          </a:xfrm>
          <a:prstGeom prst="rect">
            <a:avLst/>
          </a:prstGeom>
          <a:noFill/>
          <a:effectLst>
            <a:outerShdw blurRad="241300" dist="38100" dir="5400000" algn="t" rotWithShape="0">
              <a:prstClr val="black">
                <a:alpha val="10000"/>
              </a:prstClr>
            </a:outerShdw>
          </a:effectLst>
        </p:spPr>
        <p:txBody>
          <a:bodyPr wrap="none" lIns="0" tIns="0" rIns="0" bIns="0">
            <a:noAutofit/>
          </a:bodyPr>
          <a:lstStyle/>
          <a:p>
            <a:pPr marL="12700">
              <a:lnSpc>
                <a:spcPct val="120000"/>
              </a:lnSpc>
              <a:spcBef>
                <a:spcPts val="630"/>
              </a:spcBef>
              <a:buClr>
                <a:srgbClr val="CC0000"/>
              </a:buClr>
              <a:tabLst>
                <a:tab pos="448945" algn="l"/>
                <a:tab pos="449580" algn="l"/>
              </a:tabLst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OPPOSans R" panose="00020600040101010101" pitchFamily="18" charset="-122"/>
              </a:rPr>
              <a:t>遐想入住后生活场景</a:t>
            </a:r>
          </a:p>
        </p:txBody>
      </p:sp>
      <p:sp>
        <p:nvSpPr>
          <p:cNvPr id="43" name="矩形: 对角圆角 42">
            <a:extLst>
              <a:ext uri="{FF2B5EF4-FFF2-40B4-BE49-F238E27FC236}">
                <a16:creationId xmlns:a16="http://schemas.microsoft.com/office/drawing/2014/main" id="{90FC2638-E7A5-702F-008D-5E4349ADEBA4}"/>
              </a:ext>
            </a:extLst>
          </p:cNvPr>
          <p:cNvSpPr/>
          <p:nvPr/>
        </p:nvSpPr>
        <p:spPr>
          <a:xfrm>
            <a:off x="1939501" y="3291500"/>
            <a:ext cx="2361334" cy="452858"/>
          </a:xfrm>
          <a:prstGeom prst="round2Diag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D783D631-BE81-2DDB-659B-884DA0098BA5}"/>
              </a:ext>
            </a:extLst>
          </p:cNvPr>
          <p:cNvSpPr txBox="1"/>
          <p:nvPr/>
        </p:nvSpPr>
        <p:spPr>
          <a:xfrm>
            <a:off x="2086256" y="3377345"/>
            <a:ext cx="2064668" cy="281167"/>
          </a:xfrm>
          <a:prstGeom prst="rect">
            <a:avLst/>
          </a:prstGeom>
          <a:noFill/>
          <a:effectLst>
            <a:outerShdw blurRad="241300" dist="38100" dir="5400000" algn="t" rotWithShape="0">
              <a:prstClr val="black">
                <a:alpha val="10000"/>
              </a:prstClr>
            </a:outerShdw>
          </a:effectLst>
        </p:spPr>
        <p:txBody>
          <a:bodyPr wrap="none" lIns="0" tIns="0" rIns="0" bIns="0">
            <a:noAutofit/>
          </a:bodyPr>
          <a:lstStyle/>
          <a:p>
            <a:pPr marL="12700">
              <a:lnSpc>
                <a:spcPct val="120000"/>
              </a:lnSpc>
              <a:spcBef>
                <a:spcPts val="630"/>
              </a:spcBef>
              <a:buClr>
                <a:srgbClr val="CC0000"/>
              </a:buClr>
              <a:tabLst>
                <a:tab pos="448945" algn="l"/>
                <a:tab pos="449580" algn="l"/>
              </a:tabLst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OPPOSans R" panose="00020600040101010101" pitchFamily="18" charset="-122"/>
              </a:rPr>
              <a:t>对装修提出修改的方案</a:t>
            </a:r>
          </a:p>
        </p:txBody>
      </p:sp>
      <p:sp>
        <p:nvSpPr>
          <p:cNvPr id="45" name="矩形: 对角圆角 44">
            <a:extLst>
              <a:ext uri="{FF2B5EF4-FFF2-40B4-BE49-F238E27FC236}">
                <a16:creationId xmlns:a16="http://schemas.microsoft.com/office/drawing/2014/main" id="{50BBF366-DC76-055E-C401-1F5E5DED494D}"/>
              </a:ext>
            </a:extLst>
          </p:cNvPr>
          <p:cNvSpPr/>
          <p:nvPr/>
        </p:nvSpPr>
        <p:spPr>
          <a:xfrm>
            <a:off x="7007928" y="4173729"/>
            <a:ext cx="1736651" cy="452858"/>
          </a:xfrm>
          <a:prstGeom prst="round2Diag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2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7E72B19C-EDFE-09A7-0F9F-C6CC3E22ADDB}"/>
              </a:ext>
            </a:extLst>
          </p:cNvPr>
          <p:cNvSpPr txBox="1"/>
          <p:nvPr/>
        </p:nvSpPr>
        <p:spPr>
          <a:xfrm>
            <a:off x="7154683" y="4259574"/>
            <a:ext cx="1449115" cy="281167"/>
          </a:xfrm>
          <a:prstGeom prst="rect">
            <a:avLst/>
          </a:prstGeom>
          <a:noFill/>
          <a:effectLst>
            <a:outerShdw blurRad="241300" dist="38100" dir="5400000" algn="t" rotWithShape="0">
              <a:prstClr val="black">
                <a:alpha val="10000"/>
              </a:prstClr>
            </a:outerShdw>
          </a:effectLst>
        </p:spPr>
        <p:txBody>
          <a:bodyPr wrap="none" lIns="0" tIns="0" rIns="0" bIns="0">
            <a:noAutofit/>
          </a:bodyPr>
          <a:lstStyle/>
          <a:p>
            <a:pPr marL="12700">
              <a:lnSpc>
                <a:spcPct val="120000"/>
              </a:lnSpc>
              <a:spcBef>
                <a:spcPts val="630"/>
              </a:spcBef>
              <a:buClr>
                <a:srgbClr val="CC0000"/>
              </a:buClr>
              <a:tabLst>
                <a:tab pos="448945" algn="l"/>
                <a:tab pos="449580" algn="l"/>
              </a:tabLst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OPPOSans R" panose="00020600040101010101" pitchFamily="18" charset="-122"/>
              </a:rPr>
              <a:t>核对定金是多少</a:t>
            </a:r>
          </a:p>
        </p:txBody>
      </p:sp>
      <p:sp>
        <p:nvSpPr>
          <p:cNvPr id="47" name="矩形: 对角圆角 46">
            <a:extLst>
              <a:ext uri="{FF2B5EF4-FFF2-40B4-BE49-F238E27FC236}">
                <a16:creationId xmlns:a16="http://schemas.microsoft.com/office/drawing/2014/main" id="{BCE36103-3319-55A7-E2F5-9A18407C5DD7}"/>
              </a:ext>
            </a:extLst>
          </p:cNvPr>
          <p:cNvSpPr/>
          <p:nvPr/>
        </p:nvSpPr>
        <p:spPr>
          <a:xfrm>
            <a:off x="4677550" y="3291500"/>
            <a:ext cx="2779332" cy="452858"/>
          </a:xfrm>
          <a:prstGeom prst="round2Diag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2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EDBE4B1-C327-A413-A44A-47A5EC327895}"/>
              </a:ext>
            </a:extLst>
          </p:cNvPr>
          <p:cNvSpPr txBox="1"/>
          <p:nvPr/>
        </p:nvSpPr>
        <p:spPr>
          <a:xfrm>
            <a:off x="4824305" y="3377345"/>
            <a:ext cx="2475037" cy="281167"/>
          </a:xfrm>
          <a:prstGeom prst="rect">
            <a:avLst/>
          </a:prstGeom>
          <a:noFill/>
          <a:effectLst>
            <a:outerShdw blurRad="241300" dist="38100" dir="5400000" algn="t" rotWithShape="0">
              <a:prstClr val="black">
                <a:alpha val="10000"/>
              </a:prstClr>
            </a:outerShdw>
          </a:effectLst>
        </p:spPr>
        <p:txBody>
          <a:bodyPr wrap="none" lIns="0" tIns="0" rIns="0" bIns="0">
            <a:noAutofit/>
          </a:bodyPr>
          <a:lstStyle/>
          <a:p>
            <a:pPr marL="12700">
              <a:lnSpc>
                <a:spcPct val="120000"/>
              </a:lnSpc>
              <a:spcBef>
                <a:spcPts val="630"/>
              </a:spcBef>
              <a:buClr>
                <a:srgbClr val="CC0000"/>
              </a:buClr>
              <a:tabLst>
                <a:tab pos="448945" algn="l"/>
                <a:tab pos="449580" algn="l"/>
              </a:tabLst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OPPOSans R" panose="00020600040101010101" pitchFamily="18" charset="-122"/>
              </a:rPr>
              <a:t>与销售员查看价格与计算器</a:t>
            </a:r>
          </a:p>
        </p:txBody>
      </p:sp>
      <p:sp>
        <p:nvSpPr>
          <p:cNvPr id="49" name="矩形: 对角圆角 48">
            <a:extLst>
              <a:ext uri="{FF2B5EF4-FFF2-40B4-BE49-F238E27FC236}">
                <a16:creationId xmlns:a16="http://schemas.microsoft.com/office/drawing/2014/main" id="{485BCFB2-F40D-8F72-FF90-9E3B04650DE6}"/>
              </a:ext>
            </a:extLst>
          </p:cNvPr>
          <p:cNvSpPr/>
          <p:nvPr/>
        </p:nvSpPr>
        <p:spPr>
          <a:xfrm>
            <a:off x="7833597" y="3282543"/>
            <a:ext cx="2196438" cy="452858"/>
          </a:xfrm>
          <a:prstGeom prst="round2Diag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AB35BB86-32D5-EFF9-1D83-75072D28D9A2}"/>
              </a:ext>
            </a:extLst>
          </p:cNvPr>
          <p:cNvSpPr txBox="1"/>
          <p:nvPr/>
        </p:nvSpPr>
        <p:spPr>
          <a:xfrm>
            <a:off x="7980352" y="3368388"/>
            <a:ext cx="1859483" cy="281167"/>
          </a:xfrm>
          <a:prstGeom prst="rect">
            <a:avLst/>
          </a:prstGeom>
          <a:noFill/>
          <a:effectLst>
            <a:outerShdw blurRad="241300" dist="38100" dir="5400000" algn="t" rotWithShape="0">
              <a:prstClr val="black">
                <a:alpha val="10000"/>
              </a:prstClr>
            </a:outerShdw>
          </a:effectLst>
        </p:spPr>
        <p:txBody>
          <a:bodyPr wrap="none" lIns="0" tIns="0" rIns="0" bIns="0">
            <a:noAutofit/>
          </a:bodyPr>
          <a:lstStyle/>
          <a:p>
            <a:pPr marL="12700">
              <a:lnSpc>
                <a:spcPct val="120000"/>
              </a:lnSpc>
              <a:spcBef>
                <a:spcPts val="630"/>
              </a:spcBef>
              <a:buClr>
                <a:srgbClr val="CC0000"/>
              </a:buClr>
              <a:tabLst>
                <a:tab pos="448945" algn="l"/>
                <a:tab pos="449580" algn="l"/>
              </a:tabLst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OPPOSans R" panose="00020600040101010101" pitchFamily="18" charset="-122"/>
              </a:rPr>
              <a:t>与其他陌生客户交流</a:t>
            </a:r>
          </a:p>
        </p:txBody>
      </p:sp>
      <p:sp>
        <p:nvSpPr>
          <p:cNvPr id="51" name="矩形: 对角圆角 50">
            <a:extLst>
              <a:ext uri="{FF2B5EF4-FFF2-40B4-BE49-F238E27FC236}">
                <a16:creationId xmlns:a16="http://schemas.microsoft.com/office/drawing/2014/main" id="{619B3AA4-72CB-3957-CEBA-673399E79037}"/>
              </a:ext>
            </a:extLst>
          </p:cNvPr>
          <p:cNvSpPr/>
          <p:nvPr/>
        </p:nvSpPr>
        <p:spPr>
          <a:xfrm>
            <a:off x="9112701" y="4173729"/>
            <a:ext cx="1791731" cy="452858"/>
          </a:xfrm>
          <a:prstGeom prst="round2Diag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DCED5E1C-41E6-1885-7F44-692C2E2E1181}"/>
              </a:ext>
            </a:extLst>
          </p:cNvPr>
          <p:cNvSpPr txBox="1"/>
          <p:nvPr/>
        </p:nvSpPr>
        <p:spPr>
          <a:xfrm>
            <a:off x="9259456" y="4259574"/>
            <a:ext cx="1449115" cy="281167"/>
          </a:xfrm>
          <a:prstGeom prst="rect">
            <a:avLst/>
          </a:prstGeom>
          <a:noFill/>
          <a:effectLst>
            <a:outerShdw blurRad="241300" dist="38100" dir="5400000" algn="t" rotWithShape="0">
              <a:prstClr val="black">
                <a:alpha val="10000"/>
              </a:prstClr>
            </a:outerShdw>
          </a:effectLst>
        </p:spPr>
        <p:txBody>
          <a:bodyPr wrap="square" lIns="0" tIns="0" rIns="0" bIns="0">
            <a:noAutofit/>
          </a:bodyPr>
          <a:lstStyle/>
          <a:p>
            <a:pPr marL="12700">
              <a:lnSpc>
                <a:spcPct val="120000"/>
              </a:lnSpc>
              <a:spcBef>
                <a:spcPts val="630"/>
              </a:spcBef>
              <a:buClr>
                <a:srgbClr val="CC0000"/>
              </a:buClr>
              <a:tabLst>
                <a:tab pos="448945" algn="l"/>
                <a:tab pos="449580" algn="l"/>
              </a:tabLst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OPPOSans R" panose="00020600040101010101" pitchFamily="18" charset="-122"/>
              </a:rPr>
              <a:t>与同伴单独商量</a:t>
            </a:r>
          </a:p>
        </p:txBody>
      </p:sp>
      <p:sp>
        <p:nvSpPr>
          <p:cNvPr id="53" name="矩形: 对角圆角 52">
            <a:extLst>
              <a:ext uri="{FF2B5EF4-FFF2-40B4-BE49-F238E27FC236}">
                <a16:creationId xmlns:a16="http://schemas.microsoft.com/office/drawing/2014/main" id="{A431D955-9002-EA9C-0E3A-6AFF9ADD642B}"/>
              </a:ext>
            </a:extLst>
          </p:cNvPr>
          <p:cNvSpPr/>
          <p:nvPr/>
        </p:nvSpPr>
        <p:spPr>
          <a:xfrm>
            <a:off x="3045247" y="4173729"/>
            <a:ext cx="3588820" cy="452858"/>
          </a:xfrm>
          <a:prstGeom prst="round2Diag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B77CA826-8E79-3135-39B1-9E66CFAB2FE3}"/>
              </a:ext>
            </a:extLst>
          </p:cNvPr>
          <p:cNvSpPr txBox="1"/>
          <p:nvPr/>
        </p:nvSpPr>
        <p:spPr>
          <a:xfrm>
            <a:off x="3192002" y="4259574"/>
            <a:ext cx="3295774" cy="281167"/>
          </a:xfrm>
          <a:prstGeom prst="rect">
            <a:avLst/>
          </a:prstGeom>
          <a:noFill/>
          <a:effectLst>
            <a:outerShdw blurRad="241300" dist="38100" dir="5400000" algn="t" rotWithShape="0">
              <a:prstClr val="black">
                <a:alpha val="10000"/>
              </a:prstClr>
            </a:outerShdw>
          </a:effectLst>
        </p:spPr>
        <p:txBody>
          <a:bodyPr wrap="none" lIns="0" tIns="0" rIns="0" bIns="0">
            <a:noAutofit/>
          </a:bodyPr>
          <a:lstStyle/>
          <a:p>
            <a:pPr marL="12700">
              <a:lnSpc>
                <a:spcPct val="120000"/>
              </a:lnSpc>
              <a:spcBef>
                <a:spcPts val="630"/>
              </a:spcBef>
              <a:buClr>
                <a:srgbClr val="CC0000"/>
              </a:buClr>
              <a:tabLst>
                <a:tab pos="448945" algn="l"/>
                <a:tab pos="449580" algn="l"/>
              </a:tabLst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OPPOSans R" panose="00020600040101010101" pitchFamily="18" charset="-122"/>
              </a:rPr>
              <a:t>打电话征询意见或要求他人帮其决定</a:t>
            </a:r>
          </a:p>
        </p:txBody>
      </p:sp>
    </p:spTree>
    <p:extLst>
      <p:ext uri="{BB962C8B-B14F-4D97-AF65-F5344CB8AC3E}">
        <p14:creationId xmlns:p14="http://schemas.microsoft.com/office/powerpoint/2010/main" val="1340650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D17CF59-2577-D974-CAF3-B5C11FE164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抓住客户信号</a:t>
            </a:r>
            <a:endParaRPr lang="en-US" dirty="0"/>
          </a:p>
          <a:p>
            <a:endParaRPr lang="en-US" dirty="0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CDC7F1CE-67D6-EC06-585B-21216D24F36E}"/>
              </a:ext>
            </a:extLst>
          </p:cNvPr>
          <p:cNvSpPr/>
          <p:nvPr/>
        </p:nvSpPr>
        <p:spPr>
          <a:xfrm>
            <a:off x="839789" y="1414883"/>
            <a:ext cx="1579562" cy="605754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FED5D42-6205-98ED-E0AE-D35D65231D56}"/>
              </a:ext>
            </a:extLst>
          </p:cNvPr>
          <p:cNvSpPr txBox="1"/>
          <p:nvPr/>
        </p:nvSpPr>
        <p:spPr>
          <a:xfrm>
            <a:off x="1001255" y="1541608"/>
            <a:ext cx="1249060" cy="3693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marL="12700" marR="5080">
              <a:spcBef>
                <a:spcPts val="95"/>
              </a:spcBef>
              <a:buClr>
                <a:srgbClr val="CC0000"/>
              </a:buClr>
              <a:tabLst>
                <a:tab pos="481965" algn="l"/>
                <a:tab pos="482600" algn="l"/>
              </a:tabLst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OPPOSans R" panose="00020600040101010101" pitchFamily="18" charset="-122"/>
              </a:rPr>
              <a:t>表情信号</a:t>
            </a: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C67DB8D3-03E3-831B-7E95-82949902BCF8}"/>
              </a:ext>
            </a:extLst>
          </p:cNvPr>
          <p:cNvSpPr/>
          <p:nvPr/>
        </p:nvSpPr>
        <p:spPr>
          <a:xfrm>
            <a:off x="1460199" y="3192539"/>
            <a:ext cx="1217266" cy="1217266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72FBC84-D72F-5DB9-85D8-4FD871356314}"/>
              </a:ext>
            </a:extLst>
          </p:cNvPr>
          <p:cNvSpPr txBox="1"/>
          <p:nvPr/>
        </p:nvSpPr>
        <p:spPr>
          <a:xfrm>
            <a:off x="1810252" y="3490876"/>
            <a:ext cx="517160" cy="620593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n-ea"/>
                <a:sym typeface="+mn-lt"/>
              </a:rPr>
              <a:t>频频</a:t>
            </a:r>
            <a:endParaRPr lang="en-US" altLang="zh-CN" sz="2000" dirty="0">
              <a:solidFill>
                <a:schemeClr val="bg1"/>
              </a:solidFill>
              <a:latin typeface="+mn-ea"/>
              <a:sym typeface="+mn-lt"/>
            </a:endParaRPr>
          </a:p>
          <a:p>
            <a:r>
              <a:rPr lang="zh-CN" altLang="en-US" sz="2000" dirty="0">
                <a:solidFill>
                  <a:schemeClr val="bg1"/>
                </a:solidFill>
                <a:latin typeface="+mn-ea"/>
                <a:sym typeface="+mn-lt"/>
              </a:rPr>
              <a:t>点头</a:t>
            </a:r>
            <a:endParaRPr lang="en-US"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E309C181-E637-168C-6BA4-C78E2AC8882D}"/>
              </a:ext>
            </a:extLst>
          </p:cNvPr>
          <p:cNvSpPr/>
          <p:nvPr/>
        </p:nvSpPr>
        <p:spPr>
          <a:xfrm>
            <a:off x="2771654" y="2261816"/>
            <a:ext cx="1217266" cy="1217266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32000">
                <a:schemeClr val="accent2">
                  <a:lumMod val="60000"/>
                  <a:lumOff val="40000"/>
                </a:schemeClr>
              </a:gs>
              <a:gs pos="71000">
                <a:schemeClr val="accent2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2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FB9E5349-3285-5AA7-4710-F7C70C085E16}"/>
              </a:ext>
            </a:extLst>
          </p:cNvPr>
          <p:cNvSpPr txBox="1"/>
          <p:nvPr/>
        </p:nvSpPr>
        <p:spPr>
          <a:xfrm>
            <a:off x="3121707" y="2560153"/>
            <a:ext cx="517160" cy="620593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 defTabSz="258089"/>
            <a:r>
              <a:rPr lang="zh-CN" altLang="en-US" sz="2000" dirty="0">
                <a:solidFill>
                  <a:schemeClr val="bg1"/>
                </a:solidFill>
                <a:latin typeface="+mn-ea"/>
                <a:sym typeface="+mn-lt"/>
              </a:rPr>
              <a:t>嘴唇</a:t>
            </a:r>
            <a:endParaRPr lang="en-US" altLang="zh-CN" sz="2000" dirty="0">
              <a:solidFill>
                <a:schemeClr val="bg1"/>
              </a:solidFill>
              <a:latin typeface="+mn-ea"/>
              <a:sym typeface="+mn-lt"/>
            </a:endParaRPr>
          </a:p>
          <a:p>
            <a:pPr algn="ctr" defTabSz="258089"/>
            <a:r>
              <a:rPr lang="zh-CN" altLang="en-US" sz="2000" dirty="0">
                <a:solidFill>
                  <a:schemeClr val="bg1"/>
                </a:solidFill>
                <a:latin typeface="+mn-ea"/>
                <a:sym typeface="+mn-lt"/>
              </a:rPr>
              <a:t>抿紧</a:t>
            </a: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4095DCB4-2086-9A27-8522-2729D5F86638}"/>
              </a:ext>
            </a:extLst>
          </p:cNvPr>
          <p:cNvSpPr/>
          <p:nvPr/>
        </p:nvSpPr>
        <p:spPr>
          <a:xfrm>
            <a:off x="4080449" y="3192539"/>
            <a:ext cx="1217266" cy="1217266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075EBDD0-3BA2-D883-5CFB-18537F432CF1}"/>
              </a:ext>
            </a:extLst>
          </p:cNvPr>
          <p:cNvSpPr txBox="1"/>
          <p:nvPr/>
        </p:nvSpPr>
        <p:spPr>
          <a:xfrm>
            <a:off x="4430501" y="3490876"/>
            <a:ext cx="517160" cy="620593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n-ea"/>
                <a:sym typeface="+mn-lt"/>
              </a:rPr>
              <a:t>上眉</a:t>
            </a:r>
            <a:endParaRPr lang="en-US" altLang="zh-CN" sz="2000" dirty="0">
              <a:solidFill>
                <a:schemeClr val="bg1"/>
              </a:solidFill>
              <a:latin typeface="+mn-ea"/>
              <a:sym typeface="+mn-lt"/>
            </a:endParaRPr>
          </a:p>
          <a:p>
            <a:r>
              <a:rPr lang="zh-CN" altLang="en-US" sz="2000" dirty="0">
                <a:solidFill>
                  <a:schemeClr val="bg1"/>
                </a:solidFill>
                <a:latin typeface="+mn-ea"/>
                <a:sym typeface="+mn-lt"/>
              </a:rPr>
              <a:t>分开</a:t>
            </a: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DD053A45-7168-4D44-7C36-29A5A42C7391}"/>
              </a:ext>
            </a:extLst>
          </p:cNvPr>
          <p:cNvSpPr/>
          <p:nvPr/>
        </p:nvSpPr>
        <p:spPr>
          <a:xfrm>
            <a:off x="2770324" y="4173864"/>
            <a:ext cx="1217266" cy="1217266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32000">
                <a:schemeClr val="accent2">
                  <a:lumMod val="60000"/>
                  <a:lumOff val="40000"/>
                </a:schemeClr>
              </a:gs>
              <a:gs pos="71000">
                <a:schemeClr val="accent2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2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5A42BB19-188A-9455-D6C9-01BEFE57C442}"/>
              </a:ext>
            </a:extLst>
          </p:cNvPr>
          <p:cNvSpPr txBox="1"/>
          <p:nvPr/>
        </p:nvSpPr>
        <p:spPr>
          <a:xfrm>
            <a:off x="3120377" y="4472201"/>
            <a:ext cx="517160" cy="620593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n-ea"/>
                <a:sym typeface="+mn-lt"/>
              </a:rPr>
              <a:t>频抓</a:t>
            </a:r>
            <a:endParaRPr lang="en-US" altLang="zh-CN" sz="2000" dirty="0">
              <a:solidFill>
                <a:schemeClr val="bg1"/>
              </a:solidFill>
              <a:latin typeface="+mn-ea"/>
              <a:sym typeface="+mn-lt"/>
            </a:endParaRPr>
          </a:p>
          <a:p>
            <a:r>
              <a:rPr lang="zh-CN" altLang="en-US" sz="2000" dirty="0">
                <a:solidFill>
                  <a:schemeClr val="bg1"/>
                </a:solidFill>
                <a:latin typeface="+mn-ea"/>
                <a:sym typeface="+mn-lt"/>
              </a:rPr>
              <a:t>头发</a:t>
            </a: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4FF88DF1-BB2A-8B7E-281A-85DC930C4F9B}"/>
              </a:ext>
            </a:extLst>
          </p:cNvPr>
          <p:cNvSpPr/>
          <p:nvPr/>
        </p:nvSpPr>
        <p:spPr>
          <a:xfrm>
            <a:off x="6894285" y="3192539"/>
            <a:ext cx="1217266" cy="1217266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9923CC1-52C8-304B-A944-240FFB6EE693}"/>
              </a:ext>
            </a:extLst>
          </p:cNvPr>
          <p:cNvSpPr txBox="1"/>
          <p:nvPr/>
        </p:nvSpPr>
        <p:spPr>
          <a:xfrm>
            <a:off x="7244338" y="3490876"/>
            <a:ext cx="517160" cy="620593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n-ea"/>
                <a:sym typeface="+mn-lt"/>
              </a:rPr>
              <a:t>轻咳</a:t>
            </a:r>
            <a:endParaRPr lang="en-US" altLang="zh-CN" sz="2000" dirty="0">
              <a:solidFill>
                <a:schemeClr val="bg1"/>
              </a:solidFill>
              <a:latin typeface="+mn-ea"/>
              <a:sym typeface="+mn-lt"/>
            </a:endParaRPr>
          </a:p>
          <a:p>
            <a:r>
              <a:rPr lang="zh-CN" altLang="en-US" sz="2000" dirty="0">
                <a:solidFill>
                  <a:schemeClr val="bg1"/>
                </a:solidFill>
                <a:latin typeface="+mn-ea"/>
                <a:sym typeface="+mn-lt"/>
              </a:rPr>
              <a:t>说话</a:t>
            </a: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86A7A9DC-CB6D-2254-11E5-97C6C9A640B4}"/>
              </a:ext>
            </a:extLst>
          </p:cNvPr>
          <p:cNvSpPr/>
          <p:nvPr/>
        </p:nvSpPr>
        <p:spPr>
          <a:xfrm>
            <a:off x="8205740" y="2261816"/>
            <a:ext cx="1217266" cy="1217266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32000">
                <a:schemeClr val="accent2">
                  <a:lumMod val="60000"/>
                  <a:lumOff val="40000"/>
                </a:schemeClr>
              </a:gs>
              <a:gs pos="71000">
                <a:schemeClr val="accent2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2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8CECFEE-C004-E2DE-BAB4-233FA72FD902}"/>
              </a:ext>
            </a:extLst>
          </p:cNvPr>
          <p:cNvSpPr txBox="1"/>
          <p:nvPr/>
        </p:nvSpPr>
        <p:spPr>
          <a:xfrm>
            <a:off x="8555793" y="2560153"/>
            <a:ext cx="517160" cy="620593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n-ea"/>
                <a:sym typeface="+mn-lt"/>
              </a:rPr>
              <a:t>双腿</a:t>
            </a:r>
            <a:endParaRPr lang="en-US" altLang="zh-CN" sz="2000" dirty="0">
              <a:solidFill>
                <a:schemeClr val="bg1"/>
              </a:solidFill>
              <a:latin typeface="+mn-ea"/>
              <a:sym typeface="+mn-lt"/>
            </a:endParaRPr>
          </a:p>
          <a:p>
            <a:r>
              <a:rPr lang="zh-CN" altLang="en-US" sz="2000" dirty="0">
                <a:solidFill>
                  <a:schemeClr val="bg1"/>
                </a:solidFill>
                <a:latin typeface="+mn-ea"/>
                <a:sym typeface="+mn-lt"/>
              </a:rPr>
              <a:t>发抖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AD0951FA-93BC-6CA2-4C60-A284F2746724}"/>
              </a:ext>
            </a:extLst>
          </p:cNvPr>
          <p:cNvSpPr/>
          <p:nvPr/>
        </p:nvSpPr>
        <p:spPr>
          <a:xfrm>
            <a:off x="9514535" y="3192539"/>
            <a:ext cx="1217266" cy="1217266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F6B0068-8E3F-9E6D-2A38-135B5611A49F}"/>
              </a:ext>
            </a:extLst>
          </p:cNvPr>
          <p:cNvSpPr txBox="1"/>
          <p:nvPr/>
        </p:nvSpPr>
        <p:spPr>
          <a:xfrm>
            <a:off x="9864587" y="3490876"/>
            <a:ext cx="517160" cy="620593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n-ea"/>
                <a:sym typeface="+mn-lt"/>
              </a:rPr>
              <a:t>长期</a:t>
            </a:r>
            <a:endParaRPr lang="en-US" altLang="zh-CN" sz="2000" dirty="0">
              <a:solidFill>
                <a:schemeClr val="bg1"/>
              </a:solidFill>
              <a:latin typeface="+mn-ea"/>
              <a:sym typeface="+mn-lt"/>
            </a:endParaRPr>
          </a:p>
          <a:p>
            <a:r>
              <a:rPr lang="zh-CN" altLang="en-US" sz="2000" dirty="0">
                <a:solidFill>
                  <a:schemeClr val="bg1"/>
                </a:solidFill>
                <a:latin typeface="+mn-ea"/>
                <a:sym typeface="+mn-lt"/>
              </a:rPr>
              <a:t>沉默</a:t>
            </a: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9ADCE569-44D6-5A16-DC1B-9C0735877079}"/>
              </a:ext>
            </a:extLst>
          </p:cNvPr>
          <p:cNvSpPr/>
          <p:nvPr/>
        </p:nvSpPr>
        <p:spPr>
          <a:xfrm>
            <a:off x="8204410" y="4173864"/>
            <a:ext cx="1217266" cy="1217266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32000">
                <a:schemeClr val="accent2">
                  <a:lumMod val="60000"/>
                  <a:lumOff val="40000"/>
                </a:schemeClr>
              </a:gs>
              <a:gs pos="71000">
                <a:schemeClr val="accent2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2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94F3972A-C1B2-61DA-7CFE-21F1BE96A2CE}"/>
              </a:ext>
            </a:extLst>
          </p:cNvPr>
          <p:cNvSpPr txBox="1"/>
          <p:nvPr/>
        </p:nvSpPr>
        <p:spPr>
          <a:xfrm>
            <a:off x="8554463" y="4472201"/>
            <a:ext cx="517160" cy="620593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n-ea"/>
                <a:sym typeface="+mn-lt"/>
              </a:rPr>
              <a:t>眼睛</a:t>
            </a:r>
            <a:endParaRPr lang="en-US" altLang="zh-CN" sz="2000" dirty="0">
              <a:solidFill>
                <a:schemeClr val="bg1"/>
              </a:solidFill>
              <a:latin typeface="+mn-ea"/>
              <a:sym typeface="+mn-lt"/>
            </a:endParaRPr>
          </a:p>
          <a:p>
            <a:r>
              <a:rPr lang="zh-CN" altLang="en-US" sz="2000" dirty="0">
                <a:solidFill>
                  <a:schemeClr val="bg1"/>
                </a:solidFill>
                <a:latin typeface="+mn-ea"/>
                <a:sym typeface="+mn-lt"/>
              </a:rPr>
              <a:t>转动</a:t>
            </a: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EAA5C5B5-CC22-1D0D-C0B9-96CF84B63A3B}"/>
              </a:ext>
            </a:extLst>
          </p:cNvPr>
          <p:cNvSpPr/>
          <p:nvPr/>
        </p:nvSpPr>
        <p:spPr>
          <a:xfrm>
            <a:off x="862647" y="4925859"/>
            <a:ext cx="517258" cy="51725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54DFC572-ADB5-5583-2FF5-9403D1E27BDB}"/>
              </a:ext>
            </a:extLst>
          </p:cNvPr>
          <p:cNvSpPr/>
          <p:nvPr/>
        </p:nvSpPr>
        <p:spPr>
          <a:xfrm>
            <a:off x="10254827" y="1583256"/>
            <a:ext cx="390876" cy="390876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32000">
                <a:schemeClr val="accent2">
                  <a:lumMod val="60000"/>
                  <a:lumOff val="40000"/>
                </a:schemeClr>
              </a:gs>
              <a:gs pos="71000">
                <a:schemeClr val="accent2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2">
                <a:lumMod val="75000"/>
                <a:alpha val="35000"/>
              </a:scheme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8A09B63C-C3BE-E925-9DBA-CA8D8398C973}"/>
              </a:ext>
            </a:extLst>
          </p:cNvPr>
          <p:cNvSpPr/>
          <p:nvPr/>
        </p:nvSpPr>
        <p:spPr>
          <a:xfrm>
            <a:off x="11104008" y="4767695"/>
            <a:ext cx="496410" cy="496410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32000">
                <a:schemeClr val="accent2">
                  <a:lumMod val="60000"/>
                  <a:lumOff val="40000"/>
                </a:schemeClr>
              </a:gs>
              <a:gs pos="71000">
                <a:schemeClr val="accent2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2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E680D090-8CCC-6F24-A8AF-CEE4C5D96F55}"/>
              </a:ext>
            </a:extLst>
          </p:cNvPr>
          <p:cNvSpPr/>
          <p:nvPr/>
        </p:nvSpPr>
        <p:spPr>
          <a:xfrm>
            <a:off x="5984198" y="4317518"/>
            <a:ext cx="309366" cy="309366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C1539691-E145-DFAF-6BF2-ADCF9D876EAA}"/>
              </a:ext>
            </a:extLst>
          </p:cNvPr>
          <p:cNvSpPr/>
          <p:nvPr/>
        </p:nvSpPr>
        <p:spPr>
          <a:xfrm>
            <a:off x="5297715" y="2143697"/>
            <a:ext cx="309366" cy="309366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99101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6658BD30-6A31-C525-9348-5C3F9E65988E}"/>
              </a:ext>
            </a:extLst>
          </p:cNvPr>
          <p:cNvCxnSpPr>
            <a:cxnSpLocks/>
          </p:cNvCxnSpPr>
          <p:nvPr/>
        </p:nvCxnSpPr>
        <p:spPr>
          <a:xfrm>
            <a:off x="9752367" y="2709380"/>
            <a:ext cx="0" cy="1458625"/>
          </a:xfrm>
          <a:prstGeom prst="line">
            <a:avLst/>
          </a:prstGeom>
          <a:ln w="9525">
            <a:solidFill>
              <a:schemeClr val="accent2">
                <a:lumMod val="40000"/>
                <a:lumOff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18F747EF-0385-C3A3-68A2-60E2680C9ABA}"/>
              </a:ext>
            </a:extLst>
          </p:cNvPr>
          <p:cNvCxnSpPr>
            <a:cxnSpLocks/>
          </p:cNvCxnSpPr>
          <p:nvPr/>
        </p:nvCxnSpPr>
        <p:spPr>
          <a:xfrm>
            <a:off x="6117261" y="3530875"/>
            <a:ext cx="0" cy="1458625"/>
          </a:xfrm>
          <a:prstGeom prst="line">
            <a:avLst/>
          </a:prstGeom>
          <a:ln w="9525">
            <a:solidFill>
              <a:schemeClr val="accent2">
                <a:lumMod val="40000"/>
                <a:lumOff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: 一个圆顶角，剪去另一个顶角 59">
            <a:extLst>
              <a:ext uri="{FF2B5EF4-FFF2-40B4-BE49-F238E27FC236}">
                <a16:creationId xmlns:a16="http://schemas.microsoft.com/office/drawing/2014/main" id="{ACC116C3-A71B-7B7E-7C92-D4B193B38F60}"/>
              </a:ext>
            </a:extLst>
          </p:cNvPr>
          <p:cNvSpPr/>
          <p:nvPr/>
        </p:nvSpPr>
        <p:spPr>
          <a:xfrm>
            <a:off x="8279259" y="1421813"/>
            <a:ext cx="3240134" cy="1426167"/>
          </a:xfrm>
          <a:prstGeom prst="snipRoundRect">
            <a:avLst>
              <a:gd name="adj1" fmla="val 16667"/>
              <a:gd name="adj2" fmla="val 0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/>
          </a:p>
        </p:txBody>
      </p:sp>
      <p:sp>
        <p:nvSpPr>
          <p:cNvPr id="59" name="矩形: 一个圆顶角，剪去另一个顶角 58">
            <a:extLst>
              <a:ext uri="{FF2B5EF4-FFF2-40B4-BE49-F238E27FC236}">
                <a16:creationId xmlns:a16="http://schemas.microsoft.com/office/drawing/2014/main" id="{AA33E447-5E40-CE18-B423-94D71DEA581B}"/>
              </a:ext>
            </a:extLst>
          </p:cNvPr>
          <p:cNvSpPr/>
          <p:nvPr/>
        </p:nvSpPr>
        <p:spPr>
          <a:xfrm>
            <a:off x="4530952" y="2167284"/>
            <a:ext cx="3240134" cy="1426167"/>
          </a:xfrm>
          <a:prstGeom prst="snipRoundRect">
            <a:avLst>
              <a:gd name="adj1" fmla="val 16667"/>
              <a:gd name="adj2" fmla="val 0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F3BF3006-B31C-210B-A7C6-5296F5A3E51C}"/>
              </a:ext>
            </a:extLst>
          </p:cNvPr>
          <p:cNvCxnSpPr>
            <a:cxnSpLocks/>
          </p:cNvCxnSpPr>
          <p:nvPr/>
        </p:nvCxnSpPr>
        <p:spPr>
          <a:xfrm>
            <a:off x="2369967" y="2616933"/>
            <a:ext cx="0" cy="1458625"/>
          </a:xfrm>
          <a:prstGeom prst="line">
            <a:avLst/>
          </a:prstGeom>
          <a:ln w="9525">
            <a:solidFill>
              <a:schemeClr val="accent2">
                <a:lumMod val="40000"/>
                <a:lumOff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B6F98406-1816-79CB-F14E-948F3642FE78}"/>
              </a:ext>
            </a:extLst>
          </p:cNvPr>
          <p:cNvSpPr/>
          <p:nvPr/>
        </p:nvSpPr>
        <p:spPr>
          <a:xfrm>
            <a:off x="1329453" y="4075558"/>
            <a:ext cx="2169398" cy="657601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矩形: 一个圆顶角，剪去另一个顶角 16">
            <a:extLst>
              <a:ext uri="{FF2B5EF4-FFF2-40B4-BE49-F238E27FC236}">
                <a16:creationId xmlns:a16="http://schemas.microsoft.com/office/drawing/2014/main" id="{D132D077-62A5-E937-30FF-E7C32BD219C6}"/>
              </a:ext>
            </a:extLst>
          </p:cNvPr>
          <p:cNvSpPr/>
          <p:nvPr/>
        </p:nvSpPr>
        <p:spPr>
          <a:xfrm>
            <a:off x="800460" y="1432374"/>
            <a:ext cx="3240134" cy="1426167"/>
          </a:xfrm>
          <a:prstGeom prst="snipRoundRect">
            <a:avLst>
              <a:gd name="adj1" fmla="val 16667"/>
              <a:gd name="adj2" fmla="val 0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E06026F-BF5F-5F0D-0889-673191BF35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抓住客户信号</a:t>
            </a:r>
            <a:endParaRPr 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C154390-0E55-835A-AE3A-C12A2E82610F}"/>
              </a:ext>
            </a:extLst>
          </p:cNvPr>
          <p:cNvSpPr txBox="1"/>
          <p:nvPr/>
        </p:nvSpPr>
        <p:spPr>
          <a:xfrm>
            <a:off x="1086046" y="1579280"/>
            <a:ext cx="3131350" cy="107984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12700">
              <a:lnSpc>
                <a:spcPct val="130000"/>
              </a:lnSpc>
              <a:spcBef>
                <a:spcPts val="630"/>
              </a:spcBef>
              <a:buClr>
                <a:srgbClr val="CC0000"/>
              </a:buClr>
              <a:tabLst>
                <a:tab pos="448945" algn="l"/>
                <a:tab pos="449580" algn="l"/>
              </a:tabLst>
            </a:pPr>
            <a:r>
              <a:rPr lang="zh-CN" altLang="en-US" sz="1600" spc="-10" dirty="0">
                <a:latin typeface="+mn-ea"/>
                <a:cs typeface="OPPOSans R" panose="00020600040101010101" pitchFamily="18" charset="-122"/>
              </a:rPr>
              <a:t>房子是</a:t>
            </a:r>
            <a:r>
              <a:rPr lang="en-US" altLang="zh-CN" sz="1600" spc="-10" dirty="0">
                <a:latin typeface="+mn-ea"/>
                <a:cs typeface="OPPOSans R" panose="00020600040101010101" pitchFamily="18" charset="-122"/>
              </a:rPr>
              <a:t>4</a:t>
            </a:r>
            <a:r>
              <a:rPr lang="zh-CN" altLang="en-US" sz="1600" spc="-10" dirty="0">
                <a:latin typeface="+mn-ea"/>
                <a:cs typeface="OPPOSans R" panose="00020600040101010101" pitchFamily="18" charset="-122"/>
              </a:rPr>
              <a:t>房的，刚好是我需要</a:t>
            </a:r>
            <a:endParaRPr lang="zh-CN" altLang="en-US" sz="1600" dirty="0">
              <a:latin typeface="+mn-ea"/>
              <a:cs typeface="OPPOSans R" panose="00020600040101010101" pitchFamily="18" charset="-122"/>
            </a:endParaRPr>
          </a:p>
          <a:p>
            <a:pPr marL="12700">
              <a:lnSpc>
                <a:spcPct val="130000"/>
              </a:lnSpc>
              <a:spcBef>
                <a:spcPts val="530"/>
              </a:spcBef>
              <a:buClr>
                <a:srgbClr val="CC0000"/>
              </a:buClr>
              <a:tabLst>
                <a:tab pos="448945" algn="l"/>
                <a:tab pos="449580" algn="l"/>
              </a:tabLst>
            </a:pPr>
            <a:r>
              <a:rPr lang="zh-CN" altLang="en-US" sz="1600" dirty="0">
                <a:latin typeface="+mn-ea"/>
                <a:cs typeface="OPPOSans R" panose="00020600040101010101" pitchFamily="18" charset="-122"/>
              </a:rPr>
              <a:t>这边是不是某地的买的多</a:t>
            </a:r>
          </a:p>
          <a:p>
            <a:pPr marL="12700">
              <a:lnSpc>
                <a:spcPct val="130000"/>
              </a:lnSpc>
              <a:spcBef>
                <a:spcPts val="330"/>
              </a:spcBef>
              <a:buClr>
                <a:srgbClr val="CC0000"/>
              </a:buClr>
              <a:tabLst>
                <a:tab pos="448945" algn="l"/>
                <a:tab pos="449580" algn="l"/>
              </a:tabLst>
            </a:pPr>
            <a:r>
              <a:rPr lang="zh-CN" altLang="en-US" sz="1600" dirty="0">
                <a:latin typeface="+mn-ea"/>
                <a:cs typeface="OPPOSans R" panose="00020600040101010101" pitchFamily="18" charset="-122"/>
              </a:rPr>
              <a:t>你们这种户型卖的最多吧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3747260-A2EE-7111-3397-6D2941BE71AF}"/>
              </a:ext>
            </a:extLst>
          </p:cNvPr>
          <p:cNvSpPr txBox="1"/>
          <p:nvPr/>
        </p:nvSpPr>
        <p:spPr>
          <a:xfrm>
            <a:off x="1273340" y="4218981"/>
            <a:ext cx="2281622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12700" algn="ctr">
              <a:spcBef>
                <a:spcPts val="95"/>
              </a:spcBef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</a:rPr>
              <a:t>客户提高信</a:t>
            </a:r>
            <a:r>
              <a:rPr lang="zh-CN" altLang="en-US" sz="2400" spc="-20" dirty="0">
                <a:solidFill>
                  <a:schemeClr val="bg1"/>
                </a:solidFill>
                <a:latin typeface="+mj-ea"/>
                <a:ea typeface="+mj-ea"/>
                <a:cs typeface="+mn-ea"/>
              </a:rPr>
              <a:t>心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168F0AA1-ECEC-610B-E0A2-839BEB7C5FB8}"/>
              </a:ext>
            </a:extLst>
          </p:cNvPr>
          <p:cNvSpPr/>
          <p:nvPr/>
        </p:nvSpPr>
        <p:spPr>
          <a:xfrm>
            <a:off x="5026212" y="4989500"/>
            <a:ext cx="2169398" cy="657601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BD23585-8F43-29FF-4E06-C4645270E29F}"/>
              </a:ext>
            </a:extLst>
          </p:cNvPr>
          <p:cNvSpPr txBox="1"/>
          <p:nvPr/>
        </p:nvSpPr>
        <p:spPr>
          <a:xfrm>
            <a:off x="5003596" y="5133634"/>
            <a:ext cx="2281622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12700" algn="ctr">
              <a:spcBef>
                <a:spcPts val="95"/>
              </a:spcBef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</a:rPr>
              <a:t>客户认真考虑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B9FF66C-0B61-FA55-3F57-52E314E8C045}"/>
              </a:ext>
            </a:extLst>
          </p:cNvPr>
          <p:cNvSpPr txBox="1"/>
          <p:nvPr/>
        </p:nvSpPr>
        <p:spPr>
          <a:xfrm>
            <a:off x="4841104" y="2314414"/>
            <a:ext cx="3131350" cy="109369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12700">
              <a:lnSpc>
                <a:spcPct val="130000"/>
              </a:lnSpc>
              <a:spcBef>
                <a:spcPts val="630"/>
              </a:spcBef>
              <a:buClr>
                <a:srgbClr val="CC0000"/>
              </a:buClr>
              <a:tabLst>
                <a:tab pos="448945" algn="l"/>
                <a:tab pos="449580" algn="l"/>
              </a:tabLst>
            </a:pPr>
            <a:r>
              <a:rPr lang="zh-CN" altLang="en-US" sz="1600" spc="-10" dirty="0">
                <a:latin typeface="+mn-ea"/>
                <a:cs typeface="OPPOSans R" panose="00020600040101010101" pitchFamily="18" charset="-122"/>
              </a:rPr>
              <a:t>你们是否有经理和我谈一下</a:t>
            </a:r>
          </a:p>
          <a:p>
            <a:pPr marL="12700">
              <a:lnSpc>
                <a:spcPct val="130000"/>
              </a:lnSpc>
              <a:spcBef>
                <a:spcPts val="630"/>
              </a:spcBef>
              <a:buClr>
                <a:srgbClr val="CC0000"/>
              </a:buClr>
              <a:tabLst>
                <a:tab pos="448945" algn="l"/>
                <a:tab pos="449580" algn="l"/>
              </a:tabLst>
            </a:pPr>
            <a:r>
              <a:rPr lang="zh-CN" altLang="en-US" sz="1600" spc="-10" dirty="0">
                <a:latin typeface="+mn-ea"/>
                <a:cs typeface="OPPOSans R" panose="00020600040101010101" pitchFamily="18" charset="-122"/>
              </a:rPr>
              <a:t>价格最优惠嘛，我太了解了</a:t>
            </a:r>
            <a:endParaRPr lang="en-US" altLang="zh-CN" sz="1600" spc="-10" dirty="0">
              <a:latin typeface="+mn-ea"/>
              <a:cs typeface="OPPOSans R" panose="00020600040101010101" pitchFamily="18" charset="-122"/>
            </a:endParaRPr>
          </a:p>
          <a:p>
            <a:pPr marL="12700">
              <a:lnSpc>
                <a:spcPct val="130000"/>
              </a:lnSpc>
              <a:spcBef>
                <a:spcPts val="630"/>
              </a:spcBef>
              <a:buClr>
                <a:srgbClr val="CC0000"/>
              </a:buClr>
              <a:tabLst>
                <a:tab pos="448945" algn="l"/>
                <a:tab pos="449580" algn="l"/>
              </a:tabLst>
            </a:pPr>
            <a:r>
              <a:rPr lang="zh-CN" altLang="en-US" sz="1600" spc="-10" dirty="0">
                <a:latin typeface="+mn-ea"/>
                <a:cs typeface="OPPOSans R" panose="00020600040101010101" pitchFamily="18" charset="-122"/>
              </a:rPr>
              <a:t>我可相信你了，你不会坑我吧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E03EC70A-C169-D5CC-E520-B6C61536030B}"/>
              </a:ext>
            </a:extLst>
          </p:cNvPr>
          <p:cNvSpPr txBox="1"/>
          <p:nvPr/>
        </p:nvSpPr>
        <p:spPr>
          <a:xfrm>
            <a:off x="8605769" y="1557998"/>
            <a:ext cx="3131350" cy="109369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12700">
              <a:lnSpc>
                <a:spcPct val="130000"/>
              </a:lnSpc>
              <a:spcBef>
                <a:spcPts val="630"/>
              </a:spcBef>
              <a:buClr>
                <a:srgbClr val="CC0000"/>
              </a:buClr>
              <a:tabLst>
                <a:tab pos="448945" algn="l"/>
                <a:tab pos="449580" algn="l"/>
              </a:tabLst>
            </a:pPr>
            <a:r>
              <a:rPr lang="zh-CN" altLang="en-US" sz="1600" spc="-10" dirty="0">
                <a:latin typeface="+mn-ea"/>
                <a:cs typeface="OPPOSans R" panose="00020600040101010101" pitchFamily="18" charset="-122"/>
              </a:rPr>
              <a:t>首付必须在*月*日前完成吗</a:t>
            </a:r>
          </a:p>
          <a:p>
            <a:pPr marL="12700">
              <a:lnSpc>
                <a:spcPct val="130000"/>
              </a:lnSpc>
              <a:spcBef>
                <a:spcPts val="630"/>
              </a:spcBef>
              <a:buClr>
                <a:srgbClr val="CC0000"/>
              </a:buClr>
              <a:tabLst>
                <a:tab pos="448945" algn="l"/>
                <a:tab pos="449580" algn="l"/>
              </a:tabLst>
            </a:pPr>
            <a:r>
              <a:rPr lang="zh-CN" altLang="en-US" sz="1600" spc="-10" dirty="0">
                <a:latin typeface="+mn-ea"/>
                <a:cs typeface="OPPOSans R" panose="00020600040101010101" pitchFamily="18" charset="-122"/>
              </a:rPr>
              <a:t>我如何付款</a:t>
            </a:r>
            <a:r>
              <a:rPr lang="en-US" altLang="zh-CN" sz="1600" spc="-10" dirty="0">
                <a:latin typeface="+mn-ea"/>
                <a:cs typeface="OPPOSans R" panose="00020600040101010101" pitchFamily="18" charset="-122"/>
              </a:rPr>
              <a:t>, </a:t>
            </a:r>
            <a:r>
              <a:rPr lang="zh-CN" altLang="en-US" sz="1600" spc="-10" dirty="0">
                <a:latin typeface="+mn-ea"/>
                <a:cs typeface="OPPOSans R" panose="00020600040101010101" pitchFamily="18" charset="-122"/>
              </a:rPr>
              <a:t>首付需要付多少</a:t>
            </a:r>
          </a:p>
          <a:p>
            <a:pPr marL="12700">
              <a:lnSpc>
                <a:spcPct val="130000"/>
              </a:lnSpc>
              <a:spcBef>
                <a:spcPts val="630"/>
              </a:spcBef>
              <a:buClr>
                <a:srgbClr val="CC0000"/>
              </a:buClr>
              <a:tabLst>
                <a:tab pos="448945" algn="l"/>
                <a:tab pos="449580" algn="l"/>
              </a:tabLst>
            </a:pPr>
            <a:r>
              <a:rPr lang="zh-CN" altLang="en-US" sz="1600" spc="-10" dirty="0">
                <a:latin typeface="+mn-ea"/>
                <a:cs typeface="OPPOSans R" panose="00020600040101010101" pitchFamily="18" charset="-122"/>
              </a:rPr>
              <a:t>如果我现在不买会怎么样</a:t>
            </a:r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9471487E-D517-E29D-F893-7EBF5647F376}"/>
              </a:ext>
            </a:extLst>
          </p:cNvPr>
          <p:cNvSpPr/>
          <p:nvPr/>
        </p:nvSpPr>
        <p:spPr>
          <a:xfrm>
            <a:off x="8655604" y="4071903"/>
            <a:ext cx="2169398" cy="657601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2B06A609-D524-355B-1B3D-F5E9714AD581}"/>
              </a:ext>
            </a:extLst>
          </p:cNvPr>
          <p:cNvSpPr txBox="1"/>
          <p:nvPr/>
        </p:nvSpPr>
        <p:spPr>
          <a:xfrm>
            <a:off x="8632988" y="4216037"/>
            <a:ext cx="2281622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12700" algn="ctr">
              <a:spcBef>
                <a:spcPts val="95"/>
              </a:spcBef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</a:rPr>
              <a:t>客户顾虑问题</a:t>
            </a:r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19A13640-7758-796F-BED4-6DDB8107AEDA}"/>
              </a:ext>
            </a:extLst>
          </p:cNvPr>
          <p:cNvSpPr/>
          <p:nvPr/>
        </p:nvSpPr>
        <p:spPr>
          <a:xfrm>
            <a:off x="-6349" y="2845081"/>
            <a:ext cx="12203920" cy="1425859"/>
          </a:xfrm>
          <a:custGeom>
            <a:avLst/>
            <a:gdLst>
              <a:gd name="connsiteX0" fmla="*/ 12170822 w 12170822"/>
              <a:gd name="connsiteY0" fmla="*/ 0 h 4043676"/>
              <a:gd name="connsiteX1" fmla="*/ 12170822 w 12170822"/>
              <a:gd name="connsiteY1" fmla="*/ 4043676 h 4043676"/>
              <a:gd name="connsiteX2" fmla="*/ 0 w 12170822"/>
              <a:gd name="connsiteY2" fmla="*/ 4043676 h 4043676"/>
              <a:gd name="connsiteX3" fmla="*/ 0 w 12170822"/>
              <a:gd name="connsiteY3" fmla="*/ 438676 h 4043676"/>
              <a:gd name="connsiteX4" fmla="*/ 5002 w 12170822"/>
              <a:gd name="connsiteY4" fmla="*/ 437870 h 4043676"/>
              <a:gd name="connsiteX5" fmla="*/ 6101003 w 12170822"/>
              <a:gd name="connsiteY5" fmla="*/ 1415770 h 4043676"/>
              <a:gd name="connsiteX6" fmla="*/ 12030909 w 12170822"/>
              <a:gd name="connsiteY6" fmla="*/ 19502 h 4043676"/>
              <a:gd name="connsiteX0" fmla="*/ 0 w 12170822"/>
              <a:gd name="connsiteY0" fmla="*/ 4043676 h 4135116"/>
              <a:gd name="connsiteX1" fmla="*/ 0 w 12170822"/>
              <a:gd name="connsiteY1" fmla="*/ 438676 h 4135116"/>
              <a:gd name="connsiteX2" fmla="*/ 5002 w 12170822"/>
              <a:gd name="connsiteY2" fmla="*/ 437870 h 4135116"/>
              <a:gd name="connsiteX3" fmla="*/ 6101003 w 12170822"/>
              <a:gd name="connsiteY3" fmla="*/ 1415770 h 4135116"/>
              <a:gd name="connsiteX4" fmla="*/ 12030909 w 12170822"/>
              <a:gd name="connsiteY4" fmla="*/ 19502 h 4135116"/>
              <a:gd name="connsiteX5" fmla="*/ 12170822 w 12170822"/>
              <a:gd name="connsiteY5" fmla="*/ 0 h 4135116"/>
              <a:gd name="connsiteX6" fmla="*/ 12170822 w 12170822"/>
              <a:gd name="connsiteY6" fmla="*/ 4043676 h 4135116"/>
              <a:gd name="connsiteX7" fmla="*/ 91440 w 12170822"/>
              <a:gd name="connsiteY7" fmla="*/ 4135116 h 4135116"/>
              <a:gd name="connsiteX0" fmla="*/ 0 w 12170822"/>
              <a:gd name="connsiteY0" fmla="*/ 4043676 h 4043676"/>
              <a:gd name="connsiteX1" fmla="*/ 0 w 12170822"/>
              <a:gd name="connsiteY1" fmla="*/ 438676 h 4043676"/>
              <a:gd name="connsiteX2" fmla="*/ 5002 w 12170822"/>
              <a:gd name="connsiteY2" fmla="*/ 437870 h 4043676"/>
              <a:gd name="connsiteX3" fmla="*/ 6101003 w 12170822"/>
              <a:gd name="connsiteY3" fmla="*/ 1415770 h 4043676"/>
              <a:gd name="connsiteX4" fmla="*/ 12030909 w 12170822"/>
              <a:gd name="connsiteY4" fmla="*/ 19502 h 4043676"/>
              <a:gd name="connsiteX5" fmla="*/ 12170822 w 12170822"/>
              <a:gd name="connsiteY5" fmla="*/ 0 h 4043676"/>
              <a:gd name="connsiteX6" fmla="*/ 12170822 w 12170822"/>
              <a:gd name="connsiteY6" fmla="*/ 4043676 h 4043676"/>
              <a:gd name="connsiteX0" fmla="*/ 0 w 12170822"/>
              <a:gd name="connsiteY0" fmla="*/ 438676 h 4043676"/>
              <a:gd name="connsiteX1" fmla="*/ 5002 w 12170822"/>
              <a:gd name="connsiteY1" fmla="*/ 437870 h 4043676"/>
              <a:gd name="connsiteX2" fmla="*/ 6101003 w 12170822"/>
              <a:gd name="connsiteY2" fmla="*/ 1415770 h 4043676"/>
              <a:gd name="connsiteX3" fmla="*/ 12030909 w 12170822"/>
              <a:gd name="connsiteY3" fmla="*/ 19502 h 4043676"/>
              <a:gd name="connsiteX4" fmla="*/ 12170822 w 12170822"/>
              <a:gd name="connsiteY4" fmla="*/ 0 h 4043676"/>
              <a:gd name="connsiteX5" fmla="*/ 12170822 w 12170822"/>
              <a:gd name="connsiteY5" fmla="*/ 4043676 h 4043676"/>
              <a:gd name="connsiteX0" fmla="*/ 0 w 12170822"/>
              <a:gd name="connsiteY0" fmla="*/ 438676 h 4043676"/>
              <a:gd name="connsiteX1" fmla="*/ 5002 w 12170822"/>
              <a:gd name="connsiteY1" fmla="*/ 437870 h 4043676"/>
              <a:gd name="connsiteX2" fmla="*/ 6101003 w 12170822"/>
              <a:gd name="connsiteY2" fmla="*/ 1415770 h 4043676"/>
              <a:gd name="connsiteX3" fmla="*/ 12030909 w 12170822"/>
              <a:gd name="connsiteY3" fmla="*/ 19502 h 4043676"/>
              <a:gd name="connsiteX4" fmla="*/ 12170822 w 12170822"/>
              <a:gd name="connsiteY4" fmla="*/ 0 h 4043676"/>
              <a:gd name="connsiteX5" fmla="*/ 12170822 w 12170822"/>
              <a:gd name="connsiteY5" fmla="*/ 4043676 h 4043676"/>
              <a:gd name="connsiteX0" fmla="*/ 0 w 12170822"/>
              <a:gd name="connsiteY0" fmla="*/ 438676 h 1419474"/>
              <a:gd name="connsiteX1" fmla="*/ 5002 w 12170822"/>
              <a:gd name="connsiteY1" fmla="*/ 437870 h 1419474"/>
              <a:gd name="connsiteX2" fmla="*/ 6101003 w 12170822"/>
              <a:gd name="connsiteY2" fmla="*/ 1415770 h 1419474"/>
              <a:gd name="connsiteX3" fmla="*/ 12030909 w 12170822"/>
              <a:gd name="connsiteY3" fmla="*/ 19502 h 1419474"/>
              <a:gd name="connsiteX4" fmla="*/ 12170822 w 12170822"/>
              <a:gd name="connsiteY4" fmla="*/ 0 h 1419474"/>
              <a:gd name="connsiteX0" fmla="*/ 0 w 12189872"/>
              <a:gd name="connsiteY0" fmla="*/ 445026 h 1425824"/>
              <a:gd name="connsiteX1" fmla="*/ 5002 w 12189872"/>
              <a:gd name="connsiteY1" fmla="*/ 444220 h 1425824"/>
              <a:gd name="connsiteX2" fmla="*/ 6101003 w 12189872"/>
              <a:gd name="connsiteY2" fmla="*/ 1422120 h 1425824"/>
              <a:gd name="connsiteX3" fmla="*/ 12030909 w 12189872"/>
              <a:gd name="connsiteY3" fmla="*/ 25852 h 1425824"/>
              <a:gd name="connsiteX4" fmla="*/ 12189872 w 12189872"/>
              <a:gd name="connsiteY4" fmla="*/ 0 h 1425824"/>
              <a:gd name="connsiteX0" fmla="*/ 14048 w 12203920"/>
              <a:gd name="connsiteY0" fmla="*/ 445026 h 1425859"/>
              <a:gd name="connsiteX1" fmla="*/ 0 w 12203920"/>
              <a:gd name="connsiteY1" fmla="*/ 456920 h 1425859"/>
              <a:gd name="connsiteX2" fmla="*/ 6115051 w 12203920"/>
              <a:gd name="connsiteY2" fmla="*/ 1422120 h 1425859"/>
              <a:gd name="connsiteX3" fmla="*/ 12044957 w 12203920"/>
              <a:gd name="connsiteY3" fmla="*/ 25852 h 1425859"/>
              <a:gd name="connsiteX4" fmla="*/ 12203920 w 12203920"/>
              <a:gd name="connsiteY4" fmla="*/ 0 h 142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3920" h="1425859">
                <a:moveTo>
                  <a:pt x="14048" y="445026"/>
                </a:moveTo>
                <a:lnTo>
                  <a:pt x="0" y="456920"/>
                </a:lnTo>
                <a:cubicBezTo>
                  <a:pt x="1424518" y="190219"/>
                  <a:pt x="3990624" y="1504670"/>
                  <a:pt x="6115051" y="1422120"/>
                </a:cubicBezTo>
                <a:cubicBezTo>
                  <a:pt x="7973925" y="1349889"/>
                  <a:pt x="10279536" y="321519"/>
                  <a:pt x="12044957" y="25852"/>
                </a:cubicBezTo>
                <a:lnTo>
                  <a:pt x="12203920" y="0"/>
                </a:lnTo>
              </a:path>
            </a:pathLst>
          </a:custGeom>
          <a:noFill/>
          <a:ln w="31750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243F8AAE-3C2B-9308-E85A-E2A211A22628}"/>
              </a:ext>
            </a:extLst>
          </p:cNvPr>
          <p:cNvSpPr/>
          <p:nvPr/>
        </p:nvSpPr>
        <p:spPr>
          <a:xfrm>
            <a:off x="6010703" y="4162357"/>
            <a:ext cx="207982" cy="207982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708CE64B-F09D-A5D0-8E75-204B344F8ADA}"/>
              </a:ext>
            </a:extLst>
          </p:cNvPr>
          <p:cNvSpPr/>
          <p:nvPr/>
        </p:nvSpPr>
        <p:spPr>
          <a:xfrm>
            <a:off x="2269759" y="3495396"/>
            <a:ext cx="207982" cy="207982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F2DC26D8-769A-90C0-EF7F-2CC3EABD1F94}"/>
              </a:ext>
            </a:extLst>
          </p:cNvPr>
          <p:cNvSpPr/>
          <p:nvPr/>
        </p:nvSpPr>
        <p:spPr>
          <a:xfrm>
            <a:off x="9654726" y="3356350"/>
            <a:ext cx="207982" cy="207982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80500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47C385F-897F-F246-53E9-5C0924CEE8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逼定的注意事项</a:t>
            </a:r>
            <a:endParaRPr lang="en-US" dirty="0"/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BD00F296-3203-F55E-2D31-A4E1FC143A5F}"/>
              </a:ext>
            </a:extLst>
          </p:cNvPr>
          <p:cNvSpPr>
            <a:spLocks/>
          </p:cNvSpPr>
          <p:nvPr/>
        </p:nvSpPr>
        <p:spPr>
          <a:xfrm>
            <a:off x="1338629" y="1619034"/>
            <a:ext cx="2495962" cy="1916757"/>
          </a:xfrm>
          <a:prstGeom prst="roundRect">
            <a:avLst>
              <a:gd name="adj" fmla="val 4159"/>
            </a:avLst>
          </a:prstGeom>
          <a:gradFill>
            <a:gsLst>
              <a:gs pos="8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61F0C566-3713-0527-2A26-0F58ECAE9CA6}"/>
              </a:ext>
            </a:extLst>
          </p:cNvPr>
          <p:cNvSpPr txBox="1"/>
          <p:nvPr/>
        </p:nvSpPr>
        <p:spPr>
          <a:xfrm>
            <a:off x="2022070" y="1937054"/>
            <a:ext cx="1128514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200" dirty="0">
                <a:solidFill>
                  <a:schemeClr val="accent2"/>
                </a:solidFill>
                <a:latin typeface="+mj-ea"/>
                <a:ea typeface="+mj-ea"/>
              </a:rPr>
              <a:t>瞬间博弈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E466A69-3A8A-31B8-79B1-632F01B966F8}"/>
              </a:ext>
            </a:extLst>
          </p:cNvPr>
          <p:cNvSpPr txBox="1"/>
          <p:nvPr/>
        </p:nvSpPr>
        <p:spPr>
          <a:xfrm>
            <a:off x="1505797" y="2330742"/>
            <a:ext cx="2073370" cy="103214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2700" algn="just">
              <a:lnSpc>
                <a:spcPct val="130000"/>
              </a:lnSpc>
              <a:spcBef>
                <a:spcPts val="500"/>
              </a:spcBef>
              <a:buClr>
                <a:srgbClr val="CC0000"/>
              </a:buClr>
              <a:tabLst>
                <a:tab pos="482600" algn="l"/>
              </a:tabLs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逼定是一瞬间的博弈， 忌讳反复操作，会让谈判失控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3A3212A9-DBEA-DAA7-E4A8-047B3B6AFB07}"/>
              </a:ext>
            </a:extLst>
          </p:cNvPr>
          <p:cNvSpPr/>
          <p:nvPr/>
        </p:nvSpPr>
        <p:spPr>
          <a:xfrm>
            <a:off x="2306499" y="1412875"/>
            <a:ext cx="496858" cy="364116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11455EF-AE01-3293-857F-18A49C8D1702}"/>
              </a:ext>
            </a:extLst>
          </p:cNvPr>
          <p:cNvSpPr txBox="1"/>
          <p:nvPr/>
        </p:nvSpPr>
        <p:spPr>
          <a:xfrm>
            <a:off x="2402587" y="1448274"/>
            <a:ext cx="291747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+mj-ea"/>
                <a:ea typeface="+mj-ea"/>
              </a:rPr>
              <a:t>01</a:t>
            </a:r>
          </a:p>
        </p:txBody>
      </p:sp>
      <p:sp>
        <p:nvSpPr>
          <p:cNvPr id="48" name="Rectangle: Rounded Corners 2">
            <a:extLst>
              <a:ext uri="{FF2B5EF4-FFF2-40B4-BE49-F238E27FC236}">
                <a16:creationId xmlns:a16="http://schemas.microsoft.com/office/drawing/2014/main" id="{410D1374-F5CE-1E24-8D3F-B5A470D00453}"/>
              </a:ext>
            </a:extLst>
          </p:cNvPr>
          <p:cNvSpPr>
            <a:spLocks/>
          </p:cNvSpPr>
          <p:nvPr/>
        </p:nvSpPr>
        <p:spPr>
          <a:xfrm>
            <a:off x="1338629" y="4033193"/>
            <a:ext cx="2495962" cy="1916757"/>
          </a:xfrm>
          <a:prstGeom prst="roundRect">
            <a:avLst>
              <a:gd name="adj" fmla="val 4159"/>
            </a:avLst>
          </a:prstGeom>
          <a:gradFill>
            <a:gsLst>
              <a:gs pos="8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49" name="object 3">
            <a:extLst>
              <a:ext uri="{FF2B5EF4-FFF2-40B4-BE49-F238E27FC236}">
                <a16:creationId xmlns:a16="http://schemas.microsoft.com/office/drawing/2014/main" id="{8CDC45A7-E7CB-0439-BC31-81F336240D2D}"/>
              </a:ext>
            </a:extLst>
          </p:cNvPr>
          <p:cNvSpPr txBox="1"/>
          <p:nvPr/>
        </p:nvSpPr>
        <p:spPr>
          <a:xfrm>
            <a:off x="2022070" y="4351213"/>
            <a:ext cx="1128514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200" dirty="0">
                <a:solidFill>
                  <a:schemeClr val="accent2"/>
                </a:solidFill>
                <a:latin typeface="+mj-ea"/>
                <a:ea typeface="+mj-ea"/>
              </a:rPr>
              <a:t>适当冷场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61B17699-34A6-2F1D-34CB-9AA32A10A708}"/>
              </a:ext>
            </a:extLst>
          </p:cNvPr>
          <p:cNvSpPr txBox="1"/>
          <p:nvPr/>
        </p:nvSpPr>
        <p:spPr>
          <a:xfrm>
            <a:off x="1505797" y="4744901"/>
            <a:ext cx="2073370" cy="103214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2700" algn="just">
              <a:lnSpc>
                <a:spcPct val="130000"/>
              </a:lnSpc>
              <a:spcBef>
                <a:spcPts val="500"/>
              </a:spcBef>
              <a:buClr>
                <a:srgbClr val="CC0000"/>
              </a:buClr>
              <a:tabLst>
                <a:tab pos="482600" algn="l"/>
              </a:tabLs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客户商量的时候，不要随意插嘴，适当的冷场，让客户来解围</a:t>
            </a:r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124BC385-ECB4-DFEF-C64E-AF198F1ED761}"/>
              </a:ext>
            </a:extLst>
          </p:cNvPr>
          <p:cNvSpPr/>
          <p:nvPr/>
        </p:nvSpPr>
        <p:spPr>
          <a:xfrm>
            <a:off x="2306499" y="3827034"/>
            <a:ext cx="496858" cy="364116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A99135E0-3C03-2B1C-7609-A46A6139B68C}"/>
              </a:ext>
            </a:extLst>
          </p:cNvPr>
          <p:cNvSpPr txBox="1"/>
          <p:nvPr/>
        </p:nvSpPr>
        <p:spPr>
          <a:xfrm>
            <a:off x="2402587" y="3862433"/>
            <a:ext cx="336631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+mj-ea"/>
                <a:ea typeface="+mj-ea"/>
              </a:rPr>
              <a:t>04</a:t>
            </a:r>
          </a:p>
        </p:txBody>
      </p:sp>
      <p:sp>
        <p:nvSpPr>
          <p:cNvPr id="54" name="Rectangle: Rounded Corners 2">
            <a:extLst>
              <a:ext uri="{FF2B5EF4-FFF2-40B4-BE49-F238E27FC236}">
                <a16:creationId xmlns:a16="http://schemas.microsoft.com/office/drawing/2014/main" id="{BA03867D-7CF2-D691-26DB-D4AB06EBD856}"/>
              </a:ext>
            </a:extLst>
          </p:cNvPr>
          <p:cNvSpPr>
            <a:spLocks/>
          </p:cNvSpPr>
          <p:nvPr/>
        </p:nvSpPr>
        <p:spPr>
          <a:xfrm>
            <a:off x="4855429" y="1619034"/>
            <a:ext cx="2495962" cy="1916757"/>
          </a:xfrm>
          <a:prstGeom prst="roundRect">
            <a:avLst>
              <a:gd name="adj" fmla="val 4159"/>
            </a:avLst>
          </a:prstGeom>
          <a:gradFill>
            <a:gsLst>
              <a:gs pos="8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55" name="object 3">
            <a:extLst>
              <a:ext uri="{FF2B5EF4-FFF2-40B4-BE49-F238E27FC236}">
                <a16:creationId xmlns:a16="http://schemas.microsoft.com/office/drawing/2014/main" id="{E6D0A7BD-939C-C7A5-6326-A7142CDDAF0A}"/>
              </a:ext>
            </a:extLst>
          </p:cNvPr>
          <p:cNvSpPr txBox="1"/>
          <p:nvPr/>
        </p:nvSpPr>
        <p:spPr>
          <a:xfrm>
            <a:off x="5538870" y="1937054"/>
            <a:ext cx="1128514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200" dirty="0">
                <a:solidFill>
                  <a:schemeClr val="accent2"/>
                </a:solidFill>
                <a:latin typeface="+mj-ea"/>
                <a:ea typeface="+mj-ea"/>
              </a:rPr>
              <a:t>及时缓和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74337988-34CB-D8F3-B562-1B1CD6B62E6C}"/>
              </a:ext>
            </a:extLst>
          </p:cNvPr>
          <p:cNvSpPr txBox="1"/>
          <p:nvPr/>
        </p:nvSpPr>
        <p:spPr>
          <a:xfrm>
            <a:off x="5022597" y="2330742"/>
            <a:ext cx="2073370" cy="103214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2700" algn="just">
              <a:lnSpc>
                <a:spcPct val="130000"/>
              </a:lnSpc>
              <a:spcBef>
                <a:spcPts val="500"/>
              </a:spcBef>
              <a:buClr>
                <a:srgbClr val="CC0000"/>
              </a:buClr>
              <a:tabLst>
                <a:tab pos="482600" algn="l"/>
              </a:tabLs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客户面露难色或者想要推诿，视现场的情况给出一些缓和</a:t>
            </a:r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2FBC2B71-18CC-8B66-3C4C-A2C3F93B8E2C}"/>
              </a:ext>
            </a:extLst>
          </p:cNvPr>
          <p:cNvSpPr/>
          <p:nvPr/>
        </p:nvSpPr>
        <p:spPr>
          <a:xfrm>
            <a:off x="5828840" y="1412875"/>
            <a:ext cx="496858" cy="364116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1820CA4C-74DA-E679-4B81-C2DF6DBDB6C4}"/>
              </a:ext>
            </a:extLst>
          </p:cNvPr>
          <p:cNvSpPr txBox="1"/>
          <p:nvPr/>
        </p:nvSpPr>
        <p:spPr>
          <a:xfrm>
            <a:off x="5924928" y="1448274"/>
            <a:ext cx="336631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+mj-ea"/>
                <a:ea typeface="+mj-ea"/>
              </a:rPr>
              <a:t>02</a:t>
            </a:r>
          </a:p>
        </p:txBody>
      </p:sp>
      <p:sp>
        <p:nvSpPr>
          <p:cNvPr id="60" name="Rectangle: Rounded Corners 2">
            <a:extLst>
              <a:ext uri="{FF2B5EF4-FFF2-40B4-BE49-F238E27FC236}">
                <a16:creationId xmlns:a16="http://schemas.microsoft.com/office/drawing/2014/main" id="{C32A7B4F-AEA5-9EA6-FF4C-84F8DDB1EF61}"/>
              </a:ext>
            </a:extLst>
          </p:cNvPr>
          <p:cNvSpPr>
            <a:spLocks/>
          </p:cNvSpPr>
          <p:nvPr/>
        </p:nvSpPr>
        <p:spPr>
          <a:xfrm>
            <a:off x="4855429" y="4033193"/>
            <a:ext cx="2495962" cy="1916757"/>
          </a:xfrm>
          <a:prstGeom prst="roundRect">
            <a:avLst>
              <a:gd name="adj" fmla="val 4159"/>
            </a:avLst>
          </a:prstGeom>
          <a:gradFill>
            <a:gsLst>
              <a:gs pos="8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61" name="object 3">
            <a:extLst>
              <a:ext uri="{FF2B5EF4-FFF2-40B4-BE49-F238E27FC236}">
                <a16:creationId xmlns:a16="http://schemas.microsoft.com/office/drawing/2014/main" id="{6B9073DB-BA65-BB4B-4341-632524477F66}"/>
              </a:ext>
            </a:extLst>
          </p:cNvPr>
          <p:cNvSpPr txBox="1"/>
          <p:nvPr/>
        </p:nvSpPr>
        <p:spPr>
          <a:xfrm>
            <a:off x="5538870" y="4351213"/>
            <a:ext cx="1128514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200" dirty="0">
                <a:solidFill>
                  <a:schemeClr val="accent2"/>
                </a:solidFill>
                <a:latin typeface="+mj-ea"/>
                <a:ea typeface="+mj-ea"/>
              </a:rPr>
              <a:t>语言点播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05CBB8A4-DEC6-F5D0-85EA-2427DE86FB21}"/>
              </a:ext>
            </a:extLst>
          </p:cNvPr>
          <p:cNvSpPr txBox="1"/>
          <p:nvPr/>
        </p:nvSpPr>
        <p:spPr>
          <a:xfrm>
            <a:off x="5022597" y="4744901"/>
            <a:ext cx="2073370" cy="103214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2700" algn="just">
              <a:lnSpc>
                <a:spcPct val="130000"/>
              </a:lnSpc>
              <a:spcBef>
                <a:spcPts val="500"/>
              </a:spcBef>
              <a:buClr>
                <a:srgbClr val="CC0000"/>
              </a:buClr>
              <a:tabLst>
                <a:tab pos="482600" algn="l"/>
              </a:tabLs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客户提出办完事再定，保持态度，需带有逼迫性的语言点播。</a:t>
            </a:r>
          </a:p>
        </p:txBody>
      </p:sp>
      <p:sp>
        <p:nvSpPr>
          <p:cNvPr id="64" name="矩形: 圆角 63">
            <a:extLst>
              <a:ext uri="{FF2B5EF4-FFF2-40B4-BE49-F238E27FC236}">
                <a16:creationId xmlns:a16="http://schemas.microsoft.com/office/drawing/2014/main" id="{89BD972C-86E6-396A-CB3A-4D9E8197B910}"/>
              </a:ext>
            </a:extLst>
          </p:cNvPr>
          <p:cNvSpPr/>
          <p:nvPr/>
        </p:nvSpPr>
        <p:spPr>
          <a:xfrm>
            <a:off x="5828840" y="3827034"/>
            <a:ext cx="496858" cy="364116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B7B52963-F8B8-558A-0B80-6A15BD0443A9}"/>
              </a:ext>
            </a:extLst>
          </p:cNvPr>
          <p:cNvSpPr txBox="1"/>
          <p:nvPr/>
        </p:nvSpPr>
        <p:spPr>
          <a:xfrm>
            <a:off x="5924928" y="3862433"/>
            <a:ext cx="336631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+mj-ea"/>
                <a:ea typeface="+mj-ea"/>
              </a:rPr>
              <a:t>05</a:t>
            </a:r>
          </a:p>
        </p:txBody>
      </p:sp>
      <p:sp>
        <p:nvSpPr>
          <p:cNvPr id="66" name="Rectangle: Rounded Corners 2">
            <a:extLst>
              <a:ext uri="{FF2B5EF4-FFF2-40B4-BE49-F238E27FC236}">
                <a16:creationId xmlns:a16="http://schemas.microsoft.com/office/drawing/2014/main" id="{98DA6E29-83E1-6AED-4539-B0E9D315A1B0}"/>
              </a:ext>
            </a:extLst>
          </p:cNvPr>
          <p:cNvSpPr>
            <a:spLocks/>
          </p:cNvSpPr>
          <p:nvPr/>
        </p:nvSpPr>
        <p:spPr>
          <a:xfrm>
            <a:off x="8426230" y="1619034"/>
            <a:ext cx="2495962" cy="1916757"/>
          </a:xfrm>
          <a:prstGeom prst="roundRect">
            <a:avLst>
              <a:gd name="adj" fmla="val 4159"/>
            </a:avLst>
          </a:prstGeom>
          <a:gradFill>
            <a:gsLst>
              <a:gs pos="8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67" name="object 3">
            <a:extLst>
              <a:ext uri="{FF2B5EF4-FFF2-40B4-BE49-F238E27FC236}">
                <a16:creationId xmlns:a16="http://schemas.microsoft.com/office/drawing/2014/main" id="{C71113A4-EF4F-6C22-531A-3DB134749144}"/>
              </a:ext>
            </a:extLst>
          </p:cNvPr>
          <p:cNvSpPr txBox="1"/>
          <p:nvPr/>
        </p:nvSpPr>
        <p:spPr>
          <a:xfrm>
            <a:off x="9109671" y="1937054"/>
            <a:ext cx="1128514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200" dirty="0">
                <a:solidFill>
                  <a:schemeClr val="accent2"/>
                </a:solidFill>
                <a:latin typeface="+mj-ea"/>
                <a:ea typeface="+mj-ea"/>
              </a:rPr>
              <a:t>不去纠缠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93C3B110-03E1-6793-6E1F-680CFDA3B0F2}"/>
              </a:ext>
            </a:extLst>
          </p:cNvPr>
          <p:cNvSpPr txBox="1"/>
          <p:nvPr/>
        </p:nvSpPr>
        <p:spPr>
          <a:xfrm>
            <a:off x="8593398" y="2330742"/>
            <a:ext cx="2073370" cy="103214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2700" algn="just">
              <a:lnSpc>
                <a:spcPct val="130000"/>
              </a:lnSpc>
              <a:spcBef>
                <a:spcPts val="500"/>
              </a:spcBef>
              <a:buClr>
                <a:srgbClr val="CC0000"/>
              </a:buClr>
              <a:tabLst>
                <a:tab pos="482600" algn="l"/>
              </a:tabLs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不在小问题纠缠，需要立刻提出建议，解决问题</a:t>
            </a:r>
          </a:p>
        </p:txBody>
      </p:sp>
      <p:sp>
        <p:nvSpPr>
          <p:cNvPr id="70" name="矩形: 圆角 69">
            <a:extLst>
              <a:ext uri="{FF2B5EF4-FFF2-40B4-BE49-F238E27FC236}">
                <a16:creationId xmlns:a16="http://schemas.microsoft.com/office/drawing/2014/main" id="{BA229F59-55A3-70AC-0443-B9AE775B5BE9}"/>
              </a:ext>
            </a:extLst>
          </p:cNvPr>
          <p:cNvSpPr/>
          <p:nvPr/>
        </p:nvSpPr>
        <p:spPr>
          <a:xfrm>
            <a:off x="9382123" y="1412875"/>
            <a:ext cx="496858" cy="364116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F43E788D-AA97-A7C9-8CB9-B0CB317D2EC7}"/>
              </a:ext>
            </a:extLst>
          </p:cNvPr>
          <p:cNvSpPr txBox="1"/>
          <p:nvPr/>
        </p:nvSpPr>
        <p:spPr>
          <a:xfrm>
            <a:off x="9478211" y="1448274"/>
            <a:ext cx="336631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+mj-ea"/>
                <a:ea typeface="+mj-ea"/>
              </a:rPr>
              <a:t>03</a:t>
            </a:r>
          </a:p>
        </p:txBody>
      </p:sp>
      <p:sp>
        <p:nvSpPr>
          <p:cNvPr id="72" name="Rectangle: Rounded Corners 2">
            <a:extLst>
              <a:ext uri="{FF2B5EF4-FFF2-40B4-BE49-F238E27FC236}">
                <a16:creationId xmlns:a16="http://schemas.microsoft.com/office/drawing/2014/main" id="{2494F77E-ABE0-FDF2-6363-DECD9B561012}"/>
              </a:ext>
            </a:extLst>
          </p:cNvPr>
          <p:cNvSpPr>
            <a:spLocks/>
          </p:cNvSpPr>
          <p:nvPr/>
        </p:nvSpPr>
        <p:spPr>
          <a:xfrm>
            <a:off x="8426230" y="4033193"/>
            <a:ext cx="2495962" cy="1916757"/>
          </a:xfrm>
          <a:prstGeom prst="roundRect">
            <a:avLst>
              <a:gd name="adj" fmla="val 4159"/>
            </a:avLst>
          </a:prstGeom>
          <a:gradFill>
            <a:gsLst>
              <a:gs pos="8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73" name="object 3">
            <a:extLst>
              <a:ext uri="{FF2B5EF4-FFF2-40B4-BE49-F238E27FC236}">
                <a16:creationId xmlns:a16="http://schemas.microsoft.com/office/drawing/2014/main" id="{EA8F7EC5-EA90-6FA3-994A-C4C276FF6289}"/>
              </a:ext>
            </a:extLst>
          </p:cNvPr>
          <p:cNvSpPr txBox="1"/>
          <p:nvPr/>
        </p:nvSpPr>
        <p:spPr>
          <a:xfrm>
            <a:off x="9109671" y="4351213"/>
            <a:ext cx="1128514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200" dirty="0">
                <a:solidFill>
                  <a:schemeClr val="accent2"/>
                </a:solidFill>
                <a:latin typeface="+mj-ea"/>
                <a:ea typeface="+mj-ea"/>
              </a:rPr>
              <a:t>把控情绪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77A5A213-5039-44E8-E94E-BE4A3C9D5230}"/>
              </a:ext>
            </a:extLst>
          </p:cNvPr>
          <p:cNvSpPr txBox="1"/>
          <p:nvPr/>
        </p:nvSpPr>
        <p:spPr>
          <a:xfrm>
            <a:off x="8593398" y="4744901"/>
            <a:ext cx="2073370" cy="103214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2700" algn="just">
              <a:lnSpc>
                <a:spcPct val="130000"/>
              </a:lnSpc>
              <a:spcBef>
                <a:spcPts val="500"/>
              </a:spcBef>
              <a:buClr>
                <a:srgbClr val="CC0000"/>
              </a:buClr>
              <a:tabLst>
                <a:tab pos="482600" algn="l"/>
              </a:tabLs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客户提出下定，喜悦之情不要表现出来，平静，稳重</a:t>
            </a:r>
          </a:p>
        </p:txBody>
      </p:sp>
      <p:sp>
        <p:nvSpPr>
          <p:cNvPr id="76" name="矩形: 圆角 75">
            <a:extLst>
              <a:ext uri="{FF2B5EF4-FFF2-40B4-BE49-F238E27FC236}">
                <a16:creationId xmlns:a16="http://schemas.microsoft.com/office/drawing/2014/main" id="{8070802F-04B9-E0C1-0E9C-27CCDB9F4B09}"/>
              </a:ext>
            </a:extLst>
          </p:cNvPr>
          <p:cNvSpPr/>
          <p:nvPr/>
        </p:nvSpPr>
        <p:spPr>
          <a:xfrm>
            <a:off x="9382123" y="3827034"/>
            <a:ext cx="496858" cy="364116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BD9F55D3-8780-10BD-8FD0-91A010A045A7}"/>
              </a:ext>
            </a:extLst>
          </p:cNvPr>
          <p:cNvSpPr txBox="1"/>
          <p:nvPr/>
        </p:nvSpPr>
        <p:spPr>
          <a:xfrm>
            <a:off x="9478211" y="3862433"/>
            <a:ext cx="336631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+mj-ea"/>
                <a:ea typeface="+mj-ea"/>
              </a:rPr>
              <a:t>06</a:t>
            </a:r>
          </a:p>
        </p:txBody>
      </p:sp>
      <p:sp>
        <p:nvSpPr>
          <p:cNvPr id="82" name="Rectangle: Rounded Corners 2">
            <a:extLst>
              <a:ext uri="{FF2B5EF4-FFF2-40B4-BE49-F238E27FC236}">
                <a16:creationId xmlns:a16="http://schemas.microsoft.com/office/drawing/2014/main" id="{390D140C-4BBB-CBDD-B1C7-00BE6A2ED7A2}"/>
              </a:ext>
            </a:extLst>
          </p:cNvPr>
          <p:cNvSpPr>
            <a:spLocks/>
          </p:cNvSpPr>
          <p:nvPr/>
        </p:nvSpPr>
        <p:spPr>
          <a:xfrm>
            <a:off x="2180852" y="5913950"/>
            <a:ext cx="740714" cy="3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83" name="Rectangle: Rounded Corners 2">
            <a:extLst>
              <a:ext uri="{FF2B5EF4-FFF2-40B4-BE49-F238E27FC236}">
                <a16:creationId xmlns:a16="http://schemas.microsoft.com/office/drawing/2014/main" id="{F4AA0840-D10B-94EC-0FBB-B41B32C25112}"/>
              </a:ext>
            </a:extLst>
          </p:cNvPr>
          <p:cNvSpPr>
            <a:spLocks/>
          </p:cNvSpPr>
          <p:nvPr/>
        </p:nvSpPr>
        <p:spPr>
          <a:xfrm>
            <a:off x="2180852" y="3513359"/>
            <a:ext cx="740714" cy="3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84" name="Rectangle: Rounded Corners 2">
            <a:extLst>
              <a:ext uri="{FF2B5EF4-FFF2-40B4-BE49-F238E27FC236}">
                <a16:creationId xmlns:a16="http://schemas.microsoft.com/office/drawing/2014/main" id="{A588F7F1-2680-F824-F91A-1CBD538CB595}"/>
              </a:ext>
            </a:extLst>
          </p:cNvPr>
          <p:cNvSpPr>
            <a:spLocks/>
          </p:cNvSpPr>
          <p:nvPr/>
        </p:nvSpPr>
        <p:spPr>
          <a:xfrm>
            <a:off x="5707411" y="5913950"/>
            <a:ext cx="740714" cy="3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85" name="Rectangle: Rounded Corners 2">
            <a:extLst>
              <a:ext uri="{FF2B5EF4-FFF2-40B4-BE49-F238E27FC236}">
                <a16:creationId xmlns:a16="http://schemas.microsoft.com/office/drawing/2014/main" id="{AD2C508E-6585-85A1-8BA4-737EE6FEB9DD}"/>
              </a:ext>
            </a:extLst>
          </p:cNvPr>
          <p:cNvSpPr>
            <a:spLocks/>
          </p:cNvSpPr>
          <p:nvPr/>
        </p:nvSpPr>
        <p:spPr>
          <a:xfrm>
            <a:off x="5707411" y="3513359"/>
            <a:ext cx="740714" cy="3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86" name="Rectangle: Rounded Corners 2">
            <a:extLst>
              <a:ext uri="{FF2B5EF4-FFF2-40B4-BE49-F238E27FC236}">
                <a16:creationId xmlns:a16="http://schemas.microsoft.com/office/drawing/2014/main" id="{A84744D1-E8E7-6A12-A16E-50C8DA66DE26}"/>
              </a:ext>
            </a:extLst>
          </p:cNvPr>
          <p:cNvSpPr>
            <a:spLocks/>
          </p:cNvSpPr>
          <p:nvPr/>
        </p:nvSpPr>
        <p:spPr>
          <a:xfrm>
            <a:off x="9289870" y="5913950"/>
            <a:ext cx="740714" cy="3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87" name="Rectangle: Rounded Corners 2">
            <a:extLst>
              <a:ext uri="{FF2B5EF4-FFF2-40B4-BE49-F238E27FC236}">
                <a16:creationId xmlns:a16="http://schemas.microsoft.com/office/drawing/2014/main" id="{2E6242DF-EFE3-6338-3D29-0DF56C32C227}"/>
              </a:ext>
            </a:extLst>
          </p:cNvPr>
          <p:cNvSpPr>
            <a:spLocks/>
          </p:cNvSpPr>
          <p:nvPr/>
        </p:nvSpPr>
        <p:spPr>
          <a:xfrm>
            <a:off x="9289870" y="3513359"/>
            <a:ext cx="740714" cy="3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848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F3BFCDF-472F-B582-2771-866DC4B380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/>
              <a:t>掌握技巧</a:t>
            </a:r>
            <a:endParaRPr 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E11C1E-3D4C-99CE-DBC7-76F0D85C64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83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5" name="直接连接符 164">
            <a:extLst>
              <a:ext uri="{FF2B5EF4-FFF2-40B4-BE49-F238E27FC236}">
                <a16:creationId xmlns:a16="http://schemas.microsoft.com/office/drawing/2014/main" id="{70AF5EF0-6BB3-9299-D1B0-E9709E5E2124}"/>
              </a:ext>
            </a:extLst>
          </p:cNvPr>
          <p:cNvCxnSpPr>
            <a:cxnSpLocks/>
          </p:cNvCxnSpPr>
          <p:nvPr/>
        </p:nvCxnSpPr>
        <p:spPr>
          <a:xfrm flipV="1">
            <a:off x="4432930" y="3361878"/>
            <a:ext cx="866099" cy="808290"/>
          </a:xfrm>
          <a:prstGeom prst="line">
            <a:avLst/>
          </a:prstGeom>
          <a:ln w="25400">
            <a:gradFill>
              <a:gsLst>
                <a:gs pos="15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接连接符 166">
            <a:extLst>
              <a:ext uri="{FF2B5EF4-FFF2-40B4-BE49-F238E27FC236}">
                <a16:creationId xmlns:a16="http://schemas.microsoft.com/office/drawing/2014/main" id="{DF7A63E1-9963-E343-34B0-C95BED77C28C}"/>
              </a:ext>
            </a:extLst>
          </p:cNvPr>
          <p:cNvCxnSpPr>
            <a:cxnSpLocks/>
          </p:cNvCxnSpPr>
          <p:nvPr/>
        </p:nvCxnSpPr>
        <p:spPr>
          <a:xfrm flipV="1">
            <a:off x="2488063" y="3361878"/>
            <a:ext cx="866099" cy="808290"/>
          </a:xfrm>
          <a:prstGeom prst="line">
            <a:avLst/>
          </a:prstGeom>
          <a:ln w="25400">
            <a:gradFill>
              <a:gsLst>
                <a:gs pos="15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接连接符 167">
            <a:extLst>
              <a:ext uri="{FF2B5EF4-FFF2-40B4-BE49-F238E27FC236}">
                <a16:creationId xmlns:a16="http://schemas.microsoft.com/office/drawing/2014/main" id="{166774CD-4A5F-E9D5-EC82-7D83E7F7CF29}"/>
              </a:ext>
            </a:extLst>
          </p:cNvPr>
          <p:cNvCxnSpPr>
            <a:cxnSpLocks/>
          </p:cNvCxnSpPr>
          <p:nvPr/>
        </p:nvCxnSpPr>
        <p:spPr>
          <a:xfrm flipV="1">
            <a:off x="6375884" y="3361878"/>
            <a:ext cx="866099" cy="808290"/>
          </a:xfrm>
          <a:prstGeom prst="line">
            <a:avLst/>
          </a:prstGeom>
          <a:ln w="25400">
            <a:gradFill>
              <a:gsLst>
                <a:gs pos="15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接连接符 168">
            <a:extLst>
              <a:ext uri="{FF2B5EF4-FFF2-40B4-BE49-F238E27FC236}">
                <a16:creationId xmlns:a16="http://schemas.microsoft.com/office/drawing/2014/main" id="{B599DC12-55D1-555A-5A3A-BEA375A47C2F}"/>
              </a:ext>
            </a:extLst>
          </p:cNvPr>
          <p:cNvCxnSpPr>
            <a:cxnSpLocks/>
          </p:cNvCxnSpPr>
          <p:nvPr/>
        </p:nvCxnSpPr>
        <p:spPr>
          <a:xfrm flipV="1">
            <a:off x="8317590" y="3361878"/>
            <a:ext cx="866099" cy="808290"/>
          </a:xfrm>
          <a:prstGeom prst="line">
            <a:avLst/>
          </a:prstGeom>
          <a:ln w="25400">
            <a:gradFill>
              <a:gsLst>
                <a:gs pos="15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矩形: 圆角 153">
            <a:extLst>
              <a:ext uri="{FF2B5EF4-FFF2-40B4-BE49-F238E27FC236}">
                <a16:creationId xmlns:a16="http://schemas.microsoft.com/office/drawing/2014/main" id="{D59780FC-979E-1DEF-E7A6-6CF91CE7E55C}"/>
              </a:ext>
            </a:extLst>
          </p:cNvPr>
          <p:cNvSpPr/>
          <p:nvPr/>
        </p:nvSpPr>
        <p:spPr>
          <a:xfrm>
            <a:off x="7454035" y="4174810"/>
            <a:ext cx="1622774" cy="503630"/>
          </a:xfrm>
          <a:prstGeom prst="roundRect">
            <a:avLst>
              <a:gd name="adj" fmla="val 11717"/>
            </a:avLst>
          </a:prstGeom>
          <a:solidFill>
            <a:schemeClr val="bg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object 3">
            <a:extLst>
              <a:ext uri="{FF2B5EF4-FFF2-40B4-BE49-F238E27FC236}">
                <a16:creationId xmlns:a16="http://schemas.microsoft.com/office/drawing/2014/main" id="{84378476-E5BD-F6B1-E35F-D96A1B9ED2AF}"/>
              </a:ext>
            </a:extLst>
          </p:cNvPr>
          <p:cNvSpPr txBox="1"/>
          <p:nvPr/>
        </p:nvSpPr>
        <p:spPr>
          <a:xfrm>
            <a:off x="7633135" y="4271621"/>
            <a:ext cx="1282402" cy="307777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揣测选择型</a:t>
            </a:r>
          </a:p>
        </p:txBody>
      </p:sp>
      <p:cxnSp>
        <p:nvCxnSpPr>
          <p:cNvPr id="123" name="直接连接符 122">
            <a:extLst>
              <a:ext uri="{FF2B5EF4-FFF2-40B4-BE49-F238E27FC236}">
                <a16:creationId xmlns:a16="http://schemas.microsoft.com/office/drawing/2014/main" id="{8EA1B13C-DAE3-0361-3EC3-E76C8DF1FE84}"/>
              </a:ext>
            </a:extLst>
          </p:cNvPr>
          <p:cNvCxnSpPr/>
          <p:nvPr/>
        </p:nvCxnSpPr>
        <p:spPr>
          <a:xfrm>
            <a:off x="2493724" y="2533860"/>
            <a:ext cx="863600" cy="677333"/>
          </a:xfrm>
          <a:prstGeom prst="line">
            <a:avLst/>
          </a:prstGeom>
          <a:ln w="25400">
            <a:gradFill>
              <a:gsLst>
                <a:gs pos="15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矩形: 圆角 124">
            <a:extLst>
              <a:ext uri="{FF2B5EF4-FFF2-40B4-BE49-F238E27FC236}">
                <a16:creationId xmlns:a16="http://schemas.microsoft.com/office/drawing/2014/main" id="{68A6E90D-731B-EBC7-ABCC-9BD78A49EEBA}"/>
              </a:ext>
            </a:extLst>
          </p:cNvPr>
          <p:cNvSpPr/>
          <p:nvPr/>
        </p:nvSpPr>
        <p:spPr>
          <a:xfrm>
            <a:off x="1628919" y="2037370"/>
            <a:ext cx="1622774" cy="503630"/>
          </a:xfrm>
          <a:prstGeom prst="roundRect">
            <a:avLst>
              <a:gd name="adj" fmla="val 11717"/>
            </a:avLst>
          </a:prstGeom>
          <a:solidFill>
            <a:schemeClr val="bg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object 3">
            <a:extLst>
              <a:ext uri="{FF2B5EF4-FFF2-40B4-BE49-F238E27FC236}">
                <a16:creationId xmlns:a16="http://schemas.microsoft.com/office/drawing/2014/main" id="{84F55457-8743-FF93-FA6F-722396A518E8}"/>
              </a:ext>
            </a:extLst>
          </p:cNvPr>
          <p:cNvSpPr txBox="1"/>
          <p:nvPr/>
        </p:nvSpPr>
        <p:spPr>
          <a:xfrm>
            <a:off x="1808019" y="2134181"/>
            <a:ext cx="1282402" cy="307777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单刀直入型</a:t>
            </a:r>
          </a:p>
        </p:txBody>
      </p:sp>
      <p:cxnSp>
        <p:nvCxnSpPr>
          <p:cNvPr id="128" name="直接连接符 127">
            <a:extLst>
              <a:ext uri="{FF2B5EF4-FFF2-40B4-BE49-F238E27FC236}">
                <a16:creationId xmlns:a16="http://schemas.microsoft.com/office/drawing/2014/main" id="{BE7013BB-0853-2718-C689-ECAAFC0EF67A}"/>
              </a:ext>
            </a:extLst>
          </p:cNvPr>
          <p:cNvCxnSpPr/>
          <p:nvPr/>
        </p:nvCxnSpPr>
        <p:spPr>
          <a:xfrm>
            <a:off x="4435429" y="2533860"/>
            <a:ext cx="863600" cy="677333"/>
          </a:xfrm>
          <a:prstGeom prst="line">
            <a:avLst/>
          </a:prstGeom>
          <a:ln w="25400">
            <a:gradFill>
              <a:gsLst>
                <a:gs pos="15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矩形: 圆角 129">
            <a:extLst>
              <a:ext uri="{FF2B5EF4-FFF2-40B4-BE49-F238E27FC236}">
                <a16:creationId xmlns:a16="http://schemas.microsoft.com/office/drawing/2014/main" id="{DE502BD0-A621-F3B0-E958-74F17FF3BFC9}"/>
              </a:ext>
            </a:extLst>
          </p:cNvPr>
          <p:cNvSpPr/>
          <p:nvPr/>
        </p:nvSpPr>
        <p:spPr>
          <a:xfrm>
            <a:off x="3570624" y="2037370"/>
            <a:ext cx="1622774" cy="503630"/>
          </a:xfrm>
          <a:prstGeom prst="roundRect">
            <a:avLst>
              <a:gd name="adj" fmla="val 11717"/>
            </a:avLst>
          </a:prstGeom>
          <a:solidFill>
            <a:schemeClr val="bg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" name="object 3">
            <a:extLst>
              <a:ext uri="{FF2B5EF4-FFF2-40B4-BE49-F238E27FC236}">
                <a16:creationId xmlns:a16="http://schemas.microsoft.com/office/drawing/2014/main" id="{418ECB7D-593D-681A-0503-6C8CB6A5A6C0}"/>
              </a:ext>
            </a:extLst>
          </p:cNvPr>
          <p:cNvSpPr txBox="1"/>
          <p:nvPr/>
        </p:nvSpPr>
        <p:spPr>
          <a:xfrm>
            <a:off x="3749724" y="2134181"/>
            <a:ext cx="1282402" cy="307777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积极建议型</a:t>
            </a:r>
          </a:p>
        </p:txBody>
      </p:sp>
      <p:cxnSp>
        <p:nvCxnSpPr>
          <p:cNvPr id="132" name="直接连接符 131">
            <a:extLst>
              <a:ext uri="{FF2B5EF4-FFF2-40B4-BE49-F238E27FC236}">
                <a16:creationId xmlns:a16="http://schemas.microsoft.com/office/drawing/2014/main" id="{B930FF4F-B5B5-6DF9-6329-20318CB8ECC0}"/>
              </a:ext>
            </a:extLst>
          </p:cNvPr>
          <p:cNvCxnSpPr/>
          <p:nvPr/>
        </p:nvCxnSpPr>
        <p:spPr>
          <a:xfrm>
            <a:off x="6377134" y="2533860"/>
            <a:ext cx="863600" cy="677333"/>
          </a:xfrm>
          <a:prstGeom prst="line">
            <a:avLst/>
          </a:prstGeom>
          <a:ln w="25400">
            <a:gradFill>
              <a:gsLst>
                <a:gs pos="15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矩形: 圆角 133">
            <a:extLst>
              <a:ext uri="{FF2B5EF4-FFF2-40B4-BE49-F238E27FC236}">
                <a16:creationId xmlns:a16="http://schemas.microsoft.com/office/drawing/2014/main" id="{A050E007-8371-6A8E-17D9-1531DD09F211}"/>
              </a:ext>
            </a:extLst>
          </p:cNvPr>
          <p:cNvSpPr/>
          <p:nvPr/>
        </p:nvSpPr>
        <p:spPr>
          <a:xfrm>
            <a:off x="5512329" y="2037370"/>
            <a:ext cx="1622774" cy="503630"/>
          </a:xfrm>
          <a:prstGeom prst="roundRect">
            <a:avLst>
              <a:gd name="adj" fmla="val 11717"/>
            </a:avLst>
          </a:prstGeom>
          <a:solidFill>
            <a:schemeClr val="bg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5" name="object 3">
            <a:extLst>
              <a:ext uri="{FF2B5EF4-FFF2-40B4-BE49-F238E27FC236}">
                <a16:creationId xmlns:a16="http://schemas.microsoft.com/office/drawing/2014/main" id="{13AF21E3-4B95-5833-628C-07D9857F2051}"/>
              </a:ext>
            </a:extLst>
          </p:cNvPr>
          <p:cNvSpPr txBox="1"/>
          <p:nvPr/>
        </p:nvSpPr>
        <p:spPr>
          <a:xfrm>
            <a:off x="5691429" y="2134181"/>
            <a:ext cx="1282402" cy="307777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暂时不定型</a:t>
            </a:r>
          </a:p>
        </p:txBody>
      </p:sp>
      <p:cxnSp>
        <p:nvCxnSpPr>
          <p:cNvPr id="136" name="直接连接符 135">
            <a:extLst>
              <a:ext uri="{FF2B5EF4-FFF2-40B4-BE49-F238E27FC236}">
                <a16:creationId xmlns:a16="http://schemas.microsoft.com/office/drawing/2014/main" id="{31EBED61-FDD3-9486-8042-8DC0E661D5A2}"/>
              </a:ext>
            </a:extLst>
          </p:cNvPr>
          <p:cNvCxnSpPr/>
          <p:nvPr/>
        </p:nvCxnSpPr>
        <p:spPr>
          <a:xfrm>
            <a:off x="8318840" y="2533860"/>
            <a:ext cx="863600" cy="677333"/>
          </a:xfrm>
          <a:prstGeom prst="line">
            <a:avLst/>
          </a:prstGeom>
          <a:ln w="25400">
            <a:gradFill>
              <a:gsLst>
                <a:gs pos="15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矩形: 圆角 137">
            <a:extLst>
              <a:ext uri="{FF2B5EF4-FFF2-40B4-BE49-F238E27FC236}">
                <a16:creationId xmlns:a16="http://schemas.microsoft.com/office/drawing/2014/main" id="{59EE3124-BE5E-3B3D-6E55-26400F414DC5}"/>
              </a:ext>
            </a:extLst>
          </p:cNvPr>
          <p:cNvSpPr/>
          <p:nvPr/>
        </p:nvSpPr>
        <p:spPr>
          <a:xfrm>
            <a:off x="7454035" y="2037370"/>
            <a:ext cx="1622774" cy="503630"/>
          </a:xfrm>
          <a:prstGeom prst="roundRect">
            <a:avLst>
              <a:gd name="adj" fmla="val 11717"/>
            </a:avLst>
          </a:prstGeom>
          <a:solidFill>
            <a:schemeClr val="bg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object 3">
            <a:extLst>
              <a:ext uri="{FF2B5EF4-FFF2-40B4-BE49-F238E27FC236}">
                <a16:creationId xmlns:a16="http://schemas.microsoft.com/office/drawing/2014/main" id="{E27EA8B1-34E7-6675-E576-F96645F76466}"/>
              </a:ext>
            </a:extLst>
          </p:cNvPr>
          <p:cNvSpPr txBox="1"/>
          <p:nvPr/>
        </p:nvSpPr>
        <p:spPr>
          <a:xfrm>
            <a:off x="7633135" y="2134181"/>
            <a:ext cx="1282402" cy="307777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把握机会型</a:t>
            </a:r>
          </a:p>
        </p:txBody>
      </p:sp>
      <p:sp>
        <p:nvSpPr>
          <p:cNvPr id="86" name="箭头: 下 85">
            <a:extLst>
              <a:ext uri="{FF2B5EF4-FFF2-40B4-BE49-F238E27FC236}">
                <a16:creationId xmlns:a16="http://schemas.microsoft.com/office/drawing/2014/main" id="{7176CF5A-EBD8-F6F6-D3AD-2380B0F36F5B}"/>
              </a:ext>
            </a:extLst>
          </p:cNvPr>
          <p:cNvSpPr/>
          <p:nvPr/>
        </p:nvSpPr>
        <p:spPr>
          <a:xfrm rot="16200000">
            <a:off x="5698325" y="-662536"/>
            <a:ext cx="395534" cy="7931761"/>
          </a:xfrm>
          <a:prstGeom prst="downArrow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5D0FE05-5257-D9C7-10D0-C2BB5A7313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逼定方式</a:t>
            </a:r>
            <a:endParaRPr lang="en-US" dirty="0"/>
          </a:p>
        </p:txBody>
      </p:sp>
      <p:sp>
        <p:nvSpPr>
          <p:cNvPr id="20" name="Freeform: Shape 219">
            <a:extLst>
              <a:ext uri="{FF2B5EF4-FFF2-40B4-BE49-F238E27FC236}">
                <a16:creationId xmlns:a16="http://schemas.microsoft.com/office/drawing/2014/main" id="{5FC6A6AA-F88E-0486-B683-9060D9F4FE51}"/>
              </a:ext>
            </a:extLst>
          </p:cNvPr>
          <p:cNvSpPr/>
          <p:nvPr/>
        </p:nvSpPr>
        <p:spPr>
          <a:xfrm>
            <a:off x="854607" y="2686299"/>
            <a:ext cx="1183977" cy="1234092"/>
          </a:xfrm>
          <a:custGeom>
            <a:avLst/>
            <a:gdLst>
              <a:gd name="connsiteX0" fmla="*/ 147493 w 1800225"/>
              <a:gd name="connsiteY0" fmla="*/ 1877854 h 1876425"/>
              <a:gd name="connsiteX1" fmla="*/ 50909 w 1800225"/>
              <a:gd name="connsiteY1" fmla="*/ 1836420 h 1876425"/>
              <a:gd name="connsiteX2" fmla="*/ 50909 w 1800225"/>
              <a:gd name="connsiteY2" fmla="*/ 1836420 h 1876425"/>
              <a:gd name="connsiteX3" fmla="*/ 23382 w 1800225"/>
              <a:gd name="connsiteY3" fmla="*/ 1793177 h 1876425"/>
              <a:gd name="connsiteX4" fmla="*/ 26144 w 1800225"/>
              <a:gd name="connsiteY4" fmla="*/ 1689449 h 1876425"/>
              <a:gd name="connsiteX5" fmla="*/ 41765 w 1800225"/>
              <a:gd name="connsiteY5" fmla="*/ 1655350 h 1876425"/>
              <a:gd name="connsiteX6" fmla="*/ 80341 w 1800225"/>
              <a:gd name="connsiteY6" fmla="*/ 1568577 h 1876425"/>
              <a:gd name="connsiteX7" fmla="*/ 189498 w 1800225"/>
              <a:gd name="connsiteY7" fmla="*/ 1301306 h 1876425"/>
              <a:gd name="connsiteX8" fmla="*/ 275128 w 1800225"/>
              <a:gd name="connsiteY8" fmla="*/ 1036320 h 1876425"/>
              <a:gd name="connsiteX9" fmla="*/ 289606 w 1800225"/>
              <a:gd name="connsiteY9" fmla="*/ 958025 h 1876425"/>
              <a:gd name="connsiteX10" fmla="*/ 290558 w 1800225"/>
              <a:gd name="connsiteY10" fmla="*/ 947738 h 1876425"/>
              <a:gd name="connsiteX11" fmla="*/ 290939 w 1800225"/>
              <a:gd name="connsiteY11" fmla="*/ 935927 h 1876425"/>
              <a:gd name="connsiteX12" fmla="*/ 290368 w 1800225"/>
              <a:gd name="connsiteY12" fmla="*/ 924115 h 1876425"/>
              <a:gd name="connsiteX13" fmla="*/ 289129 w 1800225"/>
              <a:gd name="connsiteY13" fmla="*/ 913162 h 1876425"/>
              <a:gd name="connsiteX14" fmla="*/ 273413 w 1800225"/>
              <a:gd name="connsiteY14" fmla="*/ 836581 h 1876425"/>
              <a:gd name="connsiteX15" fmla="*/ 183116 w 1800225"/>
              <a:gd name="connsiteY15" fmla="*/ 574072 h 1876425"/>
              <a:gd name="connsiteX16" fmla="*/ 69292 w 1800225"/>
              <a:gd name="connsiteY16" fmla="*/ 309944 h 1876425"/>
              <a:gd name="connsiteX17" fmla="*/ 29097 w 1800225"/>
              <a:gd name="connsiteY17" fmla="*/ 223933 h 1876425"/>
              <a:gd name="connsiteX18" fmla="*/ 13571 w 1800225"/>
              <a:gd name="connsiteY18" fmla="*/ 191738 h 1876425"/>
              <a:gd name="connsiteX19" fmla="*/ 7285 w 1800225"/>
              <a:gd name="connsiteY19" fmla="*/ 90011 h 1876425"/>
              <a:gd name="connsiteX20" fmla="*/ 74817 w 1800225"/>
              <a:gd name="connsiteY20" fmla="*/ 13526 h 1876425"/>
              <a:gd name="connsiteX21" fmla="*/ 133300 w 1800225"/>
              <a:gd name="connsiteY21" fmla="*/ 0 h 1876425"/>
              <a:gd name="connsiteX22" fmla="*/ 175401 w 1800225"/>
              <a:gd name="connsiteY22" fmla="*/ 6763 h 1876425"/>
              <a:gd name="connsiteX23" fmla="*/ 248743 w 1800225"/>
              <a:gd name="connsiteY23" fmla="*/ 31814 h 1876425"/>
              <a:gd name="connsiteX24" fmla="*/ 440101 w 1800225"/>
              <a:gd name="connsiteY24" fmla="*/ 100108 h 1876425"/>
              <a:gd name="connsiteX25" fmla="*/ 1012839 w 1800225"/>
              <a:gd name="connsiteY25" fmla="*/ 327946 h 1876425"/>
              <a:gd name="connsiteX26" fmla="*/ 1573957 w 1800225"/>
              <a:gd name="connsiteY26" fmla="*/ 620935 h 1876425"/>
              <a:gd name="connsiteX27" fmla="*/ 1756360 w 1800225"/>
              <a:gd name="connsiteY27" fmla="*/ 788956 h 1876425"/>
              <a:gd name="connsiteX28" fmla="*/ 1799890 w 1800225"/>
              <a:gd name="connsiteY28" fmla="*/ 884873 h 1876425"/>
              <a:gd name="connsiteX29" fmla="*/ 1804938 w 1800225"/>
              <a:gd name="connsiteY29" fmla="*/ 917638 h 1876425"/>
              <a:gd name="connsiteX30" fmla="*/ 1805700 w 1800225"/>
              <a:gd name="connsiteY30" fmla="*/ 928592 h 1876425"/>
              <a:gd name="connsiteX31" fmla="*/ 1805891 w 1800225"/>
              <a:gd name="connsiteY31" fmla="*/ 934784 h 1876425"/>
              <a:gd name="connsiteX32" fmla="*/ 1805605 w 1800225"/>
              <a:gd name="connsiteY32" fmla="*/ 942785 h 1876425"/>
              <a:gd name="connsiteX33" fmla="*/ 1804938 w 1800225"/>
              <a:gd name="connsiteY33" fmla="*/ 951167 h 1876425"/>
              <a:gd name="connsiteX34" fmla="*/ 1804557 w 1800225"/>
              <a:gd name="connsiteY34" fmla="*/ 955262 h 1876425"/>
              <a:gd name="connsiteX35" fmla="*/ 1802271 w 1800225"/>
              <a:gd name="connsiteY35" fmla="*/ 971360 h 1876425"/>
              <a:gd name="connsiteX36" fmla="*/ 1800747 w 1800225"/>
              <a:gd name="connsiteY36" fmla="*/ 978027 h 1876425"/>
              <a:gd name="connsiteX37" fmla="*/ 1796175 w 1800225"/>
              <a:gd name="connsiteY37" fmla="*/ 994124 h 1876425"/>
              <a:gd name="connsiteX38" fmla="*/ 1795413 w 1800225"/>
              <a:gd name="connsiteY38" fmla="*/ 996506 h 1876425"/>
              <a:gd name="connsiteX39" fmla="*/ 1740073 w 1800225"/>
              <a:gd name="connsiteY39" fmla="*/ 1088803 h 1876425"/>
              <a:gd name="connsiteX40" fmla="*/ 1557383 w 1800225"/>
              <a:gd name="connsiteY40" fmla="*/ 1236155 h 1876425"/>
              <a:gd name="connsiteX41" fmla="*/ 1009124 w 1800225"/>
              <a:gd name="connsiteY41" fmla="*/ 1524667 h 1876425"/>
              <a:gd name="connsiteX42" fmla="*/ 452007 w 1800225"/>
              <a:gd name="connsiteY42" fmla="*/ 1766316 h 1876425"/>
              <a:gd name="connsiteX43" fmla="*/ 266650 w 1800225"/>
              <a:gd name="connsiteY43" fmla="*/ 1840992 h 1876425"/>
              <a:gd name="connsiteX44" fmla="*/ 195975 w 1800225"/>
              <a:gd name="connsiteY44" fmla="*/ 1868614 h 1876425"/>
              <a:gd name="connsiteX45" fmla="*/ 147493 w 1800225"/>
              <a:gd name="connsiteY45" fmla="*/ 1877854 h 1876425"/>
              <a:gd name="connsiteX46" fmla="*/ 384856 w 1800225"/>
              <a:gd name="connsiteY46" fmla="*/ 364046 h 1876425"/>
              <a:gd name="connsiteX47" fmla="*/ 430861 w 1800225"/>
              <a:gd name="connsiteY47" fmla="*/ 475298 h 1876425"/>
              <a:gd name="connsiteX48" fmla="*/ 531636 w 1800225"/>
              <a:gd name="connsiteY48" fmla="*/ 769430 h 1876425"/>
              <a:gd name="connsiteX49" fmla="*/ 554115 w 1800225"/>
              <a:gd name="connsiteY49" fmla="*/ 881920 h 1876425"/>
              <a:gd name="connsiteX50" fmla="*/ 556115 w 1800225"/>
              <a:gd name="connsiteY50" fmla="*/ 899827 h 1876425"/>
              <a:gd name="connsiteX51" fmla="*/ 556591 w 1800225"/>
              <a:gd name="connsiteY51" fmla="*/ 905542 h 1876425"/>
              <a:gd name="connsiteX52" fmla="*/ 557734 w 1800225"/>
              <a:gd name="connsiteY52" fmla="*/ 929926 h 1876425"/>
              <a:gd name="connsiteX53" fmla="*/ 557830 w 1800225"/>
              <a:gd name="connsiteY53" fmla="*/ 934212 h 1876425"/>
              <a:gd name="connsiteX54" fmla="*/ 557830 w 1800225"/>
              <a:gd name="connsiteY54" fmla="*/ 936974 h 1876425"/>
              <a:gd name="connsiteX55" fmla="*/ 557544 w 1800225"/>
              <a:gd name="connsiteY55" fmla="*/ 947833 h 1876425"/>
              <a:gd name="connsiteX56" fmla="*/ 557068 w 1800225"/>
              <a:gd name="connsiteY56" fmla="*/ 961454 h 1876425"/>
              <a:gd name="connsiteX57" fmla="*/ 556687 w 1800225"/>
              <a:gd name="connsiteY57" fmla="*/ 967169 h 1876425"/>
              <a:gd name="connsiteX58" fmla="*/ 555163 w 1800225"/>
              <a:gd name="connsiteY58" fmla="*/ 984218 h 1876425"/>
              <a:gd name="connsiteX59" fmla="*/ 534589 w 1800225"/>
              <a:gd name="connsiteY59" fmla="*/ 1098709 h 1876425"/>
              <a:gd name="connsiteX60" fmla="*/ 439148 w 1800225"/>
              <a:gd name="connsiteY60" fmla="*/ 1395508 h 1876425"/>
              <a:gd name="connsiteX61" fmla="*/ 398286 w 1800225"/>
              <a:gd name="connsiteY61" fmla="*/ 1500188 h 1876425"/>
              <a:gd name="connsiteX62" fmla="*/ 897110 w 1800225"/>
              <a:gd name="connsiteY62" fmla="*/ 1282827 h 1876425"/>
              <a:gd name="connsiteX63" fmla="*/ 1412794 w 1800225"/>
              <a:gd name="connsiteY63" fmla="*/ 1012222 h 1876425"/>
              <a:gd name="connsiteX64" fmla="*/ 1526332 w 1800225"/>
              <a:gd name="connsiteY64" fmla="*/ 926973 h 1876425"/>
              <a:gd name="connsiteX65" fmla="*/ 1423081 w 1800225"/>
              <a:gd name="connsiteY65" fmla="*/ 841153 h 1876425"/>
              <a:gd name="connsiteX66" fmla="*/ 906159 w 1800225"/>
              <a:gd name="connsiteY66" fmla="*/ 572643 h 1876425"/>
              <a:gd name="connsiteX67" fmla="*/ 384856 w 1800225"/>
              <a:gd name="connsiteY67" fmla="*/ 364046 h 187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800225" h="1876425">
                <a:moveTo>
                  <a:pt x="147493" y="1877854"/>
                </a:moveTo>
                <a:cubicBezTo>
                  <a:pt x="111202" y="1877854"/>
                  <a:pt x="75960" y="1862709"/>
                  <a:pt x="50909" y="1836420"/>
                </a:cubicBezTo>
                <a:lnTo>
                  <a:pt x="50909" y="1836420"/>
                </a:lnTo>
                <a:cubicBezTo>
                  <a:pt x="38908" y="1823847"/>
                  <a:pt x="29668" y="1809274"/>
                  <a:pt x="23382" y="1793177"/>
                </a:cubicBezTo>
                <a:cubicBezTo>
                  <a:pt x="10333" y="1759839"/>
                  <a:pt x="11380" y="1722025"/>
                  <a:pt x="26144" y="1689449"/>
                </a:cubicBezTo>
                <a:lnTo>
                  <a:pt x="41765" y="1655350"/>
                </a:lnTo>
                <a:cubicBezTo>
                  <a:pt x="54719" y="1626870"/>
                  <a:pt x="67673" y="1597533"/>
                  <a:pt x="80341" y="1568577"/>
                </a:cubicBezTo>
                <a:cubicBezTo>
                  <a:pt x="109012" y="1502759"/>
                  <a:pt x="151207" y="1402937"/>
                  <a:pt x="189498" y="1301306"/>
                </a:cubicBezTo>
                <a:cubicBezTo>
                  <a:pt x="228836" y="1197293"/>
                  <a:pt x="259221" y="1103186"/>
                  <a:pt x="275128" y="1036320"/>
                </a:cubicBezTo>
                <a:cubicBezTo>
                  <a:pt x="285224" y="994601"/>
                  <a:pt x="288558" y="967740"/>
                  <a:pt x="289606" y="958025"/>
                </a:cubicBezTo>
                <a:lnTo>
                  <a:pt x="290558" y="947738"/>
                </a:lnTo>
                <a:lnTo>
                  <a:pt x="290939" y="935927"/>
                </a:lnTo>
                <a:lnTo>
                  <a:pt x="290368" y="924115"/>
                </a:lnTo>
                <a:lnTo>
                  <a:pt x="289129" y="913162"/>
                </a:lnTo>
                <a:cubicBezTo>
                  <a:pt x="288082" y="904304"/>
                  <a:pt x="284176" y="877538"/>
                  <a:pt x="273413" y="836581"/>
                </a:cubicBezTo>
                <a:cubicBezTo>
                  <a:pt x="256173" y="769906"/>
                  <a:pt x="224169" y="676847"/>
                  <a:pt x="183116" y="574072"/>
                </a:cubicBezTo>
                <a:cubicBezTo>
                  <a:pt x="143016" y="473583"/>
                  <a:pt x="99106" y="374999"/>
                  <a:pt x="69292" y="309944"/>
                </a:cubicBezTo>
                <a:cubicBezTo>
                  <a:pt x="56243" y="281464"/>
                  <a:pt x="42718" y="252508"/>
                  <a:pt x="29097" y="223933"/>
                </a:cubicBezTo>
                <a:lnTo>
                  <a:pt x="13571" y="191738"/>
                </a:lnTo>
                <a:cubicBezTo>
                  <a:pt x="-2050" y="159830"/>
                  <a:pt x="-4241" y="123634"/>
                  <a:pt x="7285" y="90011"/>
                </a:cubicBezTo>
                <a:cubicBezTo>
                  <a:pt x="18810" y="56293"/>
                  <a:pt x="42813" y="29147"/>
                  <a:pt x="74817" y="13526"/>
                </a:cubicBezTo>
                <a:cubicBezTo>
                  <a:pt x="92819" y="4667"/>
                  <a:pt x="113107" y="0"/>
                  <a:pt x="133300" y="0"/>
                </a:cubicBezTo>
                <a:cubicBezTo>
                  <a:pt x="147588" y="0"/>
                  <a:pt x="161780" y="2286"/>
                  <a:pt x="175401" y="6763"/>
                </a:cubicBezTo>
                <a:lnTo>
                  <a:pt x="248743" y="31814"/>
                </a:lnTo>
                <a:cubicBezTo>
                  <a:pt x="291320" y="46577"/>
                  <a:pt x="358757" y="70295"/>
                  <a:pt x="440101" y="100108"/>
                </a:cubicBezTo>
                <a:cubicBezTo>
                  <a:pt x="649936" y="176975"/>
                  <a:pt x="842627" y="253651"/>
                  <a:pt x="1012839" y="327946"/>
                </a:cubicBezTo>
                <a:cubicBezTo>
                  <a:pt x="1261537" y="436626"/>
                  <a:pt x="1445083" y="532448"/>
                  <a:pt x="1573957" y="620935"/>
                </a:cubicBezTo>
                <a:cubicBezTo>
                  <a:pt x="1659872" y="680085"/>
                  <a:pt x="1719499" y="734949"/>
                  <a:pt x="1756360" y="788956"/>
                </a:cubicBezTo>
                <a:cubicBezTo>
                  <a:pt x="1777601" y="819531"/>
                  <a:pt x="1792937" y="853440"/>
                  <a:pt x="1799890" y="884873"/>
                </a:cubicBezTo>
                <a:cubicBezTo>
                  <a:pt x="1803509" y="899255"/>
                  <a:pt x="1804462" y="911066"/>
                  <a:pt x="1804938" y="917638"/>
                </a:cubicBezTo>
                <a:lnTo>
                  <a:pt x="1805700" y="928592"/>
                </a:lnTo>
                <a:lnTo>
                  <a:pt x="1805891" y="934784"/>
                </a:lnTo>
                <a:lnTo>
                  <a:pt x="1805605" y="942785"/>
                </a:lnTo>
                <a:lnTo>
                  <a:pt x="1804938" y="951167"/>
                </a:lnTo>
                <a:lnTo>
                  <a:pt x="1804557" y="955262"/>
                </a:lnTo>
                <a:cubicBezTo>
                  <a:pt x="1804176" y="958691"/>
                  <a:pt x="1803604" y="964406"/>
                  <a:pt x="1802271" y="971360"/>
                </a:cubicBezTo>
                <a:lnTo>
                  <a:pt x="1800747" y="978027"/>
                </a:lnTo>
                <a:cubicBezTo>
                  <a:pt x="1799509" y="982694"/>
                  <a:pt x="1797985" y="988124"/>
                  <a:pt x="1796175" y="994124"/>
                </a:cubicBezTo>
                <a:lnTo>
                  <a:pt x="1795413" y="996506"/>
                </a:lnTo>
                <a:cubicBezTo>
                  <a:pt x="1785221" y="1027176"/>
                  <a:pt x="1766076" y="1059085"/>
                  <a:pt x="1740073" y="1088803"/>
                </a:cubicBezTo>
                <a:cubicBezTo>
                  <a:pt x="1700544" y="1134237"/>
                  <a:pt x="1642441" y="1181195"/>
                  <a:pt x="1557383" y="1236155"/>
                </a:cubicBezTo>
                <a:cubicBezTo>
                  <a:pt x="1429081" y="1318832"/>
                  <a:pt x="1249726" y="1413129"/>
                  <a:pt x="1009124" y="1524667"/>
                </a:cubicBezTo>
                <a:cubicBezTo>
                  <a:pt x="843865" y="1601248"/>
                  <a:pt x="656509" y="1682496"/>
                  <a:pt x="452007" y="1766316"/>
                </a:cubicBezTo>
                <a:cubicBezTo>
                  <a:pt x="389332" y="1792034"/>
                  <a:pt x="326944" y="1817180"/>
                  <a:pt x="266650" y="1840992"/>
                </a:cubicBezTo>
                <a:lnTo>
                  <a:pt x="195975" y="1868614"/>
                </a:lnTo>
                <a:cubicBezTo>
                  <a:pt x="180449" y="1874711"/>
                  <a:pt x="164161" y="1877854"/>
                  <a:pt x="147493" y="1877854"/>
                </a:cubicBezTo>
                <a:close/>
                <a:moveTo>
                  <a:pt x="384856" y="364046"/>
                </a:moveTo>
                <a:cubicBezTo>
                  <a:pt x="400096" y="399764"/>
                  <a:pt x="415717" y="437388"/>
                  <a:pt x="430861" y="475298"/>
                </a:cubicBezTo>
                <a:cubicBezTo>
                  <a:pt x="462770" y="555022"/>
                  <a:pt x="506109" y="670846"/>
                  <a:pt x="531636" y="769430"/>
                </a:cubicBezTo>
                <a:cubicBezTo>
                  <a:pt x="542304" y="810292"/>
                  <a:pt x="550114" y="849249"/>
                  <a:pt x="554115" y="881920"/>
                </a:cubicBezTo>
                <a:lnTo>
                  <a:pt x="556115" y="899827"/>
                </a:lnTo>
                <a:lnTo>
                  <a:pt x="556591" y="905542"/>
                </a:lnTo>
                <a:lnTo>
                  <a:pt x="557734" y="929926"/>
                </a:lnTo>
                <a:lnTo>
                  <a:pt x="557830" y="934212"/>
                </a:lnTo>
                <a:lnTo>
                  <a:pt x="557830" y="936974"/>
                </a:lnTo>
                <a:lnTo>
                  <a:pt x="557544" y="947833"/>
                </a:lnTo>
                <a:lnTo>
                  <a:pt x="557068" y="961454"/>
                </a:lnTo>
                <a:lnTo>
                  <a:pt x="556687" y="967169"/>
                </a:lnTo>
                <a:lnTo>
                  <a:pt x="555163" y="984218"/>
                </a:lnTo>
                <a:cubicBezTo>
                  <a:pt x="551734" y="1018032"/>
                  <a:pt x="544685" y="1057275"/>
                  <a:pt x="534589" y="1098709"/>
                </a:cubicBezTo>
                <a:cubicBezTo>
                  <a:pt x="510967" y="1197674"/>
                  <a:pt x="469628" y="1314831"/>
                  <a:pt x="439148" y="1395508"/>
                </a:cubicBezTo>
                <a:cubicBezTo>
                  <a:pt x="425718" y="1431036"/>
                  <a:pt x="411907" y="1466374"/>
                  <a:pt x="398286" y="1500188"/>
                </a:cubicBezTo>
                <a:cubicBezTo>
                  <a:pt x="580404" y="1424845"/>
                  <a:pt x="748139" y="1351788"/>
                  <a:pt x="897110" y="1282827"/>
                </a:cubicBezTo>
                <a:cubicBezTo>
                  <a:pt x="1123329" y="1178052"/>
                  <a:pt x="1296779" y="1086993"/>
                  <a:pt x="1412794" y="1012222"/>
                </a:cubicBezTo>
                <a:cubicBezTo>
                  <a:pt x="1475754" y="971740"/>
                  <a:pt x="1509568" y="943070"/>
                  <a:pt x="1526332" y="926973"/>
                </a:cubicBezTo>
                <a:cubicBezTo>
                  <a:pt x="1509091" y="907256"/>
                  <a:pt x="1475182" y="876681"/>
                  <a:pt x="1423081" y="841153"/>
                </a:cubicBezTo>
                <a:cubicBezTo>
                  <a:pt x="1309828" y="763143"/>
                  <a:pt x="1135997" y="672846"/>
                  <a:pt x="906159" y="572643"/>
                </a:cubicBezTo>
                <a:cubicBezTo>
                  <a:pt x="717469" y="490061"/>
                  <a:pt x="524206" y="415671"/>
                  <a:pt x="384856" y="36404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ID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54" name="Freeform: Shape 217">
            <a:extLst>
              <a:ext uri="{FF2B5EF4-FFF2-40B4-BE49-F238E27FC236}">
                <a16:creationId xmlns:a16="http://schemas.microsoft.com/office/drawing/2014/main" id="{EFEAB269-C477-DE8F-D9E8-4EE6CD1BF3C6}"/>
              </a:ext>
            </a:extLst>
          </p:cNvPr>
          <p:cNvSpPr/>
          <p:nvPr/>
        </p:nvSpPr>
        <p:spPr>
          <a:xfrm>
            <a:off x="9457518" y="2288064"/>
            <a:ext cx="1894695" cy="1977071"/>
          </a:xfrm>
          <a:custGeom>
            <a:avLst/>
            <a:gdLst>
              <a:gd name="connsiteX0" fmla="*/ 17050 w 1752600"/>
              <a:gd name="connsiteY0" fmla="*/ 1697831 h 1828800"/>
              <a:gd name="connsiteX1" fmla="*/ 16383 w 1752600"/>
              <a:gd name="connsiteY1" fmla="*/ 1697546 h 1828800"/>
              <a:gd name="connsiteX2" fmla="*/ 54483 w 1752600"/>
              <a:gd name="connsiteY2" fmla="*/ 1588770 h 1828800"/>
              <a:gd name="connsiteX3" fmla="*/ 132112 w 1752600"/>
              <a:gd name="connsiteY3" fmla="*/ 1121569 h 1828800"/>
              <a:gd name="connsiteX4" fmla="*/ 140208 w 1752600"/>
              <a:gd name="connsiteY4" fmla="*/ 886301 h 1828800"/>
              <a:gd name="connsiteX5" fmla="*/ 60103 w 1752600"/>
              <a:gd name="connsiteY5" fmla="*/ 314039 h 1828800"/>
              <a:gd name="connsiteX6" fmla="*/ 0 w 1752600"/>
              <a:gd name="connsiteY6" fmla="*/ 130302 h 1828800"/>
              <a:gd name="connsiteX7" fmla="*/ 104870 w 1752600"/>
              <a:gd name="connsiteY7" fmla="*/ 0 h 1828800"/>
              <a:gd name="connsiteX8" fmla="*/ 109633 w 1752600"/>
              <a:gd name="connsiteY8" fmla="*/ 857 h 1828800"/>
              <a:gd name="connsiteX9" fmla="*/ 498348 w 1752600"/>
              <a:gd name="connsiteY9" fmla="*/ 92107 h 1828800"/>
              <a:gd name="connsiteX10" fmla="*/ 741140 w 1752600"/>
              <a:gd name="connsiteY10" fmla="*/ 164783 h 1828800"/>
              <a:gd name="connsiteX11" fmla="*/ 1431798 w 1752600"/>
              <a:gd name="connsiteY11" fmla="*/ 485394 h 1828800"/>
              <a:gd name="connsiteX12" fmla="*/ 1697927 w 1752600"/>
              <a:gd name="connsiteY12" fmla="*/ 765810 h 1828800"/>
              <a:gd name="connsiteX13" fmla="*/ 1754124 w 1752600"/>
              <a:gd name="connsiteY13" fmla="*/ 984885 h 1828800"/>
              <a:gd name="connsiteX14" fmla="*/ 1738027 w 1752600"/>
              <a:gd name="connsiteY14" fmla="*/ 1087565 h 1828800"/>
              <a:gd name="connsiteX15" fmla="*/ 1501712 w 1752600"/>
              <a:gd name="connsiteY15" fmla="*/ 1368933 h 1828800"/>
              <a:gd name="connsiteX16" fmla="*/ 418243 w 1752600"/>
              <a:gd name="connsiteY16" fmla="*/ 1771650 h 1828800"/>
              <a:gd name="connsiteX17" fmla="*/ 117920 w 1752600"/>
              <a:gd name="connsiteY17" fmla="*/ 1832134 h 1828800"/>
              <a:gd name="connsiteX18" fmla="*/ 17050 w 1752600"/>
              <a:gd name="connsiteY18" fmla="*/ 1697831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52600" h="1828800">
                <a:moveTo>
                  <a:pt x="17050" y="1697831"/>
                </a:moveTo>
                <a:lnTo>
                  <a:pt x="16383" y="1697546"/>
                </a:lnTo>
                <a:cubicBezTo>
                  <a:pt x="16573" y="1697165"/>
                  <a:pt x="33433" y="1660684"/>
                  <a:pt x="54483" y="1588770"/>
                </a:cubicBezTo>
                <a:cubicBezTo>
                  <a:pt x="81249" y="1496949"/>
                  <a:pt x="116491" y="1341311"/>
                  <a:pt x="132112" y="1121569"/>
                </a:cubicBezTo>
                <a:cubicBezTo>
                  <a:pt x="137446" y="1045845"/>
                  <a:pt x="140208" y="966788"/>
                  <a:pt x="140208" y="886301"/>
                </a:cubicBezTo>
                <a:cubicBezTo>
                  <a:pt x="140208" y="654749"/>
                  <a:pt x="96584" y="447294"/>
                  <a:pt x="60103" y="314039"/>
                </a:cubicBezTo>
                <a:cubicBezTo>
                  <a:pt x="29051" y="200787"/>
                  <a:pt x="286" y="131064"/>
                  <a:pt x="0" y="130302"/>
                </a:cubicBezTo>
                <a:lnTo>
                  <a:pt x="104870" y="0"/>
                </a:lnTo>
                <a:lnTo>
                  <a:pt x="109633" y="857"/>
                </a:lnTo>
                <a:cubicBezTo>
                  <a:pt x="138589" y="6287"/>
                  <a:pt x="294037" y="36290"/>
                  <a:pt x="498348" y="92107"/>
                </a:cubicBezTo>
                <a:cubicBezTo>
                  <a:pt x="581883" y="114967"/>
                  <a:pt x="663607" y="139351"/>
                  <a:pt x="741140" y="164783"/>
                </a:cubicBezTo>
                <a:cubicBezTo>
                  <a:pt x="1032510" y="260223"/>
                  <a:pt x="1264920" y="368046"/>
                  <a:pt x="1431798" y="485394"/>
                </a:cubicBezTo>
                <a:cubicBezTo>
                  <a:pt x="1556195" y="572834"/>
                  <a:pt x="1645730" y="667226"/>
                  <a:pt x="1697927" y="765810"/>
                </a:cubicBezTo>
                <a:cubicBezTo>
                  <a:pt x="1735264" y="836390"/>
                  <a:pt x="1754124" y="910114"/>
                  <a:pt x="1754124" y="984885"/>
                </a:cubicBezTo>
                <a:cubicBezTo>
                  <a:pt x="1754124" y="1019366"/>
                  <a:pt x="1748695" y="1053846"/>
                  <a:pt x="1738027" y="1087565"/>
                </a:cubicBezTo>
                <a:cubicBezTo>
                  <a:pt x="1706213" y="1187482"/>
                  <a:pt x="1626775" y="1282160"/>
                  <a:pt x="1501712" y="1368933"/>
                </a:cubicBezTo>
                <a:cubicBezTo>
                  <a:pt x="1224153" y="1561624"/>
                  <a:pt x="759333" y="1694307"/>
                  <a:pt x="418243" y="1771650"/>
                </a:cubicBezTo>
                <a:cubicBezTo>
                  <a:pt x="243364" y="1811274"/>
                  <a:pt x="122968" y="1831277"/>
                  <a:pt x="117920" y="1832134"/>
                </a:cubicBezTo>
                <a:lnTo>
                  <a:pt x="17050" y="169783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ID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145" name="矩形: 圆角 144">
            <a:extLst>
              <a:ext uri="{FF2B5EF4-FFF2-40B4-BE49-F238E27FC236}">
                <a16:creationId xmlns:a16="http://schemas.microsoft.com/office/drawing/2014/main" id="{9840B094-4DD9-1B30-4E2B-A522A9F331A0}"/>
              </a:ext>
            </a:extLst>
          </p:cNvPr>
          <p:cNvSpPr/>
          <p:nvPr/>
        </p:nvSpPr>
        <p:spPr>
          <a:xfrm>
            <a:off x="1625335" y="4174810"/>
            <a:ext cx="1622774" cy="503630"/>
          </a:xfrm>
          <a:prstGeom prst="roundRect">
            <a:avLst>
              <a:gd name="adj" fmla="val 11717"/>
            </a:avLst>
          </a:prstGeom>
          <a:solidFill>
            <a:schemeClr val="bg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object 3">
            <a:extLst>
              <a:ext uri="{FF2B5EF4-FFF2-40B4-BE49-F238E27FC236}">
                <a16:creationId xmlns:a16="http://schemas.microsoft.com/office/drawing/2014/main" id="{E02AB6B7-C7B8-31A4-1F67-E8356A29D0EB}"/>
              </a:ext>
            </a:extLst>
          </p:cNvPr>
          <p:cNvSpPr txBox="1"/>
          <p:nvPr/>
        </p:nvSpPr>
        <p:spPr>
          <a:xfrm>
            <a:off x="1804435" y="4271621"/>
            <a:ext cx="1282402" cy="307777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综合利益型</a:t>
            </a:r>
          </a:p>
        </p:txBody>
      </p:sp>
      <p:sp>
        <p:nvSpPr>
          <p:cNvPr id="148" name="矩形: 圆角 147">
            <a:extLst>
              <a:ext uri="{FF2B5EF4-FFF2-40B4-BE49-F238E27FC236}">
                <a16:creationId xmlns:a16="http://schemas.microsoft.com/office/drawing/2014/main" id="{53AA254A-AA70-782F-C283-8E66B774C6C8}"/>
              </a:ext>
            </a:extLst>
          </p:cNvPr>
          <p:cNvSpPr/>
          <p:nvPr/>
        </p:nvSpPr>
        <p:spPr>
          <a:xfrm>
            <a:off x="3568235" y="4174810"/>
            <a:ext cx="1622774" cy="503630"/>
          </a:xfrm>
          <a:prstGeom prst="roundRect">
            <a:avLst>
              <a:gd name="adj" fmla="val 11717"/>
            </a:avLst>
          </a:prstGeom>
          <a:solidFill>
            <a:schemeClr val="bg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object 3">
            <a:extLst>
              <a:ext uri="{FF2B5EF4-FFF2-40B4-BE49-F238E27FC236}">
                <a16:creationId xmlns:a16="http://schemas.microsoft.com/office/drawing/2014/main" id="{381B436A-5AC5-9C27-9B32-CD42FDC8819C}"/>
              </a:ext>
            </a:extLst>
          </p:cNvPr>
          <p:cNvSpPr txBox="1"/>
          <p:nvPr/>
        </p:nvSpPr>
        <p:spPr>
          <a:xfrm>
            <a:off x="3747335" y="4271621"/>
            <a:ext cx="1282402" cy="307777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反客为主型</a:t>
            </a:r>
          </a:p>
        </p:txBody>
      </p:sp>
      <p:sp>
        <p:nvSpPr>
          <p:cNvPr id="151" name="矩形: 圆角 150">
            <a:extLst>
              <a:ext uri="{FF2B5EF4-FFF2-40B4-BE49-F238E27FC236}">
                <a16:creationId xmlns:a16="http://schemas.microsoft.com/office/drawing/2014/main" id="{1703125C-7A8E-DD6E-6DDB-BA396816790C}"/>
              </a:ext>
            </a:extLst>
          </p:cNvPr>
          <p:cNvSpPr/>
          <p:nvPr/>
        </p:nvSpPr>
        <p:spPr>
          <a:xfrm>
            <a:off x="5511135" y="4174810"/>
            <a:ext cx="1622774" cy="503630"/>
          </a:xfrm>
          <a:prstGeom prst="roundRect">
            <a:avLst>
              <a:gd name="adj" fmla="val 11717"/>
            </a:avLst>
          </a:prstGeom>
          <a:solidFill>
            <a:schemeClr val="bg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2" name="object 3">
            <a:extLst>
              <a:ext uri="{FF2B5EF4-FFF2-40B4-BE49-F238E27FC236}">
                <a16:creationId xmlns:a16="http://schemas.microsoft.com/office/drawing/2014/main" id="{F9A178CF-2388-D56E-7E46-81AE56A38816}"/>
              </a:ext>
            </a:extLst>
          </p:cNvPr>
          <p:cNvSpPr txBox="1"/>
          <p:nvPr/>
        </p:nvSpPr>
        <p:spPr>
          <a:xfrm>
            <a:off x="5690235" y="4271621"/>
            <a:ext cx="1282402" cy="30777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不断对比型</a:t>
            </a:r>
          </a:p>
        </p:txBody>
      </p:sp>
      <p:sp>
        <p:nvSpPr>
          <p:cNvPr id="1034" name="文本框 1033">
            <a:extLst>
              <a:ext uri="{FF2B5EF4-FFF2-40B4-BE49-F238E27FC236}">
                <a16:creationId xmlns:a16="http://schemas.microsoft.com/office/drawing/2014/main" id="{2C025505-4991-D9E2-CE62-29225C5884EB}"/>
              </a:ext>
            </a:extLst>
          </p:cNvPr>
          <p:cNvSpPr txBox="1"/>
          <p:nvPr/>
        </p:nvSpPr>
        <p:spPr>
          <a:xfrm>
            <a:off x="9974179" y="2995567"/>
            <a:ext cx="851195" cy="615553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  <a:latin typeface="+mj-ea"/>
                <a:ea typeface="+mj-ea"/>
              </a:rPr>
              <a:t>8</a:t>
            </a:r>
            <a:r>
              <a:rPr lang="zh-CN" altLang="en-US" sz="4000" dirty="0">
                <a:solidFill>
                  <a:schemeClr val="bg1"/>
                </a:solidFill>
                <a:latin typeface="+mj-ea"/>
                <a:ea typeface="+mj-ea"/>
              </a:rPr>
              <a:t>种</a:t>
            </a:r>
            <a:endParaRPr lang="en-US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945747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C90F4DD-9F16-025F-8B6A-ABDD8F74B2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kern="0" dirty="0">
                <a:solidFill>
                  <a:schemeClr val="accent2"/>
                </a:solidFill>
                <a:cs typeface="+mn-ea"/>
                <a:sym typeface="+mn-lt"/>
              </a:rPr>
              <a:t>主讲老师</a:t>
            </a:r>
            <a:endParaRPr kumimoji="0" lang="zh-CN" altLang="en-US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uLnTx/>
              <a:uFillTx/>
              <a:cs typeface="+mn-ea"/>
              <a:sym typeface="+mn-lt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A320FE-8F44-10EF-A815-CC31D12A75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kern="0" dirty="0">
                <a:solidFill>
                  <a:schemeClr val="accent2"/>
                </a:solidFill>
                <a:cs typeface="+mn-ea"/>
                <a:sym typeface="+mn-lt"/>
              </a:rPr>
              <a:t>了解逼定</a:t>
            </a:r>
            <a:endParaRPr kumimoji="0" lang="zh-CN" altLang="en-US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uLnTx/>
              <a:uFillTx/>
              <a:cs typeface="+mn-ea"/>
              <a:sym typeface="+mn-lt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B0E6EEF-707F-18AC-5437-124D0FDAE6C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kern="0" dirty="0">
                <a:solidFill>
                  <a:schemeClr val="accent2"/>
                </a:solidFill>
                <a:cs typeface="+mn-ea"/>
                <a:sym typeface="+mn-lt"/>
              </a:rPr>
              <a:t>掌握技巧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7BB98577-B634-F195-A898-45175A3B83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kern="0" dirty="0">
                <a:solidFill>
                  <a:schemeClr val="accent2"/>
                </a:solidFill>
                <a:cs typeface="+mn-ea"/>
                <a:sym typeface="+mn-lt"/>
              </a:rPr>
              <a:t>适时造势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471F1EB-4185-EECD-8B2F-858F3A77E5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2FFE808B-51FF-29A9-4C17-C87F0DC39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83C9E34-2471-0D28-4001-E48D3A1ED5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C4C1A7B1-7EDB-61AA-F414-578538B92D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858752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A98F2FB9-5BBC-1A8A-1DF7-BB09C4B0DCED}"/>
              </a:ext>
            </a:extLst>
          </p:cNvPr>
          <p:cNvSpPr>
            <a:spLocks/>
          </p:cNvSpPr>
          <p:nvPr/>
        </p:nvSpPr>
        <p:spPr>
          <a:xfrm>
            <a:off x="6339420" y="1664608"/>
            <a:ext cx="5012793" cy="3325584"/>
          </a:xfrm>
          <a:custGeom>
            <a:avLst/>
            <a:gdLst>
              <a:gd name="connsiteX0" fmla="*/ 138311 w 5012793"/>
              <a:gd name="connsiteY0" fmla="*/ 0 h 3325584"/>
              <a:gd name="connsiteX1" fmla="*/ 4874482 w 5012793"/>
              <a:gd name="connsiteY1" fmla="*/ 0 h 3325584"/>
              <a:gd name="connsiteX2" fmla="*/ 5012793 w 5012793"/>
              <a:gd name="connsiteY2" fmla="*/ 138311 h 3325584"/>
              <a:gd name="connsiteX3" fmla="*/ 5012793 w 5012793"/>
              <a:gd name="connsiteY3" fmla="*/ 3187273 h 3325584"/>
              <a:gd name="connsiteX4" fmla="*/ 4874482 w 5012793"/>
              <a:gd name="connsiteY4" fmla="*/ 3325584 h 3325584"/>
              <a:gd name="connsiteX5" fmla="*/ 2871947 w 5012793"/>
              <a:gd name="connsiteY5" fmla="*/ 3325584 h 3325584"/>
              <a:gd name="connsiteX6" fmla="*/ 2866000 w 5012793"/>
              <a:gd name="connsiteY6" fmla="*/ 3306426 h 3325584"/>
              <a:gd name="connsiteX7" fmla="*/ 2567985 w 5012793"/>
              <a:gd name="connsiteY7" fmla="*/ 3108888 h 3325584"/>
              <a:gd name="connsiteX8" fmla="*/ 2269970 w 5012793"/>
              <a:gd name="connsiteY8" fmla="*/ 3306426 h 3325584"/>
              <a:gd name="connsiteX9" fmla="*/ 2264023 w 5012793"/>
              <a:gd name="connsiteY9" fmla="*/ 3325584 h 3325584"/>
              <a:gd name="connsiteX10" fmla="*/ 138311 w 5012793"/>
              <a:gd name="connsiteY10" fmla="*/ 3325584 h 3325584"/>
              <a:gd name="connsiteX11" fmla="*/ 0 w 5012793"/>
              <a:gd name="connsiteY11" fmla="*/ 3187273 h 3325584"/>
              <a:gd name="connsiteX12" fmla="*/ 0 w 5012793"/>
              <a:gd name="connsiteY12" fmla="*/ 138311 h 3325584"/>
              <a:gd name="connsiteX13" fmla="*/ 138311 w 5012793"/>
              <a:gd name="connsiteY13" fmla="*/ 0 h 3325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12793" h="3325584">
                <a:moveTo>
                  <a:pt x="138311" y="0"/>
                </a:moveTo>
                <a:lnTo>
                  <a:pt x="4874482" y="0"/>
                </a:lnTo>
                <a:cubicBezTo>
                  <a:pt x="4950869" y="0"/>
                  <a:pt x="5012793" y="61924"/>
                  <a:pt x="5012793" y="138311"/>
                </a:cubicBezTo>
                <a:lnTo>
                  <a:pt x="5012793" y="3187273"/>
                </a:lnTo>
                <a:cubicBezTo>
                  <a:pt x="5012793" y="3263660"/>
                  <a:pt x="4950869" y="3325584"/>
                  <a:pt x="4874482" y="3325584"/>
                </a:cubicBezTo>
                <a:lnTo>
                  <a:pt x="2871947" y="3325584"/>
                </a:lnTo>
                <a:lnTo>
                  <a:pt x="2866000" y="3306426"/>
                </a:lnTo>
                <a:cubicBezTo>
                  <a:pt x="2816901" y="3190341"/>
                  <a:pt x="2701955" y="3108888"/>
                  <a:pt x="2567985" y="3108888"/>
                </a:cubicBezTo>
                <a:cubicBezTo>
                  <a:pt x="2434015" y="3108888"/>
                  <a:pt x="2319070" y="3190341"/>
                  <a:pt x="2269970" y="3306426"/>
                </a:cubicBezTo>
                <a:lnTo>
                  <a:pt x="2264023" y="3325584"/>
                </a:lnTo>
                <a:lnTo>
                  <a:pt x="138311" y="3325584"/>
                </a:lnTo>
                <a:cubicBezTo>
                  <a:pt x="61924" y="3325584"/>
                  <a:pt x="0" y="3263660"/>
                  <a:pt x="0" y="3187273"/>
                </a:cubicBezTo>
                <a:lnTo>
                  <a:pt x="0" y="138311"/>
                </a:lnTo>
                <a:cubicBezTo>
                  <a:pt x="0" y="61924"/>
                  <a:pt x="61924" y="0"/>
                  <a:pt x="1383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E8EA5FC-4380-E615-1539-AE84011FBD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逼定方式</a:t>
            </a:r>
            <a:endParaRPr lang="en-US" dirty="0"/>
          </a:p>
          <a:p>
            <a:endParaRPr lang="en-US" dirty="0"/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9BC3BF44-0FF8-2743-1AFF-8D18E0ADC417}"/>
              </a:ext>
            </a:extLst>
          </p:cNvPr>
          <p:cNvSpPr>
            <a:spLocks/>
          </p:cNvSpPr>
          <p:nvPr/>
        </p:nvSpPr>
        <p:spPr>
          <a:xfrm>
            <a:off x="854607" y="1664608"/>
            <a:ext cx="5012793" cy="3325584"/>
          </a:xfrm>
          <a:custGeom>
            <a:avLst/>
            <a:gdLst>
              <a:gd name="connsiteX0" fmla="*/ 138311 w 5012793"/>
              <a:gd name="connsiteY0" fmla="*/ 0 h 3325584"/>
              <a:gd name="connsiteX1" fmla="*/ 4874482 w 5012793"/>
              <a:gd name="connsiteY1" fmla="*/ 0 h 3325584"/>
              <a:gd name="connsiteX2" fmla="*/ 5012793 w 5012793"/>
              <a:gd name="connsiteY2" fmla="*/ 138311 h 3325584"/>
              <a:gd name="connsiteX3" fmla="*/ 5012793 w 5012793"/>
              <a:gd name="connsiteY3" fmla="*/ 3187273 h 3325584"/>
              <a:gd name="connsiteX4" fmla="*/ 4874482 w 5012793"/>
              <a:gd name="connsiteY4" fmla="*/ 3325584 h 3325584"/>
              <a:gd name="connsiteX5" fmla="*/ 2871947 w 5012793"/>
              <a:gd name="connsiteY5" fmla="*/ 3325584 h 3325584"/>
              <a:gd name="connsiteX6" fmla="*/ 2866000 w 5012793"/>
              <a:gd name="connsiteY6" fmla="*/ 3306426 h 3325584"/>
              <a:gd name="connsiteX7" fmla="*/ 2567985 w 5012793"/>
              <a:gd name="connsiteY7" fmla="*/ 3108888 h 3325584"/>
              <a:gd name="connsiteX8" fmla="*/ 2269970 w 5012793"/>
              <a:gd name="connsiteY8" fmla="*/ 3306426 h 3325584"/>
              <a:gd name="connsiteX9" fmla="*/ 2264023 w 5012793"/>
              <a:gd name="connsiteY9" fmla="*/ 3325584 h 3325584"/>
              <a:gd name="connsiteX10" fmla="*/ 138311 w 5012793"/>
              <a:gd name="connsiteY10" fmla="*/ 3325584 h 3325584"/>
              <a:gd name="connsiteX11" fmla="*/ 0 w 5012793"/>
              <a:gd name="connsiteY11" fmla="*/ 3187273 h 3325584"/>
              <a:gd name="connsiteX12" fmla="*/ 0 w 5012793"/>
              <a:gd name="connsiteY12" fmla="*/ 138311 h 3325584"/>
              <a:gd name="connsiteX13" fmla="*/ 138311 w 5012793"/>
              <a:gd name="connsiteY13" fmla="*/ 0 h 3325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12793" h="3325584">
                <a:moveTo>
                  <a:pt x="138311" y="0"/>
                </a:moveTo>
                <a:lnTo>
                  <a:pt x="4874482" y="0"/>
                </a:lnTo>
                <a:cubicBezTo>
                  <a:pt x="4950869" y="0"/>
                  <a:pt x="5012793" y="61924"/>
                  <a:pt x="5012793" y="138311"/>
                </a:cubicBezTo>
                <a:lnTo>
                  <a:pt x="5012793" y="3187273"/>
                </a:lnTo>
                <a:cubicBezTo>
                  <a:pt x="5012793" y="3263660"/>
                  <a:pt x="4950869" y="3325584"/>
                  <a:pt x="4874482" y="3325584"/>
                </a:cubicBezTo>
                <a:lnTo>
                  <a:pt x="2871947" y="3325584"/>
                </a:lnTo>
                <a:lnTo>
                  <a:pt x="2866000" y="3306426"/>
                </a:lnTo>
                <a:cubicBezTo>
                  <a:pt x="2816901" y="3190341"/>
                  <a:pt x="2701955" y="3108888"/>
                  <a:pt x="2567985" y="3108888"/>
                </a:cubicBezTo>
                <a:cubicBezTo>
                  <a:pt x="2434015" y="3108888"/>
                  <a:pt x="2319070" y="3190341"/>
                  <a:pt x="2269970" y="3306426"/>
                </a:cubicBezTo>
                <a:lnTo>
                  <a:pt x="2264023" y="3325584"/>
                </a:lnTo>
                <a:lnTo>
                  <a:pt x="138311" y="3325584"/>
                </a:lnTo>
                <a:cubicBezTo>
                  <a:pt x="61924" y="3325584"/>
                  <a:pt x="0" y="3263660"/>
                  <a:pt x="0" y="3187273"/>
                </a:cubicBezTo>
                <a:lnTo>
                  <a:pt x="0" y="138311"/>
                </a:lnTo>
                <a:cubicBezTo>
                  <a:pt x="0" y="61924"/>
                  <a:pt x="61924" y="0"/>
                  <a:pt x="1383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E106E61-E67F-674A-F723-50F2AEF15458}"/>
              </a:ext>
            </a:extLst>
          </p:cNvPr>
          <p:cNvSpPr/>
          <p:nvPr/>
        </p:nvSpPr>
        <p:spPr>
          <a:xfrm>
            <a:off x="4800980" y="1955800"/>
            <a:ext cx="2590040" cy="25900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1AA10957-35F9-503C-EE62-A2FB6C31278C}"/>
              </a:ext>
            </a:extLst>
          </p:cNvPr>
          <p:cNvSpPr/>
          <p:nvPr/>
        </p:nvSpPr>
        <p:spPr>
          <a:xfrm>
            <a:off x="5003800" y="2158620"/>
            <a:ext cx="2184400" cy="218440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D383EBC-A5CF-5AE2-263D-F5DF8EF22795}"/>
              </a:ext>
            </a:extLst>
          </p:cNvPr>
          <p:cNvSpPr txBox="1"/>
          <p:nvPr/>
        </p:nvSpPr>
        <p:spPr>
          <a:xfrm>
            <a:off x="5394526" y="2642446"/>
            <a:ext cx="1402948" cy="112082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12700" marR="5080" algn="ctr">
              <a:spcBef>
                <a:spcPts val="95"/>
              </a:spcBef>
              <a:buClr>
                <a:srgbClr val="CC0000"/>
              </a:buClr>
              <a:tabLst>
                <a:tab pos="481965" algn="l"/>
                <a:tab pos="482600" algn="l"/>
              </a:tabLst>
            </a:pPr>
            <a:r>
              <a:rPr lang="zh-CN" altLang="en-US" sz="3600" dirty="0">
                <a:solidFill>
                  <a:schemeClr val="bg1"/>
                </a:solidFill>
                <a:latin typeface="+mj-ea"/>
                <a:ea typeface="+mj-ea"/>
                <a:cs typeface="OPPOSans R" panose="00020600040101010101" pitchFamily="18" charset="-122"/>
              </a:rPr>
              <a:t>单刀</a:t>
            </a:r>
            <a:endParaRPr lang="en-US" altLang="zh-CN" sz="3600" dirty="0">
              <a:solidFill>
                <a:schemeClr val="bg1"/>
              </a:solidFill>
              <a:latin typeface="+mj-ea"/>
              <a:ea typeface="+mj-ea"/>
              <a:cs typeface="OPPOSans R" panose="00020600040101010101" pitchFamily="18" charset="-122"/>
            </a:endParaRPr>
          </a:p>
          <a:p>
            <a:pPr marL="12700" marR="5080" algn="ctr">
              <a:spcBef>
                <a:spcPts val="95"/>
              </a:spcBef>
              <a:buClr>
                <a:srgbClr val="CC0000"/>
              </a:buClr>
              <a:tabLst>
                <a:tab pos="481965" algn="l"/>
                <a:tab pos="482600" algn="l"/>
              </a:tabLst>
            </a:pPr>
            <a:r>
              <a:rPr lang="zh-CN" altLang="en-US" sz="3600" dirty="0">
                <a:solidFill>
                  <a:schemeClr val="bg1"/>
                </a:solidFill>
                <a:latin typeface="+mj-ea"/>
                <a:ea typeface="+mj-ea"/>
                <a:cs typeface="OPPOSans R" panose="00020600040101010101" pitchFamily="18" charset="-122"/>
              </a:rPr>
              <a:t>直入型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17DB704-1B3D-24DD-24DA-160D9EF80F89}"/>
              </a:ext>
            </a:extLst>
          </p:cNvPr>
          <p:cNvSpPr txBox="1"/>
          <p:nvPr/>
        </p:nvSpPr>
        <p:spPr>
          <a:xfrm>
            <a:off x="1226458" y="1955800"/>
            <a:ext cx="61555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优点</a:t>
            </a:r>
            <a:endParaRPr lang="en-US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933AF0B-3C31-9F75-BEA8-204CDF1B7320}"/>
              </a:ext>
            </a:extLst>
          </p:cNvPr>
          <p:cNvSpPr txBox="1"/>
          <p:nvPr/>
        </p:nvSpPr>
        <p:spPr>
          <a:xfrm>
            <a:off x="10349989" y="1955800"/>
            <a:ext cx="61555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缺点</a:t>
            </a:r>
            <a:endParaRPr lang="en-US" sz="24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184349F3-D6BE-9411-2197-59D3E227064B}"/>
              </a:ext>
            </a:extLst>
          </p:cNvPr>
          <p:cNvCxnSpPr/>
          <p:nvPr/>
        </p:nvCxnSpPr>
        <p:spPr>
          <a:xfrm>
            <a:off x="1251859" y="2518228"/>
            <a:ext cx="26706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D0EC7FC2-C6D7-7D82-D30E-981F82003C82}"/>
              </a:ext>
            </a:extLst>
          </p:cNvPr>
          <p:cNvCxnSpPr/>
          <p:nvPr/>
        </p:nvCxnSpPr>
        <p:spPr>
          <a:xfrm>
            <a:off x="8294914" y="2518228"/>
            <a:ext cx="267062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CA2E71A4-15DE-6CEB-1287-23C925059B55}"/>
              </a:ext>
            </a:extLst>
          </p:cNvPr>
          <p:cNvSpPr txBox="1"/>
          <p:nvPr/>
        </p:nvSpPr>
        <p:spPr>
          <a:xfrm>
            <a:off x="1251000" y="2850330"/>
            <a:ext cx="1384995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直接面对客户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B62819F-AE53-826E-28DB-803F03D6CC12}"/>
              </a:ext>
            </a:extLst>
          </p:cNvPr>
          <p:cNvSpPr txBox="1"/>
          <p:nvPr/>
        </p:nvSpPr>
        <p:spPr>
          <a:xfrm>
            <a:off x="1251000" y="3242669"/>
            <a:ext cx="2769989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不浪费时间，有效内容输出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3AEBDFD-5D40-2401-0BDF-26B46BC52422}"/>
              </a:ext>
            </a:extLst>
          </p:cNvPr>
          <p:cNvSpPr txBox="1"/>
          <p:nvPr/>
        </p:nvSpPr>
        <p:spPr>
          <a:xfrm>
            <a:off x="1251000" y="3625272"/>
            <a:ext cx="2077492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根据反馈，准确提问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F9E442D-39FD-0655-A4DF-A257085CD414}"/>
              </a:ext>
            </a:extLst>
          </p:cNvPr>
          <p:cNvSpPr txBox="1"/>
          <p:nvPr/>
        </p:nvSpPr>
        <p:spPr>
          <a:xfrm>
            <a:off x="8334673" y="2850330"/>
            <a:ext cx="2769989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没得迂回余地，会丢失客户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E6C4FAE-FBC8-F645-3054-B3D68AEB87C3}"/>
              </a:ext>
            </a:extLst>
          </p:cNvPr>
          <p:cNvSpPr txBox="1"/>
          <p:nvPr/>
        </p:nvSpPr>
        <p:spPr>
          <a:xfrm>
            <a:off x="9027170" y="3242669"/>
            <a:ext cx="2077492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对案场人员要求很高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34FA817-48BF-B8BB-A533-D8ADE9F7F17B}"/>
              </a:ext>
            </a:extLst>
          </p:cNvPr>
          <p:cNvSpPr txBox="1"/>
          <p:nvPr/>
        </p:nvSpPr>
        <p:spPr>
          <a:xfrm>
            <a:off x="7873008" y="3625272"/>
            <a:ext cx="3231654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适合自信的客户，需要自己判断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60540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椭圆 48">
            <a:extLst>
              <a:ext uri="{FF2B5EF4-FFF2-40B4-BE49-F238E27FC236}">
                <a16:creationId xmlns:a16="http://schemas.microsoft.com/office/drawing/2014/main" id="{9A477663-8AD2-CBBE-84EC-F569E38261EF}"/>
              </a:ext>
            </a:extLst>
          </p:cNvPr>
          <p:cNvSpPr/>
          <p:nvPr/>
        </p:nvSpPr>
        <p:spPr>
          <a:xfrm>
            <a:off x="5709999" y="769234"/>
            <a:ext cx="5710686" cy="5710686"/>
          </a:xfrm>
          <a:prstGeom prst="ellipse">
            <a:avLst/>
          </a:prstGeom>
          <a:noFill/>
          <a:ln w="127000" cap="flat" cmpd="sng" algn="ctr">
            <a:solidFill>
              <a:srgbClr val="F0F2F4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DD9AB27-FCD4-2D22-640E-3E673FBDB4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逼定方式</a:t>
            </a:r>
            <a:endParaRPr 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5771102-5AA0-E7FD-1AAE-5070BA2D3AA4}"/>
              </a:ext>
            </a:extLst>
          </p:cNvPr>
          <p:cNvSpPr txBox="1"/>
          <p:nvPr/>
        </p:nvSpPr>
        <p:spPr>
          <a:xfrm>
            <a:off x="1656824" y="2578976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适合场景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392CBAA-5564-A44B-0F97-41F2D6AEE41C}"/>
              </a:ext>
            </a:extLst>
          </p:cNvPr>
          <p:cNvSpPr txBox="1"/>
          <p:nvPr/>
        </p:nvSpPr>
        <p:spPr>
          <a:xfrm>
            <a:off x="1656824" y="3004856"/>
            <a:ext cx="4041243" cy="61972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当客户作出决策有困难时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客户仍未明确表态，及时提出成交事宜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34C3261-AF9F-DF75-A35C-56783DE23D69}"/>
              </a:ext>
            </a:extLst>
          </p:cNvPr>
          <p:cNvSpPr txBox="1"/>
          <p:nvPr/>
        </p:nvSpPr>
        <p:spPr>
          <a:xfrm>
            <a:off x="1656824" y="4053720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>
              <a:defRPr sz="2000">
                <a:latin typeface="+mj-ea"/>
                <a:ea typeface="+mj-ea"/>
              </a:defRPr>
            </a:lvl1pPr>
          </a:lstStyle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产生结果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44F66E4-6595-9C21-F395-052C38AE0A5E}"/>
              </a:ext>
            </a:extLst>
          </p:cNvPr>
          <p:cNvSpPr txBox="1"/>
          <p:nvPr/>
        </p:nvSpPr>
        <p:spPr>
          <a:xfrm>
            <a:off x="1656824" y="4476093"/>
            <a:ext cx="4479826" cy="61972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>
                <a:latin typeface="+mn-ea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有效的</a:t>
            </a: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达成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交易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客户异议得到迅速确认下，更能成交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9BC6EEA3-8DB7-FA27-7D35-FA1F8058D687}"/>
              </a:ext>
            </a:extLst>
          </p:cNvPr>
          <p:cNvSpPr/>
          <p:nvPr/>
        </p:nvSpPr>
        <p:spPr>
          <a:xfrm>
            <a:off x="839787" y="1412875"/>
            <a:ext cx="1917267" cy="605754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ED2CD5C-B9AB-44B6-8F02-8D4272971AD2}"/>
              </a:ext>
            </a:extLst>
          </p:cNvPr>
          <p:cNvSpPr txBox="1"/>
          <p:nvPr/>
        </p:nvSpPr>
        <p:spPr>
          <a:xfrm>
            <a:off x="1001254" y="1539600"/>
            <a:ext cx="1556836" cy="3693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marL="12700" marR="5080">
              <a:spcBef>
                <a:spcPts val="95"/>
              </a:spcBef>
              <a:buClr>
                <a:srgbClr val="CC0000"/>
              </a:buClr>
              <a:tabLst>
                <a:tab pos="481965" algn="l"/>
                <a:tab pos="482600" algn="l"/>
              </a:tabLst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OPPOSans R" panose="00020600040101010101" pitchFamily="18" charset="-122"/>
              </a:rPr>
              <a:t>揣测选择型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1007458B-371B-4567-6D4C-7869DAC1FF13}"/>
              </a:ext>
            </a:extLst>
          </p:cNvPr>
          <p:cNvSpPr/>
          <p:nvPr/>
        </p:nvSpPr>
        <p:spPr>
          <a:xfrm>
            <a:off x="854607" y="2691832"/>
            <a:ext cx="573546" cy="57354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361951C-4A87-CB56-F585-98202A251FA3}"/>
              </a:ext>
            </a:extLst>
          </p:cNvPr>
          <p:cNvGrpSpPr/>
          <p:nvPr/>
        </p:nvGrpSpPr>
        <p:grpSpPr>
          <a:xfrm>
            <a:off x="995568" y="2832793"/>
            <a:ext cx="291623" cy="291623"/>
            <a:chOff x="995568" y="2832793"/>
            <a:chExt cx="291623" cy="291623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70EF0F65-4AC5-2D31-34D6-478063BD7A96}"/>
                </a:ext>
              </a:extLst>
            </p:cNvPr>
            <p:cNvSpPr/>
            <p:nvPr/>
          </p:nvSpPr>
          <p:spPr>
            <a:xfrm>
              <a:off x="995568" y="2832793"/>
              <a:ext cx="291623" cy="291623"/>
            </a:xfrm>
            <a:custGeom>
              <a:avLst/>
              <a:gdLst>
                <a:gd name="connsiteX0" fmla="*/ 268600 w 291623"/>
                <a:gd name="connsiteY0" fmla="*/ 0 h 291623"/>
                <a:gd name="connsiteX1" fmla="*/ 291623 w 291623"/>
                <a:gd name="connsiteY1" fmla="*/ 0 h 291623"/>
                <a:gd name="connsiteX2" fmla="*/ 291623 w 291623"/>
                <a:gd name="connsiteY2" fmla="*/ 291623 h 291623"/>
                <a:gd name="connsiteX3" fmla="*/ 268600 w 291623"/>
                <a:gd name="connsiteY3" fmla="*/ 291623 h 291623"/>
                <a:gd name="connsiteX4" fmla="*/ 23023 w 291623"/>
                <a:gd name="connsiteY4" fmla="*/ 291623 h 291623"/>
                <a:gd name="connsiteX5" fmla="*/ 0 w 291623"/>
                <a:gd name="connsiteY5" fmla="*/ 291623 h 291623"/>
                <a:gd name="connsiteX6" fmla="*/ 0 w 291623"/>
                <a:gd name="connsiteY6" fmla="*/ 0 h 291623"/>
                <a:gd name="connsiteX7" fmla="*/ 23023 w 291623"/>
                <a:gd name="connsiteY7" fmla="*/ 0 h 291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1623" h="291623">
                  <a:moveTo>
                    <a:pt x="268600" y="0"/>
                  </a:moveTo>
                  <a:cubicBezTo>
                    <a:pt x="281315" y="0"/>
                    <a:pt x="291623" y="0"/>
                    <a:pt x="291623" y="0"/>
                  </a:cubicBezTo>
                  <a:lnTo>
                    <a:pt x="291623" y="291623"/>
                  </a:lnTo>
                  <a:cubicBezTo>
                    <a:pt x="291623" y="291623"/>
                    <a:pt x="281315" y="291623"/>
                    <a:pt x="268600" y="291623"/>
                  </a:cubicBezTo>
                  <a:lnTo>
                    <a:pt x="23023" y="291623"/>
                  </a:lnTo>
                  <a:cubicBezTo>
                    <a:pt x="10308" y="291623"/>
                    <a:pt x="0" y="291623"/>
                    <a:pt x="0" y="291623"/>
                  </a:cubicBezTo>
                  <a:lnTo>
                    <a:pt x="0" y="0"/>
                  </a:lnTo>
                  <a:cubicBezTo>
                    <a:pt x="0" y="0"/>
                    <a:pt x="10308" y="0"/>
                    <a:pt x="23023" y="0"/>
                  </a:cubicBezTo>
                  <a:close/>
                </a:path>
              </a:pathLst>
            </a:custGeom>
            <a:solidFill>
              <a:schemeClr val="accent1"/>
            </a:solidFill>
            <a:ln w="30163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1BA2C039-2B53-AA90-0E75-457ABA97FCCB}"/>
                </a:ext>
              </a:extLst>
            </p:cNvPr>
            <p:cNvSpPr/>
            <p:nvPr/>
          </p:nvSpPr>
          <p:spPr>
            <a:xfrm>
              <a:off x="1218122" y="2955582"/>
              <a:ext cx="23022" cy="46045"/>
            </a:xfrm>
            <a:custGeom>
              <a:avLst/>
              <a:gdLst>
                <a:gd name="connsiteX0" fmla="*/ 0 w 23022"/>
                <a:gd name="connsiteY0" fmla="*/ 0 h 46045"/>
                <a:gd name="connsiteX1" fmla="*/ 23023 w 23022"/>
                <a:gd name="connsiteY1" fmla="*/ 23023 h 46045"/>
                <a:gd name="connsiteX2" fmla="*/ 0 w 23022"/>
                <a:gd name="connsiteY2" fmla="*/ 46046 h 46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22" h="46045">
                  <a:moveTo>
                    <a:pt x="0" y="0"/>
                  </a:moveTo>
                  <a:lnTo>
                    <a:pt x="23023" y="23023"/>
                  </a:lnTo>
                  <a:lnTo>
                    <a:pt x="0" y="46046"/>
                  </a:lnTo>
                </a:path>
              </a:pathLst>
            </a:custGeom>
            <a:solidFill>
              <a:schemeClr val="accent1"/>
            </a:solidFill>
            <a:ln w="30163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782D333E-FC6A-7B70-B8A6-DCB2EB1B2256}"/>
                </a:ext>
              </a:extLst>
            </p:cNvPr>
            <p:cNvSpPr/>
            <p:nvPr/>
          </p:nvSpPr>
          <p:spPr>
            <a:xfrm>
              <a:off x="1041614" y="2955582"/>
              <a:ext cx="23022" cy="46045"/>
            </a:xfrm>
            <a:custGeom>
              <a:avLst/>
              <a:gdLst>
                <a:gd name="connsiteX0" fmla="*/ 23023 w 23022"/>
                <a:gd name="connsiteY0" fmla="*/ 0 h 46045"/>
                <a:gd name="connsiteX1" fmla="*/ 0 w 23022"/>
                <a:gd name="connsiteY1" fmla="*/ 23023 h 46045"/>
                <a:gd name="connsiteX2" fmla="*/ 23023 w 23022"/>
                <a:gd name="connsiteY2" fmla="*/ 46046 h 46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22" h="46045">
                  <a:moveTo>
                    <a:pt x="23023" y="0"/>
                  </a:moveTo>
                  <a:lnTo>
                    <a:pt x="0" y="23023"/>
                  </a:lnTo>
                  <a:lnTo>
                    <a:pt x="23023" y="46046"/>
                  </a:lnTo>
                </a:path>
              </a:pathLst>
            </a:custGeom>
            <a:solidFill>
              <a:schemeClr val="accent1"/>
            </a:solidFill>
            <a:ln w="30163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A155DCA-A9A3-3EC1-5D99-AC1E00074C44}"/>
                </a:ext>
              </a:extLst>
            </p:cNvPr>
            <p:cNvSpPr/>
            <p:nvPr/>
          </p:nvSpPr>
          <p:spPr>
            <a:xfrm>
              <a:off x="1118357" y="2878839"/>
              <a:ext cx="46045" cy="23022"/>
            </a:xfrm>
            <a:custGeom>
              <a:avLst/>
              <a:gdLst>
                <a:gd name="connsiteX0" fmla="*/ 46046 w 46045"/>
                <a:gd name="connsiteY0" fmla="*/ 23023 h 23022"/>
                <a:gd name="connsiteX1" fmla="*/ 23023 w 46045"/>
                <a:gd name="connsiteY1" fmla="*/ 0 h 23022"/>
                <a:gd name="connsiteX2" fmla="*/ 0 w 46045"/>
                <a:gd name="connsiteY2" fmla="*/ 23023 h 23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045" h="23022">
                  <a:moveTo>
                    <a:pt x="46046" y="23023"/>
                  </a:moveTo>
                  <a:lnTo>
                    <a:pt x="23023" y="0"/>
                  </a:lnTo>
                  <a:lnTo>
                    <a:pt x="0" y="23023"/>
                  </a:lnTo>
                </a:path>
              </a:pathLst>
            </a:custGeom>
            <a:solidFill>
              <a:schemeClr val="accent1"/>
            </a:solidFill>
            <a:ln w="30163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F8814366-C1F7-A7C6-A1DC-494E248F43EF}"/>
                </a:ext>
              </a:extLst>
            </p:cNvPr>
            <p:cNvSpPr/>
            <p:nvPr/>
          </p:nvSpPr>
          <p:spPr>
            <a:xfrm>
              <a:off x="1118357" y="3055347"/>
              <a:ext cx="46045" cy="23022"/>
            </a:xfrm>
            <a:custGeom>
              <a:avLst/>
              <a:gdLst>
                <a:gd name="connsiteX0" fmla="*/ 46046 w 46045"/>
                <a:gd name="connsiteY0" fmla="*/ 0 h 23022"/>
                <a:gd name="connsiteX1" fmla="*/ 23023 w 46045"/>
                <a:gd name="connsiteY1" fmla="*/ 23023 h 23022"/>
                <a:gd name="connsiteX2" fmla="*/ 0 w 46045"/>
                <a:gd name="connsiteY2" fmla="*/ 0 h 23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045" h="23022">
                  <a:moveTo>
                    <a:pt x="46046" y="0"/>
                  </a:moveTo>
                  <a:lnTo>
                    <a:pt x="23023" y="23023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30163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椭圆 28">
            <a:extLst>
              <a:ext uri="{FF2B5EF4-FFF2-40B4-BE49-F238E27FC236}">
                <a16:creationId xmlns:a16="http://schemas.microsoft.com/office/drawing/2014/main" id="{28DB5E98-A365-62F3-F249-EF7361769BFB}"/>
              </a:ext>
            </a:extLst>
          </p:cNvPr>
          <p:cNvSpPr/>
          <p:nvPr/>
        </p:nvSpPr>
        <p:spPr>
          <a:xfrm>
            <a:off x="854607" y="4144627"/>
            <a:ext cx="573546" cy="57354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812D54F-0D99-82F3-AD68-AC1230AEB593}"/>
              </a:ext>
            </a:extLst>
          </p:cNvPr>
          <p:cNvGrpSpPr/>
          <p:nvPr/>
        </p:nvGrpSpPr>
        <p:grpSpPr>
          <a:xfrm>
            <a:off x="990719" y="4285588"/>
            <a:ext cx="291623" cy="291623"/>
            <a:chOff x="990719" y="4285588"/>
            <a:chExt cx="291623" cy="291623"/>
          </a:xfrm>
        </p:grpSpPr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B768DB4A-5CDF-BAA7-E5D1-806826DEC0B7}"/>
                </a:ext>
              </a:extLst>
            </p:cNvPr>
            <p:cNvSpPr/>
            <p:nvPr/>
          </p:nvSpPr>
          <p:spPr>
            <a:xfrm>
              <a:off x="990719" y="4285588"/>
              <a:ext cx="291623" cy="291623"/>
            </a:xfrm>
            <a:custGeom>
              <a:avLst/>
              <a:gdLst>
                <a:gd name="connsiteX0" fmla="*/ 268600 w 291623"/>
                <a:gd name="connsiteY0" fmla="*/ 0 h 291623"/>
                <a:gd name="connsiteX1" fmla="*/ 291623 w 291623"/>
                <a:gd name="connsiteY1" fmla="*/ 0 h 291623"/>
                <a:gd name="connsiteX2" fmla="*/ 291623 w 291623"/>
                <a:gd name="connsiteY2" fmla="*/ 291623 h 291623"/>
                <a:gd name="connsiteX3" fmla="*/ 268600 w 291623"/>
                <a:gd name="connsiteY3" fmla="*/ 291623 h 291623"/>
                <a:gd name="connsiteX4" fmla="*/ 23023 w 291623"/>
                <a:gd name="connsiteY4" fmla="*/ 291623 h 291623"/>
                <a:gd name="connsiteX5" fmla="*/ 0 w 291623"/>
                <a:gd name="connsiteY5" fmla="*/ 291623 h 291623"/>
                <a:gd name="connsiteX6" fmla="*/ 0 w 291623"/>
                <a:gd name="connsiteY6" fmla="*/ 0 h 291623"/>
                <a:gd name="connsiteX7" fmla="*/ 23023 w 291623"/>
                <a:gd name="connsiteY7" fmla="*/ 0 h 291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1623" h="291623">
                  <a:moveTo>
                    <a:pt x="268600" y="0"/>
                  </a:moveTo>
                  <a:cubicBezTo>
                    <a:pt x="281315" y="0"/>
                    <a:pt x="291623" y="0"/>
                    <a:pt x="291623" y="0"/>
                  </a:cubicBezTo>
                  <a:lnTo>
                    <a:pt x="291623" y="291623"/>
                  </a:lnTo>
                  <a:cubicBezTo>
                    <a:pt x="291623" y="291623"/>
                    <a:pt x="281315" y="291623"/>
                    <a:pt x="268600" y="291623"/>
                  </a:cubicBezTo>
                  <a:lnTo>
                    <a:pt x="23023" y="291623"/>
                  </a:lnTo>
                  <a:cubicBezTo>
                    <a:pt x="10308" y="291623"/>
                    <a:pt x="0" y="291623"/>
                    <a:pt x="0" y="291623"/>
                  </a:cubicBezTo>
                  <a:lnTo>
                    <a:pt x="0" y="0"/>
                  </a:lnTo>
                  <a:cubicBezTo>
                    <a:pt x="0" y="0"/>
                    <a:pt x="10308" y="0"/>
                    <a:pt x="23023" y="0"/>
                  </a:cubicBezTo>
                  <a:close/>
                </a:path>
              </a:pathLst>
            </a:custGeom>
            <a:solidFill>
              <a:schemeClr val="accent1"/>
            </a:solidFill>
            <a:ln w="30163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BB109716-89B0-733A-E523-C9ADB38B8ADE}"/>
                </a:ext>
              </a:extLst>
            </p:cNvPr>
            <p:cNvSpPr/>
            <p:nvPr/>
          </p:nvSpPr>
          <p:spPr>
            <a:xfrm>
              <a:off x="1185456" y="4333670"/>
              <a:ext cx="53651" cy="53651"/>
            </a:xfrm>
            <a:custGeom>
              <a:avLst/>
              <a:gdLst>
                <a:gd name="connsiteX0" fmla="*/ 45508 w 53651"/>
                <a:gd name="connsiteY0" fmla="*/ 0 h 53651"/>
                <a:gd name="connsiteX1" fmla="*/ 8161 w 53651"/>
                <a:gd name="connsiteY1" fmla="*/ 0 h 53651"/>
                <a:gd name="connsiteX2" fmla="*/ 2402 w 53651"/>
                <a:gd name="connsiteY2" fmla="*/ 13903 h 53651"/>
                <a:gd name="connsiteX3" fmla="*/ 39749 w 53651"/>
                <a:gd name="connsiteY3" fmla="*/ 51250 h 53651"/>
                <a:gd name="connsiteX4" fmla="*/ 53652 w 53651"/>
                <a:gd name="connsiteY4" fmla="*/ 45491 h 53651"/>
                <a:gd name="connsiteX5" fmla="*/ 53652 w 53651"/>
                <a:gd name="connsiteY5" fmla="*/ 8144 h 53651"/>
                <a:gd name="connsiteX6" fmla="*/ 45508 w 53651"/>
                <a:gd name="connsiteY6" fmla="*/ 0 h 5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51" h="53651">
                  <a:moveTo>
                    <a:pt x="45508" y="0"/>
                  </a:moveTo>
                  <a:lnTo>
                    <a:pt x="8161" y="0"/>
                  </a:lnTo>
                  <a:cubicBezTo>
                    <a:pt x="905" y="0"/>
                    <a:pt x="-2729" y="8772"/>
                    <a:pt x="2402" y="13903"/>
                  </a:cubicBezTo>
                  <a:lnTo>
                    <a:pt x="39749" y="51250"/>
                  </a:lnTo>
                  <a:cubicBezTo>
                    <a:pt x="44880" y="56381"/>
                    <a:pt x="53652" y="52747"/>
                    <a:pt x="53652" y="45491"/>
                  </a:cubicBezTo>
                  <a:lnTo>
                    <a:pt x="53652" y="8144"/>
                  </a:lnTo>
                  <a:cubicBezTo>
                    <a:pt x="53652" y="3646"/>
                    <a:pt x="50006" y="0"/>
                    <a:pt x="45508" y="0"/>
                  </a:cubicBezTo>
                  <a:close/>
                </a:path>
              </a:pathLst>
            </a:custGeom>
            <a:solidFill>
              <a:srgbClr val="FFFFFF"/>
            </a:solidFill>
            <a:ln w="81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0CA2D365-105E-F356-5DF7-B8751175A7A2}"/>
                </a:ext>
              </a:extLst>
            </p:cNvPr>
            <p:cNvSpPr/>
            <p:nvPr/>
          </p:nvSpPr>
          <p:spPr>
            <a:xfrm>
              <a:off x="1043650" y="4333670"/>
              <a:ext cx="53651" cy="53651"/>
            </a:xfrm>
            <a:custGeom>
              <a:avLst/>
              <a:gdLst>
                <a:gd name="connsiteX0" fmla="*/ 0 w 53651"/>
                <a:gd name="connsiteY0" fmla="*/ 8144 h 53651"/>
                <a:gd name="connsiteX1" fmla="*/ 0 w 53651"/>
                <a:gd name="connsiteY1" fmla="*/ 45491 h 53651"/>
                <a:gd name="connsiteX2" fmla="*/ 13903 w 53651"/>
                <a:gd name="connsiteY2" fmla="*/ 51250 h 53651"/>
                <a:gd name="connsiteX3" fmla="*/ 51250 w 53651"/>
                <a:gd name="connsiteY3" fmla="*/ 13903 h 53651"/>
                <a:gd name="connsiteX4" fmla="*/ 45491 w 53651"/>
                <a:gd name="connsiteY4" fmla="*/ 0 h 53651"/>
                <a:gd name="connsiteX5" fmla="*/ 8144 w 53651"/>
                <a:gd name="connsiteY5" fmla="*/ 0 h 53651"/>
                <a:gd name="connsiteX6" fmla="*/ 0 w 53651"/>
                <a:gd name="connsiteY6" fmla="*/ 8144 h 5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51" h="53651">
                  <a:moveTo>
                    <a:pt x="0" y="8144"/>
                  </a:moveTo>
                  <a:lnTo>
                    <a:pt x="0" y="45491"/>
                  </a:lnTo>
                  <a:cubicBezTo>
                    <a:pt x="0" y="52747"/>
                    <a:pt x="8772" y="56381"/>
                    <a:pt x="13903" y="51250"/>
                  </a:cubicBezTo>
                  <a:lnTo>
                    <a:pt x="51250" y="13903"/>
                  </a:lnTo>
                  <a:cubicBezTo>
                    <a:pt x="56381" y="8772"/>
                    <a:pt x="52747" y="0"/>
                    <a:pt x="45491" y="0"/>
                  </a:cubicBezTo>
                  <a:lnTo>
                    <a:pt x="8144" y="0"/>
                  </a:lnTo>
                  <a:cubicBezTo>
                    <a:pt x="3646" y="0"/>
                    <a:pt x="0" y="3646"/>
                    <a:pt x="0" y="8144"/>
                  </a:cubicBezTo>
                  <a:close/>
                </a:path>
              </a:pathLst>
            </a:custGeom>
            <a:solidFill>
              <a:srgbClr val="FFFFFF"/>
            </a:solidFill>
            <a:ln w="81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2FCE0DBD-3F44-9AA4-CAF3-5B45235E6895}"/>
                </a:ext>
              </a:extLst>
            </p:cNvPr>
            <p:cNvSpPr/>
            <p:nvPr/>
          </p:nvSpPr>
          <p:spPr>
            <a:xfrm>
              <a:off x="1043650" y="4475476"/>
              <a:ext cx="53651" cy="53651"/>
            </a:xfrm>
            <a:custGeom>
              <a:avLst/>
              <a:gdLst>
                <a:gd name="connsiteX0" fmla="*/ 8144 w 53651"/>
                <a:gd name="connsiteY0" fmla="*/ 53652 h 53651"/>
                <a:gd name="connsiteX1" fmla="*/ 45491 w 53651"/>
                <a:gd name="connsiteY1" fmla="*/ 53652 h 53651"/>
                <a:gd name="connsiteX2" fmla="*/ 51250 w 53651"/>
                <a:gd name="connsiteY2" fmla="*/ 39749 h 53651"/>
                <a:gd name="connsiteX3" fmla="*/ 13903 w 53651"/>
                <a:gd name="connsiteY3" fmla="*/ 2402 h 53651"/>
                <a:gd name="connsiteX4" fmla="*/ 0 w 53651"/>
                <a:gd name="connsiteY4" fmla="*/ 8161 h 53651"/>
                <a:gd name="connsiteX5" fmla="*/ 0 w 53651"/>
                <a:gd name="connsiteY5" fmla="*/ 45508 h 53651"/>
                <a:gd name="connsiteX6" fmla="*/ 8144 w 53651"/>
                <a:gd name="connsiteY6" fmla="*/ 53652 h 5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51" h="53651">
                  <a:moveTo>
                    <a:pt x="8144" y="53652"/>
                  </a:moveTo>
                  <a:lnTo>
                    <a:pt x="45491" y="53652"/>
                  </a:lnTo>
                  <a:cubicBezTo>
                    <a:pt x="52747" y="53652"/>
                    <a:pt x="56381" y="44880"/>
                    <a:pt x="51250" y="39749"/>
                  </a:cubicBezTo>
                  <a:lnTo>
                    <a:pt x="13903" y="2402"/>
                  </a:lnTo>
                  <a:cubicBezTo>
                    <a:pt x="8772" y="-2729"/>
                    <a:pt x="0" y="905"/>
                    <a:pt x="0" y="8161"/>
                  </a:cubicBezTo>
                  <a:lnTo>
                    <a:pt x="0" y="45508"/>
                  </a:lnTo>
                  <a:cubicBezTo>
                    <a:pt x="0" y="50006"/>
                    <a:pt x="3646" y="53652"/>
                    <a:pt x="8144" y="53652"/>
                  </a:cubicBezTo>
                  <a:close/>
                </a:path>
              </a:pathLst>
            </a:custGeom>
            <a:solidFill>
              <a:srgbClr val="FFFFFF"/>
            </a:solidFill>
            <a:ln w="81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C16403AE-AD49-1E79-3D6A-244D90004B7B}"/>
                </a:ext>
              </a:extLst>
            </p:cNvPr>
            <p:cNvSpPr/>
            <p:nvPr/>
          </p:nvSpPr>
          <p:spPr>
            <a:xfrm>
              <a:off x="1185456" y="4475476"/>
              <a:ext cx="53651" cy="53651"/>
            </a:xfrm>
            <a:custGeom>
              <a:avLst/>
              <a:gdLst>
                <a:gd name="connsiteX0" fmla="*/ 53652 w 53651"/>
                <a:gd name="connsiteY0" fmla="*/ 45508 h 53651"/>
                <a:gd name="connsiteX1" fmla="*/ 53652 w 53651"/>
                <a:gd name="connsiteY1" fmla="*/ 8161 h 53651"/>
                <a:gd name="connsiteX2" fmla="*/ 39749 w 53651"/>
                <a:gd name="connsiteY2" fmla="*/ 2402 h 53651"/>
                <a:gd name="connsiteX3" fmla="*/ 2402 w 53651"/>
                <a:gd name="connsiteY3" fmla="*/ 39749 h 53651"/>
                <a:gd name="connsiteX4" fmla="*/ 8161 w 53651"/>
                <a:gd name="connsiteY4" fmla="*/ 53652 h 53651"/>
                <a:gd name="connsiteX5" fmla="*/ 45508 w 53651"/>
                <a:gd name="connsiteY5" fmla="*/ 53652 h 53651"/>
                <a:gd name="connsiteX6" fmla="*/ 53652 w 53651"/>
                <a:gd name="connsiteY6" fmla="*/ 45508 h 5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51" h="53651">
                  <a:moveTo>
                    <a:pt x="53652" y="45508"/>
                  </a:moveTo>
                  <a:lnTo>
                    <a:pt x="53652" y="8161"/>
                  </a:lnTo>
                  <a:cubicBezTo>
                    <a:pt x="53652" y="905"/>
                    <a:pt x="44880" y="-2729"/>
                    <a:pt x="39749" y="2402"/>
                  </a:cubicBezTo>
                  <a:lnTo>
                    <a:pt x="2402" y="39749"/>
                  </a:lnTo>
                  <a:cubicBezTo>
                    <a:pt x="-2729" y="44880"/>
                    <a:pt x="905" y="53652"/>
                    <a:pt x="8161" y="53652"/>
                  </a:cubicBezTo>
                  <a:lnTo>
                    <a:pt x="45508" y="53652"/>
                  </a:lnTo>
                  <a:cubicBezTo>
                    <a:pt x="50006" y="53652"/>
                    <a:pt x="53652" y="50006"/>
                    <a:pt x="53652" y="45508"/>
                  </a:cubicBezTo>
                  <a:close/>
                </a:path>
              </a:pathLst>
            </a:custGeom>
            <a:solidFill>
              <a:srgbClr val="FFFFFF"/>
            </a:solidFill>
            <a:ln w="81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" name="椭圆 30">
            <a:extLst>
              <a:ext uri="{FF2B5EF4-FFF2-40B4-BE49-F238E27FC236}">
                <a16:creationId xmlns:a16="http://schemas.microsoft.com/office/drawing/2014/main" id="{D9579C77-4C6F-13F1-AA7A-C23121E3B1D5}"/>
              </a:ext>
            </a:extLst>
          </p:cNvPr>
          <p:cNvSpPr/>
          <p:nvPr/>
        </p:nvSpPr>
        <p:spPr>
          <a:xfrm>
            <a:off x="6783563" y="1887750"/>
            <a:ext cx="3604952" cy="3604952"/>
          </a:xfrm>
          <a:prstGeom prst="ellipse">
            <a:avLst/>
          </a:prstGeom>
          <a:noFill/>
          <a:ln w="22225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829D5E3-6FE7-1D9A-CCE2-7A8E39FE95C7}"/>
              </a:ext>
            </a:extLst>
          </p:cNvPr>
          <p:cNvSpPr/>
          <p:nvPr/>
        </p:nvSpPr>
        <p:spPr>
          <a:xfrm>
            <a:off x="8049862" y="3088400"/>
            <a:ext cx="1072354" cy="1072354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9338F05-FA3E-0D6D-228C-E4F8851F9DC4}"/>
              </a:ext>
            </a:extLst>
          </p:cNvPr>
          <p:cNvSpPr txBox="1"/>
          <p:nvPr/>
        </p:nvSpPr>
        <p:spPr>
          <a:xfrm>
            <a:off x="8273232" y="3439911"/>
            <a:ext cx="61555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做法</a:t>
            </a:r>
            <a:endParaRPr 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0F1EE9C5-5721-6DF6-0770-124D567C6289}"/>
              </a:ext>
            </a:extLst>
          </p:cNvPr>
          <p:cNvSpPr/>
          <p:nvPr/>
        </p:nvSpPr>
        <p:spPr>
          <a:xfrm>
            <a:off x="8167681" y="1452173"/>
            <a:ext cx="836716" cy="8367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B51F9FB-64A0-7E15-C914-9B4CBA29FC56}"/>
              </a:ext>
            </a:extLst>
          </p:cNvPr>
          <p:cNvSpPr txBox="1"/>
          <p:nvPr/>
        </p:nvSpPr>
        <p:spPr>
          <a:xfrm>
            <a:off x="7987869" y="1578143"/>
            <a:ext cx="1196340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提出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问题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8AC4907-A04A-5E5B-F219-A525BCBFCA76}"/>
              </a:ext>
            </a:extLst>
          </p:cNvPr>
          <p:cNvSpPr/>
          <p:nvPr/>
        </p:nvSpPr>
        <p:spPr>
          <a:xfrm>
            <a:off x="9911931" y="2653409"/>
            <a:ext cx="836716" cy="8367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6EF1234-5982-8AC2-D6B6-57A1D66138E1}"/>
              </a:ext>
            </a:extLst>
          </p:cNvPr>
          <p:cNvSpPr txBox="1"/>
          <p:nvPr/>
        </p:nvSpPr>
        <p:spPr>
          <a:xfrm>
            <a:off x="9732119" y="2779379"/>
            <a:ext cx="1196340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引出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细节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E782C68C-362C-7869-3CB1-383D1B06D209}"/>
              </a:ext>
            </a:extLst>
          </p:cNvPr>
          <p:cNvSpPr/>
          <p:nvPr/>
        </p:nvSpPr>
        <p:spPr>
          <a:xfrm>
            <a:off x="6338699" y="2818260"/>
            <a:ext cx="836716" cy="8367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2826F6FD-8AD0-32FB-DBB6-257B3FD6350D}"/>
              </a:ext>
            </a:extLst>
          </p:cNvPr>
          <p:cNvSpPr txBox="1"/>
          <p:nvPr/>
        </p:nvSpPr>
        <p:spPr>
          <a:xfrm>
            <a:off x="6158887" y="2944230"/>
            <a:ext cx="1196340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拿出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定单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97B0CE08-BF25-CAB9-F208-9D426B3C00DC}"/>
              </a:ext>
            </a:extLst>
          </p:cNvPr>
          <p:cNvSpPr/>
          <p:nvPr/>
        </p:nvSpPr>
        <p:spPr>
          <a:xfrm>
            <a:off x="7098289" y="4659788"/>
            <a:ext cx="836716" cy="8367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E55CA929-3FAD-1520-BDF5-20113E7E5BC5}"/>
              </a:ext>
            </a:extLst>
          </p:cNvPr>
          <p:cNvSpPr txBox="1"/>
          <p:nvPr/>
        </p:nvSpPr>
        <p:spPr>
          <a:xfrm>
            <a:off x="6918477" y="4785758"/>
            <a:ext cx="1196340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提出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下定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92C5B7B7-A2E6-098C-6E0A-2816094D1992}"/>
              </a:ext>
            </a:extLst>
          </p:cNvPr>
          <p:cNvSpPr/>
          <p:nvPr/>
        </p:nvSpPr>
        <p:spPr>
          <a:xfrm>
            <a:off x="9133552" y="4667878"/>
            <a:ext cx="836716" cy="8367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B29916FE-0B66-2596-E2F2-2E22BAA00516}"/>
              </a:ext>
            </a:extLst>
          </p:cNvPr>
          <p:cNvSpPr txBox="1"/>
          <p:nvPr/>
        </p:nvSpPr>
        <p:spPr>
          <a:xfrm>
            <a:off x="8953740" y="4793848"/>
            <a:ext cx="1196340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引导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客户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4" name="等腰三角形 43">
            <a:extLst>
              <a:ext uri="{FF2B5EF4-FFF2-40B4-BE49-F238E27FC236}">
                <a16:creationId xmlns:a16="http://schemas.microsoft.com/office/drawing/2014/main" id="{B544118F-51B3-CBAC-7566-71A84403844F}"/>
              </a:ext>
            </a:extLst>
          </p:cNvPr>
          <p:cNvSpPr/>
          <p:nvPr/>
        </p:nvSpPr>
        <p:spPr>
          <a:xfrm rot="7537503">
            <a:off x="9768128" y="2322485"/>
            <a:ext cx="124500" cy="107328"/>
          </a:xfrm>
          <a:prstGeom prst="triangl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等腰三角形 44">
            <a:extLst>
              <a:ext uri="{FF2B5EF4-FFF2-40B4-BE49-F238E27FC236}">
                <a16:creationId xmlns:a16="http://schemas.microsoft.com/office/drawing/2014/main" id="{6D65D398-E922-7784-A5CF-1291449D225F}"/>
              </a:ext>
            </a:extLst>
          </p:cNvPr>
          <p:cNvSpPr/>
          <p:nvPr/>
        </p:nvSpPr>
        <p:spPr>
          <a:xfrm rot="11972375">
            <a:off x="10263804" y="4127251"/>
            <a:ext cx="124500" cy="107328"/>
          </a:xfrm>
          <a:prstGeom prst="triangl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等腰三角形 45">
            <a:extLst>
              <a:ext uri="{FF2B5EF4-FFF2-40B4-BE49-F238E27FC236}">
                <a16:creationId xmlns:a16="http://schemas.microsoft.com/office/drawing/2014/main" id="{345690F9-7D01-1D4C-9565-8BA07515D770}"/>
              </a:ext>
            </a:extLst>
          </p:cNvPr>
          <p:cNvSpPr/>
          <p:nvPr/>
        </p:nvSpPr>
        <p:spPr>
          <a:xfrm rot="16200000">
            <a:off x="8562743" y="5439038"/>
            <a:ext cx="124500" cy="107328"/>
          </a:xfrm>
          <a:prstGeom prst="triangl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等腰三角形 46">
            <a:extLst>
              <a:ext uri="{FF2B5EF4-FFF2-40B4-BE49-F238E27FC236}">
                <a16:creationId xmlns:a16="http://schemas.microsoft.com/office/drawing/2014/main" id="{8E4D52F0-E15E-4898-5CCB-A1D8AE383C4B}"/>
              </a:ext>
            </a:extLst>
          </p:cNvPr>
          <p:cNvSpPr/>
          <p:nvPr/>
        </p:nvSpPr>
        <p:spPr>
          <a:xfrm rot="20284904">
            <a:off x="6799095" y="4169678"/>
            <a:ext cx="124500" cy="107328"/>
          </a:xfrm>
          <a:prstGeom prst="triangl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等腰三角形 47">
            <a:extLst>
              <a:ext uri="{FF2B5EF4-FFF2-40B4-BE49-F238E27FC236}">
                <a16:creationId xmlns:a16="http://schemas.microsoft.com/office/drawing/2014/main" id="{0660AD8A-F809-EB9F-042D-FEAF0FEA1FEC}"/>
              </a:ext>
            </a:extLst>
          </p:cNvPr>
          <p:cNvSpPr/>
          <p:nvPr/>
        </p:nvSpPr>
        <p:spPr>
          <a:xfrm rot="2534972">
            <a:off x="7292976" y="2325090"/>
            <a:ext cx="124500" cy="107328"/>
          </a:xfrm>
          <a:prstGeom prst="triangl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E9FD6433-D794-CC8C-4929-AC0DEF5B8313}"/>
              </a:ext>
            </a:extLst>
          </p:cNvPr>
          <p:cNvGrpSpPr/>
          <p:nvPr/>
        </p:nvGrpSpPr>
        <p:grpSpPr>
          <a:xfrm>
            <a:off x="0" y="6104899"/>
            <a:ext cx="12192000" cy="932115"/>
            <a:chOff x="0" y="6104899"/>
            <a:chExt cx="12192000" cy="932115"/>
          </a:xfrm>
        </p:grpSpPr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5376D5A0-2B49-6FA8-9A97-C4593F3DC0B8}"/>
                </a:ext>
              </a:extLst>
            </p:cNvPr>
            <p:cNvSpPr/>
            <p:nvPr userDrawn="1"/>
          </p:nvSpPr>
          <p:spPr>
            <a:xfrm flipH="1">
              <a:off x="0" y="6109132"/>
              <a:ext cx="12192000" cy="927882"/>
            </a:xfrm>
            <a:custGeom>
              <a:avLst/>
              <a:gdLst>
                <a:gd name="connsiteX0" fmla="*/ 3343329 w 12192000"/>
                <a:gd name="connsiteY0" fmla="*/ 167 h 927882"/>
                <a:gd name="connsiteX1" fmla="*/ 9636648 w 12192000"/>
                <a:gd name="connsiteY1" fmla="*/ 466993 h 927882"/>
                <a:gd name="connsiteX2" fmla="*/ 12175165 w 12192000"/>
                <a:gd name="connsiteY2" fmla="*/ 207150 h 927882"/>
                <a:gd name="connsiteX3" fmla="*/ 12192000 w 12192000"/>
                <a:gd name="connsiteY3" fmla="*/ 204971 h 927882"/>
                <a:gd name="connsiteX4" fmla="*/ 12192000 w 12192000"/>
                <a:gd name="connsiteY4" fmla="*/ 927882 h 927882"/>
                <a:gd name="connsiteX5" fmla="*/ 0 w 12192000"/>
                <a:gd name="connsiteY5" fmla="*/ 927882 h 927882"/>
                <a:gd name="connsiteX6" fmla="*/ 0 w 12192000"/>
                <a:gd name="connsiteY6" fmla="*/ 492155 h 927882"/>
                <a:gd name="connsiteX7" fmla="*/ 136569 w 12192000"/>
                <a:gd name="connsiteY7" fmla="*/ 471057 h 927882"/>
                <a:gd name="connsiteX8" fmla="*/ 3343329 w 12192000"/>
                <a:gd name="connsiteY8" fmla="*/ 167 h 92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927882">
                  <a:moveTo>
                    <a:pt x="3343329" y="167"/>
                  </a:moveTo>
                  <a:cubicBezTo>
                    <a:pt x="5009487" y="-9677"/>
                    <a:pt x="7965294" y="420337"/>
                    <a:pt x="9636648" y="466993"/>
                  </a:cubicBezTo>
                  <a:cubicBezTo>
                    <a:pt x="10576785" y="493237"/>
                    <a:pt x="11475617" y="305842"/>
                    <a:pt x="12175165" y="207150"/>
                  </a:cubicBezTo>
                  <a:lnTo>
                    <a:pt x="12192000" y="204971"/>
                  </a:lnTo>
                  <a:lnTo>
                    <a:pt x="12192000" y="927882"/>
                  </a:lnTo>
                  <a:lnTo>
                    <a:pt x="0" y="927882"/>
                  </a:lnTo>
                  <a:lnTo>
                    <a:pt x="0" y="492155"/>
                  </a:lnTo>
                  <a:lnTo>
                    <a:pt x="136569" y="471057"/>
                  </a:lnTo>
                  <a:cubicBezTo>
                    <a:pt x="920224" y="337338"/>
                    <a:pt x="1989576" y="8165"/>
                    <a:pt x="3343329" y="167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ea"/>
                <a:ea typeface="+mn-ea"/>
              </a:endParaRPr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F49A8618-E503-6116-E042-5EDAB0C8FAED}"/>
                </a:ext>
              </a:extLst>
            </p:cNvPr>
            <p:cNvSpPr/>
            <p:nvPr userDrawn="1"/>
          </p:nvSpPr>
          <p:spPr>
            <a:xfrm flipH="1">
              <a:off x="8737939" y="6104899"/>
              <a:ext cx="3454061" cy="932115"/>
            </a:xfrm>
            <a:custGeom>
              <a:avLst/>
              <a:gdLst>
                <a:gd name="connsiteX0" fmla="*/ 3075587 w 3454061"/>
                <a:gd name="connsiteY0" fmla="*/ 180 h 932115"/>
                <a:gd name="connsiteX1" fmla="*/ 3403092 w 3454061"/>
                <a:gd name="connsiteY1" fmla="*/ 3526 h 932115"/>
                <a:gd name="connsiteX2" fmla="*/ 3454061 w 3454061"/>
                <a:gd name="connsiteY2" fmla="*/ 5418 h 932115"/>
                <a:gd name="connsiteX3" fmla="*/ 3448120 w 3454061"/>
                <a:gd name="connsiteY3" fmla="*/ 6318 h 932115"/>
                <a:gd name="connsiteX4" fmla="*/ 577010 w 3454061"/>
                <a:gd name="connsiteY4" fmla="*/ 881089 h 932115"/>
                <a:gd name="connsiteX5" fmla="*/ 487431 w 3454061"/>
                <a:gd name="connsiteY5" fmla="*/ 932115 h 932115"/>
                <a:gd name="connsiteX6" fmla="*/ 0 w 3454061"/>
                <a:gd name="connsiteY6" fmla="*/ 932115 h 932115"/>
                <a:gd name="connsiteX7" fmla="*/ 0 w 3454061"/>
                <a:gd name="connsiteY7" fmla="*/ 667389 h 932115"/>
                <a:gd name="connsiteX8" fmla="*/ 3051 w 3454061"/>
                <a:gd name="connsiteY8" fmla="*/ 665995 h 932115"/>
                <a:gd name="connsiteX9" fmla="*/ 2629993 w 3454061"/>
                <a:gd name="connsiteY9" fmla="*/ 34498 h 932115"/>
                <a:gd name="connsiteX10" fmla="*/ 2911984 w 3454061"/>
                <a:gd name="connsiteY10" fmla="*/ 4362 h 93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54061" h="932115">
                  <a:moveTo>
                    <a:pt x="3075587" y="180"/>
                  </a:moveTo>
                  <a:cubicBezTo>
                    <a:pt x="3179917" y="-483"/>
                    <a:pt x="3289296" y="705"/>
                    <a:pt x="3403092" y="3526"/>
                  </a:cubicBezTo>
                  <a:lnTo>
                    <a:pt x="3454061" y="5418"/>
                  </a:lnTo>
                  <a:lnTo>
                    <a:pt x="3448120" y="6318"/>
                  </a:lnTo>
                  <a:cubicBezTo>
                    <a:pt x="2255860" y="209990"/>
                    <a:pt x="1261027" y="513466"/>
                    <a:pt x="577010" y="881089"/>
                  </a:cubicBezTo>
                  <a:lnTo>
                    <a:pt x="487431" y="932115"/>
                  </a:lnTo>
                  <a:lnTo>
                    <a:pt x="0" y="932115"/>
                  </a:lnTo>
                  <a:lnTo>
                    <a:pt x="0" y="667389"/>
                  </a:lnTo>
                  <a:lnTo>
                    <a:pt x="3051" y="665995"/>
                  </a:lnTo>
                  <a:cubicBezTo>
                    <a:pt x="661260" y="384830"/>
                    <a:pt x="1570981" y="163782"/>
                    <a:pt x="2629993" y="34498"/>
                  </a:cubicBezTo>
                  <a:lnTo>
                    <a:pt x="2911984" y="4362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+mn-ea"/>
                <a:ea typeface="+mn-ea"/>
              </a:endParaRPr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FB43C5F8-D486-358F-F788-E54590A36F54}"/>
                </a:ext>
              </a:extLst>
            </p:cNvPr>
            <p:cNvSpPr/>
            <p:nvPr userDrawn="1"/>
          </p:nvSpPr>
          <p:spPr>
            <a:xfrm flipH="1">
              <a:off x="9766476" y="6162907"/>
              <a:ext cx="2425524" cy="874107"/>
            </a:xfrm>
            <a:custGeom>
              <a:avLst/>
              <a:gdLst>
                <a:gd name="connsiteX0" fmla="*/ 2425524 w 2425524"/>
                <a:gd name="connsiteY0" fmla="*/ 0 h 874107"/>
                <a:gd name="connsiteX1" fmla="*/ 1859447 w 2425524"/>
                <a:gd name="connsiteY1" fmla="*/ 138382 h 874107"/>
                <a:gd name="connsiteX2" fmla="*/ 132576 w 2425524"/>
                <a:gd name="connsiteY2" fmla="*/ 872580 h 874107"/>
                <a:gd name="connsiteX3" fmla="*/ 130652 w 2425524"/>
                <a:gd name="connsiteY3" fmla="*/ 874107 h 874107"/>
                <a:gd name="connsiteX4" fmla="*/ 0 w 2425524"/>
                <a:gd name="connsiteY4" fmla="*/ 874107 h 874107"/>
                <a:gd name="connsiteX5" fmla="*/ 0 w 2425524"/>
                <a:gd name="connsiteY5" fmla="*/ 438222 h 874107"/>
                <a:gd name="connsiteX6" fmla="*/ 182097 w 2425524"/>
                <a:gd name="connsiteY6" fmla="*/ 409355 h 874107"/>
                <a:gd name="connsiteX7" fmla="*/ 2174525 w 2425524"/>
                <a:gd name="connsiteY7" fmla="*/ 29947 h 874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5524" h="874107">
                  <a:moveTo>
                    <a:pt x="2425524" y="0"/>
                  </a:moveTo>
                  <a:lnTo>
                    <a:pt x="1859447" y="138382"/>
                  </a:lnTo>
                  <a:cubicBezTo>
                    <a:pt x="1122833" y="343923"/>
                    <a:pt x="530807" y="593456"/>
                    <a:pt x="132576" y="872580"/>
                  </a:cubicBezTo>
                  <a:lnTo>
                    <a:pt x="130652" y="874107"/>
                  </a:lnTo>
                  <a:lnTo>
                    <a:pt x="0" y="874107"/>
                  </a:lnTo>
                  <a:lnTo>
                    <a:pt x="0" y="438222"/>
                  </a:lnTo>
                  <a:lnTo>
                    <a:pt x="182097" y="409355"/>
                  </a:lnTo>
                  <a:cubicBezTo>
                    <a:pt x="716953" y="314420"/>
                    <a:pt x="1381227" y="135440"/>
                    <a:pt x="2174525" y="2994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5064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E2BA8CD1-E9E3-8DFF-C769-6E11BFC4F549}"/>
              </a:ext>
            </a:extLst>
          </p:cNvPr>
          <p:cNvSpPr/>
          <p:nvPr/>
        </p:nvSpPr>
        <p:spPr>
          <a:xfrm>
            <a:off x="4157414" y="1412875"/>
            <a:ext cx="888160" cy="1853147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78DAD8DF-243C-5A2B-E854-DD7B9DB4E469}"/>
              </a:ext>
            </a:extLst>
          </p:cNvPr>
          <p:cNvSpPr>
            <a:spLocks/>
          </p:cNvSpPr>
          <p:nvPr/>
        </p:nvSpPr>
        <p:spPr>
          <a:xfrm>
            <a:off x="4734425" y="1616075"/>
            <a:ext cx="2544496" cy="1649948"/>
          </a:xfrm>
          <a:custGeom>
            <a:avLst/>
            <a:gdLst>
              <a:gd name="connsiteX0" fmla="*/ 68621 w 2544496"/>
              <a:gd name="connsiteY0" fmla="*/ 0 h 1649948"/>
              <a:gd name="connsiteX1" fmla="*/ 2475875 w 2544496"/>
              <a:gd name="connsiteY1" fmla="*/ 0 h 1649948"/>
              <a:gd name="connsiteX2" fmla="*/ 2544496 w 2544496"/>
              <a:gd name="connsiteY2" fmla="*/ 68621 h 1649948"/>
              <a:gd name="connsiteX3" fmla="*/ 2544496 w 2544496"/>
              <a:gd name="connsiteY3" fmla="*/ 804995 h 1649948"/>
              <a:gd name="connsiteX4" fmla="*/ 2526037 w 2544496"/>
              <a:gd name="connsiteY4" fmla="*/ 817441 h 1649948"/>
              <a:gd name="connsiteX5" fmla="*/ 2504504 w 2544496"/>
              <a:gd name="connsiteY5" fmla="*/ 869425 h 1649948"/>
              <a:gd name="connsiteX6" fmla="*/ 2526037 w 2544496"/>
              <a:gd name="connsiteY6" fmla="*/ 921409 h 1649948"/>
              <a:gd name="connsiteX7" fmla="*/ 2544496 w 2544496"/>
              <a:gd name="connsiteY7" fmla="*/ 933855 h 1649948"/>
              <a:gd name="connsiteX8" fmla="*/ 2544496 w 2544496"/>
              <a:gd name="connsiteY8" fmla="*/ 1581327 h 1649948"/>
              <a:gd name="connsiteX9" fmla="*/ 2475875 w 2544496"/>
              <a:gd name="connsiteY9" fmla="*/ 1649948 h 1649948"/>
              <a:gd name="connsiteX10" fmla="*/ 68621 w 2544496"/>
              <a:gd name="connsiteY10" fmla="*/ 1649948 h 1649948"/>
              <a:gd name="connsiteX11" fmla="*/ 0 w 2544496"/>
              <a:gd name="connsiteY11" fmla="*/ 1581327 h 1649948"/>
              <a:gd name="connsiteX12" fmla="*/ 0 w 2544496"/>
              <a:gd name="connsiteY12" fmla="*/ 68621 h 1649948"/>
              <a:gd name="connsiteX13" fmla="*/ 68621 w 2544496"/>
              <a:gd name="connsiteY13" fmla="*/ 0 h 164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44496" h="1649948">
                <a:moveTo>
                  <a:pt x="68621" y="0"/>
                </a:moveTo>
                <a:lnTo>
                  <a:pt x="2475875" y="0"/>
                </a:lnTo>
                <a:cubicBezTo>
                  <a:pt x="2513773" y="0"/>
                  <a:pt x="2544496" y="30723"/>
                  <a:pt x="2544496" y="68621"/>
                </a:cubicBezTo>
                <a:lnTo>
                  <a:pt x="2544496" y="804995"/>
                </a:lnTo>
                <a:lnTo>
                  <a:pt x="2526037" y="817441"/>
                </a:lnTo>
                <a:cubicBezTo>
                  <a:pt x="2512733" y="830745"/>
                  <a:pt x="2504504" y="849124"/>
                  <a:pt x="2504504" y="869425"/>
                </a:cubicBezTo>
                <a:cubicBezTo>
                  <a:pt x="2504504" y="889726"/>
                  <a:pt x="2512733" y="908105"/>
                  <a:pt x="2526037" y="921409"/>
                </a:cubicBezTo>
                <a:lnTo>
                  <a:pt x="2544496" y="933855"/>
                </a:lnTo>
                <a:lnTo>
                  <a:pt x="2544496" y="1581327"/>
                </a:lnTo>
                <a:cubicBezTo>
                  <a:pt x="2544496" y="1619225"/>
                  <a:pt x="2513773" y="1649948"/>
                  <a:pt x="2475875" y="1649948"/>
                </a:cubicBezTo>
                <a:lnTo>
                  <a:pt x="68621" y="1649948"/>
                </a:lnTo>
                <a:cubicBezTo>
                  <a:pt x="30723" y="1649948"/>
                  <a:pt x="0" y="1619225"/>
                  <a:pt x="0" y="1581327"/>
                </a:cubicBezTo>
                <a:lnTo>
                  <a:pt x="0" y="68621"/>
                </a:lnTo>
                <a:cubicBezTo>
                  <a:pt x="0" y="30723"/>
                  <a:pt x="30723" y="0"/>
                  <a:pt x="6862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4759E6C-1772-74F4-DD1E-5D20DB1D5E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sz="2800" dirty="0">
                <a:cs typeface="OPPOSans R" panose="00020600040101010101" pitchFamily="18" charset="-122"/>
              </a:rPr>
              <a:t>拒绝的处理</a:t>
            </a:r>
            <a:endParaRPr 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45D9D35-068B-9C33-9249-9F0CD17DF3CC}"/>
              </a:ext>
            </a:extLst>
          </p:cNvPr>
          <p:cNvSpPr txBox="1"/>
          <p:nvPr/>
        </p:nvSpPr>
        <p:spPr>
          <a:xfrm>
            <a:off x="4864096" y="1686194"/>
            <a:ext cx="2285154" cy="15097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2"/>
                </a:solidFill>
                <a:latin typeface="+mn-ea"/>
                <a:cs typeface="OPPOSans R" panose="00020600040101010101" pitchFamily="18" charset="-122"/>
              </a:rPr>
              <a:t>可以直接去问客户，把客户的顾虑，需求再了解，之后把握下次机会</a:t>
            </a:r>
            <a:endParaRPr lang="en-US" dirty="0">
              <a:latin typeface="+mn-ea"/>
            </a:endParaRPr>
          </a:p>
        </p:txBody>
      </p:sp>
      <p:sp>
        <p:nvSpPr>
          <p:cNvPr id="25" name="object 3">
            <a:extLst>
              <a:ext uri="{FF2B5EF4-FFF2-40B4-BE49-F238E27FC236}">
                <a16:creationId xmlns:a16="http://schemas.microsoft.com/office/drawing/2014/main" id="{2911732B-68D1-6EBE-9FE3-0973A82F941B}"/>
              </a:ext>
            </a:extLst>
          </p:cNvPr>
          <p:cNvSpPr txBox="1"/>
          <p:nvPr/>
        </p:nvSpPr>
        <p:spPr>
          <a:xfrm>
            <a:off x="4293717" y="1614678"/>
            <a:ext cx="307777" cy="147732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直</a:t>
            </a:r>
            <a:endParaRPr lang="en-US" altLang="zh-CN" sz="24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接</a:t>
            </a:r>
            <a:endParaRPr lang="en-US" altLang="zh-CN" sz="24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提</a:t>
            </a:r>
            <a:endParaRPr lang="en-US" altLang="zh-CN" sz="24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问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4183D58E-DA42-B1CB-F1DE-8CB117E180C9}"/>
              </a:ext>
            </a:extLst>
          </p:cNvPr>
          <p:cNvSpPr/>
          <p:nvPr/>
        </p:nvSpPr>
        <p:spPr>
          <a:xfrm>
            <a:off x="8157602" y="1412875"/>
            <a:ext cx="888160" cy="1853147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A35F5C67-217C-0C2D-427E-0168A780B507}"/>
              </a:ext>
            </a:extLst>
          </p:cNvPr>
          <p:cNvSpPr>
            <a:spLocks/>
          </p:cNvSpPr>
          <p:nvPr/>
        </p:nvSpPr>
        <p:spPr>
          <a:xfrm>
            <a:off x="8734613" y="1610689"/>
            <a:ext cx="2544496" cy="1649948"/>
          </a:xfrm>
          <a:custGeom>
            <a:avLst/>
            <a:gdLst>
              <a:gd name="connsiteX0" fmla="*/ 68621 w 2544496"/>
              <a:gd name="connsiteY0" fmla="*/ 0 h 1649948"/>
              <a:gd name="connsiteX1" fmla="*/ 2475875 w 2544496"/>
              <a:gd name="connsiteY1" fmla="*/ 0 h 1649948"/>
              <a:gd name="connsiteX2" fmla="*/ 2544496 w 2544496"/>
              <a:gd name="connsiteY2" fmla="*/ 68621 h 1649948"/>
              <a:gd name="connsiteX3" fmla="*/ 2544496 w 2544496"/>
              <a:gd name="connsiteY3" fmla="*/ 804995 h 1649948"/>
              <a:gd name="connsiteX4" fmla="*/ 2526037 w 2544496"/>
              <a:gd name="connsiteY4" fmla="*/ 817441 h 1649948"/>
              <a:gd name="connsiteX5" fmla="*/ 2504504 w 2544496"/>
              <a:gd name="connsiteY5" fmla="*/ 869425 h 1649948"/>
              <a:gd name="connsiteX6" fmla="*/ 2526037 w 2544496"/>
              <a:gd name="connsiteY6" fmla="*/ 921409 h 1649948"/>
              <a:gd name="connsiteX7" fmla="*/ 2544496 w 2544496"/>
              <a:gd name="connsiteY7" fmla="*/ 933855 h 1649948"/>
              <a:gd name="connsiteX8" fmla="*/ 2544496 w 2544496"/>
              <a:gd name="connsiteY8" fmla="*/ 1581327 h 1649948"/>
              <a:gd name="connsiteX9" fmla="*/ 2475875 w 2544496"/>
              <a:gd name="connsiteY9" fmla="*/ 1649948 h 1649948"/>
              <a:gd name="connsiteX10" fmla="*/ 68621 w 2544496"/>
              <a:gd name="connsiteY10" fmla="*/ 1649948 h 1649948"/>
              <a:gd name="connsiteX11" fmla="*/ 0 w 2544496"/>
              <a:gd name="connsiteY11" fmla="*/ 1581327 h 1649948"/>
              <a:gd name="connsiteX12" fmla="*/ 0 w 2544496"/>
              <a:gd name="connsiteY12" fmla="*/ 68621 h 1649948"/>
              <a:gd name="connsiteX13" fmla="*/ 68621 w 2544496"/>
              <a:gd name="connsiteY13" fmla="*/ 0 h 164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44496" h="1649948">
                <a:moveTo>
                  <a:pt x="68621" y="0"/>
                </a:moveTo>
                <a:lnTo>
                  <a:pt x="2475875" y="0"/>
                </a:lnTo>
                <a:cubicBezTo>
                  <a:pt x="2513773" y="0"/>
                  <a:pt x="2544496" y="30723"/>
                  <a:pt x="2544496" y="68621"/>
                </a:cubicBezTo>
                <a:lnTo>
                  <a:pt x="2544496" y="804995"/>
                </a:lnTo>
                <a:lnTo>
                  <a:pt x="2526037" y="817441"/>
                </a:lnTo>
                <a:cubicBezTo>
                  <a:pt x="2512733" y="830745"/>
                  <a:pt x="2504504" y="849124"/>
                  <a:pt x="2504504" y="869425"/>
                </a:cubicBezTo>
                <a:cubicBezTo>
                  <a:pt x="2504504" y="889726"/>
                  <a:pt x="2512733" y="908105"/>
                  <a:pt x="2526037" y="921409"/>
                </a:cubicBezTo>
                <a:lnTo>
                  <a:pt x="2544496" y="933855"/>
                </a:lnTo>
                <a:lnTo>
                  <a:pt x="2544496" y="1581327"/>
                </a:lnTo>
                <a:cubicBezTo>
                  <a:pt x="2544496" y="1619225"/>
                  <a:pt x="2513773" y="1649948"/>
                  <a:pt x="2475875" y="1649948"/>
                </a:cubicBezTo>
                <a:lnTo>
                  <a:pt x="68621" y="1649948"/>
                </a:lnTo>
                <a:cubicBezTo>
                  <a:pt x="30723" y="1649948"/>
                  <a:pt x="0" y="1619225"/>
                  <a:pt x="0" y="1581327"/>
                </a:cubicBezTo>
                <a:lnTo>
                  <a:pt x="0" y="68621"/>
                </a:lnTo>
                <a:cubicBezTo>
                  <a:pt x="0" y="30723"/>
                  <a:pt x="30723" y="0"/>
                  <a:pt x="6862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002597A-95EF-5B10-E152-0415DA16204F}"/>
              </a:ext>
            </a:extLst>
          </p:cNvPr>
          <p:cNvSpPr txBox="1"/>
          <p:nvPr/>
        </p:nvSpPr>
        <p:spPr>
          <a:xfrm>
            <a:off x="8864284" y="1686194"/>
            <a:ext cx="2285154" cy="15097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2"/>
                </a:solidFill>
                <a:latin typeface="+mn-ea"/>
                <a:cs typeface="OPPOSans R" panose="00020600040101010101" pitchFamily="18" charset="-122"/>
              </a:rPr>
              <a:t>每个客户需求不同，产品的认可度等诸多问题，礼节性的结束把精力给新的客户</a:t>
            </a:r>
            <a:endParaRPr lang="en-US" dirty="0">
              <a:latin typeface="+mn-ea"/>
            </a:endParaRPr>
          </a:p>
        </p:txBody>
      </p:sp>
      <p:sp>
        <p:nvSpPr>
          <p:cNvPr id="29" name="object 3">
            <a:extLst>
              <a:ext uri="{FF2B5EF4-FFF2-40B4-BE49-F238E27FC236}">
                <a16:creationId xmlns:a16="http://schemas.microsoft.com/office/drawing/2014/main" id="{4C4DB470-3272-FB00-BE23-3CE077E8205B}"/>
              </a:ext>
            </a:extLst>
          </p:cNvPr>
          <p:cNvSpPr txBox="1"/>
          <p:nvPr/>
        </p:nvSpPr>
        <p:spPr>
          <a:xfrm>
            <a:off x="8293905" y="1614678"/>
            <a:ext cx="307777" cy="147732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礼</a:t>
            </a:r>
            <a:endParaRPr lang="en-US" altLang="zh-CN" sz="24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节</a:t>
            </a:r>
            <a:endParaRPr lang="en-US" altLang="zh-CN" sz="24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结</a:t>
            </a:r>
            <a:endParaRPr lang="en-US" altLang="zh-CN" sz="24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束</a:t>
            </a: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A25C22FF-2510-6126-27FC-458141388129}"/>
              </a:ext>
            </a:extLst>
          </p:cNvPr>
          <p:cNvSpPr/>
          <p:nvPr/>
        </p:nvSpPr>
        <p:spPr>
          <a:xfrm>
            <a:off x="8180599" y="3891737"/>
            <a:ext cx="888160" cy="1853147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CDDE694A-81A2-CDDE-7CCA-97FCFEC33CF6}"/>
              </a:ext>
            </a:extLst>
          </p:cNvPr>
          <p:cNvSpPr>
            <a:spLocks/>
          </p:cNvSpPr>
          <p:nvPr/>
        </p:nvSpPr>
        <p:spPr>
          <a:xfrm>
            <a:off x="8757610" y="4093540"/>
            <a:ext cx="2544496" cy="1649948"/>
          </a:xfrm>
          <a:custGeom>
            <a:avLst/>
            <a:gdLst>
              <a:gd name="connsiteX0" fmla="*/ 68621 w 2544496"/>
              <a:gd name="connsiteY0" fmla="*/ 0 h 1649948"/>
              <a:gd name="connsiteX1" fmla="*/ 2475875 w 2544496"/>
              <a:gd name="connsiteY1" fmla="*/ 0 h 1649948"/>
              <a:gd name="connsiteX2" fmla="*/ 2544496 w 2544496"/>
              <a:gd name="connsiteY2" fmla="*/ 68621 h 1649948"/>
              <a:gd name="connsiteX3" fmla="*/ 2544496 w 2544496"/>
              <a:gd name="connsiteY3" fmla="*/ 804995 h 1649948"/>
              <a:gd name="connsiteX4" fmla="*/ 2526037 w 2544496"/>
              <a:gd name="connsiteY4" fmla="*/ 817441 h 1649948"/>
              <a:gd name="connsiteX5" fmla="*/ 2504504 w 2544496"/>
              <a:gd name="connsiteY5" fmla="*/ 869425 h 1649948"/>
              <a:gd name="connsiteX6" fmla="*/ 2526037 w 2544496"/>
              <a:gd name="connsiteY6" fmla="*/ 921409 h 1649948"/>
              <a:gd name="connsiteX7" fmla="*/ 2544496 w 2544496"/>
              <a:gd name="connsiteY7" fmla="*/ 933855 h 1649948"/>
              <a:gd name="connsiteX8" fmla="*/ 2544496 w 2544496"/>
              <a:gd name="connsiteY8" fmla="*/ 1581327 h 1649948"/>
              <a:gd name="connsiteX9" fmla="*/ 2475875 w 2544496"/>
              <a:gd name="connsiteY9" fmla="*/ 1649948 h 1649948"/>
              <a:gd name="connsiteX10" fmla="*/ 68621 w 2544496"/>
              <a:gd name="connsiteY10" fmla="*/ 1649948 h 1649948"/>
              <a:gd name="connsiteX11" fmla="*/ 0 w 2544496"/>
              <a:gd name="connsiteY11" fmla="*/ 1581327 h 1649948"/>
              <a:gd name="connsiteX12" fmla="*/ 0 w 2544496"/>
              <a:gd name="connsiteY12" fmla="*/ 68621 h 1649948"/>
              <a:gd name="connsiteX13" fmla="*/ 68621 w 2544496"/>
              <a:gd name="connsiteY13" fmla="*/ 0 h 164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44496" h="1649948">
                <a:moveTo>
                  <a:pt x="68621" y="0"/>
                </a:moveTo>
                <a:lnTo>
                  <a:pt x="2475875" y="0"/>
                </a:lnTo>
                <a:cubicBezTo>
                  <a:pt x="2513773" y="0"/>
                  <a:pt x="2544496" y="30723"/>
                  <a:pt x="2544496" y="68621"/>
                </a:cubicBezTo>
                <a:lnTo>
                  <a:pt x="2544496" y="804995"/>
                </a:lnTo>
                <a:lnTo>
                  <a:pt x="2526037" y="817441"/>
                </a:lnTo>
                <a:cubicBezTo>
                  <a:pt x="2512733" y="830745"/>
                  <a:pt x="2504504" y="849124"/>
                  <a:pt x="2504504" y="869425"/>
                </a:cubicBezTo>
                <a:cubicBezTo>
                  <a:pt x="2504504" y="889726"/>
                  <a:pt x="2512733" y="908105"/>
                  <a:pt x="2526037" y="921409"/>
                </a:cubicBezTo>
                <a:lnTo>
                  <a:pt x="2544496" y="933855"/>
                </a:lnTo>
                <a:lnTo>
                  <a:pt x="2544496" y="1581327"/>
                </a:lnTo>
                <a:cubicBezTo>
                  <a:pt x="2544496" y="1619225"/>
                  <a:pt x="2513773" y="1649948"/>
                  <a:pt x="2475875" y="1649948"/>
                </a:cubicBezTo>
                <a:lnTo>
                  <a:pt x="68621" y="1649948"/>
                </a:lnTo>
                <a:cubicBezTo>
                  <a:pt x="30723" y="1649948"/>
                  <a:pt x="0" y="1619225"/>
                  <a:pt x="0" y="1581327"/>
                </a:cubicBezTo>
                <a:lnTo>
                  <a:pt x="0" y="68621"/>
                </a:lnTo>
                <a:cubicBezTo>
                  <a:pt x="0" y="30723"/>
                  <a:pt x="30723" y="0"/>
                  <a:pt x="6862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1045489-192C-8BFC-D536-CDF29D014B34}"/>
              </a:ext>
            </a:extLst>
          </p:cNvPr>
          <p:cNvSpPr txBox="1"/>
          <p:nvPr/>
        </p:nvSpPr>
        <p:spPr>
          <a:xfrm>
            <a:off x="8887281" y="4165056"/>
            <a:ext cx="2285154" cy="15097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2"/>
                </a:solidFill>
                <a:latin typeface="+mn-ea"/>
                <a:cs typeface="OPPOSans R" panose="00020600040101010101" pitchFamily="18" charset="-122"/>
              </a:rPr>
              <a:t>避免过于急切，破坏建立长期关系的机会；站在客户角度出发，才有更好的插入点</a:t>
            </a:r>
          </a:p>
        </p:txBody>
      </p:sp>
      <p:sp>
        <p:nvSpPr>
          <p:cNvPr id="33" name="object 3">
            <a:extLst>
              <a:ext uri="{FF2B5EF4-FFF2-40B4-BE49-F238E27FC236}">
                <a16:creationId xmlns:a16="http://schemas.microsoft.com/office/drawing/2014/main" id="{127C3A63-BDF6-1861-D8C0-ABF00A7AE2DC}"/>
              </a:ext>
            </a:extLst>
          </p:cNvPr>
          <p:cNvSpPr txBox="1"/>
          <p:nvPr/>
        </p:nvSpPr>
        <p:spPr>
          <a:xfrm>
            <a:off x="8316902" y="4093540"/>
            <a:ext cx="307777" cy="147732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坚</a:t>
            </a:r>
            <a:endParaRPr lang="en-US" altLang="zh-CN" sz="24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持</a:t>
            </a:r>
            <a:endParaRPr lang="en-US" altLang="zh-CN" sz="24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做</a:t>
            </a:r>
            <a:endParaRPr lang="en-US" altLang="zh-CN" sz="24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事</a:t>
            </a:r>
            <a:endParaRPr lang="en-US" altLang="zh-CN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F7995B81-59A1-3132-772F-803ECF9BEDCD}"/>
              </a:ext>
            </a:extLst>
          </p:cNvPr>
          <p:cNvSpPr/>
          <p:nvPr/>
        </p:nvSpPr>
        <p:spPr>
          <a:xfrm>
            <a:off x="4161521" y="3871506"/>
            <a:ext cx="888160" cy="1853147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47A85CFC-B96F-375B-D984-1A158EF7B5E1}"/>
              </a:ext>
            </a:extLst>
          </p:cNvPr>
          <p:cNvSpPr>
            <a:spLocks/>
          </p:cNvSpPr>
          <p:nvPr/>
        </p:nvSpPr>
        <p:spPr>
          <a:xfrm>
            <a:off x="4733047" y="4073309"/>
            <a:ext cx="2544496" cy="1649948"/>
          </a:xfrm>
          <a:custGeom>
            <a:avLst/>
            <a:gdLst>
              <a:gd name="connsiteX0" fmla="*/ 68621 w 2544496"/>
              <a:gd name="connsiteY0" fmla="*/ 0 h 1649948"/>
              <a:gd name="connsiteX1" fmla="*/ 2475875 w 2544496"/>
              <a:gd name="connsiteY1" fmla="*/ 0 h 1649948"/>
              <a:gd name="connsiteX2" fmla="*/ 2544496 w 2544496"/>
              <a:gd name="connsiteY2" fmla="*/ 68621 h 1649948"/>
              <a:gd name="connsiteX3" fmla="*/ 2544496 w 2544496"/>
              <a:gd name="connsiteY3" fmla="*/ 804995 h 1649948"/>
              <a:gd name="connsiteX4" fmla="*/ 2526037 w 2544496"/>
              <a:gd name="connsiteY4" fmla="*/ 817441 h 1649948"/>
              <a:gd name="connsiteX5" fmla="*/ 2504504 w 2544496"/>
              <a:gd name="connsiteY5" fmla="*/ 869425 h 1649948"/>
              <a:gd name="connsiteX6" fmla="*/ 2526037 w 2544496"/>
              <a:gd name="connsiteY6" fmla="*/ 921409 h 1649948"/>
              <a:gd name="connsiteX7" fmla="*/ 2544496 w 2544496"/>
              <a:gd name="connsiteY7" fmla="*/ 933855 h 1649948"/>
              <a:gd name="connsiteX8" fmla="*/ 2544496 w 2544496"/>
              <a:gd name="connsiteY8" fmla="*/ 1581327 h 1649948"/>
              <a:gd name="connsiteX9" fmla="*/ 2475875 w 2544496"/>
              <a:gd name="connsiteY9" fmla="*/ 1649948 h 1649948"/>
              <a:gd name="connsiteX10" fmla="*/ 68621 w 2544496"/>
              <a:gd name="connsiteY10" fmla="*/ 1649948 h 1649948"/>
              <a:gd name="connsiteX11" fmla="*/ 0 w 2544496"/>
              <a:gd name="connsiteY11" fmla="*/ 1581327 h 1649948"/>
              <a:gd name="connsiteX12" fmla="*/ 0 w 2544496"/>
              <a:gd name="connsiteY12" fmla="*/ 68621 h 1649948"/>
              <a:gd name="connsiteX13" fmla="*/ 68621 w 2544496"/>
              <a:gd name="connsiteY13" fmla="*/ 0 h 164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44496" h="1649948">
                <a:moveTo>
                  <a:pt x="68621" y="0"/>
                </a:moveTo>
                <a:lnTo>
                  <a:pt x="2475875" y="0"/>
                </a:lnTo>
                <a:cubicBezTo>
                  <a:pt x="2513773" y="0"/>
                  <a:pt x="2544496" y="30723"/>
                  <a:pt x="2544496" y="68621"/>
                </a:cubicBezTo>
                <a:lnTo>
                  <a:pt x="2544496" y="804995"/>
                </a:lnTo>
                <a:lnTo>
                  <a:pt x="2526037" y="817441"/>
                </a:lnTo>
                <a:cubicBezTo>
                  <a:pt x="2512733" y="830745"/>
                  <a:pt x="2504504" y="849124"/>
                  <a:pt x="2504504" y="869425"/>
                </a:cubicBezTo>
                <a:cubicBezTo>
                  <a:pt x="2504504" y="889726"/>
                  <a:pt x="2512733" y="908105"/>
                  <a:pt x="2526037" y="921409"/>
                </a:cubicBezTo>
                <a:lnTo>
                  <a:pt x="2544496" y="933855"/>
                </a:lnTo>
                <a:lnTo>
                  <a:pt x="2544496" y="1581327"/>
                </a:lnTo>
                <a:cubicBezTo>
                  <a:pt x="2544496" y="1619225"/>
                  <a:pt x="2513773" y="1649948"/>
                  <a:pt x="2475875" y="1649948"/>
                </a:cubicBezTo>
                <a:lnTo>
                  <a:pt x="68621" y="1649948"/>
                </a:lnTo>
                <a:cubicBezTo>
                  <a:pt x="30723" y="1649948"/>
                  <a:pt x="0" y="1619225"/>
                  <a:pt x="0" y="1581327"/>
                </a:cubicBezTo>
                <a:lnTo>
                  <a:pt x="0" y="68621"/>
                </a:lnTo>
                <a:cubicBezTo>
                  <a:pt x="0" y="30723"/>
                  <a:pt x="30723" y="0"/>
                  <a:pt x="6862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F3E3DB2-68D6-1E21-CB80-3F45BEFD50FB}"/>
              </a:ext>
            </a:extLst>
          </p:cNvPr>
          <p:cNvSpPr txBox="1"/>
          <p:nvPr/>
        </p:nvSpPr>
        <p:spPr>
          <a:xfrm>
            <a:off x="4868203" y="4144825"/>
            <a:ext cx="2285154" cy="15097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2"/>
                </a:solidFill>
                <a:latin typeface="+mn-ea"/>
                <a:cs typeface="OPPOSans R" panose="00020600040101010101" pitchFamily="18" charset="-122"/>
              </a:rPr>
              <a:t>认真总结此次失败的经验，复盘找出原因。意向的客户的把控，时机的总结</a:t>
            </a:r>
          </a:p>
        </p:txBody>
      </p:sp>
      <p:sp>
        <p:nvSpPr>
          <p:cNvPr id="37" name="object 3">
            <a:extLst>
              <a:ext uri="{FF2B5EF4-FFF2-40B4-BE49-F238E27FC236}">
                <a16:creationId xmlns:a16="http://schemas.microsoft.com/office/drawing/2014/main" id="{A1976BC7-EBBE-16FB-2E66-EC7EA4B097A6}"/>
              </a:ext>
            </a:extLst>
          </p:cNvPr>
          <p:cNvSpPr txBox="1"/>
          <p:nvPr/>
        </p:nvSpPr>
        <p:spPr>
          <a:xfrm>
            <a:off x="4297824" y="4073309"/>
            <a:ext cx="307777" cy="147732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总</a:t>
            </a:r>
            <a:endParaRPr lang="en-US" altLang="zh-CN" sz="24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结</a:t>
            </a:r>
            <a:endParaRPr lang="en-US" altLang="zh-CN" sz="24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经</a:t>
            </a:r>
            <a:endParaRPr lang="en-US" altLang="zh-CN" sz="24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验</a:t>
            </a:r>
          </a:p>
        </p:txBody>
      </p:sp>
      <p:pic>
        <p:nvPicPr>
          <p:cNvPr id="35" name="图片 34" descr="建筑的高楼&#10;&#10;描述已自动生成">
            <a:extLst>
              <a:ext uri="{FF2B5EF4-FFF2-40B4-BE49-F238E27FC236}">
                <a16:creationId xmlns:a16="http://schemas.microsoft.com/office/drawing/2014/main" id="{3930DDF2-0CFA-36AC-FCB5-FC9B12CF4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64" b="15773"/>
          <a:stretch>
            <a:fillRect/>
          </a:stretch>
        </p:blipFill>
        <p:spPr>
          <a:xfrm>
            <a:off x="0" y="2049646"/>
            <a:ext cx="6134294" cy="4808354"/>
          </a:xfrm>
          <a:custGeom>
            <a:avLst/>
            <a:gdLst>
              <a:gd name="connsiteX0" fmla="*/ 4038772 w 6134294"/>
              <a:gd name="connsiteY0" fmla="*/ 2973631 h 4808354"/>
              <a:gd name="connsiteX1" fmla="*/ 4044694 w 6134294"/>
              <a:gd name="connsiteY1" fmla="*/ 2996303 h 4808354"/>
              <a:gd name="connsiteX2" fmla="*/ 4045413 w 6134294"/>
              <a:gd name="connsiteY2" fmla="*/ 2999585 h 4808354"/>
              <a:gd name="connsiteX3" fmla="*/ 4041900 w 6134294"/>
              <a:gd name="connsiteY3" fmla="*/ 2986265 h 4808354"/>
              <a:gd name="connsiteX4" fmla="*/ 4038772 w 6134294"/>
              <a:gd name="connsiteY4" fmla="*/ 2973631 h 4808354"/>
              <a:gd name="connsiteX5" fmla="*/ 977554 w 6134294"/>
              <a:gd name="connsiteY5" fmla="*/ 0 h 4808354"/>
              <a:gd name="connsiteX6" fmla="*/ 2811699 w 6134294"/>
              <a:gd name="connsiteY6" fmla="*/ 0 h 4808354"/>
              <a:gd name="connsiteX7" fmla="*/ 2814196 w 6134294"/>
              <a:gd name="connsiteY7" fmla="*/ 827 h 4808354"/>
              <a:gd name="connsiteX8" fmla="*/ 3049724 w 6134294"/>
              <a:gd name="connsiteY8" fmla="*/ 125518 h 4808354"/>
              <a:gd name="connsiteX9" fmla="*/ 3153633 w 6134294"/>
              <a:gd name="connsiteY9" fmla="*/ 208645 h 4808354"/>
              <a:gd name="connsiteX10" fmla="*/ 3243687 w 6134294"/>
              <a:gd name="connsiteY10" fmla="*/ 298699 h 4808354"/>
              <a:gd name="connsiteX11" fmla="*/ 3541560 w 6134294"/>
              <a:gd name="connsiteY11" fmla="*/ 624281 h 4808354"/>
              <a:gd name="connsiteX12" fmla="*/ 3680105 w 6134294"/>
              <a:gd name="connsiteY12" fmla="*/ 852881 h 4808354"/>
              <a:gd name="connsiteX13" fmla="*/ 3756305 w 6134294"/>
              <a:gd name="connsiteY13" fmla="*/ 1067627 h 4808354"/>
              <a:gd name="connsiteX14" fmla="*/ 3763233 w 6134294"/>
              <a:gd name="connsiteY14" fmla="*/ 1233881 h 4808354"/>
              <a:gd name="connsiteX15" fmla="*/ 3749378 w 6134294"/>
              <a:gd name="connsiteY15" fmla="*/ 1393209 h 4808354"/>
              <a:gd name="connsiteX16" fmla="*/ 3735524 w 6134294"/>
              <a:gd name="connsiteY16" fmla="*/ 1510972 h 4808354"/>
              <a:gd name="connsiteX17" fmla="*/ 3728596 w 6134294"/>
              <a:gd name="connsiteY17" fmla="*/ 1580245 h 4808354"/>
              <a:gd name="connsiteX18" fmla="*/ 3721669 w 6134294"/>
              <a:gd name="connsiteY18" fmla="*/ 1677227 h 4808354"/>
              <a:gd name="connsiteX19" fmla="*/ 3728596 w 6134294"/>
              <a:gd name="connsiteY19" fmla="*/ 1788063 h 4808354"/>
              <a:gd name="connsiteX20" fmla="*/ 3742451 w 6134294"/>
              <a:gd name="connsiteY20" fmla="*/ 1898899 h 4808354"/>
              <a:gd name="connsiteX21" fmla="*/ 3763233 w 6134294"/>
              <a:gd name="connsiteY21" fmla="*/ 1995881 h 4808354"/>
              <a:gd name="connsiteX22" fmla="*/ 3777087 w 6134294"/>
              <a:gd name="connsiteY22" fmla="*/ 2085936 h 4808354"/>
              <a:gd name="connsiteX23" fmla="*/ 3832505 w 6134294"/>
              <a:gd name="connsiteY23" fmla="*/ 2286827 h 4808354"/>
              <a:gd name="connsiteX24" fmla="*/ 3860214 w 6134294"/>
              <a:gd name="connsiteY24" fmla="*/ 2425372 h 4808354"/>
              <a:gd name="connsiteX25" fmla="*/ 3901778 w 6134294"/>
              <a:gd name="connsiteY25" fmla="*/ 2536209 h 4808354"/>
              <a:gd name="connsiteX26" fmla="*/ 3922560 w 6134294"/>
              <a:gd name="connsiteY26" fmla="*/ 2598554 h 4808354"/>
              <a:gd name="connsiteX27" fmla="*/ 3943342 w 6134294"/>
              <a:gd name="connsiteY27" fmla="*/ 2681681 h 4808354"/>
              <a:gd name="connsiteX28" fmla="*/ 3991833 w 6134294"/>
              <a:gd name="connsiteY28" fmla="*/ 2834081 h 4808354"/>
              <a:gd name="connsiteX29" fmla="*/ 4005687 w 6134294"/>
              <a:gd name="connsiteY29" fmla="*/ 2889499 h 4808354"/>
              <a:gd name="connsiteX30" fmla="*/ 4019542 w 6134294"/>
              <a:gd name="connsiteY30" fmla="*/ 2951845 h 4808354"/>
              <a:gd name="connsiteX31" fmla="*/ 4049403 w 6134294"/>
              <a:gd name="connsiteY31" fmla="*/ 3017806 h 4808354"/>
              <a:gd name="connsiteX32" fmla="*/ 4045413 w 6134294"/>
              <a:gd name="connsiteY32" fmla="*/ 2999585 h 4808354"/>
              <a:gd name="connsiteX33" fmla="*/ 4047211 w 6134294"/>
              <a:gd name="connsiteY33" fmla="*/ 3006401 h 4808354"/>
              <a:gd name="connsiteX34" fmla="*/ 4068033 w 6134294"/>
              <a:gd name="connsiteY34" fmla="*/ 3083463 h 4808354"/>
              <a:gd name="connsiteX35" fmla="*/ 4137305 w 6134294"/>
              <a:gd name="connsiteY35" fmla="*/ 3201227 h 4808354"/>
              <a:gd name="connsiteX36" fmla="*/ 4178869 w 6134294"/>
              <a:gd name="connsiteY36" fmla="*/ 3263572 h 4808354"/>
              <a:gd name="connsiteX37" fmla="*/ 4213505 w 6134294"/>
              <a:gd name="connsiteY37" fmla="*/ 3318990 h 4808354"/>
              <a:gd name="connsiteX38" fmla="*/ 4241214 w 6134294"/>
              <a:gd name="connsiteY38" fmla="*/ 3381336 h 4808354"/>
              <a:gd name="connsiteX39" fmla="*/ 4282778 w 6134294"/>
              <a:gd name="connsiteY39" fmla="*/ 3443681 h 4808354"/>
              <a:gd name="connsiteX40" fmla="*/ 4289705 w 6134294"/>
              <a:gd name="connsiteY40" fmla="*/ 3464463 h 4808354"/>
              <a:gd name="connsiteX41" fmla="*/ 4324342 w 6134294"/>
              <a:gd name="connsiteY41" fmla="*/ 3519881 h 4808354"/>
              <a:gd name="connsiteX42" fmla="*/ 4386687 w 6134294"/>
              <a:gd name="connsiteY42" fmla="*/ 3540663 h 4808354"/>
              <a:gd name="connsiteX43" fmla="*/ 4393614 w 6134294"/>
              <a:gd name="connsiteY43" fmla="*/ 3623790 h 4808354"/>
              <a:gd name="connsiteX44" fmla="*/ 4407469 w 6134294"/>
              <a:gd name="connsiteY44" fmla="*/ 3651499 h 4808354"/>
              <a:gd name="connsiteX45" fmla="*/ 4462887 w 6134294"/>
              <a:gd name="connsiteY45" fmla="*/ 3658427 h 4808354"/>
              <a:gd name="connsiteX46" fmla="*/ 4546014 w 6134294"/>
              <a:gd name="connsiteY46" fmla="*/ 3665354 h 4808354"/>
              <a:gd name="connsiteX47" fmla="*/ 4622214 w 6134294"/>
              <a:gd name="connsiteY47" fmla="*/ 3679209 h 4808354"/>
              <a:gd name="connsiteX48" fmla="*/ 4760760 w 6134294"/>
              <a:gd name="connsiteY48" fmla="*/ 3616863 h 4808354"/>
              <a:gd name="connsiteX49" fmla="*/ 4836960 w 6134294"/>
              <a:gd name="connsiteY49" fmla="*/ 3589154 h 4808354"/>
              <a:gd name="connsiteX50" fmla="*/ 4885451 w 6134294"/>
              <a:gd name="connsiteY50" fmla="*/ 3561445 h 4808354"/>
              <a:gd name="connsiteX51" fmla="*/ 5058633 w 6134294"/>
              <a:gd name="connsiteY51" fmla="*/ 3450609 h 4808354"/>
              <a:gd name="connsiteX52" fmla="*/ 5134833 w 6134294"/>
              <a:gd name="connsiteY52" fmla="*/ 3485245 h 4808354"/>
              <a:gd name="connsiteX53" fmla="*/ 5169469 w 6134294"/>
              <a:gd name="connsiteY53" fmla="*/ 3499099 h 4808354"/>
              <a:gd name="connsiteX54" fmla="*/ 5224887 w 6134294"/>
              <a:gd name="connsiteY54" fmla="*/ 3526809 h 4808354"/>
              <a:gd name="connsiteX55" fmla="*/ 5370360 w 6134294"/>
              <a:gd name="connsiteY55" fmla="*/ 3582227 h 4808354"/>
              <a:gd name="connsiteX56" fmla="*/ 5425778 w 6134294"/>
              <a:gd name="connsiteY56" fmla="*/ 3623790 h 4808354"/>
              <a:gd name="connsiteX57" fmla="*/ 5640524 w 6134294"/>
              <a:gd name="connsiteY57" fmla="*/ 3810827 h 4808354"/>
              <a:gd name="connsiteX58" fmla="*/ 5695942 w 6134294"/>
              <a:gd name="connsiteY58" fmla="*/ 3914736 h 4808354"/>
              <a:gd name="connsiteX59" fmla="*/ 5758287 w 6134294"/>
              <a:gd name="connsiteY59" fmla="*/ 4087918 h 4808354"/>
              <a:gd name="connsiteX60" fmla="*/ 5765214 w 6134294"/>
              <a:gd name="connsiteY60" fmla="*/ 4177972 h 4808354"/>
              <a:gd name="connsiteX61" fmla="*/ 5758287 w 6134294"/>
              <a:gd name="connsiteY61" fmla="*/ 4212609 h 4808354"/>
              <a:gd name="connsiteX62" fmla="*/ 5813705 w 6134294"/>
              <a:gd name="connsiteY62" fmla="*/ 4274954 h 4808354"/>
              <a:gd name="connsiteX63" fmla="*/ 5834487 w 6134294"/>
              <a:gd name="connsiteY63" fmla="*/ 4281881 h 4808354"/>
              <a:gd name="connsiteX64" fmla="*/ 5882978 w 6134294"/>
              <a:gd name="connsiteY64" fmla="*/ 4351154 h 4808354"/>
              <a:gd name="connsiteX65" fmla="*/ 5945324 w 6134294"/>
              <a:gd name="connsiteY65" fmla="*/ 4392718 h 4808354"/>
              <a:gd name="connsiteX66" fmla="*/ 5986887 w 6134294"/>
              <a:gd name="connsiteY66" fmla="*/ 4434281 h 4808354"/>
              <a:gd name="connsiteX67" fmla="*/ 6070014 w 6134294"/>
              <a:gd name="connsiteY67" fmla="*/ 4503554 h 4808354"/>
              <a:gd name="connsiteX68" fmla="*/ 6132360 w 6134294"/>
              <a:gd name="connsiteY68" fmla="*/ 4600536 h 4808354"/>
              <a:gd name="connsiteX69" fmla="*/ 6042305 w 6134294"/>
              <a:gd name="connsiteY69" fmla="*/ 4759863 h 4808354"/>
              <a:gd name="connsiteX70" fmla="*/ 5966780 w 6134294"/>
              <a:gd name="connsiteY70" fmla="*/ 4796173 h 4808354"/>
              <a:gd name="connsiteX71" fmla="*/ 5938372 w 6134294"/>
              <a:gd name="connsiteY71" fmla="*/ 4808354 h 4808354"/>
              <a:gd name="connsiteX72" fmla="*/ 25314 w 6134294"/>
              <a:gd name="connsiteY72" fmla="*/ 4808354 h 4808354"/>
              <a:gd name="connsiteX73" fmla="*/ 15578 w 6134294"/>
              <a:gd name="connsiteY73" fmla="*/ 4801427 h 4808354"/>
              <a:gd name="connsiteX74" fmla="*/ 0 w 6134294"/>
              <a:gd name="connsiteY74" fmla="*/ 4785849 h 4808354"/>
              <a:gd name="connsiteX75" fmla="*/ 0 w 6134294"/>
              <a:gd name="connsiteY75" fmla="*/ 4673818 h 4808354"/>
              <a:gd name="connsiteX76" fmla="*/ 3500 w 6134294"/>
              <a:gd name="connsiteY76" fmla="*/ 4660059 h 4808354"/>
              <a:gd name="connsiteX77" fmla="*/ 8651 w 6134294"/>
              <a:gd name="connsiteY77" fmla="*/ 4635172 h 4808354"/>
              <a:gd name="connsiteX78" fmla="*/ 15578 w 6134294"/>
              <a:gd name="connsiteY78" fmla="*/ 4545118 h 4808354"/>
              <a:gd name="connsiteX79" fmla="*/ 8651 w 6134294"/>
              <a:gd name="connsiteY79" fmla="*/ 4475845 h 4808354"/>
              <a:gd name="connsiteX80" fmla="*/ 1724 w 6134294"/>
              <a:gd name="connsiteY80" fmla="*/ 4392718 h 4808354"/>
              <a:gd name="connsiteX81" fmla="*/ 0 w 6134294"/>
              <a:gd name="connsiteY81" fmla="*/ 4379789 h 4808354"/>
              <a:gd name="connsiteX82" fmla="*/ 0 w 6134294"/>
              <a:gd name="connsiteY82" fmla="*/ 298835 h 4808354"/>
              <a:gd name="connsiteX83" fmla="*/ 23413 w 6134294"/>
              <a:gd name="connsiteY83" fmla="*/ 272358 h 4808354"/>
              <a:gd name="connsiteX84" fmla="*/ 105633 w 6134294"/>
              <a:gd name="connsiteY84" fmla="*/ 187863 h 4808354"/>
              <a:gd name="connsiteX85" fmla="*/ 278814 w 6134294"/>
              <a:gd name="connsiteY85" fmla="*/ 132445 h 4808354"/>
              <a:gd name="connsiteX86" fmla="*/ 431214 w 6134294"/>
              <a:gd name="connsiteY86" fmla="*/ 104736 h 4808354"/>
              <a:gd name="connsiteX87" fmla="*/ 860705 w 6134294"/>
              <a:gd name="connsiteY87" fmla="*/ 21609 h 4808354"/>
              <a:gd name="connsiteX88" fmla="*/ 967792 w 6134294"/>
              <a:gd name="connsiteY88" fmla="*/ 1693 h 480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134294" h="4808354">
                <a:moveTo>
                  <a:pt x="4038772" y="2973631"/>
                </a:moveTo>
                <a:cubicBezTo>
                  <a:pt x="4039165" y="2974694"/>
                  <a:pt x="4041951" y="2984998"/>
                  <a:pt x="4044694" y="2996303"/>
                </a:cubicBezTo>
                <a:lnTo>
                  <a:pt x="4045413" y="2999585"/>
                </a:lnTo>
                <a:lnTo>
                  <a:pt x="4041900" y="2986265"/>
                </a:lnTo>
                <a:cubicBezTo>
                  <a:pt x="4039312" y="2976319"/>
                  <a:pt x="4038510" y="2972922"/>
                  <a:pt x="4038772" y="2973631"/>
                </a:cubicBezTo>
                <a:close/>
                <a:moveTo>
                  <a:pt x="977554" y="0"/>
                </a:moveTo>
                <a:lnTo>
                  <a:pt x="2811699" y="0"/>
                </a:lnTo>
                <a:lnTo>
                  <a:pt x="2814196" y="827"/>
                </a:lnTo>
                <a:cubicBezTo>
                  <a:pt x="2877009" y="24199"/>
                  <a:pt x="2995509" y="88245"/>
                  <a:pt x="3049724" y="125518"/>
                </a:cubicBezTo>
                <a:cubicBezTo>
                  <a:pt x="3086275" y="150647"/>
                  <a:pt x="3118997" y="180936"/>
                  <a:pt x="3153633" y="208645"/>
                </a:cubicBezTo>
                <a:cubicBezTo>
                  <a:pt x="3186782" y="235164"/>
                  <a:pt x="3214024" y="268330"/>
                  <a:pt x="3243687" y="298699"/>
                </a:cubicBezTo>
                <a:cubicBezTo>
                  <a:pt x="3466682" y="527004"/>
                  <a:pt x="3390317" y="440630"/>
                  <a:pt x="3541560" y="624281"/>
                </a:cubicBezTo>
                <a:cubicBezTo>
                  <a:pt x="3598203" y="693061"/>
                  <a:pt x="3637104" y="774842"/>
                  <a:pt x="3680105" y="852881"/>
                </a:cubicBezTo>
                <a:cubicBezTo>
                  <a:pt x="3709016" y="905349"/>
                  <a:pt x="3748382" y="1005831"/>
                  <a:pt x="3756305" y="1067627"/>
                </a:cubicBezTo>
                <a:cubicBezTo>
                  <a:pt x="3763358" y="1122643"/>
                  <a:pt x="3760924" y="1178463"/>
                  <a:pt x="3763233" y="1233881"/>
                </a:cubicBezTo>
                <a:cubicBezTo>
                  <a:pt x="3763233" y="1233881"/>
                  <a:pt x="3754354" y="1340132"/>
                  <a:pt x="3749378" y="1393209"/>
                </a:cubicBezTo>
                <a:cubicBezTo>
                  <a:pt x="3742964" y="1461630"/>
                  <a:pt x="3742758" y="1445870"/>
                  <a:pt x="3735524" y="1510972"/>
                </a:cubicBezTo>
                <a:cubicBezTo>
                  <a:pt x="3732961" y="1534036"/>
                  <a:pt x="3730523" y="1557119"/>
                  <a:pt x="3728596" y="1580245"/>
                </a:cubicBezTo>
                <a:cubicBezTo>
                  <a:pt x="3725904" y="1612543"/>
                  <a:pt x="3721669" y="1644817"/>
                  <a:pt x="3721669" y="1677227"/>
                </a:cubicBezTo>
                <a:cubicBezTo>
                  <a:pt x="3721669" y="1714244"/>
                  <a:pt x="3726287" y="1751118"/>
                  <a:pt x="3728596" y="1788063"/>
                </a:cubicBezTo>
                <a:cubicBezTo>
                  <a:pt x="3733214" y="1825008"/>
                  <a:pt x="3736330" y="1862173"/>
                  <a:pt x="3742451" y="1898899"/>
                </a:cubicBezTo>
                <a:cubicBezTo>
                  <a:pt x="3747886" y="1931510"/>
                  <a:pt x="3757213" y="1963372"/>
                  <a:pt x="3763233" y="1995881"/>
                </a:cubicBezTo>
                <a:cubicBezTo>
                  <a:pt x="3768763" y="2025745"/>
                  <a:pt x="3772469" y="2055918"/>
                  <a:pt x="3777087" y="2085936"/>
                </a:cubicBezTo>
                <a:cubicBezTo>
                  <a:pt x="3787649" y="2154593"/>
                  <a:pt x="3815982" y="2219356"/>
                  <a:pt x="3832505" y="2286827"/>
                </a:cubicBezTo>
                <a:cubicBezTo>
                  <a:pt x="3843708" y="2332571"/>
                  <a:pt x="3847609" y="2379994"/>
                  <a:pt x="3860214" y="2425372"/>
                </a:cubicBezTo>
                <a:cubicBezTo>
                  <a:pt x="3870775" y="2463390"/>
                  <a:pt x="3888413" y="2499083"/>
                  <a:pt x="3901778" y="2536209"/>
                </a:cubicBezTo>
                <a:cubicBezTo>
                  <a:pt x="3909198" y="2556820"/>
                  <a:pt x="3916542" y="2577491"/>
                  <a:pt x="3922560" y="2598554"/>
                </a:cubicBezTo>
                <a:cubicBezTo>
                  <a:pt x="3930407" y="2626017"/>
                  <a:pt x="3936415" y="2653972"/>
                  <a:pt x="3943342" y="2681681"/>
                </a:cubicBezTo>
                <a:cubicBezTo>
                  <a:pt x="3956272" y="2733399"/>
                  <a:pt x="3976515" y="2783020"/>
                  <a:pt x="3991833" y="2834081"/>
                </a:cubicBezTo>
                <a:cubicBezTo>
                  <a:pt x="3997304" y="2852319"/>
                  <a:pt x="4001326" y="2870964"/>
                  <a:pt x="4005687" y="2889499"/>
                </a:cubicBezTo>
                <a:cubicBezTo>
                  <a:pt x="4010563" y="2910222"/>
                  <a:pt x="4012457" y="2931770"/>
                  <a:pt x="4019542" y="2951845"/>
                </a:cubicBezTo>
                <a:cubicBezTo>
                  <a:pt x="4049155" y="3035746"/>
                  <a:pt x="4052612" y="3035761"/>
                  <a:pt x="4049403" y="3017806"/>
                </a:cubicBezTo>
                <a:lnTo>
                  <a:pt x="4045413" y="2999585"/>
                </a:lnTo>
                <a:lnTo>
                  <a:pt x="4047211" y="3006401"/>
                </a:lnTo>
                <a:cubicBezTo>
                  <a:pt x="4051765" y="3023506"/>
                  <a:pt x="4058465" y="3048379"/>
                  <a:pt x="4068033" y="3083463"/>
                </a:cubicBezTo>
                <a:cubicBezTo>
                  <a:pt x="4102199" y="3144963"/>
                  <a:pt x="4100193" y="3143872"/>
                  <a:pt x="4137305" y="3201227"/>
                </a:cubicBezTo>
                <a:cubicBezTo>
                  <a:pt x="4150874" y="3222197"/>
                  <a:pt x="4164352" y="3243248"/>
                  <a:pt x="4178869" y="3263572"/>
                </a:cubicBezTo>
                <a:cubicBezTo>
                  <a:pt x="4214164" y="3312985"/>
                  <a:pt x="4200409" y="3279701"/>
                  <a:pt x="4213505" y="3318990"/>
                </a:cubicBezTo>
                <a:cubicBezTo>
                  <a:pt x="4235461" y="3351923"/>
                  <a:pt x="4224727" y="3331874"/>
                  <a:pt x="4241214" y="3381336"/>
                </a:cubicBezTo>
                <a:cubicBezTo>
                  <a:pt x="4241214" y="3381336"/>
                  <a:pt x="4270193" y="3422107"/>
                  <a:pt x="4282778" y="3443681"/>
                </a:cubicBezTo>
                <a:cubicBezTo>
                  <a:pt x="4286457" y="3449988"/>
                  <a:pt x="4286439" y="3457932"/>
                  <a:pt x="4289705" y="3464463"/>
                </a:cubicBezTo>
                <a:cubicBezTo>
                  <a:pt x="4298060" y="3481173"/>
                  <a:pt x="4313352" y="3503396"/>
                  <a:pt x="4324342" y="3519881"/>
                </a:cubicBezTo>
                <a:cubicBezTo>
                  <a:pt x="4333223" y="3522101"/>
                  <a:pt x="4383558" y="3533361"/>
                  <a:pt x="4386687" y="3540663"/>
                </a:cubicBezTo>
                <a:cubicBezTo>
                  <a:pt x="4397640" y="3566220"/>
                  <a:pt x="4388490" y="3596461"/>
                  <a:pt x="4393614" y="3623790"/>
                </a:cubicBezTo>
                <a:cubicBezTo>
                  <a:pt x="4395517" y="3633940"/>
                  <a:pt x="4402851" y="3642263"/>
                  <a:pt x="4407469" y="3651499"/>
                </a:cubicBezTo>
                <a:cubicBezTo>
                  <a:pt x="4425942" y="3653808"/>
                  <a:pt x="4444363" y="3656575"/>
                  <a:pt x="4462887" y="3658427"/>
                </a:cubicBezTo>
                <a:cubicBezTo>
                  <a:pt x="4490554" y="3661194"/>
                  <a:pt x="4518443" y="3661758"/>
                  <a:pt x="4546014" y="3665354"/>
                </a:cubicBezTo>
                <a:cubicBezTo>
                  <a:pt x="4571614" y="3668693"/>
                  <a:pt x="4596814" y="3674591"/>
                  <a:pt x="4622214" y="3679209"/>
                </a:cubicBezTo>
                <a:cubicBezTo>
                  <a:pt x="4727487" y="3649130"/>
                  <a:pt x="4607228" y="3687232"/>
                  <a:pt x="4760760" y="3616863"/>
                </a:cubicBezTo>
                <a:cubicBezTo>
                  <a:pt x="4785329" y="3605602"/>
                  <a:pt x="4811560" y="3598390"/>
                  <a:pt x="4836960" y="3589154"/>
                </a:cubicBezTo>
                <a:cubicBezTo>
                  <a:pt x="4854456" y="3582792"/>
                  <a:pt x="4869664" y="3571312"/>
                  <a:pt x="4885451" y="3561445"/>
                </a:cubicBezTo>
                <a:lnTo>
                  <a:pt x="5058633" y="3450609"/>
                </a:lnTo>
                <a:cubicBezTo>
                  <a:pt x="5112696" y="3464124"/>
                  <a:pt x="5061859" y="3448758"/>
                  <a:pt x="5134833" y="3485245"/>
                </a:cubicBezTo>
                <a:cubicBezTo>
                  <a:pt x="5145955" y="3490806"/>
                  <a:pt x="5158179" y="3493888"/>
                  <a:pt x="5169469" y="3499099"/>
                </a:cubicBezTo>
                <a:cubicBezTo>
                  <a:pt x="5188221" y="3507754"/>
                  <a:pt x="5206414" y="3517572"/>
                  <a:pt x="5224887" y="3526809"/>
                </a:cubicBezTo>
                <a:cubicBezTo>
                  <a:pt x="5271299" y="3550016"/>
                  <a:pt x="5321869" y="3563754"/>
                  <a:pt x="5370360" y="3582227"/>
                </a:cubicBezTo>
                <a:cubicBezTo>
                  <a:pt x="5391938" y="3590447"/>
                  <a:pt x="5407747" y="3609365"/>
                  <a:pt x="5425778" y="3623790"/>
                </a:cubicBezTo>
                <a:cubicBezTo>
                  <a:pt x="5432237" y="3628957"/>
                  <a:pt x="5607299" y="3763922"/>
                  <a:pt x="5640524" y="3810827"/>
                </a:cubicBezTo>
                <a:cubicBezTo>
                  <a:pt x="5663214" y="3842860"/>
                  <a:pt x="5678876" y="3879385"/>
                  <a:pt x="5695942" y="3914736"/>
                </a:cubicBezTo>
                <a:cubicBezTo>
                  <a:pt x="5720581" y="3965774"/>
                  <a:pt x="5748683" y="4030293"/>
                  <a:pt x="5758287" y="4087918"/>
                </a:cubicBezTo>
                <a:cubicBezTo>
                  <a:pt x="5763237" y="4117615"/>
                  <a:pt x="5765214" y="4147865"/>
                  <a:pt x="5765214" y="4177972"/>
                </a:cubicBezTo>
                <a:cubicBezTo>
                  <a:pt x="5765214" y="4189746"/>
                  <a:pt x="5750205" y="4196445"/>
                  <a:pt x="5758287" y="4212609"/>
                </a:cubicBezTo>
                <a:cubicBezTo>
                  <a:pt x="5766369" y="4228773"/>
                  <a:pt x="5790153" y="4243550"/>
                  <a:pt x="5813705" y="4274954"/>
                </a:cubicBezTo>
                <a:cubicBezTo>
                  <a:pt x="5820632" y="4277263"/>
                  <a:pt x="5828943" y="4277129"/>
                  <a:pt x="5834487" y="4281881"/>
                </a:cubicBezTo>
                <a:cubicBezTo>
                  <a:pt x="5853076" y="4297815"/>
                  <a:pt x="5870553" y="4330445"/>
                  <a:pt x="5882978" y="4351154"/>
                </a:cubicBezTo>
                <a:cubicBezTo>
                  <a:pt x="5905074" y="4364412"/>
                  <a:pt x="5926086" y="4375404"/>
                  <a:pt x="5945324" y="4392718"/>
                </a:cubicBezTo>
                <a:cubicBezTo>
                  <a:pt x="5959887" y="4405825"/>
                  <a:pt x="5972011" y="4421530"/>
                  <a:pt x="5986887" y="4434281"/>
                </a:cubicBezTo>
                <a:cubicBezTo>
                  <a:pt x="6009370" y="4453552"/>
                  <a:pt x="6050519" y="4476561"/>
                  <a:pt x="6070014" y="4503554"/>
                </a:cubicBezTo>
                <a:cubicBezTo>
                  <a:pt x="6092515" y="4534709"/>
                  <a:pt x="6125604" y="4562703"/>
                  <a:pt x="6132360" y="4600536"/>
                </a:cubicBezTo>
                <a:cubicBezTo>
                  <a:pt x="6145915" y="4676440"/>
                  <a:pt x="6085296" y="4716873"/>
                  <a:pt x="6042305" y="4759863"/>
                </a:cubicBezTo>
                <a:cubicBezTo>
                  <a:pt x="6016905" y="4771409"/>
                  <a:pt x="5991955" y="4784070"/>
                  <a:pt x="5966780" y="4796173"/>
                </a:cubicBezTo>
                <a:lnTo>
                  <a:pt x="5938372" y="4808354"/>
                </a:lnTo>
                <a:lnTo>
                  <a:pt x="25314" y="4808354"/>
                </a:lnTo>
                <a:lnTo>
                  <a:pt x="15578" y="4801427"/>
                </a:lnTo>
                <a:lnTo>
                  <a:pt x="0" y="4785849"/>
                </a:lnTo>
                <a:lnTo>
                  <a:pt x="0" y="4673818"/>
                </a:lnTo>
                <a:lnTo>
                  <a:pt x="3500" y="4660059"/>
                </a:lnTo>
                <a:cubicBezTo>
                  <a:pt x="5660" y="4650944"/>
                  <a:pt x="7523" y="4642223"/>
                  <a:pt x="8651" y="4635172"/>
                </a:cubicBezTo>
                <a:cubicBezTo>
                  <a:pt x="13408" y="4605443"/>
                  <a:pt x="13269" y="4575136"/>
                  <a:pt x="15578" y="4545118"/>
                </a:cubicBezTo>
                <a:cubicBezTo>
                  <a:pt x="13269" y="4522027"/>
                  <a:pt x="10752" y="4498956"/>
                  <a:pt x="8651" y="4475845"/>
                </a:cubicBezTo>
                <a:cubicBezTo>
                  <a:pt x="6134" y="4448154"/>
                  <a:pt x="4795" y="4420353"/>
                  <a:pt x="1724" y="4392718"/>
                </a:cubicBezTo>
                <a:lnTo>
                  <a:pt x="0" y="4379789"/>
                </a:lnTo>
                <a:lnTo>
                  <a:pt x="0" y="298835"/>
                </a:lnTo>
                <a:lnTo>
                  <a:pt x="23413" y="272358"/>
                </a:lnTo>
                <a:cubicBezTo>
                  <a:pt x="51776" y="240856"/>
                  <a:pt x="63745" y="229751"/>
                  <a:pt x="105633" y="187863"/>
                </a:cubicBezTo>
                <a:cubicBezTo>
                  <a:pt x="246271" y="140983"/>
                  <a:pt x="188198" y="158335"/>
                  <a:pt x="278814" y="132445"/>
                </a:cubicBezTo>
                <a:cubicBezTo>
                  <a:pt x="328460" y="118261"/>
                  <a:pt x="380493" y="114397"/>
                  <a:pt x="431214" y="104736"/>
                </a:cubicBezTo>
                <a:lnTo>
                  <a:pt x="860705" y="21609"/>
                </a:lnTo>
                <a:cubicBezTo>
                  <a:pt x="893667" y="15229"/>
                  <a:pt x="929579" y="8548"/>
                  <a:pt x="967792" y="1693"/>
                </a:cubicBezTo>
                <a:close/>
              </a:path>
            </a:pathLst>
          </a:custGeom>
        </p:spPr>
      </p:pic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426F0DFB-3522-59F3-C873-AF367948937F}"/>
              </a:ext>
            </a:extLst>
          </p:cNvPr>
          <p:cNvSpPr/>
          <p:nvPr/>
        </p:nvSpPr>
        <p:spPr>
          <a:xfrm flipH="1">
            <a:off x="9766476" y="6162907"/>
            <a:ext cx="2425524" cy="874107"/>
          </a:xfrm>
          <a:custGeom>
            <a:avLst/>
            <a:gdLst>
              <a:gd name="connsiteX0" fmla="*/ 2425524 w 2425524"/>
              <a:gd name="connsiteY0" fmla="*/ 0 h 874107"/>
              <a:gd name="connsiteX1" fmla="*/ 1859447 w 2425524"/>
              <a:gd name="connsiteY1" fmla="*/ 138382 h 874107"/>
              <a:gd name="connsiteX2" fmla="*/ 132576 w 2425524"/>
              <a:gd name="connsiteY2" fmla="*/ 872580 h 874107"/>
              <a:gd name="connsiteX3" fmla="*/ 130652 w 2425524"/>
              <a:gd name="connsiteY3" fmla="*/ 874107 h 874107"/>
              <a:gd name="connsiteX4" fmla="*/ 0 w 2425524"/>
              <a:gd name="connsiteY4" fmla="*/ 874107 h 874107"/>
              <a:gd name="connsiteX5" fmla="*/ 0 w 2425524"/>
              <a:gd name="connsiteY5" fmla="*/ 438222 h 874107"/>
              <a:gd name="connsiteX6" fmla="*/ 182097 w 2425524"/>
              <a:gd name="connsiteY6" fmla="*/ 409355 h 874107"/>
              <a:gd name="connsiteX7" fmla="*/ 2174525 w 2425524"/>
              <a:gd name="connsiteY7" fmla="*/ 29947 h 87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5524" h="874107">
                <a:moveTo>
                  <a:pt x="2425524" y="0"/>
                </a:moveTo>
                <a:lnTo>
                  <a:pt x="1859447" y="138382"/>
                </a:lnTo>
                <a:cubicBezTo>
                  <a:pt x="1122833" y="343923"/>
                  <a:pt x="530807" y="593456"/>
                  <a:pt x="132576" y="872580"/>
                </a:cubicBezTo>
                <a:lnTo>
                  <a:pt x="130652" y="874107"/>
                </a:lnTo>
                <a:lnTo>
                  <a:pt x="0" y="874107"/>
                </a:lnTo>
                <a:lnTo>
                  <a:pt x="0" y="438222"/>
                </a:lnTo>
                <a:lnTo>
                  <a:pt x="182097" y="409355"/>
                </a:lnTo>
                <a:cubicBezTo>
                  <a:pt x="716953" y="314420"/>
                  <a:pt x="1381227" y="135440"/>
                  <a:pt x="2174525" y="2994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80D651BD-C02F-51BD-9F11-CE92CB27A8B6}"/>
              </a:ext>
            </a:extLst>
          </p:cNvPr>
          <p:cNvGrpSpPr/>
          <p:nvPr/>
        </p:nvGrpSpPr>
        <p:grpSpPr>
          <a:xfrm>
            <a:off x="0" y="6104899"/>
            <a:ext cx="12192000" cy="932115"/>
            <a:chOff x="0" y="6104899"/>
            <a:chExt cx="12192000" cy="932115"/>
          </a:xfrm>
        </p:grpSpPr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2320971E-A1A4-E6A6-4238-953FC1C73838}"/>
                </a:ext>
              </a:extLst>
            </p:cNvPr>
            <p:cNvSpPr/>
            <p:nvPr userDrawn="1"/>
          </p:nvSpPr>
          <p:spPr>
            <a:xfrm flipH="1">
              <a:off x="0" y="6109132"/>
              <a:ext cx="12192000" cy="927882"/>
            </a:xfrm>
            <a:custGeom>
              <a:avLst/>
              <a:gdLst>
                <a:gd name="connsiteX0" fmla="*/ 3343329 w 12192000"/>
                <a:gd name="connsiteY0" fmla="*/ 167 h 927882"/>
                <a:gd name="connsiteX1" fmla="*/ 9636648 w 12192000"/>
                <a:gd name="connsiteY1" fmla="*/ 466993 h 927882"/>
                <a:gd name="connsiteX2" fmla="*/ 12175165 w 12192000"/>
                <a:gd name="connsiteY2" fmla="*/ 207150 h 927882"/>
                <a:gd name="connsiteX3" fmla="*/ 12192000 w 12192000"/>
                <a:gd name="connsiteY3" fmla="*/ 204971 h 927882"/>
                <a:gd name="connsiteX4" fmla="*/ 12192000 w 12192000"/>
                <a:gd name="connsiteY4" fmla="*/ 927882 h 927882"/>
                <a:gd name="connsiteX5" fmla="*/ 0 w 12192000"/>
                <a:gd name="connsiteY5" fmla="*/ 927882 h 927882"/>
                <a:gd name="connsiteX6" fmla="*/ 0 w 12192000"/>
                <a:gd name="connsiteY6" fmla="*/ 492155 h 927882"/>
                <a:gd name="connsiteX7" fmla="*/ 136569 w 12192000"/>
                <a:gd name="connsiteY7" fmla="*/ 471057 h 927882"/>
                <a:gd name="connsiteX8" fmla="*/ 3343329 w 12192000"/>
                <a:gd name="connsiteY8" fmla="*/ 167 h 92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927882">
                  <a:moveTo>
                    <a:pt x="3343329" y="167"/>
                  </a:moveTo>
                  <a:cubicBezTo>
                    <a:pt x="5009487" y="-9677"/>
                    <a:pt x="7965294" y="420337"/>
                    <a:pt x="9636648" y="466993"/>
                  </a:cubicBezTo>
                  <a:cubicBezTo>
                    <a:pt x="10576785" y="493237"/>
                    <a:pt x="11475617" y="305842"/>
                    <a:pt x="12175165" y="207150"/>
                  </a:cubicBezTo>
                  <a:lnTo>
                    <a:pt x="12192000" y="204971"/>
                  </a:lnTo>
                  <a:lnTo>
                    <a:pt x="12192000" y="927882"/>
                  </a:lnTo>
                  <a:lnTo>
                    <a:pt x="0" y="927882"/>
                  </a:lnTo>
                  <a:lnTo>
                    <a:pt x="0" y="492155"/>
                  </a:lnTo>
                  <a:lnTo>
                    <a:pt x="136569" y="471057"/>
                  </a:lnTo>
                  <a:cubicBezTo>
                    <a:pt x="920224" y="337338"/>
                    <a:pt x="1989576" y="8165"/>
                    <a:pt x="3343329" y="167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ea"/>
                <a:ea typeface="+mn-ea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6BC1F5F7-D6DC-05C0-0B3F-820AC1546480}"/>
                </a:ext>
              </a:extLst>
            </p:cNvPr>
            <p:cNvSpPr/>
            <p:nvPr userDrawn="1"/>
          </p:nvSpPr>
          <p:spPr>
            <a:xfrm flipH="1">
              <a:off x="8737939" y="6104899"/>
              <a:ext cx="3454061" cy="932115"/>
            </a:xfrm>
            <a:custGeom>
              <a:avLst/>
              <a:gdLst>
                <a:gd name="connsiteX0" fmla="*/ 3075587 w 3454061"/>
                <a:gd name="connsiteY0" fmla="*/ 180 h 932115"/>
                <a:gd name="connsiteX1" fmla="*/ 3403092 w 3454061"/>
                <a:gd name="connsiteY1" fmla="*/ 3526 h 932115"/>
                <a:gd name="connsiteX2" fmla="*/ 3454061 w 3454061"/>
                <a:gd name="connsiteY2" fmla="*/ 5418 h 932115"/>
                <a:gd name="connsiteX3" fmla="*/ 3448120 w 3454061"/>
                <a:gd name="connsiteY3" fmla="*/ 6318 h 932115"/>
                <a:gd name="connsiteX4" fmla="*/ 577010 w 3454061"/>
                <a:gd name="connsiteY4" fmla="*/ 881089 h 932115"/>
                <a:gd name="connsiteX5" fmla="*/ 487431 w 3454061"/>
                <a:gd name="connsiteY5" fmla="*/ 932115 h 932115"/>
                <a:gd name="connsiteX6" fmla="*/ 0 w 3454061"/>
                <a:gd name="connsiteY6" fmla="*/ 932115 h 932115"/>
                <a:gd name="connsiteX7" fmla="*/ 0 w 3454061"/>
                <a:gd name="connsiteY7" fmla="*/ 667389 h 932115"/>
                <a:gd name="connsiteX8" fmla="*/ 3051 w 3454061"/>
                <a:gd name="connsiteY8" fmla="*/ 665995 h 932115"/>
                <a:gd name="connsiteX9" fmla="*/ 2629993 w 3454061"/>
                <a:gd name="connsiteY9" fmla="*/ 34498 h 932115"/>
                <a:gd name="connsiteX10" fmla="*/ 2911984 w 3454061"/>
                <a:gd name="connsiteY10" fmla="*/ 4362 h 93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54061" h="932115">
                  <a:moveTo>
                    <a:pt x="3075587" y="180"/>
                  </a:moveTo>
                  <a:cubicBezTo>
                    <a:pt x="3179917" y="-483"/>
                    <a:pt x="3289296" y="705"/>
                    <a:pt x="3403092" y="3526"/>
                  </a:cubicBezTo>
                  <a:lnTo>
                    <a:pt x="3454061" y="5418"/>
                  </a:lnTo>
                  <a:lnTo>
                    <a:pt x="3448120" y="6318"/>
                  </a:lnTo>
                  <a:cubicBezTo>
                    <a:pt x="2255860" y="209990"/>
                    <a:pt x="1261027" y="513466"/>
                    <a:pt x="577010" y="881089"/>
                  </a:cubicBezTo>
                  <a:lnTo>
                    <a:pt x="487431" y="932115"/>
                  </a:lnTo>
                  <a:lnTo>
                    <a:pt x="0" y="932115"/>
                  </a:lnTo>
                  <a:lnTo>
                    <a:pt x="0" y="667389"/>
                  </a:lnTo>
                  <a:lnTo>
                    <a:pt x="3051" y="665995"/>
                  </a:lnTo>
                  <a:cubicBezTo>
                    <a:pt x="661260" y="384830"/>
                    <a:pt x="1570981" y="163782"/>
                    <a:pt x="2629993" y="34498"/>
                  </a:cubicBezTo>
                  <a:lnTo>
                    <a:pt x="2911984" y="4362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+mn-ea"/>
                <a:ea typeface="+mn-ea"/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32616367-F68A-A590-223F-ACF39E6BAB7F}"/>
                </a:ext>
              </a:extLst>
            </p:cNvPr>
            <p:cNvSpPr/>
            <p:nvPr userDrawn="1"/>
          </p:nvSpPr>
          <p:spPr>
            <a:xfrm flipH="1">
              <a:off x="9766476" y="6162907"/>
              <a:ext cx="2425524" cy="874107"/>
            </a:xfrm>
            <a:custGeom>
              <a:avLst/>
              <a:gdLst>
                <a:gd name="connsiteX0" fmla="*/ 2425524 w 2425524"/>
                <a:gd name="connsiteY0" fmla="*/ 0 h 874107"/>
                <a:gd name="connsiteX1" fmla="*/ 1859447 w 2425524"/>
                <a:gd name="connsiteY1" fmla="*/ 138382 h 874107"/>
                <a:gd name="connsiteX2" fmla="*/ 132576 w 2425524"/>
                <a:gd name="connsiteY2" fmla="*/ 872580 h 874107"/>
                <a:gd name="connsiteX3" fmla="*/ 130652 w 2425524"/>
                <a:gd name="connsiteY3" fmla="*/ 874107 h 874107"/>
                <a:gd name="connsiteX4" fmla="*/ 0 w 2425524"/>
                <a:gd name="connsiteY4" fmla="*/ 874107 h 874107"/>
                <a:gd name="connsiteX5" fmla="*/ 0 w 2425524"/>
                <a:gd name="connsiteY5" fmla="*/ 438222 h 874107"/>
                <a:gd name="connsiteX6" fmla="*/ 182097 w 2425524"/>
                <a:gd name="connsiteY6" fmla="*/ 409355 h 874107"/>
                <a:gd name="connsiteX7" fmla="*/ 2174525 w 2425524"/>
                <a:gd name="connsiteY7" fmla="*/ 29947 h 874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5524" h="874107">
                  <a:moveTo>
                    <a:pt x="2425524" y="0"/>
                  </a:moveTo>
                  <a:lnTo>
                    <a:pt x="1859447" y="138382"/>
                  </a:lnTo>
                  <a:cubicBezTo>
                    <a:pt x="1122833" y="343923"/>
                    <a:pt x="530807" y="593456"/>
                    <a:pt x="132576" y="872580"/>
                  </a:cubicBezTo>
                  <a:lnTo>
                    <a:pt x="130652" y="874107"/>
                  </a:lnTo>
                  <a:lnTo>
                    <a:pt x="0" y="874107"/>
                  </a:lnTo>
                  <a:lnTo>
                    <a:pt x="0" y="438222"/>
                  </a:lnTo>
                  <a:lnTo>
                    <a:pt x="182097" y="409355"/>
                  </a:lnTo>
                  <a:cubicBezTo>
                    <a:pt x="716953" y="314420"/>
                    <a:pt x="1381227" y="135440"/>
                    <a:pt x="2174525" y="2994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8735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F3BFCDF-472F-B582-2771-866DC4B380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/>
              <a:t>适时造势</a:t>
            </a:r>
            <a:endParaRPr 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E11C1E-3D4C-99CE-DBC7-76F0D85C64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651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FE8A5D33-A941-8DB6-AD06-743DFFB38871}"/>
              </a:ext>
            </a:extLst>
          </p:cNvPr>
          <p:cNvSpPr>
            <a:spLocks/>
          </p:cNvSpPr>
          <p:nvPr/>
        </p:nvSpPr>
        <p:spPr>
          <a:xfrm>
            <a:off x="839788" y="1412875"/>
            <a:ext cx="10512425" cy="4225925"/>
          </a:xfrm>
          <a:custGeom>
            <a:avLst/>
            <a:gdLst>
              <a:gd name="connsiteX0" fmla="*/ 127355 w 10512425"/>
              <a:gd name="connsiteY0" fmla="*/ 0 h 3528582"/>
              <a:gd name="connsiteX1" fmla="*/ 10385070 w 10512425"/>
              <a:gd name="connsiteY1" fmla="*/ 0 h 3528582"/>
              <a:gd name="connsiteX2" fmla="*/ 10512425 w 10512425"/>
              <a:gd name="connsiteY2" fmla="*/ 127355 h 3528582"/>
              <a:gd name="connsiteX3" fmla="*/ 10512425 w 10512425"/>
              <a:gd name="connsiteY3" fmla="*/ 2934788 h 3528582"/>
              <a:gd name="connsiteX4" fmla="*/ 10385070 w 10512425"/>
              <a:gd name="connsiteY4" fmla="*/ 3062143 h 3528582"/>
              <a:gd name="connsiteX5" fmla="*/ 1180815 w 10512425"/>
              <a:gd name="connsiteY5" fmla="*/ 3062143 h 3528582"/>
              <a:gd name="connsiteX6" fmla="*/ 584209 w 10512425"/>
              <a:gd name="connsiteY6" fmla="*/ 3528582 h 3528582"/>
              <a:gd name="connsiteX7" fmla="*/ 611220 w 10512425"/>
              <a:gd name="connsiteY7" fmla="*/ 3062143 h 3528582"/>
              <a:gd name="connsiteX8" fmla="*/ 127355 w 10512425"/>
              <a:gd name="connsiteY8" fmla="*/ 3062143 h 3528582"/>
              <a:gd name="connsiteX9" fmla="*/ 0 w 10512425"/>
              <a:gd name="connsiteY9" fmla="*/ 2934788 h 3528582"/>
              <a:gd name="connsiteX10" fmla="*/ 0 w 10512425"/>
              <a:gd name="connsiteY10" fmla="*/ 127355 h 3528582"/>
              <a:gd name="connsiteX11" fmla="*/ 127355 w 10512425"/>
              <a:gd name="connsiteY11" fmla="*/ 0 h 352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12425" h="3528582">
                <a:moveTo>
                  <a:pt x="127355" y="0"/>
                </a:moveTo>
                <a:lnTo>
                  <a:pt x="10385070" y="0"/>
                </a:lnTo>
                <a:cubicBezTo>
                  <a:pt x="10455406" y="0"/>
                  <a:pt x="10512425" y="57019"/>
                  <a:pt x="10512425" y="127355"/>
                </a:cubicBezTo>
                <a:lnTo>
                  <a:pt x="10512425" y="2934788"/>
                </a:lnTo>
                <a:cubicBezTo>
                  <a:pt x="10512425" y="3005124"/>
                  <a:pt x="10455406" y="3062143"/>
                  <a:pt x="10385070" y="3062143"/>
                </a:cubicBezTo>
                <a:lnTo>
                  <a:pt x="1180815" y="3062143"/>
                </a:lnTo>
                <a:lnTo>
                  <a:pt x="584209" y="3528582"/>
                </a:lnTo>
                <a:lnTo>
                  <a:pt x="611220" y="3062143"/>
                </a:lnTo>
                <a:lnTo>
                  <a:pt x="127355" y="3062143"/>
                </a:lnTo>
                <a:cubicBezTo>
                  <a:pt x="57019" y="3062143"/>
                  <a:pt x="0" y="3005124"/>
                  <a:pt x="0" y="2934788"/>
                </a:cubicBezTo>
                <a:lnTo>
                  <a:pt x="0" y="127355"/>
                </a:lnTo>
                <a:cubicBezTo>
                  <a:pt x="0" y="57019"/>
                  <a:pt x="57019" y="0"/>
                  <a:pt x="127355" y="0"/>
                </a:cubicBezTo>
                <a:close/>
              </a:path>
            </a:pathLst>
          </a:custGeom>
          <a:noFill/>
          <a:ln>
            <a:gradFill>
              <a:gsLst>
                <a:gs pos="80000">
                  <a:srgbClr val="2D3D79">
                    <a:alpha val="0"/>
                  </a:srgbClr>
                </a:gs>
                <a:gs pos="10000">
                  <a:schemeClr val="accent1">
                    <a:alpha val="0"/>
                  </a:schemeClr>
                </a:gs>
                <a:gs pos="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8663E33F-8F0D-AA30-9043-3E333B61D037}"/>
              </a:ext>
            </a:extLst>
          </p:cNvPr>
          <p:cNvSpPr/>
          <p:nvPr/>
        </p:nvSpPr>
        <p:spPr>
          <a:xfrm>
            <a:off x="8390467" y="1302067"/>
            <a:ext cx="261320" cy="26132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88E1681-A4C7-9941-7883-4CF5E2B06998}"/>
              </a:ext>
            </a:extLst>
          </p:cNvPr>
          <p:cNvSpPr txBox="1"/>
          <p:nvPr/>
        </p:nvSpPr>
        <p:spPr>
          <a:xfrm>
            <a:off x="2211901" y="2184229"/>
            <a:ext cx="5847755" cy="1107996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sz="7200" i="1" spc="400" dirty="0">
                <a:solidFill>
                  <a:schemeClr val="accent1"/>
                </a:solidFill>
                <a:effectLst>
                  <a:outerShdw blurRad="50800" dist="76200" dir="5400000" algn="t" rotWithShape="0">
                    <a:schemeClr val="accent1">
                      <a:lumMod val="75000"/>
                      <a:alpha val="20000"/>
                    </a:schemeClr>
                  </a:outerShdw>
                </a:effectLst>
                <a:latin typeface="+mj-ea"/>
                <a:ea typeface="+mj-ea"/>
              </a:rPr>
              <a:t>不要等待机会</a:t>
            </a:r>
            <a:endParaRPr lang="en-US" altLang="zh-CN" sz="7200" i="1" spc="400" dirty="0">
              <a:solidFill>
                <a:schemeClr val="accent1"/>
              </a:solidFill>
              <a:effectLst>
                <a:outerShdw blurRad="50800" dist="76200" dir="5400000" algn="t" rotWithShape="0">
                  <a:schemeClr val="accent1">
                    <a:lumMod val="75000"/>
                    <a:alpha val="2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DBFD766-5BC7-F21B-EA58-AF3D72A37B30}"/>
              </a:ext>
            </a:extLst>
          </p:cNvPr>
          <p:cNvSpPr txBox="1"/>
          <p:nvPr/>
        </p:nvSpPr>
        <p:spPr>
          <a:xfrm>
            <a:off x="4733398" y="3418342"/>
            <a:ext cx="5847755" cy="1107996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>
              <a:defRPr sz="5600" spc="400">
                <a:solidFill>
                  <a:schemeClr val="tx1">
                    <a:lumMod val="85000"/>
                    <a:lumOff val="15000"/>
                  </a:schemeClr>
                </a:solidFill>
                <a:latin typeface="江城斜宋体 900W" panose="02020900000000000000" pitchFamily="18" charset="-122"/>
                <a:ea typeface="江城斜宋体 900W" panose="02020900000000000000" pitchFamily="18" charset="-122"/>
              </a:defRPr>
            </a:lvl1pPr>
          </a:lstStyle>
          <a:p>
            <a:r>
              <a:rPr lang="zh-CN" altLang="en-US" sz="7200" i="1" dirty="0">
                <a:solidFill>
                  <a:schemeClr val="accent2"/>
                </a:solidFill>
                <a:effectLst>
                  <a:outerShdw blurRad="50800" dist="76200" dir="5400000" algn="t" rotWithShape="0">
                    <a:schemeClr val="accent2">
                      <a:lumMod val="75000"/>
                      <a:alpha val="20000"/>
                    </a:schemeClr>
                  </a:outerShdw>
                </a:effectLst>
                <a:latin typeface="+mj-ea"/>
                <a:ea typeface="+mj-ea"/>
              </a:rPr>
              <a:t>而是创造机会</a:t>
            </a:r>
            <a:endParaRPr lang="en-US" sz="7200" i="1" dirty="0">
              <a:solidFill>
                <a:schemeClr val="accent2"/>
              </a:solidFill>
              <a:effectLst>
                <a:outerShdw blurRad="50800" dist="76200" dir="5400000" algn="t" rotWithShape="0">
                  <a:schemeClr val="accent2">
                    <a:lumMod val="75000"/>
                    <a:alpha val="2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710796BF-DA16-9578-C6D8-E8483CED2439}"/>
              </a:ext>
            </a:extLst>
          </p:cNvPr>
          <p:cNvSpPr/>
          <p:nvPr/>
        </p:nvSpPr>
        <p:spPr>
          <a:xfrm>
            <a:off x="10581153" y="4902201"/>
            <a:ext cx="302078" cy="30207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C6536F9A-302B-6FDA-4C39-42EAC48014B4}"/>
              </a:ext>
            </a:extLst>
          </p:cNvPr>
          <p:cNvSpPr/>
          <p:nvPr/>
        </p:nvSpPr>
        <p:spPr>
          <a:xfrm>
            <a:off x="1350319" y="1991236"/>
            <a:ext cx="433624" cy="433624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59317403-5725-DC6A-086C-E3425ADA7F53}"/>
              </a:ext>
            </a:extLst>
          </p:cNvPr>
          <p:cNvSpPr/>
          <p:nvPr/>
        </p:nvSpPr>
        <p:spPr>
          <a:xfrm>
            <a:off x="3140795" y="4056338"/>
            <a:ext cx="313266" cy="313266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1960B82C-F2F6-2AAB-D43C-47F93C12E317}"/>
              </a:ext>
            </a:extLst>
          </p:cNvPr>
          <p:cNvSpPr/>
          <p:nvPr/>
        </p:nvSpPr>
        <p:spPr>
          <a:xfrm>
            <a:off x="9489821" y="2353518"/>
            <a:ext cx="553310" cy="55331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  <a:latin typeface="+mn-ea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36F52FB3-12CF-F71B-32BA-C42EE71C74E5}"/>
              </a:ext>
            </a:extLst>
          </p:cNvPr>
          <p:cNvSpPr/>
          <p:nvPr/>
        </p:nvSpPr>
        <p:spPr>
          <a:xfrm flipV="1">
            <a:off x="0" y="-52913"/>
            <a:ext cx="12192000" cy="927882"/>
          </a:xfrm>
          <a:custGeom>
            <a:avLst/>
            <a:gdLst>
              <a:gd name="connsiteX0" fmla="*/ 3343329 w 12192000"/>
              <a:gd name="connsiteY0" fmla="*/ 167 h 927882"/>
              <a:gd name="connsiteX1" fmla="*/ 9636648 w 12192000"/>
              <a:gd name="connsiteY1" fmla="*/ 466993 h 927882"/>
              <a:gd name="connsiteX2" fmla="*/ 12175165 w 12192000"/>
              <a:gd name="connsiteY2" fmla="*/ 207150 h 927882"/>
              <a:gd name="connsiteX3" fmla="*/ 12192000 w 12192000"/>
              <a:gd name="connsiteY3" fmla="*/ 204971 h 927882"/>
              <a:gd name="connsiteX4" fmla="*/ 12192000 w 12192000"/>
              <a:gd name="connsiteY4" fmla="*/ 927882 h 927882"/>
              <a:gd name="connsiteX5" fmla="*/ 0 w 12192000"/>
              <a:gd name="connsiteY5" fmla="*/ 927882 h 927882"/>
              <a:gd name="connsiteX6" fmla="*/ 0 w 12192000"/>
              <a:gd name="connsiteY6" fmla="*/ 492155 h 927882"/>
              <a:gd name="connsiteX7" fmla="*/ 136569 w 12192000"/>
              <a:gd name="connsiteY7" fmla="*/ 471057 h 927882"/>
              <a:gd name="connsiteX8" fmla="*/ 3343329 w 12192000"/>
              <a:gd name="connsiteY8" fmla="*/ 167 h 92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927882">
                <a:moveTo>
                  <a:pt x="3343329" y="167"/>
                </a:moveTo>
                <a:cubicBezTo>
                  <a:pt x="5009487" y="-9677"/>
                  <a:pt x="7965294" y="420337"/>
                  <a:pt x="9636648" y="466993"/>
                </a:cubicBezTo>
                <a:cubicBezTo>
                  <a:pt x="10576785" y="493237"/>
                  <a:pt x="11475617" y="305842"/>
                  <a:pt x="12175165" y="207150"/>
                </a:cubicBezTo>
                <a:lnTo>
                  <a:pt x="12192000" y="204971"/>
                </a:lnTo>
                <a:lnTo>
                  <a:pt x="12192000" y="927882"/>
                </a:lnTo>
                <a:lnTo>
                  <a:pt x="0" y="927882"/>
                </a:lnTo>
                <a:lnTo>
                  <a:pt x="0" y="492155"/>
                </a:lnTo>
                <a:lnTo>
                  <a:pt x="136569" y="471057"/>
                </a:lnTo>
                <a:cubicBezTo>
                  <a:pt x="920224" y="337338"/>
                  <a:pt x="1989576" y="8165"/>
                  <a:pt x="3343329" y="167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CDCBEF84-A812-5AEC-2841-0B1899642B95}"/>
              </a:ext>
            </a:extLst>
          </p:cNvPr>
          <p:cNvSpPr/>
          <p:nvPr/>
        </p:nvSpPr>
        <p:spPr>
          <a:xfrm flipV="1">
            <a:off x="0" y="-52913"/>
            <a:ext cx="3454061" cy="932115"/>
          </a:xfrm>
          <a:custGeom>
            <a:avLst/>
            <a:gdLst>
              <a:gd name="connsiteX0" fmla="*/ 3075587 w 3454061"/>
              <a:gd name="connsiteY0" fmla="*/ 180 h 932115"/>
              <a:gd name="connsiteX1" fmla="*/ 3403092 w 3454061"/>
              <a:gd name="connsiteY1" fmla="*/ 3526 h 932115"/>
              <a:gd name="connsiteX2" fmla="*/ 3454061 w 3454061"/>
              <a:gd name="connsiteY2" fmla="*/ 5418 h 932115"/>
              <a:gd name="connsiteX3" fmla="*/ 3448120 w 3454061"/>
              <a:gd name="connsiteY3" fmla="*/ 6318 h 932115"/>
              <a:gd name="connsiteX4" fmla="*/ 577010 w 3454061"/>
              <a:gd name="connsiteY4" fmla="*/ 881089 h 932115"/>
              <a:gd name="connsiteX5" fmla="*/ 487431 w 3454061"/>
              <a:gd name="connsiteY5" fmla="*/ 932115 h 932115"/>
              <a:gd name="connsiteX6" fmla="*/ 0 w 3454061"/>
              <a:gd name="connsiteY6" fmla="*/ 932115 h 932115"/>
              <a:gd name="connsiteX7" fmla="*/ 0 w 3454061"/>
              <a:gd name="connsiteY7" fmla="*/ 667389 h 932115"/>
              <a:gd name="connsiteX8" fmla="*/ 3051 w 3454061"/>
              <a:gd name="connsiteY8" fmla="*/ 665995 h 932115"/>
              <a:gd name="connsiteX9" fmla="*/ 2629993 w 3454061"/>
              <a:gd name="connsiteY9" fmla="*/ 34498 h 932115"/>
              <a:gd name="connsiteX10" fmla="*/ 2911984 w 3454061"/>
              <a:gd name="connsiteY10" fmla="*/ 4362 h 932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54061" h="932115">
                <a:moveTo>
                  <a:pt x="3075587" y="180"/>
                </a:moveTo>
                <a:cubicBezTo>
                  <a:pt x="3179917" y="-483"/>
                  <a:pt x="3289296" y="705"/>
                  <a:pt x="3403092" y="3526"/>
                </a:cubicBezTo>
                <a:lnTo>
                  <a:pt x="3454061" y="5418"/>
                </a:lnTo>
                <a:lnTo>
                  <a:pt x="3448120" y="6318"/>
                </a:lnTo>
                <a:cubicBezTo>
                  <a:pt x="2255860" y="209990"/>
                  <a:pt x="1261027" y="513466"/>
                  <a:pt x="577010" y="881089"/>
                </a:cubicBezTo>
                <a:lnTo>
                  <a:pt x="487431" y="932115"/>
                </a:lnTo>
                <a:lnTo>
                  <a:pt x="0" y="932115"/>
                </a:lnTo>
                <a:lnTo>
                  <a:pt x="0" y="667389"/>
                </a:lnTo>
                <a:lnTo>
                  <a:pt x="3051" y="665995"/>
                </a:lnTo>
                <a:cubicBezTo>
                  <a:pt x="661260" y="384830"/>
                  <a:pt x="1570981" y="163782"/>
                  <a:pt x="2629993" y="34498"/>
                </a:cubicBezTo>
                <a:lnTo>
                  <a:pt x="2911984" y="4362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AC85833A-1612-E8FC-E31A-ED4330407C5B}"/>
              </a:ext>
            </a:extLst>
          </p:cNvPr>
          <p:cNvSpPr/>
          <p:nvPr/>
        </p:nvSpPr>
        <p:spPr>
          <a:xfrm flipV="1">
            <a:off x="0" y="-52913"/>
            <a:ext cx="2425524" cy="874107"/>
          </a:xfrm>
          <a:custGeom>
            <a:avLst/>
            <a:gdLst>
              <a:gd name="connsiteX0" fmla="*/ 2425524 w 2425524"/>
              <a:gd name="connsiteY0" fmla="*/ 0 h 874107"/>
              <a:gd name="connsiteX1" fmla="*/ 1859447 w 2425524"/>
              <a:gd name="connsiteY1" fmla="*/ 138382 h 874107"/>
              <a:gd name="connsiteX2" fmla="*/ 132576 w 2425524"/>
              <a:gd name="connsiteY2" fmla="*/ 872580 h 874107"/>
              <a:gd name="connsiteX3" fmla="*/ 130652 w 2425524"/>
              <a:gd name="connsiteY3" fmla="*/ 874107 h 874107"/>
              <a:gd name="connsiteX4" fmla="*/ 0 w 2425524"/>
              <a:gd name="connsiteY4" fmla="*/ 874107 h 874107"/>
              <a:gd name="connsiteX5" fmla="*/ 0 w 2425524"/>
              <a:gd name="connsiteY5" fmla="*/ 438222 h 874107"/>
              <a:gd name="connsiteX6" fmla="*/ 182097 w 2425524"/>
              <a:gd name="connsiteY6" fmla="*/ 409355 h 874107"/>
              <a:gd name="connsiteX7" fmla="*/ 2174525 w 2425524"/>
              <a:gd name="connsiteY7" fmla="*/ 29947 h 87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5524" h="874107">
                <a:moveTo>
                  <a:pt x="2425524" y="0"/>
                </a:moveTo>
                <a:lnTo>
                  <a:pt x="1859447" y="138382"/>
                </a:lnTo>
                <a:cubicBezTo>
                  <a:pt x="1122833" y="343923"/>
                  <a:pt x="530807" y="593456"/>
                  <a:pt x="132576" y="872580"/>
                </a:cubicBezTo>
                <a:lnTo>
                  <a:pt x="130652" y="874107"/>
                </a:lnTo>
                <a:lnTo>
                  <a:pt x="0" y="874107"/>
                </a:lnTo>
                <a:lnTo>
                  <a:pt x="0" y="438222"/>
                </a:lnTo>
                <a:lnTo>
                  <a:pt x="182097" y="409355"/>
                </a:lnTo>
                <a:cubicBezTo>
                  <a:pt x="716953" y="314420"/>
                  <a:pt x="1381227" y="135440"/>
                  <a:pt x="2174525" y="2994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42761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2">
            <a:extLst>
              <a:ext uri="{FF2B5EF4-FFF2-40B4-BE49-F238E27FC236}">
                <a16:creationId xmlns:a16="http://schemas.microsoft.com/office/drawing/2014/main" id="{81D7E5B5-62FF-580E-24AC-130BE61BC613}"/>
              </a:ext>
            </a:extLst>
          </p:cNvPr>
          <p:cNvSpPr>
            <a:spLocks/>
          </p:cNvSpPr>
          <p:nvPr/>
        </p:nvSpPr>
        <p:spPr>
          <a:xfrm>
            <a:off x="1569880" y="2886241"/>
            <a:ext cx="1698416" cy="2210413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AEB1357E-D90F-5368-F55E-2B963F6B7F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意义与类型</a:t>
            </a:r>
            <a:endParaRPr 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561F839-4CA3-8287-869F-D44B1F8576AD}"/>
              </a:ext>
            </a:extLst>
          </p:cNvPr>
          <p:cNvSpPr txBox="1"/>
          <p:nvPr/>
        </p:nvSpPr>
        <p:spPr>
          <a:xfrm>
            <a:off x="750122" y="1312526"/>
            <a:ext cx="10595164" cy="126707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R="5080" algn="just">
              <a:lnSpc>
                <a:spcPct val="130000"/>
              </a:lnSpc>
              <a:tabLst>
                <a:tab pos="1553845" algn="l"/>
              </a:tabLs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目前的房地产销售十分困难的</a:t>
            </a:r>
            <a:r>
              <a:rPr lang="zh-CN" altLang="en-US" spc="-1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情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况下，竞争楼盘又不断的出现。</a:t>
            </a:r>
            <a:r>
              <a:rPr lang="zh-CN" altLang="en-US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售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楼处门可罗雀而烦恼不已。而对于客户来说，</a:t>
            </a:r>
            <a:r>
              <a:rPr lang="zh-CN" altLang="en-US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对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楼盘的信任度首先是建立在售楼处人气的旺盛</a:t>
            </a:r>
            <a:r>
              <a:rPr lang="zh-CN" altLang="en-US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与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否的程度上。所以销售的现场造势就显得尤为</a:t>
            </a:r>
            <a:r>
              <a:rPr lang="zh-CN" altLang="en-US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重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要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02BC169-F74B-13C0-151F-1B2E96506322}"/>
              </a:ext>
            </a:extLst>
          </p:cNvPr>
          <p:cNvSpPr txBox="1"/>
          <p:nvPr/>
        </p:nvSpPr>
        <p:spPr>
          <a:xfrm>
            <a:off x="1806807" y="4286176"/>
            <a:ext cx="1251600" cy="384203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marR="5080" algn="just">
              <a:lnSpc>
                <a:spcPct val="120000"/>
              </a:lnSpc>
              <a:tabLst>
                <a:tab pos="1553845" algn="l"/>
              </a:tabLst>
            </a:pP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cs typeface="OPPOSans R" panose="00020600040101010101" pitchFamily="18" charset="-122"/>
              </a:rPr>
              <a:t>电话造势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C819D89-3449-5B10-C73F-756C210986DA}"/>
              </a:ext>
            </a:extLst>
          </p:cNvPr>
          <p:cNvGrpSpPr/>
          <p:nvPr/>
        </p:nvGrpSpPr>
        <p:grpSpPr>
          <a:xfrm>
            <a:off x="2143137" y="3381914"/>
            <a:ext cx="515219" cy="516275"/>
            <a:chOff x="2143137" y="3381914"/>
            <a:chExt cx="515219" cy="516275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34EC3AB8-40B4-8600-477D-6CE925FA8A29}"/>
                </a:ext>
              </a:extLst>
            </p:cNvPr>
            <p:cNvSpPr/>
            <p:nvPr/>
          </p:nvSpPr>
          <p:spPr>
            <a:xfrm>
              <a:off x="2447312" y="3381914"/>
              <a:ext cx="211044" cy="215181"/>
            </a:xfrm>
            <a:custGeom>
              <a:avLst/>
              <a:gdLst>
                <a:gd name="connsiteX0" fmla="*/ 209026 w 211044"/>
                <a:gd name="connsiteY0" fmla="*/ 215182 h 215181"/>
                <a:gd name="connsiteX1" fmla="*/ 205510 w 211044"/>
                <a:gd name="connsiteY1" fmla="*/ 141644 h 215181"/>
                <a:gd name="connsiteX2" fmla="*/ 157210 w 211044"/>
                <a:gd name="connsiteY2" fmla="*/ 54889 h 215181"/>
                <a:gd name="connsiteX3" fmla="*/ 72125 w 211044"/>
                <a:gd name="connsiteY3" fmla="*/ 5643 h 215181"/>
                <a:gd name="connsiteX4" fmla="*/ 0 w 211044"/>
                <a:gd name="connsiteY4" fmla="*/ 2058 h 215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044" h="215181">
                  <a:moveTo>
                    <a:pt x="209026" y="215182"/>
                  </a:moveTo>
                  <a:cubicBezTo>
                    <a:pt x="212600" y="190736"/>
                    <a:pt x="211428" y="165709"/>
                    <a:pt x="205510" y="141644"/>
                  </a:cubicBezTo>
                  <a:cubicBezTo>
                    <a:pt x="197692" y="109855"/>
                    <a:pt x="181592" y="79749"/>
                    <a:pt x="157210" y="54889"/>
                  </a:cubicBezTo>
                  <a:cubicBezTo>
                    <a:pt x="132828" y="30030"/>
                    <a:pt x="103301" y="13614"/>
                    <a:pt x="72125" y="5643"/>
                  </a:cubicBezTo>
                  <a:cubicBezTo>
                    <a:pt x="48523" y="-391"/>
                    <a:pt x="23976" y="-1586"/>
                    <a:pt x="0" y="2058"/>
                  </a:cubicBezTo>
                </a:path>
              </a:pathLst>
            </a:custGeom>
            <a:solidFill>
              <a:schemeClr val="accent1"/>
            </a:solidFill>
            <a:ln w="56417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473E7E7E-DBC7-E0A3-6DFF-827C6FEDA116}"/>
                </a:ext>
              </a:extLst>
            </p:cNvPr>
            <p:cNvSpPr/>
            <p:nvPr/>
          </p:nvSpPr>
          <p:spPr>
            <a:xfrm>
              <a:off x="2452556" y="3486203"/>
              <a:ext cx="97404" cy="99315"/>
            </a:xfrm>
            <a:custGeom>
              <a:avLst/>
              <a:gdLst>
                <a:gd name="connsiteX0" fmla="*/ 96472 w 97404"/>
                <a:gd name="connsiteY0" fmla="*/ 99315 h 99315"/>
                <a:gd name="connsiteX1" fmla="*/ 72559 w 97404"/>
                <a:gd name="connsiteY1" fmla="*/ 25334 h 99315"/>
                <a:gd name="connsiteX2" fmla="*/ 0 w 97404"/>
                <a:gd name="connsiteY2" fmla="*/ 950 h 99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404" h="99315">
                  <a:moveTo>
                    <a:pt x="96472" y="99315"/>
                  </a:moveTo>
                  <a:cubicBezTo>
                    <a:pt x="100301" y="73128"/>
                    <a:pt x="92330" y="45493"/>
                    <a:pt x="72559" y="25334"/>
                  </a:cubicBezTo>
                  <a:cubicBezTo>
                    <a:pt x="52786" y="5175"/>
                    <a:pt x="25684" y="-2954"/>
                    <a:pt x="0" y="950"/>
                  </a:cubicBezTo>
                </a:path>
              </a:pathLst>
            </a:custGeom>
            <a:solidFill>
              <a:schemeClr val="accent1"/>
            </a:solidFill>
            <a:ln w="56417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AAE7EF7C-DDF3-B5EE-2E02-E2E75308E0CC}"/>
                </a:ext>
              </a:extLst>
            </p:cNvPr>
            <p:cNvSpPr/>
            <p:nvPr/>
          </p:nvSpPr>
          <p:spPr>
            <a:xfrm>
              <a:off x="2143137" y="3426812"/>
              <a:ext cx="462312" cy="471377"/>
            </a:xfrm>
            <a:custGeom>
              <a:avLst/>
              <a:gdLst>
                <a:gd name="connsiteX0" fmla="*/ 125752 w 462312"/>
                <a:gd name="connsiteY0" fmla="*/ 0 h 471377"/>
                <a:gd name="connsiteX1" fmla="*/ 150474 w 462312"/>
                <a:gd name="connsiteY1" fmla="*/ 14838 h 471377"/>
                <a:gd name="connsiteX2" fmla="*/ 185063 w 462312"/>
                <a:gd name="connsiteY2" fmla="*/ 78365 h 471377"/>
                <a:gd name="connsiteX3" fmla="*/ 185631 w 462312"/>
                <a:gd name="connsiteY3" fmla="*/ 105253 h 471377"/>
                <a:gd name="connsiteX4" fmla="*/ 152310 w 462312"/>
                <a:gd name="connsiteY4" fmla="*/ 173203 h 471377"/>
                <a:gd name="connsiteX5" fmla="*/ 202379 w 462312"/>
                <a:gd name="connsiteY5" fmla="*/ 265029 h 471377"/>
                <a:gd name="connsiteX6" fmla="*/ 292273 w 462312"/>
                <a:gd name="connsiteY6" fmla="*/ 315911 h 471377"/>
                <a:gd name="connsiteX7" fmla="*/ 358906 w 462312"/>
                <a:gd name="connsiteY7" fmla="*/ 281942 h 471377"/>
                <a:gd name="connsiteX8" fmla="*/ 385293 w 462312"/>
                <a:gd name="connsiteY8" fmla="*/ 282530 h 471377"/>
                <a:gd name="connsiteX9" fmla="*/ 447775 w 462312"/>
                <a:gd name="connsiteY9" fmla="*/ 317949 h 471377"/>
                <a:gd name="connsiteX10" fmla="*/ 462312 w 462312"/>
                <a:gd name="connsiteY10" fmla="*/ 343148 h 471377"/>
                <a:gd name="connsiteX11" fmla="*/ 462312 w 462312"/>
                <a:gd name="connsiteY11" fmla="*/ 416286 h 471377"/>
                <a:gd name="connsiteX12" fmla="*/ 393769 w 462312"/>
                <a:gd name="connsiteY12" fmla="*/ 468524 h 471377"/>
                <a:gd name="connsiteX13" fmla="*/ 142396 w 462312"/>
                <a:gd name="connsiteY13" fmla="*/ 326189 h 471377"/>
                <a:gd name="connsiteX14" fmla="*/ 2798 w 462312"/>
                <a:gd name="connsiteY14" fmla="*/ 69887 h 471377"/>
                <a:gd name="connsiteX15" fmla="*/ 54032 w 462312"/>
                <a:gd name="connsiteY15" fmla="*/ 0 h 471377"/>
                <a:gd name="connsiteX16" fmla="*/ 125752 w 462312"/>
                <a:gd name="connsiteY16" fmla="*/ 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2312" h="471377">
                  <a:moveTo>
                    <a:pt x="125752" y="0"/>
                  </a:moveTo>
                  <a:cubicBezTo>
                    <a:pt x="136023" y="0"/>
                    <a:pt x="145488" y="5681"/>
                    <a:pt x="150474" y="14838"/>
                  </a:cubicBezTo>
                  <a:lnTo>
                    <a:pt x="185063" y="78365"/>
                  </a:lnTo>
                  <a:cubicBezTo>
                    <a:pt x="189591" y="86683"/>
                    <a:pt x="189805" y="96743"/>
                    <a:pt x="185631" y="105253"/>
                  </a:cubicBezTo>
                  <a:lnTo>
                    <a:pt x="152310" y="173203"/>
                  </a:lnTo>
                  <a:cubicBezTo>
                    <a:pt x="152310" y="173203"/>
                    <a:pt x="161966" y="223823"/>
                    <a:pt x="202379" y="265029"/>
                  </a:cubicBezTo>
                  <a:cubicBezTo>
                    <a:pt x="242794" y="306235"/>
                    <a:pt x="292273" y="315911"/>
                    <a:pt x="292273" y="315911"/>
                  </a:cubicBezTo>
                  <a:lnTo>
                    <a:pt x="358906" y="281942"/>
                  </a:lnTo>
                  <a:cubicBezTo>
                    <a:pt x="367258" y="277683"/>
                    <a:pt x="377132" y="277904"/>
                    <a:pt x="385293" y="282530"/>
                  </a:cubicBezTo>
                  <a:lnTo>
                    <a:pt x="447775" y="317949"/>
                  </a:lnTo>
                  <a:cubicBezTo>
                    <a:pt x="456749" y="323035"/>
                    <a:pt x="462312" y="332680"/>
                    <a:pt x="462312" y="343148"/>
                  </a:cubicBezTo>
                  <a:lnTo>
                    <a:pt x="462312" y="416286"/>
                  </a:lnTo>
                  <a:cubicBezTo>
                    <a:pt x="462312" y="453531"/>
                    <a:pt x="428381" y="480433"/>
                    <a:pt x="393769" y="468524"/>
                  </a:cubicBezTo>
                  <a:cubicBezTo>
                    <a:pt x="322682" y="444068"/>
                    <a:pt x="212336" y="397502"/>
                    <a:pt x="142396" y="326189"/>
                  </a:cubicBezTo>
                  <a:cubicBezTo>
                    <a:pt x="72454" y="254878"/>
                    <a:pt x="26784" y="142367"/>
                    <a:pt x="2798" y="69887"/>
                  </a:cubicBezTo>
                  <a:cubicBezTo>
                    <a:pt x="-8881" y="34596"/>
                    <a:pt x="17503" y="0"/>
                    <a:pt x="54032" y="0"/>
                  </a:cubicBezTo>
                  <a:lnTo>
                    <a:pt x="125752" y="0"/>
                  </a:lnTo>
                  <a:close/>
                </a:path>
              </a:pathLst>
            </a:custGeom>
            <a:solidFill>
              <a:schemeClr val="accent1"/>
            </a:solidFill>
            <a:ln w="56417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椭圆 15">
            <a:extLst>
              <a:ext uri="{FF2B5EF4-FFF2-40B4-BE49-F238E27FC236}">
                <a16:creationId xmlns:a16="http://schemas.microsoft.com/office/drawing/2014/main" id="{CAB1CB28-EA8B-1183-2A12-BFADDE0AEAF9}"/>
              </a:ext>
            </a:extLst>
          </p:cNvPr>
          <p:cNvSpPr/>
          <p:nvPr/>
        </p:nvSpPr>
        <p:spPr>
          <a:xfrm>
            <a:off x="1957740" y="3175206"/>
            <a:ext cx="871834" cy="871834"/>
          </a:xfrm>
          <a:prstGeom prst="ellipse">
            <a:avLst/>
          </a:prstGeom>
          <a:noFill/>
          <a:ln w="127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2">
            <a:extLst>
              <a:ext uri="{FF2B5EF4-FFF2-40B4-BE49-F238E27FC236}">
                <a16:creationId xmlns:a16="http://schemas.microsoft.com/office/drawing/2014/main" id="{74AE2E15-8C32-6E5C-91B1-2A3F974B4F88}"/>
              </a:ext>
            </a:extLst>
          </p:cNvPr>
          <p:cNvSpPr>
            <a:spLocks/>
          </p:cNvSpPr>
          <p:nvPr/>
        </p:nvSpPr>
        <p:spPr>
          <a:xfrm>
            <a:off x="3984346" y="2886241"/>
            <a:ext cx="1698416" cy="2210413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D06A32F5-1761-C237-461B-7418484365C0}"/>
              </a:ext>
            </a:extLst>
          </p:cNvPr>
          <p:cNvSpPr txBox="1"/>
          <p:nvPr/>
        </p:nvSpPr>
        <p:spPr>
          <a:xfrm>
            <a:off x="4221273" y="4286176"/>
            <a:ext cx="1251600" cy="384203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marR="5080" algn="just">
              <a:lnSpc>
                <a:spcPct val="120000"/>
              </a:lnSpc>
              <a:tabLst>
                <a:tab pos="1553845" algn="l"/>
              </a:tabLst>
            </a:pP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cs typeface="OPPOSans R" panose="00020600040101010101" pitchFamily="18" charset="-122"/>
              </a:rPr>
              <a:t>前台造势</a:t>
            </a: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0AA2838E-1FB0-FE8D-381E-A4224FCBF675}"/>
              </a:ext>
            </a:extLst>
          </p:cNvPr>
          <p:cNvSpPr/>
          <p:nvPr/>
        </p:nvSpPr>
        <p:spPr>
          <a:xfrm>
            <a:off x="4372206" y="3175206"/>
            <a:ext cx="871834" cy="871834"/>
          </a:xfrm>
          <a:prstGeom prst="ellipse">
            <a:avLst/>
          </a:prstGeom>
          <a:noFill/>
          <a:ln w="127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2">
            <a:extLst>
              <a:ext uri="{FF2B5EF4-FFF2-40B4-BE49-F238E27FC236}">
                <a16:creationId xmlns:a16="http://schemas.microsoft.com/office/drawing/2014/main" id="{7D58E8AA-7739-0329-40E8-336CE2D45C73}"/>
              </a:ext>
            </a:extLst>
          </p:cNvPr>
          <p:cNvSpPr>
            <a:spLocks/>
          </p:cNvSpPr>
          <p:nvPr/>
        </p:nvSpPr>
        <p:spPr>
          <a:xfrm>
            <a:off x="6398812" y="2886241"/>
            <a:ext cx="1698416" cy="2210413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7B06BAF5-1561-1EFF-EF8F-B8479041463F}"/>
              </a:ext>
            </a:extLst>
          </p:cNvPr>
          <p:cNvSpPr txBox="1"/>
          <p:nvPr/>
        </p:nvSpPr>
        <p:spPr>
          <a:xfrm>
            <a:off x="6635739" y="4286176"/>
            <a:ext cx="1251600" cy="384203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marR="5080" algn="just">
              <a:lnSpc>
                <a:spcPct val="120000"/>
              </a:lnSpc>
              <a:tabLst>
                <a:tab pos="1553845" algn="l"/>
              </a:tabLst>
            </a:pP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cs typeface="OPPOSans R" panose="00020600040101010101" pitchFamily="18" charset="-122"/>
              </a:rPr>
              <a:t>客户造势</a:t>
            </a:r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40234692-5367-4EAB-FA6A-840EAAE870EE}"/>
              </a:ext>
            </a:extLst>
          </p:cNvPr>
          <p:cNvSpPr/>
          <p:nvPr/>
        </p:nvSpPr>
        <p:spPr>
          <a:xfrm>
            <a:off x="6786672" y="3175206"/>
            <a:ext cx="871834" cy="871834"/>
          </a:xfrm>
          <a:prstGeom prst="ellipse">
            <a:avLst/>
          </a:prstGeom>
          <a:noFill/>
          <a:ln w="127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2">
            <a:extLst>
              <a:ext uri="{FF2B5EF4-FFF2-40B4-BE49-F238E27FC236}">
                <a16:creationId xmlns:a16="http://schemas.microsoft.com/office/drawing/2014/main" id="{5656D979-C6F5-CAA7-C073-EC632C39D332}"/>
              </a:ext>
            </a:extLst>
          </p:cNvPr>
          <p:cNvSpPr>
            <a:spLocks/>
          </p:cNvSpPr>
          <p:nvPr/>
        </p:nvSpPr>
        <p:spPr>
          <a:xfrm>
            <a:off x="8813278" y="2886241"/>
            <a:ext cx="1698416" cy="2210413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E9D3DF74-6A23-71DC-92D1-4AED5082F9A8}"/>
              </a:ext>
            </a:extLst>
          </p:cNvPr>
          <p:cNvSpPr txBox="1"/>
          <p:nvPr/>
        </p:nvSpPr>
        <p:spPr>
          <a:xfrm>
            <a:off x="9050205" y="4286176"/>
            <a:ext cx="1251600" cy="384203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marR="5080" algn="just">
              <a:lnSpc>
                <a:spcPct val="120000"/>
              </a:lnSpc>
              <a:tabLst>
                <a:tab pos="1553845" algn="l"/>
              </a:tabLst>
            </a:pP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cs typeface="OPPOSans R" panose="00020600040101010101" pitchFamily="18" charset="-122"/>
              </a:rPr>
              <a:t>业务造势</a:t>
            </a:r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FAE8E8A3-A702-E44A-83C4-D64F9B335417}"/>
              </a:ext>
            </a:extLst>
          </p:cNvPr>
          <p:cNvSpPr/>
          <p:nvPr/>
        </p:nvSpPr>
        <p:spPr>
          <a:xfrm>
            <a:off x="9201138" y="3175206"/>
            <a:ext cx="871834" cy="871834"/>
          </a:xfrm>
          <a:prstGeom prst="ellipse">
            <a:avLst/>
          </a:prstGeom>
          <a:noFill/>
          <a:ln w="127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形 10">
            <a:extLst>
              <a:ext uri="{FF2B5EF4-FFF2-40B4-BE49-F238E27FC236}">
                <a16:creationId xmlns:a16="http://schemas.microsoft.com/office/drawing/2014/main" id="{010942CA-E947-79CE-29C0-1624D4F4A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5335" y="3285622"/>
            <a:ext cx="643440" cy="643440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62E9430F-3DEC-E55E-6AA9-6DF6D8BC7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25245" y="3311237"/>
            <a:ext cx="594688" cy="594688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7D9FAA24-C27D-A48C-D178-5F9FAB02C3E8}"/>
              </a:ext>
            </a:extLst>
          </p:cNvPr>
          <p:cNvGrpSpPr/>
          <p:nvPr/>
        </p:nvGrpSpPr>
        <p:grpSpPr>
          <a:xfrm>
            <a:off x="4585469" y="3379284"/>
            <a:ext cx="523207" cy="428078"/>
            <a:chOff x="4585469" y="3379284"/>
            <a:chExt cx="523207" cy="428078"/>
          </a:xfrm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C5757E5D-49E4-3A22-EC44-449EA2020C27}"/>
                </a:ext>
              </a:extLst>
            </p:cNvPr>
            <p:cNvSpPr/>
            <p:nvPr/>
          </p:nvSpPr>
          <p:spPr>
            <a:xfrm>
              <a:off x="4585469" y="3545759"/>
              <a:ext cx="428079" cy="261603"/>
            </a:xfrm>
            <a:custGeom>
              <a:avLst/>
              <a:gdLst>
                <a:gd name="connsiteX0" fmla="*/ 0 w 428079"/>
                <a:gd name="connsiteY0" fmla="*/ 0 h 261603"/>
                <a:gd name="connsiteX1" fmla="*/ 214040 w 428079"/>
                <a:gd name="connsiteY1" fmla="*/ 261604 h 261603"/>
                <a:gd name="connsiteX2" fmla="*/ 428079 w 428079"/>
                <a:gd name="connsiteY2" fmla="*/ 0 h 261603"/>
                <a:gd name="connsiteX3" fmla="*/ 0 w 428079"/>
                <a:gd name="connsiteY3" fmla="*/ 0 h 261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8079" h="261603">
                  <a:moveTo>
                    <a:pt x="0" y="0"/>
                  </a:moveTo>
                  <a:cubicBezTo>
                    <a:pt x="0" y="144480"/>
                    <a:pt x="71347" y="261604"/>
                    <a:pt x="214040" y="261604"/>
                  </a:cubicBezTo>
                  <a:cubicBezTo>
                    <a:pt x="356733" y="261604"/>
                    <a:pt x="428079" y="144480"/>
                    <a:pt x="42807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46831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36767FD2-F136-183D-7ACC-2B9BBB37BA10}"/>
                </a:ext>
              </a:extLst>
            </p:cNvPr>
            <p:cNvSpPr/>
            <p:nvPr/>
          </p:nvSpPr>
          <p:spPr>
            <a:xfrm>
              <a:off x="4799508" y="3379284"/>
              <a:ext cx="11891" cy="95128"/>
            </a:xfrm>
            <a:custGeom>
              <a:avLst/>
              <a:gdLst>
                <a:gd name="connsiteX0" fmla="*/ 0 w 11891"/>
                <a:gd name="connsiteY0" fmla="*/ 95129 h 95128"/>
                <a:gd name="connsiteX1" fmla="*/ 0 w 11891"/>
                <a:gd name="connsiteY1" fmla="*/ 0 h 95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91" h="95128">
                  <a:moveTo>
                    <a:pt x="0" y="95129"/>
                  </a:move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46831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AB29C3C9-0362-F90C-89A4-7964F18FAE19}"/>
                </a:ext>
              </a:extLst>
            </p:cNvPr>
            <p:cNvSpPr/>
            <p:nvPr/>
          </p:nvSpPr>
          <p:spPr>
            <a:xfrm>
              <a:off x="4918419" y="3426848"/>
              <a:ext cx="11891" cy="47564"/>
            </a:xfrm>
            <a:custGeom>
              <a:avLst/>
              <a:gdLst>
                <a:gd name="connsiteX0" fmla="*/ 0 w 11891"/>
                <a:gd name="connsiteY0" fmla="*/ 47564 h 47564"/>
                <a:gd name="connsiteX1" fmla="*/ 0 w 11891"/>
                <a:gd name="connsiteY1" fmla="*/ 0 h 47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91" h="47564">
                  <a:moveTo>
                    <a:pt x="0" y="47564"/>
                  </a:move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46831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F7F42859-4295-D447-3CC1-6BB07708E97E}"/>
                </a:ext>
              </a:extLst>
            </p:cNvPr>
            <p:cNvSpPr/>
            <p:nvPr/>
          </p:nvSpPr>
          <p:spPr>
            <a:xfrm>
              <a:off x="4680597" y="3426848"/>
              <a:ext cx="11891" cy="47564"/>
            </a:xfrm>
            <a:custGeom>
              <a:avLst/>
              <a:gdLst>
                <a:gd name="connsiteX0" fmla="*/ 0 w 11891"/>
                <a:gd name="connsiteY0" fmla="*/ 47564 h 47564"/>
                <a:gd name="connsiteX1" fmla="*/ 0 w 11891"/>
                <a:gd name="connsiteY1" fmla="*/ 0 h 47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91" h="47564">
                  <a:moveTo>
                    <a:pt x="0" y="47564"/>
                  </a:move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46831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2CB0AFC3-73F9-D2F1-BE2F-99DCF59BD569}"/>
                </a:ext>
              </a:extLst>
            </p:cNvPr>
            <p:cNvSpPr/>
            <p:nvPr/>
          </p:nvSpPr>
          <p:spPr>
            <a:xfrm>
              <a:off x="4992030" y="3569541"/>
              <a:ext cx="116646" cy="107019"/>
            </a:xfrm>
            <a:custGeom>
              <a:avLst/>
              <a:gdLst>
                <a:gd name="connsiteX0" fmla="*/ 0 w 116646"/>
                <a:gd name="connsiteY0" fmla="*/ 102536 h 107019"/>
                <a:gd name="connsiteX1" fmla="*/ 20825 w 116646"/>
                <a:gd name="connsiteY1" fmla="*/ 608 h 107019"/>
                <a:gd name="connsiteX2" fmla="*/ 33409 w 116646"/>
                <a:gd name="connsiteY2" fmla="*/ 0 h 107019"/>
                <a:gd name="connsiteX3" fmla="*/ 116647 w 116646"/>
                <a:gd name="connsiteY3" fmla="*/ 53510 h 107019"/>
                <a:gd name="connsiteX4" fmla="*/ 33409 w 116646"/>
                <a:gd name="connsiteY4" fmla="*/ 107020 h 107019"/>
                <a:gd name="connsiteX5" fmla="*/ 0 w 116646"/>
                <a:gd name="connsiteY5" fmla="*/ 102536 h 107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646" h="107019">
                  <a:moveTo>
                    <a:pt x="0" y="102536"/>
                  </a:moveTo>
                  <a:cubicBezTo>
                    <a:pt x="11770" y="71810"/>
                    <a:pt x="18712" y="37307"/>
                    <a:pt x="20825" y="608"/>
                  </a:cubicBezTo>
                  <a:cubicBezTo>
                    <a:pt x="24928" y="207"/>
                    <a:pt x="29131" y="0"/>
                    <a:pt x="33409" y="0"/>
                  </a:cubicBezTo>
                  <a:cubicBezTo>
                    <a:pt x="79380" y="0"/>
                    <a:pt x="116647" y="23957"/>
                    <a:pt x="116647" y="53510"/>
                  </a:cubicBezTo>
                  <a:cubicBezTo>
                    <a:pt x="116647" y="83063"/>
                    <a:pt x="79380" y="107020"/>
                    <a:pt x="33409" y="107020"/>
                  </a:cubicBezTo>
                  <a:cubicBezTo>
                    <a:pt x="21526" y="107020"/>
                    <a:pt x="10226" y="105419"/>
                    <a:pt x="0" y="102536"/>
                  </a:cubicBezTo>
                  <a:close/>
                </a:path>
              </a:pathLst>
            </a:custGeom>
            <a:solidFill>
              <a:schemeClr val="accent1"/>
            </a:solidFill>
            <a:ln w="46831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Rectangle: Rounded Corners 2">
            <a:extLst>
              <a:ext uri="{FF2B5EF4-FFF2-40B4-BE49-F238E27FC236}">
                <a16:creationId xmlns:a16="http://schemas.microsoft.com/office/drawing/2014/main" id="{D367C177-7D0D-BBA8-A354-D50527952C4A}"/>
              </a:ext>
            </a:extLst>
          </p:cNvPr>
          <p:cNvSpPr>
            <a:spLocks/>
          </p:cNvSpPr>
          <p:nvPr/>
        </p:nvSpPr>
        <p:spPr>
          <a:xfrm>
            <a:off x="1785044" y="5060527"/>
            <a:ext cx="1211560" cy="36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26D51A0C-D6C4-A8F9-D2F7-FBC8B34B3CA6}"/>
              </a:ext>
            </a:extLst>
          </p:cNvPr>
          <p:cNvSpPr>
            <a:spLocks/>
          </p:cNvSpPr>
          <p:nvPr/>
        </p:nvSpPr>
        <p:spPr>
          <a:xfrm>
            <a:off x="4221273" y="5060527"/>
            <a:ext cx="1211560" cy="36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22" name="Rectangle: Rounded Corners 2">
            <a:extLst>
              <a:ext uri="{FF2B5EF4-FFF2-40B4-BE49-F238E27FC236}">
                <a16:creationId xmlns:a16="http://schemas.microsoft.com/office/drawing/2014/main" id="{EE95D78D-A0DE-42F4-E317-FE41DC4D4287}"/>
              </a:ext>
            </a:extLst>
          </p:cNvPr>
          <p:cNvSpPr>
            <a:spLocks/>
          </p:cNvSpPr>
          <p:nvPr/>
        </p:nvSpPr>
        <p:spPr>
          <a:xfrm>
            <a:off x="6654016" y="5060527"/>
            <a:ext cx="1211560" cy="36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23" name="Rectangle: Rounded Corners 2">
            <a:extLst>
              <a:ext uri="{FF2B5EF4-FFF2-40B4-BE49-F238E27FC236}">
                <a16:creationId xmlns:a16="http://schemas.microsoft.com/office/drawing/2014/main" id="{D155B283-C1D1-0884-B5F5-5BF6FC5329AB}"/>
              </a:ext>
            </a:extLst>
          </p:cNvPr>
          <p:cNvSpPr>
            <a:spLocks/>
          </p:cNvSpPr>
          <p:nvPr/>
        </p:nvSpPr>
        <p:spPr>
          <a:xfrm>
            <a:off x="9090245" y="5060527"/>
            <a:ext cx="1211560" cy="36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938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B58C8914-E2C3-CFDF-F051-F6D51D33BE3A}"/>
              </a:ext>
            </a:extLst>
          </p:cNvPr>
          <p:cNvGrpSpPr/>
          <p:nvPr/>
        </p:nvGrpSpPr>
        <p:grpSpPr>
          <a:xfrm flipH="1">
            <a:off x="2086634" y="1664116"/>
            <a:ext cx="3245394" cy="4028599"/>
            <a:chOff x="6268716" y="430088"/>
            <a:chExt cx="3245394" cy="3779166"/>
          </a:xfrm>
        </p:grpSpPr>
        <p:sp>
          <p:nvSpPr>
            <p:cNvPr id="14" name="Rectangle: Rounded Corners 2">
              <a:extLst>
                <a:ext uri="{FF2B5EF4-FFF2-40B4-BE49-F238E27FC236}">
                  <a16:creationId xmlns:a16="http://schemas.microsoft.com/office/drawing/2014/main" id="{17D56944-A518-944B-FAF7-2F0317F9E1A3}"/>
                </a:ext>
              </a:extLst>
            </p:cNvPr>
            <p:cNvSpPr>
              <a:spLocks/>
            </p:cNvSpPr>
            <p:nvPr/>
          </p:nvSpPr>
          <p:spPr>
            <a:xfrm rot="21148156" flipH="1" flipV="1">
              <a:off x="6268716" y="716598"/>
              <a:ext cx="3001874" cy="3492656"/>
            </a:xfrm>
            <a:prstGeom prst="roundRect">
              <a:avLst>
                <a:gd name="adj" fmla="val 3678"/>
              </a:avLst>
            </a:prstGeom>
            <a:solidFill>
              <a:srgbClr val="F0F3F5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US" dirty="0"/>
            </a:p>
          </p:txBody>
        </p:sp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id="{0612FFC0-C883-C547-2394-E7FC85C15315}"/>
                </a:ext>
              </a:extLst>
            </p:cNvPr>
            <p:cNvSpPr>
              <a:spLocks/>
            </p:cNvSpPr>
            <p:nvPr/>
          </p:nvSpPr>
          <p:spPr>
            <a:xfrm rot="21356635" flipH="1" flipV="1">
              <a:off x="6355779" y="430088"/>
              <a:ext cx="3158331" cy="3674692"/>
            </a:xfrm>
            <a:prstGeom prst="roundRect">
              <a:avLst>
                <a:gd name="adj" fmla="val 3678"/>
              </a:avLst>
            </a:prstGeom>
            <a:solidFill>
              <a:srgbClr val="F7F9FA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en-US" dirty="0"/>
            </a:p>
          </p:txBody>
        </p:sp>
      </p:grp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AF4C875-6C6C-1555-CC76-6DA6CB03C5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电话造势</a:t>
            </a:r>
            <a:endParaRPr lang="en-US" dirty="0"/>
          </a:p>
        </p:txBody>
      </p:sp>
      <p:pic>
        <p:nvPicPr>
          <p:cNvPr id="9" name="图片 8" descr="人站在建筑前&#10;&#10;中度可信度描述已自动生成">
            <a:extLst>
              <a:ext uri="{FF2B5EF4-FFF2-40B4-BE49-F238E27FC236}">
                <a16:creationId xmlns:a16="http://schemas.microsoft.com/office/drawing/2014/main" id="{1DF91E1C-2EA3-A3F4-3E0B-8351BB1BB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3" t="7104" r="21840"/>
          <a:stretch>
            <a:fillRect/>
          </a:stretch>
        </p:blipFill>
        <p:spPr>
          <a:xfrm>
            <a:off x="1512732" y="1412875"/>
            <a:ext cx="3605928" cy="4537075"/>
          </a:xfrm>
          <a:custGeom>
            <a:avLst/>
            <a:gdLst>
              <a:gd name="connsiteX0" fmla="*/ 152054 w 3656012"/>
              <a:gd name="connsiteY0" fmla="*/ 0 h 4537075"/>
              <a:gd name="connsiteX1" fmla="*/ 3503958 w 3656012"/>
              <a:gd name="connsiteY1" fmla="*/ 0 h 4537075"/>
              <a:gd name="connsiteX2" fmla="*/ 3656012 w 3656012"/>
              <a:gd name="connsiteY2" fmla="*/ 152054 h 4537075"/>
              <a:gd name="connsiteX3" fmla="*/ 3656012 w 3656012"/>
              <a:gd name="connsiteY3" fmla="*/ 4385021 h 4537075"/>
              <a:gd name="connsiteX4" fmla="*/ 3503958 w 3656012"/>
              <a:gd name="connsiteY4" fmla="*/ 4537075 h 4537075"/>
              <a:gd name="connsiteX5" fmla="*/ 152054 w 3656012"/>
              <a:gd name="connsiteY5" fmla="*/ 4537075 h 4537075"/>
              <a:gd name="connsiteX6" fmla="*/ 0 w 3656012"/>
              <a:gd name="connsiteY6" fmla="*/ 4385021 h 4537075"/>
              <a:gd name="connsiteX7" fmla="*/ 0 w 3656012"/>
              <a:gd name="connsiteY7" fmla="*/ 152054 h 4537075"/>
              <a:gd name="connsiteX8" fmla="*/ 152054 w 3656012"/>
              <a:gd name="connsiteY8" fmla="*/ 0 h 453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6012" h="4537075">
                <a:moveTo>
                  <a:pt x="152054" y="0"/>
                </a:moveTo>
                <a:lnTo>
                  <a:pt x="3503958" y="0"/>
                </a:lnTo>
                <a:cubicBezTo>
                  <a:pt x="3587935" y="0"/>
                  <a:pt x="3656012" y="68077"/>
                  <a:pt x="3656012" y="152054"/>
                </a:cubicBezTo>
                <a:lnTo>
                  <a:pt x="3656012" y="4385021"/>
                </a:lnTo>
                <a:cubicBezTo>
                  <a:pt x="3656012" y="4468998"/>
                  <a:pt x="3587935" y="4537075"/>
                  <a:pt x="3503958" y="4537075"/>
                </a:cubicBezTo>
                <a:lnTo>
                  <a:pt x="152054" y="4537075"/>
                </a:lnTo>
                <a:cubicBezTo>
                  <a:pt x="68077" y="4537075"/>
                  <a:pt x="0" y="4468998"/>
                  <a:pt x="0" y="4385021"/>
                </a:cubicBezTo>
                <a:lnTo>
                  <a:pt x="0" y="152054"/>
                </a:lnTo>
                <a:cubicBezTo>
                  <a:pt x="0" y="68077"/>
                  <a:pt x="68077" y="0"/>
                  <a:pt x="152054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7B03974-4817-944F-8C18-894AD52E4E7A}"/>
              </a:ext>
            </a:extLst>
          </p:cNvPr>
          <p:cNvSpPr/>
          <p:nvPr/>
        </p:nvSpPr>
        <p:spPr>
          <a:xfrm>
            <a:off x="839788" y="1412875"/>
            <a:ext cx="1538529" cy="605754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+mj-ea"/>
                <a:ea typeface="+mj-ea"/>
              </a:rPr>
              <a:t>具体方式</a:t>
            </a:r>
            <a:endParaRPr lang="en-US" sz="2400" dirty="0">
              <a:latin typeface="+mj-ea"/>
              <a:ea typeface="+mj-ea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4F053E90-A311-33BE-C3C8-DC4EEC49FF72}"/>
              </a:ext>
            </a:extLst>
          </p:cNvPr>
          <p:cNvSpPr txBox="1"/>
          <p:nvPr/>
        </p:nvSpPr>
        <p:spPr>
          <a:xfrm>
            <a:off x="6096001" y="2430047"/>
            <a:ext cx="5194300" cy="285777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>
              <a:lnSpc>
                <a:spcPct val="130000"/>
              </a:lnSpc>
            </a:pPr>
            <a:r>
              <a:rPr lang="en-US" altLang="zh-CN" sz="1800">
                <a:latin typeface="+mn-lt"/>
                <a:ea typeface="+mn-ea"/>
              </a:rPr>
              <a:t>XXX</a:t>
            </a:r>
            <a:r>
              <a:rPr lang="zh-CN" altLang="en-US" sz="1800">
                <a:latin typeface="+mn-ea"/>
                <a:ea typeface="+mn-ea"/>
              </a:rPr>
              <a:t>项目</a:t>
            </a:r>
            <a:r>
              <a:rPr lang="zh-CN" altLang="en-US" sz="1800" dirty="0">
                <a:latin typeface="+mn-ea"/>
                <a:ea typeface="+mn-ea"/>
              </a:rPr>
              <a:t>的老业主</a:t>
            </a:r>
            <a:r>
              <a:rPr lang="en-US" altLang="zh-CN" sz="1800" dirty="0">
                <a:latin typeface="+mn-ea"/>
                <a:ea typeface="+mn-ea"/>
              </a:rPr>
              <a:t>, </a:t>
            </a:r>
            <a:r>
              <a:rPr lang="zh-CN" altLang="en-US" sz="1800" dirty="0">
                <a:latin typeface="+mn-ea"/>
                <a:ea typeface="+mn-ea"/>
              </a:rPr>
              <a:t>也是我们客户造势的一个更好的群体，相信意向客户在看到这么多的老业主，更加愿意从他们身上看到今后生活的影子，更加容易取得信任，更加容易成交</a:t>
            </a:r>
          </a:p>
          <a:p>
            <a:pPr algn="just">
              <a:lnSpc>
                <a:spcPct val="130000"/>
              </a:lnSpc>
            </a:pPr>
            <a:endParaRPr lang="zh-CN" altLang="en-US" sz="1800" dirty="0">
              <a:latin typeface="+mn-ea"/>
              <a:ea typeface="+mn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800" dirty="0">
                <a:latin typeface="+mn-ea"/>
                <a:ea typeface="+mn-ea"/>
              </a:rPr>
              <a:t>可以多邀请一些老业主到售楼处现场喝咖啡， 吃点小点心，既维护了客户关系，又给现场营造了氛围。</a:t>
            </a:r>
          </a:p>
          <a:p>
            <a:pPr algn="just">
              <a:lnSpc>
                <a:spcPct val="130000"/>
              </a:lnSpc>
            </a:pPr>
            <a:r>
              <a:rPr lang="zh-CN" altLang="en-US" sz="1800" dirty="0">
                <a:latin typeface="+mn-ea"/>
                <a:ea typeface="+mn-ea"/>
              </a:rPr>
              <a:t>的定义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F7A2640-B1D8-D561-C003-2E46AE112A5B}"/>
              </a:ext>
            </a:extLst>
          </p:cNvPr>
          <p:cNvSpPr txBox="1"/>
          <p:nvPr/>
        </p:nvSpPr>
        <p:spPr>
          <a:xfrm>
            <a:off x="6096000" y="1526709"/>
            <a:ext cx="1282402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sz="2400" dirty="0">
                <a:latin typeface="+mj-ea"/>
                <a:ea typeface="+mj-ea"/>
              </a:rPr>
              <a:t>老业主邀请</a:t>
            </a:r>
            <a:endParaRPr lang="en-US" sz="2400" dirty="0">
              <a:latin typeface="+mj-ea"/>
              <a:ea typeface="+mj-ea"/>
            </a:endParaRPr>
          </a:p>
        </p:txBody>
      </p:sp>
      <p:sp>
        <p:nvSpPr>
          <p:cNvPr id="13" name="Rectangle: Rounded Corners 2">
            <a:extLst>
              <a:ext uri="{FF2B5EF4-FFF2-40B4-BE49-F238E27FC236}">
                <a16:creationId xmlns:a16="http://schemas.microsoft.com/office/drawing/2014/main" id="{94333D1C-D844-0361-0839-A8069BB063C5}"/>
              </a:ext>
            </a:extLst>
          </p:cNvPr>
          <p:cNvSpPr>
            <a:spLocks/>
          </p:cNvSpPr>
          <p:nvPr/>
        </p:nvSpPr>
        <p:spPr>
          <a:xfrm flipV="1">
            <a:off x="6096000" y="1974233"/>
            <a:ext cx="406400" cy="36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B52975D5-2510-03AC-40A2-B916CBE5433D}"/>
              </a:ext>
            </a:extLst>
          </p:cNvPr>
          <p:cNvCxnSpPr>
            <a:cxnSpLocks/>
          </p:cNvCxnSpPr>
          <p:nvPr/>
        </p:nvCxnSpPr>
        <p:spPr>
          <a:xfrm flipV="1">
            <a:off x="6096000" y="5918200"/>
            <a:ext cx="5194300" cy="31751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376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A572ABB3-1006-65E1-75D9-0788F2C7F6DE}"/>
              </a:ext>
            </a:extLst>
          </p:cNvPr>
          <p:cNvSpPr/>
          <p:nvPr/>
        </p:nvSpPr>
        <p:spPr>
          <a:xfrm>
            <a:off x="6095999" y="-1"/>
            <a:ext cx="6096001" cy="6858001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2">
            <a:extLst>
              <a:ext uri="{FF2B5EF4-FFF2-40B4-BE49-F238E27FC236}">
                <a16:creationId xmlns:a16="http://schemas.microsoft.com/office/drawing/2014/main" id="{50B08306-E074-8834-3445-DD77D6C6A5D3}"/>
              </a:ext>
            </a:extLst>
          </p:cNvPr>
          <p:cNvSpPr>
            <a:spLocks/>
          </p:cNvSpPr>
          <p:nvPr/>
        </p:nvSpPr>
        <p:spPr>
          <a:xfrm>
            <a:off x="7307161" y="4441155"/>
            <a:ext cx="518632" cy="215994"/>
          </a:xfrm>
          <a:prstGeom prst="roundRect">
            <a:avLst>
              <a:gd name="adj" fmla="val 4159"/>
            </a:avLst>
          </a:prstGeom>
          <a:solidFill>
            <a:schemeClr val="accent1">
              <a:lumMod val="20000"/>
              <a:lumOff val="80000"/>
              <a:alpha val="62000"/>
            </a:schemeClr>
          </a:solidFill>
          <a:ln>
            <a:noFill/>
          </a:ln>
          <a:effectLst>
            <a:outerShdw blurRad="127000" dist="127000" dir="5400000" sx="97000" sy="97000" algn="t" rotWithShape="0">
              <a:schemeClr val="accent1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40" name="Rectangle: Rounded Corners 2">
            <a:extLst>
              <a:ext uri="{FF2B5EF4-FFF2-40B4-BE49-F238E27FC236}">
                <a16:creationId xmlns:a16="http://schemas.microsoft.com/office/drawing/2014/main" id="{37DC8B19-2599-1B47-7D89-E9A844A92F9F}"/>
              </a:ext>
            </a:extLst>
          </p:cNvPr>
          <p:cNvSpPr>
            <a:spLocks/>
          </p:cNvSpPr>
          <p:nvPr/>
        </p:nvSpPr>
        <p:spPr>
          <a:xfrm>
            <a:off x="10371015" y="4169500"/>
            <a:ext cx="981198" cy="408638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noFill/>
          </a:ln>
          <a:effectLst>
            <a:outerShdw blurRad="127000" dist="127000" dir="5400000" sx="97000" sy="97000" algn="t" rotWithShape="0">
              <a:schemeClr val="accent1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39" name="Rectangle: Rounded Corners 2">
            <a:extLst>
              <a:ext uri="{FF2B5EF4-FFF2-40B4-BE49-F238E27FC236}">
                <a16:creationId xmlns:a16="http://schemas.microsoft.com/office/drawing/2014/main" id="{B15DE91F-FBA4-CFE8-58AE-1B2641F491C4}"/>
              </a:ext>
            </a:extLst>
          </p:cNvPr>
          <p:cNvSpPr>
            <a:spLocks/>
          </p:cNvSpPr>
          <p:nvPr/>
        </p:nvSpPr>
        <p:spPr>
          <a:xfrm>
            <a:off x="8371565" y="2925497"/>
            <a:ext cx="813484" cy="338790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noFill/>
          </a:ln>
          <a:effectLst>
            <a:outerShdw blurRad="127000" dist="127000" dir="5400000" sx="97000" sy="97000" algn="t" rotWithShape="0">
              <a:schemeClr val="accent1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7360D51-76AA-86AD-258A-D8E1DC30AA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SP</a:t>
            </a:r>
            <a:r>
              <a:rPr lang="zh-CN" altLang="en-US" dirty="0"/>
              <a:t>的概念</a:t>
            </a:r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AFFBF3E-74B2-3145-01B2-16EE3B0635ED}"/>
              </a:ext>
            </a:extLst>
          </p:cNvPr>
          <p:cNvSpPr txBox="1"/>
          <p:nvPr/>
        </p:nvSpPr>
        <p:spPr>
          <a:xfrm>
            <a:off x="748608" y="2290113"/>
            <a:ext cx="3608183" cy="40863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R="5080" algn="just">
              <a:lnSpc>
                <a:spcPct val="120000"/>
              </a:lnSpc>
              <a:tabLst>
                <a:tab pos="1553845" algn="l"/>
              </a:tabLst>
              <a:defRPr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en-US" altLang="zh-CN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OPPOSans R" panose="00020600040101010101" pitchFamily="18" charset="-122"/>
              </a:rPr>
              <a:t>Sales Promotion</a:t>
            </a:r>
            <a:r>
              <a:rPr lang="zh-CN" alt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OPPOSans R" panose="00020600040101010101" pitchFamily="18" charset="-122"/>
              </a:rPr>
              <a:t>，简称</a:t>
            </a:r>
            <a:r>
              <a:rPr lang="en-US" altLang="zh-CN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OPPOSans R" panose="00020600040101010101" pitchFamily="18" charset="-122"/>
              </a:rPr>
              <a:t>SP</a:t>
            </a:r>
            <a:endParaRPr lang="zh-CN" altLang="en-US" sz="18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OPPOSans R" panose="00020600040101010101" pitchFamily="18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949835C-9277-079B-6D2B-456A8B2B911F}"/>
              </a:ext>
            </a:extLst>
          </p:cNvPr>
          <p:cNvSpPr txBox="1"/>
          <p:nvPr/>
        </p:nvSpPr>
        <p:spPr>
          <a:xfrm>
            <a:off x="743529" y="2706188"/>
            <a:ext cx="4598783" cy="789512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R="5080" algn="just">
              <a:lnSpc>
                <a:spcPct val="120000"/>
              </a:lnSpc>
              <a:tabLst>
                <a:tab pos="1553845" algn="l"/>
              </a:tabLst>
              <a:defRPr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OPPOSans R" panose="00020600040101010101" pitchFamily="18" charset="-122"/>
              </a:rPr>
              <a:t>人员推销、广告和公共关系以外的，用以增进消费者购买和交易效益的那些促销活动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BCF957B-44DE-5F19-1718-8CB6FB9455BB}"/>
              </a:ext>
            </a:extLst>
          </p:cNvPr>
          <p:cNvSpPr txBox="1"/>
          <p:nvPr/>
        </p:nvSpPr>
        <p:spPr>
          <a:xfrm>
            <a:off x="6255919" y="2144445"/>
            <a:ext cx="5419525" cy="40863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R="5080" algn="just">
              <a:lnSpc>
                <a:spcPct val="120000"/>
              </a:lnSpc>
              <a:tabLst>
                <a:tab pos="1553845" algn="l"/>
              </a:tabLst>
              <a:defRPr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OPPOSans R" panose="00020600040101010101" pitchFamily="18" charset="-122"/>
              </a:rPr>
              <a:t>把将要发生的事情提前化，  把想象中的事情现实化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CB4BBA4-2A92-8455-0449-0008F4588C18}"/>
              </a:ext>
            </a:extLst>
          </p:cNvPr>
          <p:cNvSpPr/>
          <p:nvPr/>
        </p:nvSpPr>
        <p:spPr>
          <a:xfrm>
            <a:off x="839789" y="1425173"/>
            <a:ext cx="1751012" cy="605754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DC09E1D2-104D-305E-175D-F9F09C652A87}"/>
              </a:ext>
            </a:extLst>
          </p:cNvPr>
          <p:cNvSpPr txBox="1"/>
          <p:nvPr/>
        </p:nvSpPr>
        <p:spPr>
          <a:xfrm>
            <a:off x="1018889" y="1560346"/>
            <a:ext cx="1332096" cy="3693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SP</a:t>
            </a: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的概念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0B2D662-4A9B-11C8-0318-43038D97D35A}"/>
              </a:ext>
            </a:extLst>
          </p:cNvPr>
          <p:cNvSpPr txBox="1"/>
          <p:nvPr/>
        </p:nvSpPr>
        <p:spPr>
          <a:xfrm>
            <a:off x="748608" y="4626589"/>
            <a:ext cx="4593704" cy="43661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R="5080" algn="just">
              <a:lnSpc>
                <a:spcPct val="120000"/>
              </a:lnSpc>
              <a:tabLst>
                <a:tab pos="1553845" algn="l"/>
              </a:tabLst>
              <a:defRPr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1800" b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OPPOSans R" panose="00020600040101010101" pitchFamily="18" charset="-122"/>
              </a:rPr>
              <a:t>战术</a:t>
            </a:r>
            <a:r>
              <a:rPr lang="zh-CN" alt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OPPOSans R" panose="00020600040101010101" pitchFamily="18" charset="-122"/>
              </a:rPr>
              <a:t>性营销工具，而非战略性</a:t>
            </a:r>
            <a:r>
              <a:rPr lang="zh-CN" altLang="en-US" sz="1800" b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OPPOSans R" panose="00020600040101010101" pitchFamily="18" charset="-122"/>
              </a:rPr>
              <a:t>营销工具</a:t>
            </a:r>
            <a:endParaRPr lang="en-US" altLang="zh-CN" sz="1800" b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OPPOSans R" panose="00020600040101010101" pitchFamily="18" charset="-122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84DA8E0-4A19-7F53-02B0-B54B45AA6C90}"/>
              </a:ext>
            </a:extLst>
          </p:cNvPr>
          <p:cNvSpPr/>
          <p:nvPr/>
        </p:nvSpPr>
        <p:spPr>
          <a:xfrm>
            <a:off x="839789" y="3795849"/>
            <a:ext cx="1751012" cy="605754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bject 3">
            <a:extLst>
              <a:ext uri="{FF2B5EF4-FFF2-40B4-BE49-F238E27FC236}">
                <a16:creationId xmlns:a16="http://schemas.microsoft.com/office/drawing/2014/main" id="{3FD7A3F5-C40A-B412-AC8E-283D887D67A1}"/>
              </a:ext>
            </a:extLst>
          </p:cNvPr>
          <p:cNvSpPr txBox="1"/>
          <p:nvPr/>
        </p:nvSpPr>
        <p:spPr>
          <a:xfrm>
            <a:off x="1018889" y="3931022"/>
            <a:ext cx="1332096" cy="3693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SP</a:t>
            </a: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的特征</a:t>
            </a: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52887D3E-0660-B45A-FD80-63190F961A95}"/>
              </a:ext>
            </a:extLst>
          </p:cNvPr>
          <p:cNvSpPr/>
          <p:nvPr/>
        </p:nvSpPr>
        <p:spPr>
          <a:xfrm>
            <a:off x="6379743" y="1616016"/>
            <a:ext cx="190920" cy="190920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6A705B7-C47B-D3CE-B03F-94D17C495036}"/>
              </a:ext>
            </a:extLst>
          </p:cNvPr>
          <p:cNvSpPr txBox="1"/>
          <p:nvPr/>
        </p:nvSpPr>
        <p:spPr>
          <a:xfrm>
            <a:off x="6617542" y="1437488"/>
            <a:ext cx="3458319" cy="514051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 marR="5080" algn="just">
              <a:lnSpc>
                <a:spcPct val="120000"/>
              </a:lnSpc>
              <a:tabLst>
                <a:tab pos="1553845" algn="l"/>
              </a:tabLst>
              <a:defRPr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algn="l"/>
            <a:r>
              <a:rPr lang="zh-CN" altLang="en-US" sz="2400" b="0" dirty="0">
                <a:solidFill>
                  <a:schemeClr val="accent2"/>
                </a:solidFill>
                <a:latin typeface="+mj-ea"/>
                <a:ea typeface="+mj-ea"/>
                <a:cs typeface="OPPOSans R" panose="00020600040101010101" pitchFamily="18" charset="-122"/>
              </a:rPr>
              <a:t>我们可以把</a:t>
            </a:r>
            <a:r>
              <a:rPr lang="en-US" altLang="zh-CN" sz="2400" b="0" dirty="0">
                <a:solidFill>
                  <a:schemeClr val="accent2"/>
                </a:solidFill>
                <a:latin typeface="+mj-ea"/>
                <a:ea typeface="+mj-ea"/>
                <a:cs typeface="OPPOSans R" panose="00020600040101010101" pitchFamily="18" charset="-122"/>
              </a:rPr>
              <a:t>SP</a:t>
            </a:r>
            <a:r>
              <a:rPr lang="zh-CN" altLang="en-US" sz="2400" b="0" dirty="0">
                <a:solidFill>
                  <a:schemeClr val="accent2"/>
                </a:solidFill>
                <a:latin typeface="+mj-ea"/>
                <a:ea typeface="+mj-ea"/>
                <a:cs typeface="OPPOSans R" panose="00020600040101010101" pitchFamily="18" charset="-122"/>
              </a:rPr>
              <a:t>这样解释</a:t>
            </a:r>
            <a:r>
              <a:rPr lang="en-US" altLang="zh-CN" sz="2400" b="0" dirty="0">
                <a:solidFill>
                  <a:schemeClr val="accent2"/>
                </a:solidFill>
                <a:latin typeface="+mj-ea"/>
                <a:ea typeface="+mj-ea"/>
                <a:cs typeface="OPPOSans R" panose="00020600040101010101" pitchFamily="18" charset="-122"/>
              </a:rPr>
              <a:t>:</a:t>
            </a:r>
            <a:endParaRPr lang="zh-CN" altLang="en-US" sz="2400" b="0" dirty="0">
              <a:solidFill>
                <a:schemeClr val="accent2"/>
              </a:solidFill>
              <a:latin typeface="+mj-ea"/>
              <a:ea typeface="+mj-ea"/>
              <a:cs typeface="OPPOSans R" panose="00020600040101010101" pitchFamily="18" charset="-122"/>
            </a:endParaRPr>
          </a:p>
        </p:txBody>
      </p:sp>
      <p:sp>
        <p:nvSpPr>
          <p:cNvPr id="28" name="Rectangle: Rounded Corners 2">
            <a:extLst>
              <a:ext uri="{FF2B5EF4-FFF2-40B4-BE49-F238E27FC236}">
                <a16:creationId xmlns:a16="http://schemas.microsoft.com/office/drawing/2014/main" id="{EEE67EFE-0C3F-E1A6-0893-78CDB9616224}"/>
              </a:ext>
            </a:extLst>
          </p:cNvPr>
          <p:cNvSpPr>
            <a:spLocks/>
          </p:cNvSpPr>
          <p:nvPr/>
        </p:nvSpPr>
        <p:spPr>
          <a:xfrm>
            <a:off x="6372195" y="3111501"/>
            <a:ext cx="2549555" cy="860488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127000" dir="5400000" sx="97000" sy="97000" algn="t" rotWithShape="0">
              <a:schemeClr val="accent1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E579FB9C-2E3B-5CE0-133D-7D0EDD775BBF}"/>
              </a:ext>
            </a:extLst>
          </p:cNvPr>
          <p:cNvSpPr/>
          <p:nvPr/>
        </p:nvSpPr>
        <p:spPr>
          <a:xfrm>
            <a:off x="6697585" y="3215090"/>
            <a:ext cx="643510" cy="64351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2C15A6C-F94E-6413-EE00-9B7CED6E314F}"/>
              </a:ext>
            </a:extLst>
          </p:cNvPr>
          <p:cNvSpPr txBox="1"/>
          <p:nvPr/>
        </p:nvSpPr>
        <p:spPr>
          <a:xfrm>
            <a:off x="7058562" y="3284718"/>
            <a:ext cx="2072440" cy="51405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R="5080" algn="ctr">
              <a:lnSpc>
                <a:spcPct val="120000"/>
              </a:lnSpc>
              <a:tabLst>
                <a:tab pos="1553845" algn="l"/>
              </a:tabLst>
            </a:pPr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  <a:cs typeface="OPPOSans R" panose="00020600040101010101" pitchFamily="18" charset="-122"/>
              </a:rPr>
              <a:t>逼定</a:t>
            </a:r>
            <a:r>
              <a:rPr lang="en-US" altLang="zh-CN" sz="2400" dirty="0">
                <a:solidFill>
                  <a:schemeClr val="accent2"/>
                </a:solidFill>
                <a:latin typeface="+mj-ea"/>
                <a:ea typeface="+mj-ea"/>
                <a:cs typeface="OPPOSans R" panose="00020600040101010101" pitchFamily="18" charset="-122"/>
              </a:rPr>
              <a:t>SP</a:t>
            </a:r>
          </a:p>
        </p:txBody>
      </p:sp>
      <p:sp>
        <p:nvSpPr>
          <p:cNvPr id="34" name="Rectangle: Rounded Corners 2">
            <a:extLst>
              <a:ext uri="{FF2B5EF4-FFF2-40B4-BE49-F238E27FC236}">
                <a16:creationId xmlns:a16="http://schemas.microsoft.com/office/drawing/2014/main" id="{B1A4C93E-7206-492C-3F2E-F64086DA7870}"/>
              </a:ext>
            </a:extLst>
          </p:cNvPr>
          <p:cNvSpPr>
            <a:spLocks/>
          </p:cNvSpPr>
          <p:nvPr/>
        </p:nvSpPr>
        <p:spPr>
          <a:xfrm>
            <a:off x="8354638" y="4375935"/>
            <a:ext cx="2549555" cy="860488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127000" dir="5400000" sx="97000" sy="97000" algn="t" rotWithShape="0">
              <a:schemeClr val="accent1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45571747-4446-43C7-B62D-CE739F56D956}"/>
              </a:ext>
            </a:extLst>
          </p:cNvPr>
          <p:cNvSpPr/>
          <p:nvPr/>
        </p:nvSpPr>
        <p:spPr>
          <a:xfrm>
            <a:off x="8680028" y="4479524"/>
            <a:ext cx="643510" cy="64351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E81C8F7-5778-55EB-4FAB-6F3579C43D2C}"/>
              </a:ext>
            </a:extLst>
          </p:cNvPr>
          <p:cNvSpPr txBox="1"/>
          <p:nvPr/>
        </p:nvSpPr>
        <p:spPr>
          <a:xfrm>
            <a:off x="9041005" y="4549152"/>
            <a:ext cx="2072440" cy="51405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R="5080" algn="ctr">
              <a:lnSpc>
                <a:spcPct val="120000"/>
              </a:lnSpc>
              <a:tabLst>
                <a:tab pos="1553845" algn="l"/>
              </a:tabLst>
            </a:pPr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  <a:cs typeface="OPPOSans R" panose="00020600040101010101" pitchFamily="18" charset="-122"/>
              </a:rPr>
              <a:t>谈格</a:t>
            </a:r>
            <a:r>
              <a:rPr lang="en-US" altLang="zh-CN" sz="2400" dirty="0">
                <a:solidFill>
                  <a:schemeClr val="accent2"/>
                </a:solidFill>
                <a:latin typeface="+mj-ea"/>
                <a:ea typeface="+mj-ea"/>
                <a:cs typeface="OPPOSans R" panose="00020600040101010101" pitchFamily="18" charset="-122"/>
              </a:rPr>
              <a:t>SP</a:t>
            </a:r>
          </a:p>
        </p:txBody>
      </p:sp>
      <p:pic>
        <p:nvPicPr>
          <p:cNvPr id="42" name="图形 41">
            <a:extLst>
              <a:ext uri="{FF2B5EF4-FFF2-40B4-BE49-F238E27FC236}">
                <a16:creationId xmlns:a16="http://schemas.microsoft.com/office/drawing/2014/main" id="{1BDFF910-A8BA-0E5D-4087-737436197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0000">
            <a:off x="8737939" y="4541604"/>
            <a:ext cx="533476" cy="533476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1CBAFA5E-5272-F0AB-AB87-C349F565C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1336" y="3284718"/>
            <a:ext cx="516368" cy="516368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334DB029-DEEC-8DA1-3A40-F61542CB271B}"/>
              </a:ext>
            </a:extLst>
          </p:cNvPr>
          <p:cNvSpPr txBox="1"/>
          <p:nvPr/>
        </p:nvSpPr>
        <p:spPr>
          <a:xfrm>
            <a:off x="743529" y="5072370"/>
            <a:ext cx="4593704" cy="75897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R="5080" algn="just">
              <a:lnSpc>
                <a:spcPct val="120000"/>
              </a:lnSpc>
              <a:tabLst>
                <a:tab pos="1553845" algn="l"/>
              </a:tabLst>
              <a:defRPr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1800" b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OPPOSans R" panose="00020600040101010101" pitchFamily="18" charset="-122"/>
              </a:rPr>
              <a:t>它</a:t>
            </a:r>
            <a:r>
              <a:rPr lang="zh-CN" alt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OPPOSans R" panose="00020600040101010101" pitchFamily="18" charset="-122"/>
              </a:rPr>
              <a:t>提供的是短期刺激，会导致消费者的直接购买消费行为</a:t>
            </a:r>
            <a:endParaRPr lang="en-US" altLang="zh-CN" sz="1800" b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OPPOSans R" panose="00020600040101010101" pitchFamily="18" charset="-122"/>
            </a:endParaRPr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AA61D960-8FA7-A34E-0A6E-EFF12E98D95A}"/>
              </a:ext>
            </a:extLst>
          </p:cNvPr>
          <p:cNvSpPr/>
          <p:nvPr/>
        </p:nvSpPr>
        <p:spPr>
          <a:xfrm flipH="1">
            <a:off x="0" y="6109132"/>
            <a:ext cx="12192000" cy="927882"/>
          </a:xfrm>
          <a:custGeom>
            <a:avLst/>
            <a:gdLst>
              <a:gd name="connsiteX0" fmla="*/ 3343329 w 12192000"/>
              <a:gd name="connsiteY0" fmla="*/ 167 h 927882"/>
              <a:gd name="connsiteX1" fmla="*/ 9636648 w 12192000"/>
              <a:gd name="connsiteY1" fmla="*/ 466993 h 927882"/>
              <a:gd name="connsiteX2" fmla="*/ 12175165 w 12192000"/>
              <a:gd name="connsiteY2" fmla="*/ 207150 h 927882"/>
              <a:gd name="connsiteX3" fmla="*/ 12192000 w 12192000"/>
              <a:gd name="connsiteY3" fmla="*/ 204971 h 927882"/>
              <a:gd name="connsiteX4" fmla="*/ 12192000 w 12192000"/>
              <a:gd name="connsiteY4" fmla="*/ 927882 h 927882"/>
              <a:gd name="connsiteX5" fmla="*/ 0 w 12192000"/>
              <a:gd name="connsiteY5" fmla="*/ 927882 h 927882"/>
              <a:gd name="connsiteX6" fmla="*/ 0 w 12192000"/>
              <a:gd name="connsiteY6" fmla="*/ 492155 h 927882"/>
              <a:gd name="connsiteX7" fmla="*/ 136569 w 12192000"/>
              <a:gd name="connsiteY7" fmla="*/ 471057 h 927882"/>
              <a:gd name="connsiteX8" fmla="*/ 3343329 w 12192000"/>
              <a:gd name="connsiteY8" fmla="*/ 167 h 92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927882">
                <a:moveTo>
                  <a:pt x="3343329" y="167"/>
                </a:moveTo>
                <a:cubicBezTo>
                  <a:pt x="5009487" y="-9677"/>
                  <a:pt x="7965294" y="420337"/>
                  <a:pt x="9636648" y="466993"/>
                </a:cubicBezTo>
                <a:cubicBezTo>
                  <a:pt x="10576785" y="493237"/>
                  <a:pt x="11475617" y="305842"/>
                  <a:pt x="12175165" y="207150"/>
                </a:cubicBezTo>
                <a:lnTo>
                  <a:pt x="12192000" y="204971"/>
                </a:lnTo>
                <a:lnTo>
                  <a:pt x="12192000" y="927882"/>
                </a:lnTo>
                <a:lnTo>
                  <a:pt x="0" y="927882"/>
                </a:lnTo>
                <a:lnTo>
                  <a:pt x="0" y="492155"/>
                </a:lnTo>
                <a:lnTo>
                  <a:pt x="136569" y="471057"/>
                </a:lnTo>
                <a:cubicBezTo>
                  <a:pt x="920224" y="337338"/>
                  <a:pt x="1989576" y="8165"/>
                  <a:pt x="3343329" y="167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6866540A-E072-2CF9-5727-FF181F66433F}"/>
              </a:ext>
            </a:extLst>
          </p:cNvPr>
          <p:cNvSpPr/>
          <p:nvPr/>
        </p:nvSpPr>
        <p:spPr>
          <a:xfrm flipH="1">
            <a:off x="8737939" y="6104899"/>
            <a:ext cx="3454061" cy="932115"/>
          </a:xfrm>
          <a:custGeom>
            <a:avLst/>
            <a:gdLst>
              <a:gd name="connsiteX0" fmla="*/ 3075587 w 3454061"/>
              <a:gd name="connsiteY0" fmla="*/ 180 h 932115"/>
              <a:gd name="connsiteX1" fmla="*/ 3403092 w 3454061"/>
              <a:gd name="connsiteY1" fmla="*/ 3526 h 932115"/>
              <a:gd name="connsiteX2" fmla="*/ 3454061 w 3454061"/>
              <a:gd name="connsiteY2" fmla="*/ 5418 h 932115"/>
              <a:gd name="connsiteX3" fmla="*/ 3448120 w 3454061"/>
              <a:gd name="connsiteY3" fmla="*/ 6318 h 932115"/>
              <a:gd name="connsiteX4" fmla="*/ 577010 w 3454061"/>
              <a:gd name="connsiteY4" fmla="*/ 881089 h 932115"/>
              <a:gd name="connsiteX5" fmla="*/ 487431 w 3454061"/>
              <a:gd name="connsiteY5" fmla="*/ 932115 h 932115"/>
              <a:gd name="connsiteX6" fmla="*/ 0 w 3454061"/>
              <a:gd name="connsiteY6" fmla="*/ 932115 h 932115"/>
              <a:gd name="connsiteX7" fmla="*/ 0 w 3454061"/>
              <a:gd name="connsiteY7" fmla="*/ 667389 h 932115"/>
              <a:gd name="connsiteX8" fmla="*/ 3051 w 3454061"/>
              <a:gd name="connsiteY8" fmla="*/ 665995 h 932115"/>
              <a:gd name="connsiteX9" fmla="*/ 2629993 w 3454061"/>
              <a:gd name="connsiteY9" fmla="*/ 34498 h 932115"/>
              <a:gd name="connsiteX10" fmla="*/ 2911984 w 3454061"/>
              <a:gd name="connsiteY10" fmla="*/ 4362 h 932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54061" h="932115">
                <a:moveTo>
                  <a:pt x="3075587" y="180"/>
                </a:moveTo>
                <a:cubicBezTo>
                  <a:pt x="3179917" y="-483"/>
                  <a:pt x="3289296" y="705"/>
                  <a:pt x="3403092" y="3526"/>
                </a:cubicBezTo>
                <a:lnTo>
                  <a:pt x="3454061" y="5418"/>
                </a:lnTo>
                <a:lnTo>
                  <a:pt x="3448120" y="6318"/>
                </a:lnTo>
                <a:cubicBezTo>
                  <a:pt x="2255860" y="209990"/>
                  <a:pt x="1261027" y="513466"/>
                  <a:pt x="577010" y="881089"/>
                </a:cubicBezTo>
                <a:lnTo>
                  <a:pt x="487431" y="932115"/>
                </a:lnTo>
                <a:lnTo>
                  <a:pt x="0" y="932115"/>
                </a:lnTo>
                <a:lnTo>
                  <a:pt x="0" y="667389"/>
                </a:lnTo>
                <a:lnTo>
                  <a:pt x="3051" y="665995"/>
                </a:lnTo>
                <a:cubicBezTo>
                  <a:pt x="661260" y="384830"/>
                  <a:pt x="1570981" y="163782"/>
                  <a:pt x="2629993" y="34498"/>
                </a:cubicBezTo>
                <a:lnTo>
                  <a:pt x="2911984" y="4362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24100071-A08D-C02F-0708-C690CF71D27E}"/>
              </a:ext>
            </a:extLst>
          </p:cNvPr>
          <p:cNvSpPr/>
          <p:nvPr/>
        </p:nvSpPr>
        <p:spPr>
          <a:xfrm flipH="1">
            <a:off x="9766476" y="6162907"/>
            <a:ext cx="2425524" cy="874107"/>
          </a:xfrm>
          <a:custGeom>
            <a:avLst/>
            <a:gdLst>
              <a:gd name="connsiteX0" fmla="*/ 2425524 w 2425524"/>
              <a:gd name="connsiteY0" fmla="*/ 0 h 874107"/>
              <a:gd name="connsiteX1" fmla="*/ 1859447 w 2425524"/>
              <a:gd name="connsiteY1" fmla="*/ 138382 h 874107"/>
              <a:gd name="connsiteX2" fmla="*/ 132576 w 2425524"/>
              <a:gd name="connsiteY2" fmla="*/ 872580 h 874107"/>
              <a:gd name="connsiteX3" fmla="*/ 130652 w 2425524"/>
              <a:gd name="connsiteY3" fmla="*/ 874107 h 874107"/>
              <a:gd name="connsiteX4" fmla="*/ 0 w 2425524"/>
              <a:gd name="connsiteY4" fmla="*/ 874107 h 874107"/>
              <a:gd name="connsiteX5" fmla="*/ 0 w 2425524"/>
              <a:gd name="connsiteY5" fmla="*/ 438222 h 874107"/>
              <a:gd name="connsiteX6" fmla="*/ 182097 w 2425524"/>
              <a:gd name="connsiteY6" fmla="*/ 409355 h 874107"/>
              <a:gd name="connsiteX7" fmla="*/ 2174525 w 2425524"/>
              <a:gd name="connsiteY7" fmla="*/ 29947 h 87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5524" h="874107">
                <a:moveTo>
                  <a:pt x="2425524" y="0"/>
                </a:moveTo>
                <a:lnTo>
                  <a:pt x="1859447" y="138382"/>
                </a:lnTo>
                <a:cubicBezTo>
                  <a:pt x="1122833" y="343923"/>
                  <a:pt x="530807" y="593456"/>
                  <a:pt x="132576" y="872580"/>
                </a:cubicBezTo>
                <a:lnTo>
                  <a:pt x="130652" y="874107"/>
                </a:lnTo>
                <a:lnTo>
                  <a:pt x="0" y="874107"/>
                </a:lnTo>
                <a:lnTo>
                  <a:pt x="0" y="438222"/>
                </a:lnTo>
                <a:lnTo>
                  <a:pt x="182097" y="409355"/>
                </a:lnTo>
                <a:cubicBezTo>
                  <a:pt x="716953" y="314420"/>
                  <a:pt x="1381227" y="135440"/>
                  <a:pt x="2174525" y="2994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32969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ECFE0BFE-479F-674A-3016-E8442E797908}"/>
              </a:ext>
            </a:extLst>
          </p:cNvPr>
          <p:cNvSpPr txBox="1"/>
          <p:nvPr/>
        </p:nvSpPr>
        <p:spPr>
          <a:xfrm>
            <a:off x="1736277" y="1104901"/>
            <a:ext cx="1277594" cy="212365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sz="13800" b="1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1" name="Rectangle: Rounded Corners 2">
            <a:extLst>
              <a:ext uri="{FF2B5EF4-FFF2-40B4-BE49-F238E27FC236}">
                <a16:creationId xmlns:a16="http://schemas.microsoft.com/office/drawing/2014/main" id="{0B879AD6-1538-8461-6307-37760B35D7CF}"/>
              </a:ext>
            </a:extLst>
          </p:cNvPr>
          <p:cNvSpPr>
            <a:spLocks/>
          </p:cNvSpPr>
          <p:nvPr/>
        </p:nvSpPr>
        <p:spPr>
          <a:xfrm>
            <a:off x="839788" y="2715021"/>
            <a:ext cx="3128962" cy="2834566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AEB1357E-D90F-5368-F55E-2B963F6B7F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SP</a:t>
            </a:r>
            <a:r>
              <a:rPr lang="zh-CN" altLang="en-US" dirty="0"/>
              <a:t>注意事项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561F839-4CA3-8287-869F-D44B1F8576AD}"/>
              </a:ext>
            </a:extLst>
          </p:cNvPr>
          <p:cNvSpPr txBox="1"/>
          <p:nvPr/>
        </p:nvSpPr>
        <p:spPr>
          <a:xfrm>
            <a:off x="1107313" y="3679970"/>
            <a:ext cx="2559912" cy="11710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R="5080" algn="just">
              <a:lnSpc>
                <a:spcPct val="130000"/>
              </a:lnSpc>
              <a:tabLst>
                <a:tab pos="1553845" algn="l"/>
              </a:tabLst>
            </a:pP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OPPOSans R" panose="00020600040101010101" pitchFamily="18" charset="-122"/>
              </a:rPr>
              <a:t>SP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不应该过多，会客户无所适从，降低客户的信任感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10B2A38-CBEA-8623-6A24-DFD41C2C723E}"/>
              </a:ext>
            </a:extLst>
          </p:cNvPr>
          <p:cNvSpPr txBox="1"/>
          <p:nvPr/>
        </p:nvSpPr>
        <p:spPr>
          <a:xfrm>
            <a:off x="1817330" y="3084193"/>
            <a:ext cx="1663845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合理运用</a:t>
            </a:r>
            <a:endParaRPr lang="en-US" sz="24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6944D72E-D422-9210-2D4A-46409CE5E492}"/>
              </a:ext>
            </a:extLst>
          </p:cNvPr>
          <p:cNvSpPr/>
          <p:nvPr/>
        </p:nvSpPr>
        <p:spPr>
          <a:xfrm>
            <a:off x="1436004" y="3101010"/>
            <a:ext cx="381326" cy="381326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1EC2435C-006C-E496-AA71-D9C60A693B49}"/>
              </a:ext>
            </a:extLst>
          </p:cNvPr>
          <p:cNvSpPr txBox="1"/>
          <p:nvPr/>
        </p:nvSpPr>
        <p:spPr>
          <a:xfrm>
            <a:off x="5444379" y="1104901"/>
            <a:ext cx="1303242" cy="212365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sz="13800" b="1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7" name="Rectangle: Rounded Corners 2">
            <a:extLst>
              <a:ext uri="{FF2B5EF4-FFF2-40B4-BE49-F238E27FC236}">
                <a16:creationId xmlns:a16="http://schemas.microsoft.com/office/drawing/2014/main" id="{999C0D39-92F0-31B3-6909-D87E5DAF2455}"/>
              </a:ext>
            </a:extLst>
          </p:cNvPr>
          <p:cNvSpPr>
            <a:spLocks/>
          </p:cNvSpPr>
          <p:nvPr/>
        </p:nvSpPr>
        <p:spPr>
          <a:xfrm>
            <a:off x="4533868" y="2715021"/>
            <a:ext cx="3128962" cy="2834566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156AAD0F-C48C-CDDA-73CD-E6A89317F395}"/>
              </a:ext>
            </a:extLst>
          </p:cNvPr>
          <p:cNvSpPr txBox="1"/>
          <p:nvPr/>
        </p:nvSpPr>
        <p:spPr>
          <a:xfrm>
            <a:off x="4801393" y="3679970"/>
            <a:ext cx="2542683" cy="11710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R="5080" algn="just">
              <a:lnSpc>
                <a:spcPct val="130000"/>
              </a:lnSpc>
              <a:tabLst>
                <a:tab pos="1553845" algn="l"/>
              </a:tabLst>
            </a:pP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OPPOSans R" panose="00020600040101010101" pitchFamily="18" charset="-122"/>
              </a:rPr>
              <a:t>SP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之前的充分准备工作，道具，人物、 说辞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准备等</a:t>
            </a: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,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做好充分准备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OPPOSans R" panose="00020600040101010101" pitchFamily="18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CA4FE838-1C57-1130-196B-D56F892044BF}"/>
              </a:ext>
            </a:extLst>
          </p:cNvPr>
          <p:cNvSpPr txBox="1"/>
          <p:nvPr/>
        </p:nvSpPr>
        <p:spPr>
          <a:xfrm>
            <a:off x="5511410" y="3084193"/>
            <a:ext cx="1663845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充分准备</a:t>
            </a:r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305D4C56-A335-B2D9-D29A-881A1E8A038E}"/>
              </a:ext>
            </a:extLst>
          </p:cNvPr>
          <p:cNvSpPr/>
          <p:nvPr/>
        </p:nvSpPr>
        <p:spPr>
          <a:xfrm>
            <a:off x="5130084" y="3101010"/>
            <a:ext cx="381326" cy="381326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106EABCC-517B-F150-5707-1B664BFC1D7D}"/>
              </a:ext>
            </a:extLst>
          </p:cNvPr>
          <p:cNvSpPr txBox="1"/>
          <p:nvPr/>
        </p:nvSpPr>
        <p:spPr>
          <a:xfrm>
            <a:off x="9060116" y="1104901"/>
            <a:ext cx="1394613" cy="212365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en-US" sz="13800" b="1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</a:t>
            </a:r>
          </a:p>
        </p:txBody>
      </p:sp>
      <p:sp>
        <p:nvSpPr>
          <p:cNvPr id="72" name="Rectangle: Rounded Corners 2">
            <a:extLst>
              <a:ext uri="{FF2B5EF4-FFF2-40B4-BE49-F238E27FC236}">
                <a16:creationId xmlns:a16="http://schemas.microsoft.com/office/drawing/2014/main" id="{4689402A-C9E3-69F2-2B5A-9B06195DD069}"/>
              </a:ext>
            </a:extLst>
          </p:cNvPr>
          <p:cNvSpPr>
            <a:spLocks/>
          </p:cNvSpPr>
          <p:nvPr/>
        </p:nvSpPr>
        <p:spPr>
          <a:xfrm>
            <a:off x="8227673" y="2715021"/>
            <a:ext cx="3128962" cy="2834566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1272D1AD-2975-75E6-0004-2DB29AEC7782}"/>
              </a:ext>
            </a:extLst>
          </p:cNvPr>
          <p:cNvSpPr txBox="1"/>
          <p:nvPr/>
        </p:nvSpPr>
        <p:spPr>
          <a:xfrm>
            <a:off x="8495198" y="3679970"/>
            <a:ext cx="2589489" cy="149525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R="5080" algn="just">
              <a:lnSpc>
                <a:spcPct val="130000"/>
              </a:lnSpc>
              <a:tabLst>
                <a:tab pos="1553845" algn="l"/>
              </a:tabLst>
            </a:pP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OPPOSans R" panose="00020600040101010101" pitchFamily="18" charset="-122"/>
              </a:rPr>
              <a:t>SP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价格促销提高了客户对价格的敏感度，更注重产品的价格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B304B7C5-63F9-CA5A-16E8-1B9DC9F0E0CC}"/>
              </a:ext>
            </a:extLst>
          </p:cNvPr>
          <p:cNvSpPr txBox="1"/>
          <p:nvPr/>
        </p:nvSpPr>
        <p:spPr>
          <a:xfrm>
            <a:off x="9205215" y="3084193"/>
            <a:ext cx="1663845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恰当时机</a:t>
            </a:r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F4AD9EC0-58C8-3F2C-5440-4C06DA398B38}"/>
              </a:ext>
            </a:extLst>
          </p:cNvPr>
          <p:cNvSpPr/>
          <p:nvPr/>
        </p:nvSpPr>
        <p:spPr>
          <a:xfrm>
            <a:off x="8823889" y="3101010"/>
            <a:ext cx="381326" cy="381326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图形 17">
            <a:extLst>
              <a:ext uri="{FF2B5EF4-FFF2-40B4-BE49-F238E27FC236}">
                <a16:creationId xmlns:a16="http://schemas.microsoft.com/office/drawing/2014/main" id="{95B539BA-0073-CA18-C4A2-0F51DAC5E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2239" y="3149480"/>
            <a:ext cx="297016" cy="297016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7BC5F575-A8F2-D413-F500-A8DC292A5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7396" y="3132402"/>
            <a:ext cx="318542" cy="318542"/>
          </a:xfrm>
          <a:prstGeom prst="rect">
            <a:avLst/>
          </a:prstGeom>
        </p:spPr>
      </p:pic>
      <p:pic>
        <p:nvPicPr>
          <p:cNvPr id="28" name="图形 27">
            <a:extLst>
              <a:ext uri="{FF2B5EF4-FFF2-40B4-BE49-F238E27FC236}">
                <a16:creationId xmlns:a16="http://schemas.microsoft.com/office/drawing/2014/main" id="{A451C15A-97C6-4038-C84F-FF16E9F2B6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37288" y="3115440"/>
            <a:ext cx="355944" cy="355944"/>
          </a:xfrm>
          <a:prstGeom prst="rect">
            <a:avLst/>
          </a:prstGeom>
        </p:spPr>
      </p:pic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58B2E6C1-B51D-44D1-D9E7-A01A44A52C39}"/>
              </a:ext>
            </a:extLst>
          </p:cNvPr>
          <p:cNvSpPr>
            <a:spLocks/>
          </p:cNvSpPr>
          <p:nvPr/>
        </p:nvSpPr>
        <p:spPr>
          <a:xfrm flipV="1">
            <a:off x="1436004" y="5209539"/>
            <a:ext cx="1834246" cy="3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22" name="Rectangle: Rounded Corners 2">
            <a:extLst>
              <a:ext uri="{FF2B5EF4-FFF2-40B4-BE49-F238E27FC236}">
                <a16:creationId xmlns:a16="http://schemas.microsoft.com/office/drawing/2014/main" id="{7CDA59F5-3504-DB40-8F71-197766D6E8EF}"/>
              </a:ext>
            </a:extLst>
          </p:cNvPr>
          <p:cNvSpPr>
            <a:spLocks/>
          </p:cNvSpPr>
          <p:nvPr/>
        </p:nvSpPr>
        <p:spPr>
          <a:xfrm flipV="1">
            <a:off x="5178008" y="5209539"/>
            <a:ext cx="1834246" cy="3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23" name="Rectangle: Rounded Corners 2">
            <a:extLst>
              <a:ext uri="{FF2B5EF4-FFF2-40B4-BE49-F238E27FC236}">
                <a16:creationId xmlns:a16="http://schemas.microsoft.com/office/drawing/2014/main" id="{D95E9B16-53B2-2FD5-C696-BC4C16BFFE09}"/>
              </a:ext>
            </a:extLst>
          </p:cNvPr>
          <p:cNvSpPr>
            <a:spLocks/>
          </p:cNvSpPr>
          <p:nvPr/>
        </p:nvSpPr>
        <p:spPr>
          <a:xfrm flipV="1">
            <a:off x="8875031" y="5209539"/>
            <a:ext cx="1834246" cy="3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121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417E17A7-B0DC-B303-D3AA-2B726CE48D00}"/>
              </a:ext>
            </a:extLst>
          </p:cNvPr>
          <p:cNvSpPr>
            <a:spLocks/>
          </p:cNvSpPr>
          <p:nvPr/>
        </p:nvSpPr>
        <p:spPr>
          <a:xfrm>
            <a:off x="839788" y="1653495"/>
            <a:ext cx="10512425" cy="1356613"/>
          </a:xfrm>
          <a:custGeom>
            <a:avLst/>
            <a:gdLst>
              <a:gd name="connsiteX0" fmla="*/ 0 w 10542587"/>
              <a:gd name="connsiteY0" fmla="*/ 0 h 1356613"/>
              <a:gd name="connsiteX1" fmla="*/ 10542587 w 10542587"/>
              <a:gd name="connsiteY1" fmla="*/ 0 h 1356613"/>
              <a:gd name="connsiteX2" fmla="*/ 10542587 w 10542587"/>
              <a:gd name="connsiteY2" fmla="*/ 646962 h 1356613"/>
              <a:gd name="connsiteX3" fmla="*/ 9832936 w 10542587"/>
              <a:gd name="connsiteY3" fmla="*/ 1356613 h 1356613"/>
              <a:gd name="connsiteX4" fmla="*/ 709651 w 10542587"/>
              <a:gd name="connsiteY4" fmla="*/ 1356613 h 1356613"/>
              <a:gd name="connsiteX5" fmla="*/ 0 w 10542587"/>
              <a:gd name="connsiteY5" fmla="*/ 646962 h 135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42587" h="1356613">
                <a:moveTo>
                  <a:pt x="0" y="0"/>
                </a:moveTo>
                <a:lnTo>
                  <a:pt x="10542587" y="0"/>
                </a:lnTo>
                <a:lnTo>
                  <a:pt x="10542587" y="646962"/>
                </a:lnTo>
                <a:cubicBezTo>
                  <a:pt x="10542587" y="1038891"/>
                  <a:pt x="10224865" y="1356613"/>
                  <a:pt x="9832936" y="1356613"/>
                </a:cubicBezTo>
                <a:lnTo>
                  <a:pt x="709651" y="1356613"/>
                </a:lnTo>
                <a:cubicBezTo>
                  <a:pt x="317722" y="1356613"/>
                  <a:pt x="0" y="1038891"/>
                  <a:pt x="0" y="64696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81C0A91-DBD1-1E3A-03D2-7647F7673D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案列            </a:t>
            </a:r>
            <a:endParaRPr lang="en-US" dirty="0"/>
          </a:p>
        </p:txBody>
      </p:sp>
      <p:sp>
        <p:nvSpPr>
          <p:cNvPr id="13" name="Rectangle: Rounded Corners 2">
            <a:extLst>
              <a:ext uri="{FF2B5EF4-FFF2-40B4-BE49-F238E27FC236}">
                <a16:creationId xmlns:a16="http://schemas.microsoft.com/office/drawing/2014/main" id="{76165578-2412-800C-AA72-A7386CFC4DF6}"/>
              </a:ext>
            </a:extLst>
          </p:cNvPr>
          <p:cNvSpPr>
            <a:spLocks/>
          </p:cNvSpPr>
          <p:nvPr/>
        </p:nvSpPr>
        <p:spPr>
          <a:xfrm>
            <a:off x="839787" y="3217645"/>
            <a:ext cx="10527505" cy="3640355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435858C-6AD0-1194-6684-6DA28910EFB1}"/>
              </a:ext>
            </a:extLst>
          </p:cNvPr>
          <p:cNvSpPr txBox="1"/>
          <p:nvPr/>
        </p:nvSpPr>
        <p:spPr>
          <a:xfrm>
            <a:off x="2212916" y="2182086"/>
            <a:ext cx="7807061" cy="52117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R="5080" algn="ctr">
              <a:lnSpc>
                <a:spcPct val="130000"/>
              </a:lnSpc>
              <a:tabLst>
                <a:tab pos="1553845" algn="l"/>
              </a:tabLst>
            </a:pPr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  <a:cs typeface="OPPOSans R" panose="00020600040101010101" pitchFamily="18" charset="-122"/>
              </a:rPr>
              <a:t>现场客户</a:t>
            </a:r>
            <a:r>
              <a:rPr lang="zh-CN" altLang="en-US" sz="2400">
                <a:solidFill>
                  <a:schemeClr val="accent2"/>
                </a:solidFill>
                <a:latin typeface="+mj-ea"/>
                <a:ea typeface="+mj-ea"/>
                <a:cs typeface="OPPOSans R" panose="00020600040101010101" pitchFamily="18" charset="-122"/>
              </a:rPr>
              <a:t>：“ 房子</a:t>
            </a:r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  <a:cs typeface="OPPOSans R" panose="00020600040101010101" pitchFamily="18" charset="-122"/>
              </a:rPr>
              <a:t>太密了，其他还是挺</a:t>
            </a:r>
            <a:r>
              <a:rPr lang="zh-CN" altLang="en-US" sz="2400">
                <a:solidFill>
                  <a:schemeClr val="accent2"/>
                </a:solidFill>
                <a:latin typeface="+mj-ea"/>
                <a:ea typeface="+mj-ea"/>
                <a:cs typeface="OPPOSans R" panose="00020600040101010101" pitchFamily="18" charset="-122"/>
              </a:rPr>
              <a:t>满意的 </a:t>
            </a:r>
            <a:r>
              <a:rPr lang="en-US" altLang="zh-CN" sz="2400">
                <a:solidFill>
                  <a:schemeClr val="accent2"/>
                </a:solidFill>
                <a:latin typeface="+mj-ea"/>
                <a:ea typeface="+mj-ea"/>
                <a:cs typeface="OPPOSans R" panose="00020600040101010101" pitchFamily="18" charset="-122"/>
              </a:rPr>
              <a:t>”</a:t>
            </a:r>
            <a:endParaRPr lang="zh-CN" altLang="en-US" sz="2400" dirty="0">
              <a:solidFill>
                <a:schemeClr val="accent2"/>
              </a:solidFill>
              <a:latin typeface="+mj-ea"/>
              <a:ea typeface="+mj-ea"/>
              <a:cs typeface="OPPOSans R" panose="00020600040101010101" pitchFamily="18" charset="-122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503301EC-B2CD-98D3-8E30-65EE68EEA070}"/>
              </a:ext>
            </a:extLst>
          </p:cNvPr>
          <p:cNvSpPr/>
          <p:nvPr/>
        </p:nvSpPr>
        <p:spPr>
          <a:xfrm>
            <a:off x="5271299" y="1419388"/>
            <a:ext cx="1607645" cy="605754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2876784B-21F1-86B3-320C-2DF88853931E}"/>
              </a:ext>
            </a:extLst>
          </p:cNvPr>
          <p:cNvSpPr txBox="1"/>
          <p:nvPr/>
        </p:nvSpPr>
        <p:spPr>
          <a:xfrm>
            <a:off x="5450399" y="1554561"/>
            <a:ext cx="1332096" cy="3693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经典案例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E40DB813-B07A-EF33-64D8-95166D64736A}"/>
              </a:ext>
            </a:extLst>
          </p:cNvPr>
          <p:cNvSpPr/>
          <p:nvPr/>
        </p:nvSpPr>
        <p:spPr>
          <a:xfrm>
            <a:off x="5920497" y="2818363"/>
            <a:ext cx="351006" cy="351006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782546A-61CC-9606-23EF-BA85369BA7AF}"/>
              </a:ext>
            </a:extLst>
          </p:cNvPr>
          <p:cNvGrpSpPr/>
          <p:nvPr/>
        </p:nvGrpSpPr>
        <p:grpSpPr>
          <a:xfrm rot="3906729">
            <a:off x="6023392" y="2890721"/>
            <a:ext cx="186106" cy="186106"/>
            <a:chOff x="5024534" y="3815124"/>
            <a:chExt cx="393520" cy="393520"/>
          </a:xfrm>
          <a:solidFill>
            <a:schemeClr val="bg1"/>
          </a:solidFill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1AFF132E-71DE-6FC0-331A-5B87E5E5A6DB}"/>
                </a:ext>
              </a:extLst>
            </p:cNvPr>
            <p:cNvSpPr/>
            <p:nvPr/>
          </p:nvSpPr>
          <p:spPr>
            <a:xfrm>
              <a:off x="5024534" y="4068232"/>
              <a:ext cx="393520" cy="11006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E97F5CC-DFA3-4BAE-5CF5-8913E1BAB666}"/>
                </a:ext>
              </a:extLst>
            </p:cNvPr>
            <p:cNvSpPr/>
            <p:nvPr/>
          </p:nvSpPr>
          <p:spPr>
            <a:xfrm rot="3071336">
              <a:off x="5085917" y="3956850"/>
              <a:ext cx="393520" cy="11006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59DE8CF7-9920-41F5-81B1-21D4AC3D97CD}"/>
              </a:ext>
            </a:extLst>
          </p:cNvPr>
          <p:cNvSpPr/>
          <p:nvPr/>
        </p:nvSpPr>
        <p:spPr>
          <a:xfrm>
            <a:off x="1095649" y="3478713"/>
            <a:ext cx="1408106" cy="539098"/>
          </a:xfrm>
          <a:prstGeom prst="roundRect">
            <a:avLst>
              <a:gd name="adj" fmla="val 11717"/>
            </a:avLst>
          </a:prstGeom>
          <a:solidFill>
            <a:schemeClr val="bg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4B8BDDA4-1A5A-D88F-6FA0-5B4F790E186B}"/>
              </a:ext>
            </a:extLst>
          </p:cNvPr>
          <p:cNvSpPr txBox="1"/>
          <p:nvPr/>
        </p:nvSpPr>
        <p:spPr>
          <a:xfrm>
            <a:off x="1307786" y="3614849"/>
            <a:ext cx="1097773" cy="339693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开场话语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DF9B81F-1BC0-7D4B-9C0B-019589472E91}"/>
              </a:ext>
            </a:extLst>
          </p:cNvPr>
          <p:cNvSpPr txBox="1"/>
          <p:nvPr/>
        </p:nvSpPr>
        <p:spPr>
          <a:xfrm>
            <a:off x="2758027" y="3562575"/>
            <a:ext cx="8366795" cy="39196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R="5080">
              <a:lnSpc>
                <a:spcPct val="130000"/>
              </a:lnSpc>
              <a:tabLst>
                <a:tab pos="1553845" algn="l"/>
              </a:tabLs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R" panose="00020600040101010101" pitchFamily="18" charset="-122"/>
              </a:rPr>
              <a:t>您对高品质住宅有非常独到的理解，物业的打造也是针对像您这样有品味的人士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OPPOSans R" panose="00020600040101010101" pitchFamily="18" charset="-122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EAFEB697-CEE0-A007-0FC5-D3F6D939CF6F}"/>
              </a:ext>
            </a:extLst>
          </p:cNvPr>
          <p:cNvSpPr/>
          <p:nvPr/>
        </p:nvSpPr>
        <p:spPr>
          <a:xfrm>
            <a:off x="1125101" y="4261775"/>
            <a:ext cx="1408106" cy="539098"/>
          </a:xfrm>
          <a:prstGeom prst="roundRect">
            <a:avLst>
              <a:gd name="adj" fmla="val 11717"/>
            </a:avLst>
          </a:prstGeom>
          <a:solidFill>
            <a:schemeClr val="bg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bject 3">
            <a:extLst>
              <a:ext uri="{FF2B5EF4-FFF2-40B4-BE49-F238E27FC236}">
                <a16:creationId xmlns:a16="http://schemas.microsoft.com/office/drawing/2014/main" id="{FF932CED-AE79-7F40-3AB5-B2A04EB94773}"/>
              </a:ext>
            </a:extLst>
          </p:cNvPr>
          <p:cNvSpPr txBox="1"/>
          <p:nvPr/>
        </p:nvSpPr>
        <p:spPr>
          <a:xfrm>
            <a:off x="1307786" y="4376320"/>
            <a:ext cx="1097773" cy="339693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认同对方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EB3A34A-429A-5B1C-FDA2-D8E34558E367}"/>
              </a:ext>
            </a:extLst>
          </p:cNvPr>
          <p:cNvSpPr txBox="1"/>
          <p:nvPr/>
        </p:nvSpPr>
        <p:spPr>
          <a:xfrm>
            <a:off x="2758027" y="4311346"/>
            <a:ext cx="7735376" cy="39196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R="5080">
              <a:lnSpc>
                <a:spcPct val="130000"/>
              </a:lnSpc>
              <a:tabLst>
                <a:tab pos="1553845" algn="l"/>
              </a:tabLst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微软雅黑" panose="020B0503020204020204" charset="-122"/>
              </a:defRPr>
            </a:lvl1pPr>
          </a:lstStyle>
          <a:p>
            <a:r>
              <a:rPr lang="zh-CN" altLang="en-US" dirty="0">
                <a:cs typeface="OPPOSans R" panose="00020600040101010101" pitchFamily="18" charset="-122"/>
              </a:rPr>
              <a:t>您刚才提到房子很密，我很认同，它比起别墅区和郊区部分住宅是密集了一点</a:t>
            </a:r>
            <a:endParaRPr lang="en-US" altLang="zh-CN" dirty="0">
              <a:cs typeface="OPPOSans R" panose="00020600040101010101" pitchFamily="18" charset="-122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C20215D9-EBB4-C215-D501-5B942F86E36B}"/>
              </a:ext>
            </a:extLst>
          </p:cNvPr>
          <p:cNvSpPr/>
          <p:nvPr/>
        </p:nvSpPr>
        <p:spPr>
          <a:xfrm>
            <a:off x="1137188" y="5049606"/>
            <a:ext cx="1408106" cy="539098"/>
          </a:xfrm>
          <a:prstGeom prst="roundRect">
            <a:avLst>
              <a:gd name="adj" fmla="val 11717"/>
            </a:avLst>
          </a:prstGeom>
          <a:solidFill>
            <a:schemeClr val="bg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bject 3">
            <a:extLst>
              <a:ext uri="{FF2B5EF4-FFF2-40B4-BE49-F238E27FC236}">
                <a16:creationId xmlns:a16="http://schemas.microsoft.com/office/drawing/2014/main" id="{743E53C8-8296-BE0C-0F19-8532A1ED16BB}"/>
              </a:ext>
            </a:extLst>
          </p:cNvPr>
          <p:cNvSpPr txBox="1"/>
          <p:nvPr/>
        </p:nvSpPr>
        <p:spPr>
          <a:xfrm>
            <a:off x="1307786" y="5164151"/>
            <a:ext cx="1097773" cy="339693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阐述优势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01B724F-F96B-D3C1-0CC3-30BBFBA1EB7D}"/>
              </a:ext>
            </a:extLst>
          </p:cNvPr>
          <p:cNvSpPr txBox="1"/>
          <p:nvPr/>
        </p:nvSpPr>
        <p:spPr>
          <a:xfrm>
            <a:off x="2758027" y="5063236"/>
            <a:ext cx="8283517" cy="71205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R="5080">
              <a:lnSpc>
                <a:spcPct val="130000"/>
              </a:lnSpc>
              <a:tabLst>
                <a:tab pos="1553845" algn="l"/>
              </a:tabLst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微软雅黑" panose="020B0503020204020204" charset="-122"/>
              </a:defRPr>
            </a:lvl1pPr>
          </a:lstStyle>
          <a:p>
            <a:r>
              <a:rPr lang="zh-CN" altLang="en-US" dirty="0">
                <a:cs typeface="OPPOSans R" panose="00020600040101010101" pitchFamily="18" charset="-122"/>
              </a:rPr>
              <a:t>不过我们也不得承认它的地段、士地价值、以及完善的商业配套是其它项目无法等同的，甚至它还赋予广您很多隐形的价值，并且我们在规那划时也对建筑做了很多考量</a:t>
            </a:r>
            <a:endParaRPr lang="en-US" altLang="zh-CN" dirty="0">
              <a:cs typeface="OPPOSans R" panose="00020600040101010101" pitchFamily="18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9929C78-DD8D-04D7-9BB2-CCB5C0DBB5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79387" y="1915780"/>
            <a:ext cx="495986" cy="550316"/>
          </a:xfrm>
          <a:custGeom>
            <a:avLst/>
            <a:gdLst>
              <a:gd name="connsiteX0" fmla="*/ 459181 w 495986"/>
              <a:gd name="connsiteY0" fmla="*/ 0 h 550316"/>
              <a:gd name="connsiteX1" fmla="*/ 495986 w 495986"/>
              <a:gd name="connsiteY1" fmla="*/ 59588 h 550316"/>
              <a:gd name="connsiteX2" fmla="*/ 361035 w 495986"/>
              <a:gd name="connsiteY2" fmla="*/ 364541 h 550316"/>
              <a:gd name="connsiteX3" fmla="*/ 462686 w 495986"/>
              <a:gd name="connsiteY3" fmla="*/ 364541 h 550316"/>
              <a:gd name="connsiteX4" fmla="*/ 462686 w 495986"/>
              <a:gd name="connsiteY4" fmla="*/ 550316 h 550316"/>
              <a:gd name="connsiteX5" fmla="*/ 280416 w 495986"/>
              <a:gd name="connsiteY5" fmla="*/ 550316 h 550316"/>
              <a:gd name="connsiteX6" fmla="*/ 280416 w 495986"/>
              <a:gd name="connsiteY6" fmla="*/ 378561 h 550316"/>
              <a:gd name="connsiteX7" fmla="*/ 326860 w 495986"/>
              <a:gd name="connsiteY7" fmla="*/ 148971 h 550316"/>
              <a:gd name="connsiteX8" fmla="*/ 459181 w 495986"/>
              <a:gd name="connsiteY8" fmla="*/ 0 h 550316"/>
              <a:gd name="connsiteX9" fmla="*/ 178765 w 495986"/>
              <a:gd name="connsiteY9" fmla="*/ 0 h 550316"/>
              <a:gd name="connsiteX10" fmla="*/ 215570 w 495986"/>
              <a:gd name="connsiteY10" fmla="*/ 59588 h 550316"/>
              <a:gd name="connsiteX11" fmla="*/ 80619 w 495986"/>
              <a:gd name="connsiteY11" fmla="*/ 364541 h 550316"/>
              <a:gd name="connsiteX12" fmla="*/ 182270 w 495986"/>
              <a:gd name="connsiteY12" fmla="*/ 364541 h 550316"/>
              <a:gd name="connsiteX13" fmla="*/ 182270 w 495986"/>
              <a:gd name="connsiteY13" fmla="*/ 550316 h 550316"/>
              <a:gd name="connsiteX14" fmla="*/ 0 w 495986"/>
              <a:gd name="connsiteY14" fmla="*/ 550316 h 550316"/>
              <a:gd name="connsiteX15" fmla="*/ 0 w 495986"/>
              <a:gd name="connsiteY15" fmla="*/ 378561 h 550316"/>
              <a:gd name="connsiteX16" fmla="*/ 46444 w 495986"/>
              <a:gd name="connsiteY16" fmla="*/ 148971 h 550316"/>
              <a:gd name="connsiteX17" fmla="*/ 178765 w 495986"/>
              <a:gd name="connsiteY17" fmla="*/ 0 h 55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5986" h="550316">
                <a:moveTo>
                  <a:pt x="459181" y="0"/>
                </a:moveTo>
                <a:lnTo>
                  <a:pt x="495986" y="59588"/>
                </a:lnTo>
                <a:cubicBezTo>
                  <a:pt x="406019" y="103987"/>
                  <a:pt x="361035" y="205638"/>
                  <a:pt x="361035" y="364541"/>
                </a:cubicBezTo>
                <a:lnTo>
                  <a:pt x="462686" y="364541"/>
                </a:lnTo>
                <a:lnTo>
                  <a:pt x="462686" y="550316"/>
                </a:lnTo>
                <a:lnTo>
                  <a:pt x="280416" y="550316"/>
                </a:lnTo>
                <a:lnTo>
                  <a:pt x="280416" y="378561"/>
                </a:lnTo>
                <a:cubicBezTo>
                  <a:pt x="280416" y="295605"/>
                  <a:pt x="295897" y="219075"/>
                  <a:pt x="326860" y="148971"/>
                </a:cubicBezTo>
                <a:cubicBezTo>
                  <a:pt x="357822" y="78867"/>
                  <a:pt x="401929" y="29210"/>
                  <a:pt x="459181" y="0"/>
                </a:cubicBezTo>
                <a:close/>
                <a:moveTo>
                  <a:pt x="178765" y="0"/>
                </a:moveTo>
                <a:lnTo>
                  <a:pt x="215570" y="59588"/>
                </a:lnTo>
                <a:cubicBezTo>
                  <a:pt x="125603" y="103987"/>
                  <a:pt x="80619" y="205638"/>
                  <a:pt x="80619" y="364541"/>
                </a:cubicBezTo>
                <a:lnTo>
                  <a:pt x="182270" y="364541"/>
                </a:lnTo>
                <a:lnTo>
                  <a:pt x="182270" y="550316"/>
                </a:lnTo>
                <a:lnTo>
                  <a:pt x="0" y="550316"/>
                </a:lnTo>
                <a:lnTo>
                  <a:pt x="0" y="378561"/>
                </a:lnTo>
                <a:cubicBezTo>
                  <a:pt x="0" y="295605"/>
                  <a:pt x="15481" y="219075"/>
                  <a:pt x="46444" y="148971"/>
                </a:cubicBezTo>
                <a:cubicBezTo>
                  <a:pt x="77406" y="78867"/>
                  <a:pt x="121513" y="29210"/>
                  <a:pt x="178765" y="0"/>
                </a:cubicBezTo>
                <a:close/>
              </a:path>
            </a:pathLst>
          </a:custGeom>
          <a:solidFill>
            <a:schemeClr val="accent2">
              <a:alpha val="9000"/>
            </a:schemeClr>
          </a:solidFill>
          <a:ln>
            <a:noFill/>
          </a:ln>
          <a:effectLst>
            <a:glow>
              <a:srgbClr val="000000"/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3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.苹方-简" panose="02000000000000000000" pitchFamily="2" charset="-120"/>
            </a:endParaRPr>
          </a:p>
        </p:txBody>
      </p:sp>
      <p:sp>
        <p:nvSpPr>
          <p:cNvPr id="46" name="TextBox 43">
            <a:extLst>
              <a:ext uri="{FF2B5EF4-FFF2-40B4-BE49-F238E27FC236}">
                <a16:creationId xmlns:a16="http://schemas.microsoft.com/office/drawing/2014/main" id="{1ACA2B56-7E29-7DF9-C823-63D7238A6F0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0330694" y="2274799"/>
            <a:ext cx="495985" cy="550317"/>
          </a:xfrm>
          <a:custGeom>
            <a:avLst/>
            <a:gdLst/>
            <a:ahLst/>
            <a:cxnLst/>
            <a:rect l="l" t="t" r="r" b="b"/>
            <a:pathLst>
              <a:path w="495985" h="550317">
                <a:moveTo>
                  <a:pt x="313715" y="0"/>
                </a:moveTo>
                <a:lnTo>
                  <a:pt x="495985" y="0"/>
                </a:lnTo>
                <a:lnTo>
                  <a:pt x="495985" y="171755"/>
                </a:lnTo>
                <a:cubicBezTo>
                  <a:pt x="495985" y="254711"/>
                  <a:pt x="480504" y="331242"/>
                  <a:pt x="449541" y="401346"/>
                </a:cubicBezTo>
                <a:cubicBezTo>
                  <a:pt x="418579" y="471450"/>
                  <a:pt x="374472" y="521107"/>
                  <a:pt x="317220" y="550317"/>
                </a:cubicBezTo>
                <a:lnTo>
                  <a:pt x="280416" y="490728"/>
                </a:lnTo>
                <a:cubicBezTo>
                  <a:pt x="370382" y="446329"/>
                  <a:pt x="415366" y="344678"/>
                  <a:pt x="415366" y="185776"/>
                </a:cubicBezTo>
                <a:lnTo>
                  <a:pt x="313715" y="185776"/>
                </a:lnTo>
                <a:close/>
                <a:moveTo>
                  <a:pt x="33299" y="0"/>
                </a:moveTo>
                <a:lnTo>
                  <a:pt x="215569" y="0"/>
                </a:lnTo>
                <a:lnTo>
                  <a:pt x="215569" y="171755"/>
                </a:lnTo>
                <a:cubicBezTo>
                  <a:pt x="215569" y="254711"/>
                  <a:pt x="200088" y="331242"/>
                  <a:pt x="169125" y="401346"/>
                </a:cubicBezTo>
                <a:cubicBezTo>
                  <a:pt x="138163" y="471450"/>
                  <a:pt x="94056" y="521107"/>
                  <a:pt x="36804" y="550317"/>
                </a:cubicBezTo>
                <a:lnTo>
                  <a:pt x="0" y="490728"/>
                </a:lnTo>
                <a:cubicBezTo>
                  <a:pt x="89966" y="446329"/>
                  <a:pt x="134950" y="344678"/>
                  <a:pt x="134950" y="185776"/>
                </a:cubicBezTo>
                <a:lnTo>
                  <a:pt x="33299" y="185776"/>
                </a:lnTo>
                <a:close/>
              </a:path>
            </a:pathLst>
          </a:custGeom>
          <a:solidFill>
            <a:schemeClr val="accent2">
              <a:alpha val="9000"/>
            </a:schemeClr>
          </a:solidFill>
          <a:ln>
            <a:noFill/>
          </a:ln>
          <a:effectLst>
            <a:glow>
              <a:srgbClr val="000000"/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38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.苹方-简" panose="02000000000000000000" pitchFamily="2" charset="-120"/>
            </a:endParaRP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19D36AC1-DB76-7B77-CAD5-17C25D01695A}"/>
              </a:ext>
            </a:extLst>
          </p:cNvPr>
          <p:cNvSpPr/>
          <p:nvPr/>
        </p:nvSpPr>
        <p:spPr>
          <a:xfrm flipH="1">
            <a:off x="0" y="6109132"/>
            <a:ext cx="12192000" cy="927882"/>
          </a:xfrm>
          <a:custGeom>
            <a:avLst/>
            <a:gdLst>
              <a:gd name="connsiteX0" fmla="*/ 3343329 w 12192000"/>
              <a:gd name="connsiteY0" fmla="*/ 167 h 927882"/>
              <a:gd name="connsiteX1" fmla="*/ 9636648 w 12192000"/>
              <a:gd name="connsiteY1" fmla="*/ 466993 h 927882"/>
              <a:gd name="connsiteX2" fmla="*/ 12175165 w 12192000"/>
              <a:gd name="connsiteY2" fmla="*/ 207150 h 927882"/>
              <a:gd name="connsiteX3" fmla="*/ 12192000 w 12192000"/>
              <a:gd name="connsiteY3" fmla="*/ 204971 h 927882"/>
              <a:gd name="connsiteX4" fmla="*/ 12192000 w 12192000"/>
              <a:gd name="connsiteY4" fmla="*/ 927882 h 927882"/>
              <a:gd name="connsiteX5" fmla="*/ 0 w 12192000"/>
              <a:gd name="connsiteY5" fmla="*/ 927882 h 927882"/>
              <a:gd name="connsiteX6" fmla="*/ 0 w 12192000"/>
              <a:gd name="connsiteY6" fmla="*/ 492155 h 927882"/>
              <a:gd name="connsiteX7" fmla="*/ 136569 w 12192000"/>
              <a:gd name="connsiteY7" fmla="*/ 471057 h 927882"/>
              <a:gd name="connsiteX8" fmla="*/ 3343329 w 12192000"/>
              <a:gd name="connsiteY8" fmla="*/ 167 h 92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927882">
                <a:moveTo>
                  <a:pt x="3343329" y="167"/>
                </a:moveTo>
                <a:cubicBezTo>
                  <a:pt x="5009487" y="-9677"/>
                  <a:pt x="7965294" y="420337"/>
                  <a:pt x="9636648" y="466993"/>
                </a:cubicBezTo>
                <a:cubicBezTo>
                  <a:pt x="10576785" y="493237"/>
                  <a:pt x="11475617" y="305842"/>
                  <a:pt x="12175165" y="207150"/>
                </a:cubicBezTo>
                <a:lnTo>
                  <a:pt x="12192000" y="204971"/>
                </a:lnTo>
                <a:lnTo>
                  <a:pt x="12192000" y="927882"/>
                </a:lnTo>
                <a:lnTo>
                  <a:pt x="0" y="927882"/>
                </a:lnTo>
                <a:lnTo>
                  <a:pt x="0" y="492155"/>
                </a:lnTo>
                <a:lnTo>
                  <a:pt x="136569" y="471057"/>
                </a:lnTo>
                <a:cubicBezTo>
                  <a:pt x="920224" y="337338"/>
                  <a:pt x="1989576" y="8165"/>
                  <a:pt x="3343329" y="167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90500" dist="203200" dir="13500001" rotWithShape="0">
              <a:schemeClr val="accent1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eaLnBrk="0">
              <a:lnSpc>
                <a:spcPct val="0"/>
              </a:lnSpc>
            </a:pPr>
            <a:endParaRPr lang="en-US" dirty="0">
              <a:latin typeface="+mn-ea"/>
              <a:ea typeface="+mn-ea"/>
            </a:endParaRP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EE260F66-3690-7885-2C3C-05504B682BDC}"/>
              </a:ext>
            </a:extLst>
          </p:cNvPr>
          <p:cNvSpPr/>
          <p:nvPr/>
        </p:nvSpPr>
        <p:spPr>
          <a:xfrm flipH="1">
            <a:off x="8737939" y="6104899"/>
            <a:ext cx="3454061" cy="932115"/>
          </a:xfrm>
          <a:custGeom>
            <a:avLst/>
            <a:gdLst>
              <a:gd name="connsiteX0" fmla="*/ 3075587 w 3454061"/>
              <a:gd name="connsiteY0" fmla="*/ 180 h 932115"/>
              <a:gd name="connsiteX1" fmla="*/ 3403092 w 3454061"/>
              <a:gd name="connsiteY1" fmla="*/ 3526 h 932115"/>
              <a:gd name="connsiteX2" fmla="*/ 3454061 w 3454061"/>
              <a:gd name="connsiteY2" fmla="*/ 5418 h 932115"/>
              <a:gd name="connsiteX3" fmla="*/ 3448120 w 3454061"/>
              <a:gd name="connsiteY3" fmla="*/ 6318 h 932115"/>
              <a:gd name="connsiteX4" fmla="*/ 577010 w 3454061"/>
              <a:gd name="connsiteY4" fmla="*/ 881089 h 932115"/>
              <a:gd name="connsiteX5" fmla="*/ 487431 w 3454061"/>
              <a:gd name="connsiteY5" fmla="*/ 932115 h 932115"/>
              <a:gd name="connsiteX6" fmla="*/ 0 w 3454061"/>
              <a:gd name="connsiteY6" fmla="*/ 932115 h 932115"/>
              <a:gd name="connsiteX7" fmla="*/ 0 w 3454061"/>
              <a:gd name="connsiteY7" fmla="*/ 667389 h 932115"/>
              <a:gd name="connsiteX8" fmla="*/ 3051 w 3454061"/>
              <a:gd name="connsiteY8" fmla="*/ 665995 h 932115"/>
              <a:gd name="connsiteX9" fmla="*/ 2629993 w 3454061"/>
              <a:gd name="connsiteY9" fmla="*/ 34498 h 932115"/>
              <a:gd name="connsiteX10" fmla="*/ 2911984 w 3454061"/>
              <a:gd name="connsiteY10" fmla="*/ 4362 h 932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54061" h="932115">
                <a:moveTo>
                  <a:pt x="3075587" y="180"/>
                </a:moveTo>
                <a:cubicBezTo>
                  <a:pt x="3179917" y="-483"/>
                  <a:pt x="3289296" y="705"/>
                  <a:pt x="3403092" y="3526"/>
                </a:cubicBezTo>
                <a:lnTo>
                  <a:pt x="3454061" y="5418"/>
                </a:lnTo>
                <a:lnTo>
                  <a:pt x="3448120" y="6318"/>
                </a:lnTo>
                <a:cubicBezTo>
                  <a:pt x="2255860" y="209990"/>
                  <a:pt x="1261027" y="513466"/>
                  <a:pt x="577010" y="881089"/>
                </a:cubicBezTo>
                <a:lnTo>
                  <a:pt x="487431" y="932115"/>
                </a:lnTo>
                <a:lnTo>
                  <a:pt x="0" y="932115"/>
                </a:lnTo>
                <a:lnTo>
                  <a:pt x="0" y="667389"/>
                </a:lnTo>
                <a:lnTo>
                  <a:pt x="3051" y="665995"/>
                </a:lnTo>
                <a:cubicBezTo>
                  <a:pt x="661260" y="384830"/>
                  <a:pt x="1570981" y="163782"/>
                  <a:pt x="2629993" y="34498"/>
                </a:cubicBezTo>
                <a:lnTo>
                  <a:pt x="2911984" y="4362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DACA2402-3D19-517A-3CA7-B26CD399CAED}"/>
              </a:ext>
            </a:extLst>
          </p:cNvPr>
          <p:cNvSpPr/>
          <p:nvPr/>
        </p:nvSpPr>
        <p:spPr>
          <a:xfrm flipH="1">
            <a:off x="9766476" y="6162907"/>
            <a:ext cx="2425524" cy="874107"/>
          </a:xfrm>
          <a:custGeom>
            <a:avLst/>
            <a:gdLst>
              <a:gd name="connsiteX0" fmla="*/ 2425524 w 2425524"/>
              <a:gd name="connsiteY0" fmla="*/ 0 h 874107"/>
              <a:gd name="connsiteX1" fmla="*/ 1859447 w 2425524"/>
              <a:gd name="connsiteY1" fmla="*/ 138382 h 874107"/>
              <a:gd name="connsiteX2" fmla="*/ 132576 w 2425524"/>
              <a:gd name="connsiteY2" fmla="*/ 872580 h 874107"/>
              <a:gd name="connsiteX3" fmla="*/ 130652 w 2425524"/>
              <a:gd name="connsiteY3" fmla="*/ 874107 h 874107"/>
              <a:gd name="connsiteX4" fmla="*/ 0 w 2425524"/>
              <a:gd name="connsiteY4" fmla="*/ 874107 h 874107"/>
              <a:gd name="connsiteX5" fmla="*/ 0 w 2425524"/>
              <a:gd name="connsiteY5" fmla="*/ 438222 h 874107"/>
              <a:gd name="connsiteX6" fmla="*/ 182097 w 2425524"/>
              <a:gd name="connsiteY6" fmla="*/ 409355 h 874107"/>
              <a:gd name="connsiteX7" fmla="*/ 2174525 w 2425524"/>
              <a:gd name="connsiteY7" fmla="*/ 29947 h 87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5524" h="874107">
                <a:moveTo>
                  <a:pt x="2425524" y="0"/>
                </a:moveTo>
                <a:lnTo>
                  <a:pt x="1859447" y="138382"/>
                </a:lnTo>
                <a:cubicBezTo>
                  <a:pt x="1122833" y="343923"/>
                  <a:pt x="530807" y="593456"/>
                  <a:pt x="132576" y="872580"/>
                </a:cubicBezTo>
                <a:lnTo>
                  <a:pt x="130652" y="874107"/>
                </a:lnTo>
                <a:lnTo>
                  <a:pt x="0" y="874107"/>
                </a:lnTo>
                <a:lnTo>
                  <a:pt x="0" y="438222"/>
                </a:lnTo>
                <a:lnTo>
                  <a:pt x="182097" y="409355"/>
                </a:lnTo>
                <a:cubicBezTo>
                  <a:pt x="716953" y="314420"/>
                  <a:pt x="1381227" y="135440"/>
                  <a:pt x="2174525" y="2994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76706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5CA02F-C2EC-F501-3572-6215D05E48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>
                <a:cs typeface="+mn-ea"/>
              </a:rPr>
              <a:t>主讲老师</a:t>
            </a:r>
            <a:endParaRPr lang="en-US" dirty="0">
              <a:cs typeface="+mn-ea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F66A650-CAEF-A146-2F52-98F2780139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ea typeface="+mn-ea"/>
                <a:cs typeface="+mn-ea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085961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1495661-2B2B-F52E-F358-50EC0CCE14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26558" y="4032388"/>
            <a:ext cx="1538883" cy="282193"/>
          </a:xfrm>
        </p:spPr>
        <p:txBody>
          <a:bodyPr>
            <a:noAutofit/>
          </a:bodyPr>
          <a:lstStyle/>
          <a:p>
            <a:r>
              <a:rPr lang="zh-CN" altLang="en-US" dirty="0"/>
              <a:t>商业地产集团</a:t>
            </a:r>
            <a:endParaRPr 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978472-3CAF-B72F-B42D-9706583423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感谢观看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884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83B04DDB-55E8-9D56-358B-D4D27042FC9A}"/>
              </a:ext>
            </a:extLst>
          </p:cNvPr>
          <p:cNvSpPr>
            <a:spLocks/>
          </p:cNvSpPr>
          <p:nvPr/>
        </p:nvSpPr>
        <p:spPr>
          <a:xfrm>
            <a:off x="1" y="1412875"/>
            <a:ext cx="9076266" cy="3582312"/>
          </a:xfrm>
          <a:custGeom>
            <a:avLst/>
            <a:gdLst>
              <a:gd name="connsiteX0" fmla="*/ 0 w 8984673"/>
              <a:gd name="connsiteY0" fmla="*/ 0 h 3595129"/>
              <a:gd name="connsiteX1" fmla="*/ 8835152 w 8984673"/>
              <a:gd name="connsiteY1" fmla="*/ 0 h 3595129"/>
              <a:gd name="connsiteX2" fmla="*/ 8984673 w 8984673"/>
              <a:gd name="connsiteY2" fmla="*/ 149521 h 3595129"/>
              <a:gd name="connsiteX3" fmla="*/ 8984673 w 8984673"/>
              <a:gd name="connsiteY3" fmla="*/ 3445608 h 3595129"/>
              <a:gd name="connsiteX4" fmla="*/ 8835152 w 8984673"/>
              <a:gd name="connsiteY4" fmla="*/ 3595129 h 3595129"/>
              <a:gd name="connsiteX5" fmla="*/ 0 w 8984673"/>
              <a:gd name="connsiteY5" fmla="*/ 3595129 h 3595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84673" h="3595129">
                <a:moveTo>
                  <a:pt x="0" y="0"/>
                </a:moveTo>
                <a:lnTo>
                  <a:pt x="8835152" y="0"/>
                </a:lnTo>
                <a:cubicBezTo>
                  <a:pt x="8917730" y="0"/>
                  <a:pt x="8984673" y="66943"/>
                  <a:pt x="8984673" y="149521"/>
                </a:cubicBezTo>
                <a:lnTo>
                  <a:pt x="8984673" y="3445608"/>
                </a:lnTo>
                <a:cubicBezTo>
                  <a:pt x="8984673" y="3528186"/>
                  <a:pt x="8917730" y="3595129"/>
                  <a:pt x="8835152" y="3595129"/>
                </a:cubicBezTo>
                <a:lnTo>
                  <a:pt x="0" y="359512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30000"/>
              </a:lnSpc>
            </a:pPr>
            <a:endParaRPr lang="en-US" dirty="0">
              <a:cs typeface="+mn-ea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1E78AB5-3165-109A-790D-C76ED83138A3}"/>
              </a:ext>
            </a:extLst>
          </p:cNvPr>
          <p:cNvSpPr/>
          <p:nvPr/>
        </p:nvSpPr>
        <p:spPr>
          <a:xfrm>
            <a:off x="0" y="3578037"/>
            <a:ext cx="12220819" cy="2335401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cs typeface="+mn-ea"/>
            </a:endParaRPr>
          </a:p>
        </p:txBody>
      </p:sp>
      <p:pic>
        <p:nvPicPr>
          <p:cNvPr id="92" name="图片 91" descr="背景图案&#10;&#10;描述已自动生成">
            <a:extLst>
              <a:ext uri="{FF2B5EF4-FFF2-40B4-BE49-F238E27FC236}">
                <a16:creationId xmlns:a16="http://schemas.microsoft.com/office/drawing/2014/main" id="{5BBD84C6-0DC8-F2FB-F3CA-7543238906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0" b="27937"/>
          <a:stretch>
            <a:fillRect/>
          </a:stretch>
        </p:blipFill>
        <p:spPr>
          <a:xfrm>
            <a:off x="-14409" y="3578037"/>
            <a:ext cx="12220819" cy="2335401"/>
          </a:xfrm>
          <a:custGeom>
            <a:avLst/>
            <a:gdLst>
              <a:gd name="connsiteX0" fmla="*/ 0 w 12192000"/>
              <a:gd name="connsiteY0" fmla="*/ 0 h 2335401"/>
              <a:gd name="connsiteX1" fmla="*/ 12192000 w 12192000"/>
              <a:gd name="connsiteY1" fmla="*/ 0 h 2335401"/>
              <a:gd name="connsiteX2" fmla="*/ 12192000 w 12192000"/>
              <a:gd name="connsiteY2" fmla="*/ 2335401 h 2335401"/>
              <a:gd name="connsiteX3" fmla="*/ 0 w 12192000"/>
              <a:gd name="connsiteY3" fmla="*/ 2335401 h 233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335401">
                <a:moveTo>
                  <a:pt x="0" y="0"/>
                </a:moveTo>
                <a:lnTo>
                  <a:pt x="12192000" y="0"/>
                </a:lnTo>
                <a:lnTo>
                  <a:pt x="12192000" y="2335401"/>
                </a:lnTo>
                <a:lnTo>
                  <a:pt x="0" y="2335401"/>
                </a:lnTo>
                <a:close/>
              </a:path>
            </a:pathLst>
          </a:custGeom>
        </p:spPr>
      </p:pic>
      <p:pic>
        <p:nvPicPr>
          <p:cNvPr id="59" name="图片 58" descr="在记事本上书写的青年商务人士">
            <a:extLst>
              <a:ext uri="{FF2B5EF4-FFF2-40B4-BE49-F238E27FC236}">
                <a16:creationId xmlns:a16="http://schemas.microsoft.com/office/drawing/2014/main" id="{E096ECD4-5B91-92C0-F537-672E8F001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80"/>
          <a:stretch>
            <a:fillRect/>
          </a:stretch>
        </p:blipFill>
        <p:spPr>
          <a:xfrm>
            <a:off x="6333951" y="908374"/>
            <a:ext cx="5154972" cy="6167219"/>
          </a:xfrm>
          <a:custGeom>
            <a:avLst/>
            <a:gdLst>
              <a:gd name="connsiteX0" fmla="*/ 0 w 5154972"/>
              <a:gd name="connsiteY0" fmla="*/ 0 h 6167219"/>
              <a:gd name="connsiteX1" fmla="*/ 5154972 w 5154972"/>
              <a:gd name="connsiteY1" fmla="*/ 0 h 6167219"/>
              <a:gd name="connsiteX2" fmla="*/ 5154972 w 5154972"/>
              <a:gd name="connsiteY2" fmla="*/ 6167219 h 6167219"/>
              <a:gd name="connsiteX3" fmla="*/ 0 w 5154972"/>
              <a:gd name="connsiteY3" fmla="*/ 6167219 h 616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54972" h="6167219">
                <a:moveTo>
                  <a:pt x="0" y="0"/>
                </a:moveTo>
                <a:lnTo>
                  <a:pt x="5154972" y="0"/>
                </a:lnTo>
                <a:lnTo>
                  <a:pt x="5154972" y="6167219"/>
                </a:lnTo>
                <a:lnTo>
                  <a:pt x="0" y="6167219"/>
                </a:lnTo>
                <a:close/>
              </a:path>
            </a:pathLst>
          </a:custGeom>
          <a:effectLst>
            <a:outerShdw blurRad="152400" dist="431800" sx="102000" sy="102000" algn="ctr" rotWithShape="0">
              <a:schemeClr val="accent1">
                <a:lumMod val="75000"/>
                <a:alpha val="10000"/>
              </a:scheme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70DEF4B-7F73-C297-DC9E-BB1E020D5A56}"/>
              </a:ext>
            </a:extLst>
          </p:cNvPr>
          <p:cNvSpPr txBox="1"/>
          <p:nvPr/>
        </p:nvSpPr>
        <p:spPr>
          <a:xfrm>
            <a:off x="835555" y="1660833"/>
            <a:ext cx="92333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cs typeface="+mn-ea"/>
              </a:rPr>
              <a:t>刘某某</a:t>
            </a:r>
            <a:endParaRPr lang="en-US" sz="2400" dirty="0">
              <a:solidFill>
                <a:schemeClr val="accent1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CB52887-2312-F4FE-E05A-7974E98A81BB}"/>
              </a:ext>
            </a:extLst>
          </p:cNvPr>
          <p:cNvSpPr txBox="1"/>
          <p:nvPr/>
        </p:nvSpPr>
        <p:spPr>
          <a:xfrm>
            <a:off x="854607" y="3807318"/>
            <a:ext cx="1439285" cy="369332"/>
          </a:xfrm>
          <a:prstGeom prst="rect">
            <a:avLst/>
          </a:prstGeom>
          <a:noFill/>
          <a:effectLst>
            <a:reflection blurRad="6350" stA="50000" endA="300" endPos="55500" dist="50800" dir="5400000" sy="-100000" algn="bl" rotWithShape="0"/>
          </a:effectLst>
        </p:spPr>
        <p:txBody>
          <a:bodyPr wrap="square" lIns="0" tIns="0" rIns="0" bIns="0" rtlCol="0">
            <a:noAutofit/>
            <a:scene3d>
              <a:camera prst="perspectiveFront"/>
              <a:lightRig rig="threePt" dir="t"/>
            </a:scene3d>
            <a:sp3d>
              <a:bevelT w="0" h="0"/>
            </a:sp3d>
          </a:bodyPr>
          <a:lstStyle>
            <a:defPPr>
              <a:defRPr lang="zh-CN"/>
            </a:defPPr>
            <a:lvl1pPr>
              <a:defRPr sz="9600" spc="200">
                <a:gradFill flip="none" rotWithShape="1">
                  <a:gsLst>
                    <a:gs pos="43000">
                      <a:schemeClr val="accent1">
                        <a:lumMod val="20000"/>
                        <a:lumOff val="80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  <a:effectLst>
                  <a:outerShdw blurRad="152400" dist="190500" dir="5400000" sx="96000" sy="96000" algn="t" rotWithShape="0">
                    <a:schemeClr val="accent1">
                      <a:lumMod val="50000"/>
                      <a:alpha val="35000"/>
                    </a:schemeClr>
                  </a:outerShdw>
                </a:effectLst>
                <a:latin typeface="OPPOSans H" panose="00020600040101010101" pitchFamily="18" charset="-122"/>
                <a:ea typeface="OPPOSans H" panose="00020600040101010101" pitchFamily="18" charset="-122"/>
                <a:cs typeface="OPPOSans H" panose="00020600040101010101" pitchFamily="18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</a:rPr>
              <a:t>所获荣誉</a:t>
            </a:r>
            <a:endParaRPr lang="en-US" sz="2400" dirty="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05F6BCE2-C4BF-E2BA-72D4-EECF6F57E011}"/>
              </a:ext>
            </a:extLst>
          </p:cNvPr>
          <p:cNvCxnSpPr>
            <a:cxnSpLocks/>
          </p:cNvCxnSpPr>
          <p:nvPr/>
        </p:nvCxnSpPr>
        <p:spPr>
          <a:xfrm>
            <a:off x="839788" y="2150229"/>
            <a:ext cx="496592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1A59F01-39F3-00A3-4CA7-4F8B716B31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>
                <a:cs typeface="+mn-ea"/>
              </a:rPr>
              <a:t>主讲老师</a:t>
            </a:r>
            <a:endParaRPr lang="en-US" dirty="0">
              <a:cs typeface="+mn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E7E13F6-3D68-0A92-92AA-3C5AA75BC415}"/>
              </a:ext>
            </a:extLst>
          </p:cNvPr>
          <p:cNvSpPr txBox="1"/>
          <p:nvPr/>
        </p:nvSpPr>
        <p:spPr>
          <a:xfrm>
            <a:off x="1099127" y="2409334"/>
            <a:ext cx="2539286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</a:rPr>
              <a:t>某某大学市场营销硕士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C194C5B-CB04-0902-753E-035834246349}"/>
              </a:ext>
            </a:extLst>
          </p:cNvPr>
          <p:cNvSpPr txBox="1"/>
          <p:nvPr/>
        </p:nvSpPr>
        <p:spPr>
          <a:xfrm>
            <a:off x="935686" y="4656971"/>
            <a:ext cx="1158782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</a:rPr>
              <a:t>年度金牌</a:t>
            </a:r>
            <a:endParaRPr lang="en-US" altLang="zh-CN" dirty="0">
              <a:solidFill>
                <a:schemeClr val="bg1"/>
              </a:solidFill>
              <a:cs typeface="+mn-ea"/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</a:rPr>
              <a:t>讲师</a:t>
            </a:r>
            <a:endParaRPr lang="en-US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1155A055-D18E-90C6-F3E4-5ABCF25D84D0}"/>
              </a:ext>
            </a:extLst>
          </p:cNvPr>
          <p:cNvSpPr/>
          <p:nvPr/>
        </p:nvSpPr>
        <p:spPr>
          <a:xfrm>
            <a:off x="870726" y="2478793"/>
            <a:ext cx="114318" cy="114318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F41C7E7E-D6B7-4377-CAD2-73C36B931C99}"/>
              </a:ext>
            </a:extLst>
          </p:cNvPr>
          <p:cNvSpPr txBox="1"/>
          <p:nvPr/>
        </p:nvSpPr>
        <p:spPr>
          <a:xfrm>
            <a:off x="3977676" y="2409334"/>
            <a:ext cx="2539286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</a:rPr>
              <a:t>500 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</a:rPr>
              <a:t>强企业培训师</a:t>
            </a: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D5E1285D-4A8B-BFDB-F640-21D1654FED03}"/>
              </a:ext>
            </a:extLst>
          </p:cNvPr>
          <p:cNvSpPr/>
          <p:nvPr/>
        </p:nvSpPr>
        <p:spPr>
          <a:xfrm>
            <a:off x="3749275" y="2478793"/>
            <a:ext cx="114318" cy="114318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15FDCF25-6883-BB05-86D8-A9267F68F4C6}"/>
              </a:ext>
            </a:extLst>
          </p:cNvPr>
          <p:cNvSpPr txBox="1"/>
          <p:nvPr/>
        </p:nvSpPr>
        <p:spPr>
          <a:xfrm>
            <a:off x="1099127" y="2872070"/>
            <a:ext cx="2539286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</a:rPr>
              <a:t>某某教育资深讲师</a:t>
            </a: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CAD8664F-EC06-B04F-5A37-2EE4008360A6}"/>
              </a:ext>
            </a:extLst>
          </p:cNvPr>
          <p:cNvSpPr/>
          <p:nvPr/>
        </p:nvSpPr>
        <p:spPr>
          <a:xfrm>
            <a:off x="870726" y="2941529"/>
            <a:ext cx="114318" cy="114318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6E83B96A-EAA6-564D-24B6-2CA9F20A79EE}"/>
              </a:ext>
            </a:extLst>
          </p:cNvPr>
          <p:cNvSpPr txBox="1"/>
          <p:nvPr/>
        </p:nvSpPr>
        <p:spPr>
          <a:xfrm>
            <a:off x="3977676" y="2872070"/>
            <a:ext cx="2539286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</a:rPr>
              <a:t>8 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</a:rPr>
              <a:t>年销售经验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00A138C0-32F2-9C8B-C8D0-2B77A0554567}"/>
              </a:ext>
            </a:extLst>
          </p:cNvPr>
          <p:cNvSpPr/>
          <p:nvPr/>
        </p:nvSpPr>
        <p:spPr>
          <a:xfrm>
            <a:off x="3749275" y="2941529"/>
            <a:ext cx="114318" cy="114318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</a:endParaRPr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2981CE26-E126-E53D-B597-9A7FD1FCA8BD}"/>
              </a:ext>
            </a:extLst>
          </p:cNvPr>
          <p:cNvGrpSpPr/>
          <p:nvPr/>
        </p:nvGrpSpPr>
        <p:grpSpPr>
          <a:xfrm>
            <a:off x="824459" y="4419630"/>
            <a:ext cx="1360524" cy="1059962"/>
            <a:chOff x="845045" y="4610370"/>
            <a:chExt cx="1242558" cy="968056"/>
          </a:xfrm>
        </p:grpSpPr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F5E220E5-3151-C2D7-AD45-574198FC7882}"/>
                </a:ext>
              </a:extLst>
            </p:cNvPr>
            <p:cNvGrpSpPr/>
            <p:nvPr/>
          </p:nvGrpSpPr>
          <p:grpSpPr>
            <a:xfrm>
              <a:off x="845045" y="4611268"/>
              <a:ext cx="713102" cy="967158"/>
              <a:chOff x="307342" y="4551380"/>
              <a:chExt cx="855535" cy="1160339"/>
            </a:xfrm>
          </p:grpSpPr>
          <p:sp>
            <p:nvSpPr>
              <p:cNvPr id="52" name="Freeform 102">
                <a:extLst>
                  <a:ext uri="{FF2B5EF4-FFF2-40B4-BE49-F238E27FC236}">
                    <a16:creationId xmlns:a16="http://schemas.microsoft.com/office/drawing/2014/main" id="{9B2D0F1C-345F-682A-17B5-1F5F78FF62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61" y="4762664"/>
                <a:ext cx="800116" cy="949055"/>
              </a:xfrm>
              <a:custGeom>
                <a:avLst/>
                <a:gdLst>
                  <a:gd name="T0" fmla="*/ 12 w 111"/>
                  <a:gd name="T1" fmla="*/ 0 h 132"/>
                  <a:gd name="T2" fmla="*/ 5 w 111"/>
                  <a:gd name="T3" fmla="*/ 17 h 132"/>
                  <a:gd name="T4" fmla="*/ 10 w 111"/>
                  <a:gd name="T5" fmla="*/ 68 h 132"/>
                  <a:gd name="T6" fmla="*/ 47 w 111"/>
                  <a:gd name="T7" fmla="*/ 110 h 132"/>
                  <a:gd name="T8" fmla="*/ 111 w 111"/>
                  <a:gd name="T9" fmla="*/ 131 h 132"/>
                  <a:gd name="T10" fmla="*/ 111 w 111"/>
                  <a:gd name="T11" fmla="*/ 132 h 132"/>
                  <a:gd name="T12" fmla="*/ 46 w 111"/>
                  <a:gd name="T13" fmla="*/ 111 h 132"/>
                  <a:gd name="T14" fmla="*/ 9 w 111"/>
                  <a:gd name="T15" fmla="*/ 68 h 132"/>
                  <a:gd name="T16" fmla="*/ 5 w 111"/>
                  <a:gd name="T17" fmla="*/ 17 h 132"/>
                  <a:gd name="T18" fmla="*/ 12 w 111"/>
                  <a:gd name="T19" fmla="*/ 0 h 132"/>
                  <a:gd name="T20" fmla="*/ 12 w 111"/>
                  <a:gd name="T21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1" h="132">
                    <a:moveTo>
                      <a:pt x="12" y="0"/>
                    </a:moveTo>
                    <a:cubicBezTo>
                      <a:pt x="9" y="6"/>
                      <a:pt x="7" y="11"/>
                      <a:pt x="5" y="17"/>
                    </a:cubicBezTo>
                    <a:cubicBezTo>
                      <a:pt x="1" y="36"/>
                      <a:pt x="2" y="50"/>
                      <a:pt x="10" y="68"/>
                    </a:cubicBezTo>
                    <a:cubicBezTo>
                      <a:pt x="19" y="86"/>
                      <a:pt x="30" y="98"/>
                      <a:pt x="47" y="110"/>
                    </a:cubicBezTo>
                    <a:cubicBezTo>
                      <a:pt x="68" y="123"/>
                      <a:pt x="86" y="128"/>
                      <a:pt x="111" y="131"/>
                    </a:cubicBezTo>
                    <a:cubicBezTo>
                      <a:pt x="111" y="131"/>
                      <a:pt x="111" y="132"/>
                      <a:pt x="111" y="132"/>
                    </a:cubicBezTo>
                    <a:cubicBezTo>
                      <a:pt x="86" y="130"/>
                      <a:pt x="67" y="124"/>
                      <a:pt x="46" y="111"/>
                    </a:cubicBezTo>
                    <a:cubicBezTo>
                      <a:pt x="29" y="99"/>
                      <a:pt x="18" y="87"/>
                      <a:pt x="9" y="68"/>
                    </a:cubicBezTo>
                    <a:cubicBezTo>
                      <a:pt x="1" y="50"/>
                      <a:pt x="0" y="36"/>
                      <a:pt x="5" y="17"/>
                    </a:cubicBezTo>
                    <a:cubicBezTo>
                      <a:pt x="6" y="11"/>
                      <a:pt x="9" y="6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D39B7B"/>
                  </a:gs>
                  <a:gs pos="0">
                    <a:schemeClr val="accent2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</a:endParaRPr>
              </a:p>
            </p:txBody>
          </p:sp>
          <p:sp>
            <p:nvSpPr>
              <p:cNvPr id="53" name="Freeform 103">
                <a:extLst>
                  <a:ext uri="{FF2B5EF4-FFF2-40B4-BE49-F238E27FC236}">
                    <a16:creationId xmlns:a16="http://schemas.microsoft.com/office/drawing/2014/main" id="{BB2EAC81-9A10-650D-3200-8CC1839EFDD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342" y="4551380"/>
                <a:ext cx="547265" cy="1132631"/>
              </a:xfrm>
              <a:custGeom>
                <a:avLst/>
                <a:gdLst>
                  <a:gd name="T0" fmla="*/ 13 w 76"/>
                  <a:gd name="T1" fmla="*/ 47 h 157"/>
                  <a:gd name="T2" fmla="*/ 21 w 76"/>
                  <a:gd name="T3" fmla="*/ 13 h 157"/>
                  <a:gd name="T4" fmla="*/ 10 w 76"/>
                  <a:gd name="T5" fmla="*/ 55 h 157"/>
                  <a:gd name="T6" fmla="*/ 15 w 76"/>
                  <a:gd name="T7" fmla="*/ 27 h 157"/>
                  <a:gd name="T8" fmla="*/ 12 w 76"/>
                  <a:gd name="T9" fmla="*/ 50 h 157"/>
                  <a:gd name="T10" fmla="*/ 12 w 76"/>
                  <a:gd name="T11" fmla="*/ 50 h 157"/>
                  <a:gd name="T12" fmla="*/ 25 w 76"/>
                  <a:gd name="T13" fmla="*/ 33 h 157"/>
                  <a:gd name="T14" fmla="*/ 12 w 76"/>
                  <a:gd name="T15" fmla="*/ 55 h 157"/>
                  <a:gd name="T16" fmla="*/ 34 w 76"/>
                  <a:gd name="T17" fmla="*/ 24 h 157"/>
                  <a:gd name="T18" fmla="*/ 13 w 76"/>
                  <a:gd name="T19" fmla="*/ 47 h 157"/>
                  <a:gd name="T20" fmla="*/ 36 w 76"/>
                  <a:gd name="T21" fmla="*/ 10 h 157"/>
                  <a:gd name="T22" fmla="*/ 20 w 76"/>
                  <a:gd name="T23" fmla="*/ 30 h 157"/>
                  <a:gd name="T24" fmla="*/ 49 w 76"/>
                  <a:gd name="T25" fmla="*/ 0 h 157"/>
                  <a:gd name="T26" fmla="*/ 20 w 76"/>
                  <a:gd name="T27" fmla="*/ 30 h 157"/>
                  <a:gd name="T28" fmla="*/ 36 w 76"/>
                  <a:gd name="T29" fmla="*/ 10 h 157"/>
                  <a:gd name="T30" fmla="*/ 11 w 76"/>
                  <a:gd name="T31" fmla="*/ 76 h 157"/>
                  <a:gd name="T32" fmla="*/ 5 w 76"/>
                  <a:gd name="T33" fmla="*/ 41 h 157"/>
                  <a:gd name="T34" fmla="*/ 12 w 76"/>
                  <a:gd name="T35" fmla="*/ 85 h 157"/>
                  <a:gd name="T36" fmla="*/ 5 w 76"/>
                  <a:gd name="T37" fmla="*/ 57 h 157"/>
                  <a:gd name="T38" fmla="*/ 11 w 76"/>
                  <a:gd name="T39" fmla="*/ 80 h 157"/>
                  <a:gd name="T40" fmla="*/ 12 w 76"/>
                  <a:gd name="T41" fmla="*/ 80 h 157"/>
                  <a:gd name="T42" fmla="*/ 17 w 76"/>
                  <a:gd name="T43" fmla="*/ 58 h 157"/>
                  <a:gd name="T44" fmla="*/ 14 w 76"/>
                  <a:gd name="T45" fmla="*/ 84 h 157"/>
                  <a:gd name="T46" fmla="*/ 22 w 76"/>
                  <a:gd name="T47" fmla="*/ 46 h 157"/>
                  <a:gd name="T48" fmla="*/ 11 w 76"/>
                  <a:gd name="T49" fmla="*/ 76 h 157"/>
                  <a:gd name="T50" fmla="*/ 21 w 76"/>
                  <a:gd name="T51" fmla="*/ 105 h 157"/>
                  <a:gd name="T52" fmla="*/ 2 w 76"/>
                  <a:gd name="T53" fmla="*/ 75 h 157"/>
                  <a:gd name="T54" fmla="*/ 25 w 76"/>
                  <a:gd name="T55" fmla="*/ 112 h 157"/>
                  <a:gd name="T56" fmla="*/ 8 w 76"/>
                  <a:gd name="T57" fmla="*/ 89 h 157"/>
                  <a:gd name="T58" fmla="*/ 23 w 76"/>
                  <a:gd name="T59" fmla="*/ 108 h 157"/>
                  <a:gd name="T60" fmla="*/ 23 w 76"/>
                  <a:gd name="T61" fmla="*/ 108 h 157"/>
                  <a:gd name="T62" fmla="*/ 19 w 76"/>
                  <a:gd name="T63" fmla="*/ 86 h 157"/>
                  <a:gd name="T64" fmla="*/ 26 w 76"/>
                  <a:gd name="T65" fmla="*/ 111 h 157"/>
                  <a:gd name="T66" fmla="*/ 19 w 76"/>
                  <a:gd name="T67" fmla="*/ 73 h 157"/>
                  <a:gd name="T68" fmla="*/ 21 w 76"/>
                  <a:gd name="T69" fmla="*/ 105 h 157"/>
                  <a:gd name="T70" fmla="*/ 41 w 76"/>
                  <a:gd name="T71" fmla="*/ 129 h 157"/>
                  <a:gd name="T72" fmla="*/ 12 w 76"/>
                  <a:gd name="T73" fmla="*/ 107 h 157"/>
                  <a:gd name="T74" fmla="*/ 48 w 76"/>
                  <a:gd name="T75" fmla="*/ 135 h 157"/>
                  <a:gd name="T76" fmla="*/ 23 w 76"/>
                  <a:gd name="T77" fmla="*/ 118 h 157"/>
                  <a:gd name="T78" fmla="*/ 44 w 76"/>
                  <a:gd name="T79" fmla="*/ 132 h 157"/>
                  <a:gd name="T80" fmla="*/ 44 w 76"/>
                  <a:gd name="T81" fmla="*/ 131 h 157"/>
                  <a:gd name="T82" fmla="*/ 33 w 76"/>
                  <a:gd name="T83" fmla="*/ 111 h 157"/>
                  <a:gd name="T84" fmla="*/ 49 w 76"/>
                  <a:gd name="T85" fmla="*/ 134 h 157"/>
                  <a:gd name="T86" fmla="*/ 28 w 76"/>
                  <a:gd name="T87" fmla="*/ 99 h 157"/>
                  <a:gd name="T88" fmla="*/ 41 w 76"/>
                  <a:gd name="T89" fmla="*/ 129 h 157"/>
                  <a:gd name="T90" fmla="*/ 68 w 76"/>
                  <a:gd name="T91" fmla="*/ 147 h 157"/>
                  <a:gd name="T92" fmla="*/ 34 w 76"/>
                  <a:gd name="T93" fmla="*/ 135 h 157"/>
                  <a:gd name="T94" fmla="*/ 76 w 76"/>
                  <a:gd name="T95" fmla="*/ 151 h 157"/>
                  <a:gd name="T96" fmla="*/ 48 w 76"/>
                  <a:gd name="T97" fmla="*/ 143 h 157"/>
                  <a:gd name="T98" fmla="*/ 71 w 76"/>
                  <a:gd name="T99" fmla="*/ 149 h 157"/>
                  <a:gd name="T100" fmla="*/ 71 w 76"/>
                  <a:gd name="T101" fmla="*/ 148 h 157"/>
                  <a:gd name="T102" fmla="*/ 55 w 76"/>
                  <a:gd name="T103" fmla="*/ 132 h 157"/>
                  <a:gd name="T104" fmla="*/ 76 w 76"/>
                  <a:gd name="T105" fmla="*/ 150 h 157"/>
                  <a:gd name="T106" fmla="*/ 46 w 76"/>
                  <a:gd name="T107" fmla="*/ 121 h 157"/>
                  <a:gd name="T108" fmla="*/ 68 w 76"/>
                  <a:gd name="T109" fmla="*/ 14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6" h="157">
                    <a:moveTo>
                      <a:pt x="13" y="47"/>
                    </a:moveTo>
                    <a:cubicBezTo>
                      <a:pt x="15" y="37"/>
                      <a:pt x="20" y="21"/>
                      <a:pt x="21" y="13"/>
                    </a:cubicBezTo>
                    <a:cubicBezTo>
                      <a:pt x="11" y="24"/>
                      <a:pt x="3" y="45"/>
                      <a:pt x="10" y="55"/>
                    </a:cubicBezTo>
                    <a:cubicBezTo>
                      <a:pt x="10" y="45"/>
                      <a:pt x="11" y="36"/>
                      <a:pt x="15" y="27"/>
                    </a:cubicBezTo>
                    <a:cubicBezTo>
                      <a:pt x="13" y="35"/>
                      <a:pt x="11" y="42"/>
                      <a:pt x="12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5" y="44"/>
                      <a:pt x="20" y="38"/>
                      <a:pt x="25" y="33"/>
                    </a:cubicBezTo>
                    <a:cubicBezTo>
                      <a:pt x="19" y="39"/>
                      <a:pt x="15" y="47"/>
                      <a:pt x="12" y="55"/>
                    </a:cubicBezTo>
                    <a:cubicBezTo>
                      <a:pt x="17" y="52"/>
                      <a:pt x="29" y="31"/>
                      <a:pt x="34" y="24"/>
                    </a:cubicBezTo>
                    <a:cubicBezTo>
                      <a:pt x="18" y="29"/>
                      <a:pt x="12" y="50"/>
                      <a:pt x="13" y="47"/>
                    </a:cubicBezTo>
                    <a:close/>
                    <a:moveTo>
                      <a:pt x="36" y="10"/>
                    </a:moveTo>
                    <a:cubicBezTo>
                      <a:pt x="29" y="16"/>
                      <a:pt x="24" y="22"/>
                      <a:pt x="20" y="30"/>
                    </a:cubicBezTo>
                    <a:cubicBezTo>
                      <a:pt x="21" y="16"/>
                      <a:pt x="37" y="4"/>
                      <a:pt x="49" y="0"/>
                    </a:cubicBezTo>
                    <a:cubicBezTo>
                      <a:pt x="44" y="5"/>
                      <a:pt x="25" y="26"/>
                      <a:pt x="20" y="30"/>
                    </a:cubicBezTo>
                    <a:cubicBezTo>
                      <a:pt x="24" y="23"/>
                      <a:pt x="30" y="16"/>
                      <a:pt x="36" y="10"/>
                    </a:cubicBezTo>
                    <a:close/>
                    <a:moveTo>
                      <a:pt x="11" y="76"/>
                    </a:moveTo>
                    <a:cubicBezTo>
                      <a:pt x="8" y="64"/>
                      <a:pt x="7" y="53"/>
                      <a:pt x="5" y="41"/>
                    </a:cubicBezTo>
                    <a:cubicBezTo>
                      <a:pt x="0" y="55"/>
                      <a:pt x="1" y="78"/>
                      <a:pt x="12" y="85"/>
                    </a:cubicBezTo>
                    <a:cubicBezTo>
                      <a:pt x="8" y="76"/>
                      <a:pt x="5" y="66"/>
                      <a:pt x="5" y="57"/>
                    </a:cubicBezTo>
                    <a:cubicBezTo>
                      <a:pt x="6" y="65"/>
                      <a:pt x="8" y="72"/>
                      <a:pt x="11" y="80"/>
                    </a:cubicBezTo>
                    <a:cubicBezTo>
                      <a:pt x="12" y="80"/>
                      <a:pt x="12" y="80"/>
                      <a:pt x="12" y="80"/>
                    </a:cubicBezTo>
                    <a:cubicBezTo>
                      <a:pt x="12" y="72"/>
                      <a:pt x="14" y="65"/>
                      <a:pt x="17" y="58"/>
                    </a:cubicBezTo>
                    <a:cubicBezTo>
                      <a:pt x="14" y="67"/>
                      <a:pt x="13" y="75"/>
                      <a:pt x="14" y="84"/>
                    </a:cubicBezTo>
                    <a:cubicBezTo>
                      <a:pt x="17" y="79"/>
                      <a:pt x="19" y="57"/>
                      <a:pt x="22" y="46"/>
                    </a:cubicBezTo>
                    <a:cubicBezTo>
                      <a:pt x="8" y="57"/>
                      <a:pt x="11" y="79"/>
                      <a:pt x="11" y="76"/>
                    </a:cubicBezTo>
                    <a:close/>
                    <a:moveTo>
                      <a:pt x="21" y="105"/>
                    </a:moveTo>
                    <a:cubicBezTo>
                      <a:pt x="15" y="95"/>
                      <a:pt x="8" y="85"/>
                      <a:pt x="2" y="75"/>
                    </a:cubicBezTo>
                    <a:cubicBezTo>
                      <a:pt x="3" y="89"/>
                      <a:pt x="12" y="110"/>
                      <a:pt x="25" y="112"/>
                    </a:cubicBezTo>
                    <a:cubicBezTo>
                      <a:pt x="18" y="105"/>
                      <a:pt x="12" y="98"/>
                      <a:pt x="8" y="89"/>
                    </a:cubicBezTo>
                    <a:cubicBezTo>
                      <a:pt x="12" y="96"/>
                      <a:pt x="17" y="102"/>
                      <a:pt x="23" y="108"/>
                    </a:cubicBezTo>
                    <a:cubicBezTo>
                      <a:pt x="23" y="108"/>
                      <a:pt x="23" y="108"/>
                      <a:pt x="23" y="108"/>
                    </a:cubicBezTo>
                    <a:cubicBezTo>
                      <a:pt x="21" y="100"/>
                      <a:pt x="20" y="93"/>
                      <a:pt x="19" y="86"/>
                    </a:cubicBezTo>
                    <a:cubicBezTo>
                      <a:pt x="20" y="95"/>
                      <a:pt x="23" y="103"/>
                      <a:pt x="26" y="111"/>
                    </a:cubicBezTo>
                    <a:cubicBezTo>
                      <a:pt x="28" y="104"/>
                      <a:pt x="21" y="83"/>
                      <a:pt x="19" y="73"/>
                    </a:cubicBezTo>
                    <a:cubicBezTo>
                      <a:pt x="12" y="89"/>
                      <a:pt x="23" y="108"/>
                      <a:pt x="21" y="105"/>
                    </a:cubicBezTo>
                    <a:close/>
                    <a:moveTo>
                      <a:pt x="41" y="129"/>
                    </a:moveTo>
                    <a:cubicBezTo>
                      <a:pt x="32" y="121"/>
                      <a:pt x="22" y="114"/>
                      <a:pt x="12" y="107"/>
                    </a:cubicBezTo>
                    <a:cubicBezTo>
                      <a:pt x="18" y="120"/>
                      <a:pt x="35" y="137"/>
                      <a:pt x="48" y="135"/>
                    </a:cubicBezTo>
                    <a:cubicBezTo>
                      <a:pt x="39" y="131"/>
                      <a:pt x="30" y="125"/>
                      <a:pt x="23" y="118"/>
                    </a:cubicBezTo>
                    <a:cubicBezTo>
                      <a:pt x="29" y="123"/>
                      <a:pt x="36" y="128"/>
                      <a:pt x="44" y="132"/>
                    </a:cubicBezTo>
                    <a:cubicBezTo>
                      <a:pt x="44" y="131"/>
                      <a:pt x="44" y="131"/>
                      <a:pt x="44" y="131"/>
                    </a:cubicBezTo>
                    <a:cubicBezTo>
                      <a:pt x="39" y="125"/>
                      <a:pt x="35" y="118"/>
                      <a:pt x="33" y="111"/>
                    </a:cubicBezTo>
                    <a:cubicBezTo>
                      <a:pt x="37" y="119"/>
                      <a:pt x="42" y="127"/>
                      <a:pt x="49" y="134"/>
                    </a:cubicBezTo>
                    <a:cubicBezTo>
                      <a:pt x="47" y="127"/>
                      <a:pt x="34" y="107"/>
                      <a:pt x="28" y="99"/>
                    </a:cubicBezTo>
                    <a:cubicBezTo>
                      <a:pt x="27" y="116"/>
                      <a:pt x="43" y="131"/>
                      <a:pt x="41" y="129"/>
                    </a:cubicBezTo>
                    <a:close/>
                    <a:moveTo>
                      <a:pt x="68" y="147"/>
                    </a:moveTo>
                    <a:cubicBezTo>
                      <a:pt x="56" y="143"/>
                      <a:pt x="45" y="138"/>
                      <a:pt x="34" y="135"/>
                    </a:cubicBezTo>
                    <a:cubicBezTo>
                      <a:pt x="42" y="143"/>
                      <a:pt x="63" y="157"/>
                      <a:pt x="76" y="151"/>
                    </a:cubicBezTo>
                    <a:cubicBezTo>
                      <a:pt x="66" y="149"/>
                      <a:pt x="57" y="147"/>
                      <a:pt x="48" y="143"/>
                    </a:cubicBezTo>
                    <a:cubicBezTo>
                      <a:pt x="56" y="146"/>
                      <a:pt x="63" y="147"/>
                      <a:pt x="71" y="149"/>
                    </a:cubicBezTo>
                    <a:cubicBezTo>
                      <a:pt x="71" y="149"/>
                      <a:pt x="71" y="148"/>
                      <a:pt x="71" y="148"/>
                    </a:cubicBezTo>
                    <a:cubicBezTo>
                      <a:pt x="65" y="143"/>
                      <a:pt x="60" y="138"/>
                      <a:pt x="55" y="132"/>
                    </a:cubicBezTo>
                    <a:cubicBezTo>
                      <a:pt x="62" y="139"/>
                      <a:pt x="68" y="145"/>
                      <a:pt x="76" y="150"/>
                    </a:cubicBezTo>
                    <a:cubicBezTo>
                      <a:pt x="73" y="142"/>
                      <a:pt x="55" y="128"/>
                      <a:pt x="46" y="121"/>
                    </a:cubicBezTo>
                    <a:cubicBezTo>
                      <a:pt x="51" y="138"/>
                      <a:pt x="70" y="148"/>
                      <a:pt x="68" y="147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2"/>
                  </a:gs>
                  <a:gs pos="0">
                    <a:schemeClr val="accent2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167728DE-D34B-0FE2-7660-92C4D42034BC}"/>
                </a:ext>
              </a:extLst>
            </p:cNvPr>
            <p:cNvGrpSpPr/>
            <p:nvPr/>
          </p:nvGrpSpPr>
          <p:grpSpPr>
            <a:xfrm>
              <a:off x="1374501" y="4610370"/>
              <a:ext cx="713102" cy="967158"/>
              <a:chOff x="1438356" y="4553964"/>
              <a:chExt cx="855536" cy="1160339"/>
            </a:xfrm>
          </p:grpSpPr>
          <p:sp>
            <p:nvSpPr>
              <p:cNvPr id="54" name="Freeform 104">
                <a:extLst>
                  <a:ext uri="{FF2B5EF4-FFF2-40B4-BE49-F238E27FC236}">
                    <a16:creationId xmlns:a16="http://schemas.microsoft.com/office/drawing/2014/main" id="{E5A513D7-9E9C-14AC-53E3-A7C5245AD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8356" y="4765248"/>
                <a:ext cx="800116" cy="949055"/>
              </a:xfrm>
              <a:custGeom>
                <a:avLst/>
                <a:gdLst>
                  <a:gd name="T0" fmla="*/ 98 w 111"/>
                  <a:gd name="T1" fmla="*/ 0 h 132"/>
                  <a:gd name="T2" fmla="*/ 105 w 111"/>
                  <a:gd name="T3" fmla="*/ 17 h 132"/>
                  <a:gd name="T4" fmla="*/ 101 w 111"/>
                  <a:gd name="T5" fmla="*/ 68 h 132"/>
                  <a:gd name="T6" fmla="*/ 64 w 111"/>
                  <a:gd name="T7" fmla="*/ 110 h 132"/>
                  <a:gd name="T8" fmla="*/ 0 w 111"/>
                  <a:gd name="T9" fmla="*/ 131 h 132"/>
                  <a:gd name="T10" fmla="*/ 0 w 111"/>
                  <a:gd name="T11" fmla="*/ 132 h 132"/>
                  <a:gd name="T12" fmla="*/ 64 w 111"/>
                  <a:gd name="T13" fmla="*/ 111 h 132"/>
                  <a:gd name="T14" fmla="*/ 102 w 111"/>
                  <a:gd name="T15" fmla="*/ 68 h 132"/>
                  <a:gd name="T16" fmla="*/ 106 w 111"/>
                  <a:gd name="T17" fmla="*/ 17 h 132"/>
                  <a:gd name="T18" fmla="*/ 99 w 111"/>
                  <a:gd name="T19" fmla="*/ 0 h 132"/>
                  <a:gd name="T20" fmla="*/ 98 w 111"/>
                  <a:gd name="T21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1" h="132">
                    <a:moveTo>
                      <a:pt x="98" y="0"/>
                    </a:moveTo>
                    <a:cubicBezTo>
                      <a:pt x="101" y="6"/>
                      <a:pt x="103" y="11"/>
                      <a:pt x="105" y="17"/>
                    </a:cubicBezTo>
                    <a:cubicBezTo>
                      <a:pt x="110" y="36"/>
                      <a:pt x="108" y="50"/>
                      <a:pt x="101" y="68"/>
                    </a:cubicBezTo>
                    <a:cubicBezTo>
                      <a:pt x="92" y="86"/>
                      <a:pt x="81" y="98"/>
                      <a:pt x="64" y="110"/>
                    </a:cubicBezTo>
                    <a:cubicBezTo>
                      <a:pt x="43" y="123"/>
                      <a:pt x="24" y="128"/>
                      <a:pt x="0" y="131"/>
                    </a:cubicBezTo>
                    <a:cubicBezTo>
                      <a:pt x="0" y="131"/>
                      <a:pt x="0" y="132"/>
                      <a:pt x="0" y="132"/>
                    </a:cubicBezTo>
                    <a:cubicBezTo>
                      <a:pt x="25" y="130"/>
                      <a:pt x="43" y="124"/>
                      <a:pt x="64" y="111"/>
                    </a:cubicBezTo>
                    <a:cubicBezTo>
                      <a:pt x="82" y="99"/>
                      <a:pt x="93" y="87"/>
                      <a:pt x="102" y="68"/>
                    </a:cubicBezTo>
                    <a:cubicBezTo>
                      <a:pt x="109" y="50"/>
                      <a:pt x="111" y="36"/>
                      <a:pt x="106" y="17"/>
                    </a:cubicBezTo>
                    <a:cubicBezTo>
                      <a:pt x="104" y="11"/>
                      <a:pt x="102" y="6"/>
                      <a:pt x="99" y="0"/>
                    </a:cubicBezTo>
                    <a:cubicBezTo>
                      <a:pt x="98" y="0"/>
                      <a:pt x="98" y="0"/>
                      <a:pt x="98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D39B7B"/>
                  </a:gs>
                  <a:gs pos="0">
                    <a:schemeClr val="accent2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</a:endParaRPr>
              </a:p>
            </p:txBody>
          </p:sp>
          <p:sp>
            <p:nvSpPr>
              <p:cNvPr id="55" name="Freeform 105">
                <a:extLst>
                  <a:ext uri="{FF2B5EF4-FFF2-40B4-BE49-F238E27FC236}">
                    <a16:creationId xmlns:a16="http://schemas.microsoft.com/office/drawing/2014/main" id="{2266BFB1-1F18-EA36-4AC8-938E5AADF8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9699" y="4553964"/>
                <a:ext cx="554193" cy="1132631"/>
              </a:xfrm>
              <a:custGeom>
                <a:avLst/>
                <a:gdLst>
                  <a:gd name="T0" fmla="*/ 64 w 77"/>
                  <a:gd name="T1" fmla="*/ 47 h 157"/>
                  <a:gd name="T2" fmla="*/ 55 w 77"/>
                  <a:gd name="T3" fmla="*/ 13 h 157"/>
                  <a:gd name="T4" fmla="*/ 66 w 77"/>
                  <a:gd name="T5" fmla="*/ 55 h 157"/>
                  <a:gd name="T6" fmla="*/ 62 w 77"/>
                  <a:gd name="T7" fmla="*/ 27 h 157"/>
                  <a:gd name="T8" fmla="*/ 65 w 77"/>
                  <a:gd name="T9" fmla="*/ 50 h 157"/>
                  <a:gd name="T10" fmla="*/ 65 w 77"/>
                  <a:gd name="T11" fmla="*/ 50 h 157"/>
                  <a:gd name="T12" fmla="*/ 52 w 77"/>
                  <a:gd name="T13" fmla="*/ 33 h 157"/>
                  <a:gd name="T14" fmla="*/ 65 w 77"/>
                  <a:gd name="T15" fmla="*/ 55 h 157"/>
                  <a:gd name="T16" fmla="*/ 42 w 77"/>
                  <a:gd name="T17" fmla="*/ 24 h 157"/>
                  <a:gd name="T18" fmla="*/ 64 w 77"/>
                  <a:gd name="T19" fmla="*/ 47 h 157"/>
                  <a:gd name="T20" fmla="*/ 41 w 77"/>
                  <a:gd name="T21" fmla="*/ 10 h 157"/>
                  <a:gd name="T22" fmla="*/ 57 w 77"/>
                  <a:gd name="T23" fmla="*/ 30 h 157"/>
                  <a:gd name="T24" fmla="*/ 28 w 77"/>
                  <a:gd name="T25" fmla="*/ 0 h 157"/>
                  <a:gd name="T26" fmla="*/ 56 w 77"/>
                  <a:gd name="T27" fmla="*/ 30 h 157"/>
                  <a:gd name="T28" fmla="*/ 41 w 77"/>
                  <a:gd name="T29" fmla="*/ 10 h 157"/>
                  <a:gd name="T30" fmla="*/ 66 w 77"/>
                  <a:gd name="T31" fmla="*/ 76 h 157"/>
                  <a:gd name="T32" fmla="*/ 71 w 77"/>
                  <a:gd name="T33" fmla="*/ 41 h 157"/>
                  <a:gd name="T34" fmla="*/ 65 w 77"/>
                  <a:gd name="T35" fmla="*/ 85 h 157"/>
                  <a:gd name="T36" fmla="*/ 72 w 77"/>
                  <a:gd name="T37" fmla="*/ 57 h 157"/>
                  <a:gd name="T38" fmla="*/ 65 w 77"/>
                  <a:gd name="T39" fmla="*/ 80 h 157"/>
                  <a:gd name="T40" fmla="*/ 65 w 77"/>
                  <a:gd name="T41" fmla="*/ 80 h 157"/>
                  <a:gd name="T42" fmla="*/ 60 w 77"/>
                  <a:gd name="T43" fmla="*/ 58 h 157"/>
                  <a:gd name="T44" fmla="*/ 63 w 77"/>
                  <a:gd name="T45" fmla="*/ 84 h 157"/>
                  <a:gd name="T46" fmla="*/ 55 w 77"/>
                  <a:gd name="T47" fmla="*/ 46 h 157"/>
                  <a:gd name="T48" fmla="*/ 66 w 77"/>
                  <a:gd name="T49" fmla="*/ 76 h 157"/>
                  <a:gd name="T50" fmla="*/ 56 w 77"/>
                  <a:gd name="T51" fmla="*/ 105 h 157"/>
                  <a:gd name="T52" fmla="*/ 75 w 77"/>
                  <a:gd name="T53" fmla="*/ 75 h 157"/>
                  <a:gd name="T54" fmla="*/ 52 w 77"/>
                  <a:gd name="T55" fmla="*/ 112 h 157"/>
                  <a:gd name="T56" fmla="*/ 69 w 77"/>
                  <a:gd name="T57" fmla="*/ 89 h 157"/>
                  <a:gd name="T58" fmla="*/ 54 w 77"/>
                  <a:gd name="T59" fmla="*/ 108 h 157"/>
                  <a:gd name="T60" fmla="*/ 53 w 77"/>
                  <a:gd name="T61" fmla="*/ 108 h 157"/>
                  <a:gd name="T62" fmla="*/ 57 w 77"/>
                  <a:gd name="T63" fmla="*/ 86 h 157"/>
                  <a:gd name="T64" fmla="*/ 50 w 77"/>
                  <a:gd name="T65" fmla="*/ 111 h 157"/>
                  <a:gd name="T66" fmla="*/ 57 w 77"/>
                  <a:gd name="T67" fmla="*/ 73 h 157"/>
                  <a:gd name="T68" fmla="*/ 56 w 77"/>
                  <a:gd name="T69" fmla="*/ 105 h 157"/>
                  <a:gd name="T70" fmla="*/ 36 w 77"/>
                  <a:gd name="T71" fmla="*/ 129 h 157"/>
                  <a:gd name="T72" fmla="*/ 64 w 77"/>
                  <a:gd name="T73" fmla="*/ 107 h 157"/>
                  <a:gd name="T74" fmla="*/ 29 w 77"/>
                  <a:gd name="T75" fmla="*/ 135 h 157"/>
                  <a:gd name="T76" fmla="*/ 54 w 77"/>
                  <a:gd name="T77" fmla="*/ 118 h 157"/>
                  <a:gd name="T78" fmla="*/ 33 w 77"/>
                  <a:gd name="T79" fmla="*/ 132 h 157"/>
                  <a:gd name="T80" fmla="*/ 33 w 77"/>
                  <a:gd name="T81" fmla="*/ 131 h 157"/>
                  <a:gd name="T82" fmla="*/ 44 w 77"/>
                  <a:gd name="T83" fmla="*/ 111 h 157"/>
                  <a:gd name="T84" fmla="*/ 28 w 77"/>
                  <a:gd name="T85" fmla="*/ 134 h 157"/>
                  <a:gd name="T86" fmla="*/ 49 w 77"/>
                  <a:gd name="T87" fmla="*/ 99 h 157"/>
                  <a:gd name="T88" fmla="*/ 36 w 77"/>
                  <a:gd name="T89" fmla="*/ 129 h 157"/>
                  <a:gd name="T90" fmla="*/ 9 w 77"/>
                  <a:gd name="T91" fmla="*/ 147 h 157"/>
                  <a:gd name="T92" fmla="*/ 43 w 77"/>
                  <a:gd name="T93" fmla="*/ 135 h 157"/>
                  <a:gd name="T94" fmla="*/ 1 w 77"/>
                  <a:gd name="T95" fmla="*/ 151 h 157"/>
                  <a:gd name="T96" fmla="*/ 28 w 77"/>
                  <a:gd name="T97" fmla="*/ 143 h 157"/>
                  <a:gd name="T98" fmla="*/ 5 w 77"/>
                  <a:gd name="T99" fmla="*/ 149 h 157"/>
                  <a:gd name="T100" fmla="*/ 5 w 77"/>
                  <a:gd name="T101" fmla="*/ 148 h 157"/>
                  <a:gd name="T102" fmla="*/ 21 w 77"/>
                  <a:gd name="T103" fmla="*/ 132 h 157"/>
                  <a:gd name="T104" fmla="*/ 0 w 77"/>
                  <a:gd name="T105" fmla="*/ 150 h 157"/>
                  <a:gd name="T106" fmla="*/ 31 w 77"/>
                  <a:gd name="T107" fmla="*/ 121 h 157"/>
                  <a:gd name="T108" fmla="*/ 9 w 77"/>
                  <a:gd name="T109" fmla="*/ 14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7" h="157">
                    <a:moveTo>
                      <a:pt x="64" y="47"/>
                    </a:moveTo>
                    <a:cubicBezTo>
                      <a:pt x="62" y="37"/>
                      <a:pt x="57" y="21"/>
                      <a:pt x="55" y="13"/>
                    </a:cubicBezTo>
                    <a:cubicBezTo>
                      <a:pt x="65" y="24"/>
                      <a:pt x="74" y="45"/>
                      <a:pt x="66" y="55"/>
                    </a:cubicBezTo>
                    <a:cubicBezTo>
                      <a:pt x="67" y="45"/>
                      <a:pt x="65" y="36"/>
                      <a:pt x="62" y="27"/>
                    </a:cubicBezTo>
                    <a:cubicBezTo>
                      <a:pt x="64" y="35"/>
                      <a:pt x="65" y="42"/>
                      <a:pt x="65" y="50"/>
                    </a:cubicBezTo>
                    <a:cubicBezTo>
                      <a:pt x="65" y="50"/>
                      <a:pt x="65" y="50"/>
                      <a:pt x="65" y="50"/>
                    </a:cubicBezTo>
                    <a:cubicBezTo>
                      <a:pt x="61" y="44"/>
                      <a:pt x="57" y="38"/>
                      <a:pt x="52" y="33"/>
                    </a:cubicBezTo>
                    <a:cubicBezTo>
                      <a:pt x="57" y="39"/>
                      <a:pt x="62" y="47"/>
                      <a:pt x="65" y="55"/>
                    </a:cubicBezTo>
                    <a:cubicBezTo>
                      <a:pt x="60" y="52"/>
                      <a:pt x="48" y="31"/>
                      <a:pt x="42" y="24"/>
                    </a:cubicBezTo>
                    <a:cubicBezTo>
                      <a:pt x="59" y="29"/>
                      <a:pt x="65" y="50"/>
                      <a:pt x="64" y="47"/>
                    </a:cubicBezTo>
                    <a:close/>
                    <a:moveTo>
                      <a:pt x="41" y="10"/>
                    </a:moveTo>
                    <a:cubicBezTo>
                      <a:pt x="47" y="16"/>
                      <a:pt x="53" y="22"/>
                      <a:pt x="57" y="30"/>
                    </a:cubicBezTo>
                    <a:cubicBezTo>
                      <a:pt x="55" y="16"/>
                      <a:pt x="40" y="4"/>
                      <a:pt x="28" y="0"/>
                    </a:cubicBezTo>
                    <a:cubicBezTo>
                      <a:pt x="33" y="5"/>
                      <a:pt x="51" y="26"/>
                      <a:pt x="56" y="30"/>
                    </a:cubicBezTo>
                    <a:cubicBezTo>
                      <a:pt x="52" y="23"/>
                      <a:pt x="47" y="16"/>
                      <a:pt x="41" y="10"/>
                    </a:cubicBezTo>
                    <a:close/>
                    <a:moveTo>
                      <a:pt x="66" y="76"/>
                    </a:moveTo>
                    <a:cubicBezTo>
                      <a:pt x="68" y="64"/>
                      <a:pt x="69" y="53"/>
                      <a:pt x="71" y="41"/>
                    </a:cubicBezTo>
                    <a:cubicBezTo>
                      <a:pt x="77" y="55"/>
                      <a:pt x="76" y="78"/>
                      <a:pt x="65" y="85"/>
                    </a:cubicBezTo>
                    <a:cubicBezTo>
                      <a:pt x="69" y="76"/>
                      <a:pt x="71" y="66"/>
                      <a:pt x="72" y="57"/>
                    </a:cubicBezTo>
                    <a:cubicBezTo>
                      <a:pt x="71" y="65"/>
                      <a:pt x="69" y="72"/>
                      <a:pt x="65" y="80"/>
                    </a:cubicBezTo>
                    <a:cubicBezTo>
                      <a:pt x="65" y="80"/>
                      <a:pt x="65" y="80"/>
                      <a:pt x="65" y="80"/>
                    </a:cubicBezTo>
                    <a:cubicBezTo>
                      <a:pt x="64" y="72"/>
                      <a:pt x="63" y="65"/>
                      <a:pt x="60" y="58"/>
                    </a:cubicBezTo>
                    <a:cubicBezTo>
                      <a:pt x="63" y="67"/>
                      <a:pt x="64" y="75"/>
                      <a:pt x="63" y="84"/>
                    </a:cubicBezTo>
                    <a:cubicBezTo>
                      <a:pt x="60" y="79"/>
                      <a:pt x="57" y="57"/>
                      <a:pt x="55" y="46"/>
                    </a:cubicBezTo>
                    <a:cubicBezTo>
                      <a:pt x="68" y="57"/>
                      <a:pt x="65" y="79"/>
                      <a:pt x="66" y="76"/>
                    </a:cubicBezTo>
                    <a:close/>
                    <a:moveTo>
                      <a:pt x="56" y="105"/>
                    </a:moveTo>
                    <a:cubicBezTo>
                      <a:pt x="62" y="95"/>
                      <a:pt x="68" y="85"/>
                      <a:pt x="75" y="75"/>
                    </a:cubicBezTo>
                    <a:cubicBezTo>
                      <a:pt x="74" y="89"/>
                      <a:pt x="64" y="110"/>
                      <a:pt x="52" y="112"/>
                    </a:cubicBezTo>
                    <a:cubicBezTo>
                      <a:pt x="59" y="105"/>
                      <a:pt x="64" y="98"/>
                      <a:pt x="69" y="89"/>
                    </a:cubicBezTo>
                    <a:cubicBezTo>
                      <a:pt x="65" y="96"/>
                      <a:pt x="60" y="102"/>
                      <a:pt x="54" y="108"/>
                    </a:cubicBezTo>
                    <a:cubicBezTo>
                      <a:pt x="54" y="108"/>
                      <a:pt x="54" y="108"/>
                      <a:pt x="53" y="108"/>
                    </a:cubicBezTo>
                    <a:cubicBezTo>
                      <a:pt x="56" y="100"/>
                      <a:pt x="57" y="93"/>
                      <a:pt x="57" y="86"/>
                    </a:cubicBezTo>
                    <a:cubicBezTo>
                      <a:pt x="56" y="95"/>
                      <a:pt x="54" y="103"/>
                      <a:pt x="50" y="111"/>
                    </a:cubicBezTo>
                    <a:cubicBezTo>
                      <a:pt x="49" y="104"/>
                      <a:pt x="55" y="83"/>
                      <a:pt x="57" y="73"/>
                    </a:cubicBezTo>
                    <a:cubicBezTo>
                      <a:pt x="65" y="89"/>
                      <a:pt x="54" y="108"/>
                      <a:pt x="56" y="105"/>
                    </a:cubicBezTo>
                    <a:close/>
                    <a:moveTo>
                      <a:pt x="36" y="129"/>
                    </a:moveTo>
                    <a:cubicBezTo>
                      <a:pt x="45" y="121"/>
                      <a:pt x="54" y="114"/>
                      <a:pt x="64" y="107"/>
                    </a:cubicBezTo>
                    <a:cubicBezTo>
                      <a:pt x="58" y="120"/>
                      <a:pt x="42" y="137"/>
                      <a:pt x="29" y="135"/>
                    </a:cubicBezTo>
                    <a:cubicBezTo>
                      <a:pt x="38" y="131"/>
                      <a:pt x="46" y="125"/>
                      <a:pt x="54" y="118"/>
                    </a:cubicBezTo>
                    <a:cubicBezTo>
                      <a:pt x="47" y="123"/>
                      <a:pt x="40" y="128"/>
                      <a:pt x="33" y="132"/>
                    </a:cubicBezTo>
                    <a:cubicBezTo>
                      <a:pt x="33" y="131"/>
                      <a:pt x="33" y="131"/>
                      <a:pt x="33" y="131"/>
                    </a:cubicBezTo>
                    <a:cubicBezTo>
                      <a:pt x="37" y="125"/>
                      <a:pt x="41" y="118"/>
                      <a:pt x="44" y="111"/>
                    </a:cubicBezTo>
                    <a:cubicBezTo>
                      <a:pt x="40" y="119"/>
                      <a:pt x="34" y="127"/>
                      <a:pt x="28" y="134"/>
                    </a:cubicBezTo>
                    <a:cubicBezTo>
                      <a:pt x="29" y="127"/>
                      <a:pt x="43" y="107"/>
                      <a:pt x="49" y="99"/>
                    </a:cubicBezTo>
                    <a:cubicBezTo>
                      <a:pt x="50" y="116"/>
                      <a:pt x="33" y="131"/>
                      <a:pt x="36" y="129"/>
                    </a:cubicBezTo>
                    <a:close/>
                    <a:moveTo>
                      <a:pt x="9" y="147"/>
                    </a:moveTo>
                    <a:cubicBezTo>
                      <a:pt x="20" y="143"/>
                      <a:pt x="31" y="138"/>
                      <a:pt x="43" y="135"/>
                    </a:cubicBezTo>
                    <a:cubicBezTo>
                      <a:pt x="35" y="143"/>
                      <a:pt x="14" y="157"/>
                      <a:pt x="1" y="151"/>
                    </a:cubicBezTo>
                    <a:cubicBezTo>
                      <a:pt x="11" y="149"/>
                      <a:pt x="20" y="147"/>
                      <a:pt x="28" y="143"/>
                    </a:cubicBezTo>
                    <a:cubicBezTo>
                      <a:pt x="21" y="146"/>
                      <a:pt x="13" y="147"/>
                      <a:pt x="5" y="149"/>
                    </a:cubicBezTo>
                    <a:cubicBezTo>
                      <a:pt x="5" y="149"/>
                      <a:pt x="5" y="148"/>
                      <a:pt x="5" y="148"/>
                    </a:cubicBezTo>
                    <a:cubicBezTo>
                      <a:pt x="11" y="143"/>
                      <a:pt x="16" y="138"/>
                      <a:pt x="21" y="132"/>
                    </a:cubicBezTo>
                    <a:cubicBezTo>
                      <a:pt x="14" y="139"/>
                      <a:pt x="8" y="145"/>
                      <a:pt x="0" y="150"/>
                    </a:cubicBezTo>
                    <a:cubicBezTo>
                      <a:pt x="4" y="142"/>
                      <a:pt x="22" y="128"/>
                      <a:pt x="31" y="121"/>
                    </a:cubicBezTo>
                    <a:cubicBezTo>
                      <a:pt x="25" y="138"/>
                      <a:pt x="6" y="148"/>
                      <a:pt x="9" y="147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2"/>
                  </a:gs>
                  <a:gs pos="0">
                    <a:schemeClr val="accent2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</a:endParaRPr>
              </a:p>
            </p:txBody>
          </p:sp>
        </p:grpSp>
      </p:grpSp>
      <p:sp>
        <p:nvSpPr>
          <p:cNvPr id="73" name="文本框 72">
            <a:extLst>
              <a:ext uri="{FF2B5EF4-FFF2-40B4-BE49-F238E27FC236}">
                <a16:creationId xmlns:a16="http://schemas.microsoft.com/office/drawing/2014/main" id="{B53C11C8-29A7-0ABD-A1CF-95D7D6141ACA}"/>
              </a:ext>
            </a:extLst>
          </p:cNvPr>
          <p:cNvSpPr txBox="1"/>
          <p:nvPr/>
        </p:nvSpPr>
        <p:spPr>
          <a:xfrm>
            <a:off x="2847337" y="4656971"/>
            <a:ext cx="1158782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</a:rPr>
              <a:t>最佳贡献</a:t>
            </a:r>
          </a:p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</a:rPr>
              <a:t>讲师</a:t>
            </a:r>
          </a:p>
        </p:txBody>
      </p: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1E95DCFF-A81B-4B84-1BEE-0B636CE7B59D}"/>
              </a:ext>
            </a:extLst>
          </p:cNvPr>
          <p:cNvGrpSpPr/>
          <p:nvPr/>
        </p:nvGrpSpPr>
        <p:grpSpPr>
          <a:xfrm>
            <a:off x="2736110" y="4419630"/>
            <a:ext cx="1360524" cy="1059962"/>
            <a:chOff x="845045" y="4610370"/>
            <a:chExt cx="1242558" cy="968056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0EBEA7C3-4443-D1EF-53FB-1452E9458CC2}"/>
                </a:ext>
              </a:extLst>
            </p:cNvPr>
            <p:cNvGrpSpPr/>
            <p:nvPr/>
          </p:nvGrpSpPr>
          <p:grpSpPr>
            <a:xfrm>
              <a:off x="845045" y="4611268"/>
              <a:ext cx="713102" cy="967158"/>
              <a:chOff x="307342" y="4551380"/>
              <a:chExt cx="855535" cy="1160339"/>
            </a:xfrm>
          </p:grpSpPr>
          <p:sp>
            <p:nvSpPr>
              <p:cNvPr id="79" name="Freeform 102">
                <a:extLst>
                  <a:ext uri="{FF2B5EF4-FFF2-40B4-BE49-F238E27FC236}">
                    <a16:creationId xmlns:a16="http://schemas.microsoft.com/office/drawing/2014/main" id="{A3B61D5C-FC97-ADE0-F1EF-2C26AFE7F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61" y="4762664"/>
                <a:ext cx="800116" cy="949055"/>
              </a:xfrm>
              <a:custGeom>
                <a:avLst/>
                <a:gdLst>
                  <a:gd name="T0" fmla="*/ 12 w 111"/>
                  <a:gd name="T1" fmla="*/ 0 h 132"/>
                  <a:gd name="T2" fmla="*/ 5 w 111"/>
                  <a:gd name="T3" fmla="*/ 17 h 132"/>
                  <a:gd name="T4" fmla="*/ 10 w 111"/>
                  <a:gd name="T5" fmla="*/ 68 h 132"/>
                  <a:gd name="T6" fmla="*/ 47 w 111"/>
                  <a:gd name="T7" fmla="*/ 110 h 132"/>
                  <a:gd name="T8" fmla="*/ 111 w 111"/>
                  <a:gd name="T9" fmla="*/ 131 h 132"/>
                  <a:gd name="T10" fmla="*/ 111 w 111"/>
                  <a:gd name="T11" fmla="*/ 132 h 132"/>
                  <a:gd name="T12" fmla="*/ 46 w 111"/>
                  <a:gd name="T13" fmla="*/ 111 h 132"/>
                  <a:gd name="T14" fmla="*/ 9 w 111"/>
                  <a:gd name="T15" fmla="*/ 68 h 132"/>
                  <a:gd name="T16" fmla="*/ 5 w 111"/>
                  <a:gd name="T17" fmla="*/ 17 h 132"/>
                  <a:gd name="T18" fmla="*/ 12 w 111"/>
                  <a:gd name="T19" fmla="*/ 0 h 132"/>
                  <a:gd name="T20" fmla="*/ 12 w 111"/>
                  <a:gd name="T21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1" h="132">
                    <a:moveTo>
                      <a:pt x="12" y="0"/>
                    </a:moveTo>
                    <a:cubicBezTo>
                      <a:pt x="9" y="6"/>
                      <a:pt x="7" y="11"/>
                      <a:pt x="5" y="17"/>
                    </a:cubicBezTo>
                    <a:cubicBezTo>
                      <a:pt x="1" y="36"/>
                      <a:pt x="2" y="50"/>
                      <a:pt x="10" y="68"/>
                    </a:cubicBezTo>
                    <a:cubicBezTo>
                      <a:pt x="19" y="86"/>
                      <a:pt x="30" y="98"/>
                      <a:pt x="47" y="110"/>
                    </a:cubicBezTo>
                    <a:cubicBezTo>
                      <a:pt x="68" y="123"/>
                      <a:pt x="86" y="128"/>
                      <a:pt x="111" y="131"/>
                    </a:cubicBezTo>
                    <a:cubicBezTo>
                      <a:pt x="111" y="131"/>
                      <a:pt x="111" y="132"/>
                      <a:pt x="111" y="132"/>
                    </a:cubicBezTo>
                    <a:cubicBezTo>
                      <a:pt x="86" y="130"/>
                      <a:pt x="67" y="124"/>
                      <a:pt x="46" y="111"/>
                    </a:cubicBezTo>
                    <a:cubicBezTo>
                      <a:pt x="29" y="99"/>
                      <a:pt x="18" y="87"/>
                      <a:pt x="9" y="68"/>
                    </a:cubicBezTo>
                    <a:cubicBezTo>
                      <a:pt x="1" y="50"/>
                      <a:pt x="0" y="36"/>
                      <a:pt x="5" y="17"/>
                    </a:cubicBezTo>
                    <a:cubicBezTo>
                      <a:pt x="6" y="11"/>
                      <a:pt x="9" y="6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D39B7B"/>
                  </a:gs>
                  <a:gs pos="0">
                    <a:schemeClr val="accent2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</a:endParaRPr>
              </a:p>
            </p:txBody>
          </p:sp>
          <p:sp>
            <p:nvSpPr>
              <p:cNvPr id="80" name="Freeform 103">
                <a:extLst>
                  <a:ext uri="{FF2B5EF4-FFF2-40B4-BE49-F238E27FC236}">
                    <a16:creationId xmlns:a16="http://schemas.microsoft.com/office/drawing/2014/main" id="{D139C308-D9DD-C4BF-313F-2EAFA10ABE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342" y="4551380"/>
                <a:ext cx="547265" cy="1132631"/>
              </a:xfrm>
              <a:custGeom>
                <a:avLst/>
                <a:gdLst>
                  <a:gd name="T0" fmla="*/ 13 w 76"/>
                  <a:gd name="T1" fmla="*/ 47 h 157"/>
                  <a:gd name="T2" fmla="*/ 21 w 76"/>
                  <a:gd name="T3" fmla="*/ 13 h 157"/>
                  <a:gd name="T4" fmla="*/ 10 w 76"/>
                  <a:gd name="T5" fmla="*/ 55 h 157"/>
                  <a:gd name="T6" fmla="*/ 15 w 76"/>
                  <a:gd name="T7" fmla="*/ 27 h 157"/>
                  <a:gd name="T8" fmla="*/ 12 w 76"/>
                  <a:gd name="T9" fmla="*/ 50 h 157"/>
                  <a:gd name="T10" fmla="*/ 12 w 76"/>
                  <a:gd name="T11" fmla="*/ 50 h 157"/>
                  <a:gd name="T12" fmla="*/ 25 w 76"/>
                  <a:gd name="T13" fmla="*/ 33 h 157"/>
                  <a:gd name="T14" fmla="*/ 12 w 76"/>
                  <a:gd name="T15" fmla="*/ 55 h 157"/>
                  <a:gd name="T16" fmla="*/ 34 w 76"/>
                  <a:gd name="T17" fmla="*/ 24 h 157"/>
                  <a:gd name="T18" fmla="*/ 13 w 76"/>
                  <a:gd name="T19" fmla="*/ 47 h 157"/>
                  <a:gd name="T20" fmla="*/ 36 w 76"/>
                  <a:gd name="T21" fmla="*/ 10 h 157"/>
                  <a:gd name="T22" fmla="*/ 20 w 76"/>
                  <a:gd name="T23" fmla="*/ 30 h 157"/>
                  <a:gd name="T24" fmla="*/ 49 w 76"/>
                  <a:gd name="T25" fmla="*/ 0 h 157"/>
                  <a:gd name="T26" fmla="*/ 20 w 76"/>
                  <a:gd name="T27" fmla="*/ 30 h 157"/>
                  <a:gd name="T28" fmla="*/ 36 w 76"/>
                  <a:gd name="T29" fmla="*/ 10 h 157"/>
                  <a:gd name="T30" fmla="*/ 11 w 76"/>
                  <a:gd name="T31" fmla="*/ 76 h 157"/>
                  <a:gd name="T32" fmla="*/ 5 w 76"/>
                  <a:gd name="T33" fmla="*/ 41 h 157"/>
                  <a:gd name="T34" fmla="*/ 12 w 76"/>
                  <a:gd name="T35" fmla="*/ 85 h 157"/>
                  <a:gd name="T36" fmla="*/ 5 w 76"/>
                  <a:gd name="T37" fmla="*/ 57 h 157"/>
                  <a:gd name="T38" fmla="*/ 11 w 76"/>
                  <a:gd name="T39" fmla="*/ 80 h 157"/>
                  <a:gd name="T40" fmla="*/ 12 w 76"/>
                  <a:gd name="T41" fmla="*/ 80 h 157"/>
                  <a:gd name="T42" fmla="*/ 17 w 76"/>
                  <a:gd name="T43" fmla="*/ 58 h 157"/>
                  <a:gd name="T44" fmla="*/ 14 w 76"/>
                  <a:gd name="T45" fmla="*/ 84 h 157"/>
                  <a:gd name="T46" fmla="*/ 22 w 76"/>
                  <a:gd name="T47" fmla="*/ 46 h 157"/>
                  <a:gd name="T48" fmla="*/ 11 w 76"/>
                  <a:gd name="T49" fmla="*/ 76 h 157"/>
                  <a:gd name="T50" fmla="*/ 21 w 76"/>
                  <a:gd name="T51" fmla="*/ 105 h 157"/>
                  <a:gd name="T52" fmla="*/ 2 w 76"/>
                  <a:gd name="T53" fmla="*/ 75 h 157"/>
                  <a:gd name="T54" fmla="*/ 25 w 76"/>
                  <a:gd name="T55" fmla="*/ 112 h 157"/>
                  <a:gd name="T56" fmla="*/ 8 w 76"/>
                  <a:gd name="T57" fmla="*/ 89 h 157"/>
                  <a:gd name="T58" fmla="*/ 23 w 76"/>
                  <a:gd name="T59" fmla="*/ 108 h 157"/>
                  <a:gd name="T60" fmla="*/ 23 w 76"/>
                  <a:gd name="T61" fmla="*/ 108 h 157"/>
                  <a:gd name="T62" fmla="*/ 19 w 76"/>
                  <a:gd name="T63" fmla="*/ 86 h 157"/>
                  <a:gd name="T64" fmla="*/ 26 w 76"/>
                  <a:gd name="T65" fmla="*/ 111 h 157"/>
                  <a:gd name="T66" fmla="*/ 19 w 76"/>
                  <a:gd name="T67" fmla="*/ 73 h 157"/>
                  <a:gd name="T68" fmla="*/ 21 w 76"/>
                  <a:gd name="T69" fmla="*/ 105 h 157"/>
                  <a:gd name="T70" fmla="*/ 41 w 76"/>
                  <a:gd name="T71" fmla="*/ 129 h 157"/>
                  <a:gd name="T72" fmla="*/ 12 w 76"/>
                  <a:gd name="T73" fmla="*/ 107 h 157"/>
                  <a:gd name="T74" fmla="*/ 48 w 76"/>
                  <a:gd name="T75" fmla="*/ 135 h 157"/>
                  <a:gd name="T76" fmla="*/ 23 w 76"/>
                  <a:gd name="T77" fmla="*/ 118 h 157"/>
                  <a:gd name="T78" fmla="*/ 44 w 76"/>
                  <a:gd name="T79" fmla="*/ 132 h 157"/>
                  <a:gd name="T80" fmla="*/ 44 w 76"/>
                  <a:gd name="T81" fmla="*/ 131 h 157"/>
                  <a:gd name="T82" fmla="*/ 33 w 76"/>
                  <a:gd name="T83" fmla="*/ 111 h 157"/>
                  <a:gd name="T84" fmla="*/ 49 w 76"/>
                  <a:gd name="T85" fmla="*/ 134 h 157"/>
                  <a:gd name="T86" fmla="*/ 28 w 76"/>
                  <a:gd name="T87" fmla="*/ 99 h 157"/>
                  <a:gd name="T88" fmla="*/ 41 w 76"/>
                  <a:gd name="T89" fmla="*/ 129 h 157"/>
                  <a:gd name="T90" fmla="*/ 68 w 76"/>
                  <a:gd name="T91" fmla="*/ 147 h 157"/>
                  <a:gd name="T92" fmla="*/ 34 w 76"/>
                  <a:gd name="T93" fmla="*/ 135 h 157"/>
                  <a:gd name="T94" fmla="*/ 76 w 76"/>
                  <a:gd name="T95" fmla="*/ 151 h 157"/>
                  <a:gd name="T96" fmla="*/ 48 w 76"/>
                  <a:gd name="T97" fmla="*/ 143 h 157"/>
                  <a:gd name="T98" fmla="*/ 71 w 76"/>
                  <a:gd name="T99" fmla="*/ 149 h 157"/>
                  <a:gd name="T100" fmla="*/ 71 w 76"/>
                  <a:gd name="T101" fmla="*/ 148 h 157"/>
                  <a:gd name="T102" fmla="*/ 55 w 76"/>
                  <a:gd name="T103" fmla="*/ 132 h 157"/>
                  <a:gd name="T104" fmla="*/ 76 w 76"/>
                  <a:gd name="T105" fmla="*/ 150 h 157"/>
                  <a:gd name="T106" fmla="*/ 46 w 76"/>
                  <a:gd name="T107" fmla="*/ 121 h 157"/>
                  <a:gd name="T108" fmla="*/ 68 w 76"/>
                  <a:gd name="T109" fmla="*/ 14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6" h="157">
                    <a:moveTo>
                      <a:pt x="13" y="47"/>
                    </a:moveTo>
                    <a:cubicBezTo>
                      <a:pt x="15" y="37"/>
                      <a:pt x="20" y="21"/>
                      <a:pt x="21" y="13"/>
                    </a:cubicBezTo>
                    <a:cubicBezTo>
                      <a:pt x="11" y="24"/>
                      <a:pt x="3" y="45"/>
                      <a:pt x="10" y="55"/>
                    </a:cubicBezTo>
                    <a:cubicBezTo>
                      <a:pt x="10" y="45"/>
                      <a:pt x="11" y="36"/>
                      <a:pt x="15" y="27"/>
                    </a:cubicBezTo>
                    <a:cubicBezTo>
                      <a:pt x="13" y="35"/>
                      <a:pt x="11" y="42"/>
                      <a:pt x="12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5" y="44"/>
                      <a:pt x="20" y="38"/>
                      <a:pt x="25" y="33"/>
                    </a:cubicBezTo>
                    <a:cubicBezTo>
                      <a:pt x="19" y="39"/>
                      <a:pt x="15" y="47"/>
                      <a:pt x="12" y="55"/>
                    </a:cubicBezTo>
                    <a:cubicBezTo>
                      <a:pt x="17" y="52"/>
                      <a:pt x="29" y="31"/>
                      <a:pt x="34" y="24"/>
                    </a:cubicBezTo>
                    <a:cubicBezTo>
                      <a:pt x="18" y="29"/>
                      <a:pt x="12" y="50"/>
                      <a:pt x="13" y="47"/>
                    </a:cubicBezTo>
                    <a:close/>
                    <a:moveTo>
                      <a:pt x="36" y="10"/>
                    </a:moveTo>
                    <a:cubicBezTo>
                      <a:pt x="29" y="16"/>
                      <a:pt x="24" y="22"/>
                      <a:pt x="20" y="30"/>
                    </a:cubicBezTo>
                    <a:cubicBezTo>
                      <a:pt x="21" y="16"/>
                      <a:pt x="37" y="4"/>
                      <a:pt x="49" y="0"/>
                    </a:cubicBezTo>
                    <a:cubicBezTo>
                      <a:pt x="44" y="5"/>
                      <a:pt x="25" y="26"/>
                      <a:pt x="20" y="30"/>
                    </a:cubicBezTo>
                    <a:cubicBezTo>
                      <a:pt x="24" y="23"/>
                      <a:pt x="30" y="16"/>
                      <a:pt x="36" y="10"/>
                    </a:cubicBezTo>
                    <a:close/>
                    <a:moveTo>
                      <a:pt x="11" y="76"/>
                    </a:moveTo>
                    <a:cubicBezTo>
                      <a:pt x="8" y="64"/>
                      <a:pt x="7" y="53"/>
                      <a:pt x="5" y="41"/>
                    </a:cubicBezTo>
                    <a:cubicBezTo>
                      <a:pt x="0" y="55"/>
                      <a:pt x="1" y="78"/>
                      <a:pt x="12" y="85"/>
                    </a:cubicBezTo>
                    <a:cubicBezTo>
                      <a:pt x="8" y="76"/>
                      <a:pt x="5" y="66"/>
                      <a:pt x="5" y="57"/>
                    </a:cubicBezTo>
                    <a:cubicBezTo>
                      <a:pt x="6" y="65"/>
                      <a:pt x="8" y="72"/>
                      <a:pt x="11" y="80"/>
                    </a:cubicBezTo>
                    <a:cubicBezTo>
                      <a:pt x="12" y="80"/>
                      <a:pt x="12" y="80"/>
                      <a:pt x="12" y="80"/>
                    </a:cubicBezTo>
                    <a:cubicBezTo>
                      <a:pt x="12" y="72"/>
                      <a:pt x="14" y="65"/>
                      <a:pt x="17" y="58"/>
                    </a:cubicBezTo>
                    <a:cubicBezTo>
                      <a:pt x="14" y="67"/>
                      <a:pt x="13" y="75"/>
                      <a:pt x="14" y="84"/>
                    </a:cubicBezTo>
                    <a:cubicBezTo>
                      <a:pt x="17" y="79"/>
                      <a:pt x="19" y="57"/>
                      <a:pt x="22" y="46"/>
                    </a:cubicBezTo>
                    <a:cubicBezTo>
                      <a:pt x="8" y="57"/>
                      <a:pt x="11" y="79"/>
                      <a:pt x="11" y="76"/>
                    </a:cubicBezTo>
                    <a:close/>
                    <a:moveTo>
                      <a:pt x="21" y="105"/>
                    </a:moveTo>
                    <a:cubicBezTo>
                      <a:pt x="15" y="95"/>
                      <a:pt x="8" y="85"/>
                      <a:pt x="2" y="75"/>
                    </a:cubicBezTo>
                    <a:cubicBezTo>
                      <a:pt x="3" y="89"/>
                      <a:pt x="12" y="110"/>
                      <a:pt x="25" y="112"/>
                    </a:cubicBezTo>
                    <a:cubicBezTo>
                      <a:pt x="18" y="105"/>
                      <a:pt x="12" y="98"/>
                      <a:pt x="8" y="89"/>
                    </a:cubicBezTo>
                    <a:cubicBezTo>
                      <a:pt x="12" y="96"/>
                      <a:pt x="17" y="102"/>
                      <a:pt x="23" y="108"/>
                    </a:cubicBezTo>
                    <a:cubicBezTo>
                      <a:pt x="23" y="108"/>
                      <a:pt x="23" y="108"/>
                      <a:pt x="23" y="108"/>
                    </a:cubicBezTo>
                    <a:cubicBezTo>
                      <a:pt x="21" y="100"/>
                      <a:pt x="20" y="93"/>
                      <a:pt x="19" y="86"/>
                    </a:cubicBezTo>
                    <a:cubicBezTo>
                      <a:pt x="20" y="95"/>
                      <a:pt x="23" y="103"/>
                      <a:pt x="26" y="111"/>
                    </a:cubicBezTo>
                    <a:cubicBezTo>
                      <a:pt x="28" y="104"/>
                      <a:pt x="21" y="83"/>
                      <a:pt x="19" y="73"/>
                    </a:cubicBezTo>
                    <a:cubicBezTo>
                      <a:pt x="12" y="89"/>
                      <a:pt x="23" y="108"/>
                      <a:pt x="21" y="105"/>
                    </a:cubicBezTo>
                    <a:close/>
                    <a:moveTo>
                      <a:pt x="41" y="129"/>
                    </a:moveTo>
                    <a:cubicBezTo>
                      <a:pt x="32" y="121"/>
                      <a:pt x="22" y="114"/>
                      <a:pt x="12" y="107"/>
                    </a:cubicBezTo>
                    <a:cubicBezTo>
                      <a:pt x="18" y="120"/>
                      <a:pt x="35" y="137"/>
                      <a:pt x="48" y="135"/>
                    </a:cubicBezTo>
                    <a:cubicBezTo>
                      <a:pt x="39" y="131"/>
                      <a:pt x="30" y="125"/>
                      <a:pt x="23" y="118"/>
                    </a:cubicBezTo>
                    <a:cubicBezTo>
                      <a:pt x="29" y="123"/>
                      <a:pt x="36" y="128"/>
                      <a:pt x="44" y="132"/>
                    </a:cubicBezTo>
                    <a:cubicBezTo>
                      <a:pt x="44" y="131"/>
                      <a:pt x="44" y="131"/>
                      <a:pt x="44" y="131"/>
                    </a:cubicBezTo>
                    <a:cubicBezTo>
                      <a:pt x="39" y="125"/>
                      <a:pt x="35" y="118"/>
                      <a:pt x="33" y="111"/>
                    </a:cubicBezTo>
                    <a:cubicBezTo>
                      <a:pt x="37" y="119"/>
                      <a:pt x="42" y="127"/>
                      <a:pt x="49" y="134"/>
                    </a:cubicBezTo>
                    <a:cubicBezTo>
                      <a:pt x="47" y="127"/>
                      <a:pt x="34" y="107"/>
                      <a:pt x="28" y="99"/>
                    </a:cubicBezTo>
                    <a:cubicBezTo>
                      <a:pt x="27" y="116"/>
                      <a:pt x="43" y="131"/>
                      <a:pt x="41" y="129"/>
                    </a:cubicBezTo>
                    <a:close/>
                    <a:moveTo>
                      <a:pt x="68" y="147"/>
                    </a:moveTo>
                    <a:cubicBezTo>
                      <a:pt x="56" y="143"/>
                      <a:pt x="45" y="138"/>
                      <a:pt x="34" y="135"/>
                    </a:cubicBezTo>
                    <a:cubicBezTo>
                      <a:pt x="42" y="143"/>
                      <a:pt x="63" y="157"/>
                      <a:pt x="76" y="151"/>
                    </a:cubicBezTo>
                    <a:cubicBezTo>
                      <a:pt x="66" y="149"/>
                      <a:pt x="57" y="147"/>
                      <a:pt x="48" y="143"/>
                    </a:cubicBezTo>
                    <a:cubicBezTo>
                      <a:pt x="56" y="146"/>
                      <a:pt x="63" y="147"/>
                      <a:pt x="71" y="149"/>
                    </a:cubicBezTo>
                    <a:cubicBezTo>
                      <a:pt x="71" y="149"/>
                      <a:pt x="71" y="148"/>
                      <a:pt x="71" y="148"/>
                    </a:cubicBezTo>
                    <a:cubicBezTo>
                      <a:pt x="65" y="143"/>
                      <a:pt x="60" y="138"/>
                      <a:pt x="55" y="132"/>
                    </a:cubicBezTo>
                    <a:cubicBezTo>
                      <a:pt x="62" y="139"/>
                      <a:pt x="68" y="145"/>
                      <a:pt x="76" y="150"/>
                    </a:cubicBezTo>
                    <a:cubicBezTo>
                      <a:pt x="73" y="142"/>
                      <a:pt x="55" y="128"/>
                      <a:pt x="46" y="121"/>
                    </a:cubicBezTo>
                    <a:cubicBezTo>
                      <a:pt x="51" y="138"/>
                      <a:pt x="70" y="148"/>
                      <a:pt x="68" y="147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2"/>
                  </a:gs>
                  <a:gs pos="0">
                    <a:schemeClr val="accent2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</a:endParaRPr>
              </a:p>
            </p:txBody>
          </p: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D4A5FA90-018F-EC3E-D3A6-688F4EA4C38B}"/>
                </a:ext>
              </a:extLst>
            </p:cNvPr>
            <p:cNvGrpSpPr/>
            <p:nvPr/>
          </p:nvGrpSpPr>
          <p:grpSpPr>
            <a:xfrm>
              <a:off x="1374501" y="4610370"/>
              <a:ext cx="713102" cy="967158"/>
              <a:chOff x="1438356" y="4553964"/>
              <a:chExt cx="855536" cy="1160339"/>
            </a:xfrm>
          </p:grpSpPr>
          <p:sp>
            <p:nvSpPr>
              <p:cNvPr id="77" name="Freeform 104">
                <a:extLst>
                  <a:ext uri="{FF2B5EF4-FFF2-40B4-BE49-F238E27FC236}">
                    <a16:creationId xmlns:a16="http://schemas.microsoft.com/office/drawing/2014/main" id="{A6A19282-37C3-0144-EB46-77B6C6F84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8356" y="4765248"/>
                <a:ext cx="800116" cy="949055"/>
              </a:xfrm>
              <a:custGeom>
                <a:avLst/>
                <a:gdLst>
                  <a:gd name="T0" fmla="*/ 98 w 111"/>
                  <a:gd name="T1" fmla="*/ 0 h 132"/>
                  <a:gd name="T2" fmla="*/ 105 w 111"/>
                  <a:gd name="T3" fmla="*/ 17 h 132"/>
                  <a:gd name="T4" fmla="*/ 101 w 111"/>
                  <a:gd name="T5" fmla="*/ 68 h 132"/>
                  <a:gd name="T6" fmla="*/ 64 w 111"/>
                  <a:gd name="T7" fmla="*/ 110 h 132"/>
                  <a:gd name="T8" fmla="*/ 0 w 111"/>
                  <a:gd name="T9" fmla="*/ 131 h 132"/>
                  <a:gd name="T10" fmla="*/ 0 w 111"/>
                  <a:gd name="T11" fmla="*/ 132 h 132"/>
                  <a:gd name="T12" fmla="*/ 64 w 111"/>
                  <a:gd name="T13" fmla="*/ 111 h 132"/>
                  <a:gd name="T14" fmla="*/ 102 w 111"/>
                  <a:gd name="T15" fmla="*/ 68 h 132"/>
                  <a:gd name="T16" fmla="*/ 106 w 111"/>
                  <a:gd name="T17" fmla="*/ 17 h 132"/>
                  <a:gd name="T18" fmla="*/ 99 w 111"/>
                  <a:gd name="T19" fmla="*/ 0 h 132"/>
                  <a:gd name="T20" fmla="*/ 98 w 111"/>
                  <a:gd name="T21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1" h="132">
                    <a:moveTo>
                      <a:pt x="98" y="0"/>
                    </a:moveTo>
                    <a:cubicBezTo>
                      <a:pt x="101" y="6"/>
                      <a:pt x="103" y="11"/>
                      <a:pt x="105" y="17"/>
                    </a:cubicBezTo>
                    <a:cubicBezTo>
                      <a:pt x="110" y="36"/>
                      <a:pt x="108" y="50"/>
                      <a:pt x="101" y="68"/>
                    </a:cubicBezTo>
                    <a:cubicBezTo>
                      <a:pt x="92" y="86"/>
                      <a:pt x="81" y="98"/>
                      <a:pt x="64" y="110"/>
                    </a:cubicBezTo>
                    <a:cubicBezTo>
                      <a:pt x="43" y="123"/>
                      <a:pt x="24" y="128"/>
                      <a:pt x="0" y="131"/>
                    </a:cubicBezTo>
                    <a:cubicBezTo>
                      <a:pt x="0" y="131"/>
                      <a:pt x="0" y="132"/>
                      <a:pt x="0" y="132"/>
                    </a:cubicBezTo>
                    <a:cubicBezTo>
                      <a:pt x="25" y="130"/>
                      <a:pt x="43" y="124"/>
                      <a:pt x="64" y="111"/>
                    </a:cubicBezTo>
                    <a:cubicBezTo>
                      <a:pt x="82" y="99"/>
                      <a:pt x="93" y="87"/>
                      <a:pt x="102" y="68"/>
                    </a:cubicBezTo>
                    <a:cubicBezTo>
                      <a:pt x="109" y="50"/>
                      <a:pt x="111" y="36"/>
                      <a:pt x="106" y="17"/>
                    </a:cubicBezTo>
                    <a:cubicBezTo>
                      <a:pt x="104" y="11"/>
                      <a:pt x="102" y="6"/>
                      <a:pt x="99" y="0"/>
                    </a:cubicBezTo>
                    <a:cubicBezTo>
                      <a:pt x="98" y="0"/>
                      <a:pt x="98" y="0"/>
                      <a:pt x="98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D39B7B"/>
                  </a:gs>
                  <a:gs pos="0">
                    <a:schemeClr val="accent2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</a:endParaRPr>
              </a:p>
            </p:txBody>
          </p:sp>
          <p:sp>
            <p:nvSpPr>
              <p:cNvPr id="78" name="Freeform 105">
                <a:extLst>
                  <a:ext uri="{FF2B5EF4-FFF2-40B4-BE49-F238E27FC236}">
                    <a16:creationId xmlns:a16="http://schemas.microsoft.com/office/drawing/2014/main" id="{53955397-B697-3E01-4A14-131E0E22BD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9699" y="4553964"/>
                <a:ext cx="554193" cy="1132631"/>
              </a:xfrm>
              <a:custGeom>
                <a:avLst/>
                <a:gdLst>
                  <a:gd name="T0" fmla="*/ 64 w 77"/>
                  <a:gd name="T1" fmla="*/ 47 h 157"/>
                  <a:gd name="T2" fmla="*/ 55 w 77"/>
                  <a:gd name="T3" fmla="*/ 13 h 157"/>
                  <a:gd name="T4" fmla="*/ 66 w 77"/>
                  <a:gd name="T5" fmla="*/ 55 h 157"/>
                  <a:gd name="T6" fmla="*/ 62 w 77"/>
                  <a:gd name="T7" fmla="*/ 27 h 157"/>
                  <a:gd name="T8" fmla="*/ 65 w 77"/>
                  <a:gd name="T9" fmla="*/ 50 h 157"/>
                  <a:gd name="T10" fmla="*/ 65 w 77"/>
                  <a:gd name="T11" fmla="*/ 50 h 157"/>
                  <a:gd name="T12" fmla="*/ 52 w 77"/>
                  <a:gd name="T13" fmla="*/ 33 h 157"/>
                  <a:gd name="T14" fmla="*/ 65 w 77"/>
                  <a:gd name="T15" fmla="*/ 55 h 157"/>
                  <a:gd name="T16" fmla="*/ 42 w 77"/>
                  <a:gd name="T17" fmla="*/ 24 h 157"/>
                  <a:gd name="T18" fmla="*/ 64 w 77"/>
                  <a:gd name="T19" fmla="*/ 47 h 157"/>
                  <a:gd name="T20" fmla="*/ 41 w 77"/>
                  <a:gd name="T21" fmla="*/ 10 h 157"/>
                  <a:gd name="T22" fmla="*/ 57 w 77"/>
                  <a:gd name="T23" fmla="*/ 30 h 157"/>
                  <a:gd name="T24" fmla="*/ 28 w 77"/>
                  <a:gd name="T25" fmla="*/ 0 h 157"/>
                  <a:gd name="T26" fmla="*/ 56 w 77"/>
                  <a:gd name="T27" fmla="*/ 30 h 157"/>
                  <a:gd name="T28" fmla="*/ 41 w 77"/>
                  <a:gd name="T29" fmla="*/ 10 h 157"/>
                  <a:gd name="T30" fmla="*/ 66 w 77"/>
                  <a:gd name="T31" fmla="*/ 76 h 157"/>
                  <a:gd name="T32" fmla="*/ 71 w 77"/>
                  <a:gd name="T33" fmla="*/ 41 h 157"/>
                  <a:gd name="T34" fmla="*/ 65 w 77"/>
                  <a:gd name="T35" fmla="*/ 85 h 157"/>
                  <a:gd name="T36" fmla="*/ 72 w 77"/>
                  <a:gd name="T37" fmla="*/ 57 h 157"/>
                  <a:gd name="T38" fmla="*/ 65 w 77"/>
                  <a:gd name="T39" fmla="*/ 80 h 157"/>
                  <a:gd name="T40" fmla="*/ 65 w 77"/>
                  <a:gd name="T41" fmla="*/ 80 h 157"/>
                  <a:gd name="T42" fmla="*/ 60 w 77"/>
                  <a:gd name="T43" fmla="*/ 58 h 157"/>
                  <a:gd name="T44" fmla="*/ 63 w 77"/>
                  <a:gd name="T45" fmla="*/ 84 h 157"/>
                  <a:gd name="T46" fmla="*/ 55 w 77"/>
                  <a:gd name="T47" fmla="*/ 46 h 157"/>
                  <a:gd name="T48" fmla="*/ 66 w 77"/>
                  <a:gd name="T49" fmla="*/ 76 h 157"/>
                  <a:gd name="T50" fmla="*/ 56 w 77"/>
                  <a:gd name="T51" fmla="*/ 105 h 157"/>
                  <a:gd name="T52" fmla="*/ 75 w 77"/>
                  <a:gd name="T53" fmla="*/ 75 h 157"/>
                  <a:gd name="T54" fmla="*/ 52 w 77"/>
                  <a:gd name="T55" fmla="*/ 112 h 157"/>
                  <a:gd name="T56" fmla="*/ 69 w 77"/>
                  <a:gd name="T57" fmla="*/ 89 h 157"/>
                  <a:gd name="T58" fmla="*/ 54 w 77"/>
                  <a:gd name="T59" fmla="*/ 108 h 157"/>
                  <a:gd name="T60" fmla="*/ 53 w 77"/>
                  <a:gd name="T61" fmla="*/ 108 h 157"/>
                  <a:gd name="T62" fmla="*/ 57 w 77"/>
                  <a:gd name="T63" fmla="*/ 86 h 157"/>
                  <a:gd name="T64" fmla="*/ 50 w 77"/>
                  <a:gd name="T65" fmla="*/ 111 h 157"/>
                  <a:gd name="T66" fmla="*/ 57 w 77"/>
                  <a:gd name="T67" fmla="*/ 73 h 157"/>
                  <a:gd name="T68" fmla="*/ 56 w 77"/>
                  <a:gd name="T69" fmla="*/ 105 h 157"/>
                  <a:gd name="T70" fmla="*/ 36 w 77"/>
                  <a:gd name="T71" fmla="*/ 129 h 157"/>
                  <a:gd name="T72" fmla="*/ 64 w 77"/>
                  <a:gd name="T73" fmla="*/ 107 h 157"/>
                  <a:gd name="T74" fmla="*/ 29 w 77"/>
                  <a:gd name="T75" fmla="*/ 135 h 157"/>
                  <a:gd name="T76" fmla="*/ 54 w 77"/>
                  <a:gd name="T77" fmla="*/ 118 h 157"/>
                  <a:gd name="T78" fmla="*/ 33 w 77"/>
                  <a:gd name="T79" fmla="*/ 132 h 157"/>
                  <a:gd name="T80" fmla="*/ 33 w 77"/>
                  <a:gd name="T81" fmla="*/ 131 h 157"/>
                  <a:gd name="T82" fmla="*/ 44 w 77"/>
                  <a:gd name="T83" fmla="*/ 111 h 157"/>
                  <a:gd name="T84" fmla="*/ 28 w 77"/>
                  <a:gd name="T85" fmla="*/ 134 h 157"/>
                  <a:gd name="T86" fmla="*/ 49 w 77"/>
                  <a:gd name="T87" fmla="*/ 99 h 157"/>
                  <a:gd name="T88" fmla="*/ 36 w 77"/>
                  <a:gd name="T89" fmla="*/ 129 h 157"/>
                  <a:gd name="T90" fmla="*/ 9 w 77"/>
                  <a:gd name="T91" fmla="*/ 147 h 157"/>
                  <a:gd name="T92" fmla="*/ 43 w 77"/>
                  <a:gd name="T93" fmla="*/ 135 h 157"/>
                  <a:gd name="T94" fmla="*/ 1 w 77"/>
                  <a:gd name="T95" fmla="*/ 151 h 157"/>
                  <a:gd name="T96" fmla="*/ 28 w 77"/>
                  <a:gd name="T97" fmla="*/ 143 h 157"/>
                  <a:gd name="T98" fmla="*/ 5 w 77"/>
                  <a:gd name="T99" fmla="*/ 149 h 157"/>
                  <a:gd name="T100" fmla="*/ 5 w 77"/>
                  <a:gd name="T101" fmla="*/ 148 h 157"/>
                  <a:gd name="T102" fmla="*/ 21 w 77"/>
                  <a:gd name="T103" fmla="*/ 132 h 157"/>
                  <a:gd name="T104" fmla="*/ 0 w 77"/>
                  <a:gd name="T105" fmla="*/ 150 h 157"/>
                  <a:gd name="T106" fmla="*/ 31 w 77"/>
                  <a:gd name="T107" fmla="*/ 121 h 157"/>
                  <a:gd name="T108" fmla="*/ 9 w 77"/>
                  <a:gd name="T109" fmla="*/ 14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7" h="157">
                    <a:moveTo>
                      <a:pt x="64" y="47"/>
                    </a:moveTo>
                    <a:cubicBezTo>
                      <a:pt x="62" y="37"/>
                      <a:pt x="57" y="21"/>
                      <a:pt x="55" y="13"/>
                    </a:cubicBezTo>
                    <a:cubicBezTo>
                      <a:pt x="65" y="24"/>
                      <a:pt x="74" y="45"/>
                      <a:pt x="66" y="55"/>
                    </a:cubicBezTo>
                    <a:cubicBezTo>
                      <a:pt x="67" y="45"/>
                      <a:pt x="65" y="36"/>
                      <a:pt x="62" y="27"/>
                    </a:cubicBezTo>
                    <a:cubicBezTo>
                      <a:pt x="64" y="35"/>
                      <a:pt x="65" y="42"/>
                      <a:pt x="65" y="50"/>
                    </a:cubicBezTo>
                    <a:cubicBezTo>
                      <a:pt x="65" y="50"/>
                      <a:pt x="65" y="50"/>
                      <a:pt x="65" y="50"/>
                    </a:cubicBezTo>
                    <a:cubicBezTo>
                      <a:pt x="61" y="44"/>
                      <a:pt x="57" y="38"/>
                      <a:pt x="52" y="33"/>
                    </a:cubicBezTo>
                    <a:cubicBezTo>
                      <a:pt x="57" y="39"/>
                      <a:pt x="62" y="47"/>
                      <a:pt x="65" y="55"/>
                    </a:cubicBezTo>
                    <a:cubicBezTo>
                      <a:pt x="60" y="52"/>
                      <a:pt x="48" y="31"/>
                      <a:pt x="42" y="24"/>
                    </a:cubicBezTo>
                    <a:cubicBezTo>
                      <a:pt x="59" y="29"/>
                      <a:pt x="65" y="50"/>
                      <a:pt x="64" y="47"/>
                    </a:cubicBezTo>
                    <a:close/>
                    <a:moveTo>
                      <a:pt x="41" y="10"/>
                    </a:moveTo>
                    <a:cubicBezTo>
                      <a:pt x="47" y="16"/>
                      <a:pt x="53" y="22"/>
                      <a:pt x="57" y="30"/>
                    </a:cubicBezTo>
                    <a:cubicBezTo>
                      <a:pt x="55" y="16"/>
                      <a:pt x="40" y="4"/>
                      <a:pt x="28" y="0"/>
                    </a:cubicBezTo>
                    <a:cubicBezTo>
                      <a:pt x="33" y="5"/>
                      <a:pt x="51" y="26"/>
                      <a:pt x="56" y="30"/>
                    </a:cubicBezTo>
                    <a:cubicBezTo>
                      <a:pt x="52" y="23"/>
                      <a:pt x="47" y="16"/>
                      <a:pt x="41" y="10"/>
                    </a:cubicBezTo>
                    <a:close/>
                    <a:moveTo>
                      <a:pt x="66" y="76"/>
                    </a:moveTo>
                    <a:cubicBezTo>
                      <a:pt x="68" y="64"/>
                      <a:pt x="69" y="53"/>
                      <a:pt x="71" y="41"/>
                    </a:cubicBezTo>
                    <a:cubicBezTo>
                      <a:pt x="77" y="55"/>
                      <a:pt x="76" y="78"/>
                      <a:pt x="65" y="85"/>
                    </a:cubicBezTo>
                    <a:cubicBezTo>
                      <a:pt x="69" y="76"/>
                      <a:pt x="71" y="66"/>
                      <a:pt x="72" y="57"/>
                    </a:cubicBezTo>
                    <a:cubicBezTo>
                      <a:pt x="71" y="65"/>
                      <a:pt x="69" y="72"/>
                      <a:pt x="65" y="80"/>
                    </a:cubicBezTo>
                    <a:cubicBezTo>
                      <a:pt x="65" y="80"/>
                      <a:pt x="65" y="80"/>
                      <a:pt x="65" y="80"/>
                    </a:cubicBezTo>
                    <a:cubicBezTo>
                      <a:pt x="64" y="72"/>
                      <a:pt x="63" y="65"/>
                      <a:pt x="60" y="58"/>
                    </a:cubicBezTo>
                    <a:cubicBezTo>
                      <a:pt x="63" y="67"/>
                      <a:pt x="64" y="75"/>
                      <a:pt x="63" y="84"/>
                    </a:cubicBezTo>
                    <a:cubicBezTo>
                      <a:pt x="60" y="79"/>
                      <a:pt x="57" y="57"/>
                      <a:pt x="55" y="46"/>
                    </a:cubicBezTo>
                    <a:cubicBezTo>
                      <a:pt x="68" y="57"/>
                      <a:pt x="65" y="79"/>
                      <a:pt x="66" y="76"/>
                    </a:cubicBezTo>
                    <a:close/>
                    <a:moveTo>
                      <a:pt x="56" y="105"/>
                    </a:moveTo>
                    <a:cubicBezTo>
                      <a:pt x="62" y="95"/>
                      <a:pt x="68" y="85"/>
                      <a:pt x="75" y="75"/>
                    </a:cubicBezTo>
                    <a:cubicBezTo>
                      <a:pt x="74" y="89"/>
                      <a:pt x="64" y="110"/>
                      <a:pt x="52" y="112"/>
                    </a:cubicBezTo>
                    <a:cubicBezTo>
                      <a:pt x="59" y="105"/>
                      <a:pt x="64" y="98"/>
                      <a:pt x="69" y="89"/>
                    </a:cubicBezTo>
                    <a:cubicBezTo>
                      <a:pt x="65" y="96"/>
                      <a:pt x="60" y="102"/>
                      <a:pt x="54" y="108"/>
                    </a:cubicBezTo>
                    <a:cubicBezTo>
                      <a:pt x="54" y="108"/>
                      <a:pt x="54" y="108"/>
                      <a:pt x="53" y="108"/>
                    </a:cubicBezTo>
                    <a:cubicBezTo>
                      <a:pt x="56" y="100"/>
                      <a:pt x="57" y="93"/>
                      <a:pt x="57" y="86"/>
                    </a:cubicBezTo>
                    <a:cubicBezTo>
                      <a:pt x="56" y="95"/>
                      <a:pt x="54" y="103"/>
                      <a:pt x="50" y="111"/>
                    </a:cubicBezTo>
                    <a:cubicBezTo>
                      <a:pt x="49" y="104"/>
                      <a:pt x="55" y="83"/>
                      <a:pt x="57" y="73"/>
                    </a:cubicBezTo>
                    <a:cubicBezTo>
                      <a:pt x="65" y="89"/>
                      <a:pt x="54" y="108"/>
                      <a:pt x="56" y="105"/>
                    </a:cubicBezTo>
                    <a:close/>
                    <a:moveTo>
                      <a:pt x="36" y="129"/>
                    </a:moveTo>
                    <a:cubicBezTo>
                      <a:pt x="45" y="121"/>
                      <a:pt x="54" y="114"/>
                      <a:pt x="64" y="107"/>
                    </a:cubicBezTo>
                    <a:cubicBezTo>
                      <a:pt x="58" y="120"/>
                      <a:pt x="42" y="137"/>
                      <a:pt x="29" y="135"/>
                    </a:cubicBezTo>
                    <a:cubicBezTo>
                      <a:pt x="38" y="131"/>
                      <a:pt x="46" y="125"/>
                      <a:pt x="54" y="118"/>
                    </a:cubicBezTo>
                    <a:cubicBezTo>
                      <a:pt x="47" y="123"/>
                      <a:pt x="40" y="128"/>
                      <a:pt x="33" y="132"/>
                    </a:cubicBezTo>
                    <a:cubicBezTo>
                      <a:pt x="33" y="131"/>
                      <a:pt x="33" y="131"/>
                      <a:pt x="33" y="131"/>
                    </a:cubicBezTo>
                    <a:cubicBezTo>
                      <a:pt x="37" y="125"/>
                      <a:pt x="41" y="118"/>
                      <a:pt x="44" y="111"/>
                    </a:cubicBezTo>
                    <a:cubicBezTo>
                      <a:pt x="40" y="119"/>
                      <a:pt x="34" y="127"/>
                      <a:pt x="28" y="134"/>
                    </a:cubicBezTo>
                    <a:cubicBezTo>
                      <a:pt x="29" y="127"/>
                      <a:pt x="43" y="107"/>
                      <a:pt x="49" y="99"/>
                    </a:cubicBezTo>
                    <a:cubicBezTo>
                      <a:pt x="50" y="116"/>
                      <a:pt x="33" y="131"/>
                      <a:pt x="36" y="129"/>
                    </a:cubicBezTo>
                    <a:close/>
                    <a:moveTo>
                      <a:pt x="9" y="147"/>
                    </a:moveTo>
                    <a:cubicBezTo>
                      <a:pt x="20" y="143"/>
                      <a:pt x="31" y="138"/>
                      <a:pt x="43" y="135"/>
                    </a:cubicBezTo>
                    <a:cubicBezTo>
                      <a:pt x="35" y="143"/>
                      <a:pt x="14" y="157"/>
                      <a:pt x="1" y="151"/>
                    </a:cubicBezTo>
                    <a:cubicBezTo>
                      <a:pt x="11" y="149"/>
                      <a:pt x="20" y="147"/>
                      <a:pt x="28" y="143"/>
                    </a:cubicBezTo>
                    <a:cubicBezTo>
                      <a:pt x="21" y="146"/>
                      <a:pt x="13" y="147"/>
                      <a:pt x="5" y="149"/>
                    </a:cubicBezTo>
                    <a:cubicBezTo>
                      <a:pt x="5" y="149"/>
                      <a:pt x="5" y="148"/>
                      <a:pt x="5" y="148"/>
                    </a:cubicBezTo>
                    <a:cubicBezTo>
                      <a:pt x="11" y="143"/>
                      <a:pt x="16" y="138"/>
                      <a:pt x="21" y="132"/>
                    </a:cubicBezTo>
                    <a:cubicBezTo>
                      <a:pt x="14" y="139"/>
                      <a:pt x="8" y="145"/>
                      <a:pt x="0" y="150"/>
                    </a:cubicBezTo>
                    <a:cubicBezTo>
                      <a:pt x="4" y="142"/>
                      <a:pt x="22" y="128"/>
                      <a:pt x="31" y="121"/>
                    </a:cubicBezTo>
                    <a:cubicBezTo>
                      <a:pt x="25" y="138"/>
                      <a:pt x="6" y="148"/>
                      <a:pt x="9" y="147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2"/>
                  </a:gs>
                  <a:gs pos="0">
                    <a:schemeClr val="accent2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</a:endParaRPr>
              </a:p>
            </p:txBody>
          </p:sp>
        </p:grpSp>
      </p:grpSp>
      <p:sp>
        <p:nvSpPr>
          <p:cNvPr id="81" name="文本框 80">
            <a:extLst>
              <a:ext uri="{FF2B5EF4-FFF2-40B4-BE49-F238E27FC236}">
                <a16:creationId xmlns:a16="http://schemas.microsoft.com/office/drawing/2014/main" id="{2DC51773-C4E6-4D59-8BD6-54936079A4B4}"/>
              </a:ext>
            </a:extLst>
          </p:cNvPr>
          <p:cNvSpPr txBox="1"/>
          <p:nvPr/>
        </p:nvSpPr>
        <p:spPr>
          <a:xfrm>
            <a:off x="4702003" y="4656971"/>
            <a:ext cx="1158782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</a:rPr>
              <a:t>畅销书</a:t>
            </a:r>
            <a:endParaRPr lang="en-US" altLang="zh-CN" dirty="0">
              <a:solidFill>
                <a:schemeClr val="bg1"/>
              </a:solidFill>
              <a:cs typeface="+mn-ea"/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</a:rPr>
              <a:t>作者</a:t>
            </a:r>
            <a:endParaRPr lang="en-US" dirty="0">
              <a:solidFill>
                <a:schemeClr val="bg1"/>
              </a:solidFill>
              <a:cs typeface="+mn-ea"/>
            </a:endParaRPr>
          </a:p>
        </p:txBody>
      </p: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20251229-FF9A-2A7B-7DAA-FDA3B5FE0785}"/>
              </a:ext>
            </a:extLst>
          </p:cNvPr>
          <p:cNvGrpSpPr/>
          <p:nvPr/>
        </p:nvGrpSpPr>
        <p:grpSpPr>
          <a:xfrm>
            <a:off x="4590776" y="4419630"/>
            <a:ext cx="1360524" cy="1059962"/>
            <a:chOff x="845045" y="4610370"/>
            <a:chExt cx="1242558" cy="968056"/>
          </a:xfrm>
        </p:grpSpPr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5B1E3225-F369-5CC2-DB90-E846195BD7B1}"/>
                </a:ext>
              </a:extLst>
            </p:cNvPr>
            <p:cNvGrpSpPr/>
            <p:nvPr/>
          </p:nvGrpSpPr>
          <p:grpSpPr>
            <a:xfrm>
              <a:off x="845045" y="4611268"/>
              <a:ext cx="713102" cy="967158"/>
              <a:chOff x="307342" y="4551380"/>
              <a:chExt cx="855535" cy="1160339"/>
            </a:xfrm>
          </p:grpSpPr>
          <p:sp>
            <p:nvSpPr>
              <p:cNvPr id="87" name="Freeform 102">
                <a:extLst>
                  <a:ext uri="{FF2B5EF4-FFF2-40B4-BE49-F238E27FC236}">
                    <a16:creationId xmlns:a16="http://schemas.microsoft.com/office/drawing/2014/main" id="{71D2ABBF-1780-EE4B-A582-EBBBE28897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61" y="4762664"/>
                <a:ext cx="800116" cy="949055"/>
              </a:xfrm>
              <a:custGeom>
                <a:avLst/>
                <a:gdLst>
                  <a:gd name="T0" fmla="*/ 12 w 111"/>
                  <a:gd name="T1" fmla="*/ 0 h 132"/>
                  <a:gd name="T2" fmla="*/ 5 w 111"/>
                  <a:gd name="T3" fmla="*/ 17 h 132"/>
                  <a:gd name="T4" fmla="*/ 10 w 111"/>
                  <a:gd name="T5" fmla="*/ 68 h 132"/>
                  <a:gd name="T6" fmla="*/ 47 w 111"/>
                  <a:gd name="T7" fmla="*/ 110 h 132"/>
                  <a:gd name="T8" fmla="*/ 111 w 111"/>
                  <a:gd name="T9" fmla="*/ 131 h 132"/>
                  <a:gd name="T10" fmla="*/ 111 w 111"/>
                  <a:gd name="T11" fmla="*/ 132 h 132"/>
                  <a:gd name="T12" fmla="*/ 46 w 111"/>
                  <a:gd name="T13" fmla="*/ 111 h 132"/>
                  <a:gd name="T14" fmla="*/ 9 w 111"/>
                  <a:gd name="T15" fmla="*/ 68 h 132"/>
                  <a:gd name="T16" fmla="*/ 5 w 111"/>
                  <a:gd name="T17" fmla="*/ 17 h 132"/>
                  <a:gd name="T18" fmla="*/ 12 w 111"/>
                  <a:gd name="T19" fmla="*/ 0 h 132"/>
                  <a:gd name="T20" fmla="*/ 12 w 111"/>
                  <a:gd name="T21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1" h="132">
                    <a:moveTo>
                      <a:pt x="12" y="0"/>
                    </a:moveTo>
                    <a:cubicBezTo>
                      <a:pt x="9" y="6"/>
                      <a:pt x="7" y="11"/>
                      <a:pt x="5" y="17"/>
                    </a:cubicBezTo>
                    <a:cubicBezTo>
                      <a:pt x="1" y="36"/>
                      <a:pt x="2" y="50"/>
                      <a:pt x="10" y="68"/>
                    </a:cubicBezTo>
                    <a:cubicBezTo>
                      <a:pt x="19" y="86"/>
                      <a:pt x="30" y="98"/>
                      <a:pt x="47" y="110"/>
                    </a:cubicBezTo>
                    <a:cubicBezTo>
                      <a:pt x="68" y="123"/>
                      <a:pt x="86" y="128"/>
                      <a:pt x="111" y="131"/>
                    </a:cubicBezTo>
                    <a:cubicBezTo>
                      <a:pt x="111" y="131"/>
                      <a:pt x="111" y="132"/>
                      <a:pt x="111" y="132"/>
                    </a:cubicBezTo>
                    <a:cubicBezTo>
                      <a:pt x="86" y="130"/>
                      <a:pt x="67" y="124"/>
                      <a:pt x="46" y="111"/>
                    </a:cubicBezTo>
                    <a:cubicBezTo>
                      <a:pt x="29" y="99"/>
                      <a:pt x="18" y="87"/>
                      <a:pt x="9" y="68"/>
                    </a:cubicBezTo>
                    <a:cubicBezTo>
                      <a:pt x="1" y="50"/>
                      <a:pt x="0" y="36"/>
                      <a:pt x="5" y="17"/>
                    </a:cubicBezTo>
                    <a:cubicBezTo>
                      <a:pt x="6" y="11"/>
                      <a:pt x="9" y="6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D39B7B"/>
                  </a:gs>
                  <a:gs pos="0">
                    <a:schemeClr val="accent2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</a:endParaRPr>
              </a:p>
            </p:txBody>
          </p:sp>
          <p:sp>
            <p:nvSpPr>
              <p:cNvPr id="88" name="Freeform 103">
                <a:extLst>
                  <a:ext uri="{FF2B5EF4-FFF2-40B4-BE49-F238E27FC236}">
                    <a16:creationId xmlns:a16="http://schemas.microsoft.com/office/drawing/2014/main" id="{1CF2CC79-6488-41ED-B635-AAF0937970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342" y="4551380"/>
                <a:ext cx="547265" cy="1132631"/>
              </a:xfrm>
              <a:custGeom>
                <a:avLst/>
                <a:gdLst>
                  <a:gd name="T0" fmla="*/ 13 w 76"/>
                  <a:gd name="T1" fmla="*/ 47 h 157"/>
                  <a:gd name="T2" fmla="*/ 21 w 76"/>
                  <a:gd name="T3" fmla="*/ 13 h 157"/>
                  <a:gd name="T4" fmla="*/ 10 w 76"/>
                  <a:gd name="T5" fmla="*/ 55 h 157"/>
                  <a:gd name="T6" fmla="*/ 15 w 76"/>
                  <a:gd name="T7" fmla="*/ 27 h 157"/>
                  <a:gd name="T8" fmla="*/ 12 w 76"/>
                  <a:gd name="T9" fmla="*/ 50 h 157"/>
                  <a:gd name="T10" fmla="*/ 12 w 76"/>
                  <a:gd name="T11" fmla="*/ 50 h 157"/>
                  <a:gd name="T12" fmla="*/ 25 w 76"/>
                  <a:gd name="T13" fmla="*/ 33 h 157"/>
                  <a:gd name="T14" fmla="*/ 12 w 76"/>
                  <a:gd name="T15" fmla="*/ 55 h 157"/>
                  <a:gd name="T16" fmla="*/ 34 w 76"/>
                  <a:gd name="T17" fmla="*/ 24 h 157"/>
                  <a:gd name="T18" fmla="*/ 13 w 76"/>
                  <a:gd name="T19" fmla="*/ 47 h 157"/>
                  <a:gd name="T20" fmla="*/ 36 w 76"/>
                  <a:gd name="T21" fmla="*/ 10 h 157"/>
                  <a:gd name="T22" fmla="*/ 20 w 76"/>
                  <a:gd name="T23" fmla="*/ 30 h 157"/>
                  <a:gd name="T24" fmla="*/ 49 w 76"/>
                  <a:gd name="T25" fmla="*/ 0 h 157"/>
                  <a:gd name="T26" fmla="*/ 20 w 76"/>
                  <a:gd name="T27" fmla="*/ 30 h 157"/>
                  <a:gd name="T28" fmla="*/ 36 w 76"/>
                  <a:gd name="T29" fmla="*/ 10 h 157"/>
                  <a:gd name="T30" fmla="*/ 11 w 76"/>
                  <a:gd name="T31" fmla="*/ 76 h 157"/>
                  <a:gd name="T32" fmla="*/ 5 w 76"/>
                  <a:gd name="T33" fmla="*/ 41 h 157"/>
                  <a:gd name="T34" fmla="*/ 12 w 76"/>
                  <a:gd name="T35" fmla="*/ 85 h 157"/>
                  <a:gd name="T36" fmla="*/ 5 w 76"/>
                  <a:gd name="T37" fmla="*/ 57 h 157"/>
                  <a:gd name="T38" fmla="*/ 11 w 76"/>
                  <a:gd name="T39" fmla="*/ 80 h 157"/>
                  <a:gd name="T40" fmla="*/ 12 w 76"/>
                  <a:gd name="T41" fmla="*/ 80 h 157"/>
                  <a:gd name="T42" fmla="*/ 17 w 76"/>
                  <a:gd name="T43" fmla="*/ 58 h 157"/>
                  <a:gd name="T44" fmla="*/ 14 w 76"/>
                  <a:gd name="T45" fmla="*/ 84 h 157"/>
                  <a:gd name="T46" fmla="*/ 22 w 76"/>
                  <a:gd name="T47" fmla="*/ 46 h 157"/>
                  <a:gd name="T48" fmla="*/ 11 w 76"/>
                  <a:gd name="T49" fmla="*/ 76 h 157"/>
                  <a:gd name="T50" fmla="*/ 21 w 76"/>
                  <a:gd name="T51" fmla="*/ 105 h 157"/>
                  <a:gd name="T52" fmla="*/ 2 w 76"/>
                  <a:gd name="T53" fmla="*/ 75 h 157"/>
                  <a:gd name="T54" fmla="*/ 25 w 76"/>
                  <a:gd name="T55" fmla="*/ 112 h 157"/>
                  <a:gd name="T56" fmla="*/ 8 w 76"/>
                  <a:gd name="T57" fmla="*/ 89 h 157"/>
                  <a:gd name="T58" fmla="*/ 23 w 76"/>
                  <a:gd name="T59" fmla="*/ 108 h 157"/>
                  <a:gd name="T60" fmla="*/ 23 w 76"/>
                  <a:gd name="T61" fmla="*/ 108 h 157"/>
                  <a:gd name="T62" fmla="*/ 19 w 76"/>
                  <a:gd name="T63" fmla="*/ 86 h 157"/>
                  <a:gd name="T64" fmla="*/ 26 w 76"/>
                  <a:gd name="T65" fmla="*/ 111 h 157"/>
                  <a:gd name="T66" fmla="*/ 19 w 76"/>
                  <a:gd name="T67" fmla="*/ 73 h 157"/>
                  <a:gd name="T68" fmla="*/ 21 w 76"/>
                  <a:gd name="T69" fmla="*/ 105 h 157"/>
                  <a:gd name="T70" fmla="*/ 41 w 76"/>
                  <a:gd name="T71" fmla="*/ 129 h 157"/>
                  <a:gd name="T72" fmla="*/ 12 w 76"/>
                  <a:gd name="T73" fmla="*/ 107 h 157"/>
                  <a:gd name="T74" fmla="*/ 48 w 76"/>
                  <a:gd name="T75" fmla="*/ 135 h 157"/>
                  <a:gd name="T76" fmla="*/ 23 w 76"/>
                  <a:gd name="T77" fmla="*/ 118 h 157"/>
                  <a:gd name="T78" fmla="*/ 44 w 76"/>
                  <a:gd name="T79" fmla="*/ 132 h 157"/>
                  <a:gd name="T80" fmla="*/ 44 w 76"/>
                  <a:gd name="T81" fmla="*/ 131 h 157"/>
                  <a:gd name="T82" fmla="*/ 33 w 76"/>
                  <a:gd name="T83" fmla="*/ 111 h 157"/>
                  <a:gd name="T84" fmla="*/ 49 w 76"/>
                  <a:gd name="T85" fmla="*/ 134 h 157"/>
                  <a:gd name="T86" fmla="*/ 28 w 76"/>
                  <a:gd name="T87" fmla="*/ 99 h 157"/>
                  <a:gd name="T88" fmla="*/ 41 w 76"/>
                  <a:gd name="T89" fmla="*/ 129 h 157"/>
                  <a:gd name="T90" fmla="*/ 68 w 76"/>
                  <a:gd name="T91" fmla="*/ 147 h 157"/>
                  <a:gd name="T92" fmla="*/ 34 w 76"/>
                  <a:gd name="T93" fmla="*/ 135 h 157"/>
                  <a:gd name="T94" fmla="*/ 76 w 76"/>
                  <a:gd name="T95" fmla="*/ 151 h 157"/>
                  <a:gd name="T96" fmla="*/ 48 w 76"/>
                  <a:gd name="T97" fmla="*/ 143 h 157"/>
                  <a:gd name="T98" fmla="*/ 71 w 76"/>
                  <a:gd name="T99" fmla="*/ 149 h 157"/>
                  <a:gd name="T100" fmla="*/ 71 w 76"/>
                  <a:gd name="T101" fmla="*/ 148 h 157"/>
                  <a:gd name="T102" fmla="*/ 55 w 76"/>
                  <a:gd name="T103" fmla="*/ 132 h 157"/>
                  <a:gd name="T104" fmla="*/ 76 w 76"/>
                  <a:gd name="T105" fmla="*/ 150 h 157"/>
                  <a:gd name="T106" fmla="*/ 46 w 76"/>
                  <a:gd name="T107" fmla="*/ 121 h 157"/>
                  <a:gd name="T108" fmla="*/ 68 w 76"/>
                  <a:gd name="T109" fmla="*/ 14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6" h="157">
                    <a:moveTo>
                      <a:pt x="13" y="47"/>
                    </a:moveTo>
                    <a:cubicBezTo>
                      <a:pt x="15" y="37"/>
                      <a:pt x="20" y="21"/>
                      <a:pt x="21" y="13"/>
                    </a:cubicBezTo>
                    <a:cubicBezTo>
                      <a:pt x="11" y="24"/>
                      <a:pt x="3" y="45"/>
                      <a:pt x="10" y="55"/>
                    </a:cubicBezTo>
                    <a:cubicBezTo>
                      <a:pt x="10" y="45"/>
                      <a:pt x="11" y="36"/>
                      <a:pt x="15" y="27"/>
                    </a:cubicBezTo>
                    <a:cubicBezTo>
                      <a:pt x="13" y="35"/>
                      <a:pt x="11" y="42"/>
                      <a:pt x="12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5" y="44"/>
                      <a:pt x="20" y="38"/>
                      <a:pt x="25" y="33"/>
                    </a:cubicBezTo>
                    <a:cubicBezTo>
                      <a:pt x="19" y="39"/>
                      <a:pt x="15" y="47"/>
                      <a:pt x="12" y="55"/>
                    </a:cubicBezTo>
                    <a:cubicBezTo>
                      <a:pt x="17" y="52"/>
                      <a:pt x="29" y="31"/>
                      <a:pt x="34" y="24"/>
                    </a:cubicBezTo>
                    <a:cubicBezTo>
                      <a:pt x="18" y="29"/>
                      <a:pt x="12" y="50"/>
                      <a:pt x="13" y="47"/>
                    </a:cubicBezTo>
                    <a:close/>
                    <a:moveTo>
                      <a:pt x="36" y="10"/>
                    </a:moveTo>
                    <a:cubicBezTo>
                      <a:pt x="29" y="16"/>
                      <a:pt x="24" y="22"/>
                      <a:pt x="20" y="30"/>
                    </a:cubicBezTo>
                    <a:cubicBezTo>
                      <a:pt x="21" y="16"/>
                      <a:pt x="37" y="4"/>
                      <a:pt x="49" y="0"/>
                    </a:cubicBezTo>
                    <a:cubicBezTo>
                      <a:pt x="44" y="5"/>
                      <a:pt x="25" y="26"/>
                      <a:pt x="20" y="30"/>
                    </a:cubicBezTo>
                    <a:cubicBezTo>
                      <a:pt x="24" y="23"/>
                      <a:pt x="30" y="16"/>
                      <a:pt x="36" y="10"/>
                    </a:cubicBezTo>
                    <a:close/>
                    <a:moveTo>
                      <a:pt x="11" y="76"/>
                    </a:moveTo>
                    <a:cubicBezTo>
                      <a:pt x="8" y="64"/>
                      <a:pt x="7" y="53"/>
                      <a:pt x="5" y="41"/>
                    </a:cubicBezTo>
                    <a:cubicBezTo>
                      <a:pt x="0" y="55"/>
                      <a:pt x="1" y="78"/>
                      <a:pt x="12" y="85"/>
                    </a:cubicBezTo>
                    <a:cubicBezTo>
                      <a:pt x="8" y="76"/>
                      <a:pt x="5" y="66"/>
                      <a:pt x="5" y="57"/>
                    </a:cubicBezTo>
                    <a:cubicBezTo>
                      <a:pt x="6" y="65"/>
                      <a:pt x="8" y="72"/>
                      <a:pt x="11" y="80"/>
                    </a:cubicBezTo>
                    <a:cubicBezTo>
                      <a:pt x="12" y="80"/>
                      <a:pt x="12" y="80"/>
                      <a:pt x="12" y="80"/>
                    </a:cubicBezTo>
                    <a:cubicBezTo>
                      <a:pt x="12" y="72"/>
                      <a:pt x="14" y="65"/>
                      <a:pt x="17" y="58"/>
                    </a:cubicBezTo>
                    <a:cubicBezTo>
                      <a:pt x="14" y="67"/>
                      <a:pt x="13" y="75"/>
                      <a:pt x="14" y="84"/>
                    </a:cubicBezTo>
                    <a:cubicBezTo>
                      <a:pt x="17" y="79"/>
                      <a:pt x="19" y="57"/>
                      <a:pt x="22" y="46"/>
                    </a:cubicBezTo>
                    <a:cubicBezTo>
                      <a:pt x="8" y="57"/>
                      <a:pt x="11" y="79"/>
                      <a:pt x="11" y="76"/>
                    </a:cubicBezTo>
                    <a:close/>
                    <a:moveTo>
                      <a:pt x="21" y="105"/>
                    </a:moveTo>
                    <a:cubicBezTo>
                      <a:pt x="15" y="95"/>
                      <a:pt x="8" y="85"/>
                      <a:pt x="2" y="75"/>
                    </a:cubicBezTo>
                    <a:cubicBezTo>
                      <a:pt x="3" y="89"/>
                      <a:pt x="12" y="110"/>
                      <a:pt x="25" y="112"/>
                    </a:cubicBezTo>
                    <a:cubicBezTo>
                      <a:pt x="18" y="105"/>
                      <a:pt x="12" y="98"/>
                      <a:pt x="8" y="89"/>
                    </a:cubicBezTo>
                    <a:cubicBezTo>
                      <a:pt x="12" y="96"/>
                      <a:pt x="17" y="102"/>
                      <a:pt x="23" y="108"/>
                    </a:cubicBezTo>
                    <a:cubicBezTo>
                      <a:pt x="23" y="108"/>
                      <a:pt x="23" y="108"/>
                      <a:pt x="23" y="108"/>
                    </a:cubicBezTo>
                    <a:cubicBezTo>
                      <a:pt x="21" y="100"/>
                      <a:pt x="20" y="93"/>
                      <a:pt x="19" y="86"/>
                    </a:cubicBezTo>
                    <a:cubicBezTo>
                      <a:pt x="20" y="95"/>
                      <a:pt x="23" y="103"/>
                      <a:pt x="26" y="111"/>
                    </a:cubicBezTo>
                    <a:cubicBezTo>
                      <a:pt x="28" y="104"/>
                      <a:pt x="21" y="83"/>
                      <a:pt x="19" y="73"/>
                    </a:cubicBezTo>
                    <a:cubicBezTo>
                      <a:pt x="12" y="89"/>
                      <a:pt x="23" y="108"/>
                      <a:pt x="21" y="105"/>
                    </a:cubicBezTo>
                    <a:close/>
                    <a:moveTo>
                      <a:pt x="41" y="129"/>
                    </a:moveTo>
                    <a:cubicBezTo>
                      <a:pt x="32" y="121"/>
                      <a:pt x="22" y="114"/>
                      <a:pt x="12" y="107"/>
                    </a:cubicBezTo>
                    <a:cubicBezTo>
                      <a:pt x="18" y="120"/>
                      <a:pt x="35" y="137"/>
                      <a:pt x="48" y="135"/>
                    </a:cubicBezTo>
                    <a:cubicBezTo>
                      <a:pt x="39" y="131"/>
                      <a:pt x="30" y="125"/>
                      <a:pt x="23" y="118"/>
                    </a:cubicBezTo>
                    <a:cubicBezTo>
                      <a:pt x="29" y="123"/>
                      <a:pt x="36" y="128"/>
                      <a:pt x="44" y="132"/>
                    </a:cubicBezTo>
                    <a:cubicBezTo>
                      <a:pt x="44" y="131"/>
                      <a:pt x="44" y="131"/>
                      <a:pt x="44" y="131"/>
                    </a:cubicBezTo>
                    <a:cubicBezTo>
                      <a:pt x="39" y="125"/>
                      <a:pt x="35" y="118"/>
                      <a:pt x="33" y="111"/>
                    </a:cubicBezTo>
                    <a:cubicBezTo>
                      <a:pt x="37" y="119"/>
                      <a:pt x="42" y="127"/>
                      <a:pt x="49" y="134"/>
                    </a:cubicBezTo>
                    <a:cubicBezTo>
                      <a:pt x="47" y="127"/>
                      <a:pt x="34" y="107"/>
                      <a:pt x="28" y="99"/>
                    </a:cubicBezTo>
                    <a:cubicBezTo>
                      <a:pt x="27" y="116"/>
                      <a:pt x="43" y="131"/>
                      <a:pt x="41" y="129"/>
                    </a:cubicBezTo>
                    <a:close/>
                    <a:moveTo>
                      <a:pt x="68" y="147"/>
                    </a:moveTo>
                    <a:cubicBezTo>
                      <a:pt x="56" y="143"/>
                      <a:pt x="45" y="138"/>
                      <a:pt x="34" y="135"/>
                    </a:cubicBezTo>
                    <a:cubicBezTo>
                      <a:pt x="42" y="143"/>
                      <a:pt x="63" y="157"/>
                      <a:pt x="76" y="151"/>
                    </a:cubicBezTo>
                    <a:cubicBezTo>
                      <a:pt x="66" y="149"/>
                      <a:pt x="57" y="147"/>
                      <a:pt x="48" y="143"/>
                    </a:cubicBezTo>
                    <a:cubicBezTo>
                      <a:pt x="56" y="146"/>
                      <a:pt x="63" y="147"/>
                      <a:pt x="71" y="149"/>
                    </a:cubicBezTo>
                    <a:cubicBezTo>
                      <a:pt x="71" y="149"/>
                      <a:pt x="71" y="148"/>
                      <a:pt x="71" y="148"/>
                    </a:cubicBezTo>
                    <a:cubicBezTo>
                      <a:pt x="65" y="143"/>
                      <a:pt x="60" y="138"/>
                      <a:pt x="55" y="132"/>
                    </a:cubicBezTo>
                    <a:cubicBezTo>
                      <a:pt x="62" y="139"/>
                      <a:pt x="68" y="145"/>
                      <a:pt x="76" y="150"/>
                    </a:cubicBezTo>
                    <a:cubicBezTo>
                      <a:pt x="73" y="142"/>
                      <a:pt x="55" y="128"/>
                      <a:pt x="46" y="121"/>
                    </a:cubicBezTo>
                    <a:cubicBezTo>
                      <a:pt x="51" y="138"/>
                      <a:pt x="70" y="148"/>
                      <a:pt x="68" y="147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2"/>
                  </a:gs>
                  <a:gs pos="0">
                    <a:schemeClr val="accent2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</a:endParaRPr>
              </a:p>
            </p:txBody>
          </p:sp>
        </p:grpSp>
        <p:grpSp>
          <p:nvGrpSpPr>
            <p:cNvPr id="84" name="组合 83">
              <a:extLst>
                <a:ext uri="{FF2B5EF4-FFF2-40B4-BE49-F238E27FC236}">
                  <a16:creationId xmlns:a16="http://schemas.microsoft.com/office/drawing/2014/main" id="{5E3D0150-7329-1639-59E9-2C34FEA1A93F}"/>
                </a:ext>
              </a:extLst>
            </p:cNvPr>
            <p:cNvGrpSpPr/>
            <p:nvPr/>
          </p:nvGrpSpPr>
          <p:grpSpPr>
            <a:xfrm>
              <a:off x="1374501" y="4610370"/>
              <a:ext cx="713102" cy="967158"/>
              <a:chOff x="1438356" y="4553964"/>
              <a:chExt cx="855536" cy="1160339"/>
            </a:xfrm>
          </p:grpSpPr>
          <p:sp>
            <p:nvSpPr>
              <p:cNvPr id="85" name="Freeform 104">
                <a:extLst>
                  <a:ext uri="{FF2B5EF4-FFF2-40B4-BE49-F238E27FC236}">
                    <a16:creationId xmlns:a16="http://schemas.microsoft.com/office/drawing/2014/main" id="{0795FDA0-369F-833D-BFA6-8DAB65CA18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8356" y="4765248"/>
                <a:ext cx="800116" cy="949055"/>
              </a:xfrm>
              <a:custGeom>
                <a:avLst/>
                <a:gdLst>
                  <a:gd name="T0" fmla="*/ 98 w 111"/>
                  <a:gd name="T1" fmla="*/ 0 h 132"/>
                  <a:gd name="T2" fmla="*/ 105 w 111"/>
                  <a:gd name="T3" fmla="*/ 17 h 132"/>
                  <a:gd name="T4" fmla="*/ 101 w 111"/>
                  <a:gd name="T5" fmla="*/ 68 h 132"/>
                  <a:gd name="T6" fmla="*/ 64 w 111"/>
                  <a:gd name="T7" fmla="*/ 110 h 132"/>
                  <a:gd name="T8" fmla="*/ 0 w 111"/>
                  <a:gd name="T9" fmla="*/ 131 h 132"/>
                  <a:gd name="T10" fmla="*/ 0 w 111"/>
                  <a:gd name="T11" fmla="*/ 132 h 132"/>
                  <a:gd name="T12" fmla="*/ 64 w 111"/>
                  <a:gd name="T13" fmla="*/ 111 h 132"/>
                  <a:gd name="T14" fmla="*/ 102 w 111"/>
                  <a:gd name="T15" fmla="*/ 68 h 132"/>
                  <a:gd name="T16" fmla="*/ 106 w 111"/>
                  <a:gd name="T17" fmla="*/ 17 h 132"/>
                  <a:gd name="T18" fmla="*/ 99 w 111"/>
                  <a:gd name="T19" fmla="*/ 0 h 132"/>
                  <a:gd name="T20" fmla="*/ 98 w 111"/>
                  <a:gd name="T21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1" h="132">
                    <a:moveTo>
                      <a:pt x="98" y="0"/>
                    </a:moveTo>
                    <a:cubicBezTo>
                      <a:pt x="101" y="6"/>
                      <a:pt x="103" y="11"/>
                      <a:pt x="105" y="17"/>
                    </a:cubicBezTo>
                    <a:cubicBezTo>
                      <a:pt x="110" y="36"/>
                      <a:pt x="108" y="50"/>
                      <a:pt x="101" y="68"/>
                    </a:cubicBezTo>
                    <a:cubicBezTo>
                      <a:pt x="92" y="86"/>
                      <a:pt x="81" y="98"/>
                      <a:pt x="64" y="110"/>
                    </a:cubicBezTo>
                    <a:cubicBezTo>
                      <a:pt x="43" y="123"/>
                      <a:pt x="24" y="128"/>
                      <a:pt x="0" y="131"/>
                    </a:cubicBezTo>
                    <a:cubicBezTo>
                      <a:pt x="0" y="131"/>
                      <a:pt x="0" y="132"/>
                      <a:pt x="0" y="132"/>
                    </a:cubicBezTo>
                    <a:cubicBezTo>
                      <a:pt x="25" y="130"/>
                      <a:pt x="43" y="124"/>
                      <a:pt x="64" y="111"/>
                    </a:cubicBezTo>
                    <a:cubicBezTo>
                      <a:pt x="82" y="99"/>
                      <a:pt x="93" y="87"/>
                      <a:pt x="102" y="68"/>
                    </a:cubicBezTo>
                    <a:cubicBezTo>
                      <a:pt x="109" y="50"/>
                      <a:pt x="111" y="36"/>
                      <a:pt x="106" y="17"/>
                    </a:cubicBezTo>
                    <a:cubicBezTo>
                      <a:pt x="104" y="11"/>
                      <a:pt x="102" y="6"/>
                      <a:pt x="99" y="0"/>
                    </a:cubicBezTo>
                    <a:cubicBezTo>
                      <a:pt x="98" y="0"/>
                      <a:pt x="98" y="0"/>
                      <a:pt x="98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D39B7B"/>
                  </a:gs>
                  <a:gs pos="0">
                    <a:schemeClr val="accent2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</a:endParaRPr>
              </a:p>
            </p:txBody>
          </p:sp>
          <p:sp>
            <p:nvSpPr>
              <p:cNvPr id="86" name="Freeform 105">
                <a:extLst>
                  <a:ext uri="{FF2B5EF4-FFF2-40B4-BE49-F238E27FC236}">
                    <a16:creationId xmlns:a16="http://schemas.microsoft.com/office/drawing/2014/main" id="{7060D811-BAFE-363B-F666-5D39D1D3CE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39699" y="4553964"/>
                <a:ext cx="554193" cy="1132631"/>
              </a:xfrm>
              <a:custGeom>
                <a:avLst/>
                <a:gdLst>
                  <a:gd name="T0" fmla="*/ 64 w 77"/>
                  <a:gd name="T1" fmla="*/ 47 h 157"/>
                  <a:gd name="T2" fmla="*/ 55 w 77"/>
                  <a:gd name="T3" fmla="*/ 13 h 157"/>
                  <a:gd name="T4" fmla="*/ 66 w 77"/>
                  <a:gd name="T5" fmla="*/ 55 h 157"/>
                  <a:gd name="T6" fmla="*/ 62 w 77"/>
                  <a:gd name="T7" fmla="*/ 27 h 157"/>
                  <a:gd name="T8" fmla="*/ 65 w 77"/>
                  <a:gd name="T9" fmla="*/ 50 h 157"/>
                  <a:gd name="T10" fmla="*/ 65 w 77"/>
                  <a:gd name="T11" fmla="*/ 50 h 157"/>
                  <a:gd name="T12" fmla="*/ 52 w 77"/>
                  <a:gd name="T13" fmla="*/ 33 h 157"/>
                  <a:gd name="T14" fmla="*/ 65 w 77"/>
                  <a:gd name="T15" fmla="*/ 55 h 157"/>
                  <a:gd name="T16" fmla="*/ 42 w 77"/>
                  <a:gd name="T17" fmla="*/ 24 h 157"/>
                  <a:gd name="T18" fmla="*/ 64 w 77"/>
                  <a:gd name="T19" fmla="*/ 47 h 157"/>
                  <a:gd name="T20" fmla="*/ 41 w 77"/>
                  <a:gd name="T21" fmla="*/ 10 h 157"/>
                  <a:gd name="T22" fmla="*/ 57 w 77"/>
                  <a:gd name="T23" fmla="*/ 30 h 157"/>
                  <a:gd name="T24" fmla="*/ 28 w 77"/>
                  <a:gd name="T25" fmla="*/ 0 h 157"/>
                  <a:gd name="T26" fmla="*/ 56 w 77"/>
                  <a:gd name="T27" fmla="*/ 30 h 157"/>
                  <a:gd name="T28" fmla="*/ 41 w 77"/>
                  <a:gd name="T29" fmla="*/ 10 h 157"/>
                  <a:gd name="T30" fmla="*/ 66 w 77"/>
                  <a:gd name="T31" fmla="*/ 76 h 157"/>
                  <a:gd name="T32" fmla="*/ 71 w 77"/>
                  <a:gd name="T33" fmla="*/ 41 h 157"/>
                  <a:gd name="T34" fmla="*/ 65 w 77"/>
                  <a:gd name="T35" fmla="*/ 85 h 157"/>
                  <a:gd name="T36" fmla="*/ 72 w 77"/>
                  <a:gd name="T37" fmla="*/ 57 h 157"/>
                  <a:gd name="T38" fmla="*/ 65 w 77"/>
                  <a:gd name="T39" fmla="*/ 80 h 157"/>
                  <a:gd name="T40" fmla="*/ 65 w 77"/>
                  <a:gd name="T41" fmla="*/ 80 h 157"/>
                  <a:gd name="T42" fmla="*/ 60 w 77"/>
                  <a:gd name="T43" fmla="*/ 58 h 157"/>
                  <a:gd name="T44" fmla="*/ 63 w 77"/>
                  <a:gd name="T45" fmla="*/ 84 h 157"/>
                  <a:gd name="T46" fmla="*/ 55 w 77"/>
                  <a:gd name="T47" fmla="*/ 46 h 157"/>
                  <a:gd name="T48" fmla="*/ 66 w 77"/>
                  <a:gd name="T49" fmla="*/ 76 h 157"/>
                  <a:gd name="T50" fmla="*/ 56 w 77"/>
                  <a:gd name="T51" fmla="*/ 105 h 157"/>
                  <a:gd name="T52" fmla="*/ 75 w 77"/>
                  <a:gd name="T53" fmla="*/ 75 h 157"/>
                  <a:gd name="T54" fmla="*/ 52 w 77"/>
                  <a:gd name="T55" fmla="*/ 112 h 157"/>
                  <a:gd name="T56" fmla="*/ 69 w 77"/>
                  <a:gd name="T57" fmla="*/ 89 h 157"/>
                  <a:gd name="T58" fmla="*/ 54 w 77"/>
                  <a:gd name="T59" fmla="*/ 108 h 157"/>
                  <a:gd name="T60" fmla="*/ 53 w 77"/>
                  <a:gd name="T61" fmla="*/ 108 h 157"/>
                  <a:gd name="T62" fmla="*/ 57 w 77"/>
                  <a:gd name="T63" fmla="*/ 86 h 157"/>
                  <a:gd name="T64" fmla="*/ 50 w 77"/>
                  <a:gd name="T65" fmla="*/ 111 h 157"/>
                  <a:gd name="T66" fmla="*/ 57 w 77"/>
                  <a:gd name="T67" fmla="*/ 73 h 157"/>
                  <a:gd name="T68" fmla="*/ 56 w 77"/>
                  <a:gd name="T69" fmla="*/ 105 h 157"/>
                  <a:gd name="T70" fmla="*/ 36 w 77"/>
                  <a:gd name="T71" fmla="*/ 129 h 157"/>
                  <a:gd name="T72" fmla="*/ 64 w 77"/>
                  <a:gd name="T73" fmla="*/ 107 h 157"/>
                  <a:gd name="T74" fmla="*/ 29 w 77"/>
                  <a:gd name="T75" fmla="*/ 135 h 157"/>
                  <a:gd name="T76" fmla="*/ 54 w 77"/>
                  <a:gd name="T77" fmla="*/ 118 h 157"/>
                  <a:gd name="T78" fmla="*/ 33 w 77"/>
                  <a:gd name="T79" fmla="*/ 132 h 157"/>
                  <a:gd name="T80" fmla="*/ 33 w 77"/>
                  <a:gd name="T81" fmla="*/ 131 h 157"/>
                  <a:gd name="T82" fmla="*/ 44 w 77"/>
                  <a:gd name="T83" fmla="*/ 111 h 157"/>
                  <a:gd name="T84" fmla="*/ 28 w 77"/>
                  <a:gd name="T85" fmla="*/ 134 h 157"/>
                  <a:gd name="T86" fmla="*/ 49 w 77"/>
                  <a:gd name="T87" fmla="*/ 99 h 157"/>
                  <a:gd name="T88" fmla="*/ 36 w 77"/>
                  <a:gd name="T89" fmla="*/ 129 h 157"/>
                  <a:gd name="T90" fmla="*/ 9 w 77"/>
                  <a:gd name="T91" fmla="*/ 147 h 157"/>
                  <a:gd name="T92" fmla="*/ 43 w 77"/>
                  <a:gd name="T93" fmla="*/ 135 h 157"/>
                  <a:gd name="T94" fmla="*/ 1 w 77"/>
                  <a:gd name="T95" fmla="*/ 151 h 157"/>
                  <a:gd name="T96" fmla="*/ 28 w 77"/>
                  <a:gd name="T97" fmla="*/ 143 h 157"/>
                  <a:gd name="T98" fmla="*/ 5 w 77"/>
                  <a:gd name="T99" fmla="*/ 149 h 157"/>
                  <a:gd name="T100" fmla="*/ 5 w 77"/>
                  <a:gd name="T101" fmla="*/ 148 h 157"/>
                  <a:gd name="T102" fmla="*/ 21 w 77"/>
                  <a:gd name="T103" fmla="*/ 132 h 157"/>
                  <a:gd name="T104" fmla="*/ 0 w 77"/>
                  <a:gd name="T105" fmla="*/ 150 h 157"/>
                  <a:gd name="T106" fmla="*/ 31 w 77"/>
                  <a:gd name="T107" fmla="*/ 121 h 157"/>
                  <a:gd name="T108" fmla="*/ 9 w 77"/>
                  <a:gd name="T109" fmla="*/ 14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7" h="157">
                    <a:moveTo>
                      <a:pt x="64" y="47"/>
                    </a:moveTo>
                    <a:cubicBezTo>
                      <a:pt x="62" y="37"/>
                      <a:pt x="57" y="21"/>
                      <a:pt x="55" y="13"/>
                    </a:cubicBezTo>
                    <a:cubicBezTo>
                      <a:pt x="65" y="24"/>
                      <a:pt x="74" y="45"/>
                      <a:pt x="66" y="55"/>
                    </a:cubicBezTo>
                    <a:cubicBezTo>
                      <a:pt x="67" y="45"/>
                      <a:pt x="65" y="36"/>
                      <a:pt x="62" y="27"/>
                    </a:cubicBezTo>
                    <a:cubicBezTo>
                      <a:pt x="64" y="35"/>
                      <a:pt x="65" y="42"/>
                      <a:pt x="65" y="50"/>
                    </a:cubicBezTo>
                    <a:cubicBezTo>
                      <a:pt x="65" y="50"/>
                      <a:pt x="65" y="50"/>
                      <a:pt x="65" y="50"/>
                    </a:cubicBezTo>
                    <a:cubicBezTo>
                      <a:pt x="61" y="44"/>
                      <a:pt x="57" y="38"/>
                      <a:pt x="52" y="33"/>
                    </a:cubicBezTo>
                    <a:cubicBezTo>
                      <a:pt x="57" y="39"/>
                      <a:pt x="62" y="47"/>
                      <a:pt x="65" y="55"/>
                    </a:cubicBezTo>
                    <a:cubicBezTo>
                      <a:pt x="60" y="52"/>
                      <a:pt x="48" y="31"/>
                      <a:pt x="42" y="24"/>
                    </a:cubicBezTo>
                    <a:cubicBezTo>
                      <a:pt x="59" y="29"/>
                      <a:pt x="65" y="50"/>
                      <a:pt x="64" y="47"/>
                    </a:cubicBezTo>
                    <a:close/>
                    <a:moveTo>
                      <a:pt x="41" y="10"/>
                    </a:moveTo>
                    <a:cubicBezTo>
                      <a:pt x="47" y="16"/>
                      <a:pt x="53" y="22"/>
                      <a:pt x="57" y="30"/>
                    </a:cubicBezTo>
                    <a:cubicBezTo>
                      <a:pt x="55" y="16"/>
                      <a:pt x="40" y="4"/>
                      <a:pt x="28" y="0"/>
                    </a:cubicBezTo>
                    <a:cubicBezTo>
                      <a:pt x="33" y="5"/>
                      <a:pt x="51" y="26"/>
                      <a:pt x="56" y="30"/>
                    </a:cubicBezTo>
                    <a:cubicBezTo>
                      <a:pt x="52" y="23"/>
                      <a:pt x="47" y="16"/>
                      <a:pt x="41" y="10"/>
                    </a:cubicBezTo>
                    <a:close/>
                    <a:moveTo>
                      <a:pt x="66" y="76"/>
                    </a:moveTo>
                    <a:cubicBezTo>
                      <a:pt x="68" y="64"/>
                      <a:pt x="69" y="53"/>
                      <a:pt x="71" y="41"/>
                    </a:cubicBezTo>
                    <a:cubicBezTo>
                      <a:pt x="77" y="55"/>
                      <a:pt x="76" y="78"/>
                      <a:pt x="65" y="85"/>
                    </a:cubicBezTo>
                    <a:cubicBezTo>
                      <a:pt x="69" y="76"/>
                      <a:pt x="71" y="66"/>
                      <a:pt x="72" y="57"/>
                    </a:cubicBezTo>
                    <a:cubicBezTo>
                      <a:pt x="71" y="65"/>
                      <a:pt x="69" y="72"/>
                      <a:pt x="65" y="80"/>
                    </a:cubicBezTo>
                    <a:cubicBezTo>
                      <a:pt x="65" y="80"/>
                      <a:pt x="65" y="80"/>
                      <a:pt x="65" y="80"/>
                    </a:cubicBezTo>
                    <a:cubicBezTo>
                      <a:pt x="64" y="72"/>
                      <a:pt x="63" y="65"/>
                      <a:pt x="60" y="58"/>
                    </a:cubicBezTo>
                    <a:cubicBezTo>
                      <a:pt x="63" y="67"/>
                      <a:pt x="64" y="75"/>
                      <a:pt x="63" y="84"/>
                    </a:cubicBezTo>
                    <a:cubicBezTo>
                      <a:pt x="60" y="79"/>
                      <a:pt x="57" y="57"/>
                      <a:pt x="55" y="46"/>
                    </a:cubicBezTo>
                    <a:cubicBezTo>
                      <a:pt x="68" y="57"/>
                      <a:pt x="65" y="79"/>
                      <a:pt x="66" y="76"/>
                    </a:cubicBezTo>
                    <a:close/>
                    <a:moveTo>
                      <a:pt x="56" y="105"/>
                    </a:moveTo>
                    <a:cubicBezTo>
                      <a:pt x="62" y="95"/>
                      <a:pt x="68" y="85"/>
                      <a:pt x="75" y="75"/>
                    </a:cubicBezTo>
                    <a:cubicBezTo>
                      <a:pt x="74" y="89"/>
                      <a:pt x="64" y="110"/>
                      <a:pt x="52" y="112"/>
                    </a:cubicBezTo>
                    <a:cubicBezTo>
                      <a:pt x="59" y="105"/>
                      <a:pt x="64" y="98"/>
                      <a:pt x="69" y="89"/>
                    </a:cubicBezTo>
                    <a:cubicBezTo>
                      <a:pt x="65" y="96"/>
                      <a:pt x="60" y="102"/>
                      <a:pt x="54" y="108"/>
                    </a:cubicBezTo>
                    <a:cubicBezTo>
                      <a:pt x="54" y="108"/>
                      <a:pt x="54" y="108"/>
                      <a:pt x="53" y="108"/>
                    </a:cubicBezTo>
                    <a:cubicBezTo>
                      <a:pt x="56" y="100"/>
                      <a:pt x="57" y="93"/>
                      <a:pt x="57" y="86"/>
                    </a:cubicBezTo>
                    <a:cubicBezTo>
                      <a:pt x="56" y="95"/>
                      <a:pt x="54" y="103"/>
                      <a:pt x="50" y="111"/>
                    </a:cubicBezTo>
                    <a:cubicBezTo>
                      <a:pt x="49" y="104"/>
                      <a:pt x="55" y="83"/>
                      <a:pt x="57" y="73"/>
                    </a:cubicBezTo>
                    <a:cubicBezTo>
                      <a:pt x="65" y="89"/>
                      <a:pt x="54" y="108"/>
                      <a:pt x="56" y="105"/>
                    </a:cubicBezTo>
                    <a:close/>
                    <a:moveTo>
                      <a:pt x="36" y="129"/>
                    </a:moveTo>
                    <a:cubicBezTo>
                      <a:pt x="45" y="121"/>
                      <a:pt x="54" y="114"/>
                      <a:pt x="64" y="107"/>
                    </a:cubicBezTo>
                    <a:cubicBezTo>
                      <a:pt x="58" y="120"/>
                      <a:pt x="42" y="137"/>
                      <a:pt x="29" y="135"/>
                    </a:cubicBezTo>
                    <a:cubicBezTo>
                      <a:pt x="38" y="131"/>
                      <a:pt x="46" y="125"/>
                      <a:pt x="54" y="118"/>
                    </a:cubicBezTo>
                    <a:cubicBezTo>
                      <a:pt x="47" y="123"/>
                      <a:pt x="40" y="128"/>
                      <a:pt x="33" y="132"/>
                    </a:cubicBezTo>
                    <a:cubicBezTo>
                      <a:pt x="33" y="131"/>
                      <a:pt x="33" y="131"/>
                      <a:pt x="33" y="131"/>
                    </a:cubicBezTo>
                    <a:cubicBezTo>
                      <a:pt x="37" y="125"/>
                      <a:pt x="41" y="118"/>
                      <a:pt x="44" y="111"/>
                    </a:cubicBezTo>
                    <a:cubicBezTo>
                      <a:pt x="40" y="119"/>
                      <a:pt x="34" y="127"/>
                      <a:pt x="28" y="134"/>
                    </a:cubicBezTo>
                    <a:cubicBezTo>
                      <a:pt x="29" y="127"/>
                      <a:pt x="43" y="107"/>
                      <a:pt x="49" y="99"/>
                    </a:cubicBezTo>
                    <a:cubicBezTo>
                      <a:pt x="50" y="116"/>
                      <a:pt x="33" y="131"/>
                      <a:pt x="36" y="129"/>
                    </a:cubicBezTo>
                    <a:close/>
                    <a:moveTo>
                      <a:pt x="9" y="147"/>
                    </a:moveTo>
                    <a:cubicBezTo>
                      <a:pt x="20" y="143"/>
                      <a:pt x="31" y="138"/>
                      <a:pt x="43" y="135"/>
                    </a:cubicBezTo>
                    <a:cubicBezTo>
                      <a:pt x="35" y="143"/>
                      <a:pt x="14" y="157"/>
                      <a:pt x="1" y="151"/>
                    </a:cubicBezTo>
                    <a:cubicBezTo>
                      <a:pt x="11" y="149"/>
                      <a:pt x="20" y="147"/>
                      <a:pt x="28" y="143"/>
                    </a:cubicBezTo>
                    <a:cubicBezTo>
                      <a:pt x="21" y="146"/>
                      <a:pt x="13" y="147"/>
                      <a:pt x="5" y="149"/>
                    </a:cubicBezTo>
                    <a:cubicBezTo>
                      <a:pt x="5" y="149"/>
                      <a:pt x="5" y="148"/>
                      <a:pt x="5" y="148"/>
                    </a:cubicBezTo>
                    <a:cubicBezTo>
                      <a:pt x="11" y="143"/>
                      <a:pt x="16" y="138"/>
                      <a:pt x="21" y="132"/>
                    </a:cubicBezTo>
                    <a:cubicBezTo>
                      <a:pt x="14" y="139"/>
                      <a:pt x="8" y="145"/>
                      <a:pt x="0" y="150"/>
                    </a:cubicBezTo>
                    <a:cubicBezTo>
                      <a:pt x="4" y="142"/>
                      <a:pt x="22" y="128"/>
                      <a:pt x="31" y="121"/>
                    </a:cubicBezTo>
                    <a:cubicBezTo>
                      <a:pt x="25" y="138"/>
                      <a:pt x="6" y="148"/>
                      <a:pt x="9" y="147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2"/>
                  </a:gs>
                  <a:gs pos="0">
                    <a:schemeClr val="accent2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9501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2">
            <a:extLst>
              <a:ext uri="{FF2B5EF4-FFF2-40B4-BE49-F238E27FC236}">
                <a16:creationId xmlns:a16="http://schemas.microsoft.com/office/drawing/2014/main" id="{2FD4AD97-E2DC-EBE5-34D3-E0EA35AD91C0}"/>
              </a:ext>
            </a:extLst>
          </p:cNvPr>
          <p:cNvSpPr>
            <a:spLocks/>
          </p:cNvSpPr>
          <p:nvPr/>
        </p:nvSpPr>
        <p:spPr>
          <a:xfrm>
            <a:off x="839788" y="1412876"/>
            <a:ext cx="4912311" cy="4486698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>
              <a:cs typeface="+mn-ea"/>
            </a:endParaRP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8E1DE07-C93F-AAA4-63EB-C169EAEC2A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zh-CN" altLang="en-US" dirty="0"/>
              <a:t>逼定有益</a:t>
            </a:r>
            <a:endParaRPr 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A1E348-D12E-8B7C-3D9B-0DC23E1D9E92}"/>
              </a:ext>
            </a:extLst>
          </p:cNvPr>
          <p:cNvSpPr txBox="1"/>
          <p:nvPr/>
        </p:nvSpPr>
        <p:spPr>
          <a:xfrm>
            <a:off x="1149509" y="1616677"/>
            <a:ext cx="2077492" cy="69717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某某地产培训后业绩</a:t>
            </a:r>
            <a:endParaRPr lang="en-US" altLang="zh-CN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稳步增长</a:t>
            </a:r>
            <a:endParaRPr lang="en-US" altLang="zh-CN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aphicFrame>
        <p:nvGraphicFramePr>
          <p:cNvPr id="13" name="图表 12">
            <a:extLst>
              <a:ext uri="{FF2B5EF4-FFF2-40B4-BE49-F238E27FC236}">
                <a16:creationId xmlns:a16="http://schemas.microsoft.com/office/drawing/2014/main" id="{D1E2D6F6-6172-3F87-B34D-F3C51119AF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0538832"/>
              </p:ext>
            </p:extLst>
          </p:nvPr>
        </p:nvGraphicFramePr>
        <p:xfrm>
          <a:off x="1038565" y="2789183"/>
          <a:ext cx="4514756" cy="2953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8AB8F87F-E9D7-DC7B-A3A1-E3FC1D673692}"/>
              </a:ext>
            </a:extLst>
          </p:cNvPr>
          <p:cNvSpPr txBox="1"/>
          <p:nvPr/>
        </p:nvSpPr>
        <p:spPr>
          <a:xfrm>
            <a:off x="4768212" y="2191701"/>
            <a:ext cx="769441" cy="184666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单位：亿元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Rectangle: Rounded Corners 2">
            <a:extLst>
              <a:ext uri="{FF2B5EF4-FFF2-40B4-BE49-F238E27FC236}">
                <a16:creationId xmlns:a16="http://schemas.microsoft.com/office/drawing/2014/main" id="{A88D6A2C-C2E9-0E9C-D769-8F6D4E819D95}"/>
              </a:ext>
            </a:extLst>
          </p:cNvPr>
          <p:cNvSpPr>
            <a:spLocks/>
          </p:cNvSpPr>
          <p:nvPr/>
        </p:nvSpPr>
        <p:spPr>
          <a:xfrm>
            <a:off x="6439903" y="1412876"/>
            <a:ext cx="4912311" cy="4486698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E18E644-FB52-B218-E97C-0C0A0C037F48}"/>
              </a:ext>
            </a:extLst>
          </p:cNvPr>
          <p:cNvSpPr txBox="1"/>
          <p:nvPr/>
        </p:nvSpPr>
        <p:spPr>
          <a:xfrm>
            <a:off x="6749624" y="1616677"/>
            <a:ext cx="2077492" cy="69717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案场销售员个人业绩</a:t>
            </a:r>
            <a:endParaRPr lang="en-US" altLang="zh-CN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逐月突破</a:t>
            </a:r>
            <a:endParaRPr lang="en-US" altLang="zh-CN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aphicFrame>
        <p:nvGraphicFramePr>
          <p:cNvPr id="28" name="图表 27">
            <a:extLst>
              <a:ext uri="{FF2B5EF4-FFF2-40B4-BE49-F238E27FC236}">
                <a16:creationId xmlns:a16="http://schemas.microsoft.com/office/drawing/2014/main" id="{A8D1DDF9-2BD3-6747-AD2A-24CCEADE29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5341517"/>
              </p:ext>
            </p:extLst>
          </p:nvPr>
        </p:nvGraphicFramePr>
        <p:xfrm>
          <a:off x="6638680" y="2789183"/>
          <a:ext cx="4514756" cy="2953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文本框 28">
            <a:extLst>
              <a:ext uri="{FF2B5EF4-FFF2-40B4-BE49-F238E27FC236}">
                <a16:creationId xmlns:a16="http://schemas.microsoft.com/office/drawing/2014/main" id="{6A2FA1CF-3926-E541-C8C1-CEF360959095}"/>
              </a:ext>
            </a:extLst>
          </p:cNvPr>
          <p:cNvSpPr txBox="1"/>
          <p:nvPr/>
        </p:nvSpPr>
        <p:spPr>
          <a:xfrm>
            <a:off x="10537883" y="2284034"/>
            <a:ext cx="615553" cy="184666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单位：套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9327A9C1-63CF-B185-E90D-74589DFE24AD}"/>
              </a:ext>
            </a:extLst>
          </p:cNvPr>
          <p:cNvSpPr/>
          <p:nvPr/>
        </p:nvSpPr>
        <p:spPr>
          <a:xfrm>
            <a:off x="1149509" y="2487784"/>
            <a:ext cx="576000" cy="252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53226D4F-D1FF-FE28-31BC-72FB6C7240FD}"/>
              </a:ext>
            </a:extLst>
          </p:cNvPr>
          <p:cNvSpPr/>
          <p:nvPr/>
        </p:nvSpPr>
        <p:spPr>
          <a:xfrm>
            <a:off x="6749624" y="2487784"/>
            <a:ext cx="576000" cy="252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26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2">
            <a:extLst>
              <a:ext uri="{FF2B5EF4-FFF2-40B4-BE49-F238E27FC236}">
                <a16:creationId xmlns:a16="http://schemas.microsoft.com/office/drawing/2014/main" id="{91808A41-2220-ECD4-30AA-0ECC364C6675}"/>
              </a:ext>
            </a:extLst>
          </p:cNvPr>
          <p:cNvSpPr>
            <a:spLocks/>
          </p:cNvSpPr>
          <p:nvPr/>
        </p:nvSpPr>
        <p:spPr>
          <a:xfrm>
            <a:off x="832512" y="1858038"/>
            <a:ext cx="3175833" cy="3711187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0AF140B-192A-801A-792F-D4249B5C49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学员评价</a:t>
            </a:r>
            <a:endParaRPr 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811D923-A1D6-F6CE-2488-4824CFC9B35A}"/>
              </a:ext>
            </a:extLst>
          </p:cNvPr>
          <p:cNvSpPr txBox="1"/>
          <p:nvPr/>
        </p:nvSpPr>
        <p:spPr>
          <a:xfrm>
            <a:off x="2035707" y="2438344"/>
            <a:ext cx="769441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王先生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F5A7543-43F4-B60B-509F-2DE6355BB542}"/>
              </a:ext>
            </a:extLst>
          </p:cNvPr>
          <p:cNvSpPr txBox="1"/>
          <p:nvPr/>
        </p:nvSpPr>
        <p:spPr>
          <a:xfrm>
            <a:off x="2007014" y="2891057"/>
            <a:ext cx="820738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楼盘销售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50F37B1-D845-E8E3-4BD1-855B72C1B2AD}"/>
              </a:ext>
            </a:extLst>
          </p:cNvPr>
          <p:cNvSpPr txBox="1"/>
          <p:nvPr/>
        </p:nvSpPr>
        <p:spPr>
          <a:xfrm>
            <a:off x="1359699" y="3544141"/>
            <a:ext cx="2179933" cy="110235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老师干货很多，内容讲解的很详细，解决了我许多困惑，在实践中得到了很多收获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B2A25F09-6D57-3BDE-B6CA-64E0B70B0A1C}"/>
              </a:ext>
            </a:extLst>
          </p:cNvPr>
          <p:cNvCxnSpPr>
            <a:cxnSpLocks/>
          </p:cNvCxnSpPr>
          <p:nvPr/>
        </p:nvCxnSpPr>
        <p:spPr>
          <a:xfrm>
            <a:off x="1359699" y="3340709"/>
            <a:ext cx="211536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: Rounded Corners 2">
            <a:extLst>
              <a:ext uri="{FF2B5EF4-FFF2-40B4-BE49-F238E27FC236}">
                <a16:creationId xmlns:a16="http://schemas.microsoft.com/office/drawing/2014/main" id="{1CFF0578-5A13-5B5F-7144-26FB9B200347}"/>
              </a:ext>
            </a:extLst>
          </p:cNvPr>
          <p:cNvSpPr>
            <a:spLocks/>
          </p:cNvSpPr>
          <p:nvPr/>
        </p:nvSpPr>
        <p:spPr>
          <a:xfrm>
            <a:off x="4508083" y="1858038"/>
            <a:ext cx="3175833" cy="3711187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085821E5-8888-A015-5A37-35B7F0243563}"/>
              </a:ext>
            </a:extLst>
          </p:cNvPr>
          <p:cNvSpPr/>
          <p:nvPr/>
        </p:nvSpPr>
        <p:spPr>
          <a:xfrm>
            <a:off x="5794677" y="1494077"/>
            <a:ext cx="661118" cy="66111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F6CCC81A-354D-2FBF-6825-CFEFC4AF58E7}"/>
              </a:ext>
            </a:extLst>
          </p:cNvPr>
          <p:cNvSpPr/>
          <p:nvPr/>
        </p:nvSpPr>
        <p:spPr>
          <a:xfrm>
            <a:off x="5835083" y="1534483"/>
            <a:ext cx="580306" cy="580306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8470634B-1D5D-22E7-D38E-642A6FA2AF09}"/>
              </a:ext>
            </a:extLst>
          </p:cNvPr>
          <p:cNvSpPr txBox="1"/>
          <p:nvPr/>
        </p:nvSpPr>
        <p:spPr>
          <a:xfrm>
            <a:off x="5711278" y="2438344"/>
            <a:ext cx="769441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刘小姐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E5511473-0D18-9C2D-B189-8A33BD1B9E2A}"/>
              </a:ext>
            </a:extLst>
          </p:cNvPr>
          <p:cNvSpPr txBox="1"/>
          <p:nvPr/>
        </p:nvSpPr>
        <p:spPr>
          <a:xfrm>
            <a:off x="5659981" y="2891057"/>
            <a:ext cx="820738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楼盘销冠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B6D675C7-DBE0-011E-E9D3-56CDF895A0AE}"/>
              </a:ext>
            </a:extLst>
          </p:cNvPr>
          <p:cNvSpPr txBox="1"/>
          <p:nvPr/>
        </p:nvSpPr>
        <p:spPr>
          <a:xfrm>
            <a:off x="5035270" y="3544141"/>
            <a:ext cx="2179933" cy="110235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平时会利用一些技巧，但是没有很多的逻辑能力，培训后，能更好的预判客户行为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63149C6C-7604-3BC4-DE9C-31593BAC8129}"/>
              </a:ext>
            </a:extLst>
          </p:cNvPr>
          <p:cNvCxnSpPr>
            <a:cxnSpLocks/>
          </p:cNvCxnSpPr>
          <p:nvPr/>
        </p:nvCxnSpPr>
        <p:spPr>
          <a:xfrm>
            <a:off x="5035270" y="3340709"/>
            <a:ext cx="211536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: Rounded Corners 2">
            <a:extLst>
              <a:ext uri="{FF2B5EF4-FFF2-40B4-BE49-F238E27FC236}">
                <a16:creationId xmlns:a16="http://schemas.microsoft.com/office/drawing/2014/main" id="{49A27E68-0783-142F-2A39-1F4831105322}"/>
              </a:ext>
            </a:extLst>
          </p:cNvPr>
          <p:cNvSpPr>
            <a:spLocks/>
          </p:cNvSpPr>
          <p:nvPr/>
        </p:nvSpPr>
        <p:spPr>
          <a:xfrm>
            <a:off x="8183655" y="1858038"/>
            <a:ext cx="3175833" cy="3711187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17B37422-72BB-AFCC-B310-4D62F62D5239}"/>
              </a:ext>
            </a:extLst>
          </p:cNvPr>
          <p:cNvSpPr txBox="1"/>
          <p:nvPr/>
        </p:nvSpPr>
        <p:spPr>
          <a:xfrm>
            <a:off x="9386850" y="2438344"/>
            <a:ext cx="769441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詹先生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F15A7A89-47E5-402A-BF87-F918AB81201A}"/>
              </a:ext>
            </a:extLst>
          </p:cNvPr>
          <p:cNvSpPr txBox="1"/>
          <p:nvPr/>
        </p:nvSpPr>
        <p:spPr>
          <a:xfrm>
            <a:off x="9185255" y="2891057"/>
            <a:ext cx="1231106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楼盘销售主管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5FD6FC12-37C8-4C0B-31A3-217E40969F3F}"/>
              </a:ext>
            </a:extLst>
          </p:cNvPr>
          <p:cNvSpPr txBox="1"/>
          <p:nvPr/>
        </p:nvSpPr>
        <p:spPr>
          <a:xfrm>
            <a:off x="8710842" y="3544141"/>
            <a:ext cx="2179933" cy="110235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自己是销售主管，平时也需要培训销售人员，自己对销售入职培训更有底气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CF4AFD6B-E225-91F5-BE01-3B286BDB64B9}"/>
              </a:ext>
            </a:extLst>
          </p:cNvPr>
          <p:cNvCxnSpPr>
            <a:cxnSpLocks/>
          </p:cNvCxnSpPr>
          <p:nvPr/>
        </p:nvCxnSpPr>
        <p:spPr>
          <a:xfrm>
            <a:off x="8710842" y="3340709"/>
            <a:ext cx="211536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图片 79" descr="坐在轮椅上拇指向上的女人">
            <a:extLst>
              <a:ext uri="{FF2B5EF4-FFF2-40B4-BE49-F238E27FC236}">
                <a16:creationId xmlns:a16="http://schemas.microsoft.com/office/drawing/2014/main" id="{FE8C121D-9452-A091-1D76-94129CCBE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7" r="16749" b="74623"/>
          <a:stretch>
            <a:fillRect/>
          </a:stretch>
        </p:blipFill>
        <p:spPr>
          <a:xfrm>
            <a:off x="5835083" y="1618511"/>
            <a:ext cx="580306" cy="496278"/>
          </a:xfrm>
          <a:custGeom>
            <a:avLst/>
            <a:gdLst>
              <a:gd name="connsiteX0" fmla="*/ 86143 w 580306"/>
              <a:gd name="connsiteY0" fmla="*/ 0 h 496278"/>
              <a:gd name="connsiteX1" fmla="*/ 494164 w 580306"/>
              <a:gd name="connsiteY1" fmla="*/ 0 h 496278"/>
              <a:gd name="connsiteX2" fmla="*/ 495322 w 580306"/>
              <a:gd name="connsiteY2" fmla="*/ 956 h 496278"/>
              <a:gd name="connsiteX3" fmla="*/ 580306 w 580306"/>
              <a:gd name="connsiteY3" fmla="*/ 206125 h 496278"/>
              <a:gd name="connsiteX4" fmla="*/ 290153 w 580306"/>
              <a:gd name="connsiteY4" fmla="*/ 496278 h 496278"/>
              <a:gd name="connsiteX5" fmla="*/ 0 w 580306"/>
              <a:gd name="connsiteY5" fmla="*/ 206125 h 496278"/>
              <a:gd name="connsiteX6" fmla="*/ 84984 w 580306"/>
              <a:gd name="connsiteY6" fmla="*/ 956 h 49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306" h="496278">
                <a:moveTo>
                  <a:pt x="86143" y="0"/>
                </a:moveTo>
                <a:lnTo>
                  <a:pt x="494164" y="0"/>
                </a:lnTo>
                <a:lnTo>
                  <a:pt x="495322" y="956"/>
                </a:lnTo>
                <a:cubicBezTo>
                  <a:pt x="547830" y="53463"/>
                  <a:pt x="580306" y="126002"/>
                  <a:pt x="580306" y="206125"/>
                </a:cubicBezTo>
                <a:cubicBezTo>
                  <a:pt x="580306" y="366372"/>
                  <a:pt x="450400" y="496278"/>
                  <a:pt x="290153" y="496278"/>
                </a:cubicBezTo>
                <a:cubicBezTo>
                  <a:pt x="129906" y="496278"/>
                  <a:pt x="0" y="366372"/>
                  <a:pt x="0" y="206125"/>
                </a:cubicBezTo>
                <a:cubicBezTo>
                  <a:pt x="0" y="126002"/>
                  <a:pt x="32477" y="53463"/>
                  <a:pt x="84984" y="956"/>
                </a:cubicBezTo>
                <a:close/>
              </a:path>
            </a:pathLst>
          </a:cu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BCCE4DA5-54B9-F4E8-795A-04CF613570EC}"/>
              </a:ext>
            </a:extLst>
          </p:cNvPr>
          <p:cNvSpPr/>
          <p:nvPr/>
        </p:nvSpPr>
        <p:spPr>
          <a:xfrm>
            <a:off x="2086824" y="1494077"/>
            <a:ext cx="661118" cy="66111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A75F51D0-7B26-504C-E0A4-3C0845973569}"/>
              </a:ext>
            </a:extLst>
          </p:cNvPr>
          <p:cNvSpPr/>
          <p:nvPr/>
        </p:nvSpPr>
        <p:spPr>
          <a:xfrm>
            <a:off x="2127230" y="1534483"/>
            <a:ext cx="580306" cy="580306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图片 77" descr="正在微笑着解释的男性客户服务人员">
            <a:extLst>
              <a:ext uri="{FF2B5EF4-FFF2-40B4-BE49-F238E27FC236}">
                <a16:creationId xmlns:a16="http://schemas.microsoft.com/office/drawing/2014/main" id="{76F46457-51E8-B004-E22F-10C9598EE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r="27079" b="49243"/>
          <a:stretch>
            <a:fillRect/>
          </a:stretch>
        </p:blipFill>
        <p:spPr>
          <a:xfrm>
            <a:off x="2127230" y="1613565"/>
            <a:ext cx="580306" cy="501224"/>
          </a:xfrm>
          <a:custGeom>
            <a:avLst/>
            <a:gdLst>
              <a:gd name="connsiteX0" fmla="*/ 92137 w 580306"/>
              <a:gd name="connsiteY0" fmla="*/ 0 h 501224"/>
              <a:gd name="connsiteX1" fmla="*/ 488169 w 580306"/>
              <a:gd name="connsiteY1" fmla="*/ 0 h 501224"/>
              <a:gd name="connsiteX2" fmla="*/ 495322 w 580306"/>
              <a:gd name="connsiteY2" fmla="*/ 5902 h 501224"/>
              <a:gd name="connsiteX3" fmla="*/ 580306 w 580306"/>
              <a:gd name="connsiteY3" fmla="*/ 211071 h 501224"/>
              <a:gd name="connsiteX4" fmla="*/ 290153 w 580306"/>
              <a:gd name="connsiteY4" fmla="*/ 501224 h 501224"/>
              <a:gd name="connsiteX5" fmla="*/ 0 w 580306"/>
              <a:gd name="connsiteY5" fmla="*/ 211071 h 501224"/>
              <a:gd name="connsiteX6" fmla="*/ 84984 w 580306"/>
              <a:gd name="connsiteY6" fmla="*/ 5902 h 501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306" h="501224">
                <a:moveTo>
                  <a:pt x="92137" y="0"/>
                </a:moveTo>
                <a:lnTo>
                  <a:pt x="488169" y="0"/>
                </a:lnTo>
                <a:lnTo>
                  <a:pt x="495322" y="5902"/>
                </a:lnTo>
                <a:cubicBezTo>
                  <a:pt x="547830" y="58409"/>
                  <a:pt x="580306" y="130948"/>
                  <a:pt x="580306" y="211071"/>
                </a:cubicBezTo>
                <a:cubicBezTo>
                  <a:pt x="580306" y="371318"/>
                  <a:pt x="450400" y="501224"/>
                  <a:pt x="290153" y="501224"/>
                </a:cubicBezTo>
                <a:cubicBezTo>
                  <a:pt x="129906" y="501224"/>
                  <a:pt x="0" y="371318"/>
                  <a:pt x="0" y="211071"/>
                </a:cubicBezTo>
                <a:cubicBezTo>
                  <a:pt x="0" y="130948"/>
                  <a:pt x="32477" y="58409"/>
                  <a:pt x="84984" y="5902"/>
                </a:cubicBezTo>
                <a:close/>
              </a:path>
            </a:pathLst>
          </a:custGeom>
        </p:spPr>
      </p:pic>
      <p:sp>
        <p:nvSpPr>
          <p:cNvPr id="64" name="椭圆 63">
            <a:extLst>
              <a:ext uri="{FF2B5EF4-FFF2-40B4-BE49-F238E27FC236}">
                <a16:creationId xmlns:a16="http://schemas.microsoft.com/office/drawing/2014/main" id="{FD3CA5C8-B81A-03AC-8E45-32977B138141}"/>
              </a:ext>
            </a:extLst>
          </p:cNvPr>
          <p:cNvSpPr/>
          <p:nvPr/>
        </p:nvSpPr>
        <p:spPr>
          <a:xfrm>
            <a:off x="9437967" y="1494077"/>
            <a:ext cx="661118" cy="66111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D55973BE-CF37-8889-0649-F67AB4EDFAEC}"/>
              </a:ext>
            </a:extLst>
          </p:cNvPr>
          <p:cNvSpPr/>
          <p:nvPr/>
        </p:nvSpPr>
        <p:spPr>
          <a:xfrm>
            <a:off x="9478373" y="1534483"/>
            <a:ext cx="580306" cy="580306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" name="图片 81" descr="拇指向上的年轻商务人士">
            <a:extLst>
              <a:ext uri="{FF2B5EF4-FFF2-40B4-BE49-F238E27FC236}">
                <a16:creationId xmlns:a16="http://schemas.microsoft.com/office/drawing/2014/main" id="{903E1467-C88C-790B-54AA-E70F1C9FA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7" r="18212" b="81107"/>
          <a:stretch>
            <a:fillRect/>
          </a:stretch>
        </p:blipFill>
        <p:spPr>
          <a:xfrm>
            <a:off x="9478373" y="1613567"/>
            <a:ext cx="580306" cy="501223"/>
          </a:xfrm>
          <a:custGeom>
            <a:avLst/>
            <a:gdLst>
              <a:gd name="connsiteX0" fmla="*/ 92136 w 580306"/>
              <a:gd name="connsiteY0" fmla="*/ 0 h 501223"/>
              <a:gd name="connsiteX1" fmla="*/ 488170 w 580306"/>
              <a:gd name="connsiteY1" fmla="*/ 0 h 501223"/>
              <a:gd name="connsiteX2" fmla="*/ 495322 w 580306"/>
              <a:gd name="connsiteY2" fmla="*/ 5901 h 501223"/>
              <a:gd name="connsiteX3" fmla="*/ 580306 w 580306"/>
              <a:gd name="connsiteY3" fmla="*/ 211070 h 501223"/>
              <a:gd name="connsiteX4" fmla="*/ 290153 w 580306"/>
              <a:gd name="connsiteY4" fmla="*/ 501223 h 501223"/>
              <a:gd name="connsiteX5" fmla="*/ 0 w 580306"/>
              <a:gd name="connsiteY5" fmla="*/ 211070 h 501223"/>
              <a:gd name="connsiteX6" fmla="*/ 84984 w 580306"/>
              <a:gd name="connsiteY6" fmla="*/ 5901 h 501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306" h="501223">
                <a:moveTo>
                  <a:pt x="92136" y="0"/>
                </a:moveTo>
                <a:lnTo>
                  <a:pt x="488170" y="0"/>
                </a:lnTo>
                <a:lnTo>
                  <a:pt x="495322" y="5901"/>
                </a:lnTo>
                <a:cubicBezTo>
                  <a:pt x="547830" y="58408"/>
                  <a:pt x="580306" y="130947"/>
                  <a:pt x="580306" y="211070"/>
                </a:cubicBezTo>
                <a:cubicBezTo>
                  <a:pt x="580306" y="371317"/>
                  <a:pt x="450400" y="501223"/>
                  <a:pt x="290153" y="501223"/>
                </a:cubicBezTo>
                <a:cubicBezTo>
                  <a:pt x="129906" y="501223"/>
                  <a:pt x="0" y="371317"/>
                  <a:pt x="0" y="211070"/>
                </a:cubicBezTo>
                <a:cubicBezTo>
                  <a:pt x="0" y="130947"/>
                  <a:pt x="32477" y="58408"/>
                  <a:pt x="84984" y="5901"/>
                </a:cubicBezTo>
                <a:close/>
              </a:path>
            </a:pathLst>
          </a:custGeom>
        </p:spPr>
      </p:pic>
      <p:cxnSp>
        <p:nvCxnSpPr>
          <p:cNvPr id="85" name="直接连接符 84">
            <a:extLst>
              <a:ext uri="{FF2B5EF4-FFF2-40B4-BE49-F238E27FC236}">
                <a16:creationId xmlns:a16="http://schemas.microsoft.com/office/drawing/2014/main" id="{01E03713-19D1-0387-75D6-3AF2099200EC}"/>
              </a:ext>
            </a:extLst>
          </p:cNvPr>
          <p:cNvCxnSpPr>
            <a:cxnSpLocks/>
          </p:cNvCxnSpPr>
          <p:nvPr/>
        </p:nvCxnSpPr>
        <p:spPr>
          <a:xfrm>
            <a:off x="1359699" y="5269232"/>
            <a:ext cx="211536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20CD986E-55AB-6B9C-C736-F047E8664A0C}"/>
              </a:ext>
            </a:extLst>
          </p:cNvPr>
          <p:cNvCxnSpPr>
            <a:cxnSpLocks/>
          </p:cNvCxnSpPr>
          <p:nvPr/>
        </p:nvCxnSpPr>
        <p:spPr>
          <a:xfrm>
            <a:off x="5012665" y="5269232"/>
            <a:ext cx="211536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DFE12933-99C4-CD0B-FF58-AD80E897D108}"/>
              </a:ext>
            </a:extLst>
          </p:cNvPr>
          <p:cNvCxnSpPr>
            <a:cxnSpLocks/>
          </p:cNvCxnSpPr>
          <p:nvPr/>
        </p:nvCxnSpPr>
        <p:spPr>
          <a:xfrm>
            <a:off x="8710841" y="5265624"/>
            <a:ext cx="211536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135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F3BFCDF-472F-B582-2771-866DC4B380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了解逼定</a:t>
            </a:r>
            <a:endParaRPr 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E11C1E-3D4C-99CE-DBC7-76F0D85C64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903910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2">
            <a:extLst>
              <a:ext uri="{FF2B5EF4-FFF2-40B4-BE49-F238E27FC236}">
                <a16:creationId xmlns:a16="http://schemas.microsoft.com/office/drawing/2014/main" id="{8EC698B7-5A63-96CA-655B-A6B7147D43C5}"/>
              </a:ext>
            </a:extLst>
          </p:cNvPr>
          <p:cNvSpPr>
            <a:spLocks/>
          </p:cNvSpPr>
          <p:nvPr/>
        </p:nvSpPr>
        <p:spPr>
          <a:xfrm>
            <a:off x="8541046" y="2318310"/>
            <a:ext cx="2776242" cy="3595128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34" name="Rectangle: Rounded Corners 2">
            <a:extLst>
              <a:ext uri="{FF2B5EF4-FFF2-40B4-BE49-F238E27FC236}">
                <a16:creationId xmlns:a16="http://schemas.microsoft.com/office/drawing/2014/main" id="{7E1E6EFE-5544-B63C-2EDD-872BC2B97BC2}"/>
              </a:ext>
            </a:extLst>
          </p:cNvPr>
          <p:cNvSpPr>
            <a:spLocks/>
          </p:cNvSpPr>
          <p:nvPr/>
        </p:nvSpPr>
        <p:spPr>
          <a:xfrm>
            <a:off x="842737" y="2318309"/>
            <a:ext cx="2776242" cy="3595129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5C9FD7BF-79A6-3193-C7B7-E53CF21792B5}"/>
              </a:ext>
            </a:extLst>
          </p:cNvPr>
          <p:cNvSpPr/>
          <p:nvPr/>
        </p:nvSpPr>
        <p:spPr>
          <a:xfrm>
            <a:off x="9020537" y="2081454"/>
            <a:ext cx="1881497" cy="605754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1F01A2C9-B973-3796-D414-A68AA99B9814}"/>
              </a:ext>
            </a:extLst>
          </p:cNvPr>
          <p:cNvSpPr/>
          <p:nvPr/>
        </p:nvSpPr>
        <p:spPr>
          <a:xfrm>
            <a:off x="1280867" y="2081454"/>
            <a:ext cx="1881497" cy="605754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">
            <a:extLst>
              <a:ext uri="{FF2B5EF4-FFF2-40B4-BE49-F238E27FC236}">
                <a16:creationId xmlns:a16="http://schemas.microsoft.com/office/drawing/2014/main" id="{157D2FFB-A59F-5E35-0FFB-BE4EBE470A23}"/>
              </a:ext>
            </a:extLst>
          </p:cNvPr>
          <p:cNvSpPr>
            <a:spLocks/>
          </p:cNvSpPr>
          <p:nvPr/>
        </p:nvSpPr>
        <p:spPr>
          <a:xfrm>
            <a:off x="4217410" y="1676400"/>
            <a:ext cx="3808700" cy="4237038"/>
          </a:xfrm>
          <a:prstGeom prst="roundRect">
            <a:avLst>
              <a:gd name="adj" fmla="val 4159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0F02E85-2444-E0D3-109F-CA2669432B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逼定前提</a:t>
            </a:r>
            <a:endParaRPr 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9162DD3-2F13-30BE-3C73-8125BCE43BE5}"/>
              </a:ext>
            </a:extLst>
          </p:cNvPr>
          <p:cNvSpPr txBox="1"/>
          <p:nvPr/>
        </p:nvSpPr>
        <p:spPr>
          <a:xfrm>
            <a:off x="4626377" y="2318309"/>
            <a:ext cx="3019472" cy="141737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just">
              <a:lnSpc>
                <a:spcPct val="130000"/>
              </a:lnSpc>
            </a:pP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认为产品价格合理甚至物超所值。喜欢产品</a:t>
            </a:r>
            <a:r>
              <a:rPr lang="en-US" altLang="zh-CN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,</a:t>
            </a: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合乎需求。对销售人员认同，有亲切感，好感。对于产品需求和认同的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C7820E7-B798-0059-0C62-7762640A2C2E}"/>
              </a:ext>
            </a:extLst>
          </p:cNvPr>
          <p:cNvSpPr txBox="1"/>
          <p:nvPr/>
        </p:nvSpPr>
        <p:spPr>
          <a:xfrm>
            <a:off x="9232541" y="2199665"/>
            <a:ext cx="1538883" cy="3693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决策人在场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8F3FEC0-C063-1FDE-D79F-D5A42147B647}"/>
              </a:ext>
            </a:extLst>
          </p:cNvPr>
          <p:cNvSpPr txBox="1"/>
          <p:nvPr/>
        </p:nvSpPr>
        <p:spPr>
          <a:xfrm>
            <a:off x="1464911" y="2199665"/>
            <a:ext cx="1538883" cy="3693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具有购买力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CE7412EE-A3E0-C6A2-5C1D-043912DB35E5}"/>
              </a:ext>
            </a:extLst>
          </p:cNvPr>
          <p:cNvSpPr/>
          <p:nvPr/>
        </p:nvSpPr>
        <p:spPr>
          <a:xfrm>
            <a:off x="5155251" y="1412875"/>
            <a:ext cx="1881497" cy="605754"/>
          </a:xfrm>
          <a:prstGeom prst="roundRect">
            <a:avLst>
              <a:gd name="adj" fmla="val 11717"/>
            </a:avLst>
          </a:prstGeom>
          <a:solidFill>
            <a:schemeClr val="accent1"/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49BABED-9520-ED1D-D0E4-1CD5F506850B}"/>
              </a:ext>
            </a:extLst>
          </p:cNvPr>
          <p:cNvSpPr txBox="1"/>
          <p:nvPr/>
        </p:nvSpPr>
        <p:spPr>
          <a:xfrm>
            <a:off x="5323604" y="1551375"/>
            <a:ext cx="1544791" cy="3693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客户认同感 </a:t>
            </a:r>
          </a:p>
        </p:txBody>
      </p:sp>
      <p:sp>
        <p:nvSpPr>
          <p:cNvPr id="36" name="Rectangle: Rounded Corners 2">
            <a:extLst>
              <a:ext uri="{FF2B5EF4-FFF2-40B4-BE49-F238E27FC236}">
                <a16:creationId xmlns:a16="http://schemas.microsoft.com/office/drawing/2014/main" id="{BFEB9D92-6B28-F9F4-01E9-720D53CF3886}"/>
              </a:ext>
            </a:extLst>
          </p:cNvPr>
          <p:cNvSpPr>
            <a:spLocks/>
          </p:cNvSpPr>
          <p:nvPr/>
        </p:nvSpPr>
        <p:spPr>
          <a:xfrm>
            <a:off x="1178085" y="5885580"/>
            <a:ext cx="2035799" cy="36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37" name="Rectangle: Rounded Corners 2">
            <a:extLst>
              <a:ext uri="{FF2B5EF4-FFF2-40B4-BE49-F238E27FC236}">
                <a16:creationId xmlns:a16="http://schemas.microsoft.com/office/drawing/2014/main" id="{7CDF9C93-5357-F1C0-C96B-3F2BAA5979F0}"/>
              </a:ext>
            </a:extLst>
          </p:cNvPr>
          <p:cNvSpPr>
            <a:spLocks/>
          </p:cNvSpPr>
          <p:nvPr/>
        </p:nvSpPr>
        <p:spPr>
          <a:xfrm>
            <a:off x="5078099" y="5885580"/>
            <a:ext cx="2035799" cy="36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38" name="Rectangle: Rounded Corners 2">
            <a:extLst>
              <a:ext uri="{FF2B5EF4-FFF2-40B4-BE49-F238E27FC236}">
                <a16:creationId xmlns:a16="http://schemas.microsoft.com/office/drawing/2014/main" id="{A9F41DD0-704F-F324-4469-983F940A6BE6}"/>
              </a:ext>
            </a:extLst>
          </p:cNvPr>
          <p:cNvSpPr>
            <a:spLocks/>
          </p:cNvSpPr>
          <p:nvPr/>
        </p:nvSpPr>
        <p:spPr>
          <a:xfrm>
            <a:off x="8969017" y="5885580"/>
            <a:ext cx="2035799" cy="36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A6050DC-BAE6-5C4D-5AAA-F4287D43EECD}"/>
              </a:ext>
            </a:extLst>
          </p:cNvPr>
          <p:cNvSpPr txBox="1"/>
          <p:nvPr/>
        </p:nvSpPr>
        <p:spPr>
          <a:xfrm>
            <a:off x="1153528" y="2946366"/>
            <a:ext cx="2231901" cy="105727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客户支付货币以购买商品或服务能力，保证是有效客户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E3B42ED-1A6D-A4AC-77C2-25A6AF6AC03A}"/>
              </a:ext>
            </a:extLst>
          </p:cNvPr>
          <p:cNvSpPr txBox="1"/>
          <p:nvPr/>
        </p:nvSpPr>
        <p:spPr>
          <a:xfrm>
            <a:off x="8886033" y="2946366"/>
            <a:ext cx="2231901" cy="105727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>
              <a:lnSpc>
                <a:spcPct val="130000"/>
              </a:lnSpc>
              <a:tabLst>
                <a:tab pos="1346200" algn="l"/>
              </a:tabLst>
            </a:pP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能决断买或者不买这个问题的人或者家庭确实在现场</a:t>
            </a: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FBA9477E-51CB-B1D7-C38A-153F59790675}"/>
              </a:ext>
            </a:extLst>
          </p:cNvPr>
          <p:cNvSpPr/>
          <p:nvPr/>
        </p:nvSpPr>
        <p:spPr>
          <a:xfrm>
            <a:off x="1833655" y="4799717"/>
            <a:ext cx="643510" cy="64351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1C53BB94-8389-F265-0F73-2BE8A9F355D1}"/>
              </a:ext>
            </a:extLst>
          </p:cNvPr>
          <p:cNvSpPr/>
          <p:nvPr/>
        </p:nvSpPr>
        <p:spPr>
          <a:xfrm>
            <a:off x="5692230" y="4597441"/>
            <a:ext cx="845310" cy="84531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084ECF30-B42D-DED2-D5A5-86CEE76A9E19}"/>
              </a:ext>
            </a:extLst>
          </p:cNvPr>
          <p:cNvSpPr/>
          <p:nvPr/>
        </p:nvSpPr>
        <p:spPr>
          <a:xfrm>
            <a:off x="9665213" y="4799717"/>
            <a:ext cx="643510" cy="64351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+mn-ea"/>
            </a:endParaRPr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25B7BCA2-F8B2-E9F9-5F59-E35B1B2307B2}"/>
              </a:ext>
            </a:extLst>
          </p:cNvPr>
          <p:cNvSpPr/>
          <p:nvPr/>
        </p:nvSpPr>
        <p:spPr>
          <a:xfrm>
            <a:off x="1981572" y="4275158"/>
            <a:ext cx="360000" cy="360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32079783-008A-78BB-556F-EBFEF8A8DC20}"/>
              </a:ext>
            </a:extLst>
          </p:cNvPr>
          <p:cNvSpPr/>
          <p:nvPr/>
        </p:nvSpPr>
        <p:spPr>
          <a:xfrm>
            <a:off x="5915998" y="4265334"/>
            <a:ext cx="360000" cy="360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3C306E85-B0ED-109A-4D4F-782997CCC0B0}"/>
              </a:ext>
            </a:extLst>
          </p:cNvPr>
          <p:cNvSpPr/>
          <p:nvPr/>
        </p:nvSpPr>
        <p:spPr>
          <a:xfrm>
            <a:off x="9781285" y="4275158"/>
            <a:ext cx="360000" cy="360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279400" dist="254000" dir="5400000" sx="90000" sy="9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形 4">
            <a:extLst>
              <a:ext uri="{FF2B5EF4-FFF2-40B4-BE49-F238E27FC236}">
                <a16:creationId xmlns:a16="http://schemas.microsoft.com/office/drawing/2014/main" id="{A75832EE-910E-9761-73BB-AF7D29585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85221" y="4924016"/>
            <a:ext cx="403390" cy="403390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2526EEC0-7D68-E194-C198-F47FB15E7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44605" y="4754033"/>
            <a:ext cx="545086" cy="545086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C7F1E7A4-3068-6539-A0C5-9C59E2CF004D}"/>
              </a:ext>
            </a:extLst>
          </p:cNvPr>
          <p:cNvGrpSpPr/>
          <p:nvPr/>
        </p:nvGrpSpPr>
        <p:grpSpPr>
          <a:xfrm>
            <a:off x="1981572" y="4995334"/>
            <a:ext cx="347676" cy="260756"/>
            <a:chOff x="1976044" y="4990651"/>
            <a:chExt cx="360161" cy="270121"/>
          </a:xfrm>
        </p:grpSpPr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4BF6A50F-5A7C-38E7-22A2-B5756954571A}"/>
                </a:ext>
              </a:extLst>
            </p:cNvPr>
            <p:cNvSpPr/>
            <p:nvPr/>
          </p:nvSpPr>
          <p:spPr>
            <a:xfrm>
              <a:off x="1976044" y="4990651"/>
              <a:ext cx="360161" cy="270121"/>
            </a:xfrm>
            <a:custGeom>
              <a:avLst/>
              <a:gdLst>
                <a:gd name="connsiteX0" fmla="*/ 0 w 360161"/>
                <a:gd name="connsiteY0" fmla="*/ 18008 h 270121"/>
                <a:gd name="connsiteX1" fmla="*/ 18008 w 360161"/>
                <a:gd name="connsiteY1" fmla="*/ 0 h 270121"/>
                <a:gd name="connsiteX2" fmla="*/ 342154 w 360161"/>
                <a:gd name="connsiteY2" fmla="*/ 0 h 270121"/>
                <a:gd name="connsiteX3" fmla="*/ 360162 w 360161"/>
                <a:gd name="connsiteY3" fmla="*/ 18008 h 270121"/>
                <a:gd name="connsiteX4" fmla="*/ 360162 w 360161"/>
                <a:gd name="connsiteY4" fmla="*/ 252113 h 270121"/>
                <a:gd name="connsiteX5" fmla="*/ 342154 w 360161"/>
                <a:gd name="connsiteY5" fmla="*/ 270121 h 270121"/>
                <a:gd name="connsiteX6" fmla="*/ 18008 w 360161"/>
                <a:gd name="connsiteY6" fmla="*/ 270121 h 270121"/>
                <a:gd name="connsiteX7" fmla="*/ 0 w 360161"/>
                <a:gd name="connsiteY7" fmla="*/ 252113 h 270121"/>
                <a:gd name="connsiteX8" fmla="*/ 0 w 360161"/>
                <a:gd name="connsiteY8" fmla="*/ 18008 h 27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161" h="270121">
                  <a:moveTo>
                    <a:pt x="0" y="18008"/>
                  </a:moveTo>
                  <a:cubicBezTo>
                    <a:pt x="0" y="8062"/>
                    <a:pt x="8062" y="0"/>
                    <a:pt x="18008" y="0"/>
                  </a:cubicBezTo>
                  <a:lnTo>
                    <a:pt x="342154" y="0"/>
                  </a:lnTo>
                  <a:cubicBezTo>
                    <a:pt x="352099" y="0"/>
                    <a:pt x="360162" y="8062"/>
                    <a:pt x="360162" y="18008"/>
                  </a:cubicBezTo>
                  <a:lnTo>
                    <a:pt x="360162" y="252113"/>
                  </a:lnTo>
                  <a:cubicBezTo>
                    <a:pt x="360162" y="262059"/>
                    <a:pt x="352099" y="270121"/>
                    <a:pt x="342154" y="270121"/>
                  </a:cubicBezTo>
                  <a:lnTo>
                    <a:pt x="18008" y="270121"/>
                  </a:lnTo>
                  <a:cubicBezTo>
                    <a:pt x="8062" y="270121"/>
                    <a:pt x="0" y="262059"/>
                    <a:pt x="0" y="252113"/>
                  </a:cubicBezTo>
                  <a:lnTo>
                    <a:pt x="0" y="18008"/>
                  </a:lnTo>
                  <a:close/>
                </a:path>
              </a:pathLst>
            </a:custGeom>
            <a:noFill/>
            <a:ln w="35719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32E0952E-0A00-4FDE-FCD6-5597173A40A8}"/>
                </a:ext>
              </a:extLst>
            </p:cNvPr>
            <p:cNvSpPr/>
            <p:nvPr/>
          </p:nvSpPr>
          <p:spPr>
            <a:xfrm>
              <a:off x="2111104" y="5053679"/>
              <a:ext cx="90040" cy="45020"/>
            </a:xfrm>
            <a:custGeom>
              <a:avLst/>
              <a:gdLst>
                <a:gd name="connsiteX0" fmla="*/ 0 w 90040"/>
                <a:gd name="connsiteY0" fmla="*/ 0 h 45020"/>
                <a:gd name="connsiteX1" fmla="*/ 45020 w 90040"/>
                <a:gd name="connsiteY1" fmla="*/ 45020 h 45020"/>
                <a:gd name="connsiteX2" fmla="*/ 90040 w 90040"/>
                <a:gd name="connsiteY2" fmla="*/ 0 h 45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040" h="45020">
                  <a:moveTo>
                    <a:pt x="0" y="0"/>
                  </a:moveTo>
                  <a:lnTo>
                    <a:pt x="45020" y="45020"/>
                  </a:lnTo>
                  <a:lnTo>
                    <a:pt x="90040" y="0"/>
                  </a:lnTo>
                </a:path>
              </a:pathLst>
            </a:custGeom>
            <a:noFill/>
            <a:ln w="35719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95F1A35-CEDA-5B27-778D-C79723F5D631}"/>
                </a:ext>
              </a:extLst>
            </p:cNvPr>
            <p:cNvSpPr/>
            <p:nvPr/>
          </p:nvSpPr>
          <p:spPr>
            <a:xfrm>
              <a:off x="2102100" y="5107704"/>
              <a:ext cx="108048" cy="9004"/>
            </a:xfrm>
            <a:custGeom>
              <a:avLst/>
              <a:gdLst>
                <a:gd name="connsiteX0" fmla="*/ 0 w 108048"/>
                <a:gd name="connsiteY0" fmla="*/ 0 h 9004"/>
                <a:gd name="connsiteX1" fmla="*/ 108049 w 108048"/>
                <a:gd name="connsiteY1" fmla="*/ 0 h 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048" h="9004">
                  <a:moveTo>
                    <a:pt x="0" y="0"/>
                  </a:moveTo>
                  <a:lnTo>
                    <a:pt x="108049" y="0"/>
                  </a:lnTo>
                </a:path>
              </a:pathLst>
            </a:custGeom>
            <a:noFill/>
            <a:ln w="35719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E10F23FB-F7D5-D587-0E0B-332CDD9CBF06}"/>
                </a:ext>
              </a:extLst>
            </p:cNvPr>
            <p:cNvSpPr/>
            <p:nvPr/>
          </p:nvSpPr>
          <p:spPr>
            <a:xfrm>
              <a:off x="2102100" y="5161728"/>
              <a:ext cx="108048" cy="9004"/>
            </a:xfrm>
            <a:custGeom>
              <a:avLst/>
              <a:gdLst>
                <a:gd name="connsiteX0" fmla="*/ 0 w 108048"/>
                <a:gd name="connsiteY0" fmla="*/ 0 h 9004"/>
                <a:gd name="connsiteX1" fmla="*/ 108049 w 108048"/>
                <a:gd name="connsiteY1" fmla="*/ 0 h 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048" h="9004">
                  <a:moveTo>
                    <a:pt x="0" y="0"/>
                  </a:moveTo>
                  <a:lnTo>
                    <a:pt x="108049" y="0"/>
                  </a:lnTo>
                </a:path>
              </a:pathLst>
            </a:custGeom>
            <a:noFill/>
            <a:ln w="35719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658F79FE-9101-B4B2-DB20-0847703397AF}"/>
                </a:ext>
              </a:extLst>
            </p:cNvPr>
            <p:cNvSpPr/>
            <p:nvPr/>
          </p:nvSpPr>
          <p:spPr>
            <a:xfrm>
              <a:off x="2156125" y="5107704"/>
              <a:ext cx="9004" cy="90040"/>
            </a:xfrm>
            <a:custGeom>
              <a:avLst/>
              <a:gdLst>
                <a:gd name="connsiteX0" fmla="*/ 0 w 9004"/>
                <a:gd name="connsiteY0" fmla="*/ 0 h 90040"/>
                <a:gd name="connsiteX1" fmla="*/ 0 w 9004"/>
                <a:gd name="connsiteY1" fmla="*/ 90040 h 9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004" h="90040">
                  <a:moveTo>
                    <a:pt x="0" y="0"/>
                  </a:moveTo>
                  <a:lnTo>
                    <a:pt x="0" y="90040"/>
                  </a:lnTo>
                </a:path>
              </a:pathLst>
            </a:custGeom>
            <a:noFill/>
            <a:ln w="35719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3489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>
            <a:extLst>
              <a:ext uri="{FF2B5EF4-FFF2-40B4-BE49-F238E27FC236}">
                <a16:creationId xmlns:a16="http://schemas.microsoft.com/office/drawing/2014/main" id="{1BB87BEB-C651-6F34-F580-14EA0C25E2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864" b="10805"/>
          <a:stretch>
            <a:fillRect/>
          </a:stretch>
        </p:blipFill>
        <p:spPr>
          <a:xfrm>
            <a:off x="1448362" y="0"/>
            <a:ext cx="9358171" cy="6858000"/>
          </a:xfrm>
          <a:custGeom>
            <a:avLst/>
            <a:gdLst>
              <a:gd name="connsiteX0" fmla="*/ 0 w 9358171"/>
              <a:gd name="connsiteY0" fmla="*/ 0 h 6858000"/>
              <a:gd name="connsiteX1" fmla="*/ 9358171 w 9358171"/>
              <a:gd name="connsiteY1" fmla="*/ 0 h 6858000"/>
              <a:gd name="connsiteX2" fmla="*/ 9358171 w 9358171"/>
              <a:gd name="connsiteY2" fmla="*/ 6858000 h 6858000"/>
              <a:gd name="connsiteX3" fmla="*/ 0 w 93581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58171" h="6858000">
                <a:moveTo>
                  <a:pt x="0" y="0"/>
                </a:moveTo>
                <a:lnTo>
                  <a:pt x="9358171" y="0"/>
                </a:lnTo>
                <a:lnTo>
                  <a:pt x="935817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BDC2DE1A-1330-FF39-08FC-7E6189584E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116" b="19550"/>
          <a:stretch>
            <a:fillRect/>
          </a:stretch>
        </p:blipFill>
        <p:spPr>
          <a:xfrm>
            <a:off x="130546" y="0"/>
            <a:ext cx="11961389" cy="6858000"/>
          </a:xfrm>
          <a:custGeom>
            <a:avLst/>
            <a:gdLst>
              <a:gd name="connsiteX0" fmla="*/ 0 w 11961389"/>
              <a:gd name="connsiteY0" fmla="*/ 0 h 6858000"/>
              <a:gd name="connsiteX1" fmla="*/ 11961389 w 11961389"/>
              <a:gd name="connsiteY1" fmla="*/ 0 h 6858000"/>
              <a:gd name="connsiteX2" fmla="*/ 11961389 w 11961389"/>
              <a:gd name="connsiteY2" fmla="*/ 6858000 h 6858000"/>
              <a:gd name="connsiteX3" fmla="*/ 0 w 1196138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61389" h="6858000">
                <a:moveTo>
                  <a:pt x="0" y="0"/>
                </a:moveTo>
                <a:lnTo>
                  <a:pt x="11961389" y="0"/>
                </a:lnTo>
                <a:lnTo>
                  <a:pt x="1196138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6" name="椭圆 35">
            <a:extLst>
              <a:ext uri="{FF2B5EF4-FFF2-40B4-BE49-F238E27FC236}">
                <a16:creationId xmlns:a16="http://schemas.microsoft.com/office/drawing/2014/main" id="{F5A23377-5593-7DF8-95ED-1BC5FBE0F1BF}"/>
              </a:ext>
            </a:extLst>
          </p:cNvPr>
          <p:cNvSpPr/>
          <p:nvPr/>
        </p:nvSpPr>
        <p:spPr>
          <a:xfrm>
            <a:off x="4767937" y="1928423"/>
            <a:ext cx="2656126" cy="2656126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54C8E4F8-46B8-6F4A-615B-181F9CB3AA46}"/>
              </a:ext>
            </a:extLst>
          </p:cNvPr>
          <p:cNvSpPr/>
          <p:nvPr/>
        </p:nvSpPr>
        <p:spPr>
          <a:xfrm>
            <a:off x="4767937" y="1928423"/>
            <a:ext cx="2656126" cy="2656126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pic>
        <p:nvPicPr>
          <p:cNvPr id="38" name="图片 37" descr="人站在桌子上&#10;&#10;低可信度描述已自动生成">
            <a:extLst>
              <a:ext uri="{FF2B5EF4-FFF2-40B4-BE49-F238E27FC236}">
                <a16:creationId xmlns:a16="http://schemas.microsoft.com/office/drawing/2014/main" id="{BFE93E7A-0ADC-65AD-9CB4-70A12521864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2" t="1531" r="24478" b="9129"/>
          <a:stretch>
            <a:fillRect/>
          </a:stretch>
        </p:blipFill>
        <p:spPr>
          <a:xfrm>
            <a:off x="4767937" y="1928423"/>
            <a:ext cx="2656126" cy="2656126"/>
          </a:xfrm>
          <a:custGeom>
            <a:avLst/>
            <a:gdLst>
              <a:gd name="connsiteX0" fmla="*/ 1328063 w 2656126"/>
              <a:gd name="connsiteY0" fmla="*/ 0 h 2656126"/>
              <a:gd name="connsiteX1" fmla="*/ 2656126 w 2656126"/>
              <a:gd name="connsiteY1" fmla="*/ 1328063 h 2656126"/>
              <a:gd name="connsiteX2" fmla="*/ 1328063 w 2656126"/>
              <a:gd name="connsiteY2" fmla="*/ 2656126 h 2656126"/>
              <a:gd name="connsiteX3" fmla="*/ 0 w 2656126"/>
              <a:gd name="connsiteY3" fmla="*/ 1328063 h 2656126"/>
              <a:gd name="connsiteX4" fmla="*/ 1328063 w 2656126"/>
              <a:gd name="connsiteY4" fmla="*/ 0 h 265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126" h="2656126">
                <a:moveTo>
                  <a:pt x="1328063" y="0"/>
                </a:moveTo>
                <a:cubicBezTo>
                  <a:pt x="2061532" y="0"/>
                  <a:pt x="2656126" y="594594"/>
                  <a:pt x="2656126" y="1328063"/>
                </a:cubicBezTo>
                <a:cubicBezTo>
                  <a:pt x="2656126" y="2061532"/>
                  <a:pt x="2061532" y="2656126"/>
                  <a:pt x="1328063" y="2656126"/>
                </a:cubicBezTo>
                <a:cubicBezTo>
                  <a:pt x="594594" y="2656126"/>
                  <a:pt x="0" y="2061532"/>
                  <a:pt x="0" y="1328063"/>
                </a:cubicBezTo>
                <a:cubicBezTo>
                  <a:pt x="0" y="594594"/>
                  <a:pt x="594594" y="0"/>
                  <a:pt x="1328063" y="0"/>
                </a:cubicBezTo>
                <a:close/>
              </a:path>
            </a:pathLst>
          </a:cu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6AFAE26-9D4C-6362-9927-3F35103AC7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逼定的基本要求</a:t>
            </a:r>
            <a:endParaRPr 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90BE7F7-8803-DB94-A2C5-1BC6CDDBAD59}"/>
              </a:ext>
            </a:extLst>
          </p:cNvPr>
          <p:cNvSpPr txBox="1"/>
          <p:nvPr/>
        </p:nvSpPr>
        <p:spPr>
          <a:xfrm>
            <a:off x="1733120" y="2555582"/>
            <a:ext cx="215443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心态要保持平和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C26F3C2-CB4D-66CE-3B54-5FA8162192B4}"/>
              </a:ext>
            </a:extLst>
          </p:cNvPr>
          <p:cNvSpPr txBox="1"/>
          <p:nvPr/>
        </p:nvSpPr>
        <p:spPr>
          <a:xfrm>
            <a:off x="2150007" y="4148032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心里揣摩到位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EB5AD48-1370-5DAA-DC90-E1DEC1F15A3E}"/>
              </a:ext>
            </a:extLst>
          </p:cNvPr>
          <p:cNvSpPr txBox="1"/>
          <p:nvPr/>
        </p:nvSpPr>
        <p:spPr>
          <a:xfrm>
            <a:off x="5204118" y="5494637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把握成交时机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DF926EC-5B85-8E79-27DA-C2651809C83D}"/>
              </a:ext>
            </a:extLst>
          </p:cNvPr>
          <p:cNvSpPr txBox="1"/>
          <p:nvPr/>
        </p:nvSpPr>
        <p:spPr>
          <a:xfrm>
            <a:off x="8325870" y="4148032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逼定张弛有度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3393A62-8462-1066-DA04-ECB26752E24F}"/>
              </a:ext>
            </a:extLst>
          </p:cNvPr>
          <p:cNvSpPr txBox="1"/>
          <p:nvPr/>
        </p:nvSpPr>
        <p:spPr>
          <a:xfrm>
            <a:off x="8518255" y="2555582"/>
            <a:ext cx="184665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不多介绍房源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4C9196EA-9F5D-88BC-3D82-64E275B712A1}"/>
              </a:ext>
            </a:extLst>
          </p:cNvPr>
          <p:cNvSpPr/>
          <p:nvPr/>
        </p:nvSpPr>
        <p:spPr>
          <a:xfrm>
            <a:off x="4157641" y="1222601"/>
            <a:ext cx="3939614" cy="3939614"/>
          </a:xfrm>
          <a:prstGeom prst="ellipse">
            <a:avLst/>
          </a:prstGeom>
          <a:noFill/>
          <a:ln w="15875" cap="flat" cmpd="sng" algn="ctr"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9FF21087-BACC-58F5-2627-191D578ED79D}"/>
              </a:ext>
            </a:extLst>
          </p:cNvPr>
          <p:cNvSpPr/>
          <p:nvPr/>
        </p:nvSpPr>
        <p:spPr>
          <a:xfrm>
            <a:off x="4107843" y="4025328"/>
            <a:ext cx="541244" cy="541244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63D8B503-45FB-27C2-82C1-B23888A8CB29}"/>
              </a:ext>
            </a:extLst>
          </p:cNvPr>
          <p:cNvSpPr/>
          <p:nvPr/>
        </p:nvSpPr>
        <p:spPr>
          <a:xfrm>
            <a:off x="5856826" y="4862307"/>
            <a:ext cx="541244" cy="541244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257176E9-1D67-3250-0F52-5D5976267FC3}"/>
              </a:ext>
            </a:extLst>
          </p:cNvPr>
          <p:cNvSpPr/>
          <p:nvPr/>
        </p:nvSpPr>
        <p:spPr>
          <a:xfrm>
            <a:off x="7594635" y="4025328"/>
            <a:ext cx="541244" cy="541244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CF842F44-2623-5F1E-9BFC-3391EC1F5F26}"/>
              </a:ext>
            </a:extLst>
          </p:cNvPr>
          <p:cNvSpPr txBox="1"/>
          <p:nvPr/>
        </p:nvSpPr>
        <p:spPr>
          <a:xfrm>
            <a:off x="5108059" y="2938759"/>
            <a:ext cx="2051844" cy="615553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sz="4000" dirty="0">
                <a:solidFill>
                  <a:schemeClr val="bg1"/>
                </a:solidFill>
                <a:latin typeface="+mj-ea"/>
                <a:ea typeface="+mj-ea"/>
              </a:rPr>
              <a:t>基本要求</a:t>
            </a:r>
            <a:endParaRPr lang="en-US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04410D28-64DA-6C1E-390A-081D0C39B48F}"/>
              </a:ext>
            </a:extLst>
          </p:cNvPr>
          <p:cNvSpPr/>
          <p:nvPr/>
        </p:nvSpPr>
        <p:spPr>
          <a:xfrm>
            <a:off x="4211227" y="4137362"/>
            <a:ext cx="318171" cy="318142"/>
          </a:xfrm>
          <a:custGeom>
            <a:avLst/>
            <a:gdLst>
              <a:gd name="connsiteX0" fmla="*/ 135789 w 318171"/>
              <a:gd name="connsiteY0" fmla="*/ 0 h 318142"/>
              <a:gd name="connsiteX1" fmla="*/ 0 w 318171"/>
              <a:gd name="connsiteY1" fmla="*/ 158163 h 318142"/>
              <a:gd name="connsiteX2" fmla="*/ 135873 w 318171"/>
              <a:gd name="connsiteY2" fmla="*/ 316338 h 318142"/>
              <a:gd name="connsiteX3" fmla="*/ 159980 w 318171"/>
              <a:gd name="connsiteY3" fmla="*/ 318143 h 318142"/>
              <a:gd name="connsiteX4" fmla="*/ 184007 w 318171"/>
              <a:gd name="connsiteY4" fmla="*/ 316350 h 318142"/>
              <a:gd name="connsiteX5" fmla="*/ 318171 w 318171"/>
              <a:gd name="connsiteY5" fmla="*/ 182163 h 318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171" h="318142">
                <a:moveTo>
                  <a:pt x="135789" y="0"/>
                </a:moveTo>
                <a:cubicBezTo>
                  <a:pt x="58913" y="11661"/>
                  <a:pt x="0" y="78032"/>
                  <a:pt x="0" y="158163"/>
                </a:cubicBezTo>
                <a:cubicBezTo>
                  <a:pt x="0" y="238323"/>
                  <a:pt x="58957" y="304714"/>
                  <a:pt x="135873" y="316338"/>
                </a:cubicBezTo>
                <a:cubicBezTo>
                  <a:pt x="143736" y="317527"/>
                  <a:pt x="151786" y="318143"/>
                  <a:pt x="159980" y="318143"/>
                </a:cubicBezTo>
                <a:cubicBezTo>
                  <a:pt x="168146" y="318143"/>
                  <a:pt x="176170" y="317531"/>
                  <a:pt x="184007" y="316350"/>
                </a:cubicBezTo>
                <a:cubicBezTo>
                  <a:pt x="253135" y="305939"/>
                  <a:pt x="307771" y="251294"/>
                  <a:pt x="318171" y="182163"/>
                </a:cubicBezTo>
              </a:path>
            </a:pathLst>
          </a:custGeom>
          <a:noFill/>
          <a:ln w="3175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D8E7012C-E7B9-5E9E-3ECA-7712FA5D5396}"/>
              </a:ext>
            </a:extLst>
          </p:cNvPr>
          <p:cNvSpPr/>
          <p:nvPr/>
        </p:nvSpPr>
        <p:spPr>
          <a:xfrm>
            <a:off x="4395266" y="4137342"/>
            <a:ext cx="134120" cy="134136"/>
          </a:xfrm>
          <a:custGeom>
            <a:avLst/>
            <a:gdLst>
              <a:gd name="connsiteX0" fmla="*/ 134121 w 134120"/>
              <a:gd name="connsiteY0" fmla="*/ 134136 h 134136"/>
              <a:gd name="connsiteX1" fmla="*/ 0 w 134120"/>
              <a:gd name="connsiteY1" fmla="*/ 0 h 13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4120" h="134136">
                <a:moveTo>
                  <a:pt x="134121" y="134136"/>
                </a:moveTo>
                <a:cubicBezTo>
                  <a:pt x="123705" y="65039"/>
                  <a:pt x="69095" y="10423"/>
                  <a:pt x="0" y="0"/>
                </a:cubicBezTo>
              </a:path>
            </a:pathLst>
          </a:custGeom>
          <a:noFill/>
          <a:ln w="3175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7A708E71-A7D0-36BC-1D31-DB5660E99E04}"/>
              </a:ext>
            </a:extLst>
          </p:cNvPr>
          <p:cNvSpPr/>
          <p:nvPr/>
        </p:nvSpPr>
        <p:spPr>
          <a:xfrm>
            <a:off x="4307215" y="4231533"/>
            <a:ext cx="127984" cy="127984"/>
          </a:xfrm>
          <a:custGeom>
            <a:avLst/>
            <a:gdLst>
              <a:gd name="connsiteX0" fmla="*/ 63992 w 127984"/>
              <a:gd name="connsiteY0" fmla="*/ 0 h 127984"/>
              <a:gd name="connsiteX1" fmla="*/ 0 w 127984"/>
              <a:gd name="connsiteY1" fmla="*/ 63992 h 127984"/>
              <a:gd name="connsiteX2" fmla="*/ 63992 w 127984"/>
              <a:gd name="connsiteY2" fmla="*/ 127984 h 127984"/>
              <a:gd name="connsiteX3" fmla="*/ 127984 w 127984"/>
              <a:gd name="connsiteY3" fmla="*/ 63992 h 127984"/>
              <a:gd name="connsiteX4" fmla="*/ 63992 w 127984"/>
              <a:gd name="connsiteY4" fmla="*/ 0 h 12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984" h="127984">
                <a:moveTo>
                  <a:pt x="63992" y="0"/>
                </a:moveTo>
                <a:cubicBezTo>
                  <a:pt x="28650" y="0"/>
                  <a:pt x="0" y="28650"/>
                  <a:pt x="0" y="63992"/>
                </a:cubicBezTo>
                <a:cubicBezTo>
                  <a:pt x="0" y="99334"/>
                  <a:pt x="28650" y="127984"/>
                  <a:pt x="63992" y="127984"/>
                </a:cubicBezTo>
                <a:cubicBezTo>
                  <a:pt x="99334" y="127984"/>
                  <a:pt x="127984" y="99334"/>
                  <a:pt x="127984" y="63992"/>
                </a:cubicBezTo>
                <a:cubicBezTo>
                  <a:pt x="127984" y="28650"/>
                  <a:pt x="99334" y="0"/>
                  <a:pt x="63992" y="0"/>
                </a:cubicBezTo>
                <a:close/>
              </a:path>
            </a:pathLst>
          </a:custGeom>
          <a:solidFill>
            <a:schemeClr val="bg1"/>
          </a:solidFill>
          <a:ln w="31750" cap="flat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A2EA9943-CA7A-F83E-98EF-7F887214EBA1}"/>
              </a:ext>
            </a:extLst>
          </p:cNvPr>
          <p:cNvSpPr/>
          <p:nvPr/>
        </p:nvSpPr>
        <p:spPr>
          <a:xfrm>
            <a:off x="7785258" y="2479037"/>
            <a:ext cx="541244" cy="541244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F8511097-6CEE-83CF-67C3-42F7028FB201}"/>
              </a:ext>
            </a:extLst>
          </p:cNvPr>
          <p:cNvSpPr/>
          <p:nvPr/>
        </p:nvSpPr>
        <p:spPr>
          <a:xfrm>
            <a:off x="3946981" y="2479037"/>
            <a:ext cx="541244" cy="541244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200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1004C9D3-901B-6B64-CA09-90DE9DF23E67}"/>
              </a:ext>
            </a:extLst>
          </p:cNvPr>
          <p:cNvSpPr/>
          <p:nvPr/>
        </p:nvSpPr>
        <p:spPr>
          <a:xfrm>
            <a:off x="7856161" y="4152929"/>
            <a:ext cx="8266" cy="57208"/>
          </a:xfrm>
          <a:custGeom>
            <a:avLst/>
            <a:gdLst>
              <a:gd name="connsiteX0" fmla="*/ 0 w 8266"/>
              <a:gd name="connsiteY0" fmla="*/ 0 h 57208"/>
              <a:gd name="connsiteX1" fmla="*/ 0 w 8266"/>
              <a:gd name="connsiteY1" fmla="*/ 57208 h 57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66" h="57208">
                <a:moveTo>
                  <a:pt x="0" y="0"/>
                </a:moveTo>
                <a:lnTo>
                  <a:pt x="0" y="57208"/>
                </a:lnTo>
              </a:path>
            </a:pathLst>
          </a:custGeom>
          <a:solidFill>
            <a:schemeClr val="bg1"/>
          </a:solidFill>
          <a:ln w="32544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6C18921D-42DB-D044-5A33-86A855DEE106}"/>
              </a:ext>
            </a:extLst>
          </p:cNvPr>
          <p:cNvSpPr/>
          <p:nvPr/>
        </p:nvSpPr>
        <p:spPr>
          <a:xfrm>
            <a:off x="7839627" y="4281647"/>
            <a:ext cx="165335" cy="143020"/>
          </a:xfrm>
          <a:custGeom>
            <a:avLst/>
            <a:gdLst>
              <a:gd name="connsiteX0" fmla="*/ 0 w 165335"/>
              <a:gd name="connsiteY0" fmla="*/ 0 h 143020"/>
              <a:gd name="connsiteX1" fmla="*/ 165336 w 165335"/>
              <a:gd name="connsiteY1" fmla="*/ 28604 h 143020"/>
              <a:gd name="connsiteX2" fmla="*/ 115735 w 165335"/>
              <a:gd name="connsiteY2" fmla="*/ 57208 h 143020"/>
              <a:gd name="connsiteX3" fmla="*/ 165336 w 165335"/>
              <a:gd name="connsiteY3" fmla="*/ 100115 h 143020"/>
              <a:gd name="connsiteX4" fmla="*/ 115735 w 165335"/>
              <a:gd name="connsiteY4" fmla="*/ 143021 h 143020"/>
              <a:gd name="connsiteX5" fmla="*/ 66134 w 165335"/>
              <a:gd name="connsiteY5" fmla="*/ 100115 h 143020"/>
              <a:gd name="connsiteX6" fmla="*/ 33067 w 165335"/>
              <a:gd name="connsiteY6" fmla="*/ 143021 h 143020"/>
              <a:gd name="connsiteX7" fmla="*/ 0 w 165335"/>
              <a:gd name="connsiteY7" fmla="*/ 0 h 14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335" h="143020">
                <a:moveTo>
                  <a:pt x="0" y="0"/>
                </a:moveTo>
                <a:lnTo>
                  <a:pt x="165336" y="28604"/>
                </a:lnTo>
                <a:lnTo>
                  <a:pt x="115735" y="57208"/>
                </a:lnTo>
                <a:lnTo>
                  <a:pt x="165336" y="100115"/>
                </a:lnTo>
                <a:lnTo>
                  <a:pt x="115735" y="143021"/>
                </a:lnTo>
                <a:lnTo>
                  <a:pt x="66134" y="100115"/>
                </a:lnTo>
                <a:lnTo>
                  <a:pt x="33067" y="14302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2544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3" name="任意多边形: 形状 72">
            <a:extLst>
              <a:ext uri="{FF2B5EF4-FFF2-40B4-BE49-F238E27FC236}">
                <a16:creationId xmlns:a16="http://schemas.microsoft.com/office/drawing/2014/main" id="{C1B4BF3F-AC57-56FC-D832-F65B9A79E462}"/>
              </a:ext>
            </a:extLst>
          </p:cNvPr>
          <p:cNvSpPr/>
          <p:nvPr/>
        </p:nvSpPr>
        <p:spPr>
          <a:xfrm>
            <a:off x="7926307" y="4194819"/>
            <a:ext cx="46763" cy="40452"/>
          </a:xfrm>
          <a:custGeom>
            <a:avLst/>
            <a:gdLst>
              <a:gd name="connsiteX0" fmla="*/ 46764 w 46763"/>
              <a:gd name="connsiteY0" fmla="*/ 0 h 40452"/>
              <a:gd name="connsiteX1" fmla="*/ 0 w 46763"/>
              <a:gd name="connsiteY1" fmla="*/ 40452 h 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763" h="40452">
                <a:moveTo>
                  <a:pt x="46764" y="0"/>
                </a:moveTo>
                <a:lnTo>
                  <a:pt x="0" y="40452"/>
                </a:lnTo>
              </a:path>
            </a:pathLst>
          </a:custGeom>
          <a:solidFill>
            <a:schemeClr val="bg1"/>
          </a:solidFill>
          <a:ln w="32544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5AE22C4A-45C2-234D-CD82-5EFB75930C5A}"/>
              </a:ext>
            </a:extLst>
          </p:cNvPr>
          <p:cNvSpPr/>
          <p:nvPr/>
        </p:nvSpPr>
        <p:spPr>
          <a:xfrm>
            <a:off x="7739250" y="4356628"/>
            <a:ext cx="46763" cy="40452"/>
          </a:xfrm>
          <a:custGeom>
            <a:avLst/>
            <a:gdLst>
              <a:gd name="connsiteX0" fmla="*/ 0 w 46763"/>
              <a:gd name="connsiteY0" fmla="*/ 40453 h 40452"/>
              <a:gd name="connsiteX1" fmla="*/ 46764 w 46763"/>
              <a:gd name="connsiteY1" fmla="*/ 0 h 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763" h="40452">
                <a:moveTo>
                  <a:pt x="0" y="40453"/>
                </a:moveTo>
                <a:lnTo>
                  <a:pt x="46764" y="0"/>
                </a:lnTo>
              </a:path>
            </a:pathLst>
          </a:custGeom>
          <a:solidFill>
            <a:schemeClr val="bg1"/>
          </a:solidFill>
          <a:ln w="32544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6D1801F3-CFB1-0BF2-3D28-B84E769FC74F}"/>
              </a:ext>
            </a:extLst>
          </p:cNvPr>
          <p:cNvSpPr/>
          <p:nvPr/>
        </p:nvSpPr>
        <p:spPr>
          <a:xfrm>
            <a:off x="7690825" y="4295950"/>
            <a:ext cx="66134" cy="7151"/>
          </a:xfrm>
          <a:custGeom>
            <a:avLst/>
            <a:gdLst>
              <a:gd name="connsiteX0" fmla="*/ 0 w 66134"/>
              <a:gd name="connsiteY0" fmla="*/ 0 h 7151"/>
              <a:gd name="connsiteX1" fmla="*/ 66134 w 66134"/>
              <a:gd name="connsiteY1" fmla="*/ 0 h 7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134" h="7151">
                <a:moveTo>
                  <a:pt x="0" y="0"/>
                </a:moveTo>
                <a:lnTo>
                  <a:pt x="66134" y="0"/>
                </a:lnTo>
              </a:path>
            </a:pathLst>
          </a:custGeom>
          <a:solidFill>
            <a:schemeClr val="bg1"/>
          </a:solidFill>
          <a:ln w="32544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DC6188B5-1EF7-E1C3-6709-F2F70AA5C4B6}"/>
              </a:ext>
            </a:extLst>
          </p:cNvPr>
          <p:cNvSpPr/>
          <p:nvPr/>
        </p:nvSpPr>
        <p:spPr>
          <a:xfrm>
            <a:off x="7739250" y="4194819"/>
            <a:ext cx="46764" cy="40452"/>
          </a:xfrm>
          <a:custGeom>
            <a:avLst/>
            <a:gdLst>
              <a:gd name="connsiteX0" fmla="*/ 0 w 46764"/>
              <a:gd name="connsiteY0" fmla="*/ 0 h 40452"/>
              <a:gd name="connsiteX1" fmla="*/ 46764 w 46764"/>
              <a:gd name="connsiteY1" fmla="*/ 40452 h 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764" h="40452">
                <a:moveTo>
                  <a:pt x="0" y="0"/>
                </a:moveTo>
                <a:lnTo>
                  <a:pt x="46764" y="40452"/>
                </a:lnTo>
              </a:path>
            </a:pathLst>
          </a:custGeom>
          <a:solidFill>
            <a:schemeClr val="bg1"/>
          </a:solidFill>
          <a:ln w="32544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7" name="图形 86">
            <a:extLst>
              <a:ext uri="{FF2B5EF4-FFF2-40B4-BE49-F238E27FC236}">
                <a16:creationId xmlns:a16="http://schemas.microsoft.com/office/drawing/2014/main" id="{ED229A65-13CD-3AB1-07DE-3BBF7361B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37131" y="4930931"/>
            <a:ext cx="393700" cy="393700"/>
          </a:xfrm>
          <a:prstGeom prst="rect">
            <a:avLst/>
          </a:prstGeom>
        </p:spPr>
      </p:pic>
      <p:pic>
        <p:nvPicPr>
          <p:cNvPr id="94" name="图片 93" descr="图标&#10;&#10;描述已自动生成">
            <a:extLst>
              <a:ext uri="{FF2B5EF4-FFF2-40B4-BE49-F238E27FC236}">
                <a16:creationId xmlns:a16="http://schemas.microsoft.com/office/drawing/2014/main" id="{6FDE2153-94D9-6DEB-5921-6BEF8D3CE8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863" y="2553718"/>
            <a:ext cx="358344" cy="358344"/>
          </a:xfrm>
          <a:prstGeom prst="rect">
            <a:avLst/>
          </a:prstGeom>
        </p:spPr>
      </p:pic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395D6EA3-F322-34D2-C1B2-6BC1085FF58B}"/>
              </a:ext>
            </a:extLst>
          </p:cNvPr>
          <p:cNvSpPr/>
          <p:nvPr/>
        </p:nvSpPr>
        <p:spPr>
          <a:xfrm>
            <a:off x="839788" y="557028"/>
            <a:ext cx="45719" cy="337485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975666D9-F9D9-A6B5-4790-61B8A43822F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" r="4" b="19716"/>
          <a:stretch>
            <a:fillRect/>
          </a:stretch>
        </p:blipFill>
        <p:spPr>
          <a:xfrm>
            <a:off x="0" y="6109132"/>
            <a:ext cx="12192000" cy="748868"/>
          </a:xfrm>
          <a:custGeom>
            <a:avLst/>
            <a:gdLst>
              <a:gd name="connsiteX0" fmla="*/ 0 w 12192000"/>
              <a:gd name="connsiteY0" fmla="*/ 0 h 748868"/>
              <a:gd name="connsiteX1" fmla="*/ 12192000 w 12192000"/>
              <a:gd name="connsiteY1" fmla="*/ 0 h 748868"/>
              <a:gd name="connsiteX2" fmla="*/ 12192000 w 12192000"/>
              <a:gd name="connsiteY2" fmla="*/ 748868 h 748868"/>
              <a:gd name="connsiteX3" fmla="*/ 0 w 12192000"/>
              <a:gd name="connsiteY3" fmla="*/ 748868 h 74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748868">
                <a:moveTo>
                  <a:pt x="0" y="0"/>
                </a:moveTo>
                <a:lnTo>
                  <a:pt x="12192000" y="0"/>
                </a:lnTo>
                <a:lnTo>
                  <a:pt x="12192000" y="748868"/>
                </a:lnTo>
                <a:lnTo>
                  <a:pt x="0" y="748868"/>
                </a:lnTo>
                <a:close/>
              </a:path>
            </a:pathLst>
          </a:custGeom>
        </p:spPr>
      </p:pic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BE04B5FD-1A9A-AB05-0CD0-A4C9C7BE3F74}"/>
              </a:ext>
            </a:extLst>
          </p:cNvPr>
          <p:cNvSpPr/>
          <p:nvPr/>
        </p:nvSpPr>
        <p:spPr>
          <a:xfrm flipH="1">
            <a:off x="0" y="6109132"/>
            <a:ext cx="12192000" cy="927882"/>
          </a:xfrm>
          <a:custGeom>
            <a:avLst/>
            <a:gdLst>
              <a:gd name="connsiteX0" fmla="*/ 3343329 w 12192000"/>
              <a:gd name="connsiteY0" fmla="*/ 167 h 927882"/>
              <a:gd name="connsiteX1" fmla="*/ 9636648 w 12192000"/>
              <a:gd name="connsiteY1" fmla="*/ 466993 h 927882"/>
              <a:gd name="connsiteX2" fmla="*/ 12175165 w 12192000"/>
              <a:gd name="connsiteY2" fmla="*/ 207150 h 927882"/>
              <a:gd name="connsiteX3" fmla="*/ 12192000 w 12192000"/>
              <a:gd name="connsiteY3" fmla="*/ 204971 h 927882"/>
              <a:gd name="connsiteX4" fmla="*/ 12192000 w 12192000"/>
              <a:gd name="connsiteY4" fmla="*/ 927882 h 927882"/>
              <a:gd name="connsiteX5" fmla="*/ 0 w 12192000"/>
              <a:gd name="connsiteY5" fmla="*/ 927882 h 927882"/>
              <a:gd name="connsiteX6" fmla="*/ 0 w 12192000"/>
              <a:gd name="connsiteY6" fmla="*/ 492155 h 927882"/>
              <a:gd name="connsiteX7" fmla="*/ 136569 w 12192000"/>
              <a:gd name="connsiteY7" fmla="*/ 471057 h 927882"/>
              <a:gd name="connsiteX8" fmla="*/ 3343329 w 12192000"/>
              <a:gd name="connsiteY8" fmla="*/ 167 h 92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927882">
                <a:moveTo>
                  <a:pt x="3343329" y="167"/>
                </a:moveTo>
                <a:cubicBezTo>
                  <a:pt x="5009487" y="-9677"/>
                  <a:pt x="7965294" y="420337"/>
                  <a:pt x="9636648" y="466993"/>
                </a:cubicBezTo>
                <a:cubicBezTo>
                  <a:pt x="10576785" y="493237"/>
                  <a:pt x="11475617" y="305842"/>
                  <a:pt x="12175165" y="207150"/>
                </a:cubicBezTo>
                <a:lnTo>
                  <a:pt x="12192000" y="204971"/>
                </a:lnTo>
                <a:lnTo>
                  <a:pt x="12192000" y="927882"/>
                </a:lnTo>
                <a:lnTo>
                  <a:pt x="0" y="927882"/>
                </a:lnTo>
                <a:lnTo>
                  <a:pt x="0" y="492155"/>
                </a:lnTo>
                <a:lnTo>
                  <a:pt x="136569" y="471057"/>
                </a:lnTo>
                <a:cubicBezTo>
                  <a:pt x="920224" y="337338"/>
                  <a:pt x="1989576" y="8165"/>
                  <a:pt x="3343329" y="167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+mn-ea"/>
              <a:ea typeface="+mn-ea"/>
            </a:endParaRPr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8177D97D-1916-454E-8A51-1D7C1B6509C1}"/>
              </a:ext>
            </a:extLst>
          </p:cNvPr>
          <p:cNvSpPr/>
          <p:nvPr/>
        </p:nvSpPr>
        <p:spPr>
          <a:xfrm flipH="1">
            <a:off x="8737939" y="6104899"/>
            <a:ext cx="3454061" cy="932115"/>
          </a:xfrm>
          <a:custGeom>
            <a:avLst/>
            <a:gdLst>
              <a:gd name="connsiteX0" fmla="*/ 3075587 w 3454061"/>
              <a:gd name="connsiteY0" fmla="*/ 180 h 932115"/>
              <a:gd name="connsiteX1" fmla="*/ 3403092 w 3454061"/>
              <a:gd name="connsiteY1" fmla="*/ 3526 h 932115"/>
              <a:gd name="connsiteX2" fmla="*/ 3454061 w 3454061"/>
              <a:gd name="connsiteY2" fmla="*/ 5418 h 932115"/>
              <a:gd name="connsiteX3" fmla="*/ 3448120 w 3454061"/>
              <a:gd name="connsiteY3" fmla="*/ 6318 h 932115"/>
              <a:gd name="connsiteX4" fmla="*/ 577010 w 3454061"/>
              <a:gd name="connsiteY4" fmla="*/ 881089 h 932115"/>
              <a:gd name="connsiteX5" fmla="*/ 487431 w 3454061"/>
              <a:gd name="connsiteY5" fmla="*/ 932115 h 932115"/>
              <a:gd name="connsiteX6" fmla="*/ 0 w 3454061"/>
              <a:gd name="connsiteY6" fmla="*/ 932115 h 932115"/>
              <a:gd name="connsiteX7" fmla="*/ 0 w 3454061"/>
              <a:gd name="connsiteY7" fmla="*/ 667389 h 932115"/>
              <a:gd name="connsiteX8" fmla="*/ 3051 w 3454061"/>
              <a:gd name="connsiteY8" fmla="*/ 665995 h 932115"/>
              <a:gd name="connsiteX9" fmla="*/ 2629993 w 3454061"/>
              <a:gd name="connsiteY9" fmla="*/ 34498 h 932115"/>
              <a:gd name="connsiteX10" fmla="*/ 2911984 w 3454061"/>
              <a:gd name="connsiteY10" fmla="*/ 4362 h 932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54061" h="932115">
                <a:moveTo>
                  <a:pt x="3075587" y="180"/>
                </a:moveTo>
                <a:cubicBezTo>
                  <a:pt x="3179917" y="-483"/>
                  <a:pt x="3289296" y="705"/>
                  <a:pt x="3403092" y="3526"/>
                </a:cubicBezTo>
                <a:lnTo>
                  <a:pt x="3454061" y="5418"/>
                </a:lnTo>
                <a:lnTo>
                  <a:pt x="3448120" y="6318"/>
                </a:lnTo>
                <a:cubicBezTo>
                  <a:pt x="2255860" y="209990"/>
                  <a:pt x="1261027" y="513466"/>
                  <a:pt x="577010" y="881089"/>
                </a:cubicBezTo>
                <a:lnTo>
                  <a:pt x="487431" y="932115"/>
                </a:lnTo>
                <a:lnTo>
                  <a:pt x="0" y="932115"/>
                </a:lnTo>
                <a:lnTo>
                  <a:pt x="0" y="667389"/>
                </a:lnTo>
                <a:lnTo>
                  <a:pt x="3051" y="665995"/>
                </a:lnTo>
                <a:cubicBezTo>
                  <a:pt x="661260" y="384830"/>
                  <a:pt x="1570981" y="163782"/>
                  <a:pt x="2629993" y="34498"/>
                </a:cubicBezTo>
                <a:lnTo>
                  <a:pt x="2911984" y="4362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2E52FAA3-061E-DEE5-9801-853CE4795081}"/>
              </a:ext>
            </a:extLst>
          </p:cNvPr>
          <p:cNvSpPr/>
          <p:nvPr/>
        </p:nvSpPr>
        <p:spPr>
          <a:xfrm flipH="1">
            <a:off x="9766476" y="6162907"/>
            <a:ext cx="2425524" cy="874107"/>
          </a:xfrm>
          <a:custGeom>
            <a:avLst/>
            <a:gdLst>
              <a:gd name="connsiteX0" fmla="*/ 2425524 w 2425524"/>
              <a:gd name="connsiteY0" fmla="*/ 0 h 874107"/>
              <a:gd name="connsiteX1" fmla="*/ 1859447 w 2425524"/>
              <a:gd name="connsiteY1" fmla="*/ 138382 h 874107"/>
              <a:gd name="connsiteX2" fmla="*/ 132576 w 2425524"/>
              <a:gd name="connsiteY2" fmla="*/ 872580 h 874107"/>
              <a:gd name="connsiteX3" fmla="*/ 130652 w 2425524"/>
              <a:gd name="connsiteY3" fmla="*/ 874107 h 874107"/>
              <a:gd name="connsiteX4" fmla="*/ 0 w 2425524"/>
              <a:gd name="connsiteY4" fmla="*/ 874107 h 874107"/>
              <a:gd name="connsiteX5" fmla="*/ 0 w 2425524"/>
              <a:gd name="connsiteY5" fmla="*/ 438222 h 874107"/>
              <a:gd name="connsiteX6" fmla="*/ 182097 w 2425524"/>
              <a:gd name="connsiteY6" fmla="*/ 409355 h 874107"/>
              <a:gd name="connsiteX7" fmla="*/ 2174525 w 2425524"/>
              <a:gd name="connsiteY7" fmla="*/ 29947 h 87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5524" h="874107">
                <a:moveTo>
                  <a:pt x="2425524" y="0"/>
                </a:moveTo>
                <a:lnTo>
                  <a:pt x="1859447" y="138382"/>
                </a:lnTo>
                <a:cubicBezTo>
                  <a:pt x="1122833" y="343923"/>
                  <a:pt x="530807" y="593456"/>
                  <a:pt x="132576" y="872580"/>
                </a:cubicBezTo>
                <a:lnTo>
                  <a:pt x="130652" y="874107"/>
                </a:lnTo>
                <a:lnTo>
                  <a:pt x="0" y="874107"/>
                </a:lnTo>
                <a:lnTo>
                  <a:pt x="0" y="438222"/>
                </a:lnTo>
                <a:lnTo>
                  <a:pt x="182097" y="409355"/>
                </a:lnTo>
                <a:cubicBezTo>
                  <a:pt x="716953" y="314420"/>
                  <a:pt x="1381227" y="135440"/>
                  <a:pt x="2174525" y="2994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n-ea"/>
              <a:ea typeface="+mn-ea"/>
            </a:endParaRPr>
          </a:p>
        </p:txBody>
      </p:sp>
      <p:pic>
        <p:nvPicPr>
          <p:cNvPr id="5" name="图形 4">
            <a:extLst>
              <a:ext uri="{FF2B5EF4-FFF2-40B4-BE49-F238E27FC236}">
                <a16:creationId xmlns:a16="http://schemas.microsoft.com/office/drawing/2014/main" id="{3D14AED6-DC85-17EF-EF65-644612F9D4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98419" y="2530475"/>
            <a:ext cx="438368" cy="43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727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30.2839"/>
  <p:tag name="LEFT" val="44.42858"/>
  <p:tag name="WIDTH" val="871.1428"/>
  <p:tag name="HEIGHT" val="174.4875"/>
  <p:tag name="SHADOWVISIBLE" val="0"/>
  <p:tag name="LINEVISIBLE" val="0"/>
  <p:tag name="SHAPEREFLECTION" val="-2.147484E+09"/>
  <p:tag name="SHAPEGLOW" val="0"/>
  <p:tag name="SOFTEDGE" val="0"/>
  <p:tag name="SHAPETHREEDVISIBLE" val="1"/>
  <p:tag name="HASTEXT" val="1"/>
  <p:tag name="TEXT" val="“"/>
  <p:tag name="FONTSIZE" val="138"/>
  <p:tag name="FONTCOLOR" val="5855577"/>
  <p:tag name="FONTBOLD" val="0"/>
  <p:tag name="FONTITALIC" val="0"/>
  <p:tag name="FONTNAME" val=".苹方-港"/>
  <p:tag name="NAMEASCII" val=".苹方-港"/>
  <p:tag name="NAMECOMPLEXSCRIPT" val=".苹方-港"/>
  <p:tag name="NAMEFAREAST" val=".苹方-港"/>
  <p:tag name="FONTNAMEASCII" val=".苹方-港"/>
  <p:tag name="TEXTALIGNMENT" val="1"/>
  <p:tag name="FONTSPACING" val="0"/>
  <p:tag name="SPACEWITHIN" val="1"/>
  <p:tag name="SPACEBEFORE" val="0"/>
  <p:tag name="SPACEAFTER" val="0"/>
  <p:tag name="MARGINBOTTOM" val="3.6"/>
  <p:tag name="MARGINLEFT" val="7.2"/>
  <p:tag name="MARGINRIGHT" val="7.2"/>
  <p:tag name="MARGINTOP" val="3.6"/>
  <p:tag name="LINERULEAFTER" val="0"/>
  <p:tag name="ALIGNMENT" val="1"/>
  <p:tag name="WORDWRAP" val="-1"/>
  <p:tag name="AUTOSIZE" val="1"/>
  <p:tag name="TEXTREFLECTION" val="0"/>
  <p:tag name="TEXTGLOW" val="0"/>
  <p:tag name="T_HASTEXT" val="1"/>
  <p:tag name="T_LEFT" val="44.42858"/>
  <p:tag name="T_TOP" val="130.2839"/>
  <p:tag name="T_WIDTH" val="871.1428"/>
  <p:tag name="T_HEIGTH" val="174.4875"/>
  <p:tag name="T_TEXT" val="“"/>
  <p:tag name="T_FONTCOLOR" val="5855577"/>
  <p:tag name="T_FONTNAME" val=".苹方-港"/>
  <p:tag name="T_FONTNAMEASCII" val=".苹方-港"/>
  <p:tag name="T_NAMECOMPLEXSCRIPT" val=".苹方-港"/>
  <p:tag name="T_NAMEFAREAST" val=".苹方-港"/>
  <p:tag name="T_FONTBOLD" val="0"/>
  <p:tag name="T_FONTSIZE" val="138"/>
  <p:tag name="T_FONTUNDERLINE" val="0"/>
  <p:tag name="T_FONTITALIC" val="0"/>
  <p:tag name="T_FONTSPACING" val="0"/>
  <p:tag name="T_MARGINTOP" val="3.6"/>
  <p:tag name="T_MARGINRIGHT" val="7.2"/>
  <p:tag name="T_MARGINBOTTOM" val="3.6"/>
  <p:tag name="T_MARGINLEFT" val="7.2"/>
  <p:tag name="T_TEXTLINEDASHSTYLE" val="-2"/>
  <p:tag name="T_TEXTLINEWEIGHT" val="-2.147484E+09"/>
  <p:tag name="T_TEXTLINEFORECOLOR" val="16777215"/>
  <p:tag name="T_TEXTLINEFILLBACKCOLOR" val="16777215"/>
  <p:tag name="T_TEXTLINEFILLTRANSPARENCY" val="0"/>
  <p:tag name="T_TEXTALIGNMENT" val="1"/>
  <p:tag name="T_SPACEBEFORE" val="0"/>
  <p:tag name="T_SPACEWITHIN" val="1"/>
  <p:tag name="T_SPACEAFTER" val="0"/>
  <p:tag name="T_LINERULEBEFORE" val="-1"/>
  <p:tag name="T_TEXTREFLECTION" val="0"/>
  <p:tag name="T_TEXTGLOW" val="0"/>
  <p:tag name="OFFSETTOP" val="20.65804"/>
  <p:tag name="OFFSETLEFT" val="96.34803"/>
  <p:tag name="OFFSETWIDTH" val="39.05402"/>
  <p:tag name="OFFSETHEIGHT" val="43.331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79.7858"/>
  <p:tag name="LEFT" val="749.5215"/>
  <p:tag name="WIDTH" val="871.1428"/>
  <p:tag name="HEIGHT" val="174.4875"/>
  <p:tag name="SHADOWVISIBLE" val="0"/>
  <p:tag name="LINEVISIBLE" val="0"/>
  <p:tag name="SHAPEREFLECTION" val="-2.147484E+09"/>
  <p:tag name="SHAPEGLOW" val="0"/>
  <p:tag name="SOFTEDGE" val="0"/>
  <p:tag name="SHAPETHREEDVISIBLE" val="1"/>
  <p:tag name="HASTEXT" val="1"/>
  <p:tag name="TEXT" val="”"/>
  <p:tag name="FONTSIZE" val="138"/>
  <p:tag name="FONTCOLOR" val="5855577"/>
  <p:tag name="FONTBOLD" val="0"/>
  <p:tag name="FONTITALIC" val="0"/>
  <p:tag name="FONTNAME" val=".苹方-港"/>
  <p:tag name="NAMEASCII" val=".苹方-港"/>
  <p:tag name="NAMECOMPLEXSCRIPT" val=".苹方-港"/>
  <p:tag name="NAMEFAREAST" val=".苹方-港"/>
  <p:tag name="FONTNAMEASCII" val=".苹方-港"/>
  <p:tag name="TEXTALIGNMENT" val="1"/>
  <p:tag name="FONTSPACING" val="0"/>
  <p:tag name="SPACEWITHIN" val="1"/>
  <p:tag name="SPACEBEFORE" val="0"/>
  <p:tag name="SPACEAFTER" val="0"/>
  <p:tag name="MARGINBOTTOM" val="3.6"/>
  <p:tag name="MARGINLEFT" val="7.2"/>
  <p:tag name="MARGINRIGHT" val="7.2"/>
  <p:tag name="MARGINTOP" val="3.6"/>
  <p:tag name="LINERULEAFTER" val="0"/>
  <p:tag name="ALIGNMENT" val="1"/>
  <p:tag name="WORDWRAP" val="-1"/>
  <p:tag name="AUTOSIZE" val="1"/>
  <p:tag name="TEXTREFLECTION" val="0"/>
  <p:tag name="TEXTGLOW" val="0"/>
  <p:tag name="T_HASTEXT" val="1"/>
  <p:tag name="T_LEFT" val="749.5215"/>
  <p:tag name="T_TOP" val="179.7858"/>
  <p:tag name="T_WIDTH" val="871.1428"/>
  <p:tag name="T_HEIGTH" val="174.4875"/>
  <p:tag name="T_TEXT" val="”"/>
  <p:tag name="T_FONTCOLOR" val="5855577"/>
  <p:tag name="T_FONTNAME" val=".苹方-港"/>
  <p:tag name="T_FONTNAMEASCII" val=".苹方-港"/>
  <p:tag name="T_NAMECOMPLEXSCRIPT" val=".苹方-港"/>
  <p:tag name="T_NAMEFAREAST" val=".苹方-港"/>
  <p:tag name="T_FONTBOLD" val="0"/>
  <p:tag name="T_FONTSIZE" val="138"/>
  <p:tag name="T_FONTUNDERLINE" val="0"/>
  <p:tag name="T_FONTITALIC" val="0"/>
  <p:tag name="T_FONTSPACING" val="0"/>
  <p:tag name="T_MARGINTOP" val="3.6"/>
  <p:tag name="T_MARGINRIGHT" val="7.2"/>
  <p:tag name="T_MARGINBOTTOM" val="3.6"/>
  <p:tag name="T_MARGINLEFT" val="7.2"/>
  <p:tag name="T_TEXTLINEDASHSTYLE" val="-2"/>
  <p:tag name="T_TEXTLINEWEIGHT" val="-2.147484E+09"/>
  <p:tag name="T_TEXTLINEFORECOLOR" val="16777215"/>
  <p:tag name="T_TEXTLINEFILLBACKCOLOR" val="16777215"/>
  <p:tag name="T_TEXTLINEFILLTRANSPARENCY" val="0"/>
  <p:tag name="T_TEXTALIGNMENT" val="1"/>
  <p:tag name="T_SPACEBEFORE" val="0"/>
  <p:tag name="T_SPACEWITHIN" val="1"/>
  <p:tag name="T_SPACEAFTER" val="0"/>
  <p:tag name="T_LINERULEBEFORE" val="-1"/>
  <p:tag name="T_TEXTREFLECTION" val="0"/>
  <p:tag name="T_TEXTGLOW" val="0"/>
  <p:tag name="OFFSETTOP" val="18.03598"/>
  <p:tag name="OFFSETLEFT" val="16.99817"/>
  <p:tag name="OFFSETWIDTH" val="39.05394"/>
  <p:tag name="OFFSETHEIGHT" val="43.33205"/>
</p:tagLst>
</file>

<file path=ppt/theme/theme1.xml><?xml version="1.0" encoding="utf-8"?>
<a:theme xmlns:a="http://schemas.openxmlformats.org/drawingml/2006/main" name="封面">
  <a:themeElements>
    <a:clrScheme name="高端商务模板">
      <a:dk1>
        <a:sysClr val="windowText" lastClr="000000"/>
      </a:dk1>
      <a:lt1>
        <a:sysClr val="window" lastClr="FFFFFF"/>
      </a:lt1>
      <a:dk2>
        <a:srgbClr val="222A35"/>
      </a:dk2>
      <a:lt2>
        <a:srgbClr val="DBEFF9"/>
      </a:lt2>
      <a:accent1>
        <a:srgbClr val="2D3D79"/>
      </a:accent1>
      <a:accent2>
        <a:srgbClr val="CA865F"/>
      </a:accent2>
      <a:accent3>
        <a:srgbClr val="E9ECF1"/>
      </a:accent3>
      <a:accent4>
        <a:srgbClr val="A6B3C6"/>
      </a:accent4>
      <a:accent5>
        <a:srgbClr val="44546A"/>
      </a:accent5>
      <a:accent6>
        <a:srgbClr val="FB7598"/>
      </a:accent6>
      <a:hlink>
        <a:srgbClr val="F49100"/>
      </a:hlink>
      <a:folHlink>
        <a:srgbClr val="85DFD0"/>
      </a:folHlink>
    </a:clrScheme>
    <a:fontScheme name="培训模板">
      <a:majorFont>
        <a:latin typeface="Arial"/>
        <a:ea typeface="OPPOSans B"/>
        <a:cs typeface=""/>
      </a:majorFont>
      <a:minorFont>
        <a:latin typeface="Arial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0CD27951-AB6D-4B67-B17C-5C029B85B9F5}" vid="{9B770B75-4EAD-4B24-BE2A-1F1291F21CD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标准模板空白文档</Template>
  <TotalTime>9515</TotalTime>
  <Words>1531</Words>
  <Application>Microsoft Office PowerPoint</Application>
  <PresentationFormat>宽屏</PresentationFormat>
  <Paragraphs>277</Paragraphs>
  <Slides>31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5" baseType="lpstr">
      <vt:lpstr>OPPOSans B</vt:lpstr>
      <vt:lpstr>OPPOSans R</vt:lpstr>
      <vt:lpstr>Arial</vt:lpstr>
      <vt:lpstr>封面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wei huang</dc:creator>
  <cp:lastModifiedBy>wei huang</cp:lastModifiedBy>
  <cp:revision>269</cp:revision>
  <dcterms:created xsi:type="dcterms:W3CDTF">2022-06-04T07:58:39Z</dcterms:created>
  <dcterms:modified xsi:type="dcterms:W3CDTF">2022-08-01T15:11:02Z</dcterms:modified>
</cp:coreProperties>
</file>