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3"/>
  </p:handoutMasterIdLst>
  <p:sldIdLst>
    <p:sldId id="257" r:id="rId3"/>
    <p:sldId id="258" r:id="rId5"/>
    <p:sldId id="259" r:id="rId6"/>
    <p:sldId id="260" r:id="rId7"/>
    <p:sldId id="261" r:id="rId8"/>
    <p:sldId id="262" r:id="rId9"/>
    <p:sldId id="263" r:id="rId10"/>
    <p:sldId id="264" r:id="rId11"/>
    <p:sldId id="265" r:id="rId12"/>
    <p:sldId id="266" r:id="rId13"/>
    <p:sldId id="267" r:id="rId14"/>
    <p:sldId id="272" r:id="rId15"/>
    <p:sldId id="268" r:id="rId16"/>
    <p:sldId id="269" r:id="rId17"/>
    <p:sldId id="270" r:id="rId18"/>
    <p:sldId id="271" r:id="rId19"/>
    <p:sldId id="273" r:id="rId20"/>
    <p:sldId id="274" r:id="rId21"/>
    <p:sldId id="275" r:id="rId22"/>
  </p:sldIdLst>
  <p:sldSz cx="12192000" cy="6858000"/>
  <p:notesSz cx="6858000" cy="9144000"/>
  <p:embeddedFontLst>
    <p:embeddedFont>
      <p:font typeface="思源黑体 CN Normal" panose="020B0400000000000000" pitchFamily="34" charset="-122"/>
      <p:regular r:id="rId27"/>
    </p:embeddedFont>
    <p:embeddedFont>
      <p:font typeface="思源宋体 CN SemiBold" panose="02020600000000000000" pitchFamily="18" charset="-122"/>
      <p:bold r:id="rId28"/>
    </p:embeddedFont>
    <p:embeddedFont>
      <p:font typeface="微软雅黑 Light" panose="020B0502040204020203" pitchFamily="34" charset="-122"/>
      <p:regular r:id="rId29"/>
    </p:embeddedFont>
    <p:embeddedFont>
      <p:font typeface="Segoe UI Light" panose="020B0502040204020203" charset="0"/>
      <p:regular r:id="rId30"/>
      <p:italic r:id="rId31"/>
    </p:embeddedFont>
    <p:embeddedFont>
      <p:font typeface="微软雅黑" panose="020B0503020204020204" pitchFamily="34"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3A00"/>
    <a:srgbClr val="40679A"/>
    <a:srgbClr val="8DB5EF"/>
    <a:srgbClr val="B9D1F5"/>
    <a:srgbClr val="446DA5"/>
    <a:srgbClr val="7BA8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01" autoAdjust="0"/>
    <p:restoredTop sz="94660"/>
  </p:normalViewPr>
  <p:slideViewPr>
    <p:cSldViewPr snapToGrid="0" showGuides="1">
      <p:cViewPr varScale="1">
        <p:scale>
          <a:sx n="58" d="100"/>
          <a:sy n="58" d="100"/>
        </p:scale>
        <p:origin x="76" y="8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12.xml"/><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Arial" panose="020B0604020202020204" pitchFamily="34" charset="0"/>
              <a:ea typeface="思源黑体 CN Normal" panose="020B04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rPr>
            </a:fld>
            <a:endParaRPr lang="zh-CN" altLang="en-US">
              <a:latin typeface="Arial" panose="020B0604020202020204"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Arial" panose="020B0604020202020204" pitchFamily="34" charset="0"/>
              <a:ea typeface="思源黑体 CN Normal" panose="020B04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思源黑体 CN Normal" panose="020B04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思源黑体 CN Normal" panose="020B0400000000000000" pitchFamily="34"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思源黑体 CN Normal" panose="020B04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思源黑体 CN Normal" panose="020B0400000000000000" pitchFamily="34"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1pPr>
    <a:lvl2pPr marL="4572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2pPr>
    <a:lvl3pPr marL="9144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3pPr>
    <a:lvl4pPr marL="13716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4pPr>
    <a:lvl5pPr marL="18288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microsoft.com/office/2007/relationships/hdphoto" Target="../media/image5.wdp"/><Relationship Id="rId5" Type="http://schemas.openxmlformats.org/officeDocument/2006/relationships/image" Target="../media/image4.png"/><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1" y="1378058"/>
            <a:ext cx="8219912" cy="5479941"/>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章节页面">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1" y="1378058"/>
            <a:ext cx="8219912" cy="5479941"/>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pic>
        <p:nvPicPr>
          <p:cNvPr id="6" name="图片 5"/>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878" b="100000" l="58458" r="100000">
                        <a14:foregroundMark x1="97416" y1="56693" x2="99879" y2="58873"/>
                      </a14:backgroundRemoval>
                    </a14:imgEffect>
                  </a14:imgLayer>
                </a14:imgProps>
              </a:ext>
              <a:ext uri="{28A0092B-C50C-407E-A947-70E740481C1C}">
                <a14:useLocalDpi xmlns:a14="http://schemas.microsoft.com/office/drawing/2010/main" val="0"/>
              </a:ext>
            </a:extLst>
          </a:blip>
          <a:stretch>
            <a:fillRect/>
          </a:stretch>
        </p:blipFill>
        <p:spPr>
          <a:xfrm>
            <a:off x="2468078" y="375386"/>
            <a:ext cx="9723922" cy="648261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内容页">
    <p:spTree>
      <p:nvGrpSpPr>
        <p:cNvPr id="1" name=""/>
        <p:cNvGrpSpPr/>
        <p:nvPr/>
      </p:nvGrpSpPr>
      <p:grpSpPr>
        <a:xfrm>
          <a:off x="0" y="0"/>
          <a:ext cx="0" cy="0"/>
          <a:chOff x="0" y="0"/>
          <a:chExt cx="0" cy="0"/>
        </a:xfrm>
      </p:grpSpPr>
      <p:sp>
        <p:nvSpPr>
          <p:cNvPr id="5" name="任意多边形 4"/>
          <p:cNvSpPr/>
          <p:nvPr userDrawn="1"/>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页">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1" y="1378058"/>
            <a:ext cx="8219912" cy="5479941"/>
          </a:xfrm>
          <a:prstGeom prst="rect">
            <a:avLst/>
          </a:prstGeom>
        </p:spPr>
      </p:pic>
      <p:pic>
        <p:nvPicPr>
          <p:cNvPr id="4"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pic>
        <p:nvPicPr>
          <p:cNvPr id="6" name="图片 5"/>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1878" b="100000" l="58458" r="100000">
                        <a14:foregroundMark x1="97416" y1="56693" x2="99879" y2="58873"/>
                      </a14:backgroundRemoval>
                    </a14:imgEffect>
                  </a14:imgLayer>
                </a14:imgProps>
              </a:ext>
              <a:ext uri="{28A0092B-C50C-407E-A947-70E740481C1C}">
                <a14:useLocalDpi xmlns:a14="http://schemas.microsoft.com/office/drawing/2010/main" val="0"/>
              </a:ext>
            </a:extLst>
          </a:blip>
          <a:stretch>
            <a:fillRect/>
          </a:stretch>
        </p:blipFill>
        <p:spPr>
          <a:xfrm>
            <a:off x="2468078" y="375386"/>
            <a:ext cx="9723922" cy="648261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BA8EC"/>
            </a:gs>
            <a:gs pos="100000">
              <a:srgbClr val="FFFFFF"/>
            </a:gs>
          </a:gsLst>
          <a:lin ang="81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5.xml"/><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tags" Target="../tags/tag6.xml"/><Relationship Id="rId2" Type="http://schemas.microsoft.com/office/2007/relationships/hdphoto" Target="../media/image18.wdp"/><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tags" Target="../tags/tag7.xml"/><Relationship Id="rId2" Type="http://schemas.microsoft.com/office/2007/relationships/hdphoto" Target="../media/image20.wdp"/><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tags" Target="../tags/tag8.xml"/><Relationship Id="rId1" Type="http://schemas.openxmlformats.org/officeDocument/2006/relationships/image" Target="../media/image21.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3.xml"/><Relationship Id="rId3" Type="http://schemas.openxmlformats.org/officeDocument/2006/relationships/tags" Target="../tags/tag9.xml"/><Relationship Id="rId2" Type="http://schemas.microsoft.com/office/2007/relationships/hdphoto" Target="../media/image7.wdp"/><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tags" Target="../tags/tag11.xml"/><Relationship Id="rId2" Type="http://schemas.microsoft.com/office/2007/relationships/hdphoto" Target="../media/image24.wdp"/><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5.xml"/><Relationship Id="rId5" Type="http://schemas.openxmlformats.org/officeDocument/2006/relationships/image" Target="../media/image3.png"/><Relationship Id="rId4" Type="http://schemas.microsoft.com/office/2007/relationships/hdphoto" Target="../media/image5.wdp"/><Relationship Id="rId3" Type="http://schemas.openxmlformats.org/officeDocument/2006/relationships/image" Target="../media/image4.png"/><Relationship Id="rId2" Type="http://schemas.microsoft.com/office/2007/relationships/hdphoto" Target="../media/image2.wdp"/><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microsoft.com/office/2007/relationships/hdphoto" Target="../media/image7.wdp"/><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tags" Target="../tags/tag1.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tags" Target="../tags/tag2.xml"/><Relationship Id="rId2" Type="http://schemas.microsoft.com/office/2007/relationships/hdphoto" Target="../media/image10.wdp"/><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tags" Target="../tags/tag3.xml"/><Relationship Id="rId2" Type="http://schemas.microsoft.com/office/2007/relationships/hdphoto" Target="../media/image12.wdp"/><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BA8EC"/>
            </a:gs>
            <a:gs pos="65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1" y="1378058"/>
            <a:ext cx="8219912" cy="5479941"/>
          </a:xfrm>
          <a:prstGeom prst="rect">
            <a:avLst/>
          </a:prstGeom>
        </p:spPr>
      </p:pic>
      <p:pic>
        <p:nvPicPr>
          <p:cNvPr id="8" name="图片 7"/>
          <p:cNvPicPr>
            <a:picLocks noChangeAspect="1"/>
          </p:cNvPicPr>
          <p:nvPr/>
        </p:nvPicPr>
        <p:blipFill>
          <a:blip r:embed="rId3" cstate="print">
            <a:extLst>
              <a:ext uri="{BEBA8EAE-BF5A-486C-A8C5-ECC9F3942E4B}">
                <a14:imgProps xmlns:a14="http://schemas.microsoft.com/office/drawing/2010/main">
                  <a14:imgLayer r:embed="rId4">
                    <a14:imgEffect>
                      <a14:backgroundRemoval t="1878" b="100000" l="58458" r="100000">
                        <a14:foregroundMark x1="97416" y1="56693" x2="99879" y2="58873"/>
                      </a14:backgroundRemoval>
                    </a14:imgEffect>
                  </a14:imgLayer>
                </a14:imgProps>
              </a:ext>
              <a:ext uri="{28A0092B-C50C-407E-A947-70E740481C1C}">
                <a14:useLocalDpi xmlns:a14="http://schemas.microsoft.com/office/drawing/2010/main" val="0"/>
              </a:ext>
            </a:extLst>
          </a:blip>
          <a:stretch>
            <a:fillRect/>
          </a:stretch>
        </p:blipFill>
        <p:spPr>
          <a:xfrm>
            <a:off x="2468078" y="375386"/>
            <a:ext cx="9723922" cy="6482614"/>
          </a:xfrm>
          <a:prstGeom prst="rect">
            <a:avLst/>
          </a:prstGeom>
        </p:spPr>
      </p:pic>
      <p:sp>
        <p:nvSpPr>
          <p:cNvPr id="6" name="文本框 5"/>
          <p:cNvSpPr txBox="1"/>
          <p:nvPr/>
        </p:nvSpPr>
        <p:spPr>
          <a:xfrm>
            <a:off x="3233678" y="2015580"/>
            <a:ext cx="5724644" cy="923330"/>
          </a:xfrm>
          <a:prstGeom prst="rect">
            <a:avLst/>
          </a:prstGeom>
          <a:noFill/>
        </p:spPr>
        <p:txBody>
          <a:bodyPr wrap="none" rtlCol="0">
            <a:noAutofit/>
          </a:bodyPr>
          <a:lstStyle/>
          <a:p>
            <a:r>
              <a:rPr lang="zh-CN" altLang="en-US" sz="5400" b="1" dirty="0">
                <a:solidFill>
                  <a:srgbClr val="446DA5"/>
                </a:solidFill>
                <a:latin typeface="思源宋体 CN SemiBold" panose="02020600000000000000" pitchFamily="18" charset="-122"/>
                <a:ea typeface="思源宋体 CN SemiBold" panose="02020600000000000000" pitchFamily="18" charset="-122"/>
              </a:rPr>
              <a:t>蓝色</a:t>
            </a:r>
            <a:r>
              <a:rPr lang="zh-CN" altLang="en-US" sz="5400" b="1" dirty="0" smtClean="0">
                <a:solidFill>
                  <a:srgbClr val="446DA5"/>
                </a:solidFill>
                <a:latin typeface="思源宋体 CN SemiBold" panose="02020600000000000000" pitchFamily="18" charset="-122"/>
                <a:ea typeface="思源宋体 CN SemiBold" panose="02020600000000000000" pitchFamily="18" charset="-122"/>
              </a:rPr>
              <a:t>工作</a:t>
            </a:r>
            <a:r>
              <a:rPr lang="zh-CN" altLang="en-US" sz="5400" b="1" dirty="0">
                <a:solidFill>
                  <a:srgbClr val="446DA5"/>
                </a:solidFill>
                <a:latin typeface="思源宋体 CN SemiBold" panose="02020600000000000000" pitchFamily="18" charset="-122"/>
                <a:ea typeface="思源宋体 CN SemiBold" panose="02020600000000000000" pitchFamily="18" charset="-122"/>
              </a:rPr>
              <a:t>汇报</a:t>
            </a:r>
            <a:r>
              <a:rPr lang="zh-CN" altLang="en-US" sz="5400" b="1" dirty="0" smtClean="0">
                <a:solidFill>
                  <a:srgbClr val="446DA5"/>
                </a:solidFill>
                <a:latin typeface="思源宋体 CN SemiBold" panose="02020600000000000000" pitchFamily="18" charset="-122"/>
                <a:ea typeface="思源宋体 CN SemiBold" panose="02020600000000000000" pitchFamily="18" charset="-122"/>
              </a:rPr>
              <a:t>模板</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3" name="文本框 2"/>
          <p:cNvSpPr txBox="1"/>
          <p:nvPr/>
        </p:nvSpPr>
        <p:spPr>
          <a:xfrm>
            <a:off x="4580201" y="1378059"/>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2800" dirty="0">
                <a:latin typeface="思源黑体 CN Normal" panose="020B0400000000000000" pitchFamily="34" charset="-122"/>
                <a:ea typeface="思源黑体 CN Normal" panose="020B0400000000000000" pitchFamily="34" charset="-122"/>
              </a:rPr>
              <a:t>XXX</a:t>
            </a:r>
            <a:r>
              <a:rPr lang="zh-CN" altLang="en-US" sz="2800" dirty="0">
                <a:latin typeface="思源黑体 CN Normal" panose="020B0400000000000000" pitchFamily="34" charset="-122"/>
                <a:ea typeface="思源黑体 CN Normal" panose="020B0400000000000000" pitchFamily="34" charset="-122"/>
              </a:rPr>
              <a:t>科技有限公司</a:t>
            </a:r>
            <a:endParaRPr lang="zh-CN" altLang="en-US" sz="2800" dirty="0">
              <a:latin typeface="思源黑体 CN Normal" panose="020B0400000000000000" pitchFamily="34" charset="-122"/>
              <a:ea typeface="思源黑体 CN Normal" panose="020B0400000000000000" pitchFamily="34" charset="-122"/>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sp>
        <p:nvSpPr>
          <p:cNvPr id="10" name="矩形 9"/>
          <p:cNvSpPr/>
          <p:nvPr/>
        </p:nvSpPr>
        <p:spPr>
          <a:xfrm>
            <a:off x="3229371" y="2938910"/>
            <a:ext cx="5733258" cy="1061829"/>
          </a:xfrm>
          <a:prstGeom prst="rect">
            <a:avLst/>
          </a:prstGeom>
        </p:spPr>
        <p:txBody>
          <a:bodyPr wrap="square">
            <a:noAutofit/>
          </a:bodyPr>
          <a:lstStyle/>
          <a:p>
            <a:pPr algn="ctr">
              <a:lnSpc>
                <a:spcPct val="150000"/>
              </a:lnSpc>
            </a:pPr>
            <a:r>
              <a:rPr lang="en-US" altLang="zh-CN" sz="1400" b="0" i="0" dirty="0" smtClean="0">
                <a:solidFill>
                  <a:srgbClr val="333333"/>
                </a:solidFill>
                <a:effectLst/>
                <a:latin typeface="Arial" panose="020B0604020202020204" pitchFamily="34" charset="0"/>
              </a:rPr>
              <a:t>BLUE BUSINESS WORK REPORT TEMPLATE BLUE BUSINESS WORK REPORT TEMPLATE</a:t>
            </a:r>
            <a:endParaRPr lang="zh-CN" altLang="en-US" sz="1400" dirty="0" smtClean="0"/>
          </a:p>
          <a:p>
            <a:pPr algn="ctr">
              <a:lnSpc>
                <a:spcPct val="150000"/>
              </a:lnSpc>
            </a:pPr>
            <a:endParaRPr lang="zh-CN" altLang="en-US" sz="1400" dirty="0"/>
          </a:p>
        </p:txBody>
      </p:sp>
      <p:grpSp>
        <p:nvGrpSpPr>
          <p:cNvPr id="13" name="组合 12"/>
          <p:cNvGrpSpPr/>
          <p:nvPr/>
        </p:nvGrpSpPr>
        <p:grpSpPr>
          <a:xfrm>
            <a:off x="5065079" y="4678539"/>
            <a:ext cx="2061843" cy="442762"/>
            <a:chOff x="3502967" y="4520253"/>
            <a:chExt cx="2061843" cy="442762"/>
          </a:xfrm>
        </p:grpSpPr>
        <p:sp>
          <p:nvSpPr>
            <p:cNvPr id="11" name="圆角矩形 10"/>
            <p:cNvSpPr/>
            <p:nvPr/>
          </p:nvSpPr>
          <p:spPr>
            <a:xfrm>
              <a:off x="3502967" y="4520253"/>
              <a:ext cx="2061843" cy="442762"/>
            </a:xfrm>
            <a:prstGeom prst="roundRect">
              <a:avLst>
                <a:gd name="adj" fmla="val 5000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89687" y="4587746"/>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pitchFamily="34" charset="-122"/>
                  <a:ea typeface="思源黑体 CN Normal" panose="020B0400000000000000" pitchFamily="34" charset="-122"/>
                </a:defRPr>
              </a:lvl1pPr>
            </a:lstStyle>
            <a:p>
              <a:r>
                <a:rPr lang="zh-CN" altLang="en-US" sz="1400" dirty="0">
                  <a:solidFill>
                    <a:schemeClr val="bg1"/>
                  </a:solidFill>
                </a:rPr>
                <a:t>汇报人：</a:t>
              </a:r>
              <a:r>
                <a:rPr lang="en-US" altLang="zh-CN" sz="1400" dirty="0">
                  <a:solidFill>
                    <a:schemeClr val="bg1"/>
                  </a:solidFill>
                </a:rPr>
                <a:t>OfficePLUS</a:t>
              </a:r>
              <a:endParaRPr lang="zh-CN" altLang="en-US" sz="1400" dirty="0">
                <a:solidFill>
                  <a:schemeClr val="bg1"/>
                </a:solidFill>
              </a:endParaRPr>
            </a:p>
          </p:txBody>
        </p:sp>
      </p:grpSp>
      <p:sp>
        <p:nvSpPr>
          <p:cNvPr id="14" name="文本框 13"/>
          <p:cNvSpPr txBox="1"/>
          <p:nvPr/>
        </p:nvSpPr>
        <p:spPr>
          <a:xfrm>
            <a:off x="10357462" y="241108"/>
            <a:ext cx="1715534" cy="338554"/>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pitchFamily="34" charset="-122"/>
                <a:ea typeface="思源黑体 CN Normal" panose="020B0400000000000000" pitchFamily="34" charset="-122"/>
              </a:defRPr>
            </a:lvl1pPr>
          </a:lstStyle>
          <a:p>
            <a:r>
              <a:rPr lang="zh-CN" altLang="en-US" sz="1600" dirty="0" smtClean="0">
                <a:solidFill>
                  <a:schemeClr val="bg1"/>
                </a:solidFill>
              </a:rPr>
              <a:t>汇报时间：</a:t>
            </a:r>
            <a:r>
              <a:rPr lang="en-US" altLang="zh-CN" sz="1600" dirty="0" smtClean="0">
                <a:solidFill>
                  <a:schemeClr val="bg1"/>
                </a:solidFill>
              </a:rPr>
              <a:t>20XX</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项目进展总结</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descr="摩天大楼的蠕虫眼睛视图"/>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30240" b="99840" l="54600" r="99700">
                        <a14:foregroundMark x1="75800" y1="83760" x2="66600" y2="99520"/>
                      </a14:backgroundRemoval>
                    </a14:imgEffect>
                  </a14:imgLayer>
                </a14:imgProps>
              </a:ext>
              <a:ext uri="{28A0092B-C50C-407E-A947-70E740481C1C}">
                <a14:useLocalDpi xmlns:a14="http://schemas.microsoft.com/office/drawing/2010/main" val="0"/>
              </a:ext>
            </a:extLst>
          </a:blip>
          <a:srcRect l="49641" t="29073"/>
          <a:stretch>
            <a:fillRect/>
          </a:stretch>
        </p:blipFill>
        <p:spPr bwMode="auto">
          <a:xfrm>
            <a:off x="8204903" y="-161440"/>
            <a:ext cx="3987097" cy="701944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3"/>
          <a:srcRect r="51750"/>
          <a:stretch>
            <a:fillRect/>
          </a:stretch>
        </p:blipFill>
        <p:spPr>
          <a:xfrm>
            <a:off x="7929565" y="0"/>
            <a:ext cx="3500435" cy="7023201"/>
          </a:xfrm>
          <a:prstGeom prst="rect">
            <a:avLst/>
          </a:prstGeom>
        </p:spPr>
      </p:pic>
      <p:sp>
        <p:nvSpPr>
          <p:cNvPr id="5" name="椭圆 4"/>
          <p:cNvSpPr/>
          <p:nvPr/>
        </p:nvSpPr>
        <p:spPr>
          <a:xfrm>
            <a:off x="8784167" y="1032933"/>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932297" y="2604911"/>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7923830" y="4176889"/>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8784167" y="5748866"/>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6475675" y="469221"/>
            <a:ext cx="1461223" cy="528298"/>
          </a:xfrm>
          <a:prstGeom prst="rect">
            <a:avLst/>
          </a:prstGeom>
          <a:noFill/>
        </p:spPr>
        <p:txBody>
          <a:bodyPr wrap="none" rtlCol="0">
            <a:noAutofit/>
          </a:bodyPr>
          <a:lstStyle/>
          <a:p>
            <a:pPr algn="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29" name="文本框 28"/>
          <p:cNvSpPr txBox="1"/>
          <p:nvPr/>
        </p:nvSpPr>
        <p:spPr>
          <a:xfrm>
            <a:off x="3677475" y="840485"/>
            <a:ext cx="4259424"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1" name="文本框 30"/>
          <p:cNvSpPr txBox="1"/>
          <p:nvPr/>
        </p:nvSpPr>
        <p:spPr>
          <a:xfrm>
            <a:off x="6061789" y="2068389"/>
            <a:ext cx="1461223" cy="528298"/>
          </a:xfrm>
          <a:prstGeom prst="rect">
            <a:avLst/>
          </a:prstGeom>
          <a:noFill/>
        </p:spPr>
        <p:txBody>
          <a:bodyPr wrap="none" rtlCol="0">
            <a:noAutofit/>
          </a:bodyPr>
          <a:lstStyle/>
          <a:p>
            <a:pPr algn="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项目特点二</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2" name="文本框 31"/>
          <p:cNvSpPr txBox="1"/>
          <p:nvPr/>
        </p:nvSpPr>
        <p:spPr>
          <a:xfrm>
            <a:off x="3263589" y="2439653"/>
            <a:ext cx="4259424"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5" name="文本框 34"/>
          <p:cNvSpPr txBox="1"/>
          <p:nvPr/>
        </p:nvSpPr>
        <p:spPr>
          <a:xfrm>
            <a:off x="5751028" y="3667557"/>
            <a:ext cx="1461223" cy="528298"/>
          </a:xfrm>
          <a:prstGeom prst="rect">
            <a:avLst/>
          </a:prstGeom>
          <a:noFill/>
        </p:spPr>
        <p:txBody>
          <a:bodyPr wrap="none" rtlCol="0">
            <a:noAutofit/>
          </a:bodyPr>
          <a:lstStyle/>
          <a:p>
            <a:pPr algn="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项目特点三</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6" name="文本框 35"/>
          <p:cNvSpPr txBox="1"/>
          <p:nvPr/>
        </p:nvSpPr>
        <p:spPr>
          <a:xfrm>
            <a:off x="2952828" y="4038821"/>
            <a:ext cx="4259424"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8" name="文本框 37"/>
          <p:cNvSpPr txBox="1"/>
          <p:nvPr/>
        </p:nvSpPr>
        <p:spPr>
          <a:xfrm>
            <a:off x="6616075" y="5266724"/>
            <a:ext cx="1461223" cy="528298"/>
          </a:xfrm>
          <a:prstGeom prst="rect">
            <a:avLst/>
          </a:prstGeom>
          <a:noFill/>
        </p:spPr>
        <p:txBody>
          <a:bodyPr wrap="none" rtlCol="0">
            <a:noAutofit/>
          </a:bodyPr>
          <a:lstStyle/>
          <a:p>
            <a:pPr algn="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项目特点四</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9" name="文本框 38"/>
          <p:cNvSpPr txBox="1"/>
          <p:nvPr/>
        </p:nvSpPr>
        <p:spPr>
          <a:xfrm>
            <a:off x="3817875" y="5637988"/>
            <a:ext cx="4259424"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8" name="椭圆 7"/>
          <p:cNvSpPr/>
          <p:nvPr/>
        </p:nvSpPr>
        <p:spPr>
          <a:xfrm>
            <a:off x="558266" y="2283594"/>
            <a:ext cx="2290812" cy="2290812"/>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bill_98993"/>
          <p:cNvSpPr>
            <a:spLocks noChangeAspect="1"/>
          </p:cNvSpPr>
          <p:nvPr/>
        </p:nvSpPr>
        <p:spPr bwMode="auto">
          <a:xfrm>
            <a:off x="1320742" y="2930885"/>
            <a:ext cx="765860" cy="996230"/>
          </a:xfrm>
          <a:custGeom>
            <a:avLst/>
            <a:gdLst>
              <a:gd name="connsiteX0" fmla="*/ 12561 w 467072"/>
              <a:gd name="connsiteY0" fmla="*/ 481750 h 607568"/>
              <a:gd name="connsiteX1" fmla="*/ 125960 w 467072"/>
              <a:gd name="connsiteY1" fmla="*/ 481750 h 607568"/>
              <a:gd name="connsiteX2" fmla="*/ 125960 w 467072"/>
              <a:gd name="connsiteY2" fmla="*/ 594937 h 607568"/>
              <a:gd name="connsiteX3" fmla="*/ 304212 w 467072"/>
              <a:gd name="connsiteY3" fmla="*/ 423610 h 607568"/>
              <a:gd name="connsiteX4" fmla="*/ 282855 w 467072"/>
              <a:gd name="connsiteY4" fmla="*/ 444936 h 607568"/>
              <a:gd name="connsiteX5" fmla="*/ 304212 w 467072"/>
              <a:gd name="connsiteY5" fmla="*/ 466416 h 607568"/>
              <a:gd name="connsiteX6" fmla="*/ 374887 w 467072"/>
              <a:gd name="connsiteY6" fmla="*/ 466416 h 607568"/>
              <a:gd name="connsiteX7" fmla="*/ 396397 w 467072"/>
              <a:gd name="connsiteY7" fmla="*/ 444936 h 607568"/>
              <a:gd name="connsiteX8" fmla="*/ 374887 w 467072"/>
              <a:gd name="connsiteY8" fmla="*/ 423610 h 607568"/>
              <a:gd name="connsiteX9" fmla="*/ 339549 w 467072"/>
              <a:gd name="connsiteY9" fmla="*/ 317746 h 607568"/>
              <a:gd name="connsiteX10" fmla="*/ 318193 w 467072"/>
              <a:gd name="connsiteY10" fmla="*/ 339072 h 607568"/>
              <a:gd name="connsiteX11" fmla="*/ 339549 w 467072"/>
              <a:gd name="connsiteY11" fmla="*/ 360552 h 607568"/>
              <a:gd name="connsiteX12" fmla="*/ 374887 w 467072"/>
              <a:gd name="connsiteY12" fmla="*/ 360552 h 607568"/>
              <a:gd name="connsiteX13" fmla="*/ 396397 w 467072"/>
              <a:gd name="connsiteY13" fmla="*/ 339072 h 607568"/>
              <a:gd name="connsiteX14" fmla="*/ 374887 w 467072"/>
              <a:gd name="connsiteY14" fmla="*/ 317746 h 607568"/>
              <a:gd name="connsiteX15" fmla="*/ 92186 w 467072"/>
              <a:gd name="connsiteY15" fmla="*/ 317746 h 607568"/>
              <a:gd name="connsiteX16" fmla="*/ 70676 w 467072"/>
              <a:gd name="connsiteY16" fmla="*/ 339072 h 607568"/>
              <a:gd name="connsiteX17" fmla="*/ 92186 w 467072"/>
              <a:gd name="connsiteY17" fmla="*/ 360552 h 607568"/>
              <a:gd name="connsiteX18" fmla="*/ 268874 w 467072"/>
              <a:gd name="connsiteY18" fmla="*/ 360552 h 607568"/>
              <a:gd name="connsiteX19" fmla="*/ 290384 w 467072"/>
              <a:gd name="connsiteY19" fmla="*/ 339072 h 607568"/>
              <a:gd name="connsiteX20" fmla="*/ 268874 w 467072"/>
              <a:gd name="connsiteY20" fmla="*/ 317746 h 607568"/>
              <a:gd name="connsiteX21" fmla="*/ 339549 w 467072"/>
              <a:gd name="connsiteY21" fmla="*/ 211728 h 607568"/>
              <a:gd name="connsiteX22" fmla="*/ 318193 w 467072"/>
              <a:gd name="connsiteY22" fmla="*/ 233208 h 607568"/>
              <a:gd name="connsiteX23" fmla="*/ 339549 w 467072"/>
              <a:gd name="connsiteY23" fmla="*/ 254534 h 607568"/>
              <a:gd name="connsiteX24" fmla="*/ 374887 w 467072"/>
              <a:gd name="connsiteY24" fmla="*/ 254534 h 607568"/>
              <a:gd name="connsiteX25" fmla="*/ 396397 w 467072"/>
              <a:gd name="connsiteY25" fmla="*/ 233208 h 607568"/>
              <a:gd name="connsiteX26" fmla="*/ 374887 w 467072"/>
              <a:gd name="connsiteY26" fmla="*/ 211728 h 607568"/>
              <a:gd name="connsiteX27" fmla="*/ 92186 w 467072"/>
              <a:gd name="connsiteY27" fmla="*/ 211728 h 607568"/>
              <a:gd name="connsiteX28" fmla="*/ 70676 w 467072"/>
              <a:gd name="connsiteY28" fmla="*/ 233208 h 607568"/>
              <a:gd name="connsiteX29" fmla="*/ 92186 w 467072"/>
              <a:gd name="connsiteY29" fmla="*/ 254534 h 607568"/>
              <a:gd name="connsiteX30" fmla="*/ 268874 w 467072"/>
              <a:gd name="connsiteY30" fmla="*/ 254534 h 607568"/>
              <a:gd name="connsiteX31" fmla="*/ 290384 w 467072"/>
              <a:gd name="connsiteY31" fmla="*/ 233208 h 607568"/>
              <a:gd name="connsiteX32" fmla="*/ 268874 w 467072"/>
              <a:gd name="connsiteY32" fmla="*/ 211728 h 607568"/>
              <a:gd name="connsiteX33" fmla="*/ 339549 w 467072"/>
              <a:gd name="connsiteY33" fmla="*/ 105864 h 607568"/>
              <a:gd name="connsiteX34" fmla="*/ 318193 w 467072"/>
              <a:gd name="connsiteY34" fmla="*/ 127344 h 607568"/>
              <a:gd name="connsiteX35" fmla="*/ 339549 w 467072"/>
              <a:gd name="connsiteY35" fmla="*/ 148670 h 607568"/>
              <a:gd name="connsiteX36" fmla="*/ 374887 w 467072"/>
              <a:gd name="connsiteY36" fmla="*/ 148670 h 607568"/>
              <a:gd name="connsiteX37" fmla="*/ 396397 w 467072"/>
              <a:gd name="connsiteY37" fmla="*/ 127344 h 607568"/>
              <a:gd name="connsiteX38" fmla="*/ 374887 w 467072"/>
              <a:gd name="connsiteY38" fmla="*/ 105864 h 607568"/>
              <a:gd name="connsiteX39" fmla="*/ 92186 w 467072"/>
              <a:gd name="connsiteY39" fmla="*/ 105864 h 607568"/>
              <a:gd name="connsiteX40" fmla="*/ 70676 w 467072"/>
              <a:gd name="connsiteY40" fmla="*/ 127344 h 607568"/>
              <a:gd name="connsiteX41" fmla="*/ 92186 w 467072"/>
              <a:gd name="connsiteY41" fmla="*/ 148670 h 607568"/>
              <a:gd name="connsiteX42" fmla="*/ 268874 w 467072"/>
              <a:gd name="connsiteY42" fmla="*/ 148670 h 607568"/>
              <a:gd name="connsiteX43" fmla="*/ 290384 w 467072"/>
              <a:gd name="connsiteY43" fmla="*/ 127344 h 607568"/>
              <a:gd name="connsiteX44" fmla="*/ 268874 w 467072"/>
              <a:gd name="connsiteY44" fmla="*/ 105864 h 607568"/>
              <a:gd name="connsiteX45" fmla="*/ 21510 w 467072"/>
              <a:gd name="connsiteY45" fmla="*/ 0 h 607568"/>
              <a:gd name="connsiteX46" fmla="*/ 445716 w 467072"/>
              <a:gd name="connsiteY46" fmla="*/ 0 h 607568"/>
              <a:gd name="connsiteX47" fmla="*/ 467072 w 467072"/>
              <a:gd name="connsiteY47" fmla="*/ 21326 h 607568"/>
              <a:gd name="connsiteX48" fmla="*/ 467072 w 467072"/>
              <a:gd name="connsiteY48" fmla="*/ 586242 h 607568"/>
              <a:gd name="connsiteX49" fmla="*/ 445716 w 467072"/>
              <a:gd name="connsiteY49" fmla="*/ 607568 h 607568"/>
              <a:gd name="connsiteX50" fmla="*/ 168853 w 467072"/>
              <a:gd name="connsiteY50" fmla="*/ 607568 h 607568"/>
              <a:gd name="connsiteX51" fmla="*/ 168853 w 467072"/>
              <a:gd name="connsiteY51" fmla="*/ 460279 h 607568"/>
              <a:gd name="connsiteX52" fmla="*/ 147497 w 467072"/>
              <a:gd name="connsiteY52" fmla="*/ 438953 h 607568"/>
              <a:gd name="connsiteX53" fmla="*/ 0 w 467072"/>
              <a:gd name="connsiteY53" fmla="*/ 438953 h 607568"/>
              <a:gd name="connsiteX54" fmla="*/ 0 w 467072"/>
              <a:gd name="connsiteY54" fmla="*/ 21326 h 607568"/>
              <a:gd name="connsiteX55" fmla="*/ 21510 w 467072"/>
              <a:gd name="connsiteY55"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7072" h="607568">
                <a:moveTo>
                  <a:pt x="12561" y="481750"/>
                </a:moveTo>
                <a:lnTo>
                  <a:pt x="125960" y="481750"/>
                </a:lnTo>
                <a:lnTo>
                  <a:pt x="125960" y="594937"/>
                </a:lnTo>
                <a:close/>
                <a:moveTo>
                  <a:pt x="304212" y="423610"/>
                </a:moveTo>
                <a:cubicBezTo>
                  <a:pt x="292381" y="423610"/>
                  <a:pt x="282855" y="433123"/>
                  <a:pt x="282855" y="444936"/>
                </a:cubicBezTo>
                <a:cubicBezTo>
                  <a:pt x="282855" y="456750"/>
                  <a:pt x="292381" y="466416"/>
                  <a:pt x="304212" y="466416"/>
                </a:cubicBezTo>
                <a:lnTo>
                  <a:pt x="374887" y="466416"/>
                </a:lnTo>
                <a:cubicBezTo>
                  <a:pt x="386717" y="466416"/>
                  <a:pt x="396397" y="456750"/>
                  <a:pt x="396397" y="444936"/>
                </a:cubicBezTo>
                <a:cubicBezTo>
                  <a:pt x="396397" y="433123"/>
                  <a:pt x="386717" y="423610"/>
                  <a:pt x="374887" y="423610"/>
                </a:cubicBezTo>
                <a:close/>
                <a:moveTo>
                  <a:pt x="339549" y="317746"/>
                </a:moveTo>
                <a:cubicBezTo>
                  <a:pt x="327719" y="317746"/>
                  <a:pt x="318193" y="327258"/>
                  <a:pt x="318193" y="339072"/>
                </a:cubicBezTo>
                <a:cubicBezTo>
                  <a:pt x="318193" y="350886"/>
                  <a:pt x="327719" y="360552"/>
                  <a:pt x="339549" y="360552"/>
                </a:cubicBezTo>
                <a:lnTo>
                  <a:pt x="374887" y="360552"/>
                </a:lnTo>
                <a:cubicBezTo>
                  <a:pt x="386717" y="360552"/>
                  <a:pt x="396397" y="350886"/>
                  <a:pt x="396397" y="339072"/>
                </a:cubicBezTo>
                <a:cubicBezTo>
                  <a:pt x="396397" y="327258"/>
                  <a:pt x="386717" y="317746"/>
                  <a:pt x="374887" y="317746"/>
                </a:cubicBezTo>
                <a:close/>
                <a:moveTo>
                  <a:pt x="92186" y="317746"/>
                </a:moveTo>
                <a:cubicBezTo>
                  <a:pt x="80355" y="317746"/>
                  <a:pt x="70676" y="327258"/>
                  <a:pt x="70676" y="339072"/>
                </a:cubicBezTo>
                <a:cubicBezTo>
                  <a:pt x="70676" y="350886"/>
                  <a:pt x="80355" y="360552"/>
                  <a:pt x="92186" y="360552"/>
                </a:cubicBezTo>
                <a:lnTo>
                  <a:pt x="268874" y="360552"/>
                </a:lnTo>
                <a:cubicBezTo>
                  <a:pt x="280704" y="360552"/>
                  <a:pt x="290384" y="350886"/>
                  <a:pt x="290384" y="339072"/>
                </a:cubicBezTo>
                <a:cubicBezTo>
                  <a:pt x="290384" y="327258"/>
                  <a:pt x="280704" y="317746"/>
                  <a:pt x="268874" y="317746"/>
                </a:cubicBezTo>
                <a:close/>
                <a:moveTo>
                  <a:pt x="339549" y="211728"/>
                </a:moveTo>
                <a:cubicBezTo>
                  <a:pt x="327719" y="211728"/>
                  <a:pt x="318193" y="221394"/>
                  <a:pt x="318193" y="233208"/>
                </a:cubicBezTo>
                <a:cubicBezTo>
                  <a:pt x="318193" y="245022"/>
                  <a:pt x="327719" y="254534"/>
                  <a:pt x="339549" y="254534"/>
                </a:cubicBezTo>
                <a:lnTo>
                  <a:pt x="374887" y="254534"/>
                </a:lnTo>
                <a:cubicBezTo>
                  <a:pt x="386717" y="254534"/>
                  <a:pt x="396397" y="245022"/>
                  <a:pt x="396397" y="233208"/>
                </a:cubicBezTo>
                <a:cubicBezTo>
                  <a:pt x="396397" y="221394"/>
                  <a:pt x="386717" y="211728"/>
                  <a:pt x="374887" y="211728"/>
                </a:cubicBezTo>
                <a:close/>
                <a:moveTo>
                  <a:pt x="92186" y="211728"/>
                </a:moveTo>
                <a:cubicBezTo>
                  <a:pt x="80355" y="211728"/>
                  <a:pt x="70676" y="221394"/>
                  <a:pt x="70676" y="233208"/>
                </a:cubicBezTo>
                <a:cubicBezTo>
                  <a:pt x="70676" y="245022"/>
                  <a:pt x="80355" y="254534"/>
                  <a:pt x="92186" y="254534"/>
                </a:cubicBezTo>
                <a:lnTo>
                  <a:pt x="268874" y="254534"/>
                </a:lnTo>
                <a:cubicBezTo>
                  <a:pt x="280704" y="254534"/>
                  <a:pt x="290384" y="245022"/>
                  <a:pt x="290384" y="233208"/>
                </a:cubicBezTo>
                <a:cubicBezTo>
                  <a:pt x="290384" y="221394"/>
                  <a:pt x="280704" y="211728"/>
                  <a:pt x="268874" y="211728"/>
                </a:cubicBezTo>
                <a:close/>
                <a:moveTo>
                  <a:pt x="339549" y="105864"/>
                </a:moveTo>
                <a:cubicBezTo>
                  <a:pt x="327719" y="105864"/>
                  <a:pt x="318193" y="115530"/>
                  <a:pt x="318193" y="127344"/>
                </a:cubicBezTo>
                <a:cubicBezTo>
                  <a:pt x="318193" y="139158"/>
                  <a:pt x="327719" y="148670"/>
                  <a:pt x="339549" y="148670"/>
                </a:cubicBezTo>
                <a:lnTo>
                  <a:pt x="374887" y="148670"/>
                </a:lnTo>
                <a:cubicBezTo>
                  <a:pt x="386717" y="148670"/>
                  <a:pt x="396397" y="139158"/>
                  <a:pt x="396397" y="127344"/>
                </a:cubicBezTo>
                <a:cubicBezTo>
                  <a:pt x="396397" y="115530"/>
                  <a:pt x="386717" y="105864"/>
                  <a:pt x="374887" y="105864"/>
                </a:cubicBezTo>
                <a:close/>
                <a:moveTo>
                  <a:pt x="92186" y="105864"/>
                </a:moveTo>
                <a:cubicBezTo>
                  <a:pt x="80355" y="105864"/>
                  <a:pt x="70676" y="115530"/>
                  <a:pt x="70676" y="127344"/>
                </a:cubicBezTo>
                <a:cubicBezTo>
                  <a:pt x="70676" y="139158"/>
                  <a:pt x="80355" y="148670"/>
                  <a:pt x="92186" y="148670"/>
                </a:cubicBezTo>
                <a:lnTo>
                  <a:pt x="268874" y="148670"/>
                </a:lnTo>
                <a:cubicBezTo>
                  <a:pt x="280704" y="148670"/>
                  <a:pt x="290384" y="139158"/>
                  <a:pt x="290384" y="127344"/>
                </a:cubicBezTo>
                <a:cubicBezTo>
                  <a:pt x="290384" y="115530"/>
                  <a:pt x="280704" y="105864"/>
                  <a:pt x="268874" y="105864"/>
                </a:cubicBezTo>
                <a:close/>
                <a:moveTo>
                  <a:pt x="21510" y="0"/>
                </a:moveTo>
                <a:lnTo>
                  <a:pt x="445716" y="0"/>
                </a:lnTo>
                <a:cubicBezTo>
                  <a:pt x="457393" y="0"/>
                  <a:pt x="467072" y="9513"/>
                  <a:pt x="467072" y="21326"/>
                </a:cubicBezTo>
                <a:lnTo>
                  <a:pt x="467072" y="586242"/>
                </a:lnTo>
                <a:cubicBezTo>
                  <a:pt x="467072" y="598056"/>
                  <a:pt x="457393" y="607568"/>
                  <a:pt x="445716" y="607568"/>
                </a:cubicBezTo>
                <a:lnTo>
                  <a:pt x="168853" y="607568"/>
                </a:lnTo>
                <a:lnTo>
                  <a:pt x="168853" y="460279"/>
                </a:lnTo>
                <a:cubicBezTo>
                  <a:pt x="168853" y="448465"/>
                  <a:pt x="159327" y="438953"/>
                  <a:pt x="147497" y="438953"/>
                </a:cubicBezTo>
                <a:lnTo>
                  <a:pt x="0" y="438953"/>
                </a:lnTo>
                <a:lnTo>
                  <a:pt x="0" y="21326"/>
                </a:lnTo>
                <a:cubicBezTo>
                  <a:pt x="0" y="9513"/>
                  <a:pt x="9680" y="0"/>
                  <a:pt x="21510" y="0"/>
                </a:cubicBezTo>
                <a:close/>
              </a:path>
            </a:pathLst>
          </a:custGeom>
          <a:solidFill>
            <a:schemeClr val="bg1"/>
          </a:solidFill>
          <a:ln>
            <a:noFill/>
          </a:ln>
        </p:spPr>
      </p:sp>
    </p:spTree>
    <p:custDataLst>
      <p:tags r:id="rId4"/>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项目进展总结</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19831" y="404260"/>
            <a:ext cx="11152339" cy="6453740"/>
            <a:chOff x="-1" y="404260"/>
            <a:chExt cx="11152339" cy="6453740"/>
          </a:xfrm>
        </p:grpSpPr>
        <p:pic>
          <p:nvPicPr>
            <p:cNvPr id="6148" name="Picture 4" descr="高层建筑的虫眼图"/>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9467" l="0" r="100000">
                          <a14:foregroundMark x1="27700" y1="48667" x2="19900" y2="93333"/>
                          <a14:foregroundMark x1="24300" y1="64800" x2="49900" y2="98533"/>
                          <a14:foregroundMark x1="4700" y1="96933" x2="26200" y2="78667"/>
                          <a14:foregroundMark x1="61900" y1="42000" x2="75600" y2="90600"/>
                          <a14:foregroundMark x1="12800" y1="84200" x2="12800" y2="84200"/>
                          <a14:foregroundMark x1="12400" y1="84333" x2="22700" y2="70533"/>
                          <a14:foregroundMark x1="16700" y1="72867" x2="21200" y2="66667"/>
                          <a14:foregroundMark x1="21500" y1="66400" x2="21500" y2="62133"/>
                          <a14:foregroundMark x1="12400" y1="96733" x2="44400" y2="94867"/>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flipH="1">
              <a:off x="-1" y="404260"/>
              <a:ext cx="4302493" cy="64537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8"/>
            <p:cNvGrpSpPr/>
            <p:nvPr/>
          </p:nvGrpSpPr>
          <p:grpSpPr>
            <a:xfrm>
              <a:off x="3035300" y="1212999"/>
              <a:ext cx="8117038" cy="5645001"/>
              <a:chOff x="3035300" y="1212999"/>
              <a:chExt cx="8117038" cy="5645001"/>
            </a:xfrm>
          </p:grpSpPr>
          <p:sp>
            <p:nvSpPr>
              <p:cNvPr id="6" name="任意多边形 5"/>
              <p:cNvSpPr/>
              <p:nvPr/>
            </p:nvSpPr>
            <p:spPr>
              <a:xfrm>
                <a:off x="3149600" y="1270000"/>
                <a:ext cx="1384300" cy="5588000"/>
              </a:xfrm>
              <a:custGeom>
                <a:avLst/>
                <a:gdLst>
                  <a:gd name="connsiteX0" fmla="*/ 0 w 1384300"/>
                  <a:gd name="connsiteY0" fmla="*/ 0 h 5588000"/>
                  <a:gd name="connsiteX1" fmla="*/ 292100 w 1384300"/>
                  <a:gd name="connsiteY1" fmla="*/ 1346200 h 5588000"/>
                  <a:gd name="connsiteX2" fmla="*/ 241300 w 1384300"/>
                  <a:gd name="connsiteY2" fmla="*/ 2641600 h 5588000"/>
                  <a:gd name="connsiteX3" fmla="*/ 1384300 w 1384300"/>
                  <a:gd name="connsiteY3" fmla="*/ 5588000 h 5588000"/>
                  <a:gd name="connsiteX0-1" fmla="*/ 0 w 1384300"/>
                  <a:gd name="connsiteY0-2" fmla="*/ 0 h 5588000"/>
                  <a:gd name="connsiteX1-3" fmla="*/ 478366 w 1384300"/>
                  <a:gd name="connsiteY1-4" fmla="*/ 1346200 h 5588000"/>
                  <a:gd name="connsiteX2-5" fmla="*/ 241300 w 1384300"/>
                  <a:gd name="connsiteY2-6" fmla="*/ 2641600 h 5588000"/>
                  <a:gd name="connsiteX3-7" fmla="*/ 1384300 w 1384300"/>
                  <a:gd name="connsiteY3-8" fmla="*/ 5588000 h 5588000"/>
                </a:gdLst>
                <a:ahLst/>
                <a:cxnLst>
                  <a:cxn ang="0">
                    <a:pos x="connsiteX0-1" y="connsiteY0-2"/>
                  </a:cxn>
                  <a:cxn ang="0">
                    <a:pos x="connsiteX1-3" y="connsiteY1-4"/>
                  </a:cxn>
                  <a:cxn ang="0">
                    <a:pos x="connsiteX2-5" y="connsiteY2-6"/>
                  </a:cxn>
                  <a:cxn ang="0">
                    <a:pos x="connsiteX3-7" y="connsiteY3-8"/>
                  </a:cxn>
                </a:cxnLst>
                <a:rect l="l" t="t" r="r" b="b"/>
                <a:pathLst>
                  <a:path w="1384300" h="5588000">
                    <a:moveTo>
                      <a:pt x="0" y="0"/>
                    </a:moveTo>
                    <a:lnTo>
                      <a:pt x="478366" y="1346200"/>
                    </a:lnTo>
                    <a:lnTo>
                      <a:pt x="241300" y="2641600"/>
                    </a:lnTo>
                    <a:lnTo>
                      <a:pt x="1384300" y="5588000"/>
                    </a:lnTo>
                  </a:path>
                </a:pathLst>
              </a:cu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035300" y="1212999"/>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571597" y="1212999"/>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项目阶段一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0" name="文本框 29"/>
              <p:cNvSpPr txBox="1"/>
              <p:nvPr/>
            </p:nvSpPr>
            <p:spPr>
              <a:xfrm>
                <a:off x="4168364" y="1556206"/>
                <a:ext cx="6178794"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4" name="椭圆 33"/>
              <p:cNvSpPr/>
              <p:nvPr/>
            </p:nvSpPr>
            <p:spPr>
              <a:xfrm>
                <a:off x="3552347" y="2529514"/>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088644" y="2529514"/>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项目阶段二</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0" name="文本框 39"/>
              <p:cNvSpPr txBox="1"/>
              <p:nvPr/>
            </p:nvSpPr>
            <p:spPr>
              <a:xfrm>
                <a:off x="4685411" y="2872721"/>
                <a:ext cx="6178794"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3" name="椭圆 42"/>
              <p:cNvSpPr/>
              <p:nvPr/>
            </p:nvSpPr>
            <p:spPr>
              <a:xfrm>
                <a:off x="3321650" y="3846029"/>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3857947" y="3846029"/>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项目阶段</a:t>
                </a:r>
                <a:r>
                  <a:rPr lang="zh-CN" altLang="en-US" sz="2000" b="1" dirty="0">
                    <a:solidFill>
                      <a:srgbClr val="446DA5"/>
                    </a:solidFill>
                    <a:latin typeface="思源黑体 CN Normal" panose="020B0400000000000000" pitchFamily="34" charset="-122"/>
                    <a:ea typeface="思源黑体 CN Normal" panose="020B0400000000000000" pitchFamily="34" charset="-122"/>
                  </a:rPr>
                  <a:t>三</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5" name="文本框 44"/>
              <p:cNvSpPr txBox="1"/>
              <p:nvPr/>
            </p:nvSpPr>
            <p:spPr>
              <a:xfrm>
                <a:off x="4454714" y="4189236"/>
                <a:ext cx="6178794"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55" name="椭圆 54"/>
              <p:cNvSpPr/>
              <p:nvPr/>
            </p:nvSpPr>
            <p:spPr>
              <a:xfrm>
                <a:off x="3840480" y="5162543"/>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4376777" y="5162543"/>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项目阶段四</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57" name="文本框 56"/>
              <p:cNvSpPr txBox="1"/>
              <p:nvPr/>
            </p:nvSpPr>
            <p:spPr>
              <a:xfrm>
                <a:off x="4973544" y="5505750"/>
                <a:ext cx="6178794"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grpSp>
      </p:grpSp>
    </p:spTree>
    <p:custDataLst>
      <p:tags r:id="rId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项目进展总结</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94" name="Picture 2" descr="白色高层建筑"/>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9733" l="10000" r="90000"/>
                    </a14:imgEffect>
                  </a14:imgLayer>
                </a14:imgProps>
              </a:ext>
              <a:ext uri="{28A0092B-C50C-407E-A947-70E740481C1C}">
                <a14:useLocalDpi xmlns:a14="http://schemas.microsoft.com/office/drawing/2010/main" val="0"/>
              </a:ext>
            </a:extLst>
          </a:blip>
          <a:srcRect/>
          <a:stretch>
            <a:fillRect/>
          </a:stretch>
        </p:blipFill>
        <p:spPr bwMode="auto">
          <a:xfrm>
            <a:off x="3840480" y="-146835"/>
            <a:ext cx="4669890" cy="7004835"/>
          </a:xfrm>
          <a:prstGeom prst="rect">
            <a:avLst/>
          </a:prstGeom>
          <a:noFill/>
          <a:extLst>
            <a:ext uri="{909E8E84-426E-40DD-AFC4-6F175D3DCCD1}">
              <a14:hiddenFill xmlns:a14="http://schemas.microsoft.com/office/drawing/2010/main">
                <a:solidFill>
                  <a:srgbClr val="FFFFFF"/>
                </a:solidFill>
              </a14:hiddenFill>
            </a:ext>
          </a:extLst>
        </p:spPr>
      </p:pic>
      <p:sp>
        <p:nvSpPr>
          <p:cNvPr id="2" name="五边形 1"/>
          <p:cNvSpPr/>
          <p:nvPr/>
        </p:nvSpPr>
        <p:spPr>
          <a:xfrm>
            <a:off x="6364070" y="1803400"/>
            <a:ext cx="2146300" cy="533400"/>
          </a:xfrm>
          <a:prstGeom prst="homePlat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2" descr="白色高层建筑"/>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9733" l="10000" r="90000"/>
                    </a14:imgEffect>
                  </a14:imgLayer>
                </a14:imgProps>
              </a:ext>
              <a:ext uri="{28A0092B-C50C-407E-A947-70E740481C1C}">
                <a14:useLocalDpi xmlns:a14="http://schemas.microsoft.com/office/drawing/2010/main" val="0"/>
              </a:ext>
            </a:extLst>
          </a:blip>
          <a:srcRect/>
          <a:stretch>
            <a:fillRect/>
          </a:stretch>
        </p:blipFill>
        <p:spPr bwMode="auto">
          <a:xfrm>
            <a:off x="3950224" y="2629686"/>
            <a:ext cx="2818876" cy="4228314"/>
          </a:xfrm>
          <a:prstGeom prst="rect">
            <a:avLst/>
          </a:prstGeom>
          <a:noFill/>
          <a:extLst>
            <a:ext uri="{909E8E84-426E-40DD-AFC4-6F175D3DCCD1}">
              <a14:hiddenFill xmlns:a14="http://schemas.microsoft.com/office/drawing/2010/main">
                <a:solidFill>
                  <a:srgbClr val="FFFFFF"/>
                </a:solidFill>
              </a14:hiddenFill>
            </a:ext>
          </a:extLst>
        </p:spPr>
      </p:pic>
      <p:sp>
        <p:nvSpPr>
          <p:cNvPr id="23" name="文本框 22"/>
          <p:cNvSpPr txBox="1"/>
          <p:nvPr/>
        </p:nvSpPr>
        <p:spPr>
          <a:xfrm>
            <a:off x="6364070" y="1846132"/>
            <a:ext cx="2373530" cy="625866"/>
          </a:xfrm>
          <a:prstGeom prst="rect">
            <a:avLst/>
          </a:prstGeom>
          <a:noFill/>
        </p:spPr>
        <p:txBody>
          <a:bodyPr wrap="none" rtlCol="0">
            <a:noAutofit/>
          </a:bodyPr>
          <a:lstStyle/>
          <a:p>
            <a:r>
              <a:rPr lang="zh-CN" altLang="en-US" sz="2400" b="1" dirty="0" smtClean="0">
                <a:solidFill>
                  <a:schemeClr val="bg1"/>
                </a:solidFill>
                <a:latin typeface="思源宋体 CN SemiBold" panose="02020600000000000000" pitchFamily="18" charset="-122"/>
                <a:ea typeface="思源宋体 CN SemiBold" panose="02020600000000000000" pitchFamily="18" charset="-122"/>
              </a:rPr>
              <a:t>项目不足总结</a:t>
            </a:r>
            <a:endParaRPr lang="zh-CN" altLang="en-US" sz="2400" b="1" dirty="0">
              <a:solidFill>
                <a:schemeClr val="bg1"/>
              </a:solidFill>
              <a:latin typeface="思源宋体 CN SemiBold" panose="02020600000000000000" pitchFamily="18" charset="-122"/>
              <a:ea typeface="思源宋体 CN SemiBold" panose="02020600000000000000" pitchFamily="18" charset="-122"/>
            </a:endParaRPr>
          </a:p>
        </p:txBody>
      </p:sp>
      <p:sp>
        <p:nvSpPr>
          <p:cNvPr id="24" name="椭圆 23"/>
          <p:cNvSpPr/>
          <p:nvPr/>
        </p:nvSpPr>
        <p:spPr>
          <a:xfrm>
            <a:off x="7847732" y="2965599"/>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8079373" y="2818803"/>
            <a:ext cx="3019258"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1" name="椭圆 30"/>
          <p:cNvSpPr/>
          <p:nvPr/>
        </p:nvSpPr>
        <p:spPr>
          <a:xfrm>
            <a:off x="7847732" y="4890639"/>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8079373" y="4743843"/>
            <a:ext cx="3019258"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5" name="五边形 34"/>
          <p:cNvSpPr/>
          <p:nvPr/>
        </p:nvSpPr>
        <p:spPr>
          <a:xfrm flipH="1">
            <a:off x="3428366" y="5201306"/>
            <a:ext cx="2146300" cy="533400"/>
          </a:xfrm>
          <a:prstGeom prst="homePlat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3584452" y="5243607"/>
            <a:ext cx="2373530" cy="625866"/>
          </a:xfrm>
          <a:prstGeom prst="rect">
            <a:avLst/>
          </a:prstGeom>
          <a:noFill/>
        </p:spPr>
        <p:txBody>
          <a:bodyPr wrap="none" rtlCol="0">
            <a:noAutofit/>
          </a:bodyPr>
          <a:lstStyle/>
          <a:p>
            <a:r>
              <a:rPr lang="zh-CN" altLang="en-US" sz="2400" b="1" dirty="0" smtClean="0">
                <a:solidFill>
                  <a:schemeClr val="bg1"/>
                </a:solidFill>
                <a:latin typeface="思源宋体 CN SemiBold" panose="02020600000000000000" pitchFamily="18" charset="-122"/>
                <a:ea typeface="思源宋体 CN SemiBold" panose="02020600000000000000" pitchFamily="18" charset="-122"/>
              </a:rPr>
              <a:t>项目优点总结</a:t>
            </a:r>
            <a:endParaRPr lang="zh-CN" altLang="en-US" sz="2400" b="1" dirty="0">
              <a:solidFill>
                <a:schemeClr val="bg1"/>
              </a:solidFill>
              <a:latin typeface="思源宋体 CN SemiBold" panose="02020600000000000000" pitchFamily="18" charset="-122"/>
              <a:ea typeface="思源宋体 CN SemiBold" panose="02020600000000000000" pitchFamily="18" charset="-122"/>
            </a:endParaRPr>
          </a:p>
        </p:txBody>
      </p:sp>
      <p:sp>
        <p:nvSpPr>
          <p:cNvPr id="39" name="椭圆 38"/>
          <p:cNvSpPr/>
          <p:nvPr/>
        </p:nvSpPr>
        <p:spPr>
          <a:xfrm>
            <a:off x="4213002" y="1689075"/>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1143997" y="1542279"/>
            <a:ext cx="3019258"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6" name="椭圆 45"/>
          <p:cNvSpPr/>
          <p:nvPr/>
        </p:nvSpPr>
        <p:spPr>
          <a:xfrm>
            <a:off x="4213002" y="3614115"/>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1141947" y="3467319"/>
            <a:ext cx="3019258"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Tree>
    <p:custDataLst>
      <p:tags r:id="rId3"/>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5EF"/>
            </a:gs>
            <a:gs pos="60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0" y="588746"/>
            <a:ext cx="9403881" cy="626925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grpSp>
        <p:nvGrpSpPr>
          <p:cNvPr id="31" name="组合 30"/>
          <p:cNvGrpSpPr/>
          <p:nvPr/>
        </p:nvGrpSpPr>
        <p:grpSpPr>
          <a:xfrm>
            <a:off x="11542851" y="6422210"/>
            <a:ext cx="417098" cy="111182"/>
            <a:chOff x="2042716" y="-921865"/>
            <a:chExt cx="417098" cy="111182"/>
          </a:xfrm>
        </p:grpSpPr>
        <p:sp>
          <p:nvSpPr>
            <p:cNvPr id="28" name="椭圆 27"/>
            <p:cNvSpPr/>
            <p:nvPr/>
          </p:nvSpPr>
          <p:spPr>
            <a:xfrm>
              <a:off x="2042716"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195674"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348632"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4077021" y="3195363"/>
            <a:ext cx="4037958" cy="869620"/>
          </a:xfrm>
          <a:prstGeom prst="rect">
            <a:avLst/>
          </a:prstGeom>
          <a:noFill/>
        </p:spPr>
        <p:txBody>
          <a:bodyPr wrap="none" rtlCol="0">
            <a:noAutofit/>
          </a:bodyPr>
          <a:lstStyle/>
          <a:p>
            <a:r>
              <a:rPr lang="zh-CN" altLang="en-US" sz="4800" b="1" dirty="0" smtClean="0">
                <a:solidFill>
                  <a:srgbClr val="446DA5"/>
                </a:solidFill>
                <a:latin typeface="思源宋体 CN SemiBold" panose="02020600000000000000" pitchFamily="18" charset="-122"/>
                <a:ea typeface="思源宋体 CN SemiBold" panose="02020600000000000000" pitchFamily="18" charset="-122"/>
              </a:rPr>
              <a:t>未来工作计划</a:t>
            </a:r>
            <a:endParaRPr lang="zh-CN" altLang="en-US" sz="4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4077021" y="2055572"/>
            <a:ext cx="1227381" cy="869620"/>
          </a:xfrm>
          <a:prstGeom prst="rect">
            <a:avLst/>
          </a:prstGeom>
          <a:noFill/>
        </p:spPr>
        <p:txBody>
          <a:bodyPr wrap="none" rtlCol="0">
            <a:noAutofit/>
          </a:bodyPr>
          <a:lstStyle/>
          <a:p>
            <a:r>
              <a:rPr lang="en-US" altLang="zh-CN" sz="6000" b="1" i="1" u="sng" dirty="0" smtClean="0">
                <a:solidFill>
                  <a:srgbClr val="446DA5"/>
                </a:solidFill>
                <a:latin typeface="思源宋体 CN SemiBold" panose="02020600000000000000" pitchFamily="18" charset="-122"/>
                <a:ea typeface="思源宋体 CN SemiBold" panose="02020600000000000000" pitchFamily="18" charset="-122"/>
              </a:rPr>
              <a:t>03</a:t>
            </a:r>
            <a:endParaRPr lang="zh-CN" altLang="en-US" sz="6000" b="1" i="1" u="sng" dirty="0">
              <a:solidFill>
                <a:srgbClr val="446DA5"/>
              </a:solidFill>
              <a:latin typeface="思源宋体 CN SemiBold" panose="02020600000000000000" pitchFamily="18" charset="-122"/>
              <a:ea typeface="思源宋体 CN SemiBold" panose="02020600000000000000" pitchFamily="18" charset="-122"/>
            </a:endParaRPr>
          </a:p>
        </p:txBody>
      </p:sp>
      <p:sp>
        <p:nvSpPr>
          <p:cNvPr id="32" name="矩形 31"/>
          <p:cNvSpPr/>
          <p:nvPr/>
        </p:nvSpPr>
        <p:spPr>
          <a:xfrm>
            <a:off x="4077021" y="4143718"/>
            <a:ext cx="2815548" cy="350702"/>
          </a:xfrm>
          <a:prstGeom prst="rect">
            <a:avLst/>
          </a:prstGeom>
        </p:spPr>
        <p:txBody>
          <a:bodyPr wrap="none">
            <a:noAutofit/>
          </a:bodyPr>
          <a:lstStyle/>
          <a:p>
            <a:r>
              <a:rPr lang="en-US" altLang="zh-CN" dirty="0">
                <a:solidFill>
                  <a:srgbClr val="333333"/>
                </a:solidFill>
                <a:latin typeface="Arial" panose="020B0604020202020204" pitchFamily="34" charset="0"/>
              </a:rPr>
              <a:t>FUTURE WORK PLAN</a:t>
            </a:r>
            <a:endParaRPr lang="zh-CN" altLang="en-US" dirty="0">
              <a:solidFill>
                <a:srgbClr val="333333"/>
              </a:solidFill>
              <a:latin typeface="Arial" panose="020B0604020202020204" pitchFamily="34" charset="0"/>
            </a:endParaRPr>
          </a:p>
        </p:txBody>
      </p:sp>
      <p:sp>
        <p:nvSpPr>
          <p:cNvPr id="33" name="文本框 32"/>
          <p:cNvSpPr txBox="1"/>
          <p:nvPr/>
        </p:nvSpPr>
        <p:spPr>
          <a:xfrm>
            <a:off x="9566862" y="300315"/>
            <a:ext cx="2393087" cy="698458"/>
          </a:xfrm>
          <a:prstGeom prst="rect">
            <a:avLst/>
          </a:prstGeom>
          <a:noFill/>
        </p:spPr>
        <p:txBody>
          <a:bodyPr vert="horz" wrap="none" rtlCol="0">
            <a:noAutofit/>
          </a:bodyPr>
          <a:lstStyle>
            <a:defPPr>
              <a:defRPr lang="zh-CN"/>
            </a:defPPr>
            <a:lvl1pPr algn="ctr">
              <a:defRPr sz="5400" b="1">
                <a:solidFill>
                  <a:schemeClr val="tx1">
                    <a:lumMod val="65000"/>
                    <a:lumOff val="35000"/>
                    <a:alpha val="20000"/>
                  </a:schemeClr>
                </a:solidFill>
                <a:latin typeface="思源宋体 CN SemiBold" panose="02020600000000000000" pitchFamily="18" charset="-122"/>
                <a:ea typeface="思源宋体 CN SemiBold" panose="02020600000000000000" pitchFamily="18" charset="-122"/>
              </a:defRPr>
            </a:lvl1pPr>
          </a:lstStyle>
          <a:p>
            <a:r>
              <a:rPr lang="zh-CN" altLang="en-US" sz="4400" dirty="0" smtClean="0"/>
              <a:t>第三部分</a:t>
            </a:r>
            <a:endParaRPr lang="zh-CN" altLang="en-US" sz="4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未来工作计划</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rcRect l="16269" t="3226" r="24010" b="7312"/>
          <a:stretch>
            <a:fillRect/>
          </a:stretch>
        </p:blipFill>
        <p:spPr>
          <a:xfrm>
            <a:off x="4846054" y="2088771"/>
            <a:ext cx="2499893" cy="2499893"/>
          </a:xfrm>
          <a:custGeom>
            <a:avLst/>
            <a:gdLst>
              <a:gd name="connsiteX0" fmla="*/ 1001027 w 2002054"/>
              <a:gd name="connsiteY0" fmla="*/ 0 h 2002054"/>
              <a:gd name="connsiteX1" fmla="*/ 2002054 w 2002054"/>
              <a:gd name="connsiteY1" fmla="*/ 1001027 h 2002054"/>
              <a:gd name="connsiteX2" fmla="*/ 1001027 w 2002054"/>
              <a:gd name="connsiteY2" fmla="*/ 2002054 h 2002054"/>
              <a:gd name="connsiteX3" fmla="*/ 0 w 2002054"/>
              <a:gd name="connsiteY3" fmla="*/ 1001027 h 2002054"/>
              <a:gd name="connsiteX4" fmla="*/ 1001027 w 2002054"/>
              <a:gd name="connsiteY4" fmla="*/ 0 h 200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054" h="2002054">
                <a:moveTo>
                  <a:pt x="1001027" y="0"/>
                </a:moveTo>
                <a:cubicBezTo>
                  <a:pt x="1553879" y="0"/>
                  <a:pt x="2002054" y="448175"/>
                  <a:pt x="2002054" y="1001027"/>
                </a:cubicBezTo>
                <a:cubicBezTo>
                  <a:pt x="2002054" y="1553879"/>
                  <a:pt x="1553879" y="2002054"/>
                  <a:pt x="1001027" y="2002054"/>
                </a:cubicBezTo>
                <a:cubicBezTo>
                  <a:pt x="448175" y="2002054"/>
                  <a:pt x="0" y="1553879"/>
                  <a:pt x="0" y="1001027"/>
                </a:cubicBezTo>
                <a:cubicBezTo>
                  <a:pt x="0" y="448175"/>
                  <a:pt x="448175" y="0"/>
                  <a:pt x="1001027" y="0"/>
                </a:cubicBezTo>
                <a:close/>
              </a:path>
            </a:pathLst>
          </a:custGeom>
        </p:spPr>
      </p:pic>
      <p:sp>
        <p:nvSpPr>
          <p:cNvPr id="22" name="椭圆 21"/>
          <p:cNvSpPr/>
          <p:nvPr/>
        </p:nvSpPr>
        <p:spPr>
          <a:xfrm>
            <a:off x="4597667" y="1840384"/>
            <a:ext cx="2996666" cy="2996666"/>
          </a:xfrm>
          <a:prstGeom prst="ellipse">
            <a:avLst/>
          </a:prstGeom>
          <a:noFill/>
          <a:ln w="28575">
            <a:gradFill flip="none" rotWithShape="1">
              <a:gsLst>
                <a:gs pos="8000">
                  <a:schemeClr val="accent4">
                    <a:lumMod val="75000"/>
                    <a:alpha val="0"/>
                  </a:schemeClr>
                </a:gs>
                <a:gs pos="39000">
                  <a:schemeClr val="accent4">
                    <a:lumMod val="75000"/>
                  </a:schemeClr>
                </a:gs>
                <a:gs pos="74000">
                  <a:schemeClr val="accent4">
                    <a:lumMod val="75000"/>
                  </a:schemeClr>
                </a:gs>
                <a:gs pos="90000">
                  <a:schemeClr val="accent4">
                    <a:lumMod val="75000"/>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52143" y="1603307"/>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工作计划一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26" name="文本框 25"/>
          <p:cNvSpPr txBox="1"/>
          <p:nvPr/>
        </p:nvSpPr>
        <p:spPr>
          <a:xfrm>
            <a:off x="552143" y="2044978"/>
            <a:ext cx="3848820"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2" name="文本框 31"/>
          <p:cNvSpPr txBox="1"/>
          <p:nvPr/>
        </p:nvSpPr>
        <p:spPr>
          <a:xfrm>
            <a:off x="7791037" y="1603307"/>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工作计划三</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3" name="文本框 32"/>
          <p:cNvSpPr txBox="1"/>
          <p:nvPr/>
        </p:nvSpPr>
        <p:spPr>
          <a:xfrm>
            <a:off x="7791037" y="2044978"/>
            <a:ext cx="3848820"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29" name="文本框 28"/>
          <p:cNvSpPr txBox="1"/>
          <p:nvPr/>
        </p:nvSpPr>
        <p:spPr>
          <a:xfrm>
            <a:off x="552143" y="3881666"/>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工作计划二</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1" name="文本框 30"/>
          <p:cNvSpPr txBox="1"/>
          <p:nvPr/>
        </p:nvSpPr>
        <p:spPr>
          <a:xfrm>
            <a:off x="552143" y="4323337"/>
            <a:ext cx="3848820"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5" name="文本框 34"/>
          <p:cNvSpPr txBox="1"/>
          <p:nvPr/>
        </p:nvSpPr>
        <p:spPr>
          <a:xfrm>
            <a:off x="7791037" y="3881666"/>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工作计划四</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6" name="文本框 35"/>
          <p:cNvSpPr txBox="1"/>
          <p:nvPr/>
        </p:nvSpPr>
        <p:spPr>
          <a:xfrm>
            <a:off x="7791037" y="4323337"/>
            <a:ext cx="3848820"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未来工作计划</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1" cstate="print">
            <a:extLst>
              <a:ext uri="{BEBA8EAE-BF5A-486C-A8C5-ECC9F3942E4B}">
                <a14:imgProps xmlns:a14="http://schemas.microsoft.com/office/drawing/2010/main">
                  <a14:imgLayer r:embed="rId2">
                    <a14:imgEffect>
                      <a14:backgroundRemoval t="6481" b="100000" l="9984" r="99798">
                        <a14:foregroundMark x1="98787" y1="87704" x2="99636" y2="91763"/>
                        <a14:foregroundMark x1="46241" y1="18231" x2="49515" y2="8298"/>
                      </a14:backgroundRemoval>
                    </a14:imgEffect>
                  </a14:imgLayer>
                </a14:imgProps>
              </a:ext>
              <a:ext uri="{28A0092B-C50C-407E-A947-70E740481C1C}">
                <a14:useLocalDpi xmlns:a14="http://schemas.microsoft.com/office/drawing/2010/main" val="0"/>
              </a:ext>
            </a:extLst>
          </a:blip>
          <a:srcRect r="25751"/>
          <a:stretch>
            <a:fillRect/>
          </a:stretch>
        </p:blipFill>
        <p:spPr>
          <a:xfrm>
            <a:off x="5170583" y="545211"/>
            <a:ext cx="7021417" cy="6312789"/>
          </a:xfrm>
          <a:custGeom>
            <a:avLst/>
            <a:gdLst>
              <a:gd name="connsiteX0" fmla="*/ 0 w 7021417"/>
              <a:gd name="connsiteY0" fmla="*/ 0 h 6312789"/>
              <a:gd name="connsiteX1" fmla="*/ 7021417 w 7021417"/>
              <a:gd name="connsiteY1" fmla="*/ 0 h 6312789"/>
              <a:gd name="connsiteX2" fmla="*/ 7021417 w 7021417"/>
              <a:gd name="connsiteY2" fmla="*/ 6312789 h 6312789"/>
              <a:gd name="connsiteX3" fmla="*/ 0 w 7021417"/>
              <a:gd name="connsiteY3" fmla="*/ 6312789 h 6312789"/>
            </a:gdLst>
            <a:ahLst/>
            <a:cxnLst>
              <a:cxn ang="0">
                <a:pos x="connsiteX0" y="connsiteY0"/>
              </a:cxn>
              <a:cxn ang="0">
                <a:pos x="connsiteX1" y="connsiteY1"/>
              </a:cxn>
              <a:cxn ang="0">
                <a:pos x="connsiteX2" y="connsiteY2"/>
              </a:cxn>
              <a:cxn ang="0">
                <a:pos x="connsiteX3" y="connsiteY3"/>
              </a:cxn>
            </a:cxnLst>
            <a:rect l="l" t="t" r="r" b="b"/>
            <a:pathLst>
              <a:path w="7021417" h="6312789">
                <a:moveTo>
                  <a:pt x="0" y="0"/>
                </a:moveTo>
                <a:lnTo>
                  <a:pt x="7021417" y="0"/>
                </a:lnTo>
                <a:lnTo>
                  <a:pt x="7021417" y="6312789"/>
                </a:lnTo>
                <a:lnTo>
                  <a:pt x="0" y="6312789"/>
                </a:lnTo>
                <a:close/>
              </a:path>
            </a:pathLst>
          </a:custGeom>
        </p:spPr>
      </p:pic>
      <p:sp>
        <p:nvSpPr>
          <p:cNvPr id="2" name="圆角矩形 1"/>
          <p:cNvSpPr/>
          <p:nvPr/>
        </p:nvSpPr>
        <p:spPr>
          <a:xfrm>
            <a:off x="760396" y="1453414"/>
            <a:ext cx="7979343" cy="1395663"/>
          </a:xfrm>
          <a:prstGeom prst="roundRect">
            <a:avLst>
              <a:gd name="adj" fmla="val 3524"/>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1615800" y="1593782"/>
            <a:ext cx="1461223" cy="528298"/>
          </a:xfrm>
          <a:prstGeom prst="rect">
            <a:avLst/>
          </a:prstGeom>
          <a:noFill/>
        </p:spPr>
        <p:txBody>
          <a:bodyPr wrap="none" rtlCol="0">
            <a:noAutofit/>
          </a:bodyPr>
          <a:lstStyle/>
          <a:p>
            <a:r>
              <a:rPr lang="zh-CN" altLang="en-US" sz="2000" b="1" dirty="0" smtClean="0">
                <a:solidFill>
                  <a:schemeClr val="bg1"/>
                </a:solidFill>
                <a:latin typeface="思源黑体 CN Normal" panose="020B0400000000000000" pitchFamily="34" charset="-122"/>
                <a:ea typeface="思源黑体 CN Normal" panose="020B0400000000000000" pitchFamily="34" charset="-122"/>
              </a:rPr>
              <a:t>工作计划一</a:t>
            </a:r>
            <a:endParaRPr lang="zh-CN" altLang="en-US" sz="2000" b="1" dirty="0">
              <a:solidFill>
                <a:schemeClr val="bg1"/>
              </a:solidFill>
              <a:latin typeface="思源黑体 CN Normal" panose="020B0400000000000000" pitchFamily="34" charset="-122"/>
              <a:ea typeface="思源黑体 CN Normal" panose="020B0400000000000000" pitchFamily="34" charset="-122"/>
            </a:endParaRPr>
          </a:p>
        </p:txBody>
      </p:sp>
      <p:sp>
        <p:nvSpPr>
          <p:cNvPr id="17" name="文本框 16"/>
          <p:cNvSpPr txBox="1"/>
          <p:nvPr/>
        </p:nvSpPr>
        <p:spPr>
          <a:xfrm>
            <a:off x="1615800" y="1908733"/>
            <a:ext cx="7109566" cy="750791"/>
          </a:xfrm>
          <a:prstGeom prst="rect">
            <a:avLst/>
          </a:prstGeom>
          <a:noFill/>
        </p:spPr>
        <p:txBody>
          <a:bodyPr wrap="square" rtlCol="0">
            <a:noAutofit/>
          </a:bodyPr>
          <a:lstStyle/>
          <a:p>
            <a:pP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处输入文本内容处输入文本内容处输入文本内容处文本内容处输入内容处输入</a:t>
            </a: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
        <p:nvSpPr>
          <p:cNvPr id="18" name="paper-hand-drawn-symbol_35636"/>
          <p:cNvSpPr>
            <a:spLocks noChangeAspect="1"/>
          </p:cNvSpPr>
          <p:nvPr/>
        </p:nvSpPr>
        <p:spPr bwMode="auto">
          <a:xfrm>
            <a:off x="1057503" y="1846403"/>
            <a:ext cx="458860" cy="609685"/>
          </a:xfrm>
          <a:custGeom>
            <a:avLst/>
            <a:gdLst>
              <a:gd name="T0" fmla="*/ 4310 w 4702"/>
              <a:gd name="T1" fmla="*/ 61 h 6256"/>
              <a:gd name="T2" fmla="*/ 4274 w 4702"/>
              <a:gd name="T3" fmla="*/ 57 h 6256"/>
              <a:gd name="T4" fmla="*/ 3640 w 4702"/>
              <a:gd name="T5" fmla="*/ 38 h 6256"/>
              <a:gd name="T6" fmla="*/ 1768 w 4702"/>
              <a:gd name="T7" fmla="*/ 0 h 6256"/>
              <a:gd name="T8" fmla="*/ 320 w 4702"/>
              <a:gd name="T9" fmla="*/ 57 h 6256"/>
              <a:gd name="T10" fmla="*/ 163 w 4702"/>
              <a:gd name="T11" fmla="*/ 179 h 6256"/>
              <a:gd name="T12" fmla="*/ 70 w 4702"/>
              <a:gd name="T13" fmla="*/ 334 h 6256"/>
              <a:gd name="T14" fmla="*/ 58 w 4702"/>
              <a:gd name="T15" fmla="*/ 2989 h 6256"/>
              <a:gd name="T16" fmla="*/ 46 w 4702"/>
              <a:gd name="T17" fmla="*/ 5596 h 6256"/>
              <a:gd name="T18" fmla="*/ 13 w 4702"/>
              <a:gd name="T19" fmla="*/ 5661 h 6256"/>
              <a:gd name="T20" fmla="*/ 6 w 4702"/>
              <a:gd name="T21" fmla="*/ 5683 h 6256"/>
              <a:gd name="T22" fmla="*/ 5 w 4702"/>
              <a:gd name="T23" fmla="*/ 5688 h 6256"/>
              <a:gd name="T24" fmla="*/ 2 w 4702"/>
              <a:gd name="T25" fmla="*/ 5744 h 6256"/>
              <a:gd name="T26" fmla="*/ 86 w 4702"/>
              <a:gd name="T27" fmla="*/ 5868 h 6256"/>
              <a:gd name="T28" fmla="*/ 2066 w 4702"/>
              <a:gd name="T29" fmla="*/ 6256 h 6256"/>
              <a:gd name="T30" fmla="*/ 2066 w 4702"/>
              <a:gd name="T31" fmla="*/ 6256 h 6256"/>
              <a:gd name="T32" fmla="*/ 3376 w 4702"/>
              <a:gd name="T33" fmla="*/ 6202 h 6256"/>
              <a:gd name="T34" fmla="*/ 4273 w 4702"/>
              <a:gd name="T35" fmla="*/ 6160 h 6256"/>
              <a:gd name="T36" fmla="*/ 4399 w 4702"/>
              <a:gd name="T37" fmla="*/ 6108 h 6256"/>
              <a:gd name="T38" fmla="*/ 4448 w 4702"/>
              <a:gd name="T39" fmla="*/ 5974 h 6256"/>
              <a:gd name="T40" fmla="*/ 4453 w 4702"/>
              <a:gd name="T41" fmla="*/ 5931 h 6256"/>
              <a:gd name="T42" fmla="*/ 4537 w 4702"/>
              <a:gd name="T43" fmla="*/ 4030 h 6256"/>
              <a:gd name="T44" fmla="*/ 4496 w 4702"/>
              <a:gd name="T45" fmla="*/ 193 h 6256"/>
              <a:gd name="T46" fmla="*/ 4310 w 4702"/>
              <a:gd name="T47" fmla="*/ 61 h 6256"/>
              <a:gd name="T48" fmla="*/ 4179 w 4702"/>
              <a:gd name="T49" fmla="*/ 4042 h 6256"/>
              <a:gd name="T50" fmla="*/ 4095 w 4702"/>
              <a:gd name="T51" fmla="*/ 5804 h 6256"/>
              <a:gd name="T52" fmla="*/ 3429 w 4702"/>
              <a:gd name="T53" fmla="*/ 5842 h 6256"/>
              <a:gd name="T54" fmla="*/ 2067 w 4702"/>
              <a:gd name="T55" fmla="*/ 5902 h 6256"/>
              <a:gd name="T56" fmla="*/ 448 w 4702"/>
              <a:gd name="T57" fmla="*/ 5654 h 6256"/>
              <a:gd name="T58" fmla="*/ 814 w 4702"/>
              <a:gd name="T59" fmla="*/ 5331 h 6256"/>
              <a:gd name="T60" fmla="*/ 608 w 4702"/>
              <a:gd name="T61" fmla="*/ 5126 h 6256"/>
              <a:gd name="T62" fmla="*/ 407 w 4702"/>
              <a:gd name="T63" fmla="*/ 5309 h 6256"/>
              <a:gd name="T64" fmla="*/ 408 w 4702"/>
              <a:gd name="T65" fmla="*/ 4688 h 6256"/>
              <a:gd name="T66" fmla="*/ 814 w 4702"/>
              <a:gd name="T67" fmla="*/ 4314 h 6256"/>
              <a:gd name="T68" fmla="*/ 608 w 4702"/>
              <a:gd name="T69" fmla="*/ 4108 h 6256"/>
              <a:gd name="T70" fmla="*/ 410 w 4702"/>
              <a:gd name="T71" fmla="*/ 4281 h 6256"/>
              <a:gd name="T72" fmla="*/ 415 w 4702"/>
              <a:gd name="T73" fmla="*/ 3556 h 6256"/>
              <a:gd name="T74" fmla="*/ 862 w 4702"/>
              <a:gd name="T75" fmla="*/ 3126 h 6256"/>
              <a:gd name="T76" fmla="*/ 656 w 4702"/>
              <a:gd name="T77" fmla="*/ 2921 h 6256"/>
              <a:gd name="T78" fmla="*/ 417 w 4702"/>
              <a:gd name="T79" fmla="*/ 3156 h 6256"/>
              <a:gd name="T80" fmla="*/ 418 w 4702"/>
              <a:gd name="T81" fmla="*/ 2986 h 6256"/>
              <a:gd name="T82" fmla="*/ 422 w 4702"/>
              <a:gd name="T83" fmla="*/ 2437 h 6256"/>
              <a:gd name="T84" fmla="*/ 838 w 4702"/>
              <a:gd name="T85" fmla="*/ 2060 h 6256"/>
              <a:gd name="T86" fmla="*/ 632 w 4702"/>
              <a:gd name="T87" fmla="*/ 1854 h 6256"/>
              <a:gd name="T88" fmla="*/ 424 w 4702"/>
              <a:gd name="T89" fmla="*/ 2049 h 6256"/>
              <a:gd name="T90" fmla="*/ 428 w 4702"/>
              <a:gd name="T91" fmla="*/ 1387 h 6256"/>
              <a:gd name="T92" fmla="*/ 881 w 4702"/>
              <a:gd name="T93" fmla="*/ 992 h 6256"/>
              <a:gd name="T94" fmla="*/ 734 w 4702"/>
              <a:gd name="T95" fmla="*/ 741 h 6256"/>
              <a:gd name="T96" fmla="*/ 429 w 4702"/>
              <a:gd name="T97" fmla="*/ 996 h 6256"/>
              <a:gd name="T98" fmla="*/ 430 w 4702"/>
              <a:gd name="T99" fmla="*/ 407 h 6256"/>
              <a:gd name="T100" fmla="*/ 1770 w 4702"/>
              <a:gd name="T101" fmla="*/ 360 h 6256"/>
              <a:gd name="T102" fmla="*/ 3691 w 4702"/>
              <a:gd name="T103" fmla="*/ 400 h 6256"/>
              <a:gd name="T104" fmla="*/ 4166 w 4702"/>
              <a:gd name="T105" fmla="*/ 414 h 6256"/>
              <a:gd name="T106" fmla="*/ 4179 w 4702"/>
              <a:gd name="T107" fmla="*/ 4042 h 6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02" h="6256">
                <a:moveTo>
                  <a:pt x="4310" y="61"/>
                </a:moveTo>
                <a:cubicBezTo>
                  <a:pt x="4298" y="59"/>
                  <a:pt x="4286" y="57"/>
                  <a:pt x="4274" y="57"/>
                </a:cubicBezTo>
                <a:cubicBezTo>
                  <a:pt x="4080" y="52"/>
                  <a:pt x="3867" y="45"/>
                  <a:pt x="3640" y="38"/>
                </a:cubicBezTo>
                <a:cubicBezTo>
                  <a:pt x="3058" y="20"/>
                  <a:pt x="2399" y="0"/>
                  <a:pt x="1768" y="0"/>
                </a:cubicBezTo>
                <a:cubicBezTo>
                  <a:pt x="1166" y="0"/>
                  <a:pt x="692" y="19"/>
                  <a:pt x="320" y="57"/>
                </a:cubicBezTo>
                <a:cubicBezTo>
                  <a:pt x="246" y="64"/>
                  <a:pt x="188" y="110"/>
                  <a:pt x="163" y="179"/>
                </a:cubicBezTo>
                <a:cubicBezTo>
                  <a:pt x="104" y="209"/>
                  <a:pt x="70" y="265"/>
                  <a:pt x="70" y="334"/>
                </a:cubicBezTo>
                <a:cubicBezTo>
                  <a:pt x="70" y="1182"/>
                  <a:pt x="64" y="2101"/>
                  <a:pt x="58" y="2989"/>
                </a:cubicBezTo>
                <a:cubicBezTo>
                  <a:pt x="52" y="3861"/>
                  <a:pt x="47" y="4763"/>
                  <a:pt x="46" y="5596"/>
                </a:cubicBezTo>
                <a:cubicBezTo>
                  <a:pt x="30" y="5616"/>
                  <a:pt x="20" y="5638"/>
                  <a:pt x="13" y="5661"/>
                </a:cubicBezTo>
                <a:cubicBezTo>
                  <a:pt x="11" y="5668"/>
                  <a:pt x="7" y="5675"/>
                  <a:pt x="6" y="5683"/>
                </a:cubicBezTo>
                <a:cubicBezTo>
                  <a:pt x="5" y="5685"/>
                  <a:pt x="5" y="5687"/>
                  <a:pt x="5" y="5688"/>
                </a:cubicBezTo>
                <a:cubicBezTo>
                  <a:pt x="1" y="5707"/>
                  <a:pt x="0" y="5725"/>
                  <a:pt x="2" y="5744"/>
                </a:cubicBezTo>
                <a:cubicBezTo>
                  <a:pt x="9" y="5795"/>
                  <a:pt x="39" y="5839"/>
                  <a:pt x="86" y="5868"/>
                </a:cubicBezTo>
                <a:cubicBezTo>
                  <a:pt x="516" y="6133"/>
                  <a:pt x="1145" y="6256"/>
                  <a:pt x="2066" y="6256"/>
                </a:cubicBezTo>
                <a:lnTo>
                  <a:pt x="2066" y="6256"/>
                </a:lnTo>
                <a:cubicBezTo>
                  <a:pt x="2511" y="6256"/>
                  <a:pt x="2971" y="6227"/>
                  <a:pt x="3376" y="6202"/>
                </a:cubicBezTo>
                <a:cubicBezTo>
                  <a:pt x="3704" y="6181"/>
                  <a:pt x="4014" y="6162"/>
                  <a:pt x="4273" y="6160"/>
                </a:cubicBezTo>
                <a:cubicBezTo>
                  <a:pt x="4324" y="6159"/>
                  <a:pt x="4367" y="6141"/>
                  <a:pt x="4399" y="6108"/>
                </a:cubicBezTo>
                <a:cubicBezTo>
                  <a:pt x="4431" y="6074"/>
                  <a:pt x="4449" y="6025"/>
                  <a:pt x="4448" y="5974"/>
                </a:cubicBezTo>
                <a:cubicBezTo>
                  <a:pt x="4451" y="5959"/>
                  <a:pt x="4453" y="5946"/>
                  <a:pt x="4453" y="5931"/>
                </a:cubicBezTo>
                <a:cubicBezTo>
                  <a:pt x="4456" y="5317"/>
                  <a:pt x="4495" y="4692"/>
                  <a:pt x="4537" y="4030"/>
                </a:cubicBezTo>
                <a:cubicBezTo>
                  <a:pt x="4618" y="2745"/>
                  <a:pt x="4702" y="1416"/>
                  <a:pt x="4496" y="193"/>
                </a:cubicBezTo>
                <a:cubicBezTo>
                  <a:pt x="4480" y="99"/>
                  <a:pt x="4403" y="46"/>
                  <a:pt x="4310" y="61"/>
                </a:cubicBezTo>
                <a:close/>
                <a:moveTo>
                  <a:pt x="4179" y="4042"/>
                </a:moveTo>
                <a:cubicBezTo>
                  <a:pt x="4140" y="4655"/>
                  <a:pt x="4102" y="5235"/>
                  <a:pt x="4095" y="5804"/>
                </a:cubicBezTo>
                <a:cubicBezTo>
                  <a:pt x="3899" y="5811"/>
                  <a:pt x="3670" y="5826"/>
                  <a:pt x="3429" y="5842"/>
                </a:cubicBezTo>
                <a:cubicBezTo>
                  <a:pt x="3008" y="5871"/>
                  <a:pt x="2531" y="5902"/>
                  <a:pt x="2067" y="5902"/>
                </a:cubicBezTo>
                <a:cubicBezTo>
                  <a:pt x="1337" y="5902"/>
                  <a:pt x="807" y="5821"/>
                  <a:pt x="448" y="5654"/>
                </a:cubicBezTo>
                <a:cubicBezTo>
                  <a:pt x="573" y="5550"/>
                  <a:pt x="698" y="5445"/>
                  <a:pt x="814" y="5331"/>
                </a:cubicBezTo>
                <a:cubicBezTo>
                  <a:pt x="947" y="5200"/>
                  <a:pt x="742" y="4994"/>
                  <a:pt x="608" y="5126"/>
                </a:cubicBezTo>
                <a:cubicBezTo>
                  <a:pt x="543" y="5189"/>
                  <a:pt x="475" y="5250"/>
                  <a:pt x="407" y="5309"/>
                </a:cubicBezTo>
                <a:cubicBezTo>
                  <a:pt x="407" y="5105"/>
                  <a:pt x="408" y="4897"/>
                  <a:pt x="408" y="4688"/>
                </a:cubicBezTo>
                <a:cubicBezTo>
                  <a:pt x="535" y="4555"/>
                  <a:pt x="674" y="4434"/>
                  <a:pt x="814" y="4314"/>
                </a:cubicBezTo>
                <a:cubicBezTo>
                  <a:pt x="956" y="4191"/>
                  <a:pt x="749" y="3987"/>
                  <a:pt x="608" y="4108"/>
                </a:cubicBezTo>
                <a:cubicBezTo>
                  <a:pt x="541" y="4165"/>
                  <a:pt x="475" y="4223"/>
                  <a:pt x="410" y="4281"/>
                </a:cubicBezTo>
                <a:cubicBezTo>
                  <a:pt x="412" y="4040"/>
                  <a:pt x="413" y="3798"/>
                  <a:pt x="415" y="3556"/>
                </a:cubicBezTo>
                <a:cubicBezTo>
                  <a:pt x="567" y="3417"/>
                  <a:pt x="716" y="3273"/>
                  <a:pt x="862" y="3126"/>
                </a:cubicBezTo>
                <a:cubicBezTo>
                  <a:pt x="995" y="2994"/>
                  <a:pt x="789" y="2788"/>
                  <a:pt x="656" y="2921"/>
                </a:cubicBezTo>
                <a:cubicBezTo>
                  <a:pt x="577" y="3000"/>
                  <a:pt x="498" y="3078"/>
                  <a:pt x="417" y="3156"/>
                </a:cubicBezTo>
                <a:cubicBezTo>
                  <a:pt x="417" y="3099"/>
                  <a:pt x="418" y="3042"/>
                  <a:pt x="418" y="2986"/>
                </a:cubicBezTo>
                <a:cubicBezTo>
                  <a:pt x="419" y="2804"/>
                  <a:pt x="421" y="2621"/>
                  <a:pt x="422" y="2437"/>
                </a:cubicBezTo>
                <a:cubicBezTo>
                  <a:pt x="564" y="2315"/>
                  <a:pt x="705" y="2192"/>
                  <a:pt x="838" y="2060"/>
                </a:cubicBezTo>
                <a:cubicBezTo>
                  <a:pt x="971" y="1928"/>
                  <a:pt x="765" y="1722"/>
                  <a:pt x="632" y="1854"/>
                </a:cubicBezTo>
                <a:cubicBezTo>
                  <a:pt x="565" y="1921"/>
                  <a:pt x="495" y="1986"/>
                  <a:pt x="424" y="2049"/>
                </a:cubicBezTo>
                <a:cubicBezTo>
                  <a:pt x="425" y="1828"/>
                  <a:pt x="426" y="1607"/>
                  <a:pt x="428" y="1387"/>
                </a:cubicBezTo>
                <a:cubicBezTo>
                  <a:pt x="576" y="1253"/>
                  <a:pt x="722" y="1114"/>
                  <a:pt x="881" y="992"/>
                </a:cubicBezTo>
                <a:cubicBezTo>
                  <a:pt x="1028" y="880"/>
                  <a:pt x="884" y="628"/>
                  <a:pt x="734" y="741"/>
                </a:cubicBezTo>
                <a:cubicBezTo>
                  <a:pt x="629" y="822"/>
                  <a:pt x="528" y="908"/>
                  <a:pt x="429" y="996"/>
                </a:cubicBezTo>
                <a:cubicBezTo>
                  <a:pt x="430" y="797"/>
                  <a:pt x="430" y="600"/>
                  <a:pt x="430" y="407"/>
                </a:cubicBezTo>
                <a:cubicBezTo>
                  <a:pt x="777" y="376"/>
                  <a:pt x="1216" y="360"/>
                  <a:pt x="1770" y="360"/>
                </a:cubicBezTo>
                <a:cubicBezTo>
                  <a:pt x="2419" y="360"/>
                  <a:pt x="3095" y="381"/>
                  <a:pt x="3691" y="400"/>
                </a:cubicBezTo>
                <a:cubicBezTo>
                  <a:pt x="3860" y="405"/>
                  <a:pt x="4019" y="410"/>
                  <a:pt x="4166" y="414"/>
                </a:cubicBezTo>
                <a:cubicBezTo>
                  <a:pt x="4340" y="1564"/>
                  <a:pt x="4258" y="2823"/>
                  <a:pt x="4179" y="4042"/>
                </a:cubicBezTo>
                <a:close/>
              </a:path>
            </a:pathLst>
          </a:custGeom>
          <a:solidFill>
            <a:schemeClr val="bg1"/>
          </a:solidFill>
          <a:ln>
            <a:noFill/>
          </a:ln>
        </p:spPr>
      </p:sp>
      <p:sp>
        <p:nvSpPr>
          <p:cNvPr id="3" name="上下箭头 2"/>
          <p:cNvSpPr/>
          <p:nvPr/>
        </p:nvSpPr>
        <p:spPr>
          <a:xfrm>
            <a:off x="760396" y="3202646"/>
            <a:ext cx="165712" cy="2861284"/>
          </a:xfrm>
          <a:prstGeom prst="upDownArrow">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1747321" y="3237017"/>
            <a:ext cx="1461223" cy="528298"/>
          </a:xfrm>
          <a:prstGeom prst="rect">
            <a:avLst/>
          </a:prstGeom>
          <a:noFill/>
        </p:spPr>
        <p:txBody>
          <a:bodyPr wrap="none" rtlCol="0">
            <a:noAutofit/>
          </a:bodyPr>
          <a:lstStyle/>
          <a:p>
            <a:r>
              <a:rPr lang="zh-CN" altLang="en-US" b="1" dirty="0">
                <a:solidFill>
                  <a:srgbClr val="446DA5"/>
                </a:solidFill>
                <a:latin typeface="思源黑体 CN Normal" panose="020B0400000000000000" pitchFamily="34" charset="-122"/>
                <a:ea typeface="思源黑体 CN Normal" panose="020B0400000000000000" pitchFamily="34" charset="-122"/>
              </a:rPr>
              <a:t>实施</a:t>
            </a:r>
            <a:r>
              <a:rPr lang="zh-CN" altLang="en-US"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b="1" dirty="0">
              <a:solidFill>
                <a:srgbClr val="446DA5"/>
              </a:solidFill>
              <a:latin typeface="思源黑体 CN Normal" panose="020B0400000000000000" pitchFamily="34" charset="-122"/>
              <a:ea typeface="思源黑体 CN Normal" panose="020B0400000000000000" pitchFamily="34" charset="-122"/>
            </a:endParaRPr>
          </a:p>
        </p:txBody>
      </p:sp>
      <p:sp>
        <p:nvSpPr>
          <p:cNvPr id="21" name="文本框 20"/>
          <p:cNvSpPr txBox="1"/>
          <p:nvPr/>
        </p:nvSpPr>
        <p:spPr>
          <a:xfrm>
            <a:off x="1747321" y="3519299"/>
            <a:ext cx="5349682" cy="750791"/>
          </a:xfrm>
          <a:prstGeom prst="rect">
            <a:avLst/>
          </a:prstGeom>
          <a:noFill/>
        </p:spPr>
        <p:txBody>
          <a:bodyPr wrap="square" rtlCol="0">
            <a:noAutofit/>
          </a:bodyPr>
          <a:lstStyle/>
          <a:p>
            <a:pPr>
              <a:lnSpc>
                <a:spcPct val="150000"/>
              </a:lnSpc>
            </a:pPr>
            <a:r>
              <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24" name="文本框 23"/>
          <p:cNvSpPr txBox="1"/>
          <p:nvPr/>
        </p:nvSpPr>
        <p:spPr>
          <a:xfrm>
            <a:off x="1255834" y="3267482"/>
            <a:ext cx="719931" cy="528298"/>
          </a:xfrm>
          <a:prstGeom prst="rect">
            <a:avLst/>
          </a:prstGeom>
          <a:noFill/>
        </p:spPr>
        <p:txBody>
          <a:bodyPr wrap="none" rtlCol="0">
            <a:noAutofit/>
          </a:bodyPr>
          <a:lstStyle/>
          <a:p>
            <a:r>
              <a:rPr lang="en-US" altLang="zh-CN" sz="3200" b="1" dirty="0" smtClean="0">
                <a:solidFill>
                  <a:srgbClr val="446DA5"/>
                </a:solidFill>
                <a:latin typeface="思源黑体 CN Normal" panose="020B0400000000000000" pitchFamily="34" charset="-122"/>
                <a:ea typeface="思源黑体 CN Normal" panose="020B0400000000000000" pitchFamily="34" charset="-122"/>
              </a:rPr>
              <a:t>01</a:t>
            </a:r>
            <a:endParaRPr lang="zh-CN" altLang="en-US" sz="32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1747321" y="4339342"/>
            <a:ext cx="1461223" cy="528298"/>
          </a:xfrm>
          <a:prstGeom prst="rect">
            <a:avLst/>
          </a:prstGeom>
          <a:noFill/>
        </p:spPr>
        <p:txBody>
          <a:bodyPr wrap="none" rtlCol="0">
            <a:noAutofit/>
          </a:bodyPr>
          <a:lstStyle/>
          <a:p>
            <a:r>
              <a:rPr lang="zh-CN" altLang="en-US" b="1" dirty="0">
                <a:solidFill>
                  <a:srgbClr val="446DA5"/>
                </a:solidFill>
                <a:latin typeface="思源黑体 CN Normal" panose="020B0400000000000000" pitchFamily="34" charset="-122"/>
                <a:ea typeface="思源黑体 CN Normal" panose="020B0400000000000000" pitchFamily="34" charset="-122"/>
              </a:rPr>
              <a:t>实施</a:t>
            </a:r>
            <a:r>
              <a:rPr lang="zh-CN" altLang="en-US"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b="1" dirty="0">
              <a:solidFill>
                <a:srgbClr val="446DA5"/>
              </a:solidFill>
              <a:latin typeface="思源黑体 CN Normal" panose="020B0400000000000000" pitchFamily="34" charset="-122"/>
              <a:ea typeface="思源黑体 CN Normal" panose="020B0400000000000000" pitchFamily="34" charset="-122"/>
            </a:endParaRPr>
          </a:p>
        </p:txBody>
      </p:sp>
      <p:sp>
        <p:nvSpPr>
          <p:cNvPr id="43" name="文本框 42"/>
          <p:cNvSpPr txBox="1"/>
          <p:nvPr/>
        </p:nvSpPr>
        <p:spPr>
          <a:xfrm>
            <a:off x="1747321" y="4621624"/>
            <a:ext cx="5349682" cy="750791"/>
          </a:xfrm>
          <a:prstGeom prst="rect">
            <a:avLst/>
          </a:prstGeom>
          <a:noFill/>
        </p:spPr>
        <p:txBody>
          <a:bodyPr wrap="square" rtlCol="0">
            <a:noAutofit/>
          </a:bodyPr>
          <a:lstStyle/>
          <a:p>
            <a:pPr>
              <a:lnSpc>
                <a:spcPct val="150000"/>
              </a:lnSpc>
            </a:pPr>
            <a:r>
              <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4" name="文本框 43"/>
          <p:cNvSpPr txBox="1"/>
          <p:nvPr/>
        </p:nvSpPr>
        <p:spPr>
          <a:xfrm>
            <a:off x="1255834" y="4369807"/>
            <a:ext cx="719931" cy="528298"/>
          </a:xfrm>
          <a:prstGeom prst="rect">
            <a:avLst/>
          </a:prstGeom>
          <a:noFill/>
        </p:spPr>
        <p:txBody>
          <a:bodyPr wrap="none" rtlCol="0">
            <a:noAutofit/>
          </a:bodyPr>
          <a:lstStyle/>
          <a:p>
            <a:r>
              <a:rPr lang="en-US" altLang="zh-CN" sz="3200" b="1" dirty="0" smtClean="0">
                <a:solidFill>
                  <a:srgbClr val="446DA5"/>
                </a:solidFill>
                <a:latin typeface="思源黑体 CN Normal" panose="020B0400000000000000" pitchFamily="34" charset="-122"/>
                <a:ea typeface="思源黑体 CN Normal" panose="020B0400000000000000" pitchFamily="34" charset="-122"/>
              </a:rPr>
              <a:t>02</a:t>
            </a:r>
            <a:endParaRPr lang="zh-CN" altLang="en-US" sz="32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6" name="文本框 45"/>
          <p:cNvSpPr txBox="1"/>
          <p:nvPr/>
        </p:nvSpPr>
        <p:spPr>
          <a:xfrm>
            <a:off x="1747321" y="5441667"/>
            <a:ext cx="1461223" cy="528298"/>
          </a:xfrm>
          <a:prstGeom prst="rect">
            <a:avLst/>
          </a:prstGeom>
          <a:noFill/>
        </p:spPr>
        <p:txBody>
          <a:bodyPr wrap="none" rtlCol="0">
            <a:noAutofit/>
          </a:bodyPr>
          <a:lstStyle/>
          <a:p>
            <a:r>
              <a:rPr lang="zh-CN" altLang="en-US" b="1" dirty="0">
                <a:solidFill>
                  <a:srgbClr val="446DA5"/>
                </a:solidFill>
                <a:latin typeface="思源黑体 CN Normal" panose="020B0400000000000000" pitchFamily="34" charset="-122"/>
                <a:ea typeface="思源黑体 CN Normal" panose="020B0400000000000000" pitchFamily="34" charset="-122"/>
              </a:rPr>
              <a:t>实施</a:t>
            </a:r>
            <a:r>
              <a:rPr lang="zh-CN" altLang="en-US"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b="1" dirty="0">
              <a:solidFill>
                <a:srgbClr val="446DA5"/>
              </a:solidFill>
              <a:latin typeface="思源黑体 CN Normal" panose="020B0400000000000000" pitchFamily="34" charset="-122"/>
              <a:ea typeface="思源黑体 CN Normal" panose="020B0400000000000000" pitchFamily="34" charset="-122"/>
            </a:endParaRPr>
          </a:p>
        </p:txBody>
      </p:sp>
      <p:sp>
        <p:nvSpPr>
          <p:cNvPr id="47" name="文本框 46"/>
          <p:cNvSpPr txBox="1"/>
          <p:nvPr/>
        </p:nvSpPr>
        <p:spPr>
          <a:xfrm>
            <a:off x="1747321" y="5723949"/>
            <a:ext cx="5349682" cy="750791"/>
          </a:xfrm>
          <a:prstGeom prst="rect">
            <a:avLst/>
          </a:prstGeom>
          <a:noFill/>
        </p:spPr>
        <p:txBody>
          <a:bodyPr wrap="square" rtlCol="0">
            <a:noAutofit/>
          </a:bodyPr>
          <a:lstStyle/>
          <a:p>
            <a:pPr>
              <a:lnSpc>
                <a:spcPct val="150000"/>
              </a:lnSpc>
            </a:pPr>
            <a:r>
              <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1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8" name="文本框 47"/>
          <p:cNvSpPr txBox="1"/>
          <p:nvPr/>
        </p:nvSpPr>
        <p:spPr>
          <a:xfrm>
            <a:off x="1255834" y="5472132"/>
            <a:ext cx="719931" cy="528298"/>
          </a:xfrm>
          <a:prstGeom prst="rect">
            <a:avLst/>
          </a:prstGeom>
          <a:noFill/>
        </p:spPr>
        <p:txBody>
          <a:bodyPr wrap="none" rtlCol="0">
            <a:noAutofit/>
          </a:bodyPr>
          <a:lstStyle/>
          <a:p>
            <a:r>
              <a:rPr lang="en-US" altLang="zh-CN" sz="3200" b="1" dirty="0" smtClean="0">
                <a:solidFill>
                  <a:srgbClr val="446DA5"/>
                </a:solidFill>
                <a:latin typeface="思源黑体 CN Normal" panose="020B0400000000000000" pitchFamily="34" charset="-122"/>
                <a:ea typeface="思源黑体 CN Normal" panose="020B0400000000000000" pitchFamily="34" charset="-122"/>
              </a:rPr>
              <a:t>03</a:t>
            </a:r>
            <a:endParaRPr lang="zh-CN" altLang="en-US" sz="3200" b="1" dirty="0">
              <a:solidFill>
                <a:srgbClr val="446DA5"/>
              </a:solidFill>
              <a:latin typeface="思源黑体 CN Normal" panose="020B0400000000000000" pitchFamily="34" charset="-122"/>
              <a:ea typeface="思源黑体 CN Normal" panose="020B0400000000000000" pitchFamily="34" charset="-122"/>
            </a:endParaRPr>
          </a:p>
        </p:txBody>
      </p:sp>
      <p:sp>
        <p:nvSpPr>
          <p:cNvPr id="6" name="椭圆 5"/>
          <p:cNvSpPr/>
          <p:nvPr/>
        </p:nvSpPr>
        <p:spPr>
          <a:xfrm>
            <a:off x="888720" y="3471801"/>
            <a:ext cx="220134" cy="22013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888720" y="4519092"/>
            <a:ext cx="220134" cy="22013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888720" y="5566384"/>
            <a:ext cx="220134" cy="220134"/>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未来工作计划</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10362" y="1779468"/>
            <a:ext cx="2733574" cy="3727381"/>
            <a:chOff x="525299" y="1509961"/>
            <a:chExt cx="2733574" cy="3727381"/>
          </a:xfrm>
        </p:grpSpPr>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rcRect l="19711" t="5629" r="30090"/>
            <a:stretch>
              <a:fillRect/>
            </a:stretch>
          </p:blipFill>
          <p:spPr>
            <a:xfrm>
              <a:off x="525299" y="1509961"/>
              <a:ext cx="2733574" cy="3428999"/>
            </a:xfrm>
            <a:custGeom>
              <a:avLst/>
              <a:gdLst>
                <a:gd name="connsiteX0" fmla="*/ 195724 w 2733574"/>
                <a:gd name="connsiteY0" fmla="*/ 0 h 3428999"/>
                <a:gd name="connsiteX1" fmla="*/ 2537850 w 2733574"/>
                <a:gd name="connsiteY1" fmla="*/ 0 h 3428999"/>
                <a:gd name="connsiteX2" fmla="*/ 2733574 w 2733574"/>
                <a:gd name="connsiteY2" fmla="*/ 195724 h 3428999"/>
                <a:gd name="connsiteX3" fmla="*/ 2733574 w 2733574"/>
                <a:gd name="connsiteY3" fmla="*/ 3233276 h 3428999"/>
                <a:gd name="connsiteX4" fmla="*/ 2577295 w 2733574"/>
                <a:gd name="connsiteY4" fmla="*/ 3425024 h 3428999"/>
                <a:gd name="connsiteX5" fmla="*/ 2537860 w 2733574"/>
                <a:gd name="connsiteY5" fmla="*/ 3428999 h 3428999"/>
                <a:gd name="connsiteX6" fmla="*/ 195715 w 2733574"/>
                <a:gd name="connsiteY6" fmla="*/ 3428999 h 3428999"/>
                <a:gd name="connsiteX7" fmla="*/ 156279 w 2733574"/>
                <a:gd name="connsiteY7" fmla="*/ 3425024 h 3428999"/>
                <a:gd name="connsiteX8" fmla="*/ 0 w 2733574"/>
                <a:gd name="connsiteY8" fmla="*/ 3233276 h 3428999"/>
                <a:gd name="connsiteX9" fmla="*/ 0 w 2733574"/>
                <a:gd name="connsiteY9" fmla="*/ 195724 h 3428999"/>
                <a:gd name="connsiteX10" fmla="*/ 195724 w 2733574"/>
                <a:gd name="connsiteY10" fmla="*/ 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3574" h="3428999">
                  <a:moveTo>
                    <a:pt x="195724" y="0"/>
                  </a:moveTo>
                  <a:lnTo>
                    <a:pt x="2537850" y="0"/>
                  </a:lnTo>
                  <a:cubicBezTo>
                    <a:pt x="2645945" y="0"/>
                    <a:pt x="2733574" y="87629"/>
                    <a:pt x="2733574" y="195724"/>
                  </a:cubicBezTo>
                  <a:lnTo>
                    <a:pt x="2733574" y="3233276"/>
                  </a:lnTo>
                  <a:cubicBezTo>
                    <a:pt x="2733574" y="3327859"/>
                    <a:pt x="2666483" y="3406773"/>
                    <a:pt x="2577295" y="3425024"/>
                  </a:cubicBezTo>
                  <a:lnTo>
                    <a:pt x="2537860" y="3428999"/>
                  </a:lnTo>
                  <a:lnTo>
                    <a:pt x="195715" y="3428999"/>
                  </a:lnTo>
                  <a:lnTo>
                    <a:pt x="156279" y="3425024"/>
                  </a:lnTo>
                  <a:cubicBezTo>
                    <a:pt x="67091" y="3406773"/>
                    <a:pt x="0" y="3327859"/>
                    <a:pt x="0" y="3233276"/>
                  </a:cubicBezTo>
                  <a:lnTo>
                    <a:pt x="0" y="195724"/>
                  </a:lnTo>
                  <a:cubicBezTo>
                    <a:pt x="0" y="87629"/>
                    <a:pt x="87629" y="0"/>
                    <a:pt x="195724" y="0"/>
                  </a:cubicBezTo>
                  <a:close/>
                </a:path>
              </a:pathLst>
            </a:custGeom>
          </p:spPr>
        </p:pic>
        <p:sp>
          <p:nvSpPr>
            <p:cNvPr id="25" name="圆角矩形 24"/>
            <p:cNvSpPr/>
            <p:nvPr/>
          </p:nvSpPr>
          <p:spPr>
            <a:xfrm>
              <a:off x="525299" y="4640578"/>
              <a:ext cx="2733574" cy="596764"/>
            </a:xfrm>
            <a:prstGeom prst="roundRect">
              <a:avLst>
                <a:gd name="adj" fmla="val 716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1246537" y="5007426"/>
            <a:ext cx="1461223" cy="528298"/>
          </a:xfrm>
          <a:prstGeom prst="rect">
            <a:avLst/>
          </a:prstGeom>
          <a:noFill/>
        </p:spPr>
        <p:txBody>
          <a:bodyPr wrap="none" rtlCol="0">
            <a:noAutofit/>
          </a:bodyPr>
          <a:lstStyle/>
          <a:p>
            <a:r>
              <a:rPr lang="zh-CN" altLang="en-US" sz="2000" b="1" dirty="0" smtClean="0">
                <a:solidFill>
                  <a:schemeClr val="bg1"/>
                </a:solidFill>
                <a:latin typeface="思源黑体 CN Normal" panose="020B0400000000000000" pitchFamily="34" charset="-122"/>
                <a:ea typeface="思源黑体 CN Normal" panose="020B0400000000000000" pitchFamily="34" charset="-122"/>
              </a:rPr>
              <a:t>工作计划</a:t>
            </a:r>
            <a:r>
              <a:rPr lang="zh-CN" altLang="en-US" sz="2000" b="1" dirty="0">
                <a:solidFill>
                  <a:schemeClr val="bg1"/>
                </a:solidFill>
                <a:latin typeface="思源黑体 CN Normal" panose="020B0400000000000000" pitchFamily="34" charset="-122"/>
                <a:ea typeface="思源黑体 CN Normal" panose="020B0400000000000000" pitchFamily="34" charset="-122"/>
              </a:rPr>
              <a:t>二</a:t>
            </a:r>
            <a:endParaRPr lang="zh-CN" altLang="en-US" sz="2000" b="1" dirty="0">
              <a:solidFill>
                <a:schemeClr val="bg1"/>
              </a:solidFill>
              <a:latin typeface="思源黑体 CN Normal" panose="020B0400000000000000" pitchFamily="34" charset="-122"/>
              <a:ea typeface="思源黑体 CN Normal" panose="020B0400000000000000" pitchFamily="34" charset="-122"/>
            </a:endParaRPr>
          </a:p>
        </p:txBody>
      </p:sp>
      <p:grpSp>
        <p:nvGrpSpPr>
          <p:cNvPr id="9" name="组合 8"/>
          <p:cNvGrpSpPr/>
          <p:nvPr/>
        </p:nvGrpSpPr>
        <p:grpSpPr>
          <a:xfrm>
            <a:off x="3851527" y="2057845"/>
            <a:ext cx="482110" cy="482110"/>
            <a:chOff x="3966410" y="1879243"/>
            <a:chExt cx="647924" cy="647924"/>
          </a:xfrm>
        </p:grpSpPr>
        <p:sp>
          <p:nvSpPr>
            <p:cNvPr id="8" name="圆角矩形 7"/>
            <p:cNvSpPr/>
            <p:nvPr/>
          </p:nvSpPr>
          <p:spPr>
            <a:xfrm>
              <a:off x="3966410" y="1879243"/>
              <a:ext cx="647924" cy="647924"/>
            </a:xfrm>
            <a:prstGeom prst="roundRect">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shopping-bag-black-silhouette_34596"/>
            <p:cNvSpPr>
              <a:spLocks noChangeAspect="1"/>
            </p:cNvSpPr>
            <p:nvPr/>
          </p:nvSpPr>
          <p:spPr bwMode="auto">
            <a:xfrm>
              <a:off x="4177769" y="2011118"/>
              <a:ext cx="225206" cy="384174"/>
            </a:xfrm>
            <a:custGeom>
              <a:avLst/>
              <a:gdLst>
                <a:gd name="connsiteX0" fmla="*/ 274579 w 356285"/>
                <a:gd name="connsiteY0" fmla="*/ 202445 h 607780"/>
                <a:gd name="connsiteX1" fmla="*/ 281133 w 356285"/>
                <a:gd name="connsiteY1" fmla="*/ 205150 h 607780"/>
                <a:gd name="connsiteX2" fmla="*/ 281133 w 356285"/>
                <a:gd name="connsiteY2" fmla="*/ 223692 h 607780"/>
                <a:gd name="connsiteX3" fmla="*/ 264127 w 356285"/>
                <a:gd name="connsiteY3" fmla="*/ 223692 h 607780"/>
                <a:gd name="connsiteX4" fmla="*/ 264127 w 356285"/>
                <a:gd name="connsiteY4" fmla="*/ 206759 h 607780"/>
                <a:gd name="connsiteX5" fmla="*/ 83842 w 356285"/>
                <a:gd name="connsiteY5" fmla="*/ 202445 h 607780"/>
                <a:gd name="connsiteX6" fmla="*/ 92088 w 356285"/>
                <a:gd name="connsiteY6" fmla="*/ 205848 h 607780"/>
                <a:gd name="connsiteX7" fmla="*/ 92088 w 356285"/>
                <a:gd name="connsiteY7" fmla="*/ 223692 h 607780"/>
                <a:gd name="connsiteX8" fmla="*/ 75082 w 356285"/>
                <a:gd name="connsiteY8" fmla="*/ 223692 h 607780"/>
                <a:gd name="connsiteX9" fmla="*/ 75082 w 356285"/>
                <a:gd name="connsiteY9" fmla="*/ 206077 h 607780"/>
                <a:gd name="connsiteX10" fmla="*/ 264127 w 356285"/>
                <a:gd name="connsiteY10" fmla="*/ 165123 h 607780"/>
                <a:gd name="connsiteX11" fmla="*/ 264127 w 356285"/>
                <a:gd name="connsiteY11" fmla="*/ 206759 h 607780"/>
                <a:gd name="connsiteX12" fmla="*/ 257512 w 356285"/>
                <a:gd name="connsiteY12" fmla="*/ 209488 h 607780"/>
                <a:gd name="connsiteX13" fmla="*/ 250459 w 356285"/>
                <a:gd name="connsiteY13" fmla="*/ 226529 h 607780"/>
                <a:gd name="connsiteX14" fmla="*/ 274579 w 356285"/>
                <a:gd name="connsiteY14" fmla="*/ 250613 h 607780"/>
                <a:gd name="connsiteX15" fmla="*/ 298699 w 356285"/>
                <a:gd name="connsiteY15" fmla="*/ 226529 h 607780"/>
                <a:gd name="connsiteX16" fmla="*/ 291646 w 356285"/>
                <a:gd name="connsiteY16" fmla="*/ 209488 h 607780"/>
                <a:gd name="connsiteX17" fmla="*/ 281133 w 356285"/>
                <a:gd name="connsiteY17" fmla="*/ 205150 h 607780"/>
                <a:gd name="connsiteX18" fmla="*/ 281133 w 356285"/>
                <a:gd name="connsiteY18" fmla="*/ 165123 h 607780"/>
                <a:gd name="connsiteX19" fmla="*/ 75082 w 356285"/>
                <a:gd name="connsiteY19" fmla="*/ 165123 h 607780"/>
                <a:gd name="connsiteX20" fmla="*/ 75082 w 356285"/>
                <a:gd name="connsiteY20" fmla="*/ 206077 h 607780"/>
                <a:gd name="connsiteX21" fmla="*/ 66854 w 356285"/>
                <a:gd name="connsiteY21" fmla="*/ 209488 h 607780"/>
                <a:gd name="connsiteX22" fmla="*/ 59811 w 356285"/>
                <a:gd name="connsiteY22" fmla="*/ 226529 h 607780"/>
                <a:gd name="connsiteX23" fmla="*/ 83842 w 356285"/>
                <a:gd name="connsiteY23" fmla="*/ 250613 h 607780"/>
                <a:gd name="connsiteX24" fmla="*/ 107962 w 356285"/>
                <a:gd name="connsiteY24" fmla="*/ 226529 h 607780"/>
                <a:gd name="connsiteX25" fmla="*/ 100909 w 356285"/>
                <a:gd name="connsiteY25" fmla="*/ 209488 h 607780"/>
                <a:gd name="connsiteX26" fmla="*/ 92088 w 356285"/>
                <a:gd name="connsiteY26" fmla="*/ 205848 h 607780"/>
                <a:gd name="connsiteX27" fmla="*/ 92088 w 356285"/>
                <a:gd name="connsiteY27" fmla="*/ 165123 h 607780"/>
                <a:gd name="connsiteX28" fmla="*/ 177831 w 356285"/>
                <a:gd name="connsiteY28" fmla="*/ 23550 h 607780"/>
                <a:gd name="connsiteX29" fmla="*/ 93811 w 356285"/>
                <a:gd name="connsiteY29" fmla="*/ 107532 h 607780"/>
                <a:gd name="connsiteX30" fmla="*/ 93811 w 356285"/>
                <a:gd name="connsiteY30" fmla="*/ 136593 h 607780"/>
                <a:gd name="connsiteX31" fmla="*/ 261940 w 356285"/>
                <a:gd name="connsiteY31" fmla="*/ 136593 h 607780"/>
                <a:gd name="connsiteX32" fmla="*/ 261940 w 356285"/>
                <a:gd name="connsiteY32" fmla="*/ 107532 h 607780"/>
                <a:gd name="connsiteX33" fmla="*/ 177831 w 356285"/>
                <a:gd name="connsiteY33" fmla="*/ 23550 h 607780"/>
                <a:gd name="connsiteX34" fmla="*/ 177831 w 356285"/>
                <a:gd name="connsiteY34" fmla="*/ 0 h 607780"/>
                <a:gd name="connsiteX35" fmla="*/ 285526 w 356285"/>
                <a:gd name="connsiteY35" fmla="*/ 107532 h 607780"/>
                <a:gd name="connsiteX36" fmla="*/ 285526 w 356285"/>
                <a:gd name="connsiteY36" fmla="*/ 136681 h 607780"/>
                <a:gd name="connsiteX37" fmla="*/ 344536 w 356285"/>
                <a:gd name="connsiteY37" fmla="*/ 136681 h 607780"/>
                <a:gd name="connsiteX38" fmla="*/ 356285 w 356285"/>
                <a:gd name="connsiteY38" fmla="*/ 148412 h 607780"/>
                <a:gd name="connsiteX39" fmla="*/ 356285 w 356285"/>
                <a:gd name="connsiteY39" fmla="*/ 596049 h 607780"/>
                <a:gd name="connsiteX40" fmla="*/ 344536 w 356285"/>
                <a:gd name="connsiteY40" fmla="*/ 607780 h 607780"/>
                <a:gd name="connsiteX41" fmla="*/ 11838 w 356285"/>
                <a:gd name="connsiteY41" fmla="*/ 607780 h 607780"/>
                <a:gd name="connsiteX42" fmla="*/ 0 w 356285"/>
                <a:gd name="connsiteY42" fmla="*/ 596049 h 607780"/>
                <a:gd name="connsiteX43" fmla="*/ 0 w 356285"/>
                <a:gd name="connsiteY43" fmla="*/ 148412 h 607780"/>
                <a:gd name="connsiteX44" fmla="*/ 11838 w 356285"/>
                <a:gd name="connsiteY44" fmla="*/ 136681 h 607780"/>
                <a:gd name="connsiteX45" fmla="*/ 70225 w 356285"/>
                <a:gd name="connsiteY45" fmla="*/ 136681 h 607780"/>
                <a:gd name="connsiteX46" fmla="*/ 70225 w 356285"/>
                <a:gd name="connsiteY46" fmla="*/ 107532 h 607780"/>
                <a:gd name="connsiteX47" fmla="*/ 177831 w 356285"/>
                <a:gd name="connsiteY47"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6285" h="607780">
                  <a:moveTo>
                    <a:pt x="274579" y="202445"/>
                  </a:moveTo>
                  <a:lnTo>
                    <a:pt x="281133" y="205150"/>
                  </a:lnTo>
                  <a:lnTo>
                    <a:pt x="281133" y="223692"/>
                  </a:lnTo>
                  <a:lnTo>
                    <a:pt x="264127" y="223692"/>
                  </a:lnTo>
                  <a:lnTo>
                    <a:pt x="264127" y="206759"/>
                  </a:lnTo>
                  <a:close/>
                  <a:moveTo>
                    <a:pt x="83842" y="202445"/>
                  </a:moveTo>
                  <a:lnTo>
                    <a:pt x="92088" y="205848"/>
                  </a:lnTo>
                  <a:lnTo>
                    <a:pt x="92088" y="223692"/>
                  </a:lnTo>
                  <a:lnTo>
                    <a:pt x="75082" y="223692"/>
                  </a:lnTo>
                  <a:lnTo>
                    <a:pt x="75082" y="206077"/>
                  </a:lnTo>
                  <a:close/>
                  <a:moveTo>
                    <a:pt x="264127" y="165123"/>
                  </a:moveTo>
                  <a:lnTo>
                    <a:pt x="264127" y="206759"/>
                  </a:lnTo>
                  <a:lnTo>
                    <a:pt x="257512" y="209488"/>
                  </a:lnTo>
                  <a:cubicBezTo>
                    <a:pt x="253151" y="213843"/>
                    <a:pt x="250459" y="219864"/>
                    <a:pt x="250459" y="226529"/>
                  </a:cubicBezTo>
                  <a:cubicBezTo>
                    <a:pt x="250459" y="239771"/>
                    <a:pt x="261228" y="250613"/>
                    <a:pt x="274579" y="250613"/>
                  </a:cubicBezTo>
                  <a:cubicBezTo>
                    <a:pt x="287930" y="250613"/>
                    <a:pt x="298699" y="239771"/>
                    <a:pt x="298699" y="226529"/>
                  </a:cubicBezTo>
                  <a:cubicBezTo>
                    <a:pt x="298699" y="219864"/>
                    <a:pt x="296007" y="213843"/>
                    <a:pt x="291646" y="209488"/>
                  </a:cubicBezTo>
                  <a:lnTo>
                    <a:pt x="281133" y="205150"/>
                  </a:lnTo>
                  <a:lnTo>
                    <a:pt x="281133" y="165123"/>
                  </a:lnTo>
                  <a:close/>
                  <a:moveTo>
                    <a:pt x="75082" y="165123"/>
                  </a:moveTo>
                  <a:lnTo>
                    <a:pt x="75082" y="206077"/>
                  </a:lnTo>
                  <a:lnTo>
                    <a:pt x="66854" y="209488"/>
                  </a:lnTo>
                  <a:cubicBezTo>
                    <a:pt x="62504" y="213843"/>
                    <a:pt x="59811" y="219864"/>
                    <a:pt x="59811" y="226529"/>
                  </a:cubicBezTo>
                  <a:cubicBezTo>
                    <a:pt x="59811" y="239771"/>
                    <a:pt x="70581" y="250613"/>
                    <a:pt x="83842" y="250613"/>
                  </a:cubicBezTo>
                  <a:cubicBezTo>
                    <a:pt x="97193" y="250613"/>
                    <a:pt x="107962" y="239771"/>
                    <a:pt x="107962" y="226529"/>
                  </a:cubicBezTo>
                  <a:cubicBezTo>
                    <a:pt x="107962" y="219864"/>
                    <a:pt x="105270" y="213843"/>
                    <a:pt x="100909" y="209488"/>
                  </a:cubicBezTo>
                  <a:lnTo>
                    <a:pt x="92088" y="205848"/>
                  </a:lnTo>
                  <a:lnTo>
                    <a:pt x="92088" y="165123"/>
                  </a:lnTo>
                  <a:close/>
                  <a:moveTo>
                    <a:pt x="177831" y="23550"/>
                  </a:moveTo>
                  <a:cubicBezTo>
                    <a:pt x="131460" y="23550"/>
                    <a:pt x="93811" y="61231"/>
                    <a:pt x="93811" y="107532"/>
                  </a:cubicBezTo>
                  <a:lnTo>
                    <a:pt x="93811" y="136593"/>
                  </a:lnTo>
                  <a:lnTo>
                    <a:pt x="261940" y="136593"/>
                  </a:lnTo>
                  <a:lnTo>
                    <a:pt x="261940" y="107532"/>
                  </a:lnTo>
                  <a:cubicBezTo>
                    <a:pt x="261940" y="61231"/>
                    <a:pt x="224202" y="23550"/>
                    <a:pt x="177831" y="23550"/>
                  </a:cubicBezTo>
                  <a:close/>
                  <a:moveTo>
                    <a:pt x="177831" y="0"/>
                  </a:moveTo>
                  <a:cubicBezTo>
                    <a:pt x="237197" y="0"/>
                    <a:pt x="285526" y="48256"/>
                    <a:pt x="285526" y="107532"/>
                  </a:cubicBezTo>
                  <a:lnTo>
                    <a:pt x="285526" y="136681"/>
                  </a:lnTo>
                  <a:lnTo>
                    <a:pt x="344536" y="136681"/>
                  </a:lnTo>
                  <a:cubicBezTo>
                    <a:pt x="351034" y="136681"/>
                    <a:pt x="356285" y="141925"/>
                    <a:pt x="356285" y="148412"/>
                  </a:cubicBezTo>
                  <a:lnTo>
                    <a:pt x="356285" y="596049"/>
                  </a:lnTo>
                  <a:cubicBezTo>
                    <a:pt x="356285" y="602537"/>
                    <a:pt x="351034" y="607780"/>
                    <a:pt x="344536" y="607780"/>
                  </a:cubicBezTo>
                  <a:lnTo>
                    <a:pt x="11838" y="607780"/>
                  </a:lnTo>
                  <a:cubicBezTo>
                    <a:pt x="5340" y="607780"/>
                    <a:pt x="0" y="602537"/>
                    <a:pt x="0" y="596049"/>
                  </a:cubicBezTo>
                  <a:lnTo>
                    <a:pt x="0" y="148412"/>
                  </a:lnTo>
                  <a:cubicBezTo>
                    <a:pt x="0" y="141925"/>
                    <a:pt x="5340" y="136681"/>
                    <a:pt x="11838" y="136681"/>
                  </a:cubicBezTo>
                  <a:lnTo>
                    <a:pt x="70225" y="136681"/>
                  </a:lnTo>
                  <a:lnTo>
                    <a:pt x="70225" y="107532"/>
                  </a:lnTo>
                  <a:cubicBezTo>
                    <a:pt x="70225" y="48256"/>
                    <a:pt x="118465" y="0"/>
                    <a:pt x="177831" y="0"/>
                  </a:cubicBezTo>
                  <a:close/>
                </a:path>
              </a:pathLst>
            </a:custGeom>
            <a:solidFill>
              <a:schemeClr val="bg1"/>
            </a:solidFill>
            <a:ln>
              <a:noFill/>
            </a:ln>
          </p:spPr>
        </p:sp>
      </p:grpSp>
      <p:sp>
        <p:nvSpPr>
          <p:cNvPr id="35" name="文本框 34"/>
          <p:cNvSpPr txBox="1"/>
          <p:nvPr/>
        </p:nvSpPr>
        <p:spPr>
          <a:xfrm>
            <a:off x="4333637" y="2011657"/>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计划实施一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6" name="文本框 35"/>
          <p:cNvSpPr txBox="1"/>
          <p:nvPr/>
        </p:nvSpPr>
        <p:spPr>
          <a:xfrm>
            <a:off x="4333637" y="2348033"/>
            <a:ext cx="3234266" cy="1162835"/>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1" name="文本框 40"/>
          <p:cNvSpPr txBox="1"/>
          <p:nvPr/>
        </p:nvSpPr>
        <p:spPr>
          <a:xfrm>
            <a:off x="8347372" y="2011657"/>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计划实施二</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5" name="文本框 44"/>
          <p:cNvSpPr txBox="1"/>
          <p:nvPr/>
        </p:nvSpPr>
        <p:spPr>
          <a:xfrm>
            <a:off x="8347372" y="2348033"/>
            <a:ext cx="3234266" cy="1162835"/>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55" name="文本框 54"/>
          <p:cNvSpPr txBox="1"/>
          <p:nvPr/>
        </p:nvSpPr>
        <p:spPr>
          <a:xfrm>
            <a:off x="4333637" y="3994461"/>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计划实施三</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56" name="文本框 55"/>
          <p:cNvSpPr txBox="1"/>
          <p:nvPr/>
        </p:nvSpPr>
        <p:spPr>
          <a:xfrm>
            <a:off x="4333637" y="4330838"/>
            <a:ext cx="3234266" cy="972698"/>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61" name="文本框 60"/>
          <p:cNvSpPr txBox="1"/>
          <p:nvPr/>
        </p:nvSpPr>
        <p:spPr>
          <a:xfrm>
            <a:off x="8347372" y="3994461"/>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计划实施四</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62" name="文本框 61"/>
          <p:cNvSpPr txBox="1"/>
          <p:nvPr/>
        </p:nvSpPr>
        <p:spPr>
          <a:xfrm>
            <a:off x="8347372" y="4330838"/>
            <a:ext cx="3234266" cy="972698"/>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grpSp>
        <p:nvGrpSpPr>
          <p:cNvPr id="23" name="组合 22"/>
          <p:cNvGrpSpPr/>
          <p:nvPr/>
        </p:nvGrpSpPr>
        <p:grpSpPr>
          <a:xfrm>
            <a:off x="7865262" y="4040649"/>
            <a:ext cx="482110" cy="482110"/>
            <a:chOff x="7865262" y="4040649"/>
            <a:chExt cx="482110" cy="482110"/>
          </a:xfrm>
        </p:grpSpPr>
        <p:sp>
          <p:nvSpPr>
            <p:cNvPr id="63" name="圆角矩形 62"/>
            <p:cNvSpPr/>
            <p:nvPr/>
          </p:nvSpPr>
          <p:spPr>
            <a:xfrm>
              <a:off x="7865262" y="4040649"/>
              <a:ext cx="482110" cy="482110"/>
            </a:xfrm>
            <a:prstGeom prst="roundRect">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notepad_91758"/>
            <p:cNvSpPr>
              <a:spLocks noChangeAspect="1"/>
            </p:cNvSpPr>
            <p:nvPr/>
          </p:nvSpPr>
          <p:spPr bwMode="auto">
            <a:xfrm>
              <a:off x="8014243" y="4151279"/>
              <a:ext cx="184148" cy="260850"/>
            </a:xfrm>
            <a:custGeom>
              <a:avLst/>
              <a:gdLst>
                <a:gd name="T0" fmla="*/ 2240 w 2613"/>
                <a:gd name="T1" fmla="*/ 939 h 3707"/>
                <a:gd name="T2" fmla="*/ 2194 w 2613"/>
                <a:gd name="T3" fmla="*/ 893 h 3707"/>
                <a:gd name="T4" fmla="*/ 432 w 2613"/>
                <a:gd name="T5" fmla="*/ 893 h 3707"/>
                <a:gd name="T6" fmla="*/ 386 w 2613"/>
                <a:gd name="T7" fmla="*/ 939 h 3707"/>
                <a:gd name="T8" fmla="*/ 386 w 2613"/>
                <a:gd name="T9" fmla="*/ 3261 h 3707"/>
                <a:gd name="T10" fmla="*/ 432 w 2613"/>
                <a:gd name="T11" fmla="*/ 3307 h 3707"/>
                <a:gd name="T12" fmla="*/ 2194 w 2613"/>
                <a:gd name="T13" fmla="*/ 3307 h 3707"/>
                <a:gd name="T14" fmla="*/ 2240 w 2613"/>
                <a:gd name="T15" fmla="*/ 3261 h 3707"/>
                <a:gd name="T16" fmla="*/ 2240 w 2613"/>
                <a:gd name="T17" fmla="*/ 939 h 3707"/>
                <a:gd name="T18" fmla="*/ 871 w 2613"/>
                <a:gd name="T19" fmla="*/ 1307 h 3707"/>
                <a:gd name="T20" fmla="*/ 1751 w 2613"/>
                <a:gd name="T21" fmla="*/ 1307 h 3707"/>
                <a:gd name="T22" fmla="*/ 1851 w 2613"/>
                <a:gd name="T23" fmla="*/ 1407 h 3707"/>
                <a:gd name="T24" fmla="*/ 1751 w 2613"/>
                <a:gd name="T25" fmla="*/ 1507 h 3707"/>
                <a:gd name="T26" fmla="*/ 871 w 2613"/>
                <a:gd name="T27" fmla="*/ 1507 h 3707"/>
                <a:gd name="T28" fmla="*/ 771 w 2613"/>
                <a:gd name="T29" fmla="*/ 1407 h 3707"/>
                <a:gd name="T30" fmla="*/ 871 w 2613"/>
                <a:gd name="T31" fmla="*/ 1307 h 3707"/>
                <a:gd name="T32" fmla="*/ 871 w 2613"/>
                <a:gd name="T33" fmla="*/ 1787 h 3707"/>
                <a:gd name="T34" fmla="*/ 1751 w 2613"/>
                <a:gd name="T35" fmla="*/ 1787 h 3707"/>
                <a:gd name="T36" fmla="*/ 1851 w 2613"/>
                <a:gd name="T37" fmla="*/ 1887 h 3707"/>
                <a:gd name="T38" fmla="*/ 1751 w 2613"/>
                <a:gd name="T39" fmla="*/ 1987 h 3707"/>
                <a:gd name="T40" fmla="*/ 871 w 2613"/>
                <a:gd name="T41" fmla="*/ 1987 h 3707"/>
                <a:gd name="T42" fmla="*/ 771 w 2613"/>
                <a:gd name="T43" fmla="*/ 1887 h 3707"/>
                <a:gd name="T44" fmla="*/ 871 w 2613"/>
                <a:gd name="T45" fmla="*/ 1787 h 3707"/>
                <a:gd name="T46" fmla="*/ 871 w 2613"/>
                <a:gd name="T47" fmla="*/ 2253 h 3707"/>
                <a:gd name="T48" fmla="*/ 1751 w 2613"/>
                <a:gd name="T49" fmla="*/ 2253 h 3707"/>
                <a:gd name="T50" fmla="*/ 1851 w 2613"/>
                <a:gd name="T51" fmla="*/ 2353 h 3707"/>
                <a:gd name="T52" fmla="*/ 1751 w 2613"/>
                <a:gd name="T53" fmla="*/ 2453 h 3707"/>
                <a:gd name="T54" fmla="*/ 871 w 2613"/>
                <a:gd name="T55" fmla="*/ 2453 h 3707"/>
                <a:gd name="T56" fmla="*/ 771 w 2613"/>
                <a:gd name="T57" fmla="*/ 2353 h 3707"/>
                <a:gd name="T58" fmla="*/ 871 w 2613"/>
                <a:gd name="T59" fmla="*/ 2253 h 3707"/>
                <a:gd name="T60" fmla="*/ 2521 w 2613"/>
                <a:gd name="T61" fmla="*/ 493 h 3707"/>
                <a:gd name="T62" fmla="*/ 2066 w 2613"/>
                <a:gd name="T63" fmla="*/ 493 h 3707"/>
                <a:gd name="T64" fmla="*/ 2066 w 2613"/>
                <a:gd name="T65" fmla="*/ 363 h 3707"/>
                <a:gd name="T66" fmla="*/ 1972 w 2613"/>
                <a:gd name="T67" fmla="*/ 267 h 3707"/>
                <a:gd name="T68" fmla="*/ 1640 w 2613"/>
                <a:gd name="T69" fmla="*/ 267 h 3707"/>
                <a:gd name="T70" fmla="*/ 1640 w 2613"/>
                <a:gd name="T71" fmla="*/ 103 h 3707"/>
                <a:gd name="T72" fmla="*/ 1540 w 2613"/>
                <a:gd name="T73" fmla="*/ 0 h 3707"/>
                <a:gd name="T74" fmla="*/ 1082 w 2613"/>
                <a:gd name="T75" fmla="*/ 0 h 3707"/>
                <a:gd name="T76" fmla="*/ 973 w 2613"/>
                <a:gd name="T77" fmla="*/ 103 h 3707"/>
                <a:gd name="T78" fmla="*/ 973 w 2613"/>
                <a:gd name="T79" fmla="*/ 267 h 3707"/>
                <a:gd name="T80" fmla="*/ 650 w 2613"/>
                <a:gd name="T81" fmla="*/ 267 h 3707"/>
                <a:gd name="T82" fmla="*/ 546 w 2613"/>
                <a:gd name="T83" fmla="*/ 363 h 3707"/>
                <a:gd name="T84" fmla="*/ 546 w 2613"/>
                <a:gd name="T85" fmla="*/ 493 h 3707"/>
                <a:gd name="T86" fmla="*/ 101 w 2613"/>
                <a:gd name="T87" fmla="*/ 493 h 3707"/>
                <a:gd name="T88" fmla="*/ 0 w 2613"/>
                <a:gd name="T89" fmla="*/ 588 h 3707"/>
                <a:gd name="T90" fmla="*/ 0 w 2613"/>
                <a:gd name="T91" fmla="*/ 3600 h 3707"/>
                <a:gd name="T92" fmla="*/ 101 w 2613"/>
                <a:gd name="T93" fmla="*/ 3707 h 3707"/>
                <a:gd name="T94" fmla="*/ 2521 w 2613"/>
                <a:gd name="T95" fmla="*/ 3707 h 3707"/>
                <a:gd name="T96" fmla="*/ 2613 w 2613"/>
                <a:gd name="T97" fmla="*/ 3600 h 3707"/>
                <a:gd name="T98" fmla="*/ 2613 w 2613"/>
                <a:gd name="T99" fmla="*/ 588 h 3707"/>
                <a:gd name="T100" fmla="*/ 2521 w 2613"/>
                <a:gd name="T101" fmla="*/ 493 h 3707"/>
                <a:gd name="T102" fmla="*/ 2413 w 2613"/>
                <a:gd name="T103" fmla="*/ 3507 h 3707"/>
                <a:gd name="T104" fmla="*/ 200 w 2613"/>
                <a:gd name="T105" fmla="*/ 3507 h 3707"/>
                <a:gd name="T106" fmla="*/ 200 w 2613"/>
                <a:gd name="T107" fmla="*/ 693 h 3707"/>
                <a:gd name="T108" fmla="*/ 2413 w 2613"/>
                <a:gd name="T109" fmla="*/ 693 h 3707"/>
                <a:gd name="T110" fmla="*/ 2413 w 2613"/>
                <a:gd name="T111" fmla="*/ 3507 h 3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13" h="3707">
                  <a:moveTo>
                    <a:pt x="2240" y="939"/>
                  </a:moveTo>
                  <a:cubicBezTo>
                    <a:pt x="2240" y="914"/>
                    <a:pt x="2219" y="893"/>
                    <a:pt x="2194" y="893"/>
                  </a:cubicBezTo>
                  <a:lnTo>
                    <a:pt x="432" y="893"/>
                  </a:lnTo>
                  <a:cubicBezTo>
                    <a:pt x="407" y="893"/>
                    <a:pt x="386" y="914"/>
                    <a:pt x="386" y="939"/>
                  </a:cubicBezTo>
                  <a:lnTo>
                    <a:pt x="386" y="3261"/>
                  </a:lnTo>
                  <a:cubicBezTo>
                    <a:pt x="386" y="3286"/>
                    <a:pt x="407" y="3307"/>
                    <a:pt x="432" y="3307"/>
                  </a:cubicBezTo>
                  <a:lnTo>
                    <a:pt x="2194" y="3307"/>
                  </a:lnTo>
                  <a:cubicBezTo>
                    <a:pt x="2219" y="3307"/>
                    <a:pt x="2240" y="3286"/>
                    <a:pt x="2240" y="3261"/>
                  </a:cubicBezTo>
                  <a:lnTo>
                    <a:pt x="2240" y="939"/>
                  </a:lnTo>
                  <a:close/>
                  <a:moveTo>
                    <a:pt x="871" y="1307"/>
                  </a:moveTo>
                  <a:lnTo>
                    <a:pt x="1751" y="1307"/>
                  </a:lnTo>
                  <a:cubicBezTo>
                    <a:pt x="1806" y="1307"/>
                    <a:pt x="1851" y="1351"/>
                    <a:pt x="1851" y="1407"/>
                  </a:cubicBezTo>
                  <a:cubicBezTo>
                    <a:pt x="1851" y="1462"/>
                    <a:pt x="1806" y="1507"/>
                    <a:pt x="1751" y="1507"/>
                  </a:cubicBezTo>
                  <a:lnTo>
                    <a:pt x="871" y="1507"/>
                  </a:lnTo>
                  <a:cubicBezTo>
                    <a:pt x="816" y="1507"/>
                    <a:pt x="771" y="1462"/>
                    <a:pt x="771" y="1407"/>
                  </a:cubicBezTo>
                  <a:cubicBezTo>
                    <a:pt x="771" y="1351"/>
                    <a:pt x="816" y="1307"/>
                    <a:pt x="871" y="1307"/>
                  </a:cubicBezTo>
                  <a:close/>
                  <a:moveTo>
                    <a:pt x="871" y="1787"/>
                  </a:moveTo>
                  <a:lnTo>
                    <a:pt x="1751" y="1787"/>
                  </a:lnTo>
                  <a:cubicBezTo>
                    <a:pt x="1806" y="1787"/>
                    <a:pt x="1851" y="1831"/>
                    <a:pt x="1851" y="1887"/>
                  </a:cubicBezTo>
                  <a:cubicBezTo>
                    <a:pt x="1851" y="1942"/>
                    <a:pt x="1806" y="1987"/>
                    <a:pt x="1751" y="1987"/>
                  </a:cubicBezTo>
                  <a:lnTo>
                    <a:pt x="871" y="1987"/>
                  </a:lnTo>
                  <a:cubicBezTo>
                    <a:pt x="816" y="1987"/>
                    <a:pt x="771" y="1942"/>
                    <a:pt x="771" y="1887"/>
                  </a:cubicBezTo>
                  <a:cubicBezTo>
                    <a:pt x="771" y="1831"/>
                    <a:pt x="816" y="1787"/>
                    <a:pt x="871" y="1787"/>
                  </a:cubicBezTo>
                  <a:close/>
                  <a:moveTo>
                    <a:pt x="871" y="2253"/>
                  </a:moveTo>
                  <a:lnTo>
                    <a:pt x="1751" y="2253"/>
                  </a:lnTo>
                  <a:cubicBezTo>
                    <a:pt x="1806" y="2253"/>
                    <a:pt x="1851" y="2298"/>
                    <a:pt x="1851" y="2353"/>
                  </a:cubicBezTo>
                  <a:cubicBezTo>
                    <a:pt x="1851" y="2409"/>
                    <a:pt x="1806" y="2453"/>
                    <a:pt x="1751" y="2453"/>
                  </a:cubicBezTo>
                  <a:lnTo>
                    <a:pt x="871" y="2453"/>
                  </a:lnTo>
                  <a:cubicBezTo>
                    <a:pt x="816" y="2453"/>
                    <a:pt x="771" y="2409"/>
                    <a:pt x="771" y="2353"/>
                  </a:cubicBezTo>
                  <a:cubicBezTo>
                    <a:pt x="771" y="2298"/>
                    <a:pt x="816" y="2253"/>
                    <a:pt x="871" y="2253"/>
                  </a:cubicBezTo>
                  <a:close/>
                  <a:moveTo>
                    <a:pt x="2521" y="493"/>
                  </a:moveTo>
                  <a:lnTo>
                    <a:pt x="2066" y="493"/>
                  </a:lnTo>
                  <a:lnTo>
                    <a:pt x="2066" y="363"/>
                  </a:lnTo>
                  <a:cubicBezTo>
                    <a:pt x="2066" y="307"/>
                    <a:pt x="2027" y="267"/>
                    <a:pt x="1972" y="267"/>
                  </a:cubicBezTo>
                  <a:lnTo>
                    <a:pt x="1640" y="267"/>
                  </a:lnTo>
                  <a:lnTo>
                    <a:pt x="1640" y="103"/>
                  </a:lnTo>
                  <a:cubicBezTo>
                    <a:pt x="1640" y="48"/>
                    <a:pt x="1595" y="0"/>
                    <a:pt x="1540" y="0"/>
                  </a:cubicBezTo>
                  <a:lnTo>
                    <a:pt x="1082" y="0"/>
                  </a:lnTo>
                  <a:cubicBezTo>
                    <a:pt x="1027" y="0"/>
                    <a:pt x="973" y="48"/>
                    <a:pt x="973" y="103"/>
                  </a:cubicBezTo>
                  <a:lnTo>
                    <a:pt x="973" y="267"/>
                  </a:lnTo>
                  <a:lnTo>
                    <a:pt x="650" y="267"/>
                  </a:lnTo>
                  <a:cubicBezTo>
                    <a:pt x="594" y="267"/>
                    <a:pt x="546" y="308"/>
                    <a:pt x="546" y="363"/>
                  </a:cubicBezTo>
                  <a:lnTo>
                    <a:pt x="546" y="493"/>
                  </a:lnTo>
                  <a:lnTo>
                    <a:pt x="101" y="493"/>
                  </a:lnTo>
                  <a:cubicBezTo>
                    <a:pt x="46" y="493"/>
                    <a:pt x="0" y="532"/>
                    <a:pt x="0" y="588"/>
                  </a:cubicBezTo>
                  <a:lnTo>
                    <a:pt x="0" y="3600"/>
                  </a:lnTo>
                  <a:cubicBezTo>
                    <a:pt x="0" y="3655"/>
                    <a:pt x="46" y="3707"/>
                    <a:pt x="101" y="3707"/>
                  </a:cubicBezTo>
                  <a:lnTo>
                    <a:pt x="2521" y="3707"/>
                  </a:lnTo>
                  <a:cubicBezTo>
                    <a:pt x="2576" y="3707"/>
                    <a:pt x="2613" y="3655"/>
                    <a:pt x="2613" y="3600"/>
                  </a:cubicBezTo>
                  <a:lnTo>
                    <a:pt x="2613" y="588"/>
                  </a:lnTo>
                  <a:cubicBezTo>
                    <a:pt x="2613" y="532"/>
                    <a:pt x="2576" y="493"/>
                    <a:pt x="2521" y="493"/>
                  </a:cubicBezTo>
                  <a:close/>
                  <a:moveTo>
                    <a:pt x="2413" y="3507"/>
                  </a:moveTo>
                  <a:lnTo>
                    <a:pt x="200" y="3507"/>
                  </a:lnTo>
                  <a:lnTo>
                    <a:pt x="200" y="693"/>
                  </a:lnTo>
                  <a:lnTo>
                    <a:pt x="2413" y="693"/>
                  </a:lnTo>
                  <a:lnTo>
                    <a:pt x="2413" y="3507"/>
                  </a:lnTo>
                  <a:close/>
                </a:path>
              </a:pathLst>
            </a:custGeom>
            <a:solidFill>
              <a:schemeClr val="bg1"/>
            </a:solidFill>
            <a:ln>
              <a:noFill/>
            </a:ln>
          </p:spPr>
        </p:sp>
      </p:grpSp>
      <p:grpSp>
        <p:nvGrpSpPr>
          <p:cNvPr id="22" name="组合 21"/>
          <p:cNvGrpSpPr/>
          <p:nvPr/>
        </p:nvGrpSpPr>
        <p:grpSpPr>
          <a:xfrm>
            <a:off x="7865262" y="2057845"/>
            <a:ext cx="482110" cy="482110"/>
            <a:chOff x="7865262" y="2057845"/>
            <a:chExt cx="482110" cy="482110"/>
          </a:xfrm>
        </p:grpSpPr>
        <p:sp>
          <p:nvSpPr>
            <p:cNvPr id="51" name="圆角矩形 50"/>
            <p:cNvSpPr/>
            <p:nvPr/>
          </p:nvSpPr>
          <p:spPr>
            <a:xfrm>
              <a:off x="7865262" y="2057845"/>
              <a:ext cx="482110" cy="482110"/>
            </a:xfrm>
            <a:prstGeom prst="roundRect">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bill_98993"/>
            <p:cNvSpPr>
              <a:spLocks noChangeAspect="1"/>
            </p:cNvSpPr>
            <p:nvPr/>
          </p:nvSpPr>
          <p:spPr bwMode="auto">
            <a:xfrm>
              <a:off x="8006052" y="2168475"/>
              <a:ext cx="200530" cy="260850"/>
            </a:xfrm>
            <a:custGeom>
              <a:avLst/>
              <a:gdLst>
                <a:gd name="connsiteX0" fmla="*/ 12561 w 467072"/>
                <a:gd name="connsiteY0" fmla="*/ 481750 h 607568"/>
                <a:gd name="connsiteX1" fmla="*/ 125960 w 467072"/>
                <a:gd name="connsiteY1" fmla="*/ 481750 h 607568"/>
                <a:gd name="connsiteX2" fmla="*/ 125960 w 467072"/>
                <a:gd name="connsiteY2" fmla="*/ 594937 h 607568"/>
                <a:gd name="connsiteX3" fmla="*/ 304212 w 467072"/>
                <a:gd name="connsiteY3" fmla="*/ 423610 h 607568"/>
                <a:gd name="connsiteX4" fmla="*/ 282855 w 467072"/>
                <a:gd name="connsiteY4" fmla="*/ 444936 h 607568"/>
                <a:gd name="connsiteX5" fmla="*/ 304212 w 467072"/>
                <a:gd name="connsiteY5" fmla="*/ 466416 h 607568"/>
                <a:gd name="connsiteX6" fmla="*/ 374887 w 467072"/>
                <a:gd name="connsiteY6" fmla="*/ 466416 h 607568"/>
                <a:gd name="connsiteX7" fmla="*/ 396397 w 467072"/>
                <a:gd name="connsiteY7" fmla="*/ 444936 h 607568"/>
                <a:gd name="connsiteX8" fmla="*/ 374887 w 467072"/>
                <a:gd name="connsiteY8" fmla="*/ 423610 h 607568"/>
                <a:gd name="connsiteX9" fmla="*/ 339549 w 467072"/>
                <a:gd name="connsiteY9" fmla="*/ 317746 h 607568"/>
                <a:gd name="connsiteX10" fmla="*/ 318193 w 467072"/>
                <a:gd name="connsiteY10" fmla="*/ 339072 h 607568"/>
                <a:gd name="connsiteX11" fmla="*/ 339549 w 467072"/>
                <a:gd name="connsiteY11" fmla="*/ 360552 h 607568"/>
                <a:gd name="connsiteX12" fmla="*/ 374887 w 467072"/>
                <a:gd name="connsiteY12" fmla="*/ 360552 h 607568"/>
                <a:gd name="connsiteX13" fmla="*/ 396397 w 467072"/>
                <a:gd name="connsiteY13" fmla="*/ 339072 h 607568"/>
                <a:gd name="connsiteX14" fmla="*/ 374887 w 467072"/>
                <a:gd name="connsiteY14" fmla="*/ 317746 h 607568"/>
                <a:gd name="connsiteX15" fmla="*/ 92186 w 467072"/>
                <a:gd name="connsiteY15" fmla="*/ 317746 h 607568"/>
                <a:gd name="connsiteX16" fmla="*/ 70676 w 467072"/>
                <a:gd name="connsiteY16" fmla="*/ 339072 h 607568"/>
                <a:gd name="connsiteX17" fmla="*/ 92186 w 467072"/>
                <a:gd name="connsiteY17" fmla="*/ 360552 h 607568"/>
                <a:gd name="connsiteX18" fmla="*/ 268874 w 467072"/>
                <a:gd name="connsiteY18" fmla="*/ 360552 h 607568"/>
                <a:gd name="connsiteX19" fmla="*/ 290384 w 467072"/>
                <a:gd name="connsiteY19" fmla="*/ 339072 h 607568"/>
                <a:gd name="connsiteX20" fmla="*/ 268874 w 467072"/>
                <a:gd name="connsiteY20" fmla="*/ 317746 h 607568"/>
                <a:gd name="connsiteX21" fmla="*/ 339549 w 467072"/>
                <a:gd name="connsiteY21" fmla="*/ 211728 h 607568"/>
                <a:gd name="connsiteX22" fmla="*/ 318193 w 467072"/>
                <a:gd name="connsiteY22" fmla="*/ 233208 h 607568"/>
                <a:gd name="connsiteX23" fmla="*/ 339549 w 467072"/>
                <a:gd name="connsiteY23" fmla="*/ 254534 h 607568"/>
                <a:gd name="connsiteX24" fmla="*/ 374887 w 467072"/>
                <a:gd name="connsiteY24" fmla="*/ 254534 h 607568"/>
                <a:gd name="connsiteX25" fmla="*/ 396397 w 467072"/>
                <a:gd name="connsiteY25" fmla="*/ 233208 h 607568"/>
                <a:gd name="connsiteX26" fmla="*/ 374887 w 467072"/>
                <a:gd name="connsiteY26" fmla="*/ 211728 h 607568"/>
                <a:gd name="connsiteX27" fmla="*/ 92186 w 467072"/>
                <a:gd name="connsiteY27" fmla="*/ 211728 h 607568"/>
                <a:gd name="connsiteX28" fmla="*/ 70676 w 467072"/>
                <a:gd name="connsiteY28" fmla="*/ 233208 h 607568"/>
                <a:gd name="connsiteX29" fmla="*/ 92186 w 467072"/>
                <a:gd name="connsiteY29" fmla="*/ 254534 h 607568"/>
                <a:gd name="connsiteX30" fmla="*/ 268874 w 467072"/>
                <a:gd name="connsiteY30" fmla="*/ 254534 h 607568"/>
                <a:gd name="connsiteX31" fmla="*/ 290384 w 467072"/>
                <a:gd name="connsiteY31" fmla="*/ 233208 h 607568"/>
                <a:gd name="connsiteX32" fmla="*/ 268874 w 467072"/>
                <a:gd name="connsiteY32" fmla="*/ 211728 h 607568"/>
                <a:gd name="connsiteX33" fmla="*/ 339549 w 467072"/>
                <a:gd name="connsiteY33" fmla="*/ 105864 h 607568"/>
                <a:gd name="connsiteX34" fmla="*/ 318193 w 467072"/>
                <a:gd name="connsiteY34" fmla="*/ 127344 h 607568"/>
                <a:gd name="connsiteX35" fmla="*/ 339549 w 467072"/>
                <a:gd name="connsiteY35" fmla="*/ 148670 h 607568"/>
                <a:gd name="connsiteX36" fmla="*/ 374887 w 467072"/>
                <a:gd name="connsiteY36" fmla="*/ 148670 h 607568"/>
                <a:gd name="connsiteX37" fmla="*/ 396397 w 467072"/>
                <a:gd name="connsiteY37" fmla="*/ 127344 h 607568"/>
                <a:gd name="connsiteX38" fmla="*/ 374887 w 467072"/>
                <a:gd name="connsiteY38" fmla="*/ 105864 h 607568"/>
                <a:gd name="connsiteX39" fmla="*/ 92186 w 467072"/>
                <a:gd name="connsiteY39" fmla="*/ 105864 h 607568"/>
                <a:gd name="connsiteX40" fmla="*/ 70676 w 467072"/>
                <a:gd name="connsiteY40" fmla="*/ 127344 h 607568"/>
                <a:gd name="connsiteX41" fmla="*/ 92186 w 467072"/>
                <a:gd name="connsiteY41" fmla="*/ 148670 h 607568"/>
                <a:gd name="connsiteX42" fmla="*/ 268874 w 467072"/>
                <a:gd name="connsiteY42" fmla="*/ 148670 h 607568"/>
                <a:gd name="connsiteX43" fmla="*/ 290384 w 467072"/>
                <a:gd name="connsiteY43" fmla="*/ 127344 h 607568"/>
                <a:gd name="connsiteX44" fmla="*/ 268874 w 467072"/>
                <a:gd name="connsiteY44" fmla="*/ 105864 h 607568"/>
                <a:gd name="connsiteX45" fmla="*/ 21510 w 467072"/>
                <a:gd name="connsiteY45" fmla="*/ 0 h 607568"/>
                <a:gd name="connsiteX46" fmla="*/ 445716 w 467072"/>
                <a:gd name="connsiteY46" fmla="*/ 0 h 607568"/>
                <a:gd name="connsiteX47" fmla="*/ 467072 w 467072"/>
                <a:gd name="connsiteY47" fmla="*/ 21326 h 607568"/>
                <a:gd name="connsiteX48" fmla="*/ 467072 w 467072"/>
                <a:gd name="connsiteY48" fmla="*/ 586242 h 607568"/>
                <a:gd name="connsiteX49" fmla="*/ 445716 w 467072"/>
                <a:gd name="connsiteY49" fmla="*/ 607568 h 607568"/>
                <a:gd name="connsiteX50" fmla="*/ 168853 w 467072"/>
                <a:gd name="connsiteY50" fmla="*/ 607568 h 607568"/>
                <a:gd name="connsiteX51" fmla="*/ 168853 w 467072"/>
                <a:gd name="connsiteY51" fmla="*/ 460279 h 607568"/>
                <a:gd name="connsiteX52" fmla="*/ 147497 w 467072"/>
                <a:gd name="connsiteY52" fmla="*/ 438953 h 607568"/>
                <a:gd name="connsiteX53" fmla="*/ 0 w 467072"/>
                <a:gd name="connsiteY53" fmla="*/ 438953 h 607568"/>
                <a:gd name="connsiteX54" fmla="*/ 0 w 467072"/>
                <a:gd name="connsiteY54" fmla="*/ 21326 h 607568"/>
                <a:gd name="connsiteX55" fmla="*/ 21510 w 467072"/>
                <a:gd name="connsiteY55"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7072" h="607568">
                  <a:moveTo>
                    <a:pt x="12561" y="481750"/>
                  </a:moveTo>
                  <a:lnTo>
                    <a:pt x="125960" y="481750"/>
                  </a:lnTo>
                  <a:lnTo>
                    <a:pt x="125960" y="594937"/>
                  </a:lnTo>
                  <a:close/>
                  <a:moveTo>
                    <a:pt x="304212" y="423610"/>
                  </a:moveTo>
                  <a:cubicBezTo>
                    <a:pt x="292381" y="423610"/>
                    <a:pt x="282855" y="433123"/>
                    <a:pt x="282855" y="444936"/>
                  </a:cubicBezTo>
                  <a:cubicBezTo>
                    <a:pt x="282855" y="456750"/>
                    <a:pt x="292381" y="466416"/>
                    <a:pt x="304212" y="466416"/>
                  </a:cubicBezTo>
                  <a:lnTo>
                    <a:pt x="374887" y="466416"/>
                  </a:lnTo>
                  <a:cubicBezTo>
                    <a:pt x="386717" y="466416"/>
                    <a:pt x="396397" y="456750"/>
                    <a:pt x="396397" y="444936"/>
                  </a:cubicBezTo>
                  <a:cubicBezTo>
                    <a:pt x="396397" y="433123"/>
                    <a:pt x="386717" y="423610"/>
                    <a:pt x="374887" y="423610"/>
                  </a:cubicBezTo>
                  <a:close/>
                  <a:moveTo>
                    <a:pt x="339549" y="317746"/>
                  </a:moveTo>
                  <a:cubicBezTo>
                    <a:pt x="327719" y="317746"/>
                    <a:pt x="318193" y="327258"/>
                    <a:pt x="318193" y="339072"/>
                  </a:cubicBezTo>
                  <a:cubicBezTo>
                    <a:pt x="318193" y="350886"/>
                    <a:pt x="327719" y="360552"/>
                    <a:pt x="339549" y="360552"/>
                  </a:cubicBezTo>
                  <a:lnTo>
                    <a:pt x="374887" y="360552"/>
                  </a:lnTo>
                  <a:cubicBezTo>
                    <a:pt x="386717" y="360552"/>
                    <a:pt x="396397" y="350886"/>
                    <a:pt x="396397" y="339072"/>
                  </a:cubicBezTo>
                  <a:cubicBezTo>
                    <a:pt x="396397" y="327258"/>
                    <a:pt x="386717" y="317746"/>
                    <a:pt x="374887" y="317746"/>
                  </a:cubicBezTo>
                  <a:close/>
                  <a:moveTo>
                    <a:pt x="92186" y="317746"/>
                  </a:moveTo>
                  <a:cubicBezTo>
                    <a:pt x="80355" y="317746"/>
                    <a:pt x="70676" y="327258"/>
                    <a:pt x="70676" y="339072"/>
                  </a:cubicBezTo>
                  <a:cubicBezTo>
                    <a:pt x="70676" y="350886"/>
                    <a:pt x="80355" y="360552"/>
                    <a:pt x="92186" y="360552"/>
                  </a:cubicBezTo>
                  <a:lnTo>
                    <a:pt x="268874" y="360552"/>
                  </a:lnTo>
                  <a:cubicBezTo>
                    <a:pt x="280704" y="360552"/>
                    <a:pt x="290384" y="350886"/>
                    <a:pt x="290384" y="339072"/>
                  </a:cubicBezTo>
                  <a:cubicBezTo>
                    <a:pt x="290384" y="327258"/>
                    <a:pt x="280704" y="317746"/>
                    <a:pt x="268874" y="317746"/>
                  </a:cubicBezTo>
                  <a:close/>
                  <a:moveTo>
                    <a:pt x="339549" y="211728"/>
                  </a:moveTo>
                  <a:cubicBezTo>
                    <a:pt x="327719" y="211728"/>
                    <a:pt x="318193" y="221394"/>
                    <a:pt x="318193" y="233208"/>
                  </a:cubicBezTo>
                  <a:cubicBezTo>
                    <a:pt x="318193" y="245022"/>
                    <a:pt x="327719" y="254534"/>
                    <a:pt x="339549" y="254534"/>
                  </a:cubicBezTo>
                  <a:lnTo>
                    <a:pt x="374887" y="254534"/>
                  </a:lnTo>
                  <a:cubicBezTo>
                    <a:pt x="386717" y="254534"/>
                    <a:pt x="396397" y="245022"/>
                    <a:pt x="396397" y="233208"/>
                  </a:cubicBezTo>
                  <a:cubicBezTo>
                    <a:pt x="396397" y="221394"/>
                    <a:pt x="386717" y="211728"/>
                    <a:pt x="374887" y="211728"/>
                  </a:cubicBezTo>
                  <a:close/>
                  <a:moveTo>
                    <a:pt x="92186" y="211728"/>
                  </a:moveTo>
                  <a:cubicBezTo>
                    <a:pt x="80355" y="211728"/>
                    <a:pt x="70676" y="221394"/>
                    <a:pt x="70676" y="233208"/>
                  </a:cubicBezTo>
                  <a:cubicBezTo>
                    <a:pt x="70676" y="245022"/>
                    <a:pt x="80355" y="254534"/>
                    <a:pt x="92186" y="254534"/>
                  </a:cubicBezTo>
                  <a:lnTo>
                    <a:pt x="268874" y="254534"/>
                  </a:lnTo>
                  <a:cubicBezTo>
                    <a:pt x="280704" y="254534"/>
                    <a:pt x="290384" y="245022"/>
                    <a:pt x="290384" y="233208"/>
                  </a:cubicBezTo>
                  <a:cubicBezTo>
                    <a:pt x="290384" y="221394"/>
                    <a:pt x="280704" y="211728"/>
                    <a:pt x="268874" y="211728"/>
                  </a:cubicBezTo>
                  <a:close/>
                  <a:moveTo>
                    <a:pt x="339549" y="105864"/>
                  </a:moveTo>
                  <a:cubicBezTo>
                    <a:pt x="327719" y="105864"/>
                    <a:pt x="318193" y="115530"/>
                    <a:pt x="318193" y="127344"/>
                  </a:cubicBezTo>
                  <a:cubicBezTo>
                    <a:pt x="318193" y="139158"/>
                    <a:pt x="327719" y="148670"/>
                    <a:pt x="339549" y="148670"/>
                  </a:cubicBezTo>
                  <a:lnTo>
                    <a:pt x="374887" y="148670"/>
                  </a:lnTo>
                  <a:cubicBezTo>
                    <a:pt x="386717" y="148670"/>
                    <a:pt x="396397" y="139158"/>
                    <a:pt x="396397" y="127344"/>
                  </a:cubicBezTo>
                  <a:cubicBezTo>
                    <a:pt x="396397" y="115530"/>
                    <a:pt x="386717" y="105864"/>
                    <a:pt x="374887" y="105864"/>
                  </a:cubicBezTo>
                  <a:close/>
                  <a:moveTo>
                    <a:pt x="92186" y="105864"/>
                  </a:moveTo>
                  <a:cubicBezTo>
                    <a:pt x="80355" y="105864"/>
                    <a:pt x="70676" y="115530"/>
                    <a:pt x="70676" y="127344"/>
                  </a:cubicBezTo>
                  <a:cubicBezTo>
                    <a:pt x="70676" y="139158"/>
                    <a:pt x="80355" y="148670"/>
                    <a:pt x="92186" y="148670"/>
                  </a:cubicBezTo>
                  <a:lnTo>
                    <a:pt x="268874" y="148670"/>
                  </a:lnTo>
                  <a:cubicBezTo>
                    <a:pt x="280704" y="148670"/>
                    <a:pt x="290384" y="139158"/>
                    <a:pt x="290384" y="127344"/>
                  </a:cubicBezTo>
                  <a:cubicBezTo>
                    <a:pt x="290384" y="115530"/>
                    <a:pt x="280704" y="105864"/>
                    <a:pt x="268874" y="105864"/>
                  </a:cubicBezTo>
                  <a:close/>
                  <a:moveTo>
                    <a:pt x="21510" y="0"/>
                  </a:moveTo>
                  <a:lnTo>
                    <a:pt x="445716" y="0"/>
                  </a:lnTo>
                  <a:cubicBezTo>
                    <a:pt x="457393" y="0"/>
                    <a:pt x="467072" y="9513"/>
                    <a:pt x="467072" y="21326"/>
                  </a:cubicBezTo>
                  <a:lnTo>
                    <a:pt x="467072" y="586242"/>
                  </a:lnTo>
                  <a:cubicBezTo>
                    <a:pt x="467072" y="598056"/>
                    <a:pt x="457393" y="607568"/>
                    <a:pt x="445716" y="607568"/>
                  </a:cubicBezTo>
                  <a:lnTo>
                    <a:pt x="168853" y="607568"/>
                  </a:lnTo>
                  <a:lnTo>
                    <a:pt x="168853" y="460279"/>
                  </a:lnTo>
                  <a:cubicBezTo>
                    <a:pt x="168853" y="448465"/>
                    <a:pt x="159327" y="438953"/>
                    <a:pt x="147497" y="438953"/>
                  </a:cubicBezTo>
                  <a:lnTo>
                    <a:pt x="0" y="438953"/>
                  </a:lnTo>
                  <a:lnTo>
                    <a:pt x="0" y="21326"/>
                  </a:lnTo>
                  <a:cubicBezTo>
                    <a:pt x="0" y="9513"/>
                    <a:pt x="9680" y="0"/>
                    <a:pt x="21510" y="0"/>
                  </a:cubicBezTo>
                  <a:close/>
                </a:path>
              </a:pathLst>
            </a:custGeom>
            <a:solidFill>
              <a:schemeClr val="bg1"/>
            </a:solidFill>
            <a:ln>
              <a:noFill/>
            </a:ln>
          </p:spPr>
        </p:sp>
      </p:grpSp>
      <p:grpSp>
        <p:nvGrpSpPr>
          <p:cNvPr id="30" name="组合 29"/>
          <p:cNvGrpSpPr/>
          <p:nvPr/>
        </p:nvGrpSpPr>
        <p:grpSpPr>
          <a:xfrm>
            <a:off x="3851527" y="4040649"/>
            <a:ext cx="482110" cy="482110"/>
            <a:chOff x="3851527" y="4040649"/>
            <a:chExt cx="482110" cy="482110"/>
          </a:xfrm>
        </p:grpSpPr>
        <p:sp>
          <p:nvSpPr>
            <p:cNvPr id="57" name="圆角矩形 56"/>
            <p:cNvSpPr/>
            <p:nvPr/>
          </p:nvSpPr>
          <p:spPr>
            <a:xfrm>
              <a:off x="3851527" y="4040649"/>
              <a:ext cx="482110" cy="482110"/>
            </a:xfrm>
            <a:prstGeom prst="roundRect">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open-book_283459"/>
            <p:cNvSpPr>
              <a:spLocks noChangeAspect="1"/>
            </p:cNvSpPr>
            <p:nvPr/>
          </p:nvSpPr>
          <p:spPr bwMode="auto">
            <a:xfrm>
              <a:off x="3962157" y="4191159"/>
              <a:ext cx="260850" cy="181090"/>
            </a:xfrm>
            <a:custGeom>
              <a:avLst/>
              <a:gdLst>
                <a:gd name="connsiteX0" fmla="*/ 363813 w 607639"/>
                <a:gd name="connsiteY0" fmla="*/ 263915 h 421840"/>
                <a:gd name="connsiteX1" fmla="*/ 421581 w 607639"/>
                <a:gd name="connsiteY1" fmla="*/ 263915 h 421840"/>
                <a:gd name="connsiteX2" fmla="*/ 434754 w 607639"/>
                <a:gd name="connsiteY2" fmla="*/ 277155 h 421840"/>
                <a:gd name="connsiteX3" fmla="*/ 421581 w 607639"/>
                <a:gd name="connsiteY3" fmla="*/ 290306 h 421840"/>
                <a:gd name="connsiteX4" fmla="*/ 363813 w 607639"/>
                <a:gd name="connsiteY4" fmla="*/ 290306 h 421840"/>
                <a:gd name="connsiteX5" fmla="*/ 350640 w 607639"/>
                <a:gd name="connsiteY5" fmla="*/ 277155 h 421840"/>
                <a:gd name="connsiteX6" fmla="*/ 363813 w 607639"/>
                <a:gd name="connsiteY6" fmla="*/ 263915 h 421840"/>
                <a:gd name="connsiteX7" fmla="*/ 128261 w 607639"/>
                <a:gd name="connsiteY7" fmla="*/ 263915 h 421840"/>
                <a:gd name="connsiteX8" fmla="*/ 243760 w 607639"/>
                <a:gd name="connsiteY8" fmla="*/ 263915 h 421840"/>
                <a:gd name="connsiteX9" fmla="*/ 256929 w 607639"/>
                <a:gd name="connsiteY9" fmla="*/ 277155 h 421840"/>
                <a:gd name="connsiteX10" fmla="*/ 243760 w 607639"/>
                <a:gd name="connsiteY10" fmla="*/ 290306 h 421840"/>
                <a:gd name="connsiteX11" fmla="*/ 128261 w 607639"/>
                <a:gd name="connsiteY11" fmla="*/ 290306 h 421840"/>
                <a:gd name="connsiteX12" fmla="*/ 115092 w 607639"/>
                <a:gd name="connsiteY12" fmla="*/ 277155 h 421840"/>
                <a:gd name="connsiteX13" fmla="*/ 128261 w 607639"/>
                <a:gd name="connsiteY13" fmla="*/ 263915 h 421840"/>
                <a:gd name="connsiteX14" fmla="*/ 363816 w 607639"/>
                <a:gd name="connsiteY14" fmla="*/ 169851 h 421840"/>
                <a:gd name="connsiteX15" fmla="*/ 479282 w 607639"/>
                <a:gd name="connsiteY15" fmla="*/ 169851 h 421840"/>
                <a:gd name="connsiteX16" fmla="*/ 492547 w 607639"/>
                <a:gd name="connsiteY16" fmla="*/ 182976 h 421840"/>
                <a:gd name="connsiteX17" fmla="*/ 479282 w 607639"/>
                <a:gd name="connsiteY17" fmla="*/ 196101 h 421840"/>
                <a:gd name="connsiteX18" fmla="*/ 363816 w 607639"/>
                <a:gd name="connsiteY18" fmla="*/ 196101 h 421840"/>
                <a:gd name="connsiteX19" fmla="*/ 350640 w 607639"/>
                <a:gd name="connsiteY19" fmla="*/ 182976 h 421840"/>
                <a:gd name="connsiteX20" fmla="*/ 363816 w 607639"/>
                <a:gd name="connsiteY20" fmla="*/ 169851 h 421840"/>
                <a:gd name="connsiteX21" fmla="*/ 128261 w 607639"/>
                <a:gd name="connsiteY21" fmla="*/ 169851 h 421840"/>
                <a:gd name="connsiteX22" fmla="*/ 243760 w 607639"/>
                <a:gd name="connsiteY22" fmla="*/ 169851 h 421840"/>
                <a:gd name="connsiteX23" fmla="*/ 256929 w 607639"/>
                <a:gd name="connsiteY23" fmla="*/ 182976 h 421840"/>
                <a:gd name="connsiteX24" fmla="*/ 243760 w 607639"/>
                <a:gd name="connsiteY24" fmla="*/ 196101 h 421840"/>
                <a:gd name="connsiteX25" fmla="*/ 128261 w 607639"/>
                <a:gd name="connsiteY25" fmla="*/ 196101 h 421840"/>
                <a:gd name="connsiteX26" fmla="*/ 115092 w 607639"/>
                <a:gd name="connsiteY26" fmla="*/ 182976 h 421840"/>
                <a:gd name="connsiteX27" fmla="*/ 128261 w 607639"/>
                <a:gd name="connsiteY27" fmla="*/ 169851 h 421840"/>
                <a:gd name="connsiteX28" fmla="*/ 363816 w 607639"/>
                <a:gd name="connsiteY28" fmla="*/ 75646 h 421840"/>
                <a:gd name="connsiteX29" fmla="*/ 479282 w 607639"/>
                <a:gd name="connsiteY29" fmla="*/ 75646 h 421840"/>
                <a:gd name="connsiteX30" fmla="*/ 492547 w 607639"/>
                <a:gd name="connsiteY30" fmla="*/ 88797 h 421840"/>
                <a:gd name="connsiteX31" fmla="*/ 479282 w 607639"/>
                <a:gd name="connsiteY31" fmla="*/ 102037 h 421840"/>
                <a:gd name="connsiteX32" fmla="*/ 363816 w 607639"/>
                <a:gd name="connsiteY32" fmla="*/ 102037 h 421840"/>
                <a:gd name="connsiteX33" fmla="*/ 350640 w 607639"/>
                <a:gd name="connsiteY33" fmla="*/ 88797 h 421840"/>
                <a:gd name="connsiteX34" fmla="*/ 363816 w 607639"/>
                <a:gd name="connsiteY34" fmla="*/ 75646 h 421840"/>
                <a:gd name="connsiteX35" fmla="*/ 128261 w 607639"/>
                <a:gd name="connsiteY35" fmla="*/ 75646 h 421840"/>
                <a:gd name="connsiteX36" fmla="*/ 243760 w 607639"/>
                <a:gd name="connsiteY36" fmla="*/ 75646 h 421840"/>
                <a:gd name="connsiteX37" fmla="*/ 256929 w 607639"/>
                <a:gd name="connsiteY37" fmla="*/ 88797 h 421840"/>
                <a:gd name="connsiteX38" fmla="*/ 243760 w 607639"/>
                <a:gd name="connsiteY38" fmla="*/ 102037 h 421840"/>
                <a:gd name="connsiteX39" fmla="*/ 128261 w 607639"/>
                <a:gd name="connsiteY39" fmla="*/ 102037 h 421840"/>
                <a:gd name="connsiteX40" fmla="*/ 115092 w 607639"/>
                <a:gd name="connsiteY40" fmla="*/ 88797 h 421840"/>
                <a:gd name="connsiteX41" fmla="*/ 128261 w 607639"/>
                <a:gd name="connsiteY41" fmla="*/ 75646 h 421840"/>
                <a:gd name="connsiteX42" fmla="*/ 26435 w 607639"/>
                <a:gd name="connsiteY42" fmla="*/ 61761 h 421840"/>
                <a:gd name="connsiteX43" fmla="*/ 26435 w 607639"/>
                <a:gd name="connsiteY43" fmla="*/ 395447 h 421840"/>
                <a:gd name="connsiteX44" fmla="*/ 290602 w 607639"/>
                <a:gd name="connsiteY44" fmla="*/ 395447 h 421840"/>
                <a:gd name="connsiteX45" fmla="*/ 290602 w 607639"/>
                <a:gd name="connsiteY45" fmla="*/ 393492 h 421840"/>
                <a:gd name="connsiteX46" fmla="*/ 263723 w 607639"/>
                <a:gd name="connsiteY46" fmla="*/ 366655 h 421840"/>
                <a:gd name="connsiteX47" fmla="*/ 81618 w 607639"/>
                <a:gd name="connsiteY47" fmla="*/ 366655 h 421840"/>
                <a:gd name="connsiteX48" fmla="*/ 55005 w 607639"/>
                <a:gd name="connsiteY48" fmla="*/ 340085 h 421840"/>
                <a:gd name="connsiteX49" fmla="*/ 55005 w 607639"/>
                <a:gd name="connsiteY49" fmla="*/ 61761 h 421840"/>
                <a:gd name="connsiteX50" fmla="*/ 343916 w 607639"/>
                <a:gd name="connsiteY50" fmla="*/ 26393 h 421840"/>
                <a:gd name="connsiteX51" fmla="*/ 317037 w 607639"/>
                <a:gd name="connsiteY51" fmla="*/ 53230 h 421840"/>
                <a:gd name="connsiteX52" fmla="*/ 317037 w 607639"/>
                <a:gd name="connsiteY52" fmla="*/ 347549 h 421840"/>
                <a:gd name="connsiteX53" fmla="*/ 343916 w 607639"/>
                <a:gd name="connsiteY53" fmla="*/ 340263 h 421840"/>
                <a:gd name="connsiteX54" fmla="*/ 525131 w 607639"/>
                <a:gd name="connsiteY54" fmla="*/ 340263 h 421840"/>
                <a:gd name="connsiteX55" fmla="*/ 526199 w 607639"/>
                <a:gd name="connsiteY55" fmla="*/ 339285 h 421840"/>
                <a:gd name="connsiteX56" fmla="*/ 526199 w 607639"/>
                <a:gd name="connsiteY56" fmla="*/ 26570 h 421840"/>
                <a:gd name="connsiteX57" fmla="*/ 525932 w 607639"/>
                <a:gd name="connsiteY57" fmla="*/ 26393 h 421840"/>
                <a:gd name="connsiteX58" fmla="*/ 81618 w 607639"/>
                <a:gd name="connsiteY58" fmla="*/ 26393 h 421840"/>
                <a:gd name="connsiteX59" fmla="*/ 81440 w 607639"/>
                <a:gd name="connsiteY59" fmla="*/ 26570 h 421840"/>
                <a:gd name="connsiteX60" fmla="*/ 81440 w 607639"/>
                <a:gd name="connsiteY60" fmla="*/ 340085 h 421840"/>
                <a:gd name="connsiteX61" fmla="*/ 81618 w 607639"/>
                <a:gd name="connsiteY61" fmla="*/ 340263 h 421840"/>
                <a:gd name="connsiteX62" fmla="*/ 263723 w 607639"/>
                <a:gd name="connsiteY62" fmla="*/ 340263 h 421840"/>
                <a:gd name="connsiteX63" fmla="*/ 290602 w 607639"/>
                <a:gd name="connsiteY63" fmla="*/ 347549 h 421840"/>
                <a:gd name="connsiteX64" fmla="*/ 290602 w 607639"/>
                <a:gd name="connsiteY64" fmla="*/ 53230 h 421840"/>
                <a:gd name="connsiteX65" fmla="*/ 263723 w 607639"/>
                <a:gd name="connsiteY65" fmla="*/ 26393 h 421840"/>
                <a:gd name="connsiteX66" fmla="*/ 81618 w 607639"/>
                <a:gd name="connsiteY66" fmla="*/ 0 h 421840"/>
                <a:gd name="connsiteX67" fmla="*/ 263723 w 607639"/>
                <a:gd name="connsiteY67" fmla="*/ 0 h 421840"/>
                <a:gd name="connsiteX68" fmla="*/ 303775 w 607639"/>
                <a:gd name="connsiteY68" fmla="*/ 18217 h 421840"/>
                <a:gd name="connsiteX69" fmla="*/ 343916 w 607639"/>
                <a:gd name="connsiteY69" fmla="*/ 0 h 421840"/>
                <a:gd name="connsiteX70" fmla="*/ 525932 w 607639"/>
                <a:gd name="connsiteY70" fmla="*/ 0 h 421840"/>
                <a:gd name="connsiteX71" fmla="*/ 552545 w 607639"/>
                <a:gd name="connsiteY71" fmla="*/ 26570 h 421840"/>
                <a:gd name="connsiteX72" fmla="*/ 552545 w 607639"/>
                <a:gd name="connsiteY72" fmla="*/ 339285 h 421840"/>
                <a:gd name="connsiteX73" fmla="*/ 525131 w 607639"/>
                <a:gd name="connsiteY73" fmla="*/ 366655 h 421840"/>
                <a:gd name="connsiteX74" fmla="*/ 343916 w 607639"/>
                <a:gd name="connsiteY74" fmla="*/ 366655 h 421840"/>
                <a:gd name="connsiteX75" fmla="*/ 317037 w 607639"/>
                <a:gd name="connsiteY75" fmla="*/ 393492 h 421840"/>
                <a:gd name="connsiteX76" fmla="*/ 317037 w 607639"/>
                <a:gd name="connsiteY76" fmla="*/ 395447 h 421840"/>
                <a:gd name="connsiteX77" fmla="*/ 581205 w 607639"/>
                <a:gd name="connsiteY77" fmla="*/ 395447 h 421840"/>
                <a:gd name="connsiteX78" fmla="*/ 581205 w 607639"/>
                <a:gd name="connsiteY78" fmla="*/ 48609 h 421840"/>
                <a:gd name="connsiteX79" fmla="*/ 594377 w 607639"/>
                <a:gd name="connsiteY79" fmla="*/ 35368 h 421840"/>
                <a:gd name="connsiteX80" fmla="*/ 607639 w 607639"/>
                <a:gd name="connsiteY80" fmla="*/ 48609 h 421840"/>
                <a:gd name="connsiteX81" fmla="*/ 607639 w 607639"/>
                <a:gd name="connsiteY81" fmla="*/ 408599 h 421840"/>
                <a:gd name="connsiteX82" fmla="*/ 594377 w 607639"/>
                <a:gd name="connsiteY82" fmla="*/ 421840 h 421840"/>
                <a:gd name="connsiteX83" fmla="*/ 13173 w 607639"/>
                <a:gd name="connsiteY83" fmla="*/ 421840 h 421840"/>
                <a:gd name="connsiteX84" fmla="*/ 0 w 607639"/>
                <a:gd name="connsiteY84" fmla="*/ 408599 h 421840"/>
                <a:gd name="connsiteX85" fmla="*/ 0 w 607639"/>
                <a:gd name="connsiteY85" fmla="*/ 48609 h 421840"/>
                <a:gd name="connsiteX86" fmla="*/ 13173 w 607639"/>
                <a:gd name="connsiteY86" fmla="*/ 35368 h 421840"/>
                <a:gd name="connsiteX87" fmla="*/ 55005 w 607639"/>
                <a:gd name="connsiteY87" fmla="*/ 35368 h 421840"/>
                <a:gd name="connsiteX88" fmla="*/ 55005 w 607639"/>
                <a:gd name="connsiteY88" fmla="*/ 26570 h 421840"/>
                <a:gd name="connsiteX89" fmla="*/ 81618 w 607639"/>
                <a:gd name="connsiteY89" fmla="*/ 0 h 4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7639" h="421840">
                  <a:moveTo>
                    <a:pt x="363813" y="263915"/>
                  </a:moveTo>
                  <a:lnTo>
                    <a:pt x="421581" y="263915"/>
                  </a:lnTo>
                  <a:cubicBezTo>
                    <a:pt x="428879" y="263915"/>
                    <a:pt x="434754" y="269869"/>
                    <a:pt x="434754" y="277155"/>
                  </a:cubicBezTo>
                  <a:cubicBezTo>
                    <a:pt x="434754" y="284442"/>
                    <a:pt x="428879" y="290306"/>
                    <a:pt x="421581" y="290306"/>
                  </a:cubicBezTo>
                  <a:lnTo>
                    <a:pt x="363813" y="290306"/>
                  </a:lnTo>
                  <a:cubicBezTo>
                    <a:pt x="356515" y="290306"/>
                    <a:pt x="350640" y="284442"/>
                    <a:pt x="350640" y="277155"/>
                  </a:cubicBezTo>
                  <a:cubicBezTo>
                    <a:pt x="350640" y="269869"/>
                    <a:pt x="356515" y="263915"/>
                    <a:pt x="363813" y="263915"/>
                  </a:cubicBezTo>
                  <a:close/>
                  <a:moveTo>
                    <a:pt x="128261" y="263915"/>
                  </a:moveTo>
                  <a:lnTo>
                    <a:pt x="243760" y="263915"/>
                  </a:lnTo>
                  <a:cubicBezTo>
                    <a:pt x="251056" y="263915"/>
                    <a:pt x="256929" y="269869"/>
                    <a:pt x="256929" y="277155"/>
                  </a:cubicBezTo>
                  <a:cubicBezTo>
                    <a:pt x="256929" y="284442"/>
                    <a:pt x="251056" y="290306"/>
                    <a:pt x="243760" y="290306"/>
                  </a:cubicBezTo>
                  <a:lnTo>
                    <a:pt x="128261" y="290306"/>
                  </a:lnTo>
                  <a:cubicBezTo>
                    <a:pt x="120965" y="290306"/>
                    <a:pt x="115092" y="284442"/>
                    <a:pt x="115092" y="277155"/>
                  </a:cubicBezTo>
                  <a:cubicBezTo>
                    <a:pt x="115092" y="269869"/>
                    <a:pt x="120965" y="263915"/>
                    <a:pt x="128261" y="263915"/>
                  </a:cubicBezTo>
                  <a:close/>
                  <a:moveTo>
                    <a:pt x="363816" y="169851"/>
                  </a:moveTo>
                  <a:lnTo>
                    <a:pt x="479282" y="169851"/>
                  </a:lnTo>
                  <a:cubicBezTo>
                    <a:pt x="486582" y="169851"/>
                    <a:pt x="492547" y="175704"/>
                    <a:pt x="492547" y="182976"/>
                  </a:cubicBezTo>
                  <a:cubicBezTo>
                    <a:pt x="492547" y="190248"/>
                    <a:pt x="486582" y="196101"/>
                    <a:pt x="479282" y="196101"/>
                  </a:cubicBezTo>
                  <a:lnTo>
                    <a:pt x="363816" y="196101"/>
                  </a:lnTo>
                  <a:cubicBezTo>
                    <a:pt x="356516" y="196101"/>
                    <a:pt x="350640" y="190248"/>
                    <a:pt x="350640" y="182976"/>
                  </a:cubicBezTo>
                  <a:cubicBezTo>
                    <a:pt x="350640" y="175704"/>
                    <a:pt x="356516" y="169851"/>
                    <a:pt x="363816" y="169851"/>
                  </a:cubicBezTo>
                  <a:close/>
                  <a:moveTo>
                    <a:pt x="128261" y="169851"/>
                  </a:moveTo>
                  <a:lnTo>
                    <a:pt x="243760" y="169851"/>
                  </a:lnTo>
                  <a:cubicBezTo>
                    <a:pt x="251056" y="169851"/>
                    <a:pt x="256929" y="175704"/>
                    <a:pt x="256929" y="182976"/>
                  </a:cubicBezTo>
                  <a:cubicBezTo>
                    <a:pt x="256929" y="190248"/>
                    <a:pt x="251056" y="196101"/>
                    <a:pt x="243760" y="196101"/>
                  </a:cubicBezTo>
                  <a:lnTo>
                    <a:pt x="128261" y="196101"/>
                  </a:lnTo>
                  <a:cubicBezTo>
                    <a:pt x="120965" y="196101"/>
                    <a:pt x="115092" y="190248"/>
                    <a:pt x="115092" y="182976"/>
                  </a:cubicBezTo>
                  <a:cubicBezTo>
                    <a:pt x="115092" y="175704"/>
                    <a:pt x="120965" y="169851"/>
                    <a:pt x="128261" y="169851"/>
                  </a:cubicBezTo>
                  <a:close/>
                  <a:moveTo>
                    <a:pt x="363816" y="75646"/>
                  </a:moveTo>
                  <a:lnTo>
                    <a:pt x="479282" y="75646"/>
                  </a:lnTo>
                  <a:cubicBezTo>
                    <a:pt x="486582" y="75646"/>
                    <a:pt x="492547" y="81510"/>
                    <a:pt x="492547" y="88797"/>
                  </a:cubicBezTo>
                  <a:cubicBezTo>
                    <a:pt x="492547" y="96083"/>
                    <a:pt x="486582" y="102037"/>
                    <a:pt x="479282" y="102037"/>
                  </a:cubicBezTo>
                  <a:lnTo>
                    <a:pt x="363816" y="102037"/>
                  </a:lnTo>
                  <a:cubicBezTo>
                    <a:pt x="356516" y="102037"/>
                    <a:pt x="350640" y="96083"/>
                    <a:pt x="350640" y="88797"/>
                  </a:cubicBezTo>
                  <a:cubicBezTo>
                    <a:pt x="350640" y="81510"/>
                    <a:pt x="356516" y="75646"/>
                    <a:pt x="363816" y="75646"/>
                  </a:cubicBezTo>
                  <a:close/>
                  <a:moveTo>
                    <a:pt x="128261" y="75646"/>
                  </a:moveTo>
                  <a:lnTo>
                    <a:pt x="243760" y="75646"/>
                  </a:lnTo>
                  <a:cubicBezTo>
                    <a:pt x="251056" y="75646"/>
                    <a:pt x="256929" y="81510"/>
                    <a:pt x="256929" y="88797"/>
                  </a:cubicBezTo>
                  <a:cubicBezTo>
                    <a:pt x="256929" y="96083"/>
                    <a:pt x="251056" y="102037"/>
                    <a:pt x="243760" y="102037"/>
                  </a:cubicBezTo>
                  <a:lnTo>
                    <a:pt x="128261" y="102037"/>
                  </a:lnTo>
                  <a:cubicBezTo>
                    <a:pt x="120965" y="102037"/>
                    <a:pt x="115092" y="96083"/>
                    <a:pt x="115092" y="88797"/>
                  </a:cubicBezTo>
                  <a:cubicBezTo>
                    <a:pt x="115092" y="81510"/>
                    <a:pt x="120965" y="75646"/>
                    <a:pt x="128261" y="75646"/>
                  </a:cubicBezTo>
                  <a:close/>
                  <a:moveTo>
                    <a:pt x="26435" y="61761"/>
                  </a:moveTo>
                  <a:lnTo>
                    <a:pt x="26435" y="395447"/>
                  </a:lnTo>
                  <a:lnTo>
                    <a:pt x="290602" y="395447"/>
                  </a:lnTo>
                  <a:lnTo>
                    <a:pt x="290602" y="393492"/>
                  </a:lnTo>
                  <a:cubicBezTo>
                    <a:pt x="290602" y="378652"/>
                    <a:pt x="278587" y="366655"/>
                    <a:pt x="263723" y="366655"/>
                  </a:cubicBezTo>
                  <a:lnTo>
                    <a:pt x="81618" y="366655"/>
                  </a:lnTo>
                  <a:cubicBezTo>
                    <a:pt x="67021" y="366655"/>
                    <a:pt x="55005" y="354748"/>
                    <a:pt x="55005" y="340085"/>
                  </a:cubicBezTo>
                  <a:lnTo>
                    <a:pt x="55005" y="61761"/>
                  </a:lnTo>
                  <a:close/>
                  <a:moveTo>
                    <a:pt x="343916" y="26393"/>
                  </a:moveTo>
                  <a:cubicBezTo>
                    <a:pt x="329053" y="26393"/>
                    <a:pt x="317037" y="38389"/>
                    <a:pt x="317037" y="53230"/>
                  </a:cubicBezTo>
                  <a:lnTo>
                    <a:pt x="317037" y="347549"/>
                  </a:lnTo>
                  <a:cubicBezTo>
                    <a:pt x="324869" y="342929"/>
                    <a:pt x="334126" y="340263"/>
                    <a:pt x="343916" y="340263"/>
                  </a:cubicBezTo>
                  <a:lnTo>
                    <a:pt x="525131" y="340263"/>
                  </a:lnTo>
                  <a:cubicBezTo>
                    <a:pt x="525665" y="340263"/>
                    <a:pt x="526199" y="339818"/>
                    <a:pt x="526199" y="339285"/>
                  </a:cubicBezTo>
                  <a:lnTo>
                    <a:pt x="526199" y="26570"/>
                  </a:lnTo>
                  <a:cubicBezTo>
                    <a:pt x="526199" y="26481"/>
                    <a:pt x="526021" y="26393"/>
                    <a:pt x="525932" y="26393"/>
                  </a:cubicBezTo>
                  <a:close/>
                  <a:moveTo>
                    <a:pt x="81618" y="26393"/>
                  </a:moveTo>
                  <a:cubicBezTo>
                    <a:pt x="81529" y="26393"/>
                    <a:pt x="81440" y="26481"/>
                    <a:pt x="81440" y="26570"/>
                  </a:cubicBezTo>
                  <a:lnTo>
                    <a:pt x="81440" y="340085"/>
                  </a:lnTo>
                  <a:cubicBezTo>
                    <a:pt x="81440" y="340174"/>
                    <a:pt x="81529" y="340263"/>
                    <a:pt x="81618" y="340263"/>
                  </a:cubicBezTo>
                  <a:lnTo>
                    <a:pt x="263723" y="340263"/>
                  </a:lnTo>
                  <a:cubicBezTo>
                    <a:pt x="273513" y="340263"/>
                    <a:pt x="282681" y="342929"/>
                    <a:pt x="290602" y="347549"/>
                  </a:cubicBezTo>
                  <a:lnTo>
                    <a:pt x="290602" y="53230"/>
                  </a:lnTo>
                  <a:cubicBezTo>
                    <a:pt x="290602" y="38389"/>
                    <a:pt x="278587" y="26393"/>
                    <a:pt x="263723" y="26393"/>
                  </a:cubicBezTo>
                  <a:close/>
                  <a:moveTo>
                    <a:pt x="81618" y="0"/>
                  </a:moveTo>
                  <a:lnTo>
                    <a:pt x="263723" y="0"/>
                  </a:lnTo>
                  <a:cubicBezTo>
                    <a:pt x="279655" y="0"/>
                    <a:pt x="294074" y="7020"/>
                    <a:pt x="303775" y="18217"/>
                  </a:cubicBezTo>
                  <a:cubicBezTo>
                    <a:pt x="313566" y="7020"/>
                    <a:pt x="327896" y="0"/>
                    <a:pt x="343916" y="0"/>
                  </a:cubicBezTo>
                  <a:lnTo>
                    <a:pt x="525932" y="0"/>
                  </a:lnTo>
                  <a:cubicBezTo>
                    <a:pt x="540618" y="0"/>
                    <a:pt x="552545" y="11908"/>
                    <a:pt x="552545" y="26570"/>
                  </a:cubicBezTo>
                  <a:lnTo>
                    <a:pt x="552545" y="339285"/>
                  </a:lnTo>
                  <a:cubicBezTo>
                    <a:pt x="552545" y="354392"/>
                    <a:pt x="540262" y="366655"/>
                    <a:pt x="525131" y="366655"/>
                  </a:cubicBezTo>
                  <a:lnTo>
                    <a:pt x="343916" y="366655"/>
                  </a:lnTo>
                  <a:cubicBezTo>
                    <a:pt x="329053" y="366655"/>
                    <a:pt x="317037" y="378652"/>
                    <a:pt x="317037" y="393492"/>
                  </a:cubicBezTo>
                  <a:lnTo>
                    <a:pt x="317037" y="395447"/>
                  </a:lnTo>
                  <a:lnTo>
                    <a:pt x="581205" y="395447"/>
                  </a:lnTo>
                  <a:lnTo>
                    <a:pt x="581205" y="48609"/>
                  </a:lnTo>
                  <a:cubicBezTo>
                    <a:pt x="581205" y="41322"/>
                    <a:pt x="587079" y="35368"/>
                    <a:pt x="594377" y="35368"/>
                  </a:cubicBezTo>
                  <a:cubicBezTo>
                    <a:pt x="601676" y="35368"/>
                    <a:pt x="607639" y="41322"/>
                    <a:pt x="607639" y="48609"/>
                  </a:cubicBezTo>
                  <a:lnTo>
                    <a:pt x="607639" y="408599"/>
                  </a:lnTo>
                  <a:cubicBezTo>
                    <a:pt x="607639" y="415886"/>
                    <a:pt x="601676" y="421840"/>
                    <a:pt x="594377" y="421840"/>
                  </a:cubicBezTo>
                  <a:lnTo>
                    <a:pt x="13173" y="421840"/>
                  </a:lnTo>
                  <a:cubicBezTo>
                    <a:pt x="5874" y="421840"/>
                    <a:pt x="0" y="415886"/>
                    <a:pt x="0" y="408599"/>
                  </a:cubicBezTo>
                  <a:lnTo>
                    <a:pt x="0" y="48609"/>
                  </a:lnTo>
                  <a:cubicBezTo>
                    <a:pt x="0" y="41322"/>
                    <a:pt x="5874" y="35368"/>
                    <a:pt x="13173" y="35368"/>
                  </a:cubicBezTo>
                  <a:lnTo>
                    <a:pt x="55005" y="35368"/>
                  </a:lnTo>
                  <a:lnTo>
                    <a:pt x="55005" y="26570"/>
                  </a:lnTo>
                  <a:cubicBezTo>
                    <a:pt x="55005" y="11908"/>
                    <a:pt x="67021" y="0"/>
                    <a:pt x="81618" y="0"/>
                  </a:cubicBezTo>
                  <a:close/>
                </a:path>
              </a:pathLst>
            </a:custGeom>
            <a:solidFill>
              <a:schemeClr val="bg1"/>
            </a:solidFill>
            <a:ln>
              <a:noFill/>
            </a:ln>
          </p:spPr>
        </p:sp>
      </p:grpSp>
    </p:spTree>
    <p:custDataLst>
      <p:tags r:id="rId2"/>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未来工作计划</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170" name="Picture 2" descr="高层建筑低角度摄影"/>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9895" b="89955" l="65100" r="100000">
                        <a14:foregroundMark x1="99000" y1="21439" x2="99500" y2="55772"/>
                      </a14:backgroundRemoval>
                    </a14:imgEffect>
                    <a14:imgEffect>
                      <a14:colorTemperature colorTemp="4700"/>
                    </a14:imgEffect>
                  </a14:imgLayer>
                </a14:imgProps>
              </a:ext>
              <a:ext uri="{28A0092B-C50C-407E-A947-70E740481C1C}">
                <a14:useLocalDpi xmlns:a14="http://schemas.microsoft.com/office/drawing/2010/main" val="0"/>
              </a:ext>
            </a:extLst>
          </a:blip>
          <a:srcRect l="61331"/>
          <a:stretch>
            <a:fillRect/>
          </a:stretch>
        </p:blipFill>
        <p:spPr bwMode="auto">
          <a:xfrm>
            <a:off x="8508732" y="1085564"/>
            <a:ext cx="3683267" cy="63531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接箭头连接符 2"/>
          <p:cNvCxnSpPr/>
          <p:nvPr/>
        </p:nvCxnSpPr>
        <p:spPr>
          <a:xfrm flipH="1">
            <a:off x="760396" y="4178300"/>
            <a:ext cx="8219975"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2225773" y="4064000"/>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1609462" y="3536615"/>
            <a:ext cx="1461223" cy="528298"/>
          </a:xfrm>
          <a:prstGeom prst="rect">
            <a:avLst/>
          </a:prstGeom>
          <a:noFill/>
        </p:spPr>
        <p:txBody>
          <a:bodyPr wrap="none" rtlCol="0">
            <a:noAutofit/>
          </a:bodyPr>
          <a:lstStyle/>
          <a:p>
            <a:r>
              <a:rPr lang="zh-CN" altLang="en-US" sz="2000" b="1" dirty="0">
                <a:solidFill>
                  <a:srgbClr val="446DA5"/>
                </a:solidFill>
                <a:latin typeface="思源黑体 CN Normal" panose="020B0400000000000000" pitchFamily="34" charset="-122"/>
                <a:ea typeface="思源黑体 CN Normal" panose="020B0400000000000000" pitchFamily="34" charset="-122"/>
              </a:rPr>
              <a:t>实施</a:t>
            </a: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9" name="文本框 38"/>
          <p:cNvSpPr txBox="1"/>
          <p:nvPr/>
        </p:nvSpPr>
        <p:spPr>
          <a:xfrm>
            <a:off x="1195801" y="4532296"/>
            <a:ext cx="2288544" cy="1162835"/>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0" name="椭圆 39"/>
          <p:cNvSpPr/>
          <p:nvPr/>
        </p:nvSpPr>
        <p:spPr>
          <a:xfrm>
            <a:off x="5152373" y="4064000"/>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536062" y="3536615"/>
            <a:ext cx="1461223" cy="528298"/>
          </a:xfrm>
          <a:prstGeom prst="rect">
            <a:avLst/>
          </a:prstGeom>
          <a:noFill/>
        </p:spPr>
        <p:txBody>
          <a:bodyPr wrap="none" rtlCol="0">
            <a:noAutofit/>
          </a:bodyPr>
          <a:lstStyle/>
          <a:p>
            <a:r>
              <a:rPr lang="zh-CN" altLang="en-US" sz="2000" b="1" dirty="0">
                <a:solidFill>
                  <a:srgbClr val="446DA5"/>
                </a:solidFill>
                <a:latin typeface="思源黑体 CN Normal" panose="020B0400000000000000" pitchFamily="34" charset="-122"/>
                <a:ea typeface="思源黑体 CN Normal" panose="020B0400000000000000" pitchFamily="34" charset="-122"/>
              </a:rPr>
              <a:t>实施</a:t>
            </a: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3" name="文本框 42"/>
          <p:cNvSpPr txBox="1"/>
          <p:nvPr/>
        </p:nvSpPr>
        <p:spPr>
          <a:xfrm>
            <a:off x="4122401" y="4532296"/>
            <a:ext cx="2288544" cy="1162835"/>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4" name="椭圆 43"/>
          <p:cNvSpPr/>
          <p:nvPr/>
        </p:nvSpPr>
        <p:spPr>
          <a:xfrm>
            <a:off x="7964672" y="4064000"/>
            <a:ext cx="228600" cy="2286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7348361" y="3536615"/>
            <a:ext cx="1461223" cy="528298"/>
          </a:xfrm>
          <a:prstGeom prst="rect">
            <a:avLst/>
          </a:prstGeom>
          <a:noFill/>
        </p:spPr>
        <p:txBody>
          <a:bodyPr wrap="none" rtlCol="0">
            <a:noAutofit/>
          </a:bodyPr>
          <a:lstStyle/>
          <a:p>
            <a:r>
              <a:rPr lang="zh-CN" altLang="en-US" sz="2000" b="1" dirty="0">
                <a:solidFill>
                  <a:srgbClr val="446DA5"/>
                </a:solidFill>
                <a:latin typeface="思源黑体 CN Normal" panose="020B0400000000000000" pitchFamily="34" charset="-122"/>
                <a:ea typeface="思源黑体 CN Normal" panose="020B0400000000000000" pitchFamily="34" charset="-122"/>
              </a:rPr>
              <a:t>实施</a:t>
            </a: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步骤一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7" name="文本框 46"/>
          <p:cNvSpPr txBox="1"/>
          <p:nvPr/>
        </p:nvSpPr>
        <p:spPr>
          <a:xfrm>
            <a:off x="6934700" y="4532296"/>
            <a:ext cx="2288544" cy="1162835"/>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5" name="圆角矩形 4"/>
          <p:cNvSpPr/>
          <p:nvPr/>
        </p:nvSpPr>
        <p:spPr>
          <a:xfrm>
            <a:off x="760397" y="1827329"/>
            <a:ext cx="145378" cy="12416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981777" y="1744345"/>
            <a:ext cx="1461223" cy="528298"/>
          </a:xfrm>
          <a:prstGeom prst="rect">
            <a:avLst/>
          </a:prstGeom>
          <a:noFill/>
        </p:spPr>
        <p:txBody>
          <a:bodyPr wrap="none" rtlCol="0">
            <a:noAutofit/>
          </a:bodyPr>
          <a:lstStyle/>
          <a:p>
            <a:r>
              <a:rPr lang="zh-CN" altLang="en-US" sz="2000" b="1" dirty="0" smtClean="0">
                <a:solidFill>
                  <a:srgbClr val="40679A"/>
                </a:solidFill>
                <a:latin typeface="思源黑体 CN Normal" panose="020B0400000000000000" pitchFamily="34" charset="-122"/>
                <a:ea typeface="思源黑体 CN Normal" panose="020B0400000000000000" pitchFamily="34" charset="-122"/>
              </a:rPr>
              <a:t>工作计划三</a:t>
            </a:r>
            <a:endParaRPr lang="zh-CN" altLang="en-US" sz="2000" b="1" dirty="0">
              <a:solidFill>
                <a:srgbClr val="40679A"/>
              </a:solidFill>
              <a:latin typeface="思源黑体 CN Normal" panose="020B0400000000000000" pitchFamily="34" charset="-122"/>
              <a:ea typeface="思源黑体 CN Normal" panose="020B0400000000000000" pitchFamily="34" charset="-122"/>
            </a:endParaRPr>
          </a:p>
        </p:txBody>
      </p:sp>
      <p:sp>
        <p:nvSpPr>
          <p:cNvPr id="49" name="文本框 48"/>
          <p:cNvSpPr txBox="1"/>
          <p:nvPr/>
        </p:nvSpPr>
        <p:spPr>
          <a:xfrm>
            <a:off x="981777" y="2059296"/>
            <a:ext cx="8383604" cy="1009692"/>
          </a:xfrm>
          <a:prstGeom prst="rect">
            <a:avLst/>
          </a:prstGeom>
          <a:noFill/>
        </p:spPr>
        <p:txBody>
          <a:bodyPr wrap="square" rtlCol="0">
            <a:noAutofit/>
          </a:bodyPr>
          <a:lstStyle/>
          <a:p>
            <a:pPr>
              <a:lnSpc>
                <a:spcPct val="150000"/>
              </a:lnSpc>
            </a:pPr>
            <a:r>
              <a:rPr lang="zh-CN" altLang="en-US" sz="14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处输入文本内容处输入文本内容处输入文本内容处文本内容处输入内容处输入</a:t>
            </a:r>
            <a:endParaRPr lang="zh-CN" altLang="en-US" sz="14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4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4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Tree>
    <p:custDataLst>
      <p:tags r:id="rId3"/>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BA8EC"/>
            </a:gs>
            <a:gs pos="65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1" y="1378058"/>
            <a:ext cx="8219912" cy="5479941"/>
          </a:xfrm>
          <a:prstGeom prst="rect">
            <a:avLst/>
          </a:prstGeom>
        </p:spPr>
      </p:pic>
      <p:pic>
        <p:nvPicPr>
          <p:cNvPr id="8" name="图片 7"/>
          <p:cNvPicPr>
            <a:picLocks noChangeAspect="1"/>
          </p:cNvPicPr>
          <p:nvPr/>
        </p:nvPicPr>
        <p:blipFill>
          <a:blip r:embed="rId3" cstate="print">
            <a:extLst>
              <a:ext uri="{BEBA8EAE-BF5A-486C-A8C5-ECC9F3942E4B}">
                <a14:imgProps xmlns:a14="http://schemas.microsoft.com/office/drawing/2010/main">
                  <a14:imgLayer r:embed="rId4">
                    <a14:imgEffect>
                      <a14:backgroundRemoval t="1878" b="100000" l="58458" r="100000">
                        <a14:foregroundMark x1="97416" y1="56693" x2="99879" y2="58873"/>
                      </a14:backgroundRemoval>
                    </a14:imgEffect>
                  </a14:imgLayer>
                </a14:imgProps>
              </a:ext>
              <a:ext uri="{28A0092B-C50C-407E-A947-70E740481C1C}">
                <a14:useLocalDpi xmlns:a14="http://schemas.microsoft.com/office/drawing/2010/main" val="0"/>
              </a:ext>
            </a:extLst>
          </a:blip>
          <a:stretch>
            <a:fillRect/>
          </a:stretch>
        </p:blipFill>
        <p:spPr>
          <a:xfrm>
            <a:off x="2468078" y="375386"/>
            <a:ext cx="9723922" cy="6482614"/>
          </a:xfrm>
          <a:prstGeom prst="rect">
            <a:avLst/>
          </a:prstGeom>
        </p:spPr>
      </p:pic>
      <p:sp>
        <p:nvSpPr>
          <p:cNvPr id="6" name="文本框 5"/>
          <p:cNvSpPr txBox="1"/>
          <p:nvPr/>
        </p:nvSpPr>
        <p:spPr>
          <a:xfrm>
            <a:off x="3233678" y="2015580"/>
            <a:ext cx="5724644" cy="923330"/>
          </a:xfrm>
          <a:prstGeom prst="rect">
            <a:avLst/>
          </a:prstGeom>
          <a:noFill/>
        </p:spPr>
        <p:txBody>
          <a:bodyPr wrap="none" rtlCol="0">
            <a:noAutofit/>
          </a:bodyPr>
          <a:lstStyle/>
          <a:p>
            <a:pPr algn="ctr"/>
            <a:r>
              <a:rPr lang="zh-CN" altLang="en-US" sz="5400" b="1" dirty="0" smtClean="0">
                <a:solidFill>
                  <a:srgbClr val="446DA5"/>
                </a:solidFill>
                <a:latin typeface="思源宋体 CN SemiBold" panose="02020600000000000000" pitchFamily="18" charset="-122"/>
                <a:ea typeface="思源宋体 CN SemiBold" panose="02020600000000000000" pitchFamily="18" charset="-122"/>
              </a:rPr>
              <a:t>感谢您们的观看</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3" name="文本框 2"/>
          <p:cNvSpPr txBox="1"/>
          <p:nvPr/>
        </p:nvSpPr>
        <p:spPr>
          <a:xfrm>
            <a:off x="4580201" y="1378059"/>
            <a:ext cx="3031599" cy="523220"/>
          </a:xfrm>
          <a:prstGeom prst="rect">
            <a:avLst/>
          </a:prstGeom>
          <a:noFill/>
        </p:spPr>
        <p:txBody>
          <a:bodyPr wrap="none" rtlCol="0">
            <a:noAutofit/>
          </a:bodyPr>
          <a:lstStyle>
            <a:defPPr>
              <a:defRPr lang="zh-CN"/>
            </a:defPPr>
            <a:lvl1pPr>
              <a:defRPr sz="5400" b="1">
                <a:solidFill>
                  <a:srgbClr val="446DA5"/>
                </a:solidFill>
                <a:latin typeface="思源宋体 CN SemiBold" panose="02020600000000000000" pitchFamily="18" charset="-122"/>
                <a:ea typeface="思源宋体 CN SemiBold" panose="02020600000000000000" pitchFamily="18" charset="-122"/>
              </a:defRPr>
            </a:lvl1pPr>
          </a:lstStyle>
          <a:p>
            <a:r>
              <a:rPr lang="en-US" altLang="zh-CN" sz="2800" dirty="0">
                <a:latin typeface="思源黑体 CN Normal" panose="020B0400000000000000" pitchFamily="34" charset="-122"/>
                <a:ea typeface="思源黑体 CN Normal" panose="020B0400000000000000" pitchFamily="34" charset="-122"/>
              </a:rPr>
              <a:t>XXX</a:t>
            </a:r>
            <a:r>
              <a:rPr lang="zh-CN" altLang="en-US" sz="2800" dirty="0">
                <a:latin typeface="思源黑体 CN Normal" panose="020B0400000000000000" pitchFamily="34" charset="-122"/>
                <a:ea typeface="思源黑体 CN Normal" panose="020B0400000000000000" pitchFamily="34" charset="-122"/>
              </a:rPr>
              <a:t>科技有限公司</a:t>
            </a:r>
            <a:endParaRPr lang="zh-CN" altLang="en-US" sz="2800" dirty="0">
              <a:latin typeface="思源黑体 CN Normal" panose="020B0400000000000000" pitchFamily="34" charset="-122"/>
              <a:ea typeface="思源黑体 CN Normal" panose="020B0400000000000000" pitchFamily="34" charset="-122"/>
            </a:endParaRPr>
          </a:p>
        </p:txBody>
      </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sp>
        <p:nvSpPr>
          <p:cNvPr id="10" name="矩形 9"/>
          <p:cNvSpPr/>
          <p:nvPr/>
        </p:nvSpPr>
        <p:spPr>
          <a:xfrm>
            <a:off x="3229371" y="2938910"/>
            <a:ext cx="5733258" cy="1061829"/>
          </a:xfrm>
          <a:prstGeom prst="rect">
            <a:avLst/>
          </a:prstGeom>
        </p:spPr>
        <p:txBody>
          <a:bodyPr wrap="square">
            <a:noAutofit/>
          </a:bodyPr>
          <a:lstStyle/>
          <a:p>
            <a:pPr algn="ctr">
              <a:lnSpc>
                <a:spcPct val="150000"/>
              </a:lnSpc>
            </a:pPr>
            <a:r>
              <a:rPr lang="en-US" altLang="zh-CN" sz="1400" b="0" i="0" dirty="0" smtClean="0">
                <a:solidFill>
                  <a:srgbClr val="333333"/>
                </a:solidFill>
                <a:effectLst/>
                <a:latin typeface="Arial" panose="020B0604020202020204" pitchFamily="34" charset="0"/>
              </a:rPr>
              <a:t>BLUE BUSINESS WORK REPORT TEMPLATE BLUE BUSINESS WORK REPORT TEMPLATE</a:t>
            </a:r>
            <a:endParaRPr lang="zh-CN" altLang="en-US" sz="1400" dirty="0" smtClean="0"/>
          </a:p>
          <a:p>
            <a:pPr algn="ctr">
              <a:lnSpc>
                <a:spcPct val="150000"/>
              </a:lnSpc>
            </a:pPr>
            <a:endParaRPr lang="zh-CN" altLang="en-US" sz="1400" dirty="0"/>
          </a:p>
        </p:txBody>
      </p:sp>
      <p:grpSp>
        <p:nvGrpSpPr>
          <p:cNvPr id="13" name="组合 12"/>
          <p:cNvGrpSpPr/>
          <p:nvPr/>
        </p:nvGrpSpPr>
        <p:grpSpPr>
          <a:xfrm>
            <a:off x="5065079" y="4678539"/>
            <a:ext cx="2061843" cy="442762"/>
            <a:chOff x="3502967" y="4520253"/>
            <a:chExt cx="2061843" cy="442762"/>
          </a:xfrm>
        </p:grpSpPr>
        <p:sp>
          <p:nvSpPr>
            <p:cNvPr id="11" name="圆角矩形 10"/>
            <p:cNvSpPr/>
            <p:nvPr/>
          </p:nvSpPr>
          <p:spPr>
            <a:xfrm>
              <a:off x="3502967" y="4520253"/>
              <a:ext cx="2061843" cy="442762"/>
            </a:xfrm>
            <a:prstGeom prst="roundRect">
              <a:avLst>
                <a:gd name="adj" fmla="val 5000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589687" y="4587746"/>
              <a:ext cx="1888402" cy="307777"/>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pitchFamily="34" charset="-122"/>
                  <a:ea typeface="思源黑体 CN Normal" panose="020B0400000000000000" pitchFamily="34" charset="-122"/>
                </a:defRPr>
              </a:lvl1pPr>
            </a:lstStyle>
            <a:p>
              <a:r>
                <a:rPr lang="zh-CN" altLang="en-US" sz="1400" dirty="0">
                  <a:solidFill>
                    <a:schemeClr val="bg1"/>
                  </a:solidFill>
                </a:rPr>
                <a:t>汇报人：</a:t>
              </a:r>
              <a:r>
                <a:rPr lang="en-US" altLang="zh-CN" sz="1400" dirty="0">
                  <a:solidFill>
                    <a:schemeClr val="bg1"/>
                  </a:solidFill>
                </a:rPr>
                <a:t>OfficePLUS</a:t>
              </a:r>
              <a:endParaRPr lang="zh-CN" altLang="en-US" sz="1400" dirty="0">
                <a:solidFill>
                  <a:schemeClr val="bg1"/>
                </a:solidFill>
              </a:endParaRPr>
            </a:p>
          </p:txBody>
        </p:sp>
      </p:grpSp>
      <p:sp>
        <p:nvSpPr>
          <p:cNvPr id="14" name="文本框 13"/>
          <p:cNvSpPr txBox="1"/>
          <p:nvPr/>
        </p:nvSpPr>
        <p:spPr>
          <a:xfrm>
            <a:off x="10357462" y="241108"/>
            <a:ext cx="1715534" cy="338554"/>
          </a:xfrm>
          <a:prstGeom prst="rect">
            <a:avLst/>
          </a:prstGeom>
          <a:noFill/>
        </p:spPr>
        <p:txBody>
          <a:bodyPr wrap="none" rtlCol="0">
            <a:noAutofit/>
          </a:bodyPr>
          <a:lstStyle>
            <a:defPPr>
              <a:defRPr lang="zh-CN"/>
            </a:defPPr>
            <a:lvl1pPr>
              <a:defRPr sz="2800" b="1">
                <a:solidFill>
                  <a:srgbClr val="446DA5"/>
                </a:solidFill>
                <a:latin typeface="思源黑体 CN Normal" panose="020B0400000000000000" pitchFamily="34" charset="-122"/>
                <a:ea typeface="思源黑体 CN Normal" panose="020B0400000000000000" pitchFamily="34" charset="-122"/>
              </a:defRPr>
            </a:lvl1pPr>
          </a:lstStyle>
          <a:p>
            <a:r>
              <a:rPr lang="zh-CN" altLang="en-US" sz="1600" dirty="0" smtClean="0">
                <a:solidFill>
                  <a:schemeClr val="bg1"/>
                </a:solidFill>
              </a:rPr>
              <a:t>汇报时间：</a:t>
            </a:r>
            <a:r>
              <a:rPr lang="en-US" altLang="zh-CN" sz="1600" dirty="0" smtClean="0">
                <a:solidFill>
                  <a:schemeClr val="bg1"/>
                </a:solidFill>
              </a:rPr>
              <a:t>20XX</a:t>
            </a:r>
            <a:endParaRPr lang="zh-CN" altLang="en-US" sz="16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3A00"/>
        </a:solidFill>
        <a:effectLst/>
      </p:bgPr>
    </p:bg>
    <p:spTree>
      <p:nvGrpSpPr>
        <p:cNvPr id="1" name=""/>
        <p:cNvGrpSpPr/>
        <p:nvPr/>
      </p:nvGrpSpPr>
      <p:grpSpPr>
        <a:xfrm>
          <a:off x="0" y="0"/>
          <a:ext cx="0" cy="0"/>
          <a:chOff x="0" y="0"/>
          <a:chExt cx="0" cy="0"/>
        </a:xfrm>
      </p:grpSpPr>
      <p:sp>
        <p:nvSpPr>
          <p:cNvPr id="6" name="文本占位符 1"/>
          <p:cNvSpPr txBox="1"/>
          <p:nvPr/>
        </p:nvSpPr>
        <p:spPr>
          <a:xfrm>
            <a:off x="440603" y="182445"/>
            <a:ext cx="1657138" cy="28725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100" b="0" i="0" kern="120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sz="11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cs typeface="Segoe UI Light" panose="020B0502040204020203" charset="0"/>
              </a:rPr>
              <a:t>OfficePLUS.cn</a:t>
            </a:r>
            <a:endParaRPr kumimoji="1" lang="zh-CN" altLang="en-US" sz="11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cs typeface="Segoe UI Light" panose="020B0502040204020203" charset="0"/>
            </a:endParaRPr>
          </a:p>
        </p:txBody>
      </p:sp>
      <p:sp>
        <p:nvSpPr>
          <p:cNvPr id="7" name="文本占位符 2"/>
          <p:cNvSpPr txBox="1"/>
          <p:nvPr/>
        </p:nvSpPr>
        <p:spPr>
          <a:xfrm>
            <a:off x="4153012" y="759876"/>
            <a:ext cx="7074345"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中文：思源黑体</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思源宋体</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英文：</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Arail</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标题 </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1.0</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正文 </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5</a:t>
            </a:r>
            <a:endParaRPr kumimoji="1" lang="en-US" altLang="zh-CN" dirty="0">
              <a:solidFill>
                <a:srgbClr val="FFFFFF"/>
              </a:solidFill>
            </a:endParaRPr>
          </a:p>
          <a:p>
            <a:pPr lvl="0">
              <a:defRPr/>
            </a:pPr>
            <a:r>
              <a:rPr kumimoji="1" lang="en-US" altLang="zh-CN" dirty="0" err="1">
                <a:solidFill>
                  <a:srgbClr val="FFFFFF"/>
                </a:solidFill>
              </a:rPr>
              <a:t>unsplash</a:t>
            </a:r>
            <a:endPar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本网站所提供的任何信息内容（包括但不限于 </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PPT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模板、</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Word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文档、</a:t>
            </a:r>
            <a:r>
              <a:rPr kumimoji="1" lang="en-GB"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Excel </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图表、图片素材等）均受</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中华人民共和国著作权法</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信息网络传播权保护条例</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及其他适用的法律法规的保护，未经权利人书面明确授权，信息内容的任何部分</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包括图片或图表</a:t>
            </a:r>
            <a:r>
              <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a:t>
            </a:r>
            <a:r>
              <a:rPr kumimoji="1" lang="zh-CN" altLang="en-US"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rPr>
              <a:t>不得被全部或部分的复制、传播、销售，否则将承担法律责任。</a:t>
            </a: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dirty="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海风</a:t>
            </a:r>
            <a:endParaRPr kumimoji="1" lang="en-GB" altLang="zh-CN"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8" name="文本占位符 4"/>
          <p:cNvSpPr txBox="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kern="120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zh-CN" altLang="en-US" sz="1865" b="0"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rPr>
              <a:t>标注</a:t>
            </a:r>
            <a:endParaRPr kumimoji="1" lang="zh-CN" altLang="en-US" sz="1865"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 name="文本占位符 7"/>
          <p:cNvSpPr txBox="1"/>
          <p:nvPr/>
        </p:nvSpPr>
        <p:spPr>
          <a:xfrm>
            <a:off x="2378000" y="759876"/>
            <a:ext cx="1494754" cy="5399189"/>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200" b="0" i="0" kern="120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字体使用</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行距</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素材</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声明</a:t>
            </a: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endParaRPr kumimoji="1" lang="en-US" altLang="zh-CN"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1" lang="zh-CN" altLang="en-US" sz="1200" b="0" i="0" u="none" strike="noStrike" kern="1200" cap="none" spc="0" normalizeH="0" baseline="0" noProof="0" smtClean="0">
                <a:ln>
                  <a:noFill/>
                </a:ln>
                <a:solidFill>
                  <a:srgbClr val="FFFFFF"/>
                </a:solidFill>
                <a:effectLst/>
                <a:uLnTx/>
                <a:uFillTx/>
                <a:latin typeface="微软雅黑 Light" panose="020B0502040204020203" pitchFamily="34" charset="-122"/>
                <a:ea typeface="微软雅黑 Light" panose="020B0502040204020203" pitchFamily="34" charset="-122"/>
              </a:rPr>
              <a:t>作者</a:t>
            </a:r>
            <a:endParaRPr kumimoji="1" lang="zh-CN" altLang="en-US" sz="1200" b="0" i="0" u="none" strike="noStrike" kern="120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5EF"/>
            </a:gs>
            <a:gs pos="60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0" y="601446"/>
            <a:ext cx="9403881" cy="626925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 y="253808"/>
            <a:ext cx="1871634" cy="249958"/>
          </a:xfrm>
          <a:prstGeom prst="rect">
            <a:avLst/>
          </a:prstGeom>
        </p:spPr>
      </p:pic>
      <p:sp>
        <p:nvSpPr>
          <p:cNvPr id="15" name="文本框 14"/>
          <p:cNvSpPr txBox="1"/>
          <p:nvPr/>
        </p:nvSpPr>
        <p:spPr>
          <a:xfrm>
            <a:off x="3070049" y="1152381"/>
            <a:ext cx="2262158" cy="923330"/>
          </a:xfrm>
          <a:prstGeom prst="rect">
            <a:avLst/>
          </a:prstGeom>
          <a:noFill/>
        </p:spPr>
        <p:txBody>
          <a:bodyPr wrap="none" rtlCol="0">
            <a:noAutofit/>
          </a:bodyPr>
          <a:lstStyle/>
          <a:p>
            <a:r>
              <a:rPr lang="zh-CN" altLang="en-US" sz="5400" b="1" dirty="0" smtClean="0">
                <a:solidFill>
                  <a:srgbClr val="446DA5"/>
                </a:solidFill>
                <a:latin typeface="思源宋体 CN SemiBold" panose="02020600000000000000" pitchFamily="18" charset="-122"/>
                <a:ea typeface="思源宋体 CN SemiBold" panose="02020600000000000000" pitchFamily="18" charset="-122"/>
              </a:rPr>
              <a:t>目录：</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6" name="文本框 15"/>
          <p:cNvSpPr txBox="1"/>
          <p:nvPr/>
        </p:nvSpPr>
        <p:spPr>
          <a:xfrm>
            <a:off x="5684809" y="1614046"/>
            <a:ext cx="966931" cy="923330"/>
          </a:xfrm>
          <a:prstGeom prst="rect">
            <a:avLst/>
          </a:prstGeom>
          <a:noFill/>
        </p:spPr>
        <p:txBody>
          <a:bodyPr wrap="none" rtlCol="0">
            <a:noAutofit/>
          </a:bodyPr>
          <a:lstStyle/>
          <a:p>
            <a:r>
              <a:rPr lang="en-US" altLang="zh-CN" sz="5400" b="1" dirty="0" smtClean="0">
                <a:solidFill>
                  <a:srgbClr val="446DA5"/>
                </a:solidFill>
                <a:latin typeface="思源宋体 CN SemiBold" panose="02020600000000000000" pitchFamily="18" charset="-122"/>
                <a:ea typeface="思源宋体 CN SemiBold" panose="02020600000000000000" pitchFamily="18" charset="-122"/>
              </a:rPr>
              <a:t>01</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7" name="文本框 16"/>
          <p:cNvSpPr txBox="1"/>
          <p:nvPr/>
        </p:nvSpPr>
        <p:spPr>
          <a:xfrm>
            <a:off x="6588333" y="1626398"/>
            <a:ext cx="2339102" cy="523220"/>
          </a:xfrm>
          <a:prstGeom prst="rect">
            <a:avLst/>
          </a:prstGeom>
          <a:noFill/>
        </p:spPr>
        <p:txBody>
          <a:bodyPr wrap="none" rtlCol="0">
            <a:noAutofit/>
          </a:bodyPr>
          <a:lstStyle/>
          <a:p>
            <a:r>
              <a:rPr lang="zh-CN" altLang="en-US" sz="2800" b="1" dirty="0" smtClean="0">
                <a:solidFill>
                  <a:srgbClr val="446DA5"/>
                </a:solidFill>
                <a:latin typeface="思源宋体 CN SemiBold" panose="02020600000000000000" pitchFamily="18" charset="-122"/>
                <a:ea typeface="思源宋体 CN SemiBold" panose="02020600000000000000" pitchFamily="18" charset="-122"/>
              </a:rPr>
              <a:t>近期工作汇报</a:t>
            </a:r>
            <a:endParaRPr lang="zh-CN" altLang="en-US" sz="2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 name="矩形 1"/>
          <p:cNvSpPr/>
          <p:nvPr/>
        </p:nvSpPr>
        <p:spPr>
          <a:xfrm>
            <a:off x="6588333" y="2174322"/>
            <a:ext cx="2815548" cy="350702"/>
          </a:xfrm>
          <a:prstGeom prst="rect">
            <a:avLst/>
          </a:prstGeom>
        </p:spPr>
        <p:txBody>
          <a:bodyPr wrap="none">
            <a:noAutofit/>
          </a:bodyPr>
          <a:lstStyle/>
          <a:p>
            <a:r>
              <a:rPr lang="en-US" altLang="zh-CN" sz="1600" b="0" i="0" dirty="0" smtClean="0">
                <a:solidFill>
                  <a:srgbClr val="333333"/>
                </a:solidFill>
                <a:effectLst/>
                <a:latin typeface="Arial" panose="020B0604020202020204" pitchFamily="34" charset="0"/>
              </a:rPr>
              <a:t>RECENT WORK REPORT</a:t>
            </a:r>
            <a:endParaRPr lang="zh-CN" altLang="en-US" sz="1600" dirty="0"/>
          </a:p>
        </p:txBody>
      </p:sp>
      <p:sp>
        <p:nvSpPr>
          <p:cNvPr id="19" name="文本框 18"/>
          <p:cNvSpPr txBox="1"/>
          <p:nvPr/>
        </p:nvSpPr>
        <p:spPr>
          <a:xfrm>
            <a:off x="5684809" y="3120400"/>
            <a:ext cx="966931" cy="923330"/>
          </a:xfrm>
          <a:prstGeom prst="rect">
            <a:avLst/>
          </a:prstGeom>
          <a:noFill/>
        </p:spPr>
        <p:txBody>
          <a:bodyPr wrap="none" rtlCol="0">
            <a:noAutofit/>
          </a:bodyPr>
          <a:lstStyle/>
          <a:p>
            <a:r>
              <a:rPr lang="en-US" altLang="zh-CN" sz="5400" b="1" dirty="0" smtClean="0">
                <a:solidFill>
                  <a:srgbClr val="446DA5"/>
                </a:solidFill>
                <a:latin typeface="思源宋体 CN SemiBold" panose="02020600000000000000" pitchFamily="18" charset="-122"/>
                <a:ea typeface="思源宋体 CN SemiBold" panose="02020600000000000000" pitchFamily="18" charset="-122"/>
              </a:rPr>
              <a:t>02</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0" name="文本框 19"/>
          <p:cNvSpPr txBox="1"/>
          <p:nvPr/>
        </p:nvSpPr>
        <p:spPr>
          <a:xfrm>
            <a:off x="6588333" y="3132752"/>
            <a:ext cx="2339102" cy="523220"/>
          </a:xfrm>
          <a:prstGeom prst="rect">
            <a:avLst/>
          </a:prstGeom>
          <a:noFill/>
        </p:spPr>
        <p:txBody>
          <a:bodyPr wrap="none" rtlCol="0">
            <a:noAutofit/>
          </a:bodyPr>
          <a:lstStyle/>
          <a:p>
            <a:r>
              <a:rPr lang="zh-CN" altLang="en-US" sz="2800" b="1" dirty="0" smtClean="0">
                <a:solidFill>
                  <a:srgbClr val="446DA5"/>
                </a:solidFill>
                <a:latin typeface="思源宋体 CN SemiBold" panose="02020600000000000000" pitchFamily="18" charset="-122"/>
                <a:ea typeface="思源宋体 CN SemiBold" panose="02020600000000000000" pitchFamily="18" charset="-122"/>
              </a:rPr>
              <a:t>项目进展总结</a:t>
            </a:r>
            <a:endParaRPr lang="zh-CN" altLang="en-US" sz="2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1" name="矩形 20"/>
          <p:cNvSpPr/>
          <p:nvPr/>
        </p:nvSpPr>
        <p:spPr>
          <a:xfrm>
            <a:off x="6588333" y="3680676"/>
            <a:ext cx="2815548" cy="350702"/>
          </a:xfrm>
          <a:prstGeom prst="rect">
            <a:avLst/>
          </a:prstGeom>
        </p:spPr>
        <p:txBody>
          <a:bodyPr wrap="none">
            <a:noAutofit/>
          </a:bodyPr>
          <a:lstStyle/>
          <a:p>
            <a:r>
              <a:rPr lang="en-US" altLang="zh-CN" sz="1600" dirty="0" smtClean="0">
                <a:solidFill>
                  <a:srgbClr val="333333"/>
                </a:solidFill>
                <a:latin typeface="Arial" panose="020B0604020202020204" pitchFamily="34" charset="0"/>
              </a:rPr>
              <a:t>PROJECT PROGRESS SUMMARY </a:t>
            </a:r>
            <a:endParaRPr lang="zh-CN" altLang="en-US" sz="1600" dirty="0">
              <a:solidFill>
                <a:srgbClr val="333333"/>
              </a:solidFill>
              <a:latin typeface="Arial" panose="020B0604020202020204" pitchFamily="34" charset="0"/>
            </a:endParaRPr>
          </a:p>
        </p:txBody>
      </p:sp>
      <p:sp>
        <p:nvSpPr>
          <p:cNvPr id="23" name="文本框 22"/>
          <p:cNvSpPr txBox="1"/>
          <p:nvPr/>
        </p:nvSpPr>
        <p:spPr>
          <a:xfrm>
            <a:off x="5684809" y="4626754"/>
            <a:ext cx="966931" cy="923330"/>
          </a:xfrm>
          <a:prstGeom prst="rect">
            <a:avLst/>
          </a:prstGeom>
          <a:noFill/>
        </p:spPr>
        <p:txBody>
          <a:bodyPr wrap="none" rtlCol="0">
            <a:noAutofit/>
          </a:bodyPr>
          <a:lstStyle/>
          <a:p>
            <a:r>
              <a:rPr lang="en-US" altLang="zh-CN" sz="5400" b="1" dirty="0" smtClean="0">
                <a:solidFill>
                  <a:srgbClr val="446DA5"/>
                </a:solidFill>
                <a:latin typeface="思源宋体 CN SemiBold" panose="02020600000000000000" pitchFamily="18" charset="-122"/>
                <a:ea typeface="思源宋体 CN SemiBold" panose="02020600000000000000" pitchFamily="18" charset="-122"/>
              </a:rPr>
              <a:t>03</a:t>
            </a:r>
            <a:endParaRPr lang="zh-CN" altLang="en-US" sz="54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4" name="文本框 23"/>
          <p:cNvSpPr txBox="1"/>
          <p:nvPr/>
        </p:nvSpPr>
        <p:spPr>
          <a:xfrm>
            <a:off x="6588333" y="4639106"/>
            <a:ext cx="2339102" cy="523220"/>
          </a:xfrm>
          <a:prstGeom prst="rect">
            <a:avLst/>
          </a:prstGeom>
          <a:noFill/>
        </p:spPr>
        <p:txBody>
          <a:bodyPr wrap="none" rtlCol="0">
            <a:noAutofit/>
          </a:bodyPr>
          <a:lstStyle/>
          <a:p>
            <a:r>
              <a:rPr lang="zh-CN" altLang="en-US" sz="2800" b="1" dirty="0" smtClean="0">
                <a:solidFill>
                  <a:srgbClr val="446DA5"/>
                </a:solidFill>
                <a:latin typeface="思源宋体 CN SemiBold" panose="02020600000000000000" pitchFamily="18" charset="-122"/>
                <a:ea typeface="思源宋体 CN SemiBold" panose="02020600000000000000" pitchFamily="18" charset="-122"/>
              </a:rPr>
              <a:t>未来工作计划</a:t>
            </a:r>
            <a:endParaRPr lang="zh-CN" altLang="en-US" sz="2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5" name="矩形 24"/>
          <p:cNvSpPr/>
          <p:nvPr/>
        </p:nvSpPr>
        <p:spPr>
          <a:xfrm>
            <a:off x="6588333" y="5187030"/>
            <a:ext cx="2815548" cy="350702"/>
          </a:xfrm>
          <a:prstGeom prst="rect">
            <a:avLst/>
          </a:prstGeom>
        </p:spPr>
        <p:txBody>
          <a:bodyPr wrap="none">
            <a:noAutofit/>
          </a:bodyPr>
          <a:lstStyle/>
          <a:p>
            <a:r>
              <a:rPr lang="en-US" altLang="zh-CN" sz="1600" dirty="0" smtClean="0">
                <a:solidFill>
                  <a:srgbClr val="333333"/>
                </a:solidFill>
                <a:latin typeface="Arial" panose="020B0604020202020204" pitchFamily="34" charset="0"/>
              </a:rPr>
              <a:t>FUTURE WORK PLAN</a:t>
            </a:r>
            <a:endParaRPr lang="zh-CN" altLang="en-US" sz="1600" dirty="0">
              <a:solidFill>
                <a:srgbClr val="333333"/>
              </a:solidFill>
              <a:latin typeface="Arial" panose="020B0604020202020204" pitchFamily="34" charset="0"/>
            </a:endParaRPr>
          </a:p>
        </p:txBody>
      </p:sp>
      <p:sp>
        <p:nvSpPr>
          <p:cNvPr id="27" name="文本框 26"/>
          <p:cNvSpPr txBox="1"/>
          <p:nvPr/>
        </p:nvSpPr>
        <p:spPr>
          <a:xfrm>
            <a:off x="9480884" y="1626397"/>
            <a:ext cx="1386037" cy="3834201"/>
          </a:xfrm>
          <a:prstGeom prst="rect">
            <a:avLst/>
          </a:prstGeom>
          <a:noFill/>
        </p:spPr>
        <p:txBody>
          <a:bodyPr vert="eaVert" wrap="none" rtlCol="0">
            <a:noAutofit/>
          </a:bodyPr>
          <a:lstStyle/>
          <a:p>
            <a:pPr algn="ctr"/>
            <a:r>
              <a:rPr lang="en-US" altLang="zh-CN" sz="5400" b="1" dirty="0" smtClean="0">
                <a:solidFill>
                  <a:schemeClr val="tx1">
                    <a:lumMod val="65000"/>
                    <a:lumOff val="35000"/>
                    <a:alpha val="20000"/>
                  </a:schemeClr>
                </a:solidFill>
                <a:latin typeface="思源宋体 CN SemiBold" panose="02020600000000000000" pitchFamily="18" charset="-122"/>
                <a:ea typeface="思源宋体 CN SemiBold" panose="02020600000000000000" pitchFamily="18" charset="-122"/>
              </a:rPr>
              <a:t>CONTENT</a:t>
            </a:r>
            <a:endParaRPr lang="zh-CN" altLang="en-US" sz="5400" b="1" dirty="0">
              <a:solidFill>
                <a:schemeClr val="tx1">
                  <a:lumMod val="65000"/>
                  <a:lumOff val="35000"/>
                  <a:alpha val="20000"/>
                </a:schemeClr>
              </a:solidFill>
              <a:latin typeface="思源宋体 CN SemiBold" panose="02020600000000000000" pitchFamily="18" charset="-122"/>
              <a:ea typeface="思源宋体 CN SemiBold" panose="02020600000000000000" pitchFamily="18" charset="-122"/>
            </a:endParaRPr>
          </a:p>
        </p:txBody>
      </p:sp>
      <p:grpSp>
        <p:nvGrpSpPr>
          <p:cNvPr id="31" name="组合 30"/>
          <p:cNvGrpSpPr/>
          <p:nvPr/>
        </p:nvGrpSpPr>
        <p:grpSpPr>
          <a:xfrm>
            <a:off x="11542851" y="6434910"/>
            <a:ext cx="417098" cy="111182"/>
            <a:chOff x="2042716" y="-921865"/>
            <a:chExt cx="417098" cy="111182"/>
          </a:xfrm>
        </p:grpSpPr>
        <p:sp>
          <p:nvSpPr>
            <p:cNvPr id="28" name="椭圆 27"/>
            <p:cNvSpPr/>
            <p:nvPr/>
          </p:nvSpPr>
          <p:spPr>
            <a:xfrm>
              <a:off x="2042716"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195674"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348632"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5EF"/>
            </a:gs>
            <a:gs pos="60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0" y="588746"/>
            <a:ext cx="9403881" cy="626925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grpSp>
        <p:nvGrpSpPr>
          <p:cNvPr id="31" name="组合 30"/>
          <p:cNvGrpSpPr/>
          <p:nvPr/>
        </p:nvGrpSpPr>
        <p:grpSpPr>
          <a:xfrm>
            <a:off x="11542851" y="6422210"/>
            <a:ext cx="417098" cy="111182"/>
            <a:chOff x="2042716" y="-921865"/>
            <a:chExt cx="417098" cy="111182"/>
          </a:xfrm>
        </p:grpSpPr>
        <p:sp>
          <p:nvSpPr>
            <p:cNvPr id="28" name="椭圆 27"/>
            <p:cNvSpPr/>
            <p:nvPr/>
          </p:nvSpPr>
          <p:spPr>
            <a:xfrm>
              <a:off x="2042716"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195674"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348632"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4077021" y="2055572"/>
            <a:ext cx="4037958" cy="2438848"/>
            <a:chOff x="4287895" y="1359431"/>
            <a:chExt cx="4037958" cy="2438848"/>
          </a:xfrm>
        </p:grpSpPr>
        <p:sp>
          <p:nvSpPr>
            <p:cNvPr id="22" name="文本框 21"/>
            <p:cNvSpPr txBox="1"/>
            <p:nvPr/>
          </p:nvSpPr>
          <p:spPr>
            <a:xfrm>
              <a:off x="4287895" y="2499222"/>
              <a:ext cx="4037958" cy="869620"/>
            </a:xfrm>
            <a:prstGeom prst="rect">
              <a:avLst/>
            </a:prstGeom>
            <a:noFill/>
          </p:spPr>
          <p:txBody>
            <a:bodyPr wrap="none" rtlCol="0">
              <a:noAutofit/>
            </a:bodyPr>
            <a:lstStyle/>
            <a:p>
              <a:r>
                <a:rPr lang="zh-CN" altLang="en-US" sz="4800" b="1" dirty="0" smtClean="0">
                  <a:solidFill>
                    <a:srgbClr val="446DA5"/>
                  </a:solidFill>
                  <a:latin typeface="思源宋体 CN SemiBold" panose="02020600000000000000" pitchFamily="18" charset="-122"/>
                  <a:ea typeface="思源宋体 CN SemiBold" panose="02020600000000000000" pitchFamily="18" charset="-122"/>
                </a:rPr>
                <a:t>近期工作汇报</a:t>
              </a:r>
              <a:endParaRPr lang="zh-CN" altLang="en-US" sz="4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4287895" y="1359431"/>
              <a:ext cx="1227381" cy="869620"/>
            </a:xfrm>
            <a:prstGeom prst="rect">
              <a:avLst/>
            </a:prstGeom>
            <a:noFill/>
          </p:spPr>
          <p:txBody>
            <a:bodyPr wrap="none" rtlCol="0">
              <a:noAutofit/>
            </a:bodyPr>
            <a:lstStyle/>
            <a:p>
              <a:r>
                <a:rPr lang="en-US" altLang="zh-CN" sz="6000" b="1" i="1" u="sng" dirty="0" smtClean="0">
                  <a:solidFill>
                    <a:srgbClr val="446DA5"/>
                  </a:solidFill>
                  <a:latin typeface="思源宋体 CN SemiBold" panose="02020600000000000000" pitchFamily="18" charset="-122"/>
                  <a:ea typeface="思源宋体 CN SemiBold" panose="02020600000000000000" pitchFamily="18" charset="-122"/>
                </a:rPr>
                <a:t>01</a:t>
              </a:r>
              <a:endParaRPr lang="zh-CN" altLang="en-US" sz="6000" b="1" i="1" u="sng" dirty="0">
                <a:solidFill>
                  <a:srgbClr val="446DA5"/>
                </a:solidFill>
                <a:latin typeface="思源宋体 CN SemiBold" panose="02020600000000000000" pitchFamily="18" charset="-122"/>
                <a:ea typeface="思源宋体 CN SemiBold" panose="02020600000000000000" pitchFamily="18" charset="-122"/>
              </a:endParaRPr>
            </a:p>
          </p:txBody>
        </p:sp>
        <p:sp>
          <p:nvSpPr>
            <p:cNvPr id="32" name="矩形 31"/>
            <p:cNvSpPr/>
            <p:nvPr/>
          </p:nvSpPr>
          <p:spPr>
            <a:xfrm>
              <a:off x="4287895" y="3447577"/>
              <a:ext cx="2815548" cy="350702"/>
            </a:xfrm>
            <a:prstGeom prst="rect">
              <a:avLst/>
            </a:prstGeom>
          </p:spPr>
          <p:txBody>
            <a:bodyPr wrap="none">
              <a:noAutofit/>
            </a:bodyPr>
            <a:lstStyle/>
            <a:p>
              <a:r>
                <a:rPr lang="en-US" altLang="zh-CN" b="0" i="0" dirty="0" smtClean="0">
                  <a:solidFill>
                    <a:srgbClr val="333333"/>
                  </a:solidFill>
                  <a:effectLst/>
                  <a:latin typeface="Arial" panose="020B0604020202020204" pitchFamily="34" charset="0"/>
                </a:rPr>
                <a:t>RECENT WORK REPORT</a:t>
              </a:r>
              <a:endParaRPr lang="zh-CN" altLang="en-US" dirty="0"/>
            </a:p>
          </p:txBody>
        </p:sp>
      </p:grpSp>
      <p:sp>
        <p:nvSpPr>
          <p:cNvPr id="33" name="文本框 32"/>
          <p:cNvSpPr txBox="1"/>
          <p:nvPr/>
        </p:nvSpPr>
        <p:spPr>
          <a:xfrm>
            <a:off x="9566862" y="300315"/>
            <a:ext cx="2393087" cy="698458"/>
          </a:xfrm>
          <a:prstGeom prst="rect">
            <a:avLst/>
          </a:prstGeom>
          <a:noFill/>
        </p:spPr>
        <p:txBody>
          <a:bodyPr vert="horz" wrap="none" rtlCol="0">
            <a:noAutofit/>
          </a:bodyPr>
          <a:lstStyle>
            <a:defPPr>
              <a:defRPr lang="zh-CN"/>
            </a:defPPr>
            <a:lvl1pPr algn="ctr">
              <a:defRPr sz="5400" b="1">
                <a:solidFill>
                  <a:schemeClr val="tx1">
                    <a:lumMod val="65000"/>
                    <a:lumOff val="35000"/>
                    <a:alpha val="20000"/>
                  </a:schemeClr>
                </a:solidFill>
                <a:latin typeface="思源宋体 CN SemiBold" panose="02020600000000000000" pitchFamily="18" charset="-122"/>
                <a:ea typeface="思源宋体 CN SemiBold" panose="02020600000000000000" pitchFamily="18" charset="-122"/>
              </a:defRPr>
            </a:lvl1pPr>
          </a:lstStyle>
          <a:p>
            <a:r>
              <a:rPr lang="zh-CN" altLang="en-US" sz="4400" dirty="0"/>
              <a:t>第一部分</a:t>
            </a:r>
            <a:endParaRPr lang="zh-CN" altLang="en-US" sz="4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近期工作重点：</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1" cstate="print">
            <a:extLst>
              <a:ext uri="{BEBA8EAE-BF5A-486C-A8C5-ECC9F3942E4B}">
                <a14:imgProps xmlns:a14="http://schemas.microsoft.com/office/drawing/2010/main">
                  <a14:imgLayer r:embed="rId2">
                    <a14:imgEffect>
                      <a14:backgroundRemoval t="6481" b="100000" l="9984" r="99798">
                        <a14:foregroundMark x1="98787" y1="87704" x2="99636" y2="91763"/>
                        <a14:foregroundMark x1="46241" y1="18231" x2="49515" y2="8298"/>
                      </a14:backgroundRemoval>
                    </a14:imgEffect>
                  </a14:imgLayer>
                </a14:imgProps>
              </a:ext>
              <a:ext uri="{28A0092B-C50C-407E-A947-70E740481C1C}">
                <a14:useLocalDpi xmlns:a14="http://schemas.microsoft.com/office/drawing/2010/main" val="0"/>
              </a:ext>
            </a:extLst>
          </a:blip>
          <a:srcRect r="25751"/>
          <a:stretch>
            <a:fillRect/>
          </a:stretch>
        </p:blipFill>
        <p:spPr>
          <a:xfrm>
            <a:off x="5170583" y="545211"/>
            <a:ext cx="7021417" cy="6312789"/>
          </a:xfrm>
          <a:custGeom>
            <a:avLst/>
            <a:gdLst>
              <a:gd name="connsiteX0" fmla="*/ 0 w 7021417"/>
              <a:gd name="connsiteY0" fmla="*/ 0 h 6312789"/>
              <a:gd name="connsiteX1" fmla="*/ 7021417 w 7021417"/>
              <a:gd name="connsiteY1" fmla="*/ 0 h 6312789"/>
              <a:gd name="connsiteX2" fmla="*/ 7021417 w 7021417"/>
              <a:gd name="connsiteY2" fmla="*/ 6312789 h 6312789"/>
              <a:gd name="connsiteX3" fmla="*/ 0 w 7021417"/>
              <a:gd name="connsiteY3" fmla="*/ 6312789 h 6312789"/>
            </a:gdLst>
            <a:ahLst/>
            <a:cxnLst>
              <a:cxn ang="0">
                <a:pos x="connsiteX0" y="connsiteY0"/>
              </a:cxn>
              <a:cxn ang="0">
                <a:pos x="connsiteX1" y="connsiteY1"/>
              </a:cxn>
              <a:cxn ang="0">
                <a:pos x="connsiteX2" y="connsiteY2"/>
              </a:cxn>
              <a:cxn ang="0">
                <a:pos x="connsiteX3" y="connsiteY3"/>
              </a:cxn>
            </a:cxnLst>
            <a:rect l="l" t="t" r="r" b="b"/>
            <a:pathLst>
              <a:path w="7021417" h="6312789">
                <a:moveTo>
                  <a:pt x="0" y="0"/>
                </a:moveTo>
                <a:lnTo>
                  <a:pt x="7021417" y="0"/>
                </a:lnTo>
                <a:lnTo>
                  <a:pt x="7021417" y="6312789"/>
                </a:lnTo>
                <a:lnTo>
                  <a:pt x="0" y="6312789"/>
                </a:lnTo>
                <a:close/>
              </a:path>
            </a:pathLst>
          </a:custGeom>
        </p:spPr>
      </p:pic>
      <p:grpSp>
        <p:nvGrpSpPr>
          <p:cNvPr id="10" name="组合 9"/>
          <p:cNvGrpSpPr/>
          <p:nvPr/>
        </p:nvGrpSpPr>
        <p:grpSpPr>
          <a:xfrm>
            <a:off x="525299" y="1701800"/>
            <a:ext cx="939800" cy="939800"/>
            <a:chOff x="1041400" y="1701800"/>
            <a:chExt cx="939800" cy="939800"/>
          </a:xfrm>
        </p:grpSpPr>
        <p:sp>
          <p:nvSpPr>
            <p:cNvPr id="8" name="椭圆 7"/>
            <p:cNvSpPr/>
            <p:nvPr/>
          </p:nvSpPr>
          <p:spPr>
            <a:xfrm>
              <a:off x="1041400" y="1701800"/>
              <a:ext cx="939800" cy="9398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1198016" y="1858767"/>
              <a:ext cx="626568" cy="625866"/>
            </a:xfrm>
            <a:prstGeom prst="rect">
              <a:avLst/>
            </a:prstGeom>
            <a:noFill/>
          </p:spPr>
          <p:txBody>
            <a:bodyPr wrap="none" rtlCol="0">
              <a:noAutofit/>
            </a:bodyPr>
            <a:lstStyle/>
            <a:p>
              <a:r>
                <a:rPr lang="en-US" altLang="zh-CN" sz="3200" b="1" dirty="0" smtClean="0">
                  <a:solidFill>
                    <a:schemeClr val="bg1"/>
                  </a:solidFill>
                  <a:latin typeface="思源宋体 CN SemiBold" panose="02020600000000000000" pitchFamily="18" charset="-122"/>
                  <a:ea typeface="思源宋体 CN SemiBold" panose="02020600000000000000" pitchFamily="18" charset="-122"/>
                </a:rPr>
                <a:t>01</a:t>
              </a:r>
              <a:endParaRPr lang="zh-CN" altLang="en-US" sz="3200" b="1" dirty="0">
                <a:solidFill>
                  <a:schemeClr val="bg1"/>
                </a:solidFill>
                <a:latin typeface="思源宋体 CN SemiBold" panose="02020600000000000000" pitchFamily="18" charset="-122"/>
                <a:ea typeface="思源宋体 CN SemiBold" panose="02020600000000000000" pitchFamily="18" charset="-122"/>
              </a:endParaRPr>
            </a:p>
          </p:txBody>
        </p:sp>
      </p:grpSp>
      <p:sp>
        <p:nvSpPr>
          <p:cNvPr id="27" name="文本框 26"/>
          <p:cNvSpPr txBox="1"/>
          <p:nvPr/>
        </p:nvSpPr>
        <p:spPr>
          <a:xfrm>
            <a:off x="1465100" y="1643402"/>
            <a:ext cx="2802556" cy="528298"/>
          </a:xfrm>
          <a:prstGeom prst="rect">
            <a:avLst/>
          </a:prstGeom>
          <a:noFill/>
        </p:spPr>
        <p:txBody>
          <a:bodyPr wrap="none" rtlCol="0">
            <a:noAutofit/>
          </a:bodyPr>
          <a:lstStyle/>
          <a:p>
            <a:r>
              <a:rPr lang="zh-CN" altLang="en-US" sz="2400" b="1" dirty="0" smtClean="0">
                <a:solidFill>
                  <a:srgbClr val="446DA5"/>
                </a:solidFill>
                <a:latin typeface="思源黑体 CN Normal" panose="020B0400000000000000" pitchFamily="34" charset="-122"/>
                <a:ea typeface="思源黑体 CN Normal" panose="020B0400000000000000" pitchFamily="34" charset="-122"/>
              </a:rPr>
              <a:t>工程质量监督工作</a:t>
            </a:r>
            <a:endParaRPr lang="zh-CN" altLang="en-US" sz="24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4" name="文本框 33"/>
          <p:cNvSpPr txBox="1"/>
          <p:nvPr/>
        </p:nvSpPr>
        <p:spPr>
          <a:xfrm>
            <a:off x="1493277" y="2083645"/>
            <a:ext cx="7192374" cy="938687"/>
          </a:xfrm>
          <a:prstGeom prst="rect">
            <a:avLst/>
          </a:prstGeom>
          <a:noFill/>
        </p:spPr>
        <p:txBody>
          <a:bodyPr wrap="none" rtlCol="0">
            <a:noAutofit/>
          </a:bodyPr>
          <a:lstStyle/>
          <a:p>
            <a:pPr>
              <a:lnSpc>
                <a:spcPct val="150000"/>
              </a:lnSpc>
            </a:pPr>
            <a:r>
              <a:rPr lang="zh-CN" altLang="en-US"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通过深入开展全县建设工程质量检查活动，进一步促进各个工地落实</a:t>
            </a:r>
            <a:endParaRPr lang="en-US" altLang="zh-CN"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r>
              <a:rPr lang="zh-CN" altLang="en-US"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安全生产职责，强化安全生产监督</a:t>
            </a:r>
            <a:endParaRPr lang="zh-CN" altLang="en-US"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11" name="圆角矩形 10"/>
          <p:cNvSpPr/>
          <p:nvPr/>
        </p:nvSpPr>
        <p:spPr>
          <a:xfrm>
            <a:off x="1572582" y="3462575"/>
            <a:ext cx="2271562" cy="2877954"/>
          </a:xfrm>
          <a:prstGeom prst="roundRect">
            <a:avLst>
              <a:gd name="adj" fmla="val 565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1977752" y="3677137"/>
            <a:ext cx="1461223" cy="528298"/>
          </a:xfrm>
          <a:prstGeom prst="rect">
            <a:avLst/>
          </a:prstGeom>
          <a:noFill/>
        </p:spPr>
        <p:txBody>
          <a:bodyPr wrap="none" rtlCol="0">
            <a:noAutofit/>
          </a:bodyPr>
          <a:lstStyle/>
          <a:p>
            <a:pPr algn="ctr"/>
            <a:r>
              <a:rPr lang="zh-CN" altLang="en-US" sz="2000" b="1" dirty="0" smtClean="0">
                <a:solidFill>
                  <a:schemeClr val="bg1"/>
                </a:solidFill>
                <a:latin typeface="思源黑体 CN Normal" panose="020B0400000000000000" pitchFamily="34" charset="-122"/>
                <a:ea typeface="思源黑体 CN Normal" panose="020B0400000000000000" pitchFamily="34" charset="-122"/>
              </a:rPr>
              <a:t>全面高效</a:t>
            </a:r>
            <a:endParaRPr lang="zh-CN" altLang="en-US" sz="2000" b="1" dirty="0">
              <a:solidFill>
                <a:schemeClr val="bg1"/>
              </a:solidFill>
              <a:latin typeface="思源黑体 CN Normal" panose="020B0400000000000000" pitchFamily="34" charset="-122"/>
              <a:ea typeface="思源黑体 CN Normal" panose="020B0400000000000000" pitchFamily="34" charset="-122"/>
            </a:endParaRPr>
          </a:p>
        </p:txBody>
      </p:sp>
      <p:sp>
        <p:nvSpPr>
          <p:cNvPr id="36" name="文本框 35"/>
          <p:cNvSpPr txBox="1"/>
          <p:nvPr/>
        </p:nvSpPr>
        <p:spPr>
          <a:xfrm>
            <a:off x="1684321" y="4205435"/>
            <a:ext cx="2048084" cy="2308324"/>
          </a:xfrm>
          <a:prstGeom prst="rect">
            <a:avLst/>
          </a:prstGeom>
          <a:noFill/>
        </p:spPr>
        <p:txBody>
          <a:bodyPr wrap="square" rtlCol="0">
            <a:noAutofit/>
          </a:bodyPr>
          <a:lstStyle/>
          <a:p>
            <a:pPr algn="ct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
        <p:nvSpPr>
          <p:cNvPr id="37" name="圆角矩形 36"/>
          <p:cNvSpPr/>
          <p:nvPr/>
        </p:nvSpPr>
        <p:spPr>
          <a:xfrm>
            <a:off x="4641940" y="3429000"/>
            <a:ext cx="2271562" cy="2877954"/>
          </a:xfrm>
          <a:prstGeom prst="roundRect">
            <a:avLst>
              <a:gd name="adj" fmla="val 565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5080298" y="3677137"/>
            <a:ext cx="1461223" cy="528298"/>
          </a:xfrm>
          <a:prstGeom prst="rect">
            <a:avLst/>
          </a:prstGeom>
          <a:noFill/>
        </p:spPr>
        <p:txBody>
          <a:bodyPr wrap="none" rtlCol="0">
            <a:noAutofit/>
          </a:bodyPr>
          <a:lstStyle/>
          <a:p>
            <a:pPr algn="ctr"/>
            <a:r>
              <a:rPr lang="zh-CN" altLang="en-US" sz="2000" b="1" dirty="0" smtClean="0">
                <a:solidFill>
                  <a:schemeClr val="bg1"/>
                </a:solidFill>
                <a:latin typeface="思源黑体 CN Normal" panose="020B0400000000000000" pitchFamily="34" charset="-122"/>
                <a:ea typeface="思源黑体 CN Normal" panose="020B0400000000000000" pitchFamily="34" charset="-122"/>
              </a:rPr>
              <a:t>安全合理</a:t>
            </a:r>
            <a:endParaRPr lang="zh-CN" altLang="en-US" sz="2000" b="1" dirty="0">
              <a:solidFill>
                <a:schemeClr val="bg1"/>
              </a:solidFill>
              <a:latin typeface="思源黑体 CN Normal" panose="020B0400000000000000" pitchFamily="34" charset="-122"/>
              <a:ea typeface="思源黑体 CN Normal" panose="020B0400000000000000" pitchFamily="34" charset="-122"/>
            </a:endParaRPr>
          </a:p>
        </p:txBody>
      </p:sp>
      <p:sp>
        <p:nvSpPr>
          <p:cNvPr id="39" name="文本框 38"/>
          <p:cNvSpPr txBox="1"/>
          <p:nvPr/>
        </p:nvSpPr>
        <p:spPr>
          <a:xfrm>
            <a:off x="4786867" y="4205435"/>
            <a:ext cx="2048084" cy="2308324"/>
          </a:xfrm>
          <a:prstGeom prst="rect">
            <a:avLst/>
          </a:prstGeom>
          <a:noFill/>
        </p:spPr>
        <p:txBody>
          <a:bodyPr wrap="square" rtlCol="0">
            <a:noAutofit/>
          </a:bodyPr>
          <a:lstStyle/>
          <a:p>
            <a:pPr algn="ct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smtClean="0">
              <a:solidFill>
                <a:schemeClr val="bg1"/>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近期工作重点：</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525299" y="1548453"/>
            <a:ext cx="3396432" cy="4235578"/>
          </a:xfrm>
          <a:prstGeom prst="rect">
            <a:avLst/>
          </a:prstGeom>
          <a:gradFill>
            <a:gsLst>
              <a:gs pos="2000">
                <a:schemeClr val="accent4">
                  <a:lumMod val="60000"/>
                  <a:lumOff val="40000"/>
                </a:schemeClr>
              </a:gs>
              <a:gs pos="100000">
                <a:schemeClr val="accent4">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纽约布鲁克林大桥"/>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93056" y="1784143"/>
            <a:ext cx="3400842" cy="425105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19"/>
          <p:cNvGrpSpPr/>
          <p:nvPr/>
        </p:nvGrpSpPr>
        <p:grpSpPr>
          <a:xfrm>
            <a:off x="4514497" y="1710695"/>
            <a:ext cx="939800" cy="939800"/>
            <a:chOff x="1041400" y="1701800"/>
            <a:chExt cx="939800" cy="939800"/>
          </a:xfrm>
        </p:grpSpPr>
        <p:sp>
          <p:nvSpPr>
            <p:cNvPr id="21" name="椭圆 20"/>
            <p:cNvSpPr/>
            <p:nvPr/>
          </p:nvSpPr>
          <p:spPr>
            <a:xfrm>
              <a:off x="1041400" y="1701800"/>
              <a:ext cx="939800" cy="9398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198016" y="1858767"/>
              <a:ext cx="626568" cy="625866"/>
            </a:xfrm>
            <a:prstGeom prst="rect">
              <a:avLst/>
            </a:prstGeom>
            <a:noFill/>
          </p:spPr>
          <p:txBody>
            <a:bodyPr wrap="none" rtlCol="0">
              <a:noAutofit/>
            </a:bodyPr>
            <a:lstStyle/>
            <a:p>
              <a:r>
                <a:rPr lang="en-US" altLang="zh-CN" sz="3200" b="1" dirty="0" smtClean="0">
                  <a:solidFill>
                    <a:schemeClr val="bg1"/>
                  </a:solidFill>
                  <a:latin typeface="思源宋体 CN SemiBold" panose="02020600000000000000" pitchFamily="18" charset="-122"/>
                  <a:ea typeface="思源宋体 CN SemiBold" panose="02020600000000000000" pitchFamily="18" charset="-122"/>
                </a:rPr>
                <a:t>02</a:t>
              </a:r>
              <a:endParaRPr lang="zh-CN" altLang="en-US" sz="3200" b="1" dirty="0">
                <a:solidFill>
                  <a:schemeClr val="bg1"/>
                </a:solidFill>
                <a:latin typeface="思源宋体 CN SemiBold" panose="02020600000000000000" pitchFamily="18" charset="-122"/>
                <a:ea typeface="思源宋体 CN SemiBold" panose="02020600000000000000" pitchFamily="18" charset="-122"/>
              </a:endParaRPr>
            </a:p>
          </p:txBody>
        </p:sp>
      </p:grpSp>
      <p:sp>
        <p:nvSpPr>
          <p:cNvPr id="25" name="文本框 24"/>
          <p:cNvSpPr txBox="1"/>
          <p:nvPr/>
        </p:nvSpPr>
        <p:spPr>
          <a:xfrm>
            <a:off x="5454298" y="1652297"/>
            <a:ext cx="2802556" cy="528298"/>
          </a:xfrm>
          <a:prstGeom prst="rect">
            <a:avLst/>
          </a:prstGeom>
          <a:noFill/>
        </p:spPr>
        <p:txBody>
          <a:bodyPr wrap="none" rtlCol="0">
            <a:noAutofit/>
          </a:bodyPr>
          <a:lstStyle/>
          <a:p>
            <a:r>
              <a:rPr lang="zh-CN" altLang="en-US" sz="2400" b="1" dirty="0" smtClean="0">
                <a:solidFill>
                  <a:srgbClr val="446DA5"/>
                </a:solidFill>
                <a:latin typeface="思源黑体 CN Normal" panose="020B0400000000000000" pitchFamily="34" charset="-122"/>
                <a:ea typeface="思源黑体 CN Normal" panose="020B0400000000000000" pitchFamily="34" charset="-122"/>
              </a:rPr>
              <a:t>安全生产检查工作</a:t>
            </a:r>
            <a:endParaRPr lang="zh-CN" altLang="en-US" sz="2400" b="1" dirty="0">
              <a:solidFill>
                <a:srgbClr val="446DA5"/>
              </a:solidFill>
              <a:latin typeface="思源黑体 CN Normal" panose="020B0400000000000000" pitchFamily="34" charset="-122"/>
              <a:ea typeface="思源黑体 CN Normal" panose="020B0400000000000000" pitchFamily="34" charset="-122"/>
            </a:endParaRPr>
          </a:p>
        </p:txBody>
      </p:sp>
      <p:sp>
        <p:nvSpPr>
          <p:cNvPr id="26" name="文本框 25"/>
          <p:cNvSpPr txBox="1"/>
          <p:nvPr/>
        </p:nvSpPr>
        <p:spPr>
          <a:xfrm>
            <a:off x="5482476" y="2092540"/>
            <a:ext cx="6089342" cy="923330"/>
          </a:xfrm>
          <a:prstGeom prst="rect">
            <a:avLst/>
          </a:prstGeom>
          <a:noFill/>
        </p:spPr>
        <p:txBody>
          <a:bodyPr wrap="square" rtlCol="0">
            <a:noAutofit/>
          </a:bodyPr>
          <a:lstStyle/>
          <a:p>
            <a:pPr>
              <a:lnSpc>
                <a:spcPct val="150000"/>
              </a:lnSpc>
            </a:pPr>
            <a:r>
              <a:rPr lang="zh-CN" altLang="en-US"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安全检查工作关乎人员安全，不容小视，本阶段工作对于安全检查进行了全面细致的核查。</a:t>
            </a:r>
            <a:endParaRPr lang="zh-CN" altLang="en-US"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29" name="文本框 28"/>
          <p:cNvSpPr txBox="1"/>
          <p:nvPr/>
        </p:nvSpPr>
        <p:spPr>
          <a:xfrm>
            <a:off x="6021049" y="3364730"/>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安全生产</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0" name="文本框 29"/>
          <p:cNvSpPr txBox="1"/>
          <p:nvPr/>
        </p:nvSpPr>
        <p:spPr>
          <a:xfrm>
            <a:off x="6021049" y="3701308"/>
            <a:ext cx="5358152"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1" name="iconfont-1016-791888"/>
          <p:cNvSpPr>
            <a:spLocks noChangeAspect="1"/>
          </p:cNvSpPr>
          <p:nvPr/>
        </p:nvSpPr>
        <p:spPr bwMode="auto">
          <a:xfrm>
            <a:off x="5555299" y="3421905"/>
            <a:ext cx="465748" cy="279448"/>
          </a:xfrm>
          <a:custGeom>
            <a:avLst/>
            <a:gdLst>
              <a:gd name="T0" fmla="*/ 11840 w 12800"/>
              <a:gd name="T1" fmla="*/ 7680 h 7680"/>
              <a:gd name="T2" fmla="*/ 960 w 12800"/>
              <a:gd name="T3" fmla="*/ 7680 h 7680"/>
              <a:gd name="T4" fmla="*/ 0 w 12800"/>
              <a:gd name="T5" fmla="*/ 6720 h 7680"/>
              <a:gd name="T6" fmla="*/ 0 w 12800"/>
              <a:gd name="T7" fmla="*/ 961 h 7680"/>
              <a:gd name="T8" fmla="*/ 960 w 12800"/>
              <a:gd name="T9" fmla="*/ 0 h 7680"/>
              <a:gd name="T10" fmla="*/ 11840 w 12800"/>
              <a:gd name="T11" fmla="*/ 0 h 7680"/>
              <a:gd name="T12" fmla="*/ 12800 w 12800"/>
              <a:gd name="T13" fmla="*/ 961 h 7680"/>
              <a:gd name="T14" fmla="*/ 12800 w 12800"/>
              <a:gd name="T15" fmla="*/ 6720 h 7680"/>
              <a:gd name="T16" fmla="*/ 11840 w 12800"/>
              <a:gd name="T17" fmla="*/ 7680 h 7680"/>
              <a:gd name="T18" fmla="*/ 3840 w 12800"/>
              <a:gd name="T19" fmla="*/ 1281 h 7680"/>
              <a:gd name="T20" fmla="*/ 2560 w 12800"/>
              <a:gd name="T21" fmla="*/ 2561 h 7680"/>
              <a:gd name="T22" fmla="*/ 3840 w 12800"/>
              <a:gd name="T23" fmla="*/ 3841 h 7680"/>
              <a:gd name="T24" fmla="*/ 5120 w 12800"/>
              <a:gd name="T25" fmla="*/ 2561 h 7680"/>
              <a:gd name="T26" fmla="*/ 3840 w 12800"/>
              <a:gd name="T27" fmla="*/ 1281 h 7680"/>
              <a:gd name="T28" fmla="*/ 5929 w 12800"/>
              <a:gd name="T29" fmla="*/ 4882 h 7680"/>
              <a:gd name="T30" fmla="*/ 4688 w 12800"/>
              <a:gd name="T31" fmla="*/ 4480 h 7680"/>
              <a:gd name="T32" fmla="*/ 3835 w 12800"/>
              <a:gd name="T33" fmla="*/ 5202 h 7680"/>
              <a:gd name="T34" fmla="*/ 2984 w 12800"/>
              <a:gd name="T35" fmla="*/ 4480 h 7680"/>
              <a:gd name="T36" fmla="*/ 1741 w 12800"/>
              <a:gd name="T37" fmla="*/ 4882 h 7680"/>
              <a:gd name="T38" fmla="*/ 1280 w 12800"/>
              <a:gd name="T39" fmla="*/ 6400 h 7680"/>
              <a:gd name="T40" fmla="*/ 6400 w 12800"/>
              <a:gd name="T41" fmla="*/ 6400 h 7680"/>
              <a:gd name="T42" fmla="*/ 5929 w 12800"/>
              <a:gd name="T43" fmla="*/ 4882 h 7680"/>
              <a:gd name="T44" fmla="*/ 11520 w 12800"/>
              <a:gd name="T45" fmla="*/ 1921 h 7680"/>
              <a:gd name="T46" fmla="*/ 7680 w 12800"/>
              <a:gd name="T47" fmla="*/ 1921 h 7680"/>
              <a:gd name="T48" fmla="*/ 7680 w 12800"/>
              <a:gd name="T49" fmla="*/ 2561 h 7680"/>
              <a:gd name="T50" fmla="*/ 11520 w 12800"/>
              <a:gd name="T51" fmla="*/ 2561 h 7680"/>
              <a:gd name="T52" fmla="*/ 11520 w 12800"/>
              <a:gd name="T53" fmla="*/ 1921 h 7680"/>
              <a:gd name="T54" fmla="*/ 11520 w 12800"/>
              <a:gd name="T55" fmla="*/ 3201 h 7680"/>
              <a:gd name="T56" fmla="*/ 7680 w 12800"/>
              <a:gd name="T57" fmla="*/ 3201 h 7680"/>
              <a:gd name="T58" fmla="*/ 7680 w 12800"/>
              <a:gd name="T59" fmla="*/ 3841 h 7680"/>
              <a:gd name="T60" fmla="*/ 11520 w 12800"/>
              <a:gd name="T61" fmla="*/ 3841 h 7680"/>
              <a:gd name="T62" fmla="*/ 11520 w 12800"/>
              <a:gd name="T63" fmla="*/ 3201 h 7680"/>
              <a:gd name="T64" fmla="*/ 11520 w 12800"/>
              <a:gd name="T65" fmla="*/ 4480 h 7680"/>
              <a:gd name="T66" fmla="*/ 7680 w 12800"/>
              <a:gd name="T67" fmla="*/ 4480 h 7680"/>
              <a:gd name="T68" fmla="*/ 7680 w 12800"/>
              <a:gd name="T69" fmla="*/ 5121 h 7680"/>
              <a:gd name="T70" fmla="*/ 11520 w 12800"/>
              <a:gd name="T71" fmla="*/ 5121 h 7680"/>
              <a:gd name="T72" fmla="*/ 11520 w 12800"/>
              <a:gd name="T73" fmla="*/ 4480 h 7680"/>
              <a:gd name="T74" fmla="*/ 11520 w 12800"/>
              <a:gd name="T75" fmla="*/ 5761 h 7680"/>
              <a:gd name="T76" fmla="*/ 7680 w 12800"/>
              <a:gd name="T77" fmla="*/ 5761 h 7680"/>
              <a:gd name="T78" fmla="*/ 7680 w 12800"/>
              <a:gd name="T79" fmla="*/ 6400 h 7680"/>
              <a:gd name="T80" fmla="*/ 11520 w 12800"/>
              <a:gd name="T81" fmla="*/ 6400 h 7680"/>
              <a:gd name="T82" fmla="*/ 11520 w 12800"/>
              <a:gd name="T83" fmla="*/ 5761 h 7680"/>
              <a:gd name="T84" fmla="*/ 11520 w 12800"/>
              <a:gd name="T85" fmla="*/ 5761 h 7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0" h="7680">
                <a:moveTo>
                  <a:pt x="11840" y="7680"/>
                </a:moveTo>
                <a:lnTo>
                  <a:pt x="960" y="7680"/>
                </a:lnTo>
                <a:cubicBezTo>
                  <a:pt x="430" y="7680"/>
                  <a:pt x="0" y="7250"/>
                  <a:pt x="0" y="6720"/>
                </a:cubicBezTo>
                <a:lnTo>
                  <a:pt x="0" y="961"/>
                </a:lnTo>
                <a:cubicBezTo>
                  <a:pt x="0" y="429"/>
                  <a:pt x="430" y="0"/>
                  <a:pt x="960" y="0"/>
                </a:cubicBezTo>
                <a:lnTo>
                  <a:pt x="11840" y="0"/>
                </a:lnTo>
                <a:cubicBezTo>
                  <a:pt x="12370" y="0"/>
                  <a:pt x="12800" y="429"/>
                  <a:pt x="12800" y="961"/>
                </a:cubicBezTo>
                <a:lnTo>
                  <a:pt x="12800" y="6720"/>
                </a:lnTo>
                <a:cubicBezTo>
                  <a:pt x="12800" y="7250"/>
                  <a:pt x="12370" y="7680"/>
                  <a:pt x="11840" y="7680"/>
                </a:cubicBezTo>
                <a:close/>
                <a:moveTo>
                  <a:pt x="3840" y="1281"/>
                </a:moveTo>
                <a:cubicBezTo>
                  <a:pt x="3133" y="1281"/>
                  <a:pt x="2560" y="1853"/>
                  <a:pt x="2560" y="2561"/>
                </a:cubicBezTo>
                <a:cubicBezTo>
                  <a:pt x="2560" y="3266"/>
                  <a:pt x="3133" y="3841"/>
                  <a:pt x="3840" y="3841"/>
                </a:cubicBezTo>
                <a:cubicBezTo>
                  <a:pt x="4547" y="3841"/>
                  <a:pt x="5120" y="3266"/>
                  <a:pt x="5120" y="2561"/>
                </a:cubicBezTo>
                <a:cubicBezTo>
                  <a:pt x="5120" y="1853"/>
                  <a:pt x="4547" y="1281"/>
                  <a:pt x="3840" y="1281"/>
                </a:cubicBezTo>
                <a:close/>
                <a:moveTo>
                  <a:pt x="5929" y="4882"/>
                </a:moveTo>
                <a:cubicBezTo>
                  <a:pt x="5610" y="4640"/>
                  <a:pt x="4688" y="4480"/>
                  <a:pt x="4688" y="4480"/>
                </a:cubicBezTo>
                <a:cubicBezTo>
                  <a:pt x="4688" y="4480"/>
                  <a:pt x="4089" y="5202"/>
                  <a:pt x="3835" y="5202"/>
                </a:cubicBezTo>
                <a:cubicBezTo>
                  <a:pt x="3581" y="5202"/>
                  <a:pt x="2984" y="4480"/>
                  <a:pt x="2984" y="4480"/>
                </a:cubicBezTo>
                <a:cubicBezTo>
                  <a:pt x="2984" y="4480"/>
                  <a:pt x="2061" y="4640"/>
                  <a:pt x="1741" y="4882"/>
                </a:cubicBezTo>
                <a:cubicBezTo>
                  <a:pt x="1421" y="5123"/>
                  <a:pt x="1280" y="6400"/>
                  <a:pt x="1280" y="6400"/>
                </a:cubicBezTo>
                <a:lnTo>
                  <a:pt x="6400" y="6400"/>
                </a:lnTo>
                <a:cubicBezTo>
                  <a:pt x="6400" y="6400"/>
                  <a:pt x="6306" y="5165"/>
                  <a:pt x="5929" y="4882"/>
                </a:cubicBezTo>
                <a:close/>
                <a:moveTo>
                  <a:pt x="11520" y="1921"/>
                </a:moveTo>
                <a:lnTo>
                  <a:pt x="7680" y="1921"/>
                </a:lnTo>
                <a:lnTo>
                  <a:pt x="7680" y="2561"/>
                </a:lnTo>
                <a:lnTo>
                  <a:pt x="11520" y="2561"/>
                </a:lnTo>
                <a:lnTo>
                  <a:pt x="11520" y="1921"/>
                </a:lnTo>
                <a:close/>
                <a:moveTo>
                  <a:pt x="11520" y="3201"/>
                </a:moveTo>
                <a:lnTo>
                  <a:pt x="7680" y="3201"/>
                </a:lnTo>
                <a:lnTo>
                  <a:pt x="7680" y="3841"/>
                </a:lnTo>
                <a:lnTo>
                  <a:pt x="11520" y="3841"/>
                </a:lnTo>
                <a:lnTo>
                  <a:pt x="11520" y="3201"/>
                </a:lnTo>
                <a:close/>
                <a:moveTo>
                  <a:pt x="11520" y="4480"/>
                </a:moveTo>
                <a:lnTo>
                  <a:pt x="7680" y="4480"/>
                </a:lnTo>
                <a:lnTo>
                  <a:pt x="7680" y="5121"/>
                </a:lnTo>
                <a:lnTo>
                  <a:pt x="11520" y="5121"/>
                </a:lnTo>
                <a:lnTo>
                  <a:pt x="11520" y="4480"/>
                </a:lnTo>
                <a:close/>
                <a:moveTo>
                  <a:pt x="11520" y="5761"/>
                </a:moveTo>
                <a:lnTo>
                  <a:pt x="7680" y="5761"/>
                </a:lnTo>
                <a:lnTo>
                  <a:pt x="7680" y="6400"/>
                </a:lnTo>
                <a:lnTo>
                  <a:pt x="11520" y="6400"/>
                </a:lnTo>
                <a:lnTo>
                  <a:pt x="11520" y="5761"/>
                </a:lnTo>
                <a:close/>
                <a:moveTo>
                  <a:pt x="11520" y="5761"/>
                </a:move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 name="直接连接符 4"/>
          <p:cNvCxnSpPr/>
          <p:nvPr/>
        </p:nvCxnSpPr>
        <p:spPr>
          <a:xfrm>
            <a:off x="6114153" y="3755283"/>
            <a:ext cx="1017693" cy="0"/>
          </a:xfrm>
          <a:prstGeom prst="line">
            <a:avLst/>
          </a:prstGeom>
          <a:ln w="15875">
            <a:gradFill flip="none" rotWithShape="1">
              <a:gsLst>
                <a:gs pos="0">
                  <a:schemeClr val="accent4">
                    <a:lumMod val="7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6021049" y="4843982"/>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监督检查</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0" name="文本框 39"/>
          <p:cNvSpPr txBox="1"/>
          <p:nvPr/>
        </p:nvSpPr>
        <p:spPr>
          <a:xfrm>
            <a:off x="6021049" y="5180560"/>
            <a:ext cx="5358152"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1" name="iconfont-1016-791888"/>
          <p:cNvSpPr>
            <a:spLocks noChangeAspect="1"/>
          </p:cNvSpPr>
          <p:nvPr/>
        </p:nvSpPr>
        <p:spPr bwMode="auto">
          <a:xfrm>
            <a:off x="5555299" y="4901157"/>
            <a:ext cx="465748" cy="279448"/>
          </a:xfrm>
          <a:custGeom>
            <a:avLst/>
            <a:gdLst>
              <a:gd name="T0" fmla="*/ 11840 w 12800"/>
              <a:gd name="T1" fmla="*/ 7680 h 7680"/>
              <a:gd name="T2" fmla="*/ 960 w 12800"/>
              <a:gd name="T3" fmla="*/ 7680 h 7680"/>
              <a:gd name="T4" fmla="*/ 0 w 12800"/>
              <a:gd name="T5" fmla="*/ 6720 h 7680"/>
              <a:gd name="T6" fmla="*/ 0 w 12800"/>
              <a:gd name="T7" fmla="*/ 961 h 7680"/>
              <a:gd name="T8" fmla="*/ 960 w 12800"/>
              <a:gd name="T9" fmla="*/ 0 h 7680"/>
              <a:gd name="T10" fmla="*/ 11840 w 12800"/>
              <a:gd name="T11" fmla="*/ 0 h 7680"/>
              <a:gd name="T12" fmla="*/ 12800 w 12800"/>
              <a:gd name="T13" fmla="*/ 961 h 7680"/>
              <a:gd name="T14" fmla="*/ 12800 w 12800"/>
              <a:gd name="T15" fmla="*/ 6720 h 7680"/>
              <a:gd name="T16" fmla="*/ 11840 w 12800"/>
              <a:gd name="T17" fmla="*/ 7680 h 7680"/>
              <a:gd name="T18" fmla="*/ 3840 w 12800"/>
              <a:gd name="T19" fmla="*/ 1281 h 7680"/>
              <a:gd name="T20" fmla="*/ 2560 w 12800"/>
              <a:gd name="T21" fmla="*/ 2561 h 7680"/>
              <a:gd name="T22" fmla="*/ 3840 w 12800"/>
              <a:gd name="T23" fmla="*/ 3841 h 7680"/>
              <a:gd name="T24" fmla="*/ 5120 w 12800"/>
              <a:gd name="T25" fmla="*/ 2561 h 7680"/>
              <a:gd name="T26" fmla="*/ 3840 w 12800"/>
              <a:gd name="T27" fmla="*/ 1281 h 7680"/>
              <a:gd name="T28" fmla="*/ 5929 w 12800"/>
              <a:gd name="T29" fmla="*/ 4882 h 7680"/>
              <a:gd name="T30" fmla="*/ 4688 w 12800"/>
              <a:gd name="T31" fmla="*/ 4480 h 7680"/>
              <a:gd name="T32" fmla="*/ 3835 w 12800"/>
              <a:gd name="T33" fmla="*/ 5202 h 7680"/>
              <a:gd name="T34" fmla="*/ 2984 w 12800"/>
              <a:gd name="T35" fmla="*/ 4480 h 7680"/>
              <a:gd name="T36" fmla="*/ 1741 w 12800"/>
              <a:gd name="T37" fmla="*/ 4882 h 7680"/>
              <a:gd name="T38" fmla="*/ 1280 w 12800"/>
              <a:gd name="T39" fmla="*/ 6400 h 7680"/>
              <a:gd name="T40" fmla="*/ 6400 w 12800"/>
              <a:gd name="T41" fmla="*/ 6400 h 7680"/>
              <a:gd name="T42" fmla="*/ 5929 w 12800"/>
              <a:gd name="T43" fmla="*/ 4882 h 7680"/>
              <a:gd name="T44" fmla="*/ 11520 w 12800"/>
              <a:gd name="T45" fmla="*/ 1921 h 7680"/>
              <a:gd name="T46" fmla="*/ 7680 w 12800"/>
              <a:gd name="T47" fmla="*/ 1921 h 7680"/>
              <a:gd name="T48" fmla="*/ 7680 w 12800"/>
              <a:gd name="T49" fmla="*/ 2561 h 7680"/>
              <a:gd name="T50" fmla="*/ 11520 w 12800"/>
              <a:gd name="T51" fmla="*/ 2561 h 7680"/>
              <a:gd name="T52" fmla="*/ 11520 w 12800"/>
              <a:gd name="T53" fmla="*/ 1921 h 7680"/>
              <a:gd name="T54" fmla="*/ 11520 w 12800"/>
              <a:gd name="T55" fmla="*/ 3201 h 7680"/>
              <a:gd name="T56" fmla="*/ 7680 w 12800"/>
              <a:gd name="T57" fmla="*/ 3201 h 7680"/>
              <a:gd name="T58" fmla="*/ 7680 w 12800"/>
              <a:gd name="T59" fmla="*/ 3841 h 7680"/>
              <a:gd name="T60" fmla="*/ 11520 w 12800"/>
              <a:gd name="T61" fmla="*/ 3841 h 7680"/>
              <a:gd name="T62" fmla="*/ 11520 w 12800"/>
              <a:gd name="T63" fmla="*/ 3201 h 7680"/>
              <a:gd name="T64" fmla="*/ 11520 w 12800"/>
              <a:gd name="T65" fmla="*/ 4480 h 7680"/>
              <a:gd name="T66" fmla="*/ 7680 w 12800"/>
              <a:gd name="T67" fmla="*/ 4480 h 7680"/>
              <a:gd name="T68" fmla="*/ 7680 w 12800"/>
              <a:gd name="T69" fmla="*/ 5121 h 7680"/>
              <a:gd name="T70" fmla="*/ 11520 w 12800"/>
              <a:gd name="T71" fmla="*/ 5121 h 7680"/>
              <a:gd name="T72" fmla="*/ 11520 w 12800"/>
              <a:gd name="T73" fmla="*/ 4480 h 7680"/>
              <a:gd name="T74" fmla="*/ 11520 w 12800"/>
              <a:gd name="T75" fmla="*/ 5761 h 7680"/>
              <a:gd name="T76" fmla="*/ 7680 w 12800"/>
              <a:gd name="T77" fmla="*/ 5761 h 7680"/>
              <a:gd name="T78" fmla="*/ 7680 w 12800"/>
              <a:gd name="T79" fmla="*/ 6400 h 7680"/>
              <a:gd name="T80" fmla="*/ 11520 w 12800"/>
              <a:gd name="T81" fmla="*/ 6400 h 7680"/>
              <a:gd name="T82" fmla="*/ 11520 w 12800"/>
              <a:gd name="T83" fmla="*/ 5761 h 7680"/>
              <a:gd name="T84" fmla="*/ 11520 w 12800"/>
              <a:gd name="T85" fmla="*/ 5761 h 7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0" h="7680">
                <a:moveTo>
                  <a:pt x="11840" y="7680"/>
                </a:moveTo>
                <a:lnTo>
                  <a:pt x="960" y="7680"/>
                </a:lnTo>
                <a:cubicBezTo>
                  <a:pt x="430" y="7680"/>
                  <a:pt x="0" y="7250"/>
                  <a:pt x="0" y="6720"/>
                </a:cubicBezTo>
                <a:lnTo>
                  <a:pt x="0" y="961"/>
                </a:lnTo>
                <a:cubicBezTo>
                  <a:pt x="0" y="429"/>
                  <a:pt x="430" y="0"/>
                  <a:pt x="960" y="0"/>
                </a:cubicBezTo>
                <a:lnTo>
                  <a:pt x="11840" y="0"/>
                </a:lnTo>
                <a:cubicBezTo>
                  <a:pt x="12370" y="0"/>
                  <a:pt x="12800" y="429"/>
                  <a:pt x="12800" y="961"/>
                </a:cubicBezTo>
                <a:lnTo>
                  <a:pt x="12800" y="6720"/>
                </a:lnTo>
                <a:cubicBezTo>
                  <a:pt x="12800" y="7250"/>
                  <a:pt x="12370" y="7680"/>
                  <a:pt x="11840" y="7680"/>
                </a:cubicBezTo>
                <a:close/>
                <a:moveTo>
                  <a:pt x="3840" y="1281"/>
                </a:moveTo>
                <a:cubicBezTo>
                  <a:pt x="3133" y="1281"/>
                  <a:pt x="2560" y="1853"/>
                  <a:pt x="2560" y="2561"/>
                </a:cubicBezTo>
                <a:cubicBezTo>
                  <a:pt x="2560" y="3266"/>
                  <a:pt x="3133" y="3841"/>
                  <a:pt x="3840" y="3841"/>
                </a:cubicBezTo>
                <a:cubicBezTo>
                  <a:pt x="4547" y="3841"/>
                  <a:pt x="5120" y="3266"/>
                  <a:pt x="5120" y="2561"/>
                </a:cubicBezTo>
                <a:cubicBezTo>
                  <a:pt x="5120" y="1853"/>
                  <a:pt x="4547" y="1281"/>
                  <a:pt x="3840" y="1281"/>
                </a:cubicBezTo>
                <a:close/>
                <a:moveTo>
                  <a:pt x="5929" y="4882"/>
                </a:moveTo>
                <a:cubicBezTo>
                  <a:pt x="5610" y="4640"/>
                  <a:pt x="4688" y="4480"/>
                  <a:pt x="4688" y="4480"/>
                </a:cubicBezTo>
                <a:cubicBezTo>
                  <a:pt x="4688" y="4480"/>
                  <a:pt x="4089" y="5202"/>
                  <a:pt x="3835" y="5202"/>
                </a:cubicBezTo>
                <a:cubicBezTo>
                  <a:pt x="3581" y="5202"/>
                  <a:pt x="2984" y="4480"/>
                  <a:pt x="2984" y="4480"/>
                </a:cubicBezTo>
                <a:cubicBezTo>
                  <a:pt x="2984" y="4480"/>
                  <a:pt x="2061" y="4640"/>
                  <a:pt x="1741" y="4882"/>
                </a:cubicBezTo>
                <a:cubicBezTo>
                  <a:pt x="1421" y="5123"/>
                  <a:pt x="1280" y="6400"/>
                  <a:pt x="1280" y="6400"/>
                </a:cubicBezTo>
                <a:lnTo>
                  <a:pt x="6400" y="6400"/>
                </a:lnTo>
                <a:cubicBezTo>
                  <a:pt x="6400" y="6400"/>
                  <a:pt x="6306" y="5165"/>
                  <a:pt x="5929" y="4882"/>
                </a:cubicBezTo>
                <a:close/>
                <a:moveTo>
                  <a:pt x="11520" y="1921"/>
                </a:moveTo>
                <a:lnTo>
                  <a:pt x="7680" y="1921"/>
                </a:lnTo>
                <a:lnTo>
                  <a:pt x="7680" y="2561"/>
                </a:lnTo>
                <a:lnTo>
                  <a:pt x="11520" y="2561"/>
                </a:lnTo>
                <a:lnTo>
                  <a:pt x="11520" y="1921"/>
                </a:lnTo>
                <a:close/>
                <a:moveTo>
                  <a:pt x="11520" y="3201"/>
                </a:moveTo>
                <a:lnTo>
                  <a:pt x="7680" y="3201"/>
                </a:lnTo>
                <a:lnTo>
                  <a:pt x="7680" y="3841"/>
                </a:lnTo>
                <a:lnTo>
                  <a:pt x="11520" y="3841"/>
                </a:lnTo>
                <a:lnTo>
                  <a:pt x="11520" y="3201"/>
                </a:lnTo>
                <a:close/>
                <a:moveTo>
                  <a:pt x="11520" y="4480"/>
                </a:moveTo>
                <a:lnTo>
                  <a:pt x="7680" y="4480"/>
                </a:lnTo>
                <a:lnTo>
                  <a:pt x="7680" y="5121"/>
                </a:lnTo>
                <a:lnTo>
                  <a:pt x="11520" y="5121"/>
                </a:lnTo>
                <a:lnTo>
                  <a:pt x="11520" y="4480"/>
                </a:lnTo>
                <a:close/>
                <a:moveTo>
                  <a:pt x="11520" y="5761"/>
                </a:moveTo>
                <a:lnTo>
                  <a:pt x="7680" y="5761"/>
                </a:lnTo>
                <a:lnTo>
                  <a:pt x="7680" y="6400"/>
                </a:lnTo>
                <a:lnTo>
                  <a:pt x="11520" y="6400"/>
                </a:lnTo>
                <a:lnTo>
                  <a:pt x="11520" y="5761"/>
                </a:lnTo>
                <a:close/>
                <a:moveTo>
                  <a:pt x="11520" y="5761"/>
                </a:move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2" name="直接连接符 41"/>
          <p:cNvCxnSpPr/>
          <p:nvPr/>
        </p:nvCxnSpPr>
        <p:spPr>
          <a:xfrm>
            <a:off x="6114153" y="5234535"/>
            <a:ext cx="1017693" cy="0"/>
          </a:xfrm>
          <a:prstGeom prst="line">
            <a:avLst/>
          </a:prstGeom>
          <a:ln w="15875">
            <a:gradFill flip="none" rotWithShape="1">
              <a:gsLst>
                <a:gs pos="0">
                  <a:schemeClr val="accent4">
                    <a:lumMod val="7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近期工作重点：</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p:cNvPicPr>
            <a:picLocks noChangeAspect="1"/>
          </p:cNvPicPr>
          <p:nvPr/>
        </p:nvPicPr>
        <p:blipFill>
          <a:blip r:embed="rId1" cstate="screen">
            <a:extLst>
              <a:ext uri="{BEBA8EAE-BF5A-486C-A8C5-ECC9F3942E4B}">
                <a14:imgProps xmlns:a14="http://schemas.microsoft.com/office/drawing/2010/main">
                  <a14:imgLayer r:embed="rId2">
                    <a14:imgEffect>
                      <a14:brightnessContrast bright="15000"/>
                    </a14:imgEffect>
                  </a14:imgLayer>
                </a14:imgProps>
              </a:ext>
            </a:extLst>
          </a:blip>
          <a:stretch>
            <a:fillRect/>
          </a:stretch>
        </p:blipFill>
        <p:spPr>
          <a:xfrm>
            <a:off x="0" y="2338911"/>
            <a:ext cx="4966226" cy="4519090"/>
          </a:xfrm>
          <a:prstGeom prst="rect">
            <a:avLst/>
          </a:prstGeom>
        </p:spPr>
      </p:pic>
      <p:grpSp>
        <p:nvGrpSpPr>
          <p:cNvPr id="24" name="组合 23"/>
          <p:cNvGrpSpPr/>
          <p:nvPr/>
        </p:nvGrpSpPr>
        <p:grpSpPr>
          <a:xfrm>
            <a:off x="2801200" y="1556077"/>
            <a:ext cx="939800" cy="939800"/>
            <a:chOff x="1041400" y="1701800"/>
            <a:chExt cx="939800" cy="939800"/>
          </a:xfrm>
        </p:grpSpPr>
        <p:sp>
          <p:nvSpPr>
            <p:cNvPr id="27" name="椭圆 26"/>
            <p:cNvSpPr/>
            <p:nvPr/>
          </p:nvSpPr>
          <p:spPr>
            <a:xfrm>
              <a:off x="1041400" y="1701800"/>
              <a:ext cx="939800" cy="9398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198016" y="1858767"/>
              <a:ext cx="626568" cy="625866"/>
            </a:xfrm>
            <a:prstGeom prst="rect">
              <a:avLst/>
            </a:prstGeom>
            <a:noFill/>
          </p:spPr>
          <p:txBody>
            <a:bodyPr wrap="none" rtlCol="0">
              <a:noAutofit/>
            </a:bodyPr>
            <a:lstStyle/>
            <a:p>
              <a:r>
                <a:rPr lang="en-US" altLang="zh-CN" sz="3200" b="1" dirty="0" smtClean="0">
                  <a:solidFill>
                    <a:schemeClr val="bg1"/>
                  </a:solidFill>
                  <a:latin typeface="思源宋体 CN SemiBold" panose="02020600000000000000" pitchFamily="18" charset="-122"/>
                  <a:ea typeface="思源宋体 CN SemiBold" panose="02020600000000000000" pitchFamily="18" charset="-122"/>
                </a:rPr>
                <a:t>03</a:t>
              </a:r>
              <a:endParaRPr lang="zh-CN" altLang="en-US" sz="3200" b="1" dirty="0">
                <a:solidFill>
                  <a:schemeClr val="bg1"/>
                </a:solidFill>
                <a:latin typeface="思源宋体 CN SemiBold" panose="02020600000000000000" pitchFamily="18" charset="-122"/>
                <a:ea typeface="思源宋体 CN SemiBold" panose="02020600000000000000" pitchFamily="18" charset="-122"/>
              </a:endParaRPr>
            </a:p>
          </p:txBody>
        </p:sp>
      </p:grpSp>
      <p:sp>
        <p:nvSpPr>
          <p:cNvPr id="32" name="文本框 31"/>
          <p:cNvSpPr txBox="1"/>
          <p:nvPr/>
        </p:nvSpPr>
        <p:spPr>
          <a:xfrm>
            <a:off x="3741001" y="1497679"/>
            <a:ext cx="2802556" cy="528298"/>
          </a:xfrm>
          <a:prstGeom prst="rect">
            <a:avLst/>
          </a:prstGeom>
          <a:noFill/>
        </p:spPr>
        <p:txBody>
          <a:bodyPr wrap="none" rtlCol="0">
            <a:noAutofit/>
          </a:bodyPr>
          <a:lstStyle/>
          <a:p>
            <a:r>
              <a:rPr lang="zh-CN" altLang="en-US" sz="2400" b="1" dirty="0" smtClean="0">
                <a:solidFill>
                  <a:srgbClr val="446DA5"/>
                </a:solidFill>
                <a:latin typeface="思源黑体 CN Normal" panose="020B0400000000000000" pitchFamily="34" charset="-122"/>
                <a:ea typeface="思源黑体 CN Normal" panose="020B0400000000000000" pitchFamily="34" charset="-122"/>
              </a:rPr>
              <a:t>资金预算审核工作</a:t>
            </a:r>
            <a:endParaRPr lang="zh-CN" altLang="en-US" sz="24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4" name="文本框 33"/>
          <p:cNvSpPr txBox="1"/>
          <p:nvPr/>
        </p:nvSpPr>
        <p:spPr>
          <a:xfrm>
            <a:off x="3769179" y="1937922"/>
            <a:ext cx="8021768" cy="1295804"/>
          </a:xfrm>
          <a:prstGeom prst="rect">
            <a:avLst/>
          </a:prstGeom>
          <a:noFill/>
        </p:spPr>
        <p:txBody>
          <a:bodyPr wrap="square" rtlCol="0">
            <a:noAutofit/>
          </a:bodyPr>
          <a:lstStyle/>
          <a:p>
            <a:pPr>
              <a:lnSpc>
                <a:spcPct val="150000"/>
              </a:lnSpc>
            </a:pPr>
            <a:r>
              <a:rPr lang="zh-CN" altLang="en-US"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项目资金情况及资源使用情况，本年度符合整体预期，财务营收是工作的重中之重，也是项目进展的根本要素，通过对资金及预算资源的审核，促进了本次项目的全面顺利完成。</a:t>
            </a:r>
            <a:endParaRPr lang="zh-CN" altLang="en-US"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 name="圆角矩形 2"/>
          <p:cNvSpPr/>
          <p:nvPr/>
        </p:nvSpPr>
        <p:spPr>
          <a:xfrm>
            <a:off x="3732805" y="4090738"/>
            <a:ext cx="2127183" cy="1953928"/>
          </a:xfrm>
          <a:prstGeom prst="roundRect">
            <a:avLst>
              <a:gd name="adj" fmla="val 7307"/>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3772354" y="4696738"/>
            <a:ext cx="2048084" cy="1329091"/>
          </a:xfrm>
          <a:prstGeom prst="rect">
            <a:avLst/>
          </a:prstGeom>
          <a:noFill/>
        </p:spPr>
        <p:txBody>
          <a:bodyPr wrap="square" rtlCol="0">
            <a:noAutofit/>
          </a:bodyPr>
          <a:lstStyle/>
          <a:p>
            <a:pPr algn="ct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a:t>
            </a: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
        <p:nvSpPr>
          <p:cNvPr id="58" name="iconfont-11253-5321792"/>
          <p:cNvSpPr>
            <a:spLocks noChangeAspect="1"/>
          </p:cNvSpPr>
          <p:nvPr/>
        </p:nvSpPr>
        <p:spPr bwMode="auto">
          <a:xfrm>
            <a:off x="4654513" y="4285789"/>
            <a:ext cx="283766" cy="368298"/>
          </a:xfrm>
          <a:custGeom>
            <a:avLst/>
            <a:gdLst>
              <a:gd name="T0" fmla="*/ 1985 w 7699"/>
              <a:gd name="T1" fmla="*/ 1129 h 9992"/>
              <a:gd name="T2" fmla="*/ 2362 w 7699"/>
              <a:gd name="T3" fmla="*/ 1608 h 9992"/>
              <a:gd name="T4" fmla="*/ 2635 w 7699"/>
              <a:gd name="T5" fmla="*/ 2053 h 9992"/>
              <a:gd name="T6" fmla="*/ 5065 w 7699"/>
              <a:gd name="T7" fmla="*/ 1813 h 9992"/>
              <a:gd name="T8" fmla="*/ 5303 w 7699"/>
              <a:gd name="T9" fmla="*/ 1470 h 9992"/>
              <a:gd name="T10" fmla="*/ 5816 w 7699"/>
              <a:gd name="T11" fmla="*/ 923 h 9992"/>
              <a:gd name="T12" fmla="*/ 6056 w 7699"/>
              <a:gd name="T13" fmla="*/ 615 h 9992"/>
              <a:gd name="T14" fmla="*/ 5886 w 7699"/>
              <a:gd name="T15" fmla="*/ 308 h 9992"/>
              <a:gd name="T16" fmla="*/ 5577 w 7699"/>
              <a:gd name="T17" fmla="*/ 308 h 9992"/>
              <a:gd name="T18" fmla="*/ 5270 w 7699"/>
              <a:gd name="T19" fmla="*/ 410 h 9992"/>
              <a:gd name="T20" fmla="*/ 4961 w 7699"/>
              <a:gd name="T21" fmla="*/ 274 h 9992"/>
              <a:gd name="T22" fmla="*/ 4653 w 7699"/>
              <a:gd name="T23" fmla="*/ 69 h 9992"/>
              <a:gd name="T24" fmla="*/ 4037 w 7699"/>
              <a:gd name="T25" fmla="*/ 206 h 9992"/>
              <a:gd name="T26" fmla="*/ 3797 w 7699"/>
              <a:gd name="T27" fmla="*/ 378 h 9992"/>
              <a:gd name="T28" fmla="*/ 3558 w 7699"/>
              <a:gd name="T29" fmla="*/ 240 h 9992"/>
              <a:gd name="T30" fmla="*/ 3216 w 7699"/>
              <a:gd name="T31" fmla="*/ 35 h 9992"/>
              <a:gd name="T32" fmla="*/ 2635 w 7699"/>
              <a:gd name="T33" fmla="*/ 309 h 9992"/>
              <a:gd name="T34" fmla="*/ 2190 w 7699"/>
              <a:gd name="T35" fmla="*/ 411 h 9992"/>
              <a:gd name="T36" fmla="*/ 1813 w 7699"/>
              <a:gd name="T37" fmla="*/ 309 h 9992"/>
              <a:gd name="T38" fmla="*/ 1540 w 7699"/>
              <a:gd name="T39" fmla="*/ 650 h 9992"/>
              <a:gd name="T40" fmla="*/ 1711 w 7699"/>
              <a:gd name="T41" fmla="*/ 889 h 9992"/>
              <a:gd name="T42" fmla="*/ 7357 w 7699"/>
              <a:gd name="T43" fmla="*/ 5133 h 9992"/>
              <a:gd name="T44" fmla="*/ 6331 w 7699"/>
              <a:gd name="T45" fmla="*/ 3866 h 9992"/>
              <a:gd name="T46" fmla="*/ 5372 w 7699"/>
              <a:gd name="T47" fmla="*/ 2941 h 9992"/>
              <a:gd name="T48" fmla="*/ 2566 w 7699"/>
              <a:gd name="T49" fmla="*/ 2565 h 9992"/>
              <a:gd name="T50" fmla="*/ 1882 w 7699"/>
              <a:gd name="T51" fmla="*/ 3386 h 9992"/>
              <a:gd name="T52" fmla="*/ 752 w 7699"/>
              <a:gd name="T53" fmla="*/ 4515 h 9992"/>
              <a:gd name="T54" fmla="*/ 33 w 7699"/>
              <a:gd name="T55" fmla="*/ 6226 h 9992"/>
              <a:gd name="T56" fmla="*/ 443 w 7699"/>
              <a:gd name="T57" fmla="*/ 8210 h 9992"/>
              <a:gd name="T58" fmla="*/ 2325 w 7699"/>
              <a:gd name="T59" fmla="*/ 9750 h 9992"/>
              <a:gd name="T60" fmla="*/ 5371 w 7699"/>
              <a:gd name="T61" fmla="*/ 9787 h 9992"/>
              <a:gd name="T62" fmla="*/ 7252 w 7699"/>
              <a:gd name="T63" fmla="*/ 8350 h 9992"/>
              <a:gd name="T64" fmla="*/ 7631 w 7699"/>
              <a:gd name="T65" fmla="*/ 6090 h 9992"/>
              <a:gd name="T66" fmla="*/ 5166 w 7699"/>
              <a:gd name="T67" fmla="*/ 7699 h 9992"/>
              <a:gd name="T68" fmla="*/ 4926 w 7699"/>
              <a:gd name="T69" fmla="*/ 7904 h 9992"/>
              <a:gd name="T70" fmla="*/ 4173 w 7699"/>
              <a:gd name="T71" fmla="*/ 8109 h 9992"/>
              <a:gd name="T72" fmla="*/ 3900 w 7699"/>
              <a:gd name="T73" fmla="*/ 8383 h 9992"/>
              <a:gd name="T74" fmla="*/ 3592 w 7699"/>
              <a:gd name="T75" fmla="*/ 8109 h 9992"/>
              <a:gd name="T76" fmla="*/ 2805 w 7699"/>
              <a:gd name="T77" fmla="*/ 7904 h 9992"/>
              <a:gd name="T78" fmla="*/ 2565 w 7699"/>
              <a:gd name="T79" fmla="*/ 7699 h 9992"/>
              <a:gd name="T80" fmla="*/ 2805 w 7699"/>
              <a:gd name="T81" fmla="*/ 7459 h 9992"/>
              <a:gd name="T82" fmla="*/ 3559 w 7699"/>
              <a:gd name="T83" fmla="*/ 7083 h 9992"/>
              <a:gd name="T84" fmla="*/ 2635 w 7699"/>
              <a:gd name="T85" fmla="*/ 7014 h 9992"/>
              <a:gd name="T86" fmla="*/ 2635 w 7699"/>
              <a:gd name="T87" fmla="*/ 6705 h 9992"/>
              <a:gd name="T88" fmla="*/ 3559 w 7699"/>
              <a:gd name="T89" fmla="*/ 6636 h 9992"/>
              <a:gd name="T90" fmla="*/ 3182 w 7699"/>
              <a:gd name="T91" fmla="*/ 6020 h 9992"/>
              <a:gd name="T92" fmla="*/ 2771 w 7699"/>
              <a:gd name="T93" fmla="*/ 5578 h 9992"/>
              <a:gd name="T94" fmla="*/ 2702 w 7699"/>
              <a:gd name="T95" fmla="*/ 5166 h 9992"/>
              <a:gd name="T96" fmla="*/ 3182 w 7699"/>
              <a:gd name="T97" fmla="*/ 5234 h 9992"/>
              <a:gd name="T98" fmla="*/ 3866 w 7699"/>
              <a:gd name="T99" fmla="*/ 5953 h 9992"/>
              <a:gd name="T100" fmla="*/ 4482 w 7699"/>
              <a:gd name="T101" fmla="*/ 5405 h 9992"/>
              <a:gd name="T102" fmla="*/ 4858 w 7699"/>
              <a:gd name="T103" fmla="*/ 5131 h 9992"/>
              <a:gd name="T104" fmla="*/ 4961 w 7699"/>
              <a:gd name="T105" fmla="*/ 5610 h 9992"/>
              <a:gd name="T106" fmla="*/ 4140 w 7699"/>
              <a:gd name="T107" fmla="*/ 6433 h 9992"/>
              <a:gd name="T108" fmla="*/ 4859 w 7699"/>
              <a:gd name="T109" fmla="*/ 6604 h 9992"/>
              <a:gd name="T110" fmla="*/ 5167 w 7699"/>
              <a:gd name="T111" fmla="*/ 6844 h 9992"/>
              <a:gd name="T112" fmla="*/ 4894 w 7699"/>
              <a:gd name="T113" fmla="*/ 7084 h 9992"/>
              <a:gd name="T114" fmla="*/ 4175 w 7699"/>
              <a:gd name="T115" fmla="*/ 7460 h 9992"/>
              <a:gd name="T116" fmla="*/ 4859 w 7699"/>
              <a:gd name="T117" fmla="*/ 7459 h 9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99" h="9992">
                <a:moveTo>
                  <a:pt x="1711" y="889"/>
                </a:moveTo>
                <a:cubicBezTo>
                  <a:pt x="1814" y="958"/>
                  <a:pt x="1916" y="1027"/>
                  <a:pt x="1985" y="1129"/>
                </a:cubicBezTo>
                <a:cubicBezTo>
                  <a:pt x="2087" y="1198"/>
                  <a:pt x="2156" y="1300"/>
                  <a:pt x="2225" y="1403"/>
                </a:cubicBezTo>
                <a:cubicBezTo>
                  <a:pt x="2258" y="1472"/>
                  <a:pt x="2327" y="1539"/>
                  <a:pt x="2362" y="1608"/>
                </a:cubicBezTo>
                <a:cubicBezTo>
                  <a:pt x="2431" y="1677"/>
                  <a:pt x="2465" y="1744"/>
                  <a:pt x="2498" y="1813"/>
                </a:cubicBezTo>
                <a:cubicBezTo>
                  <a:pt x="2532" y="1882"/>
                  <a:pt x="2601" y="1984"/>
                  <a:pt x="2635" y="2053"/>
                </a:cubicBezTo>
                <a:lnTo>
                  <a:pt x="4927" y="2053"/>
                </a:lnTo>
                <a:cubicBezTo>
                  <a:pt x="4961" y="1984"/>
                  <a:pt x="5030" y="1917"/>
                  <a:pt x="5065" y="1813"/>
                </a:cubicBezTo>
                <a:cubicBezTo>
                  <a:pt x="5098" y="1744"/>
                  <a:pt x="5133" y="1677"/>
                  <a:pt x="5201" y="1608"/>
                </a:cubicBezTo>
                <a:cubicBezTo>
                  <a:pt x="5235" y="1574"/>
                  <a:pt x="5270" y="1539"/>
                  <a:pt x="5303" y="1470"/>
                </a:cubicBezTo>
                <a:cubicBezTo>
                  <a:pt x="5372" y="1368"/>
                  <a:pt x="5440" y="1265"/>
                  <a:pt x="5508" y="1196"/>
                </a:cubicBezTo>
                <a:cubicBezTo>
                  <a:pt x="5577" y="1094"/>
                  <a:pt x="5680" y="1025"/>
                  <a:pt x="5816" y="923"/>
                </a:cubicBezTo>
                <a:cubicBezTo>
                  <a:pt x="5885" y="889"/>
                  <a:pt x="5952" y="854"/>
                  <a:pt x="5987" y="786"/>
                </a:cubicBezTo>
                <a:cubicBezTo>
                  <a:pt x="6021" y="718"/>
                  <a:pt x="6056" y="684"/>
                  <a:pt x="6056" y="615"/>
                </a:cubicBezTo>
                <a:cubicBezTo>
                  <a:pt x="6056" y="546"/>
                  <a:pt x="6056" y="513"/>
                  <a:pt x="6022" y="444"/>
                </a:cubicBezTo>
                <a:cubicBezTo>
                  <a:pt x="5988" y="375"/>
                  <a:pt x="5953" y="342"/>
                  <a:pt x="5886" y="308"/>
                </a:cubicBezTo>
                <a:cubicBezTo>
                  <a:pt x="5817" y="274"/>
                  <a:pt x="5750" y="274"/>
                  <a:pt x="5715" y="274"/>
                </a:cubicBezTo>
                <a:cubicBezTo>
                  <a:pt x="5681" y="274"/>
                  <a:pt x="5612" y="308"/>
                  <a:pt x="5577" y="308"/>
                </a:cubicBezTo>
                <a:cubicBezTo>
                  <a:pt x="5543" y="308"/>
                  <a:pt x="5475" y="341"/>
                  <a:pt x="5441" y="376"/>
                </a:cubicBezTo>
                <a:cubicBezTo>
                  <a:pt x="5407" y="410"/>
                  <a:pt x="5338" y="410"/>
                  <a:pt x="5270" y="410"/>
                </a:cubicBezTo>
                <a:cubicBezTo>
                  <a:pt x="5201" y="410"/>
                  <a:pt x="5133" y="410"/>
                  <a:pt x="5098" y="376"/>
                </a:cubicBezTo>
                <a:cubicBezTo>
                  <a:pt x="5065" y="343"/>
                  <a:pt x="4996" y="308"/>
                  <a:pt x="4961" y="274"/>
                </a:cubicBezTo>
                <a:cubicBezTo>
                  <a:pt x="4927" y="240"/>
                  <a:pt x="4892" y="205"/>
                  <a:pt x="4825" y="172"/>
                </a:cubicBezTo>
                <a:cubicBezTo>
                  <a:pt x="4791" y="138"/>
                  <a:pt x="4722" y="103"/>
                  <a:pt x="4653" y="69"/>
                </a:cubicBezTo>
                <a:cubicBezTo>
                  <a:pt x="4517" y="0"/>
                  <a:pt x="4380" y="0"/>
                  <a:pt x="4311" y="35"/>
                </a:cubicBezTo>
                <a:cubicBezTo>
                  <a:pt x="4208" y="69"/>
                  <a:pt x="4140" y="138"/>
                  <a:pt x="4037" y="206"/>
                </a:cubicBezTo>
                <a:cubicBezTo>
                  <a:pt x="3968" y="275"/>
                  <a:pt x="3901" y="344"/>
                  <a:pt x="3866" y="344"/>
                </a:cubicBezTo>
                <a:cubicBezTo>
                  <a:pt x="3832" y="344"/>
                  <a:pt x="3832" y="378"/>
                  <a:pt x="3797" y="378"/>
                </a:cubicBezTo>
                <a:cubicBezTo>
                  <a:pt x="3763" y="344"/>
                  <a:pt x="3728" y="344"/>
                  <a:pt x="3661" y="309"/>
                </a:cubicBezTo>
                <a:cubicBezTo>
                  <a:pt x="3627" y="275"/>
                  <a:pt x="3592" y="275"/>
                  <a:pt x="3558" y="240"/>
                </a:cubicBezTo>
                <a:lnTo>
                  <a:pt x="3456" y="138"/>
                </a:lnTo>
                <a:cubicBezTo>
                  <a:pt x="3422" y="104"/>
                  <a:pt x="3320" y="69"/>
                  <a:pt x="3216" y="35"/>
                </a:cubicBezTo>
                <a:cubicBezTo>
                  <a:pt x="3113" y="1"/>
                  <a:pt x="3011" y="35"/>
                  <a:pt x="2908" y="104"/>
                </a:cubicBezTo>
                <a:cubicBezTo>
                  <a:pt x="2772" y="173"/>
                  <a:pt x="2703" y="240"/>
                  <a:pt x="2635" y="309"/>
                </a:cubicBezTo>
                <a:cubicBezTo>
                  <a:pt x="2566" y="378"/>
                  <a:pt x="2498" y="411"/>
                  <a:pt x="2395" y="411"/>
                </a:cubicBezTo>
                <a:lnTo>
                  <a:pt x="2190" y="411"/>
                </a:lnTo>
                <a:cubicBezTo>
                  <a:pt x="2156" y="378"/>
                  <a:pt x="2087" y="378"/>
                  <a:pt x="2018" y="343"/>
                </a:cubicBezTo>
                <a:cubicBezTo>
                  <a:pt x="1950" y="309"/>
                  <a:pt x="1882" y="309"/>
                  <a:pt x="1813" y="309"/>
                </a:cubicBezTo>
                <a:cubicBezTo>
                  <a:pt x="1745" y="309"/>
                  <a:pt x="1677" y="309"/>
                  <a:pt x="1642" y="343"/>
                </a:cubicBezTo>
                <a:cubicBezTo>
                  <a:pt x="1540" y="411"/>
                  <a:pt x="1505" y="514"/>
                  <a:pt x="1540" y="650"/>
                </a:cubicBezTo>
                <a:cubicBezTo>
                  <a:pt x="1573" y="753"/>
                  <a:pt x="1642" y="820"/>
                  <a:pt x="1711" y="889"/>
                </a:cubicBezTo>
                <a:close/>
                <a:moveTo>
                  <a:pt x="1711" y="889"/>
                </a:moveTo>
                <a:close/>
                <a:moveTo>
                  <a:pt x="7631" y="6090"/>
                </a:moveTo>
                <a:cubicBezTo>
                  <a:pt x="7562" y="5714"/>
                  <a:pt x="7495" y="5406"/>
                  <a:pt x="7357" y="5133"/>
                </a:cubicBezTo>
                <a:cubicBezTo>
                  <a:pt x="7221" y="4859"/>
                  <a:pt x="7050" y="4619"/>
                  <a:pt x="6879" y="4414"/>
                </a:cubicBezTo>
                <a:cubicBezTo>
                  <a:pt x="6707" y="4209"/>
                  <a:pt x="6502" y="4038"/>
                  <a:pt x="6331" y="3866"/>
                </a:cubicBezTo>
                <a:cubicBezTo>
                  <a:pt x="6126" y="3695"/>
                  <a:pt x="5921" y="3524"/>
                  <a:pt x="5784" y="3353"/>
                </a:cubicBezTo>
                <a:cubicBezTo>
                  <a:pt x="5646" y="3181"/>
                  <a:pt x="5476" y="3045"/>
                  <a:pt x="5372" y="2941"/>
                </a:cubicBezTo>
                <a:cubicBezTo>
                  <a:pt x="5236" y="2805"/>
                  <a:pt x="5132" y="2668"/>
                  <a:pt x="5030" y="2565"/>
                </a:cubicBezTo>
                <a:lnTo>
                  <a:pt x="2566" y="2565"/>
                </a:lnTo>
                <a:cubicBezTo>
                  <a:pt x="2497" y="2701"/>
                  <a:pt x="2361" y="2839"/>
                  <a:pt x="2259" y="2976"/>
                </a:cubicBezTo>
                <a:cubicBezTo>
                  <a:pt x="2156" y="3113"/>
                  <a:pt x="2019" y="3250"/>
                  <a:pt x="1882" y="3386"/>
                </a:cubicBezTo>
                <a:cubicBezTo>
                  <a:pt x="1746" y="3523"/>
                  <a:pt x="1540" y="3694"/>
                  <a:pt x="1368" y="3865"/>
                </a:cubicBezTo>
                <a:cubicBezTo>
                  <a:pt x="1163" y="4070"/>
                  <a:pt x="958" y="4275"/>
                  <a:pt x="752" y="4515"/>
                </a:cubicBezTo>
                <a:cubicBezTo>
                  <a:pt x="547" y="4755"/>
                  <a:pt x="410" y="5029"/>
                  <a:pt x="273" y="5303"/>
                </a:cubicBezTo>
                <a:cubicBezTo>
                  <a:pt x="136" y="5576"/>
                  <a:pt x="68" y="5884"/>
                  <a:pt x="33" y="6226"/>
                </a:cubicBezTo>
                <a:cubicBezTo>
                  <a:pt x="0" y="6569"/>
                  <a:pt x="0" y="6911"/>
                  <a:pt x="67" y="7253"/>
                </a:cubicBezTo>
                <a:cubicBezTo>
                  <a:pt x="136" y="7560"/>
                  <a:pt x="238" y="7903"/>
                  <a:pt x="443" y="8210"/>
                </a:cubicBezTo>
                <a:cubicBezTo>
                  <a:pt x="615" y="8518"/>
                  <a:pt x="853" y="8826"/>
                  <a:pt x="1196" y="9100"/>
                </a:cubicBezTo>
                <a:cubicBezTo>
                  <a:pt x="1538" y="9374"/>
                  <a:pt x="1880" y="9579"/>
                  <a:pt x="2325" y="9750"/>
                </a:cubicBezTo>
                <a:cubicBezTo>
                  <a:pt x="2771" y="9923"/>
                  <a:pt x="3285" y="9992"/>
                  <a:pt x="3866" y="9992"/>
                </a:cubicBezTo>
                <a:cubicBezTo>
                  <a:pt x="4414" y="9992"/>
                  <a:pt x="4927" y="9923"/>
                  <a:pt x="5371" y="9787"/>
                </a:cubicBezTo>
                <a:cubicBezTo>
                  <a:pt x="5816" y="9649"/>
                  <a:pt x="6192" y="9444"/>
                  <a:pt x="6500" y="9205"/>
                </a:cubicBezTo>
                <a:cubicBezTo>
                  <a:pt x="6807" y="8965"/>
                  <a:pt x="7081" y="8692"/>
                  <a:pt x="7252" y="8350"/>
                </a:cubicBezTo>
                <a:cubicBezTo>
                  <a:pt x="7457" y="8043"/>
                  <a:pt x="7560" y="7667"/>
                  <a:pt x="7629" y="7324"/>
                </a:cubicBezTo>
                <a:cubicBezTo>
                  <a:pt x="7665" y="6878"/>
                  <a:pt x="7699" y="6467"/>
                  <a:pt x="7631" y="6090"/>
                </a:cubicBezTo>
                <a:close/>
                <a:moveTo>
                  <a:pt x="4859" y="7459"/>
                </a:moveTo>
                <a:cubicBezTo>
                  <a:pt x="5064" y="7459"/>
                  <a:pt x="5166" y="7528"/>
                  <a:pt x="5166" y="7699"/>
                </a:cubicBezTo>
                <a:cubicBezTo>
                  <a:pt x="5166" y="7768"/>
                  <a:pt x="5166" y="7835"/>
                  <a:pt x="5097" y="7870"/>
                </a:cubicBezTo>
                <a:cubicBezTo>
                  <a:pt x="5064" y="7904"/>
                  <a:pt x="4995" y="7904"/>
                  <a:pt x="4926" y="7904"/>
                </a:cubicBezTo>
                <a:lnTo>
                  <a:pt x="4173" y="7904"/>
                </a:lnTo>
                <a:lnTo>
                  <a:pt x="4173" y="8109"/>
                </a:lnTo>
                <a:cubicBezTo>
                  <a:pt x="4173" y="8178"/>
                  <a:pt x="4140" y="8245"/>
                  <a:pt x="4105" y="8314"/>
                </a:cubicBezTo>
                <a:cubicBezTo>
                  <a:pt x="4036" y="8383"/>
                  <a:pt x="3968" y="8417"/>
                  <a:pt x="3900" y="8383"/>
                </a:cubicBezTo>
                <a:cubicBezTo>
                  <a:pt x="3797" y="8383"/>
                  <a:pt x="3729" y="8349"/>
                  <a:pt x="3695" y="8314"/>
                </a:cubicBezTo>
                <a:cubicBezTo>
                  <a:pt x="3626" y="8280"/>
                  <a:pt x="3592" y="8212"/>
                  <a:pt x="3592" y="8109"/>
                </a:cubicBezTo>
                <a:lnTo>
                  <a:pt x="3592" y="7904"/>
                </a:lnTo>
                <a:lnTo>
                  <a:pt x="2805" y="7904"/>
                </a:lnTo>
                <a:cubicBezTo>
                  <a:pt x="2736" y="7904"/>
                  <a:pt x="2669" y="7870"/>
                  <a:pt x="2634" y="7835"/>
                </a:cubicBezTo>
                <a:cubicBezTo>
                  <a:pt x="2600" y="7802"/>
                  <a:pt x="2565" y="7733"/>
                  <a:pt x="2565" y="7699"/>
                </a:cubicBezTo>
                <a:cubicBezTo>
                  <a:pt x="2565" y="7630"/>
                  <a:pt x="2599" y="7597"/>
                  <a:pt x="2634" y="7528"/>
                </a:cubicBezTo>
                <a:cubicBezTo>
                  <a:pt x="2667" y="7494"/>
                  <a:pt x="2736" y="7459"/>
                  <a:pt x="2805" y="7459"/>
                </a:cubicBezTo>
                <a:lnTo>
                  <a:pt x="3559" y="7459"/>
                </a:lnTo>
                <a:lnTo>
                  <a:pt x="3559" y="7083"/>
                </a:lnTo>
                <a:lnTo>
                  <a:pt x="2806" y="7083"/>
                </a:lnTo>
                <a:cubicBezTo>
                  <a:pt x="2737" y="7083"/>
                  <a:pt x="2670" y="7049"/>
                  <a:pt x="2635" y="7014"/>
                </a:cubicBezTo>
                <a:cubicBezTo>
                  <a:pt x="2601" y="6980"/>
                  <a:pt x="2566" y="6911"/>
                  <a:pt x="2566" y="6877"/>
                </a:cubicBezTo>
                <a:cubicBezTo>
                  <a:pt x="2566" y="6843"/>
                  <a:pt x="2600" y="6774"/>
                  <a:pt x="2635" y="6705"/>
                </a:cubicBezTo>
                <a:cubicBezTo>
                  <a:pt x="2669" y="6671"/>
                  <a:pt x="2737" y="6636"/>
                  <a:pt x="2806" y="6636"/>
                </a:cubicBezTo>
                <a:lnTo>
                  <a:pt x="3559" y="6636"/>
                </a:lnTo>
                <a:lnTo>
                  <a:pt x="3559" y="6396"/>
                </a:lnTo>
                <a:lnTo>
                  <a:pt x="3182" y="6020"/>
                </a:lnTo>
                <a:cubicBezTo>
                  <a:pt x="3080" y="5918"/>
                  <a:pt x="3011" y="5815"/>
                  <a:pt x="2909" y="5746"/>
                </a:cubicBezTo>
                <a:lnTo>
                  <a:pt x="2771" y="5578"/>
                </a:lnTo>
                <a:cubicBezTo>
                  <a:pt x="2737" y="5544"/>
                  <a:pt x="2702" y="5475"/>
                  <a:pt x="2669" y="5406"/>
                </a:cubicBezTo>
                <a:cubicBezTo>
                  <a:pt x="2635" y="5338"/>
                  <a:pt x="2669" y="5235"/>
                  <a:pt x="2702" y="5166"/>
                </a:cubicBezTo>
                <a:cubicBezTo>
                  <a:pt x="2771" y="5098"/>
                  <a:pt x="2839" y="5064"/>
                  <a:pt x="2942" y="5098"/>
                </a:cubicBezTo>
                <a:cubicBezTo>
                  <a:pt x="3045" y="5131"/>
                  <a:pt x="3114" y="5166"/>
                  <a:pt x="3182" y="5234"/>
                </a:cubicBezTo>
                <a:cubicBezTo>
                  <a:pt x="3216" y="5268"/>
                  <a:pt x="3251" y="5336"/>
                  <a:pt x="3318" y="5405"/>
                </a:cubicBezTo>
                <a:lnTo>
                  <a:pt x="3866" y="5953"/>
                </a:lnTo>
                <a:cubicBezTo>
                  <a:pt x="4002" y="5850"/>
                  <a:pt x="4106" y="5748"/>
                  <a:pt x="4208" y="5645"/>
                </a:cubicBezTo>
                <a:cubicBezTo>
                  <a:pt x="4311" y="5576"/>
                  <a:pt x="4380" y="5474"/>
                  <a:pt x="4482" y="5405"/>
                </a:cubicBezTo>
                <a:cubicBezTo>
                  <a:pt x="4585" y="5336"/>
                  <a:pt x="4618" y="5269"/>
                  <a:pt x="4653" y="5234"/>
                </a:cubicBezTo>
                <a:cubicBezTo>
                  <a:pt x="4722" y="5165"/>
                  <a:pt x="4790" y="5131"/>
                  <a:pt x="4858" y="5131"/>
                </a:cubicBezTo>
                <a:cubicBezTo>
                  <a:pt x="4927" y="5131"/>
                  <a:pt x="4996" y="5165"/>
                  <a:pt x="5063" y="5234"/>
                </a:cubicBezTo>
                <a:cubicBezTo>
                  <a:pt x="5166" y="5336"/>
                  <a:pt x="5132" y="5474"/>
                  <a:pt x="4961" y="5610"/>
                </a:cubicBezTo>
                <a:lnTo>
                  <a:pt x="4756" y="5817"/>
                </a:lnTo>
                <a:lnTo>
                  <a:pt x="4140" y="6433"/>
                </a:lnTo>
                <a:lnTo>
                  <a:pt x="4140" y="6604"/>
                </a:lnTo>
                <a:lnTo>
                  <a:pt x="4859" y="6604"/>
                </a:lnTo>
                <a:cubicBezTo>
                  <a:pt x="4961" y="6604"/>
                  <a:pt x="5030" y="6638"/>
                  <a:pt x="5099" y="6673"/>
                </a:cubicBezTo>
                <a:cubicBezTo>
                  <a:pt x="5167" y="6707"/>
                  <a:pt x="5167" y="6775"/>
                  <a:pt x="5167" y="6844"/>
                </a:cubicBezTo>
                <a:cubicBezTo>
                  <a:pt x="5167" y="6913"/>
                  <a:pt x="5134" y="6980"/>
                  <a:pt x="5099" y="7015"/>
                </a:cubicBezTo>
                <a:cubicBezTo>
                  <a:pt x="5065" y="7049"/>
                  <a:pt x="4996" y="7084"/>
                  <a:pt x="4894" y="7084"/>
                </a:cubicBezTo>
                <a:lnTo>
                  <a:pt x="4175" y="7084"/>
                </a:lnTo>
                <a:lnTo>
                  <a:pt x="4175" y="7460"/>
                </a:lnTo>
                <a:lnTo>
                  <a:pt x="4859" y="7460"/>
                </a:lnTo>
                <a:lnTo>
                  <a:pt x="4859" y="7459"/>
                </a:lnTo>
                <a:close/>
                <a:moveTo>
                  <a:pt x="4859" y="7459"/>
                </a:moveTo>
                <a:close/>
              </a:path>
            </a:pathLst>
          </a:custGeom>
          <a:solidFill>
            <a:schemeClr val="bg1"/>
          </a:solidFill>
          <a:ln>
            <a:noFill/>
          </a:ln>
        </p:spPr>
      </p:sp>
      <p:sp>
        <p:nvSpPr>
          <p:cNvPr id="60" name="圆角矩形 59"/>
          <p:cNvSpPr/>
          <p:nvPr/>
        </p:nvSpPr>
        <p:spPr>
          <a:xfrm>
            <a:off x="6567533" y="4090738"/>
            <a:ext cx="2127183" cy="1953928"/>
          </a:xfrm>
          <a:prstGeom prst="roundRect">
            <a:avLst>
              <a:gd name="adj" fmla="val 7307"/>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6607082" y="4696738"/>
            <a:ext cx="2048084" cy="1329091"/>
          </a:xfrm>
          <a:prstGeom prst="rect">
            <a:avLst/>
          </a:prstGeom>
          <a:noFill/>
        </p:spPr>
        <p:txBody>
          <a:bodyPr wrap="square" rtlCol="0">
            <a:noAutofit/>
          </a:bodyPr>
          <a:lstStyle/>
          <a:p>
            <a:pPr algn="ct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a:t>
            </a: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
        <p:nvSpPr>
          <p:cNvPr id="64" name="圆角矩形 63"/>
          <p:cNvSpPr/>
          <p:nvPr/>
        </p:nvSpPr>
        <p:spPr>
          <a:xfrm>
            <a:off x="9402260" y="4090738"/>
            <a:ext cx="2127183" cy="1953928"/>
          </a:xfrm>
          <a:prstGeom prst="roundRect">
            <a:avLst>
              <a:gd name="adj" fmla="val 7307"/>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p:cNvSpPr txBox="1"/>
          <p:nvPr/>
        </p:nvSpPr>
        <p:spPr>
          <a:xfrm>
            <a:off x="9441809" y="4696738"/>
            <a:ext cx="2048084" cy="1329091"/>
          </a:xfrm>
          <a:prstGeom prst="rect">
            <a:avLst/>
          </a:prstGeom>
          <a:noFill/>
        </p:spPr>
        <p:txBody>
          <a:bodyPr wrap="square" rtlCol="0">
            <a:noAutofit/>
          </a:bodyPr>
          <a:lstStyle/>
          <a:p>
            <a:pPr algn="ctr">
              <a:lnSpc>
                <a:spcPct val="150000"/>
              </a:lnSpc>
            </a:pPr>
            <a:r>
              <a:rPr lang="zh-CN" altLang="en-US" sz="1200" b="1" dirty="0" smtClean="0">
                <a:solidFill>
                  <a:schemeClr val="bg1"/>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a:t>
            </a:r>
            <a:endParaRPr lang="zh-CN" altLang="en-US" sz="1200" b="1" dirty="0">
              <a:solidFill>
                <a:schemeClr val="bg1"/>
              </a:solidFill>
              <a:latin typeface="思源黑体 CN Normal" panose="020B0400000000000000" pitchFamily="34" charset="-122"/>
              <a:ea typeface="思源黑体 CN Normal" panose="020B0400000000000000" pitchFamily="34" charset="-122"/>
            </a:endParaRPr>
          </a:p>
        </p:txBody>
      </p:sp>
      <p:sp>
        <p:nvSpPr>
          <p:cNvPr id="56" name="book_154232"/>
          <p:cNvSpPr>
            <a:spLocks noChangeAspect="1"/>
          </p:cNvSpPr>
          <p:nvPr/>
        </p:nvSpPr>
        <p:spPr bwMode="auto">
          <a:xfrm>
            <a:off x="10309305" y="4262269"/>
            <a:ext cx="313092" cy="368298"/>
          </a:xfrm>
          <a:custGeom>
            <a:avLst/>
            <a:gdLst>
              <a:gd name="T0" fmla="*/ 867 w 3734"/>
              <a:gd name="T1" fmla="*/ 4400 h 4400"/>
              <a:gd name="T2" fmla="*/ 3534 w 3734"/>
              <a:gd name="T3" fmla="*/ 4400 h 4400"/>
              <a:gd name="T4" fmla="*/ 3734 w 3734"/>
              <a:gd name="T5" fmla="*/ 4200 h 4400"/>
              <a:gd name="T6" fmla="*/ 3734 w 3734"/>
              <a:gd name="T7" fmla="*/ 200 h 4400"/>
              <a:gd name="T8" fmla="*/ 3534 w 3734"/>
              <a:gd name="T9" fmla="*/ 0 h 4400"/>
              <a:gd name="T10" fmla="*/ 867 w 3734"/>
              <a:gd name="T11" fmla="*/ 0 h 4400"/>
              <a:gd name="T12" fmla="*/ 0 w 3734"/>
              <a:gd name="T13" fmla="*/ 867 h 4400"/>
              <a:gd name="T14" fmla="*/ 0 w 3734"/>
              <a:gd name="T15" fmla="*/ 3533 h 4400"/>
              <a:gd name="T16" fmla="*/ 867 w 3734"/>
              <a:gd name="T17" fmla="*/ 4400 h 4400"/>
              <a:gd name="T18" fmla="*/ 2000 w 3734"/>
              <a:gd name="T19" fmla="*/ 2400 h 4400"/>
              <a:gd name="T20" fmla="*/ 1734 w 3734"/>
              <a:gd name="T21" fmla="*/ 2400 h 4400"/>
              <a:gd name="T22" fmla="*/ 1134 w 3734"/>
              <a:gd name="T23" fmla="*/ 1800 h 4400"/>
              <a:gd name="T24" fmla="*/ 1667 w 3734"/>
              <a:gd name="T25" fmla="*/ 1204 h 4400"/>
              <a:gd name="T26" fmla="*/ 1667 w 3734"/>
              <a:gd name="T27" fmla="*/ 1133 h 4400"/>
              <a:gd name="T28" fmla="*/ 1867 w 3734"/>
              <a:gd name="T29" fmla="*/ 933 h 4400"/>
              <a:gd name="T30" fmla="*/ 2067 w 3734"/>
              <a:gd name="T31" fmla="*/ 1133 h 4400"/>
              <a:gd name="T32" fmla="*/ 2067 w 3734"/>
              <a:gd name="T33" fmla="*/ 1200 h 4400"/>
              <a:gd name="T34" fmla="*/ 2400 w 3734"/>
              <a:gd name="T35" fmla="*/ 1200 h 4400"/>
              <a:gd name="T36" fmla="*/ 2600 w 3734"/>
              <a:gd name="T37" fmla="*/ 1400 h 4400"/>
              <a:gd name="T38" fmla="*/ 2400 w 3734"/>
              <a:gd name="T39" fmla="*/ 1600 h 4400"/>
              <a:gd name="T40" fmla="*/ 1734 w 3734"/>
              <a:gd name="T41" fmla="*/ 1600 h 4400"/>
              <a:gd name="T42" fmla="*/ 1534 w 3734"/>
              <a:gd name="T43" fmla="*/ 1800 h 4400"/>
              <a:gd name="T44" fmla="*/ 1734 w 3734"/>
              <a:gd name="T45" fmla="*/ 2000 h 4400"/>
              <a:gd name="T46" fmla="*/ 2000 w 3734"/>
              <a:gd name="T47" fmla="*/ 2000 h 4400"/>
              <a:gd name="T48" fmla="*/ 2600 w 3734"/>
              <a:gd name="T49" fmla="*/ 2600 h 4400"/>
              <a:gd name="T50" fmla="*/ 2067 w 3734"/>
              <a:gd name="T51" fmla="*/ 3196 h 4400"/>
              <a:gd name="T52" fmla="*/ 2067 w 3734"/>
              <a:gd name="T53" fmla="*/ 3267 h 4400"/>
              <a:gd name="T54" fmla="*/ 1867 w 3734"/>
              <a:gd name="T55" fmla="*/ 3467 h 4400"/>
              <a:gd name="T56" fmla="*/ 1667 w 3734"/>
              <a:gd name="T57" fmla="*/ 3267 h 4400"/>
              <a:gd name="T58" fmla="*/ 1667 w 3734"/>
              <a:gd name="T59" fmla="*/ 3200 h 4400"/>
              <a:gd name="T60" fmla="*/ 1334 w 3734"/>
              <a:gd name="T61" fmla="*/ 3200 h 4400"/>
              <a:gd name="T62" fmla="*/ 1134 w 3734"/>
              <a:gd name="T63" fmla="*/ 3000 h 4400"/>
              <a:gd name="T64" fmla="*/ 1334 w 3734"/>
              <a:gd name="T65" fmla="*/ 2800 h 4400"/>
              <a:gd name="T66" fmla="*/ 2000 w 3734"/>
              <a:gd name="T67" fmla="*/ 2800 h 4400"/>
              <a:gd name="T68" fmla="*/ 2200 w 3734"/>
              <a:gd name="T69" fmla="*/ 2600 h 4400"/>
              <a:gd name="T70" fmla="*/ 2000 w 3734"/>
              <a:gd name="T71" fmla="*/ 2400 h 4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34" h="4400">
                <a:moveTo>
                  <a:pt x="867" y="4400"/>
                </a:moveTo>
                <a:lnTo>
                  <a:pt x="3534" y="4400"/>
                </a:lnTo>
                <a:cubicBezTo>
                  <a:pt x="3644" y="4400"/>
                  <a:pt x="3734" y="4310"/>
                  <a:pt x="3734" y="4200"/>
                </a:cubicBezTo>
                <a:lnTo>
                  <a:pt x="3734" y="200"/>
                </a:lnTo>
                <a:cubicBezTo>
                  <a:pt x="3734" y="90"/>
                  <a:pt x="3644" y="0"/>
                  <a:pt x="3534" y="0"/>
                </a:cubicBezTo>
                <a:lnTo>
                  <a:pt x="867" y="0"/>
                </a:lnTo>
                <a:cubicBezTo>
                  <a:pt x="389" y="0"/>
                  <a:pt x="0" y="389"/>
                  <a:pt x="0" y="867"/>
                </a:cubicBezTo>
                <a:lnTo>
                  <a:pt x="0" y="3533"/>
                </a:lnTo>
                <a:cubicBezTo>
                  <a:pt x="0" y="4011"/>
                  <a:pt x="389" y="4400"/>
                  <a:pt x="867" y="4400"/>
                </a:cubicBezTo>
                <a:close/>
                <a:moveTo>
                  <a:pt x="2000" y="2400"/>
                </a:moveTo>
                <a:lnTo>
                  <a:pt x="1734" y="2400"/>
                </a:lnTo>
                <a:cubicBezTo>
                  <a:pt x="1403" y="2400"/>
                  <a:pt x="1134" y="2131"/>
                  <a:pt x="1134" y="1800"/>
                </a:cubicBezTo>
                <a:cubicBezTo>
                  <a:pt x="1134" y="1492"/>
                  <a:pt x="1367" y="1237"/>
                  <a:pt x="1667" y="1204"/>
                </a:cubicBezTo>
                <a:lnTo>
                  <a:pt x="1667" y="1133"/>
                </a:lnTo>
                <a:cubicBezTo>
                  <a:pt x="1667" y="1023"/>
                  <a:pt x="1757" y="933"/>
                  <a:pt x="1867" y="933"/>
                </a:cubicBezTo>
                <a:cubicBezTo>
                  <a:pt x="1977" y="933"/>
                  <a:pt x="2067" y="1023"/>
                  <a:pt x="2067" y="1133"/>
                </a:cubicBezTo>
                <a:lnTo>
                  <a:pt x="2067" y="1200"/>
                </a:lnTo>
                <a:lnTo>
                  <a:pt x="2400" y="1200"/>
                </a:lnTo>
                <a:cubicBezTo>
                  <a:pt x="2511" y="1200"/>
                  <a:pt x="2600" y="1290"/>
                  <a:pt x="2600" y="1400"/>
                </a:cubicBezTo>
                <a:cubicBezTo>
                  <a:pt x="2600" y="1510"/>
                  <a:pt x="2511" y="1600"/>
                  <a:pt x="2400" y="1600"/>
                </a:cubicBezTo>
                <a:lnTo>
                  <a:pt x="1734" y="1600"/>
                </a:lnTo>
                <a:cubicBezTo>
                  <a:pt x="1623" y="1600"/>
                  <a:pt x="1534" y="1690"/>
                  <a:pt x="1534" y="1800"/>
                </a:cubicBezTo>
                <a:cubicBezTo>
                  <a:pt x="1534" y="1910"/>
                  <a:pt x="1623" y="2000"/>
                  <a:pt x="1734" y="2000"/>
                </a:cubicBezTo>
                <a:lnTo>
                  <a:pt x="2000" y="2000"/>
                </a:lnTo>
                <a:cubicBezTo>
                  <a:pt x="2331" y="2000"/>
                  <a:pt x="2600" y="2269"/>
                  <a:pt x="2600" y="2600"/>
                </a:cubicBezTo>
                <a:cubicBezTo>
                  <a:pt x="2600" y="2908"/>
                  <a:pt x="2367" y="3163"/>
                  <a:pt x="2067" y="3196"/>
                </a:cubicBezTo>
                <a:lnTo>
                  <a:pt x="2067" y="3267"/>
                </a:lnTo>
                <a:cubicBezTo>
                  <a:pt x="2067" y="3377"/>
                  <a:pt x="1977" y="3467"/>
                  <a:pt x="1867" y="3467"/>
                </a:cubicBezTo>
                <a:cubicBezTo>
                  <a:pt x="1757" y="3467"/>
                  <a:pt x="1667" y="3377"/>
                  <a:pt x="1667" y="3267"/>
                </a:cubicBezTo>
                <a:lnTo>
                  <a:pt x="1667" y="3200"/>
                </a:lnTo>
                <a:lnTo>
                  <a:pt x="1334" y="3200"/>
                </a:lnTo>
                <a:cubicBezTo>
                  <a:pt x="1223" y="3200"/>
                  <a:pt x="1134" y="3110"/>
                  <a:pt x="1134" y="3000"/>
                </a:cubicBezTo>
                <a:cubicBezTo>
                  <a:pt x="1134" y="2890"/>
                  <a:pt x="1223" y="2800"/>
                  <a:pt x="1334" y="2800"/>
                </a:cubicBezTo>
                <a:lnTo>
                  <a:pt x="2000" y="2800"/>
                </a:lnTo>
                <a:cubicBezTo>
                  <a:pt x="2111" y="2800"/>
                  <a:pt x="2200" y="2710"/>
                  <a:pt x="2200" y="2600"/>
                </a:cubicBezTo>
                <a:cubicBezTo>
                  <a:pt x="2200" y="2490"/>
                  <a:pt x="2111" y="2400"/>
                  <a:pt x="2000" y="2400"/>
                </a:cubicBezTo>
                <a:close/>
              </a:path>
            </a:pathLst>
          </a:custGeom>
          <a:solidFill>
            <a:schemeClr val="bg1"/>
          </a:solidFill>
          <a:ln>
            <a:noFill/>
          </a:ln>
        </p:spPr>
      </p:sp>
      <p:sp>
        <p:nvSpPr>
          <p:cNvPr id="57" name="bar-graph_151855"/>
          <p:cNvSpPr>
            <a:spLocks noChangeAspect="1"/>
          </p:cNvSpPr>
          <p:nvPr/>
        </p:nvSpPr>
        <p:spPr bwMode="auto">
          <a:xfrm>
            <a:off x="7446974" y="4285565"/>
            <a:ext cx="368300" cy="321706"/>
          </a:xfrm>
          <a:custGeom>
            <a:avLst/>
            <a:gdLst>
              <a:gd name="connsiteX0" fmla="*/ 540918 w 596597"/>
              <a:gd name="connsiteY0" fmla="*/ 256526 h 521122"/>
              <a:gd name="connsiteX1" fmla="*/ 596597 w 596597"/>
              <a:gd name="connsiteY1" fmla="*/ 312159 h 521122"/>
              <a:gd name="connsiteX2" fmla="*/ 596597 w 596597"/>
              <a:gd name="connsiteY2" fmla="*/ 465489 h 521122"/>
              <a:gd name="connsiteX3" fmla="*/ 540918 w 596597"/>
              <a:gd name="connsiteY3" fmla="*/ 521122 h 521122"/>
              <a:gd name="connsiteX4" fmla="*/ 485239 w 596597"/>
              <a:gd name="connsiteY4" fmla="*/ 465489 h 521122"/>
              <a:gd name="connsiteX5" fmla="*/ 485239 w 596597"/>
              <a:gd name="connsiteY5" fmla="*/ 312159 h 521122"/>
              <a:gd name="connsiteX6" fmla="*/ 540918 w 596597"/>
              <a:gd name="connsiteY6" fmla="*/ 256526 h 521122"/>
              <a:gd name="connsiteX7" fmla="*/ 380535 w 596597"/>
              <a:gd name="connsiteY7" fmla="*/ 184541 h 521122"/>
              <a:gd name="connsiteX8" fmla="*/ 436269 w 596597"/>
              <a:gd name="connsiteY8" fmla="*/ 239507 h 521122"/>
              <a:gd name="connsiteX9" fmla="*/ 436269 w 596597"/>
              <a:gd name="connsiteY9" fmla="*/ 465478 h 521122"/>
              <a:gd name="connsiteX10" fmla="*/ 380535 w 596597"/>
              <a:gd name="connsiteY10" fmla="*/ 521122 h 521122"/>
              <a:gd name="connsiteX11" fmla="*/ 324802 w 596597"/>
              <a:gd name="connsiteY11" fmla="*/ 465478 h 521122"/>
              <a:gd name="connsiteX12" fmla="*/ 324802 w 596597"/>
              <a:gd name="connsiteY12" fmla="*/ 239507 h 521122"/>
              <a:gd name="connsiteX13" fmla="*/ 380535 w 596597"/>
              <a:gd name="connsiteY13" fmla="*/ 184541 h 521122"/>
              <a:gd name="connsiteX14" fmla="*/ 220206 w 596597"/>
              <a:gd name="connsiteY14" fmla="*/ 104486 h 521122"/>
              <a:gd name="connsiteX15" fmla="*/ 275940 w 596597"/>
              <a:gd name="connsiteY15" fmla="*/ 159449 h 521122"/>
              <a:gd name="connsiteX16" fmla="*/ 275940 w 596597"/>
              <a:gd name="connsiteY16" fmla="*/ 465480 h 521122"/>
              <a:gd name="connsiteX17" fmla="*/ 220206 w 596597"/>
              <a:gd name="connsiteY17" fmla="*/ 521122 h 521122"/>
              <a:gd name="connsiteX18" fmla="*/ 164473 w 596597"/>
              <a:gd name="connsiteY18" fmla="*/ 465480 h 521122"/>
              <a:gd name="connsiteX19" fmla="*/ 164473 w 596597"/>
              <a:gd name="connsiteY19" fmla="*/ 159449 h 521122"/>
              <a:gd name="connsiteX20" fmla="*/ 220206 w 596597"/>
              <a:gd name="connsiteY20" fmla="*/ 104486 h 521122"/>
              <a:gd name="connsiteX21" fmla="*/ 55746 w 596597"/>
              <a:gd name="connsiteY21" fmla="*/ 0 h 521122"/>
              <a:gd name="connsiteX22" fmla="*/ 110812 w 596597"/>
              <a:gd name="connsiteY22" fmla="*/ 55641 h 521122"/>
              <a:gd name="connsiteX23" fmla="*/ 110812 w 596597"/>
              <a:gd name="connsiteY23" fmla="*/ 465481 h 521122"/>
              <a:gd name="connsiteX24" fmla="*/ 55746 w 596597"/>
              <a:gd name="connsiteY24" fmla="*/ 521122 h 521122"/>
              <a:gd name="connsiteX25" fmla="*/ 0 w 596597"/>
              <a:gd name="connsiteY25" fmla="*/ 465481 h 521122"/>
              <a:gd name="connsiteX26" fmla="*/ 0 w 596597"/>
              <a:gd name="connsiteY26" fmla="*/ 55641 h 521122"/>
              <a:gd name="connsiteX27" fmla="*/ 55746 w 596597"/>
              <a:gd name="connsiteY27" fmla="*/ 0 h 5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6597" h="521122">
                <a:moveTo>
                  <a:pt x="540918" y="256526"/>
                </a:moveTo>
                <a:cubicBezTo>
                  <a:pt x="571474" y="256526"/>
                  <a:pt x="596597" y="281629"/>
                  <a:pt x="596597" y="312159"/>
                </a:cubicBezTo>
                <a:lnTo>
                  <a:pt x="596597" y="465489"/>
                </a:lnTo>
                <a:cubicBezTo>
                  <a:pt x="596597" y="496019"/>
                  <a:pt x="571474" y="521122"/>
                  <a:pt x="540918" y="521122"/>
                </a:cubicBezTo>
                <a:cubicBezTo>
                  <a:pt x="510363" y="521122"/>
                  <a:pt x="485239" y="496019"/>
                  <a:pt x="485239" y="465489"/>
                </a:cubicBezTo>
                <a:lnTo>
                  <a:pt x="485239" y="312159"/>
                </a:lnTo>
                <a:cubicBezTo>
                  <a:pt x="485239" y="281629"/>
                  <a:pt x="510363" y="256526"/>
                  <a:pt x="540918" y="256526"/>
                </a:cubicBezTo>
                <a:close/>
                <a:moveTo>
                  <a:pt x="380535" y="184541"/>
                </a:moveTo>
                <a:cubicBezTo>
                  <a:pt x="411121" y="184541"/>
                  <a:pt x="436269" y="208970"/>
                  <a:pt x="436269" y="239507"/>
                </a:cubicBezTo>
                <a:lnTo>
                  <a:pt x="436269" y="465478"/>
                </a:lnTo>
                <a:cubicBezTo>
                  <a:pt x="436269" y="496014"/>
                  <a:pt x="411121" y="521122"/>
                  <a:pt x="380535" y="521122"/>
                </a:cubicBezTo>
                <a:cubicBezTo>
                  <a:pt x="349950" y="521122"/>
                  <a:pt x="324802" y="496014"/>
                  <a:pt x="324802" y="465478"/>
                </a:cubicBezTo>
                <a:lnTo>
                  <a:pt x="324802" y="239507"/>
                </a:lnTo>
                <a:cubicBezTo>
                  <a:pt x="324802" y="208970"/>
                  <a:pt x="349950" y="184541"/>
                  <a:pt x="380535" y="184541"/>
                </a:cubicBezTo>
                <a:close/>
                <a:moveTo>
                  <a:pt x="220206" y="104486"/>
                </a:moveTo>
                <a:cubicBezTo>
                  <a:pt x="250792" y="104486"/>
                  <a:pt x="275940" y="128914"/>
                  <a:pt x="275940" y="159449"/>
                </a:cubicBezTo>
                <a:lnTo>
                  <a:pt x="275940" y="465480"/>
                </a:lnTo>
                <a:cubicBezTo>
                  <a:pt x="275940" y="496015"/>
                  <a:pt x="250792" y="521122"/>
                  <a:pt x="220206" y="521122"/>
                </a:cubicBezTo>
                <a:cubicBezTo>
                  <a:pt x="189621" y="521122"/>
                  <a:pt x="164473" y="496015"/>
                  <a:pt x="164473" y="465480"/>
                </a:cubicBezTo>
                <a:lnTo>
                  <a:pt x="164473" y="159449"/>
                </a:lnTo>
                <a:cubicBezTo>
                  <a:pt x="164473" y="128914"/>
                  <a:pt x="189621" y="104486"/>
                  <a:pt x="220206" y="104486"/>
                </a:cubicBezTo>
                <a:close/>
                <a:moveTo>
                  <a:pt x="55746" y="0"/>
                </a:moveTo>
                <a:cubicBezTo>
                  <a:pt x="86338" y="0"/>
                  <a:pt x="110812" y="25106"/>
                  <a:pt x="110812" y="55641"/>
                </a:cubicBezTo>
                <a:lnTo>
                  <a:pt x="110812" y="465481"/>
                </a:lnTo>
                <a:cubicBezTo>
                  <a:pt x="110812" y="496016"/>
                  <a:pt x="86338" y="521122"/>
                  <a:pt x="55746" y="521122"/>
                </a:cubicBezTo>
                <a:cubicBezTo>
                  <a:pt x="25153" y="521122"/>
                  <a:pt x="0" y="496016"/>
                  <a:pt x="0" y="465481"/>
                </a:cubicBezTo>
                <a:lnTo>
                  <a:pt x="0" y="55641"/>
                </a:lnTo>
                <a:cubicBezTo>
                  <a:pt x="0" y="25106"/>
                  <a:pt x="25153" y="0"/>
                  <a:pt x="55746" y="0"/>
                </a:cubicBezTo>
                <a:close/>
              </a:path>
            </a:pathLst>
          </a:custGeom>
          <a:solidFill>
            <a:schemeClr val="bg1"/>
          </a:solidFill>
          <a:ln>
            <a:noFill/>
          </a:ln>
        </p:spPr>
      </p:sp>
    </p:spTree>
    <p:custDataLst>
      <p:tags r:id="rId3"/>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近期工作重点：</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100000" l="9988" r="100000"/>
                    </a14:imgEffect>
                  </a14:imgLayer>
                </a14:imgProps>
              </a:ext>
              <a:ext uri="{28A0092B-C50C-407E-A947-70E740481C1C}">
                <a14:useLocalDpi xmlns:a14="http://schemas.microsoft.com/office/drawing/2010/main" val="0"/>
              </a:ext>
            </a:extLst>
          </a:blip>
          <a:srcRect/>
          <a:stretch>
            <a:fillRect/>
          </a:stretch>
        </p:blipFill>
        <p:spPr>
          <a:xfrm>
            <a:off x="1028700" y="1046741"/>
            <a:ext cx="8709141" cy="5811259"/>
          </a:xfrm>
          <a:custGeom>
            <a:avLst/>
            <a:gdLst>
              <a:gd name="connsiteX0" fmla="*/ 0 w 10277856"/>
              <a:gd name="connsiteY0" fmla="*/ 0 h 6858000"/>
              <a:gd name="connsiteX1" fmla="*/ 10277856 w 10277856"/>
              <a:gd name="connsiteY1" fmla="*/ 0 h 6858000"/>
              <a:gd name="connsiteX2" fmla="*/ 10277856 w 10277856"/>
              <a:gd name="connsiteY2" fmla="*/ 442826 h 6858000"/>
              <a:gd name="connsiteX3" fmla="*/ 5494528 w 10277856"/>
              <a:gd name="connsiteY3" fmla="*/ 338667 h 6858000"/>
              <a:gd name="connsiteX4" fmla="*/ 5282861 w 10277856"/>
              <a:gd name="connsiteY4" fmla="*/ 2218267 h 6858000"/>
              <a:gd name="connsiteX5" fmla="*/ 5867061 w 10277856"/>
              <a:gd name="connsiteY5" fmla="*/ 2421467 h 6858000"/>
              <a:gd name="connsiteX6" fmla="*/ 6976195 w 10277856"/>
              <a:gd name="connsiteY6" fmla="*/ 3352800 h 6858000"/>
              <a:gd name="connsiteX7" fmla="*/ 7196328 w 10277856"/>
              <a:gd name="connsiteY7" fmla="*/ 3217333 h 6858000"/>
              <a:gd name="connsiteX8" fmla="*/ 9852609 w 10277856"/>
              <a:gd name="connsiteY8" fmla="*/ 6858000 h 6858000"/>
              <a:gd name="connsiteX9" fmla="*/ 0 w 102778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7856" h="6858000">
                <a:moveTo>
                  <a:pt x="0" y="0"/>
                </a:moveTo>
                <a:lnTo>
                  <a:pt x="10277856" y="0"/>
                </a:lnTo>
                <a:lnTo>
                  <a:pt x="10277856" y="442826"/>
                </a:lnTo>
                <a:lnTo>
                  <a:pt x="5494528" y="338667"/>
                </a:lnTo>
                <a:lnTo>
                  <a:pt x="5282861" y="2218267"/>
                </a:lnTo>
                <a:lnTo>
                  <a:pt x="5867061" y="2421467"/>
                </a:lnTo>
                <a:lnTo>
                  <a:pt x="6976195" y="3352800"/>
                </a:lnTo>
                <a:lnTo>
                  <a:pt x="7196328" y="3217333"/>
                </a:lnTo>
                <a:lnTo>
                  <a:pt x="9852609" y="6858000"/>
                </a:lnTo>
                <a:lnTo>
                  <a:pt x="0" y="6858000"/>
                </a:lnTo>
                <a:close/>
              </a:path>
            </a:pathLst>
          </a:custGeom>
        </p:spPr>
      </p:pic>
      <p:grpSp>
        <p:nvGrpSpPr>
          <p:cNvPr id="22" name="组合 21"/>
          <p:cNvGrpSpPr/>
          <p:nvPr/>
        </p:nvGrpSpPr>
        <p:grpSpPr>
          <a:xfrm>
            <a:off x="5626100" y="1454477"/>
            <a:ext cx="939800" cy="939800"/>
            <a:chOff x="1041400" y="1701800"/>
            <a:chExt cx="939800" cy="939800"/>
          </a:xfrm>
        </p:grpSpPr>
        <p:sp>
          <p:nvSpPr>
            <p:cNvPr id="25" name="椭圆 24"/>
            <p:cNvSpPr/>
            <p:nvPr/>
          </p:nvSpPr>
          <p:spPr>
            <a:xfrm>
              <a:off x="1041400" y="1701800"/>
              <a:ext cx="939800" cy="939800"/>
            </a:xfrm>
            <a:prstGeom prst="ellipse">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198016" y="1858767"/>
              <a:ext cx="626568" cy="625866"/>
            </a:xfrm>
            <a:prstGeom prst="rect">
              <a:avLst/>
            </a:prstGeom>
            <a:noFill/>
          </p:spPr>
          <p:txBody>
            <a:bodyPr wrap="none" rtlCol="0">
              <a:noAutofit/>
            </a:bodyPr>
            <a:lstStyle/>
            <a:p>
              <a:r>
                <a:rPr lang="en-US" altLang="zh-CN" sz="3200" b="1" dirty="0" smtClean="0">
                  <a:solidFill>
                    <a:schemeClr val="bg1"/>
                  </a:solidFill>
                  <a:latin typeface="思源宋体 CN SemiBold" panose="02020600000000000000" pitchFamily="18" charset="-122"/>
                  <a:ea typeface="思源宋体 CN SemiBold" panose="02020600000000000000" pitchFamily="18" charset="-122"/>
                </a:rPr>
                <a:t>04</a:t>
              </a:r>
              <a:endParaRPr lang="zh-CN" altLang="en-US" sz="3200" b="1" dirty="0">
                <a:solidFill>
                  <a:schemeClr val="bg1"/>
                </a:solidFill>
                <a:latin typeface="思源宋体 CN SemiBold" panose="02020600000000000000" pitchFamily="18" charset="-122"/>
                <a:ea typeface="思源宋体 CN SemiBold" panose="02020600000000000000" pitchFamily="18" charset="-122"/>
              </a:endParaRPr>
            </a:p>
          </p:txBody>
        </p:sp>
      </p:grpSp>
      <p:sp>
        <p:nvSpPr>
          <p:cNvPr id="29" name="文本框 28"/>
          <p:cNvSpPr txBox="1"/>
          <p:nvPr/>
        </p:nvSpPr>
        <p:spPr>
          <a:xfrm>
            <a:off x="4694722" y="2565119"/>
            <a:ext cx="2802556" cy="528298"/>
          </a:xfrm>
          <a:prstGeom prst="rect">
            <a:avLst/>
          </a:prstGeom>
          <a:noFill/>
        </p:spPr>
        <p:txBody>
          <a:bodyPr wrap="none" rtlCol="0">
            <a:noAutofit/>
          </a:bodyPr>
          <a:lstStyle/>
          <a:p>
            <a:r>
              <a:rPr lang="zh-CN" altLang="en-US" sz="2400" b="1" dirty="0" smtClean="0">
                <a:solidFill>
                  <a:srgbClr val="446DA5"/>
                </a:solidFill>
                <a:latin typeface="思源黑体 CN Normal" panose="020B0400000000000000" pitchFamily="34" charset="-122"/>
                <a:ea typeface="思源黑体 CN Normal" panose="020B0400000000000000" pitchFamily="34" charset="-122"/>
              </a:rPr>
              <a:t>团队资源整理工作</a:t>
            </a:r>
            <a:endParaRPr lang="zh-CN" altLang="en-US" sz="2400" b="1" dirty="0">
              <a:solidFill>
                <a:srgbClr val="446DA5"/>
              </a:solidFill>
              <a:latin typeface="思源黑体 CN Normal" panose="020B0400000000000000" pitchFamily="34" charset="-122"/>
              <a:ea typeface="思源黑体 CN Normal" panose="020B0400000000000000" pitchFamily="34" charset="-122"/>
            </a:endParaRPr>
          </a:p>
        </p:txBody>
      </p:sp>
      <p:cxnSp>
        <p:nvCxnSpPr>
          <p:cNvPr id="30" name="直接连接符 29"/>
          <p:cNvCxnSpPr/>
          <p:nvPr/>
        </p:nvCxnSpPr>
        <p:spPr>
          <a:xfrm flipH="1">
            <a:off x="4191000" y="2997873"/>
            <a:ext cx="592669" cy="653377"/>
          </a:xfrm>
          <a:prstGeom prst="line">
            <a:avLst/>
          </a:prstGeom>
          <a:ln w="15875">
            <a:gradFill flip="none" rotWithShape="1">
              <a:gsLst>
                <a:gs pos="0">
                  <a:srgbClr val="446DA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3" idx="1"/>
          </p:cNvCxnSpPr>
          <p:nvPr/>
        </p:nvCxnSpPr>
        <p:spPr>
          <a:xfrm>
            <a:off x="7322402" y="2997873"/>
            <a:ext cx="527447" cy="505878"/>
          </a:xfrm>
          <a:prstGeom prst="line">
            <a:avLst/>
          </a:prstGeom>
          <a:ln w="15875">
            <a:gradFill flip="none" rotWithShape="1">
              <a:gsLst>
                <a:gs pos="0">
                  <a:srgbClr val="446DA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7849849" y="3239602"/>
            <a:ext cx="1461223" cy="528298"/>
          </a:xfrm>
          <a:prstGeom prst="rect">
            <a:avLst/>
          </a:prstGeom>
          <a:noFill/>
        </p:spPr>
        <p:txBody>
          <a:bodyPr wrap="none" rtlCol="0">
            <a:noAutofit/>
          </a:bodyPr>
          <a:lstStyle/>
          <a:p>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团队活动</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5" name="文本框 34"/>
          <p:cNvSpPr txBox="1"/>
          <p:nvPr/>
        </p:nvSpPr>
        <p:spPr>
          <a:xfrm>
            <a:off x="7849849" y="3576180"/>
            <a:ext cx="3661966"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6" name="文本框 35"/>
          <p:cNvSpPr txBox="1"/>
          <p:nvPr/>
        </p:nvSpPr>
        <p:spPr>
          <a:xfrm>
            <a:off x="2561558" y="3239602"/>
            <a:ext cx="1461223" cy="528298"/>
          </a:xfrm>
          <a:prstGeom prst="rect">
            <a:avLst/>
          </a:prstGeom>
          <a:noFill/>
        </p:spPr>
        <p:txBody>
          <a:bodyPr wrap="none" rtlCol="0">
            <a:noAutofit/>
          </a:bodyPr>
          <a:lstStyle/>
          <a:p>
            <a:pPr algn="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人员整理</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37" name="文本框 36"/>
          <p:cNvSpPr txBox="1"/>
          <p:nvPr/>
        </p:nvSpPr>
        <p:spPr>
          <a:xfrm>
            <a:off x="360815" y="3576180"/>
            <a:ext cx="3661966"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8" name="文本框 37"/>
          <p:cNvSpPr txBox="1"/>
          <p:nvPr/>
        </p:nvSpPr>
        <p:spPr>
          <a:xfrm>
            <a:off x="525299" y="4658019"/>
            <a:ext cx="2848499" cy="750791"/>
          </a:xfrm>
          <a:prstGeom prst="rect">
            <a:avLst/>
          </a:prstGeom>
          <a:noFill/>
        </p:spPr>
        <p:txBody>
          <a:bodyPr wrap="square" rtlCol="0">
            <a:noAutofit/>
          </a:bodyPr>
          <a:lstStyle/>
          <a:p>
            <a:pPr algn="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9" name="文本框 38"/>
          <p:cNvSpPr txBox="1"/>
          <p:nvPr/>
        </p:nvSpPr>
        <p:spPr>
          <a:xfrm>
            <a:off x="8663316" y="4658019"/>
            <a:ext cx="2848499" cy="750791"/>
          </a:xfrm>
          <a:prstGeom prst="rect">
            <a:avLst/>
          </a:prstGeom>
          <a:noFill/>
        </p:spPr>
        <p:txBody>
          <a:bodyPr wrap="square" rtlCol="0">
            <a:noAutofit/>
          </a:bodyPr>
          <a:lstStyle/>
          <a:p>
            <a:pP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Tree>
    <p:custDataLst>
      <p:tags r:id="rId3"/>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DB5EF"/>
            </a:gs>
            <a:gs pos="60000">
              <a:srgbClr val="FFFFFF"/>
            </a:gs>
          </a:gsLst>
          <a:lin ang="81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47113"/>
                    </a14:imgEffect>
                  </a14:imgLayer>
                </a14:imgProps>
              </a:ext>
              <a:ext uri="{28A0092B-C50C-407E-A947-70E740481C1C}">
                <a14:useLocalDpi xmlns:a14="http://schemas.microsoft.com/office/drawing/2010/main" val="0"/>
              </a:ext>
            </a:extLst>
          </a:blip>
          <a:stretch>
            <a:fillRect/>
          </a:stretch>
        </p:blipFill>
        <p:spPr>
          <a:xfrm>
            <a:off x="0" y="588746"/>
            <a:ext cx="9403881" cy="626925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61" y="241108"/>
            <a:ext cx="1871634" cy="249958"/>
          </a:xfrm>
          <a:prstGeom prst="rect">
            <a:avLst/>
          </a:prstGeom>
        </p:spPr>
      </p:pic>
      <p:grpSp>
        <p:nvGrpSpPr>
          <p:cNvPr id="31" name="组合 30"/>
          <p:cNvGrpSpPr/>
          <p:nvPr/>
        </p:nvGrpSpPr>
        <p:grpSpPr>
          <a:xfrm>
            <a:off x="11542851" y="6422210"/>
            <a:ext cx="417098" cy="111182"/>
            <a:chOff x="2042716" y="-921865"/>
            <a:chExt cx="417098" cy="111182"/>
          </a:xfrm>
        </p:grpSpPr>
        <p:sp>
          <p:nvSpPr>
            <p:cNvPr id="28" name="椭圆 27"/>
            <p:cNvSpPr/>
            <p:nvPr/>
          </p:nvSpPr>
          <p:spPr>
            <a:xfrm>
              <a:off x="2042716"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195674"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348632" y="-921865"/>
              <a:ext cx="111182" cy="111182"/>
            </a:xfrm>
            <a:prstGeom prst="ellipse">
              <a:avLst/>
            </a:prstGeom>
            <a:solidFill>
              <a:srgbClr val="446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4077021" y="3195363"/>
            <a:ext cx="4037958" cy="869620"/>
          </a:xfrm>
          <a:prstGeom prst="rect">
            <a:avLst/>
          </a:prstGeom>
          <a:noFill/>
        </p:spPr>
        <p:txBody>
          <a:bodyPr wrap="none" rtlCol="0">
            <a:noAutofit/>
          </a:bodyPr>
          <a:lstStyle/>
          <a:p>
            <a:r>
              <a:rPr lang="zh-CN" altLang="en-US" sz="4800" b="1" dirty="0" smtClean="0">
                <a:solidFill>
                  <a:srgbClr val="446DA5"/>
                </a:solidFill>
                <a:latin typeface="思源宋体 CN SemiBold" panose="02020600000000000000" pitchFamily="18" charset="-122"/>
                <a:ea typeface="思源宋体 CN SemiBold" panose="02020600000000000000" pitchFamily="18" charset="-122"/>
              </a:rPr>
              <a:t>项目进展总结</a:t>
            </a:r>
            <a:endParaRPr lang="zh-CN" altLang="en-US" sz="48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26" name="文本框 25"/>
          <p:cNvSpPr txBox="1"/>
          <p:nvPr/>
        </p:nvSpPr>
        <p:spPr>
          <a:xfrm>
            <a:off x="4077021" y="2055572"/>
            <a:ext cx="1227381" cy="869620"/>
          </a:xfrm>
          <a:prstGeom prst="rect">
            <a:avLst/>
          </a:prstGeom>
          <a:noFill/>
        </p:spPr>
        <p:txBody>
          <a:bodyPr wrap="none" rtlCol="0">
            <a:noAutofit/>
          </a:bodyPr>
          <a:lstStyle/>
          <a:p>
            <a:r>
              <a:rPr lang="en-US" altLang="zh-CN" sz="6000" b="1" i="1" u="sng" dirty="0" smtClean="0">
                <a:solidFill>
                  <a:srgbClr val="446DA5"/>
                </a:solidFill>
                <a:latin typeface="思源宋体 CN SemiBold" panose="02020600000000000000" pitchFamily="18" charset="-122"/>
                <a:ea typeface="思源宋体 CN SemiBold" panose="02020600000000000000" pitchFamily="18" charset="-122"/>
              </a:rPr>
              <a:t>02</a:t>
            </a:r>
            <a:endParaRPr lang="zh-CN" altLang="en-US" sz="6000" b="1" i="1" u="sng" dirty="0">
              <a:solidFill>
                <a:srgbClr val="446DA5"/>
              </a:solidFill>
              <a:latin typeface="思源宋体 CN SemiBold" panose="02020600000000000000" pitchFamily="18" charset="-122"/>
              <a:ea typeface="思源宋体 CN SemiBold" panose="02020600000000000000" pitchFamily="18" charset="-122"/>
            </a:endParaRPr>
          </a:p>
        </p:txBody>
      </p:sp>
      <p:sp>
        <p:nvSpPr>
          <p:cNvPr id="32" name="矩形 31"/>
          <p:cNvSpPr/>
          <p:nvPr/>
        </p:nvSpPr>
        <p:spPr>
          <a:xfrm>
            <a:off x="4077021" y="4143718"/>
            <a:ext cx="2815548" cy="350702"/>
          </a:xfrm>
          <a:prstGeom prst="rect">
            <a:avLst/>
          </a:prstGeom>
        </p:spPr>
        <p:txBody>
          <a:bodyPr wrap="none">
            <a:noAutofit/>
          </a:bodyPr>
          <a:lstStyle/>
          <a:p>
            <a:r>
              <a:rPr lang="en-US" altLang="zh-CN" dirty="0">
                <a:solidFill>
                  <a:srgbClr val="333333"/>
                </a:solidFill>
                <a:latin typeface="Arial" panose="020B0604020202020204" pitchFamily="34" charset="0"/>
              </a:rPr>
              <a:t>PROJECT PROGRESS SUMMARY </a:t>
            </a:r>
            <a:endParaRPr lang="zh-CN" altLang="en-US" dirty="0">
              <a:solidFill>
                <a:srgbClr val="333333"/>
              </a:solidFill>
              <a:latin typeface="Arial" panose="020B0604020202020204" pitchFamily="34" charset="0"/>
            </a:endParaRPr>
          </a:p>
        </p:txBody>
      </p:sp>
      <p:sp>
        <p:nvSpPr>
          <p:cNvPr id="33" name="文本框 32"/>
          <p:cNvSpPr txBox="1"/>
          <p:nvPr/>
        </p:nvSpPr>
        <p:spPr>
          <a:xfrm>
            <a:off x="9566862" y="300315"/>
            <a:ext cx="2393087" cy="698458"/>
          </a:xfrm>
          <a:prstGeom prst="rect">
            <a:avLst/>
          </a:prstGeom>
          <a:noFill/>
        </p:spPr>
        <p:txBody>
          <a:bodyPr vert="horz" wrap="none" rtlCol="0">
            <a:noAutofit/>
          </a:bodyPr>
          <a:lstStyle>
            <a:defPPr>
              <a:defRPr lang="zh-CN"/>
            </a:defPPr>
            <a:lvl1pPr algn="ctr">
              <a:defRPr sz="5400" b="1">
                <a:solidFill>
                  <a:schemeClr val="tx1">
                    <a:lumMod val="65000"/>
                    <a:lumOff val="35000"/>
                    <a:alpha val="20000"/>
                  </a:schemeClr>
                </a:solidFill>
                <a:latin typeface="思源宋体 CN SemiBold" panose="02020600000000000000" pitchFamily="18" charset="-122"/>
                <a:ea typeface="思源宋体 CN SemiBold" panose="02020600000000000000" pitchFamily="18" charset="-122"/>
              </a:defRPr>
            </a:lvl1pPr>
          </a:lstStyle>
          <a:p>
            <a:r>
              <a:rPr lang="zh-CN" altLang="en-US" sz="4400" dirty="0" smtClean="0"/>
              <a:t>第二部分</a:t>
            </a:r>
            <a:endParaRPr lang="zh-CN" altLang="en-US" sz="4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D1F5"/>
            </a:gs>
            <a:gs pos="62000">
              <a:srgbClr val="FFFFFF"/>
            </a:gs>
          </a:gsLst>
          <a:lin ang="8100000" scaled="1"/>
          <a:tileRect/>
        </a:gradFill>
        <a:effectLst/>
      </p:bgPr>
    </p:bg>
    <p:spTree>
      <p:nvGrpSpPr>
        <p:cNvPr id="1" name=""/>
        <p:cNvGrpSpPr/>
        <p:nvPr/>
      </p:nvGrpSpPr>
      <p:grpSpPr>
        <a:xfrm>
          <a:off x="0" y="0"/>
          <a:ext cx="0" cy="0"/>
          <a:chOff x="0" y="0"/>
          <a:chExt cx="0" cy="0"/>
        </a:xfrm>
      </p:grpSpPr>
      <p:sp>
        <p:nvSpPr>
          <p:cNvPr id="14" name="文本框 13"/>
          <p:cNvSpPr txBox="1"/>
          <p:nvPr/>
        </p:nvSpPr>
        <p:spPr>
          <a:xfrm>
            <a:off x="525299" y="250033"/>
            <a:ext cx="3315181" cy="625866"/>
          </a:xfrm>
          <a:prstGeom prst="rect">
            <a:avLst/>
          </a:prstGeom>
          <a:noFill/>
        </p:spPr>
        <p:txBody>
          <a:bodyPr wrap="none" rtlCol="0">
            <a:noAutofit/>
          </a:bodyPr>
          <a:lstStyle/>
          <a:p>
            <a:r>
              <a:rPr lang="zh-CN" altLang="en-US" sz="3200" b="1" dirty="0" smtClean="0">
                <a:solidFill>
                  <a:srgbClr val="446DA5"/>
                </a:solidFill>
                <a:latin typeface="思源宋体 CN SemiBold" panose="02020600000000000000" pitchFamily="18" charset="-122"/>
                <a:ea typeface="思源宋体 CN SemiBold" panose="02020600000000000000" pitchFamily="18" charset="-122"/>
              </a:rPr>
              <a:t>项目进展总结</a:t>
            </a:r>
            <a:r>
              <a:rPr lang="en-US" altLang="zh-CN" sz="3200" b="1" dirty="0" smtClean="0">
                <a:solidFill>
                  <a:srgbClr val="446DA5"/>
                </a:solidFill>
                <a:latin typeface="思源宋体 CN SemiBold" panose="02020600000000000000" pitchFamily="18" charset="-122"/>
                <a:ea typeface="思源宋体 CN SemiBold" panose="02020600000000000000" pitchFamily="18" charset="-122"/>
              </a:rPr>
              <a:t>:</a:t>
            </a:r>
            <a:endParaRPr lang="zh-CN" altLang="en-US" sz="3200" b="1" dirty="0">
              <a:solidFill>
                <a:srgbClr val="446DA5"/>
              </a:solidFill>
              <a:latin typeface="思源宋体 CN SemiBold" panose="02020600000000000000" pitchFamily="18" charset="-122"/>
              <a:ea typeface="思源宋体 CN SemiBold" panose="02020600000000000000" pitchFamily="18" charset="-122"/>
            </a:endParaRPr>
          </a:p>
        </p:txBody>
      </p:sp>
      <p:sp>
        <p:nvSpPr>
          <p:cNvPr id="19" name="任意多边形 18"/>
          <p:cNvSpPr/>
          <p:nvPr/>
        </p:nvSpPr>
        <p:spPr>
          <a:xfrm rot="8729485">
            <a:off x="-201322" y="-25977"/>
            <a:ext cx="637467" cy="512727"/>
          </a:xfrm>
          <a:custGeom>
            <a:avLst/>
            <a:gdLst>
              <a:gd name="connsiteX0" fmla="*/ 284966 w 637467"/>
              <a:gd name="connsiteY0" fmla="*/ 512727 h 512727"/>
              <a:gd name="connsiteX1" fmla="*/ 3869 w 637467"/>
              <a:gd name="connsiteY1" fmla="*/ 319473 h 512727"/>
              <a:gd name="connsiteX2" fmla="*/ 0 w 637467"/>
              <a:gd name="connsiteY2" fmla="*/ 288758 h 512727"/>
              <a:gd name="connsiteX3" fmla="*/ 288758 w 637467"/>
              <a:gd name="connsiteY3" fmla="*/ 0 h 512727"/>
              <a:gd name="connsiteX4" fmla="*/ 637467 w 637467"/>
              <a:gd name="connsiteY4" fmla="*/ 0 h 51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67" h="512727">
                <a:moveTo>
                  <a:pt x="284966" y="512727"/>
                </a:moveTo>
                <a:lnTo>
                  <a:pt x="3869" y="319473"/>
                </a:lnTo>
                <a:lnTo>
                  <a:pt x="0" y="288758"/>
                </a:lnTo>
                <a:cubicBezTo>
                  <a:pt x="0" y="129281"/>
                  <a:pt x="129281" y="0"/>
                  <a:pt x="288758" y="0"/>
                </a:cubicBezTo>
                <a:lnTo>
                  <a:pt x="637467" y="0"/>
                </a:lnTo>
                <a:close/>
              </a:path>
            </a:pathLst>
          </a:custGeom>
          <a:gradFill flip="none" rotWithShape="1">
            <a:gsLst>
              <a:gs pos="17000">
                <a:srgbClr val="446DA5"/>
              </a:gs>
              <a:gs pos="100000">
                <a:srgbClr val="FFFF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6552" y="1212782"/>
            <a:ext cx="2544904" cy="1698859"/>
          </a:xfrm>
          <a:prstGeom prst="rect">
            <a:avLst/>
          </a:prstGeom>
        </p:spPr>
      </p:pic>
      <p:sp>
        <p:nvSpPr>
          <p:cNvPr id="20" name="圆角矩形 19"/>
          <p:cNvSpPr/>
          <p:nvPr/>
        </p:nvSpPr>
        <p:spPr>
          <a:xfrm>
            <a:off x="3181456" y="1212782"/>
            <a:ext cx="8373993" cy="1698859"/>
          </a:xfrm>
          <a:prstGeom prst="roundRect">
            <a:avLst>
              <a:gd name="adj" fmla="val 0"/>
            </a:avLst>
          </a:prstGeom>
          <a:gradFill>
            <a:gsLst>
              <a:gs pos="2000">
                <a:schemeClr val="accent1">
                  <a:lumMod val="60000"/>
                  <a:lumOff val="40000"/>
                </a:schemeClr>
              </a:gs>
              <a:gs pos="100000">
                <a:schemeClr val="accent1">
                  <a:lumMod val="75000"/>
                </a:schemeClr>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249248" y="1291362"/>
            <a:ext cx="1852141" cy="430956"/>
          </a:xfrm>
          <a:prstGeom prst="rect">
            <a:avLst/>
          </a:prstGeom>
          <a:noFill/>
        </p:spPr>
        <p:txBody>
          <a:bodyPr wrap="none" rtlCol="0">
            <a:noAutofit/>
          </a:bodyPr>
          <a:lstStyle/>
          <a:p>
            <a:r>
              <a:rPr lang="zh-CN" altLang="en-US" sz="2000" b="1" dirty="0" smtClean="0">
                <a:solidFill>
                  <a:schemeClr val="bg1"/>
                </a:solidFill>
                <a:latin typeface="思源黑体 CN Normal" panose="020B0400000000000000" pitchFamily="34" charset="-122"/>
                <a:ea typeface="思源黑体 CN Normal" panose="020B0400000000000000" pitchFamily="34" charset="-122"/>
              </a:rPr>
              <a:t>项目情况概述</a:t>
            </a:r>
            <a:endParaRPr lang="zh-CN" altLang="en-US" sz="2000" b="1" dirty="0">
              <a:solidFill>
                <a:schemeClr val="bg1"/>
              </a:solidFill>
              <a:latin typeface="思源黑体 CN Normal" panose="020B0400000000000000" pitchFamily="34" charset="-122"/>
              <a:ea typeface="思源黑体 CN Normal" panose="020B0400000000000000" pitchFamily="34" charset="-122"/>
            </a:endParaRPr>
          </a:p>
        </p:txBody>
      </p:sp>
      <p:sp>
        <p:nvSpPr>
          <p:cNvPr id="24" name="文本框 23"/>
          <p:cNvSpPr txBox="1"/>
          <p:nvPr/>
        </p:nvSpPr>
        <p:spPr>
          <a:xfrm>
            <a:off x="3249248" y="1615837"/>
            <a:ext cx="8021768" cy="1295804"/>
          </a:xfrm>
          <a:prstGeom prst="rect">
            <a:avLst/>
          </a:prstGeom>
          <a:noFill/>
        </p:spPr>
        <p:txBody>
          <a:bodyPr wrap="square" rtlCol="0">
            <a:noAutofit/>
          </a:bodyPr>
          <a:lstStyle/>
          <a:p>
            <a:pPr>
              <a:lnSpc>
                <a:spcPct val="150000"/>
              </a:lnSpc>
            </a:pPr>
            <a:r>
              <a:rPr lang="zh-CN" altLang="en-US" sz="1600" dirty="0" smtClean="0">
                <a:solidFill>
                  <a:schemeClr val="bg1"/>
                </a:solidFill>
                <a:latin typeface="思源黑体 CN Normal" panose="020B0400000000000000" pitchFamily="34" charset="-122"/>
                <a:ea typeface="思源黑体 CN Normal" panose="020B0400000000000000" pitchFamily="34" charset="-122"/>
              </a:rPr>
              <a:t>该项目是公司着重支持的重大项目之一，是本年度重点完成指标，从年初到如今的发展，离不开每个员工的努力，项目进展顺利，资源符合逾期，基本方向和公司战略组织方向非常吻合。</a:t>
            </a:r>
            <a:endParaRPr lang="zh-CN" altLang="en-US" sz="1600" dirty="0">
              <a:solidFill>
                <a:schemeClr val="bg1"/>
              </a:solidFill>
              <a:latin typeface="思源黑体 CN Normal" panose="020B0400000000000000" pitchFamily="34" charset="-122"/>
              <a:ea typeface="思源黑体 CN Normal" panose="020B0400000000000000" pitchFamily="34" charset="-122"/>
            </a:endParaRPr>
          </a:p>
        </p:txBody>
      </p:sp>
      <p:sp>
        <p:nvSpPr>
          <p:cNvPr id="27" name="文本框 26"/>
          <p:cNvSpPr txBox="1"/>
          <p:nvPr/>
        </p:nvSpPr>
        <p:spPr>
          <a:xfrm>
            <a:off x="1344275" y="3749741"/>
            <a:ext cx="1461223" cy="528298"/>
          </a:xfrm>
          <a:prstGeom prst="rect">
            <a:avLst/>
          </a:prstGeom>
          <a:noFill/>
        </p:spPr>
        <p:txBody>
          <a:bodyPr wrap="none" rtlCol="0">
            <a:noAutofit/>
          </a:bodyPr>
          <a:lstStyle/>
          <a:p>
            <a:pPr algn="ct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项目特点一</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28" name="文本框 27"/>
          <p:cNvSpPr txBox="1"/>
          <p:nvPr/>
        </p:nvSpPr>
        <p:spPr>
          <a:xfrm>
            <a:off x="636552" y="4278039"/>
            <a:ext cx="2876669" cy="750791"/>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34" name="文本框 33"/>
          <p:cNvSpPr txBox="1"/>
          <p:nvPr/>
        </p:nvSpPr>
        <p:spPr>
          <a:xfrm>
            <a:off x="5365389" y="3749741"/>
            <a:ext cx="1461223" cy="528298"/>
          </a:xfrm>
          <a:prstGeom prst="rect">
            <a:avLst/>
          </a:prstGeom>
          <a:noFill/>
        </p:spPr>
        <p:txBody>
          <a:bodyPr wrap="none" rtlCol="0">
            <a:noAutofit/>
          </a:bodyPr>
          <a:lstStyle/>
          <a:p>
            <a:pPr algn="ct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项目特点二</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0" name="文本框 39"/>
          <p:cNvSpPr txBox="1"/>
          <p:nvPr/>
        </p:nvSpPr>
        <p:spPr>
          <a:xfrm>
            <a:off x="4657666" y="4278039"/>
            <a:ext cx="2876669" cy="750792"/>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
        <p:nvSpPr>
          <p:cNvPr id="42" name="文本框 41"/>
          <p:cNvSpPr txBox="1"/>
          <p:nvPr/>
        </p:nvSpPr>
        <p:spPr>
          <a:xfrm>
            <a:off x="9386503" y="3749741"/>
            <a:ext cx="1461223" cy="528298"/>
          </a:xfrm>
          <a:prstGeom prst="rect">
            <a:avLst/>
          </a:prstGeom>
          <a:noFill/>
        </p:spPr>
        <p:txBody>
          <a:bodyPr wrap="none" rtlCol="0">
            <a:noAutofit/>
          </a:bodyPr>
          <a:lstStyle/>
          <a:p>
            <a:pPr algn="ctr"/>
            <a:r>
              <a:rPr lang="zh-CN" altLang="en-US" sz="2000" b="1" dirty="0" smtClean="0">
                <a:solidFill>
                  <a:srgbClr val="446DA5"/>
                </a:solidFill>
                <a:latin typeface="思源黑体 CN Normal" panose="020B0400000000000000" pitchFamily="34" charset="-122"/>
                <a:ea typeface="思源黑体 CN Normal" panose="020B0400000000000000" pitchFamily="34" charset="-122"/>
              </a:rPr>
              <a:t>项目特点三</a:t>
            </a:r>
            <a:endParaRPr lang="zh-CN" altLang="en-US" sz="2000" b="1" dirty="0">
              <a:solidFill>
                <a:srgbClr val="446DA5"/>
              </a:solidFill>
              <a:latin typeface="思源黑体 CN Normal" panose="020B0400000000000000" pitchFamily="34" charset="-122"/>
              <a:ea typeface="思源黑体 CN Normal" panose="020B0400000000000000" pitchFamily="34" charset="-122"/>
            </a:endParaRPr>
          </a:p>
        </p:txBody>
      </p:sp>
      <p:sp>
        <p:nvSpPr>
          <p:cNvPr id="43" name="文本框 42"/>
          <p:cNvSpPr txBox="1"/>
          <p:nvPr/>
        </p:nvSpPr>
        <p:spPr>
          <a:xfrm>
            <a:off x="8678780" y="4278039"/>
            <a:ext cx="2876669" cy="750792"/>
          </a:xfrm>
          <a:prstGeom prst="rect">
            <a:avLst/>
          </a:prstGeom>
          <a:noFill/>
        </p:spPr>
        <p:txBody>
          <a:bodyPr wrap="square" rtlCol="0">
            <a:noAutofit/>
          </a:bodyPr>
          <a:lstStyle/>
          <a:p>
            <a:pPr algn="ctr">
              <a:lnSpc>
                <a:spcPct val="150000"/>
              </a:lnSpc>
            </a:pPr>
            <a:r>
              <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rPr>
              <a:t>输入文本内容处输入文本内容处输入文本内容处输入文本内容处输入文本内容处文本内容处输入文本内容处输入文本内容处输入文本内容</a:t>
            </a: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smtClean="0">
              <a:solidFill>
                <a:schemeClr val="tx1">
                  <a:lumMod val="75000"/>
                  <a:lumOff val="25000"/>
                </a:schemeClr>
              </a:solidFill>
              <a:latin typeface="思源黑体 CN Normal" panose="020B0400000000000000" pitchFamily="34" charset="-122"/>
              <a:ea typeface="思源黑体 CN Normal" panose="020B0400000000000000" pitchFamily="34" charset="-122"/>
            </a:endParaRPr>
          </a:p>
          <a:p>
            <a:pPr algn="ctr">
              <a:lnSpc>
                <a:spcPct val="150000"/>
              </a:lnSpc>
            </a:pPr>
            <a:endParaRPr lang="zh-CN" altLang="en-US" sz="1200" b="1" dirty="0">
              <a:solidFill>
                <a:schemeClr val="tx1">
                  <a:lumMod val="75000"/>
                  <a:lumOff val="25000"/>
                </a:schemeClr>
              </a:solidFill>
              <a:latin typeface="思源黑体 CN Normal" panose="020B0400000000000000" pitchFamily="34" charset="-122"/>
              <a:ea typeface="思源黑体 CN Normal" panose="020B0400000000000000" pitchFamily="34" charset="-122"/>
            </a:endParaRPr>
          </a:p>
        </p:txBody>
      </p:sp>
    </p:spTree>
    <p:custDataLst>
      <p:tags r:id="rId2"/>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ISLIDE.ICON" val="#33139;#369166;"/>
</p:tagLst>
</file>

<file path=ppt/tags/tag10.xml><?xml version="1.0" encoding="utf-8"?>
<p:tagLst xmlns:p="http://schemas.openxmlformats.org/presentationml/2006/main">
  <p:tag name="ISLIDE.ICON" val="#33139;#369166;#51931;#51737;#393596;#7507;#87123;#89683;#7507;#95091;#99955;"/>
</p:tagLst>
</file>

<file path=ppt/tags/tag11.xml><?xml version="1.0" encoding="utf-8"?>
<p:tagLst xmlns:p="http://schemas.openxmlformats.org/presentationml/2006/main">
  <p:tag name="ISLIDE.ICON" val="#33139;#369166;#51931;#51737;#393596;#7507;#87123;#89683;#7507;#95091;#99955;"/>
</p:tagLst>
</file>

<file path=ppt/tags/tag12.xml><?xml version="1.0" encoding="utf-8"?>
<p:tagLst xmlns:p="http://schemas.openxmlformats.org/presentationml/2006/main">
  <p:tag name="KSO_WPP_MARK_KEY" val="5c465100-99dd-4dc6-85ce-5854b71b4236"/>
  <p:tag name="COMMONDATA" val="eyJoZGlkIjoiYzA3YzZlZTAxNWY3MGQzZjc3YzRhZjNhMGFlNTIxMzgifQ=="/>
</p:tagLst>
</file>

<file path=ppt/tags/tag2.xml><?xml version="1.0" encoding="utf-8"?>
<p:tagLst xmlns:p="http://schemas.openxmlformats.org/presentationml/2006/main">
  <p:tag name="ISLIDE.ICON" val="#33139;#369166;#51931;#51737;#393596;"/>
</p:tagLst>
</file>

<file path=ppt/tags/tag3.xml><?xml version="1.0" encoding="utf-8"?>
<p:tagLst xmlns:p="http://schemas.openxmlformats.org/presentationml/2006/main">
  <p:tag name="ISLIDE.ICON" val="#33139;#369166;#51931;#51737;#393596;"/>
</p:tagLst>
</file>

<file path=ppt/tags/tag4.xml><?xml version="1.0" encoding="utf-8"?>
<p:tagLst xmlns:p="http://schemas.openxmlformats.org/presentationml/2006/main">
  <p:tag name="ISLIDE.ICON" val="#33139;#369166;#51931;#51737;#393596;"/>
</p:tagLst>
</file>

<file path=ppt/tags/tag5.xml><?xml version="1.0" encoding="utf-8"?>
<p:tagLst xmlns:p="http://schemas.openxmlformats.org/presentationml/2006/main">
  <p:tag name="ISLIDE.ICON" val="#33139;#369166;#51931;#51737;#393596;#7507;"/>
</p:tagLst>
</file>

<file path=ppt/tags/tag6.xml><?xml version="1.0" encoding="utf-8"?>
<p:tagLst xmlns:p="http://schemas.openxmlformats.org/presentationml/2006/main">
  <p:tag name="ISLIDE.ICON" val="#33139;#369166;#51931;#51737;#393596;#7507;"/>
</p:tagLst>
</file>

<file path=ppt/tags/tag7.xml><?xml version="1.0" encoding="utf-8"?>
<p:tagLst xmlns:p="http://schemas.openxmlformats.org/presentationml/2006/main">
  <p:tag name="ISLIDE.ICON" val="#33139;#369166;#51931;#51737;#393596;#7507;"/>
</p:tagLst>
</file>

<file path=ppt/tags/tag8.xml><?xml version="1.0" encoding="utf-8"?>
<p:tagLst xmlns:p="http://schemas.openxmlformats.org/presentationml/2006/main">
  <p:tag name="ISLIDE.ICON" val="#33139;#369166;#51931;#51737;#393596;#7507;"/>
</p:tagLst>
</file>

<file path=ppt/tags/tag9.xml><?xml version="1.0" encoding="utf-8"?>
<p:tagLst xmlns:p="http://schemas.openxmlformats.org/presentationml/2006/main">
  <p:tag name="ISLIDE.ICON" val="#33139;#369166;#51931;#51737;#393596;#7507;#87123;"/>
</p:tagLst>
</file>

<file path=ppt/theme/theme1.xml><?xml version="1.0" encoding="utf-8"?>
<a:theme xmlns:a="http://schemas.openxmlformats.org/drawingml/2006/main" name="封面页​​">
  <a:themeElements>
    <a:clrScheme name="自定义 1">
      <a:dk1>
        <a:sysClr val="windowText" lastClr="000000"/>
      </a:dk1>
      <a:lt1>
        <a:sysClr val="window" lastClr="FFFFFF"/>
      </a:lt1>
      <a:dk2>
        <a:srgbClr val="44546A"/>
      </a:dk2>
      <a:lt2>
        <a:srgbClr val="E7E6E6"/>
      </a:lt2>
      <a:accent1>
        <a:srgbClr val="5B9BD5"/>
      </a:accent1>
      <a:accent2>
        <a:srgbClr val="FFFFFF"/>
      </a:accent2>
      <a:accent3>
        <a:srgbClr val="9CC3E5"/>
      </a:accent3>
      <a:accent4>
        <a:srgbClr val="2E75B5"/>
      </a:accent4>
      <a:accent5>
        <a:srgbClr val="85C0FB"/>
      </a:accent5>
      <a:accent6>
        <a:srgbClr val="D9E2F3"/>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Normal"/>
        <a:ea typeface=""/>
        <a:cs typeface=""/>
        <a:font script="Jpan" typeface="游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Norm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思源黑体 CN Norm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3588</Words>
  <Application>WPS 演示</Application>
  <PresentationFormat>宽屏</PresentationFormat>
  <Paragraphs>380</Paragraphs>
  <Slides>19</Slides>
  <Notes>19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19</vt:i4>
      </vt:variant>
    </vt:vector>
  </HeadingPairs>
  <TitlesOfParts>
    <vt:vector size="29" baseType="lpstr">
      <vt:lpstr>Arial</vt:lpstr>
      <vt:lpstr>宋体</vt:lpstr>
      <vt:lpstr>Wingdings</vt:lpstr>
      <vt:lpstr>思源黑体 CN Normal</vt:lpstr>
      <vt:lpstr>思源宋体 CN SemiBold</vt:lpstr>
      <vt:lpstr>微软雅黑 Light</vt:lpstr>
      <vt:lpstr>Segoe UI Light</vt:lpstr>
      <vt:lpstr>微软雅黑</vt:lpstr>
      <vt:lpstr>Arial Unicode MS</vt:lpstr>
      <vt:lpstr>封面页​​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胥清</dc:creator>
  <cp:lastModifiedBy>WPS_375837323</cp:lastModifiedBy>
  <cp:revision>67</cp:revision>
  <dcterms:created xsi:type="dcterms:W3CDTF">2022-07-01T01:51:00Z</dcterms:created>
  <dcterms:modified xsi:type="dcterms:W3CDTF">2022-07-11T08:55:47Z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02F5062565F14E7CB925931BC9C357DD</vt:lpwstr>
  </property>
  <property fmtid="{D5CDD505-2E9C-101B-9397-08002B2CF9AE}" pid="3" name="KSOProductBuildVer">
    <vt:lpwstr>2052-11.1.0.11875</vt:lpwstr>
  </property>
</Properties>
</file>