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256" r:id="rId2"/>
    <p:sldId id="298" r:id="rId3"/>
    <p:sldId id="258" r:id="rId4"/>
    <p:sldId id="259" r:id="rId5"/>
    <p:sldId id="299" r:id="rId6"/>
    <p:sldId id="260" r:id="rId7"/>
    <p:sldId id="274" r:id="rId8"/>
    <p:sldId id="289" r:id="rId9"/>
    <p:sldId id="291" r:id="rId10"/>
    <p:sldId id="275" r:id="rId11"/>
    <p:sldId id="282" r:id="rId12"/>
    <p:sldId id="292" r:id="rId13"/>
    <p:sldId id="277" r:id="rId14"/>
    <p:sldId id="265" r:id="rId15"/>
    <p:sldId id="295" r:id="rId16"/>
    <p:sldId id="273" r:id="rId17"/>
    <p:sldId id="293" r:id="rId18"/>
    <p:sldId id="301" r:id="rId19"/>
    <p:sldId id="266" r:id="rId20"/>
    <p:sldId id="271" r:id="rId21"/>
    <p:sldId id="270" r:id="rId22"/>
    <p:sldId id="262" r:id="rId23"/>
    <p:sldId id="267" r:id="rId24"/>
    <p:sldId id="280" r:id="rId25"/>
    <p:sldId id="279" r:id="rId26"/>
    <p:sldId id="269" r:id="rId27"/>
    <p:sldId id="296" r:id="rId28"/>
    <p:sldId id="297" r:id="rId29"/>
    <p:sldId id="300" r:id="rId30"/>
    <p:sldId id="264" r:id="rId31"/>
    <p:sldId id="302" r:id="rId32"/>
  </p:sldIdLst>
  <p:sldSz cx="12192000" cy="6858000"/>
  <p:notesSz cx="6858000" cy="9144000"/>
  <p:embeddedFontLst>
    <p:embeddedFont>
      <p:font typeface="阿里巴巴普惠体 2.0 105 Heavy" panose="00020600040101010101" pitchFamily="18" charset="-122"/>
      <p:bold r:id="rId34"/>
    </p:embeddedFont>
    <p:embeddedFont>
      <p:font typeface="阿里巴巴普惠体 2.0 35 Thin" panose="00020600040101010101" pitchFamily="18" charset="-122"/>
      <p:regular r:id="rId35"/>
    </p:embeddedFont>
    <p:embeddedFont>
      <p:font typeface="阿里巴巴普惠体 2.0 55 Regular" panose="00020600040101010101" pitchFamily="18" charset="-122"/>
      <p:regular r:id="rId36"/>
      <p:bold r:id="rId37"/>
    </p:embeddedFont>
    <p:embeddedFont>
      <p:font typeface="等线" panose="02010600030101010101" pitchFamily="2" charset="-122"/>
      <p:regular r:id="rId38"/>
      <p:bold r:id="rId39"/>
    </p:embeddedFont>
    <p:embeddedFont>
      <p:font typeface="微软雅黑" panose="020B0503020204020204" pitchFamily="34" charset="-122"/>
      <p:regular r:id="rId40"/>
      <p:bold r:id="rId41"/>
    </p:embeddedFont>
    <p:embeddedFont>
      <p:font typeface="微软雅黑" panose="020B0503020204020204" pitchFamily="34" charset="-122"/>
      <p:regular r:id="rId40"/>
      <p:bold r:id="rId41"/>
    </p:embeddedFont>
    <p:embeddedFont>
      <p:font typeface="微软雅黑 Light" panose="020B0502040204020203" pitchFamily="34" charset="-122"/>
      <p:regular r:id="rId4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封面页" id="{0C3D8ACD-40EB-49EA-AC36-8C0D6639EEB8}">
          <p14:sldIdLst>
            <p14:sldId id="256"/>
            <p14:sldId id="298"/>
          </p14:sldIdLst>
        </p14:section>
        <p14:section name="目录页" id="{E539A72C-1976-4F58-8CFD-78AD938B966A}">
          <p14:sldIdLst>
            <p14:sldId id="258"/>
          </p14:sldIdLst>
        </p14:section>
        <p14:section name="过渡页" id="{7E90C15E-B381-4372-B013-F643CF8EB860}">
          <p14:sldIdLst>
            <p14:sldId id="259"/>
          </p14:sldIdLst>
        </p14:section>
        <p14:section name="内容页" id="{F336B435-01BE-498F-883E-99B1ECD2759F}">
          <p14:sldIdLst>
            <p14:sldId id="299"/>
            <p14:sldId id="260"/>
            <p14:sldId id="274"/>
            <p14:sldId id="289"/>
            <p14:sldId id="291"/>
            <p14:sldId id="275"/>
            <p14:sldId id="282"/>
            <p14:sldId id="292"/>
            <p14:sldId id="277"/>
            <p14:sldId id="265"/>
            <p14:sldId id="295"/>
            <p14:sldId id="273"/>
            <p14:sldId id="293"/>
            <p14:sldId id="301"/>
            <p14:sldId id="266"/>
            <p14:sldId id="271"/>
            <p14:sldId id="270"/>
            <p14:sldId id="262"/>
            <p14:sldId id="267"/>
            <p14:sldId id="280"/>
            <p14:sldId id="279"/>
            <p14:sldId id="269"/>
            <p14:sldId id="296"/>
            <p14:sldId id="297"/>
            <p14:sldId id="300"/>
            <p14:sldId id="264"/>
            <p14:sldId id="30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23" userDrawn="1">
          <p15:clr>
            <a:srgbClr val="A4A3A4"/>
          </p15:clr>
        </p15:guide>
        <p15:guide id="2" pos="415" userDrawn="1">
          <p15:clr>
            <a:srgbClr val="A4A3A4"/>
          </p15:clr>
        </p15:guide>
        <p15:guide id="3" pos="726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ADFC"/>
    <a:srgbClr val="404040"/>
    <a:srgbClr val="FFD92C"/>
    <a:srgbClr val="001DF5"/>
    <a:srgbClr val="FEF085"/>
    <a:srgbClr val="0172F6"/>
    <a:srgbClr val="D5AA7F"/>
    <a:srgbClr val="A17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548" autoAdjust="0"/>
    <p:restoredTop sz="94406" autoAdjust="0"/>
  </p:normalViewPr>
  <p:slideViewPr>
    <p:cSldViewPr snapToGrid="0" showGuides="1">
      <p:cViewPr varScale="1">
        <p:scale>
          <a:sx n="61" d="100"/>
          <a:sy n="61" d="100"/>
        </p:scale>
        <p:origin x="556" y="44"/>
      </p:cViewPr>
      <p:guideLst>
        <p:guide orient="horz" pos="323"/>
        <p:guide pos="415"/>
        <p:guide pos="726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7" d="100"/>
        <a:sy n="7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人数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F83-4AB2-B2C1-5E31D681F820}"/>
              </c:ext>
            </c:extLst>
          </c:dPt>
          <c:dPt>
            <c:idx val="1"/>
            <c:bubble3D val="0"/>
            <c:spPr>
              <a:solidFill>
                <a:schemeClr val="accent1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F83-4AB2-B2C1-5E31D681F820}"/>
              </c:ext>
            </c:extLst>
          </c:dPt>
          <c:dPt>
            <c:idx val="2"/>
            <c:bubble3D val="0"/>
            <c:spPr>
              <a:solidFill>
                <a:schemeClr val="accent1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F83-4AB2-B2C1-5E31D681F820}"/>
              </c:ext>
            </c:extLst>
          </c:dPt>
          <c:dPt>
            <c:idx val="3"/>
            <c:bubble3D val="0"/>
            <c:spPr>
              <a:solidFill>
                <a:schemeClr val="accent1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F83-4AB2-B2C1-5E31D681F820}"/>
              </c:ext>
            </c:extLst>
          </c:dPt>
          <c:dLbls>
            <c:dLbl>
              <c:idx val="0"/>
              <c:layout>
                <c:manualLayout>
                  <c:x val="-4.0595075405359185E-2"/>
                  <c:y val="0.15362234731477448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F83-4AB2-B2C1-5E31D681F820}"/>
                </c:ext>
              </c:extLst>
            </c:dLbl>
            <c:dLbl>
              <c:idx val="2"/>
              <c:layout>
                <c:manualLayout>
                  <c:x val="8.1103922064144532E-2"/>
                  <c:y val="-0.23352895040428465"/>
                </c:manualLayout>
              </c:layout>
              <c:tx>
                <c:rich>
                  <a:bodyPr/>
                  <a:lstStyle/>
                  <a:p>
                    <a:fld id="{0B6E300D-EF09-4C1E-9E78-86BDA6677E59}" type="PERCENTAGE">
                      <a:rPr lang="en-US" altLang="zh-CN" b="0" smtClean="0">
                        <a:solidFill>
                          <a:schemeClr val="tx1"/>
                        </a:solidFill>
                      </a:rPr>
                      <a:pPr/>
                      <a:t>[百分比]</a:t>
                    </a:fld>
                    <a:endParaRPr lang="zh-CN" alt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DF83-4AB2-B2C1-5E31D681F820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77D632BC-CE39-4BD2-9FA8-E057272A8293}" type="PERCENTAGE">
                      <a:rPr lang="en-US" altLang="zh-CN" b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pPr/>
                      <a:t>[百分比]</a:t>
                    </a:fld>
                    <a:endParaRPr lang="zh-CN" alt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DF83-4AB2-B2C1-5E31D681F8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defRPr>
                </a:pPr>
                <a:endParaRPr lang="zh-CN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60后</c:v>
                </c:pt>
                <c:pt idx="1">
                  <c:v>70后</c:v>
                </c:pt>
                <c:pt idx="2">
                  <c:v>80后</c:v>
                </c:pt>
                <c:pt idx="3">
                  <c:v>90后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</c:v>
                </c:pt>
                <c:pt idx="1">
                  <c:v>12</c:v>
                </c:pt>
                <c:pt idx="2">
                  <c:v>15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F83-4AB2-B2C1-5E31D681F8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>
              <a:lumMod val="95000"/>
              <a:lumOff val="5000"/>
            </a:schemeClr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人数</c:v>
                </c:pt>
              </c:strCache>
            </c:strRef>
          </c:tx>
          <c:explosion val="2"/>
          <c:dPt>
            <c:idx val="0"/>
            <c:bubble3D val="0"/>
            <c:spPr>
              <a:solidFill>
                <a:schemeClr val="accent5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DC4-4BE4-AE72-4D035F962179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DC4-4BE4-AE72-4D035F962179}"/>
              </c:ext>
            </c:extLst>
          </c:dPt>
          <c:dPt>
            <c:idx val="2"/>
            <c:bubble3D val="0"/>
            <c:spPr>
              <a:solidFill>
                <a:schemeClr val="accent5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DC4-4BE4-AE72-4D035F962179}"/>
              </c:ext>
            </c:extLst>
          </c:dPt>
          <c:dLbls>
            <c:dLbl>
              <c:idx val="0"/>
              <c:layout>
                <c:manualLayout>
                  <c:x val="-6.4298737185927837E-2"/>
                  <c:y val="0.2108210679613991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DC4-4BE4-AE72-4D035F962179}"/>
                </c:ext>
              </c:extLst>
            </c:dLbl>
            <c:dLbl>
              <c:idx val="2"/>
              <c:layout>
                <c:manualLayout>
                  <c:x val="0.16183306199021602"/>
                  <c:y val="-6.6604132959745488E-2"/>
                </c:manualLayout>
              </c:layout>
              <c:tx>
                <c:rich>
                  <a:bodyPr/>
                  <a:lstStyle/>
                  <a:p>
                    <a:fld id="{0B6E300D-EF09-4C1E-9E78-86BDA6677E59}" type="PERCENTAGE">
                      <a:rPr lang="en-US" altLang="zh-CN"/>
                      <a:pPr/>
                      <a:t>[百分比]</a:t>
                    </a:fld>
                    <a:endParaRPr lang="zh-CN" alt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EDC4-4BE4-AE72-4D035F96217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defRPr>
                </a:pPr>
                <a:endParaRPr lang="zh-CN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4年以下</c:v>
                </c:pt>
                <c:pt idx="1">
                  <c:v>5-10年</c:v>
                </c:pt>
                <c:pt idx="2">
                  <c:v>10年以上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12</c:v>
                </c:pt>
                <c:pt idx="1">
                  <c:v>11</c:v>
                </c:pt>
                <c:pt idx="2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DC4-4BE4-AE72-4D035F9621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>
              <a:lumMod val="95000"/>
              <a:lumOff val="5000"/>
            </a:schemeClr>
          </a:solidFill>
          <a:latin typeface="微软雅黑" panose="020B0503020204020204" pitchFamily="34" charset="-122"/>
          <a:ea typeface="微软雅黑" panose="020B0503020204020204" pitchFamily="34" charset="-122"/>
          <a:cs typeface="Times New Roman" panose="02020603050405020304" pitchFamily="18" charset="0"/>
        </a:defRPr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个数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838-460F-9E87-7E9EBF1E362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838-460F-9E87-7E9EBF1E362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838-460F-9E87-7E9EBF1E362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D6B-45DF-8C72-A6F40A461343}"/>
              </c:ext>
            </c:extLst>
          </c:dPt>
          <c:dLbls>
            <c:dLbl>
              <c:idx val="1"/>
              <c:layout>
                <c:manualLayout>
                  <c:x val="9.6069063061305249E-2"/>
                  <c:y val="-4.9760452524109461E-2"/>
                </c:manualLayout>
              </c:layout>
              <c:tx>
                <c:rich>
                  <a:bodyPr/>
                  <a:lstStyle/>
                  <a:p>
                    <a:fld id="{0B6E300D-EF09-4C1E-9E78-86BDA6677E59}" type="PERCENTAGE">
                      <a:rPr lang="en-US" altLang="zh-CN" smtClean="0"/>
                      <a:pPr/>
                      <a:t>[百分比]</a:t>
                    </a:fld>
                    <a:endParaRPr lang="zh-CN" alt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838-460F-9E87-7E9EBF1E36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defRPr>
                </a:pPr>
                <a:endParaRPr lang="zh-CN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男性</c:v>
                </c:pt>
                <c:pt idx="1">
                  <c:v>女性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16</c:v>
                </c:pt>
                <c:pt idx="1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838-460F-9E87-7E9EBF1E36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>
              <a:lumMod val="95000"/>
              <a:lumOff val="5000"/>
            </a:schemeClr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128466516207921E-2"/>
          <c:y val="4.2146845780132579E-2"/>
          <c:w val="0.87515679578769034"/>
          <c:h val="0.81169221045978823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外部师资</c:v>
                </c:pt>
              </c:strCache>
            </c:strRef>
          </c:tx>
          <c:spPr>
            <a:ln w="158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dPt>
            <c:idx val="2"/>
            <c:marker>
              <c:symbol val="circle"/>
              <c:size val="5"/>
              <c:spPr>
                <a:solidFill>
                  <a:schemeClr val="accent6"/>
                </a:solidFill>
                <a:ln w="9525">
                  <a:solidFill>
                    <a:schemeClr val="accent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007C-40C0-919E-AB566C26382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阿里巴巴普惠体 2.0 35 Thin" panose="00020600040101010101" pitchFamily="18" charset="-122"/>
                    <a:ea typeface="阿里巴巴普惠体 2.0 35 Thin" panose="00020600040101010101" pitchFamily="18" charset="-122"/>
                    <a:cs typeface="阿里巴巴普惠体 2.0 35 Thin" panose="00020600040101010101" pitchFamily="18" charset="-122"/>
                  </a:defRPr>
                </a:pPr>
                <a:endParaRPr lang="zh-CN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25</c:v>
                </c:pt>
                <c:pt idx="1">
                  <c:v>18</c:v>
                </c:pt>
                <c:pt idx="2">
                  <c:v>17</c:v>
                </c:pt>
                <c:pt idx="3">
                  <c:v>23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007C-40C0-919E-AB566C26382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外部课程</c:v>
                </c:pt>
              </c:strCache>
            </c:strRef>
          </c:tx>
          <c:spPr>
            <a:ln w="158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16ADFC"/>
              </a:solidFill>
              <a:ln w="9525">
                <a:solidFill>
                  <a:schemeClr val="accent5">
                    <a:lumMod val="60000"/>
                    <a:lumOff val="40000"/>
                  </a:schemeClr>
                </a:solidFill>
              </a:ln>
              <a:effectLst/>
            </c:spPr>
          </c:marker>
          <c:dLbls>
            <c:dLbl>
              <c:idx val="1"/>
              <c:layout>
                <c:manualLayout>
                  <c:x val="-2.1138284513081015E-2"/>
                  <c:y val="7.8071719953976604E-2"/>
                </c:manualLayout>
              </c:layout>
              <c:tx>
                <c:rich>
                  <a:bodyPr/>
                  <a:lstStyle/>
                  <a:p>
                    <a:fld id="{A53E3B2E-8ECB-49EE-AD7A-5BF1C3A079AC}" type="VALUE">
                      <a:rPr lang="en-US" altLang="zh-CN">
                        <a:latin typeface="阿里巴巴普惠体 2.0 55 Regular" panose="00020600040101010101" pitchFamily="18" charset="-122"/>
                        <a:ea typeface="阿里巴巴普惠体 2.0 55 Regular" panose="00020600040101010101" pitchFamily="18" charset="-122"/>
                        <a:cs typeface="阿里巴巴普惠体 2.0 55 Regular" panose="00020600040101010101" pitchFamily="18" charset="-122"/>
                      </a:rPr>
                      <a:pPr/>
                      <a:t>[值]</a:t>
                    </a:fld>
                    <a:endParaRPr lang="zh-CN" alt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007C-40C0-919E-AB566C26382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阿里巴巴普惠体 2.0 35 Thin" panose="00020600040101010101" pitchFamily="18" charset="-122"/>
                    <a:ea typeface="阿里巴巴普惠体 2.0 35 Thin" panose="00020600040101010101" pitchFamily="18" charset="-122"/>
                    <a:cs typeface="阿里巴巴普惠体 2.0 35 Thin" panose="00020600040101010101" pitchFamily="18" charset="-122"/>
                  </a:defRPr>
                </a:pPr>
                <a:endParaRPr lang="zh-CN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12</c:v>
                </c:pt>
                <c:pt idx="1">
                  <c:v>15</c:v>
                </c:pt>
                <c:pt idx="2">
                  <c:v>8</c:v>
                </c:pt>
                <c:pt idx="3">
                  <c:v>10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007C-40C0-919E-AB566C2638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46392088"/>
        <c:axId val="1246388808"/>
      </c:lineChart>
      <c:catAx>
        <c:axId val="1246392088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defRPr>
            </a:pPr>
            <a:endParaRPr lang="zh-CN"/>
          </a:p>
        </c:txPr>
        <c:crossAx val="1246388808"/>
        <c:crosses val="autoZero"/>
        <c:auto val="1"/>
        <c:lblAlgn val="ctr"/>
        <c:lblOffset val="100"/>
        <c:noMultiLvlLbl val="0"/>
      </c:catAx>
      <c:valAx>
        <c:axId val="1246388808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bg1">
                <a:lumMod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阿里巴巴普惠体 2.0 35 Thin" panose="00020600040101010101" pitchFamily="18" charset="-122"/>
                <a:ea typeface="阿里巴巴普惠体 2.0 35 Thin" panose="00020600040101010101" pitchFamily="18" charset="-122"/>
                <a:cs typeface="阿里巴巴普惠体 2.0 35 Thin" panose="00020600040101010101" pitchFamily="18" charset="-122"/>
              </a:defRPr>
            </a:pPr>
            <a:endParaRPr lang="zh-CN"/>
          </a:p>
        </c:txPr>
        <c:crossAx val="12463920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阿里巴巴普惠体 2.0 35 Thin" panose="00020600040101010101" pitchFamily="18" charset="-122"/>
              <a:ea typeface="阿里巴巴普惠体 2.0 35 Thin" panose="00020600040101010101" pitchFamily="18" charset="-122"/>
              <a:cs typeface="阿里巴巴普惠体 2.0 35 Thin" panose="00020600040101010101" pitchFamily="18" charset="-122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阿里巴巴普惠体 2.0 35 Thin" panose="00020600040101010101" pitchFamily="18" charset="-122"/>
          <a:ea typeface="阿里巴巴普惠体 2.0 35 Thin" panose="00020600040101010101" pitchFamily="18" charset="-122"/>
          <a:cs typeface="阿里巴巴普惠体 2.0 35 Thin" panose="00020600040101010101" pitchFamily="18" charset="-122"/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</a:defRPr>
            </a:lvl1pPr>
          </a:lstStyle>
          <a:p>
            <a:fld id="{E4B7E336-4D6A-48C7-B271-2A93E44812F1}" type="datetimeFigureOut">
              <a:rPr lang="zh-CN" altLang="en-US" smtClean="0"/>
              <a:pPr/>
              <a:t>2022/8/9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</a:defRPr>
            </a:lvl1pPr>
          </a:lstStyle>
          <a:p>
            <a:fld id="{2D8DA7B4-F96E-4DD9-A74D-696ED08A2E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3130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阿里巴巴普惠体 2.0 55 Regular" panose="00020600040101010101" pitchFamily="18" charset="-122"/>
        <a:ea typeface="阿里巴巴普惠体 2.0 55 Regular" panose="00020600040101010101" pitchFamily="18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阿里巴巴普惠体 2.0 55 Regular" panose="00020600040101010101" pitchFamily="18" charset="-122"/>
        <a:ea typeface="阿里巴巴普惠体 2.0 55 Regular" panose="00020600040101010101" pitchFamily="18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阿里巴巴普惠体 2.0 55 Regular" panose="00020600040101010101" pitchFamily="18" charset="-122"/>
        <a:ea typeface="阿里巴巴普惠体 2.0 55 Regular" panose="00020600040101010101" pitchFamily="18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阿里巴巴普惠体 2.0 55 Regular" panose="00020600040101010101" pitchFamily="18" charset="-122"/>
        <a:ea typeface="阿里巴巴普惠体 2.0 55 Regular" panose="00020600040101010101" pitchFamily="18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阿里巴巴普惠体 2.0 55 Regular" panose="00020600040101010101" pitchFamily="18" charset="-122"/>
        <a:ea typeface="阿里巴巴普惠体 2.0 55 Regular" panose="00020600040101010101" pitchFamily="18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DA7B4-F96E-4DD9-A74D-696ED08A2EF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9946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dirty="0">
                <a:solidFill>
                  <a:schemeClr val="tx1"/>
                </a:solidFill>
                <a:effectLst/>
                <a:cs typeface="+mn-cs"/>
              </a:rPr>
              <a:t>Unsplash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cs typeface="+mn-cs"/>
              </a:rPr>
              <a:t>西田图像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i="0" kern="1200" dirty="0">
              <a:solidFill>
                <a:schemeClr val="tx1"/>
              </a:solidFill>
              <a:effectLst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8DA7B4-F96E-4DD9-A74D-696ED08A2EF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7732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dirty="0">
                <a:solidFill>
                  <a:schemeClr val="tx1"/>
                </a:solidFill>
                <a:effectLst/>
                <a:cs typeface="+mn-cs"/>
              </a:rPr>
              <a:t>Unsplash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cs typeface="+mn-cs"/>
              </a:rPr>
              <a:t>西田图像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i="0" kern="1200" dirty="0">
              <a:solidFill>
                <a:schemeClr val="tx1"/>
              </a:solidFill>
              <a:effectLst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8DA7B4-F96E-4DD9-A74D-696ED08A2EF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0516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fficeplus.cn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10CA247C-3F14-8D66-0DB3-B919860E84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" t="42919" r="17797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9C4B0C70-F4AB-B979-7AEF-33BDB6FD3E94}"/>
              </a:ext>
            </a:extLst>
          </p:cNvPr>
          <p:cNvSpPr/>
          <p:nvPr userDrawn="1"/>
        </p:nvSpPr>
        <p:spPr>
          <a:xfrm>
            <a:off x="8559800" y="5981700"/>
            <a:ext cx="3035300" cy="774700"/>
          </a:xfrm>
          <a:prstGeom prst="rect">
            <a:avLst/>
          </a:prstGeom>
          <a:solidFill>
            <a:srgbClr val="16A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hlinkClick r:id="rId3"/>
            <a:extLst>
              <a:ext uri="{FF2B5EF4-FFF2-40B4-BE49-F238E27FC236}">
                <a16:creationId xmlns:a16="http://schemas.microsoft.com/office/drawing/2014/main" id="{1C718A8D-1FE5-D8EE-F6C5-F04883B9C7E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691" y="6058873"/>
            <a:ext cx="2234110" cy="29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23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注页">
    <p:bg>
      <p:bgPr>
        <a:solidFill>
          <a:srgbClr val="D93A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1">
            <a:extLst>
              <a:ext uri="{FF2B5EF4-FFF2-40B4-BE49-F238E27FC236}">
                <a16:creationId xmlns:a16="http://schemas.microsoft.com/office/drawing/2014/main" id="{59154A33-747C-4A5D-8228-1FBB8C6CB121}"/>
              </a:ext>
            </a:extLst>
          </p:cNvPr>
          <p:cNvSpPr txBox="1">
            <a:spLocks/>
          </p:cNvSpPr>
          <p:nvPr userDrawn="1"/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lang="zh-CN" altLang="en-US" sz="1100" b="0" i="0" kern="1200" baseline="0" dirty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zh-CN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OfficePLUS.cn</a:t>
            </a:r>
            <a:endParaRPr lang="en-US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7" name="文本占位符 2">
            <a:extLst>
              <a:ext uri="{FF2B5EF4-FFF2-40B4-BE49-F238E27FC236}">
                <a16:creationId xmlns:a16="http://schemas.microsoft.com/office/drawing/2014/main" id="{783C0246-67FF-40D3-8BFD-6742D83FD9A2}"/>
              </a:ext>
            </a:extLst>
          </p:cNvPr>
          <p:cNvSpPr txBox="1">
            <a:spLocks/>
          </p:cNvSpPr>
          <p:nvPr userDrawn="1"/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indent="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zh-CN" altLang="en-US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中文  阿里巴巴普惠体、微软雅黑</a:t>
            </a:r>
          </a:p>
          <a:p>
            <a:pPr lvl="0"/>
            <a:r>
              <a:rPr lang="zh-CN" altLang="en-US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英文 </a:t>
            </a:r>
            <a:r>
              <a:rPr lang="en-US" altLang="zh-CN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Arial</a:t>
            </a:r>
          </a:p>
          <a:p>
            <a:pPr lvl="0"/>
            <a:endParaRPr lang="zh-CN" altLang="en-US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lvl="0"/>
            <a:r>
              <a:rPr lang="zh-CN" altLang="en-US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标题 </a:t>
            </a:r>
            <a:r>
              <a:rPr lang="en-US" altLang="zh-CN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1.0</a:t>
            </a:r>
          </a:p>
          <a:p>
            <a:pPr lvl="0"/>
            <a:r>
              <a:rPr lang="zh-CN" altLang="en-US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正文 </a:t>
            </a:r>
            <a:r>
              <a:rPr lang="en-US" altLang="zh-CN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1.2</a:t>
            </a:r>
          </a:p>
          <a:p>
            <a:pPr lvl="0"/>
            <a:r>
              <a:rPr lang="zh-CN" altLang="en-US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觅元素   </a:t>
            </a:r>
            <a:r>
              <a:rPr lang="en-US" altLang="zh-CN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iconfont   </a:t>
            </a:r>
            <a:r>
              <a:rPr lang="zh-CN" altLang="en-US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西田图像   </a:t>
            </a:r>
            <a:r>
              <a:rPr lang="en-US" altLang="zh-CN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Picjumbo   Unsplash   Pexels</a:t>
            </a:r>
            <a:endParaRPr lang="zh-CN" altLang="en-US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lvl="0"/>
            <a:endParaRPr lang="en-US" altLang="zh-CN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lvl="0"/>
            <a:r>
              <a:rPr lang="zh-CN" altLang="en-US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本网站所提供的任何信息内容（包括但不限于 </a:t>
            </a:r>
            <a:r>
              <a:rPr lang="en-US" altLang="zh-CN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PPT </a:t>
            </a:r>
            <a:r>
              <a:rPr lang="zh-CN" altLang="en-US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模板、</a:t>
            </a:r>
            <a:r>
              <a:rPr lang="en-US" altLang="zh-CN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Word </a:t>
            </a:r>
            <a:r>
              <a:rPr lang="zh-CN" altLang="en-US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文档、</a:t>
            </a:r>
            <a:r>
              <a:rPr lang="en-US" altLang="zh-CN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Excel </a:t>
            </a:r>
            <a:r>
              <a:rPr lang="zh-CN" altLang="en-US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图表、图片素材等）均受</a:t>
            </a:r>
            <a:r>
              <a:rPr lang="en-US" altLang="zh-CN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《</a:t>
            </a:r>
            <a:r>
              <a:rPr lang="zh-CN" altLang="en-US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中华人民共和国著作权法</a:t>
            </a:r>
            <a:r>
              <a:rPr lang="en-US" altLang="zh-CN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》</a:t>
            </a:r>
            <a:r>
              <a:rPr lang="zh-CN" altLang="en-US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、</a:t>
            </a:r>
            <a:r>
              <a:rPr lang="en-US" altLang="zh-CN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《</a:t>
            </a:r>
            <a:r>
              <a:rPr lang="zh-CN" altLang="en-US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信息网络传播权保护条例</a:t>
            </a:r>
            <a:r>
              <a:rPr lang="en-US" altLang="zh-CN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》</a:t>
            </a:r>
            <a:r>
              <a:rPr lang="zh-CN" altLang="en-US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及其他适用的法律法规的保护，未经权利人书面明确授权，信息内容的任何部分</a:t>
            </a:r>
            <a:r>
              <a:rPr lang="en-US" altLang="zh-CN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(</a:t>
            </a:r>
            <a:r>
              <a:rPr lang="zh-CN" altLang="en-US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包括图片或图表</a:t>
            </a:r>
            <a:r>
              <a:rPr lang="en-US" altLang="zh-CN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)</a:t>
            </a:r>
            <a:r>
              <a:rPr lang="zh-CN" altLang="en-US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不得被全部或部分的复制、传播、销售，否则将承担法律责任。</a:t>
            </a:r>
          </a:p>
          <a:p>
            <a:pPr lvl="0"/>
            <a:endParaRPr lang="zh-CN" altLang="en-US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lvl="0"/>
            <a:r>
              <a:rPr lang="zh-CN" altLang="en-US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晨曦</a:t>
            </a:r>
          </a:p>
        </p:txBody>
      </p:sp>
      <p:sp>
        <p:nvSpPr>
          <p:cNvPr id="8" name="文本占位符 4">
            <a:extLst>
              <a:ext uri="{FF2B5EF4-FFF2-40B4-BE49-F238E27FC236}">
                <a16:creationId xmlns:a16="http://schemas.microsoft.com/office/drawing/2014/main" id="{657799BC-CCC7-465F-A088-DB9D06D53CF9}"/>
              </a:ext>
            </a:extLst>
          </p:cNvPr>
          <p:cNvSpPr txBox="1">
            <a:spLocks/>
          </p:cNvSpPr>
          <p:nvPr userDrawn="1"/>
        </p:nvSpPr>
        <p:spPr>
          <a:xfrm>
            <a:off x="440603" y="759876"/>
            <a:ext cx="1657138" cy="4402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lang="zh-CN" altLang="en-US" sz="1867" b="0" i="0" kern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54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CN" altLang="en-US"/>
              <a:t>标注</a:t>
            </a:r>
          </a:p>
        </p:txBody>
      </p:sp>
      <p:sp>
        <p:nvSpPr>
          <p:cNvPr id="9" name="文本占位符 7">
            <a:extLst>
              <a:ext uri="{FF2B5EF4-FFF2-40B4-BE49-F238E27FC236}">
                <a16:creationId xmlns:a16="http://schemas.microsoft.com/office/drawing/2014/main" id="{948A8E1F-3B42-4289-98BF-9C3BFB395D24}"/>
              </a:ext>
            </a:extLst>
          </p:cNvPr>
          <p:cNvSpPr txBox="1">
            <a:spLocks/>
          </p:cNvSpPr>
          <p:nvPr userDrawn="1"/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lang="zh-CN" altLang="en-US" sz="1200" b="0" i="0" kern="1200" baseline="0" dirty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字体使用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行距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素材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声明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249508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8AE105B3-6A6D-10FB-3746-94748DA2E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8" t="30633" r="23178" b="22427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29C0C8CB-79A3-6165-0179-9740EFBCE332}"/>
              </a:ext>
            </a:extLst>
          </p:cNvPr>
          <p:cNvSpPr/>
          <p:nvPr userDrawn="1"/>
        </p:nvSpPr>
        <p:spPr>
          <a:xfrm>
            <a:off x="8661400" y="5969000"/>
            <a:ext cx="3035300" cy="774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29AC598-7D46-E6CA-F816-3032FCD954E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5988" y="6060240"/>
            <a:ext cx="2201515" cy="29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098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>
            <a:extLst>
              <a:ext uri="{FF2B5EF4-FFF2-40B4-BE49-F238E27FC236}">
                <a16:creationId xmlns:a16="http://schemas.microsoft.com/office/drawing/2014/main" id="{93E873F5-AE21-6B55-304B-42C0C6DA6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6" t="30020" r="12269" b="11807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ABD772C0-B1B5-9D57-8EDE-701D92D02908}"/>
              </a:ext>
            </a:extLst>
          </p:cNvPr>
          <p:cNvSpPr/>
          <p:nvPr userDrawn="1"/>
        </p:nvSpPr>
        <p:spPr>
          <a:xfrm>
            <a:off x="8534400" y="5753100"/>
            <a:ext cx="3035300" cy="774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6E6DFC4-A673-F606-F94F-1C8D6A16EC4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5988" y="6060240"/>
            <a:ext cx="2201515" cy="29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85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F2F8C8D-3083-9E04-AA1B-B1E03E7C93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2" r="4782" b="36710"/>
          <a:stretch/>
        </p:blipFill>
        <p:spPr>
          <a:xfrm>
            <a:off x="-1" y="481789"/>
            <a:ext cx="12192001" cy="637621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FBD14E3-BAE3-F922-0F58-91D0AF90EE5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888" y="721141"/>
            <a:ext cx="2201515" cy="29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80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4B015F46-288D-3FA4-053C-087F5E8A90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0" t="7269" r="8900" b="39688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4B44C5-8B61-C0A8-145B-D4E3FE9C609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888" y="721141"/>
            <a:ext cx="2201515" cy="29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28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95D28C7-2A84-BAA5-C0D3-2C679B0C7E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5" r="20327" b="26001"/>
          <a:stretch/>
        </p:blipFill>
        <p:spPr>
          <a:xfrm>
            <a:off x="0" y="517735"/>
            <a:ext cx="12192000" cy="6340265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9E7059B-F0A8-4A42-C647-5C708A1BD33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888" y="721141"/>
            <a:ext cx="2201515" cy="29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53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CBD4E40-BBD1-9554-567A-CC4C56330C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8" r="12948" b="13147"/>
          <a:stretch/>
        </p:blipFill>
        <p:spPr>
          <a:xfrm>
            <a:off x="-1" y="481788"/>
            <a:ext cx="12192001" cy="6376212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1A3BF4C-9A0C-6615-ABB6-61A69E2402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888" y="721141"/>
            <a:ext cx="2201515" cy="29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11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2E1628-FF36-21AE-7C1B-3E5E06A99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DEEC8-1BD6-4DFB-ABE5-1A5112C3F145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C4EAD40-F0E3-E74B-6657-A398F36A9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F50B15B-6EF9-D98F-4476-63A91E4B9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E550F-10DA-439D-92D4-F8993481AD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759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EDB1B96B-8DEA-45B0-ECFC-CEFFA051FA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" t="16830" r="3413" b="28438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2690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EC18C2D-9757-2347-FCDE-5B0FD17D4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B87ECB-8F73-246A-56AC-15228043D8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4BB3A9-4C7F-97DF-F228-5CFA9307D6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</a:defRPr>
            </a:lvl1pPr>
          </a:lstStyle>
          <a:p>
            <a:fld id="{AD8DEEC8-1BD6-4DFB-ABE5-1A5112C3F145}" type="datetimeFigureOut">
              <a:rPr lang="zh-CN" altLang="en-US" smtClean="0"/>
              <a:pPr/>
              <a:t>2022/8/9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AAFBF4-AF79-90FA-988B-61D2DDEE17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DC53E4-9A57-017B-4CA0-7C2137FCAF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</a:defRPr>
            </a:lvl1pPr>
          </a:lstStyle>
          <a:p>
            <a:fld id="{11EE550F-10DA-439D-92D4-F8993481AD7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4058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0" r:id="rId4"/>
    <p:sldLayoutId id="2147483660" r:id="rId5"/>
    <p:sldLayoutId id="2147483661" r:id="rId6"/>
    <p:sldLayoutId id="2147483662" r:id="rId7"/>
    <p:sldLayoutId id="2147483655" r:id="rId8"/>
    <p:sldLayoutId id="2147483656" r:id="rId9"/>
    <p:sldLayoutId id="2147483663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阿里巴巴普惠体 2.0 55 Regular" panose="00020600040101010101" pitchFamily="18" charset="-122"/>
          <a:ea typeface="阿里巴巴普惠体 2.0 55 Regular" panose="00020600040101010101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阿里巴巴普惠体 2.0 55 Regular" panose="00020600040101010101" pitchFamily="18" charset="-122"/>
          <a:ea typeface="阿里巴巴普惠体 2.0 55 Regular" panose="00020600040101010101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阿里巴巴普惠体 2.0 55 Regular" panose="00020600040101010101" pitchFamily="18" charset="-122"/>
          <a:ea typeface="阿里巴巴普惠体 2.0 55 Regular" panose="00020600040101010101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阿里巴巴普惠体 2.0 55 Regular" panose="00020600040101010101" pitchFamily="18" charset="-122"/>
          <a:ea typeface="阿里巴巴普惠体 2.0 55 Regular" panose="00020600040101010101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 2.0 55 Regular" panose="00020600040101010101" pitchFamily="18" charset="-122"/>
          <a:ea typeface="阿里巴巴普惠体 2.0 55 Regular" panose="00020600040101010101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 2.0 55 Regular" panose="00020600040101010101" pitchFamily="18" charset="-122"/>
          <a:ea typeface="阿里巴巴普惠体 2.0 55 Regular" panose="00020600040101010101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D068A975-F658-AE1E-6B81-CD6F02229001}"/>
              </a:ext>
            </a:extLst>
          </p:cNvPr>
          <p:cNvSpPr txBox="1"/>
          <p:nvPr/>
        </p:nvSpPr>
        <p:spPr>
          <a:xfrm>
            <a:off x="609600" y="2122885"/>
            <a:ext cx="8418786" cy="923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5400" b="1" dirty="0">
                <a:solidFill>
                  <a:schemeClr val="bg1"/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  <a:cs typeface="阿里巴巴普惠体 2.0 105 Heavy" panose="00020600040101010101" pitchFamily="18" charset="-122"/>
              </a:rPr>
              <a:t>蓝色清新企业年度工作总结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010E797-DE78-4CAA-63A8-49CDCAA9F2D0}"/>
              </a:ext>
            </a:extLst>
          </p:cNvPr>
          <p:cNvSpPr txBox="1"/>
          <p:nvPr/>
        </p:nvSpPr>
        <p:spPr>
          <a:xfrm>
            <a:off x="1181100" y="4504205"/>
            <a:ext cx="8229600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rPr>
              <a:t>汇报人：</a:t>
            </a:r>
            <a:r>
              <a:rPr lang="en-US" altLang="zh-CN" sz="2400" dirty="0" err="1">
                <a:solidFill>
                  <a:schemeClr val="bg1"/>
                </a:solidFill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rPr>
              <a:t>OfficePLUS</a:t>
            </a:r>
            <a:endParaRPr lang="zh-CN" altLang="en-US" sz="2400" dirty="0">
              <a:solidFill>
                <a:schemeClr val="bg1"/>
              </a:solidFill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AE228D3-9AF1-5456-CDD3-6120A59CF60D}"/>
              </a:ext>
            </a:extLst>
          </p:cNvPr>
          <p:cNvSpPr txBox="1"/>
          <p:nvPr/>
        </p:nvSpPr>
        <p:spPr>
          <a:xfrm>
            <a:off x="1181100" y="5169100"/>
            <a:ext cx="8229600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rPr>
              <a:t>汇报时间：</a:t>
            </a:r>
            <a:r>
              <a:rPr lang="en-US" altLang="zh-CN" sz="2400" dirty="0">
                <a:solidFill>
                  <a:schemeClr val="bg1"/>
                </a:solidFill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rPr>
              <a:t>20XX</a:t>
            </a:r>
            <a:r>
              <a:rPr lang="zh-CN" altLang="en-US" sz="2400" dirty="0">
                <a:solidFill>
                  <a:schemeClr val="bg1"/>
                </a:solidFill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rPr>
              <a:t>年</a:t>
            </a:r>
            <a:r>
              <a:rPr lang="en-US" altLang="zh-CN" sz="2400" dirty="0">
                <a:solidFill>
                  <a:schemeClr val="bg1"/>
                </a:solidFill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rPr>
              <a:t>X</a:t>
            </a:r>
            <a:r>
              <a:rPr lang="zh-CN" altLang="en-US" sz="2400" dirty="0">
                <a:solidFill>
                  <a:schemeClr val="bg1"/>
                </a:solidFill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rPr>
              <a:t>月</a:t>
            </a:r>
            <a:r>
              <a:rPr lang="en-US" altLang="zh-CN" sz="2400" dirty="0">
                <a:solidFill>
                  <a:schemeClr val="bg1"/>
                </a:solidFill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rPr>
              <a:t>X</a:t>
            </a:r>
            <a:r>
              <a:rPr lang="zh-CN" altLang="en-US" sz="2400" dirty="0">
                <a:solidFill>
                  <a:schemeClr val="bg1"/>
                </a:solidFill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rPr>
              <a:t>日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F08483B-54E3-D2A1-F064-9820921225D7}"/>
              </a:ext>
            </a:extLst>
          </p:cNvPr>
          <p:cNvSpPr txBox="1"/>
          <p:nvPr/>
        </p:nvSpPr>
        <p:spPr>
          <a:xfrm>
            <a:off x="1040284" y="2988332"/>
            <a:ext cx="7021758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1600" b="0" i="0" spc="600" dirty="0">
                <a:solidFill>
                  <a:schemeClr val="bg1"/>
                </a:solidFill>
                <a:effectLst/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  <a:cs typeface="阿里巴巴普惠体 2.0 105 Heavy" panose="00020600040101010101" pitchFamily="18" charset="-122"/>
              </a:rPr>
              <a:t>PERSONAL ANNUAL WORK SUMMARY</a:t>
            </a:r>
            <a:endParaRPr lang="zh-CN" altLang="en-US" sz="1600" b="0" spc="600" dirty="0">
              <a:solidFill>
                <a:schemeClr val="bg1"/>
              </a:solidFill>
              <a:latin typeface="阿里巴巴普惠体 2.0 105 Heavy" panose="00020600040101010101" pitchFamily="18" charset="-122"/>
              <a:ea typeface="阿里巴巴普惠体 2.0 105 Heavy" panose="00020600040101010101" pitchFamily="18" charset="-122"/>
              <a:cs typeface="阿里巴巴普惠体 2.0 105 Heavy" panose="00020600040101010101" pitchFamily="18" charset="-122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0771A34A-F156-6982-EEFA-2A615ABFF38A}"/>
              </a:ext>
            </a:extLst>
          </p:cNvPr>
          <p:cNvSpPr/>
          <p:nvPr/>
        </p:nvSpPr>
        <p:spPr>
          <a:xfrm>
            <a:off x="5603920" y="3427096"/>
            <a:ext cx="914400" cy="914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AD36E996-53BD-1F66-9933-57272EC07386}"/>
              </a:ext>
            </a:extLst>
          </p:cNvPr>
          <p:cNvSpPr/>
          <p:nvPr/>
        </p:nvSpPr>
        <p:spPr>
          <a:xfrm>
            <a:off x="6096000" y="4091672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EB7BCA71-2B5C-72DA-6BCC-79D90A47ADA7}"/>
              </a:ext>
            </a:extLst>
          </p:cNvPr>
          <p:cNvSpPr/>
          <p:nvPr/>
        </p:nvSpPr>
        <p:spPr>
          <a:xfrm>
            <a:off x="6782823" y="4427401"/>
            <a:ext cx="207397" cy="207397"/>
          </a:xfrm>
          <a:prstGeom prst="ellipse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282E1576-4427-77B0-5611-D7B808CD947C}"/>
              </a:ext>
            </a:extLst>
          </p:cNvPr>
          <p:cNvSpPr/>
          <p:nvPr/>
        </p:nvSpPr>
        <p:spPr>
          <a:xfrm>
            <a:off x="7028654" y="4268809"/>
            <a:ext cx="314805" cy="314805"/>
          </a:xfrm>
          <a:prstGeom prst="ellipse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3375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ïšľíḑê">
            <a:extLst>
              <a:ext uri="{FF2B5EF4-FFF2-40B4-BE49-F238E27FC236}">
                <a16:creationId xmlns:a16="http://schemas.microsoft.com/office/drawing/2014/main" id="{1995D37B-690C-B953-5C03-20AECB737018}"/>
              </a:ext>
            </a:extLst>
          </p:cNvPr>
          <p:cNvSpPr/>
          <p:nvPr/>
        </p:nvSpPr>
        <p:spPr>
          <a:xfrm rot="8100000">
            <a:off x="1382699" y="1281576"/>
            <a:ext cx="531959" cy="532124"/>
          </a:xfrm>
          <a:prstGeom prst="teardrop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dirty="0">
              <a:solidFill>
                <a:schemeClr val="bg1"/>
              </a:solidFill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  <a:sym typeface="+mn-lt"/>
            </a:endParaRPr>
          </a:p>
        </p:txBody>
      </p:sp>
      <p:sp>
        <p:nvSpPr>
          <p:cNvPr id="3" name="文本框 7">
            <a:extLst>
              <a:ext uri="{FF2B5EF4-FFF2-40B4-BE49-F238E27FC236}">
                <a16:creationId xmlns:a16="http://schemas.microsoft.com/office/drawing/2014/main" id="{ED71E70A-FEA4-633F-D235-5CC59CB12A95}"/>
              </a:ext>
            </a:extLst>
          </p:cNvPr>
          <p:cNvSpPr txBox="1"/>
          <p:nvPr/>
        </p:nvSpPr>
        <p:spPr bwMode="auto">
          <a:xfrm>
            <a:off x="1937334" y="1404980"/>
            <a:ext cx="2822729" cy="461665"/>
          </a:xfrm>
          <a:prstGeom prst="rect">
            <a:avLst/>
          </a:prstGeom>
          <a:noFill/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kern="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55 Regular" panose="00020600040101010101" pitchFamily="18" charset="-122"/>
                <a:sym typeface="+mn-lt"/>
              </a:rPr>
              <a:t>外部资源搜集整理</a:t>
            </a: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2F37C1A3-7BE0-4E04-C70A-1C867ECBF61B}"/>
              </a:ext>
            </a:extLst>
          </p:cNvPr>
          <p:cNvCxnSpPr>
            <a:cxnSpLocks/>
          </p:cNvCxnSpPr>
          <p:nvPr/>
        </p:nvCxnSpPr>
        <p:spPr>
          <a:xfrm>
            <a:off x="1625496" y="1913339"/>
            <a:ext cx="2959204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5" name="图片 4">
            <a:extLst>
              <a:ext uri="{FF2B5EF4-FFF2-40B4-BE49-F238E27FC236}">
                <a16:creationId xmlns:a16="http://schemas.microsoft.com/office/drawing/2014/main" id="{D1436075-C6F7-8498-4E90-61A3310371A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7FB"/>
              </a:clrFrom>
              <a:clrTo>
                <a:srgbClr val="F6F7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36589" y="1404980"/>
            <a:ext cx="410051" cy="400110"/>
          </a:xfrm>
          <a:prstGeom prst="rect">
            <a:avLst/>
          </a:prstGeom>
        </p:spPr>
      </p:pic>
      <p:graphicFrame>
        <p:nvGraphicFramePr>
          <p:cNvPr id="6" name="图表 5">
            <a:extLst>
              <a:ext uri="{FF2B5EF4-FFF2-40B4-BE49-F238E27FC236}">
                <a16:creationId xmlns:a16="http://schemas.microsoft.com/office/drawing/2014/main" id="{E91EDACC-7787-69DB-AD18-6302BF3453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4428569"/>
              </p:ext>
            </p:extLst>
          </p:nvPr>
        </p:nvGraphicFramePr>
        <p:xfrm>
          <a:off x="1846640" y="2404867"/>
          <a:ext cx="9027128" cy="2294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文本框 6">
            <a:extLst>
              <a:ext uri="{FF2B5EF4-FFF2-40B4-BE49-F238E27FC236}">
                <a16:creationId xmlns:a16="http://schemas.microsoft.com/office/drawing/2014/main" id="{9693C588-A2DF-E9E2-A44F-084DDB2ED990}"/>
              </a:ext>
            </a:extLst>
          </p:cNvPr>
          <p:cNvSpPr txBox="1"/>
          <p:nvPr/>
        </p:nvSpPr>
        <p:spPr>
          <a:xfrm>
            <a:off x="2159678" y="4880876"/>
            <a:ext cx="7872644" cy="11442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 hangingPunct="0">
              <a:lnSpc>
                <a:spcPct val="120000"/>
              </a:lnSpc>
            </a:pPr>
            <a:r>
              <a:rPr lang="zh-CN" altLang="en-US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55 Regular" panose="00020600040101010101" pitchFamily="18" charset="-122"/>
              </a:rPr>
              <a:t>全年积极引入</a:t>
            </a:r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55 Regular" panose="00020600040101010101" pitchFamily="18" charset="-122"/>
              </a:rPr>
              <a:t>外部培训师资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55 Regular" panose="00020600040101010101" pitchFamily="18" charset="-122"/>
              </a:rPr>
              <a:t>83</a:t>
            </a:r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55 Regular" panose="00020600040101010101" pitchFamily="18" charset="-122"/>
              </a:rPr>
              <a:t>人</a:t>
            </a:r>
            <a:r>
              <a:rPr lang="zh-CN" altLang="en-US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55 Regular" panose="00020600040101010101" pitchFamily="18" charset="-122"/>
              </a:rPr>
              <a:t>与</a:t>
            </a:r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55 Regular" panose="00020600040101010101" pitchFamily="18" charset="-122"/>
              </a:rPr>
              <a:t>外部培训课程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55 Regular" panose="00020600040101010101" pitchFamily="18" charset="-122"/>
              </a:rPr>
              <a:t>45</a:t>
            </a:r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55 Regular" panose="00020600040101010101" pitchFamily="18" charset="-122"/>
              </a:rPr>
              <a:t>门</a:t>
            </a:r>
            <a:r>
              <a:rPr lang="zh-CN" altLang="en-US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55 Regular" panose="00020600040101010101" pitchFamily="18" charset="-122"/>
              </a:rPr>
              <a:t>，外部培训师资来源于高等院校、咨询公司、同业机构等；外部培训课程包含宏观形势类、行业发展类、个人效能提升类、专业知识类等。</a:t>
            </a:r>
            <a:endParaRPr lang="zh-CN" altLang="en-US" sz="16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293C25F-89BB-74D2-D74A-9B7365E9DFC1}"/>
              </a:ext>
            </a:extLst>
          </p:cNvPr>
          <p:cNvSpPr txBox="1"/>
          <p:nvPr/>
        </p:nvSpPr>
        <p:spPr>
          <a:xfrm>
            <a:off x="1272996" y="481788"/>
            <a:ext cx="5769042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b="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PRAT 01</a:t>
            </a:r>
            <a:r>
              <a:rPr lang="en-US" altLang="zh-CN" sz="32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/</a:t>
            </a: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工作概述</a:t>
            </a:r>
            <a:endParaRPr lang="zh-CN" altLang="en-US" sz="4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6529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ïšľíḑê">
            <a:extLst>
              <a:ext uri="{FF2B5EF4-FFF2-40B4-BE49-F238E27FC236}">
                <a16:creationId xmlns:a16="http://schemas.microsoft.com/office/drawing/2014/main" id="{1995D37B-690C-B953-5C03-20AECB737018}"/>
              </a:ext>
            </a:extLst>
          </p:cNvPr>
          <p:cNvSpPr/>
          <p:nvPr/>
        </p:nvSpPr>
        <p:spPr>
          <a:xfrm rot="8100000">
            <a:off x="1382699" y="1281576"/>
            <a:ext cx="531959" cy="532124"/>
          </a:xfrm>
          <a:prstGeom prst="teardrop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>
            <a:no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dirty="0">
              <a:solidFill>
                <a:schemeClr val="bg1"/>
              </a:solidFill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  <a:sym typeface="+mn-lt"/>
            </a:endParaRPr>
          </a:p>
        </p:txBody>
      </p:sp>
      <p:sp>
        <p:nvSpPr>
          <p:cNvPr id="2" name="文本框 7">
            <a:extLst>
              <a:ext uri="{FF2B5EF4-FFF2-40B4-BE49-F238E27FC236}">
                <a16:creationId xmlns:a16="http://schemas.microsoft.com/office/drawing/2014/main" id="{ED71E70A-FEA4-633F-D235-5CC59CB12A95}"/>
              </a:ext>
            </a:extLst>
          </p:cNvPr>
          <p:cNvSpPr txBox="1"/>
          <p:nvPr/>
        </p:nvSpPr>
        <p:spPr bwMode="auto">
          <a:xfrm>
            <a:off x="1937334" y="1404980"/>
            <a:ext cx="2822729" cy="461665"/>
          </a:xfrm>
          <a:prstGeom prst="rect">
            <a:avLst/>
          </a:prstGeom>
          <a:noFill/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kern="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55 Regular" panose="00020600040101010101" pitchFamily="18" charset="-122"/>
                <a:sym typeface="+mn-lt"/>
              </a:rPr>
              <a:t>团队成长赋能</a:t>
            </a: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2F37C1A3-7BE0-4E04-C70A-1C867ECBF61B}"/>
              </a:ext>
            </a:extLst>
          </p:cNvPr>
          <p:cNvCxnSpPr>
            <a:cxnSpLocks/>
          </p:cNvCxnSpPr>
          <p:nvPr/>
        </p:nvCxnSpPr>
        <p:spPr>
          <a:xfrm>
            <a:off x="1625496" y="1913339"/>
            <a:ext cx="2438504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7" name="图片 6">
            <a:extLst>
              <a:ext uri="{FF2B5EF4-FFF2-40B4-BE49-F238E27FC236}">
                <a16:creationId xmlns:a16="http://schemas.microsoft.com/office/drawing/2014/main" id="{BA117103-5401-7297-84CB-209039B56E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bg1">
                <a:tint val="45000"/>
                <a:satMod val="400000"/>
              </a:schemeClr>
            </a:duotone>
          </a:blip>
          <a:srcRect l="24339" t="10863" r="16640" b="20615"/>
          <a:stretch/>
        </p:blipFill>
        <p:spPr>
          <a:xfrm>
            <a:off x="1468208" y="1379580"/>
            <a:ext cx="367422" cy="400112"/>
          </a:xfrm>
          <a:prstGeom prst="rect">
            <a:avLst/>
          </a:prstGeom>
        </p:spPr>
      </p:pic>
      <p:sp>
        <p:nvSpPr>
          <p:cNvPr id="8" name="矩形: 圆角 9">
            <a:extLst>
              <a:ext uri="{FF2B5EF4-FFF2-40B4-BE49-F238E27FC236}">
                <a16:creationId xmlns:a16="http://schemas.microsoft.com/office/drawing/2014/main" id="{275C0F65-527C-4A4E-B401-C616D7A76E1B}"/>
              </a:ext>
            </a:extLst>
          </p:cNvPr>
          <p:cNvSpPr/>
          <p:nvPr/>
        </p:nvSpPr>
        <p:spPr>
          <a:xfrm>
            <a:off x="2079881" y="2837157"/>
            <a:ext cx="3295169" cy="2140648"/>
          </a:xfrm>
          <a:prstGeom prst="roundRect">
            <a:avLst>
              <a:gd name="adj" fmla="val 0"/>
            </a:avLst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pic>
        <p:nvPicPr>
          <p:cNvPr id="1026" name="Picture 2" descr="four person hands wrap around shoulders while looking at suns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770" y="3068518"/>
            <a:ext cx="3457575" cy="2306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: 圆角 9">
            <a:extLst>
              <a:ext uri="{FF2B5EF4-FFF2-40B4-BE49-F238E27FC236}">
                <a16:creationId xmlns:a16="http://schemas.microsoft.com/office/drawing/2014/main" id="{275C0F65-527C-4A4E-B401-C616D7A76E1B}"/>
              </a:ext>
            </a:extLst>
          </p:cNvPr>
          <p:cNvSpPr/>
          <p:nvPr/>
        </p:nvSpPr>
        <p:spPr>
          <a:xfrm>
            <a:off x="6698490" y="2837157"/>
            <a:ext cx="3295169" cy="2140648"/>
          </a:xfrm>
          <a:prstGeom prst="roundRect">
            <a:avLst>
              <a:gd name="adj" fmla="val 0"/>
            </a:avLst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223" y="3069778"/>
            <a:ext cx="3459577" cy="2304943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9AA8A01F-7C21-6EB4-D5E0-154C2B60C9BE}"/>
              </a:ext>
            </a:extLst>
          </p:cNvPr>
          <p:cNvSpPr txBox="1"/>
          <p:nvPr/>
        </p:nvSpPr>
        <p:spPr>
          <a:xfrm>
            <a:off x="2079881" y="2883852"/>
            <a:ext cx="2879721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chemeClr val="tx2"/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  <a:cs typeface="阿里巴巴普惠体 2.0 105 Heavy" panose="00020600040101010101" pitchFamily="18" charset="-122"/>
              </a:rPr>
              <a:t>团建融合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AA8A01F-7C21-6EB4-D5E0-154C2B60C9BE}"/>
              </a:ext>
            </a:extLst>
          </p:cNvPr>
          <p:cNvSpPr txBox="1"/>
          <p:nvPr/>
        </p:nvSpPr>
        <p:spPr>
          <a:xfrm>
            <a:off x="8887081" y="2883852"/>
            <a:ext cx="2879721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chemeClr val="tx2"/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  <a:cs typeface="阿里巴巴普惠体 2.0 105 Heavy" panose="00020600040101010101" pitchFamily="18" charset="-122"/>
              </a:rPr>
              <a:t>集中研讨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EAD2F7C-429A-ACBD-88BF-DEB6F496CA92}"/>
              </a:ext>
            </a:extLst>
          </p:cNvPr>
          <p:cNvSpPr txBox="1"/>
          <p:nvPr/>
        </p:nvSpPr>
        <p:spPr>
          <a:xfrm>
            <a:off x="1272996" y="481788"/>
            <a:ext cx="5769042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b="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PRAT 01</a:t>
            </a:r>
            <a:r>
              <a:rPr lang="en-US" altLang="zh-CN" sz="32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/</a:t>
            </a: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工作概述</a:t>
            </a:r>
            <a:endParaRPr lang="zh-CN" altLang="en-US" sz="4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0191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ïšľíḑê">
            <a:extLst>
              <a:ext uri="{FF2B5EF4-FFF2-40B4-BE49-F238E27FC236}">
                <a16:creationId xmlns:a16="http://schemas.microsoft.com/office/drawing/2014/main" id="{1995D37B-690C-B953-5C03-20AECB737018}"/>
              </a:ext>
            </a:extLst>
          </p:cNvPr>
          <p:cNvSpPr/>
          <p:nvPr/>
        </p:nvSpPr>
        <p:spPr>
          <a:xfrm rot="8100000">
            <a:off x="1382699" y="1281576"/>
            <a:ext cx="531959" cy="532124"/>
          </a:xfrm>
          <a:prstGeom prst="teardrop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>
            <a:no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dirty="0">
              <a:solidFill>
                <a:schemeClr val="bg1"/>
              </a:solidFill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  <a:sym typeface="+mn-lt"/>
            </a:endParaRPr>
          </a:p>
        </p:txBody>
      </p:sp>
      <p:sp>
        <p:nvSpPr>
          <p:cNvPr id="2" name="文本框 7">
            <a:extLst>
              <a:ext uri="{FF2B5EF4-FFF2-40B4-BE49-F238E27FC236}">
                <a16:creationId xmlns:a16="http://schemas.microsoft.com/office/drawing/2014/main" id="{ED71E70A-FEA4-633F-D235-5CC59CB12A95}"/>
              </a:ext>
            </a:extLst>
          </p:cNvPr>
          <p:cNvSpPr txBox="1"/>
          <p:nvPr/>
        </p:nvSpPr>
        <p:spPr bwMode="auto">
          <a:xfrm>
            <a:off x="1937334" y="1404980"/>
            <a:ext cx="2822729" cy="461665"/>
          </a:xfrm>
          <a:prstGeom prst="rect">
            <a:avLst/>
          </a:prstGeom>
          <a:noFill/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kern="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55 Regular" panose="00020600040101010101" pitchFamily="18" charset="-122"/>
                <a:sym typeface="+mn-lt"/>
              </a:rPr>
              <a:t>团队成长赋能</a:t>
            </a: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2F37C1A3-7BE0-4E04-C70A-1C867ECBF61B}"/>
              </a:ext>
            </a:extLst>
          </p:cNvPr>
          <p:cNvCxnSpPr>
            <a:cxnSpLocks/>
          </p:cNvCxnSpPr>
          <p:nvPr/>
        </p:nvCxnSpPr>
        <p:spPr>
          <a:xfrm>
            <a:off x="1625496" y="1913339"/>
            <a:ext cx="2438504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7" name="图片 6">
            <a:extLst>
              <a:ext uri="{FF2B5EF4-FFF2-40B4-BE49-F238E27FC236}">
                <a16:creationId xmlns:a16="http://schemas.microsoft.com/office/drawing/2014/main" id="{BA117103-5401-7297-84CB-209039B56E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bg1">
                <a:tint val="45000"/>
                <a:satMod val="400000"/>
              </a:schemeClr>
            </a:duotone>
          </a:blip>
          <a:srcRect l="24339" t="10863" r="16640" b="20615"/>
          <a:stretch/>
        </p:blipFill>
        <p:spPr>
          <a:xfrm>
            <a:off x="1468208" y="1379580"/>
            <a:ext cx="367422" cy="400112"/>
          </a:xfrm>
          <a:prstGeom prst="rect">
            <a:avLst/>
          </a:prstGeom>
        </p:spPr>
      </p:pic>
      <p:sp>
        <p:nvSpPr>
          <p:cNvPr id="8" name="矩形: 圆角 9">
            <a:extLst>
              <a:ext uri="{FF2B5EF4-FFF2-40B4-BE49-F238E27FC236}">
                <a16:creationId xmlns:a16="http://schemas.microsoft.com/office/drawing/2014/main" id="{275C0F65-527C-4A4E-B401-C616D7A76E1B}"/>
              </a:ext>
            </a:extLst>
          </p:cNvPr>
          <p:cNvSpPr/>
          <p:nvPr/>
        </p:nvSpPr>
        <p:spPr>
          <a:xfrm>
            <a:off x="2024889" y="3131640"/>
            <a:ext cx="3295169" cy="2140648"/>
          </a:xfrm>
          <a:prstGeom prst="roundRect">
            <a:avLst>
              <a:gd name="adj" fmla="val 0"/>
            </a:avLst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12" name="矩形: 圆角 9">
            <a:extLst>
              <a:ext uri="{FF2B5EF4-FFF2-40B4-BE49-F238E27FC236}">
                <a16:creationId xmlns:a16="http://schemas.microsoft.com/office/drawing/2014/main" id="{275C0F65-527C-4A4E-B401-C616D7A76E1B}"/>
              </a:ext>
            </a:extLst>
          </p:cNvPr>
          <p:cNvSpPr/>
          <p:nvPr/>
        </p:nvSpPr>
        <p:spPr>
          <a:xfrm>
            <a:off x="6858606" y="3131640"/>
            <a:ext cx="3295169" cy="2140648"/>
          </a:xfrm>
          <a:prstGeom prst="roundRect">
            <a:avLst>
              <a:gd name="adj" fmla="val 0"/>
            </a:avLst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995" y="2655252"/>
            <a:ext cx="3456447" cy="231582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9AA8A01F-7C21-6EB4-D5E0-154C2B60C9BE}"/>
              </a:ext>
            </a:extLst>
          </p:cNvPr>
          <p:cNvSpPr txBox="1"/>
          <p:nvPr/>
        </p:nvSpPr>
        <p:spPr>
          <a:xfrm>
            <a:off x="2024889" y="4861654"/>
            <a:ext cx="2879721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chemeClr val="tx2"/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  <a:cs typeface="阿里巴巴普惠体 2.0 105 Heavy" panose="00020600040101010101" pitchFamily="18" charset="-122"/>
              </a:rPr>
              <a:t>培训赋能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"/>
          <a:stretch/>
        </p:blipFill>
        <p:spPr>
          <a:xfrm>
            <a:off x="6326222" y="2655252"/>
            <a:ext cx="3459577" cy="231582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9AA8A01F-7C21-6EB4-D5E0-154C2B60C9BE}"/>
              </a:ext>
            </a:extLst>
          </p:cNvPr>
          <p:cNvSpPr txBox="1"/>
          <p:nvPr/>
        </p:nvSpPr>
        <p:spPr>
          <a:xfrm>
            <a:off x="9044178" y="4861654"/>
            <a:ext cx="1641981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chemeClr val="tx2"/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  <a:cs typeface="阿里巴巴普惠体 2.0 105 Heavy" panose="00020600040101010101" pitchFamily="18" charset="-122"/>
              </a:rPr>
              <a:t>模拟演练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791BE0D-7712-5CA0-431A-B0DE7E8ABBD6}"/>
              </a:ext>
            </a:extLst>
          </p:cNvPr>
          <p:cNvSpPr txBox="1"/>
          <p:nvPr/>
        </p:nvSpPr>
        <p:spPr>
          <a:xfrm>
            <a:off x="1272996" y="481788"/>
            <a:ext cx="5769042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b="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PRAT 01</a:t>
            </a:r>
            <a:r>
              <a:rPr lang="en-US" altLang="zh-CN" sz="32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/</a:t>
            </a: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工作概述</a:t>
            </a:r>
            <a:endParaRPr lang="zh-CN" altLang="en-US" sz="4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1240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ïšľíḑê">
            <a:extLst>
              <a:ext uri="{FF2B5EF4-FFF2-40B4-BE49-F238E27FC236}">
                <a16:creationId xmlns:a16="http://schemas.microsoft.com/office/drawing/2014/main" id="{1995D37B-690C-B953-5C03-20AECB737018}"/>
              </a:ext>
            </a:extLst>
          </p:cNvPr>
          <p:cNvSpPr/>
          <p:nvPr/>
        </p:nvSpPr>
        <p:spPr>
          <a:xfrm rot="8100000">
            <a:off x="1382699" y="1281576"/>
            <a:ext cx="531959" cy="532124"/>
          </a:xfrm>
          <a:prstGeom prst="teardrop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>
            <a:no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dirty="0">
              <a:solidFill>
                <a:schemeClr val="bg1"/>
              </a:solidFill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  <a:sym typeface="+mn-lt"/>
            </a:endParaRPr>
          </a:p>
        </p:txBody>
      </p:sp>
      <p:sp>
        <p:nvSpPr>
          <p:cNvPr id="3" name="文本框 7">
            <a:extLst>
              <a:ext uri="{FF2B5EF4-FFF2-40B4-BE49-F238E27FC236}">
                <a16:creationId xmlns:a16="http://schemas.microsoft.com/office/drawing/2014/main" id="{ED71E70A-FEA4-633F-D235-5CC59CB12A95}"/>
              </a:ext>
            </a:extLst>
          </p:cNvPr>
          <p:cNvSpPr txBox="1"/>
          <p:nvPr/>
        </p:nvSpPr>
        <p:spPr bwMode="auto">
          <a:xfrm>
            <a:off x="1937334" y="1404980"/>
            <a:ext cx="2822729" cy="461665"/>
          </a:xfrm>
          <a:prstGeom prst="rect">
            <a:avLst/>
          </a:prstGeom>
          <a:noFill/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kern="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55 Regular" panose="00020600040101010101" pitchFamily="18" charset="-122"/>
                <a:sym typeface="+mn-lt"/>
              </a:rPr>
              <a:t>个人学习提升</a:t>
            </a: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2F37C1A3-7BE0-4E04-C70A-1C867ECBF61B}"/>
              </a:ext>
            </a:extLst>
          </p:cNvPr>
          <p:cNvCxnSpPr>
            <a:cxnSpLocks/>
          </p:cNvCxnSpPr>
          <p:nvPr/>
        </p:nvCxnSpPr>
        <p:spPr>
          <a:xfrm>
            <a:off x="1625496" y="1913339"/>
            <a:ext cx="2438504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C21C4F5E-55AA-7AF8-69CE-5C56E3134A3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71331" y="1449642"/>
            <a:ext cx="389699" cy="319641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4977048" y="2756336"/>
            <a:ext cx="2082089" cy="208208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2700" cap="flat" cmpd="sng" algn="ctr">
            <a:gradFill flip="none" rotWithShape="1">
              <a:gsLst>
                <a:gs pos="1000">
                  <a:srgbClr val="EBEDF7"/>
                </a:gs>
                <a:gs pos="100000">
                  <a:srgbClr val="EBEDF7"/>
                </a:gs>
                <a:gs pos="90000">
                  <a:srgbClr val="EBEDF7">
                    <a:alpha val="0"/>
                  </a:srgbClr>
                </a:gs>
                <a:gs pos="10000">
                  <a:srgbClr val="EBEDF7">
                    <a:alpha val="0"/>
                  </a:srgbClr>
                </a:gs>
              </a:gsLst>
              <a:lin ang="0" scaled="1"/>
              <a:tileRect/>
            </a:gradFill>
            <a:prstDash val="sysDot"/>
            <a:miter lim="800000"/>
          </a:ln>
          <a:effectLst>
            <a:outerShdw blurRad="508000" sx="101000" sy="101000" algn="ctr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886" y="3263795"/>
            <a:ext cx="878714" cy="878714"/>
          </a:xfrm>
          <a:prstGeom prst="rect">
            <a:avLst/>
          </a:prstGeom>
        </p:spPr>
      </p:pic>
      <p:sp>
        <p:nvSpPr>
          <p:cNvPr id="10" name="圆角矩形 9"/>
          <p:cNvSpPr/>
          <p:nvPr/>
        </p:nvSpPr>
        <p:spPr>
          <a:xfrm>
            <a:off x="1774241" y="2656204"/>
            <a:ext cx="2006600" cy="571500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774241" y="4278416"/>
            <a:ext cx="2006600" cy="571500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8328015" y="2655252"/>
            <a:ext cx="2006600" cy="571500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8328015" y="4278416"/>
            <a:ext cx="2006600" cy="571500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14" name="椭圆 13"/>
          <p:cNvSpPr/>
          <p:nvPr/>
        </p:nvSpPr>
        <p:spPr>
          <a:xfrm rot="6352704">
            <a:off x="4761114" y="2393297"/>
            <a:ext cx="2489791" cy="2489791"/>
          </a:xfrm>
          <a:prstGeom prst="ellipse">
            <a:avLst/>
          </a:prstGeom>
          <a:noFill/>
          <a:ln>
            <a:gradFill flip="none" rotWithShape="1">
              <a:gsLst>
                <a:gs pos="71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  <a:gs pos="89000">
                  <a:schemeClr val="accent4">
                    <a:lumMod val="60000"/>
                    <a:lumOff val="40000"/>
                    <a:alpha val="8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4124961" y="1939252"/>
            <a:ext cx="3743524" cy="3743524"/>
          </a:xfrm>
          <a:prstGeom prst="ellipse">
            <a:avLst/>
          </a:prstGeom>
          <a:noFill/>
          <a:ln>
            <a:gradFill flip="none" rotWithShape="1">
              <a:gsLst>
                <a:gs pos="100000">
                  <a:schemeClr val="accent4">
                    <a:lumMod val="40000"/>
                    <a:lumOff val="60000"/>
                  </a:schemeClr>
                </a:gs>
                <a:gs pos="77000">
                  <a:schemeClr val="bg1"/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18" name="椭圆 17"/>
          <p:cNvSpPr/>
          <p:nvPr/>
        </p:nvSpPr>
        <p:spPr>
          <a:xfrm rot="16730731">
            <a:off x="4761114" y="2678085"/>
            <a:ext cx="2489791" cy="2489791"/>
          </a:xfrm>
          <a:prstGeom prst="ellipse">
            <a:avLst/>
          </a:prstGeom>
          <a:noFill/>
          <a:ln>
            <a:gradFill flip="none" rotWithShape="1">
              <a:gsLst>
                <a:gs pos="71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  <a:gs pos="89000">
                  <a:schemeClr val="accent4">
                    <a:lumMod val="60000"/>
                    <a:lumOff val="40000"/>
                    <a:alpha val="8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19" name="椭圆 18"/>
          <p:cNvSpPr/>
          <p:nvPr/>
        </p:nvSpPr>
        <p:spPr>
          <a:xfrm rot="10451233">
            <a:off x="4243945" y="1886092"/>
            <a:ext cx="3743524" cy="3743524"/>
          </a:xfrm>
          <a:prstGeom prst="ellipse">
            <a:avLst/>
          </a:prstGeom>
          <a:noFill/>
          <a:ln>
            <a:gradFill flip="none" rotWithShape="1">
              <a:gsLst>
                <a:gs pos="100000">
                  <a:schemeClr val="accent4">
                    <a:lumMod val="40000"/>
                    <a:lumOff val="60000"/>
                  </a:schemeClr>
                </a:gs>
                <a:gs pos="77000">
                  <a:schemeClr val="bg1">
                    <a:alpha val="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AA8A01F-7C21-6EB4-D5E0-154C2B60C9BE}"/>
              </a:ext>
            </a:extLst>
          </p:cNvPr>
          <p:cNvSpPr txBox="1"/>
          <p:nvPr/>
        </p:nvSpPr>
        <p:spPr>
          <a:xfrm>
            <a:off x="1790272" y="2756336"/>
            <a:ext cx="218871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  <a:cs typeface="阿里巴巴普惠体 2.0 105 Heavy" panose="00020600040101010101" pitchFamily="18" charset="-122"/>
              </a:rPr>
              <a:t>阅读</a:t>
            </a:r>
            <a:r>
              <a:rPr lang="en-US" altLang="zh-CN" dirty="0">
                <a:solidFill>
                  <a:schemeClr val="bg1"/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  <a:cs typeface="阿里巴巴普惠体 2.0 105 Heavy" panose="00020600040101010101" pitchFamily="18" charset="-122"/>
              </a:rPr>
              <a:t>5</a:t>
            </a:r>
            <a:r>
              <a:rPr lang="zh-CN" altLang="en-US" dirty="0">
                <a:solidFill>
                  <a:schemeClr val="bg1"/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  <a:cs typeface="阿里巴巴普惠体 2.0 105 Heavy" panose="00020600040101010101" pitchFamily="18" charset="-122"/>
              </a:rPr>
              <a:t>本纸质书籍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9AA8A01F-7C21-6EB4-D5E0-154C2B60C9BE}"/>
              </a:ext>
            </a:extLst>
          </p:cNvPr>
          <p:cNvSpPr txBox="1"/>
          <p:nvPr/>
        </p:nvSpPr>
        <p:spPr>
          <a:xfrm>
            <a:off x="1775990" y="4379500"/>
            <a:ext cx="218871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  <a:cs typeface="阿里巴巴普惠体 2.0 105 Heavy" panose="00020600040101010101" pitchFamily="18" charset="-122"/>
              </a:rPr>
              <a:t>累计锻炼</a:t>
            </a:r>
            <a:r>
              <a:rPr lang="en-US" altLang="zh-CN" dirty="0">
                <a:solidFill>
                  <a:schemeClr val="bg1"/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  <a:cs typeface="阿里巴巴普惠体 2.0 105 Heavy" panose="00020600040101010101" pitchFamily="18" charset="-122"/>
              </a:rPr>
              <a:t>236</a:t>
            </a:r>
            <a:r>
              <a:rPr lang="zh-CN" altLang="en-US" dirty="0">
                <a:solidFill>
                  <a:schemeClr val="bg1"/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  <a:cs typeface="阿里巴巴普惠体 2.0 105 Heavy" panose="00020600040101010101" pitchFamily="18" charset="-122"/>
              </a:rPr>
              <a:t>小时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9AA8A01F-7C21-6EB4-D5E0-154C2B60C9BE}"/>
              </a:ext>
            </a:extLst>
          </p:cNvPr>
          <p:cNvSpPr txBox="1"/>
          <p:nvPr/>
        </p:nvSpPr>
        <p:spPr>
          <a:xfrm>
            <a:off x="8283891" y="2756336"/>
            <a:ext cx="218871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  <a:cs typeface="阿里巴巴普惠体 2.0 105 Heavy" panose="00020600040101010101" pitchFamily="18" charset="-122"/>
              </a:rPr>
              <a:t>浏览专业杂志</a:t>
            </a:r>
            <a:r>
              <a:rPr lang="en-US" altLang="zh-CN" dirty="0">
                <a:solidFill>
                  <a:schemeClr val="bg1"/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  <a:cs typeface="阿里巴巴普惠体 2.0 105 Heavy" panose="00020600040101010101" pitchFamily="18" charset="-122"/>
              </a:rPr>
              <a:t>36</a:t>
            </a:r>
            <a:r>
              <a:rPr lang="zh-CN" altLang="en-US" dirty="0">
                <a:solidFill>
                  <a:schemeClr val="bg1"/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  <a:cs typeface="阿里巴巴普惠体 2.0 105 Heavy" panose="00020600040101010101" pitchFamily="18" charset="-122"/>
              </a:rPr>
              <a:t>本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9AA8A01F-7C21-6EB4-D5E0-154C2B60C9BE}"/>
              </a:ext>
            </a:extLst>
          </p:cNvPr>
          <p:cNvSpPr txBox="1"/>
          <p:nvPr/>
        </p:nvSpPr>
        <p:spPr>
          <a:xfrm>
            <a:off x="8283891" y="4379500"/>
            <a:ext cx="218871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  <a:cs typeface="阿里巴巴普惠体 2.0 105 Heavy" panose="00020600040101010101" pitchFamily="18" charset="-122"/>
              </a:rPr>
              <a:t>发表精选文章</a:t>
            </a:r>
            <a:r>
              <a:rPr lang="en-US" altLang="zh-CN" dirty="0">
                <a:solidFill>
                  <a:schemeClr val="bg1"/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  <a:cs typeface="阿里巴巴普惠体 2.0 105 Heavy" panose="00020600040101010101" pitchFamily="18" charset="-122"/>
              </a:rPr>
              <a:t>12</a:t>
            </a:r>
            <a:r>
              <a:rPr lang="zh-CN" altLang="en-US" dirty="0">
                <a:solidFill>
                  <a:schemeClr val="bg1"/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  <a:cs typeface="阿里巴巴普惠体 2.0 105 Heavy" panose="00020600040101010101" pitchFamily="18" charset="-122"/>
              </a:rPr>
              <a:t>篇</a:t>
            </a: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1593" y="4604104"/>
            <a:ext cx="1748513" cy="1697832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BB170879-3429-2AB5-3671-D192C7D018E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28200" y="5065685"/>
            <a:ext cx="2166303" cy="1792315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4027B7C8-66BF-6D5C-966F-73839C2572EA}"/>
              </a:ext>
            </a:extLst>
          </p:cNvPr>
          <p:cNvSpPr txBox="1"/>
          <p:nvPr/>
        </p:nvSpPr>
        <p:spPr>
          <a:xfrm>
            <a:off x="1272996" y="481788"/>
            <a:ext cx="5769042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b="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PRAT 01</a:t>
            </a:r>
            <a:r>
              <a:rPr lang="en-US" altLang="zh-CN" sz="32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/</a:t>
            </a: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工作概述</a:t>
            </a:r>
            <a:endParaRPr lang="zh-CN" altLang="en-US" sz="4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7923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5BA5EEF-746A-C3C3-46A1-E1467A0C07B5}"/>
              </a:ext>
            </a:extLst>
          </p:cNvPr>
          <p:cNvSpPr txBox="1"/>
          <p:nvPr/>
        </p:nvSpPr>
        <p:spPr>
          <a:xfrm>
            <a:off x="2409892" y="2993917"/>
            <a:ext cx="3852153" cy="110799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工作亮点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EA4AC2C-7D5E-7DB5-44BD-7FE16000570A}"/>
              </a:ext>
            </a:extLst>
          </p:cNvPr>
          <p:cNvSpPr txBox="1"/>
          <p:nvPr/>
        </p:nvSpPr>
        <p:spPr>
          <a:xfrm>
            <a:off x="2409892" y="1555207"/>
            <a:ext cx="3195806" cy="923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5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02</a:t>
            </a:r>
            <a:endParaRPr lang="zh-CN" altLang="en-US" sz="54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AEFEA97F-AB17-9CB7-1193-63C10715BE9D}"/>
              </a:ext>
            </a:extLst>
          </p:cNvPr>
          <p:cNvSpPr/>
          <p:nvPr/>
        </p:nvSpPr>
        <p:spPr>
          <a:xfrm>
            <a:off x="6856353" y="2355453"/>
            <a:ext cx="2384924" cy="238492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5615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/>
          <p:cNvSpPr/>
          <p:nvPr/>
        </p:nvSpPr>
        <p:spPr>
          <a:xfrm>
            <a:off x="628344" y="1878005"/>
            <a:ext cx="1565573" cy="1565573"/>
          </a:xfrm>
          <a:prstGeom prst="ellipse">
            <a:avLst/>
          </a:prstGeom>
          <a:gradFill flip="none" rotWithShape="1">
            <a:gsLst>
              <a:gs pos="0">
                <a:srgbClr val="F2F4F4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6600000" scaled="0"/>
            <a:tileRect/>
          </a:gradFill>
          <a:ln w="22225" cap="flat" cmpd="sng" algn="ctr">
            <a:gradFill flip="none" rotWithShape="1">
              <a:gsLst>
                <a:gs pos="0">
                  <a:schemeClr val="accent1">
                    <a:lumMod val="45000"/>
                    <a:lumOff val="55000"/>
                    <a:alpha val="0"/>
                  </a:schemeClr>
                </a:gs>
                <a:gs pos="100000">
                  <a:schemeClr val="accent1">
                    <a:lumMod val="85000"/>
                    <a:lumOff val="15000"/>
                  </a:schemeClr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939800" dist="266700" sx="99000" sy="99000" algn="ctr" rotWithShape="0">
              <a:schemeClr val="accent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52593" y="3604953"/>
            <a:ext cx="1520678" cy="375002"/>
          </a:xfrm>
          <a:prstGeom prst="rect">
            <a:avLst/>
          </a:prstGeom>
          <a:gradFill>
            <a:gsLst>
              <a:gs pos="11000">
                <a:srgbClr val="151EB3">
                  <a:alpha val="0"/>
                </a:srgbClr>
              </a:gs>
              <a:gs pos="92000">
                <a:schemeClr val="accent6">
                  <a:alpha val="0"/>
                </a:schemeClr>
              </a:gs>
              <a:gs pos="69000">
                <a:schemeClr val="accent6"/>
              </a:gs>
              <a:gs pos="38000">
                <a:schemeClr val="accent6"/>
              </a:gs>
            </a:gsLst>
            <a:lin ang="0" scaled="1"/>
          </a:gradFill>
          <a:ln w="25400" cap="flat" cmpd="sng" algn="ctr">
            <a:gradFill flip="none" rotWithShape="1">
              <a:gsLst>
                <a:gs pos="13000">
                  <a:schemeClr val="bg1">
                    <a:alpha val="0"/>
                  </a:schemeClr>
                </a:gs>
                <a:gs pos="90000">
                  <a:schemeClr val="bg1">
                    <a:alpha val="0"/>
                  </a:schemeClr>
                </a:gs>
                <a:gs pos="52000">
                  <a:schemeClr val="bg1"/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939800" dist="266700" sx="99000" sy="99000" algn="ctr" rotWithShape="0">
              <a:schemeClr val="accent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46"/>
          <p:cNvSpPr txBox="1"/>
          <p:nvPr/>
        </p:nvSpPr>
        <p:spPr>
          <a:xfrm>
            <a:off x="761585" y="3627109"/>
            <a:ext cx="1413697" cy="3370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hangingPunct="0">
              <a:lnSpc>
                <a:spcPct val="130000"/>
              </a:lnSpc>
            </a:pPr>
            <a:r>
              <a:rPr lang="zh-CN" altLang="en-US" b="1" dirty="0">
                <a:solidFill>
                  <a:srgbClr val="E7E9F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激发员工活力</a:t>
            </a:r>
          </a:p>
        </p:txBody>
      </p:sp>
      <p:sp>
        <p:nvSpPr>
          <p:cNvPr id="12" name="椭圆 11"/>
          <p:cNvSpPr/>
          <p:nvPr/>
        </p:nvSpPr>
        <p:spPr>
          <a:xfrm>
            <a:off x="3697976" y="1878006"/>
            <a:ext cx="1565573" cy="1565573"/>
          </a:xfrm>
          <a:prstGeom prst="ellipse">
            <a:avLst/>
          </a:prstGeom>
          <a:gradFill flip="none" rotWithShape="1">
            <a:gsLst>
              <a:gs pos="0">
                <a:srgbClr val="F2F4F4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6600000" scaled="0"/>
            <a:tileRect/>
          </a:gradFill>
          <a:ln w="22225" cap="flat" cmpd="sng" algn="ctr">
            <a:gradFill flip="none" rotWithShape="1">
              <a:gsLst>
                <a:gs pos="0">
                  <a:schemeClr val="accent1">
                    <a:lumMod val="45000"/>
                    <a:lumOff val="55000"/>
                    <a:alpha val="0"/>
                  </a:schemeClr>
                </a:gs>
                <a:gs pos="100000">
                  <a:schemeClr val="accent1">
                    <a:lumMod val="85000"/>
                    <a:lumOff val="15000"/>
                  </a:schemeClr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939800" dist="266700" sx="99000" sy="99000" algn="ctr" rotWithShape="0">
              <a:schemeClr val="accent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7177622" y="1818965"/>
            <a:ext cx="1565573" cy="1565573"/>
          </a:xfrm>
          <a:prstGeom prst="ellipse">
            <a:avLst/>
          </a:prstGeom>
          <a:gradFill flip="none" rotWithShape="1">
            <a:gsLst>
              <a:gs pos="0">
                <a:srgbClr val="F2F4F4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6600000" scaled="0"/>
            <a:tileRect/>
          </a:gradFill>
          <a:ln w="22225" cap="flat" cmpd="sng" algn="ctr">
            <a:gradFill flip="none" rotWithShape="1">
              <a:gsLst>
                <a:gs pos="0">
                  <a:schemeClr val="accent1">
                    <a:lumMod val="45000"/>
                    <a:lumOff val="55000"/>
                    <a:alpha val="0"/>
                  </a:schemeClr>
                </a:gs>
                <a:gs pos="100000">
                  <a:schemeClr val="accent1">
                    <a:lumMod val="85000"/>
                    <a:lumOff val="15000"/>
                  </a:schemeClr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939800" dist="266700" sx="99000" sy="99000" algn="ctr" rotWithShape="0">
              <a:schemeClr val="accent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2024617" y="4324962"/>
            <a:ext cx="1565573" cy="1565573"/>
          </a:xfrm>
          <a:prstGeom prst="ellipse">
            <a:avLst/>
          </a:prstGeom>
          <a:gradFill flip="none" rotWithShape="1">
            <a:gsLst>
              <a:gs pos="0">
                <a:srgbClr val="F2F4F4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6600000" scaled="0"/>
            <a:tileRect/>
          </a:gradFill>
          <a:ln w="22225" cap="flat" cmpd="sng" algn="ctr">
            <a:gradFill flip="none" rotWithShape="1">
              <a:gsLst>
                <a:gs pos="0">
                  <a:schemeClr val="accent1">
                    <a:lumMod val="45000"/>
                    <a:lumOff val="55000"/>
                    <a:alpha val="0"/>
                  </a:schemeClr>
                </a:gs>
                <a:gs pos="100000">
                  <a:schemeClr val="accent1">
                    <a:lumMod val="85000"/>
                    <a:lumOff val="15000"/>
                  </a:schemeClr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939800" dist="266700" sx="99000" sy="99000" algn="ctr" rotWithShape="0">
              <a:schemeClr val="accent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935676" y="6048041"/>
            <a:ext cx="1520678" cy="375002"/>
          </a:xfrm>
          <a:prstGeom prst="rect">
            <a:avLst/>
          </a:prstGeom>
          <a:gradFill>
            <a:gsLst>
              <a:gs pos="11000">
                <a:srgbClr val="151EB3">
                  <a:alpha val="0"/>
                </a:srgbClr>
              </a:gs>
              <a:gs pos="92000">
                <a:schemeClr val="accent6">
                  <a:alpha val="0"/>
                </a:schemeClr>
              </a:gs>
              <a:gs pos="69000">
                <a:schemeClr val="accent6"/>
              </a:gs>
              <a:gs pos="38000">
                <a:schemeClr val="accent6"/>
              </a:gs>
            </a:gsLst>
            <a:lin ang="0" scaled="1"/>
          </a:gradFill>
          <a:ln w="25400" cap="flat" cmpd="sng" algn="ctr">
            <a:gradFill flip="none" rotWithShape="1">
              <a:gsLst>
                <a:gs pos="13000">
                  <a:schemeClr val="bg1">
                    <a:alpha val="0"/>
                  </a:schemeClr>
                </a:gs>
                <a:gs pos="90000">
                  <a:schemeClr val="bg1">
                    <a:alpha val="0"/>
                  </a:schemeClr>
                </a:gs>
                <a:gs pos="52000">
                  <a:schemeClr val="bg1"/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939800" dist="266700" sx="99000" sy="99000" algn="ctr" rotWithShape="0">
              <a:schemeClr val="accent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46"/>
          <p:cNvSpPr txBox="1"/>
          <p:nvPr/>
        </p:nvSpPr>
        <p:spPr>
          <a:xfrm>
            <a:off x="2044668" y="6070197"/>
            <a:ext cx="1413697" cy="3370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hangingPunct="0">
              <a:lnSpc>
                <a:spcPct val="130000"/>
              </a:lnSpc>
            </a:pPr>
            <a:r>
              <a:rPr lang="zh-CN" altLang="en-US" b="1" dirty="0">
                <a:solidFill>
                  <a:srgbClr val="E7E9F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优化制度管理</a:t>
            </a:r>
          </a:p>
        </p:txBody>
      </p:sp>
      <p:sp>
        <p:nvSpPr>
          <p:cNvPr id="28" name="矩形 27"/>
          <p:cNvSpPr/>
          <p:nvPr/>
        </p:nvSpPr>
        <p:spPr>
          <a:xfrm>
            <a:off x="3697976" y="3604953"/>
            <a:ext cx="1520678" cy="375002"/>
          </a:xfrm>
          <a:prstGeom prst="rect">
            <a:avLst/>
          </a:prstGeom>
          <a:gradFill>
            <a:gsLst>
              <a:gs pos="11000">
                <a:srgbClr val="151EB3">
                  <a:alpha val="0"/>
                </a:srgbClr>
              </a:gs>
              <a:gs pos="92000">
                <a:schemeClr val="accent6">
                  <a:alpha val="0"/>
                </a:schemeClr>
              </a:gs>
              <a:gs pos="69000">
                <a:schemeClr val="accent6"/>
              </a:gs>
              <a:gs pos="38000">
                <a:schemeClr val="accent6"/>
              </a:gs>
            </a:gsLst>
            <a:lin ang="0" scaled="1"/>
          </a:gradFill>
          <a:ln w="25400" cap="flat" cmpd="sng" algn="ctr">
            <a:gradFill flip="none" rotWithShape="1">
              <a:gsLst>
                <a:gs pos="13000">
                  <a:schemeClr val="bg1">
                    <a:alpha val="0"/>
                  </a:schemeClr>
                </a:gs>
                <a:gs pos="90000">
                  <a:schemeClr val="bg1">
                    <a:alpha val="0"/>
                  </a:schemeClr>
                </a:gs>
                <a:gs pos="52000">
                  <a:schemeClr val="bg1"/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939800" dist="266700" sx="99000" sy="99000" algn="ctr" rotWithShape="0">
              <a:schemeClr val="accent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框 46"/>
          <p:cNvSpPr txBox="1"/>
          <p:nvPr/>
        </p:nvSpPr>
        <p:spPr>
          <a:xfrm>
            <a:off x="3806968" y="3627109"/>
            <a:ext cx="1413697" cy="3370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hangingPunct="0">
              <a:lnSpc>
                <a:spcPct val="130000"/>
              </a:lnSpc>
            </a:pPr>
            <a:r>
              <a:rPr lang="zh-CN" altLang="en-US" b="1" dirty="0">
                <a:solidFill>
                  <a:srgbClr val="E7E9F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创新选人用人</a:t>
            </a:r>
          </a:p>
        </p:txBody>
      </p:sp>
      <p:sp>
        <p:nvSpPr>
          <p:cNvPr id="31" name="矩形 30"/>
          <p:cNvSpPr/>
          <p:nvPr/>
        </p:nvSpPr>
        <p:spPr>
          <a:xfrm>
            <a:off x="7177622" y="3627109"/>
            <a:ext cx="1520678" cy="375002"/>
          </a:xfrm>
          <a:prstGeom prst="rect">
            <a:avLst/>
          </a:prstGeom>
          <a:gradFill>
            <a:gsLst>
              <a:gs pos="11000">
                <a:srgbClr val="151EB3">
                  <a:alpha val="0"/>
                </a:srgbClr>
              </a:gs>
              <a:gs pos="92000">
                <a:schemeClr val="accent6">
                  <a:alpha val="0"/>
                </a:schemeClr>
              </a:gs>
              <a:gs pos="69000">
                <a:schemeClr val="accent6"/>
              </a:gs>
              <a:gs pos="38000">
                <a:schemeClr val="accent6"/>
              </a:gs>
            </a:gsLst>
            <a:lin ang="0" scaled="1"/>
          </a:gradFill>
          <a:ln w="25400" cap="flat" cmpd="sng" algn="ctr">
            <a:gradFill flip="none" rotWithShape="1">
              <a:gsLst>
                <a:gs pos="13000">
                  <a:schemeClr val="bg1">
                    <a:alpha val="0"/>
                  </a:schemeClr>
                </a:gs>
                <a:gs pos="90000">
                  <a:schemeClr val="bg1">
                    <a:alpha val="0"/>
                  </a:schemeClr>
                </a:gs>
                <a:gs pos="52000">
                  <a:schemeClr val="bg1"/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939800" dist="266700" sx="99000" sy="99000" algn="ctr" rotWithShape="0">
              <a:schemeClr val="accent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46"/>
          <p:cNvSpPr txBox="1"/>
          <p:nvPr/>
        </p:nvSpPr>
        <p:spPr>
          <a:xfrm>
            <a:off x="7286614" y="3649265"/>
            <a:ext cx="1413697" cy="3370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hangingPunct="0">
              <a:lnSpc>
                <a:spcPct val="130000"/>
              </a:lnSpc>
            </a:pPr>
            <a:r>
              <a:rPr lang="zh-CN" altLang="en-US" b="1" dirty="0">
                <a:solidFill>
                  <a:srgbClr val="E7E9F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定制化培训</a:t>
            </a:r>
          </a:p>
        </p:txBody>
      </p:sp>
      <p:sp>
        <p:nvSpPr>
          <p:cNvPr id="33" name="椭圆 32"/>
          <p:cNvSpPr/>
          <p:nvPr/>
        </p:nvSpPr>
        <p:spPr>
          <a:xfrm>
            <a:off x="5504417" y="4324962"/>
            <a:ext cx="1565573" cy="1565573"/>
          </a:xfrm>
          <a:prstGeom prst="ellipse">
            <a:avLst/>
          </a:prstGeom>
          <a:gradFill flip="none" rotWithShape="1">
            <a:gsLst>
              <a:gs pos="0">
                <a:srgbClr val="F2F4F4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6600000" scaled="0"/>
            <a:tileRect/>
          </a:gradFill>
          <a:ln w="22225" cap="flat" cmpd="sng" algn="ctr">
            <a:gradFill flip="none" rotWithShape="1">
              <a:gsLst>
                <a:gs pos="0">
                  <a:schemeClr val="accent1">
                    <a:lumMod val="45000"/>
                    <a:lumOff val="55000"/>
                    <a:alpha val="0"/>
                  </a:schemeClr>
                </a:gs>
                <a:gs pos="100000">
                  <a:schemeClr val="accent1">
                    <a:lumMod val="85000"/>
                    <a:lumOff val="15000"/>
                  </a:schemeClr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939800" dist="266700" sx="99000" sy="99000" algn="ctr" rotWithShape="0">
              <a:schemeClr val="accent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5415476" y="6048041"/>
            <a:ext cx="1520678" cy="375002"/>
          </a:xfrm>
          <a:prstGeom prst="rect">
            <a:avLst/>
          </a:prstGeom>
          <a:gradFill>
            <a:gsLst>
              <a:gs pos="11000">
                <a:srgbClr val="151EB3">
                  <a:alpha val="0"/>
                </a:srgbClr>
              </a:gs>
              <a:gs pos="92000">
                <a:schemeClr val="accent6">
                  <a:alpha val="0"/>
                </a:schemeClr>
              </a:gs>
              <a:gs pos="69000">
                <a:schemeClr val="accent6"/>
              </a:gs>
              <a:gs pos="38000">
                <a:schemeClr val="accent6"/>
              </a:gs>
            </a:gsLst>
            <a:lin ang="0" scaled="1"/>
          </a:gradFill>
          <a:ln w="25400" cap="flat" cmpd="sng" algn="ctr">
            <a:gradFill flip="none" rotWithShape="1">
              <a:gsLst>
                <a:gs pos="13000">
                  <a:schemeClr val="bg1">
                    <a:alpha val="0"/>
                  </a:schemeClr>
                </a:gs>
                <a:gs pos="90000">
                  <a:schemeClr val="bg1">
                    <a:alpha val="0"/>
                  </a:schemeClr>
                </a:gs>
                <a:gs pos="52000">
                  <a:schemeClr val="bg1"/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939800" dist="266700" sx="99000" sy="99000" algn="ctr" rotWithShape="0">
              <a:schemeClr val="accent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文本框 46"/>
          <p:cNvSpPr txBox="1"/>
          <p:nvPr/>
        </p:nvSpPr>
        <p:spPr>
          <a:xfrm>
            <a:off x="5524468" y="6070197"/>
            <a:ext cx="1413697" cy="3370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hangingPunct="0">
              <a:lnSpc>
                <a:spcPct val="130000"/>
              </a:lnSpc>
            </a:pPr>
            <a:r>
              <a:rPr lang="zh-CN" altLang="en-US" b="1" dirty="0">
                <a:solidFill>
                  <a:srgbClr val="E7E9F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强化考核激励</a:t>
            </a:r>
          </a:p>
        </p:txBody>
      </p:sp>
      <p:sp>
        <p:nvSpPr>
          <p:cNvPr id="37" name="椭圆 36"/>
          <p:cNvSpPr/>
          <p:nvPr/>
        </p:nvSpPr>
        <p:spPr>
          <a:xfrm>
            <a:off x="8984217" y="4324962"/>
            <a:ext cx="1565573" cy="1565573"/>
          </a:xfrm>
          <a:prstGeom prst="ellipse">
            <a:avLst/>
          </a:prstGeom>
          <a:gradFill flip="none" rotWithShape="1">
            <a:gsLst>
              <a:gs pos="0">
                <a:srgbClr val="F2F4F4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6600000" scaled="0"/>
            <a:tileRect/>
          </a:gradFill>
          <a:ln w="22225" cap="flat" cmpd="sng" algn="ctr">
            <a:gradFill flip="none" rotWithShape="1">
              <a:gsLst>
                <a:gs pos="0">
                  <a:schemeClr val="accent1">
                    <a:lumMod val="45000"/>
                    <a:lumOff val="55000"/>
                    <a:alpha val="0"/>
                  </a:schemeClr>
                </a:gs>
                <a:gs pos="100000">
                  <a:schemeClr val="accent1">
                    <a:lumMod val="85000"/>
                    <a:lumOff val="15000"/>
                  </a:schemeClr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939800" dist="266700" sx="99000" sy="99000" algn="ctr" rotWithShape="0">
              <a:schemeClr val="accent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8895276" y="6048041"/>
            <a:ext cx="1520678" cy="375002"/>
          </a:xfrm>
          <a:prstGeom prst="rect">
            <a:avLst/>
          </a:prstGeom>
          <a:gradFill>
            <a:gsLst>
              <a:gs pos="11000">
                <a:srgbClr val="151EB3">
                  <a:alpha val="0"/>
                </a:srgbClr>
              </a:gs>
              <a:gs pos="92000">
                <a:schemeClr val="accent6">
                  <a:alpha val="0"/>
                </a:schemeClr>
              </a:gs>
              <a:gs pos="69000">
                <a:schemeClr val="accent6"/>
              </a:gs>
              <a:gs pos="38000">
                <a:schemeClr val="accent6"/>
              </a:gs>
            </a:gsLst>
            <a:lin ang="0" scaled="1"/>
          </a:gradFill>
          <a:ln w="25400" cap="flat" cmpd="sng" algn="ctr">
            <a:gradFill flip="none" rotWithShape="1">
              <a:gsLst>
                <a:gs pos="13000">
                  <a:schemeClr val="bg1">
                    <a:alpha val="0"/>
                  </a:schemeClr>
                </a:gs>
                <a:gs pos="90000">
                  <a:schemeClr val="bg1">
                    <a:alpha val="0"/>
                  </a:schemeClr>
                </a:gs>
                <a:gs pos="52000">
                  <a:schemeClr val="bg1"/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939800" dist="266700" sx="99000" sy="99000" algn="ctr" rotWithShape="0">
              <a:schemeClr val="accent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文本框 46"/>
          <p:cNvSpPr txBox="1"/>
          <p:nvPr/>
        </p:nvSpPr>
        <p:spPr>
          <a:xfrm>
            <a:off x="9004268" y="6070197"/>
            <a:ext cx="1413697" cy="3370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hangingPunct="0">
              <a:lnSpc>
                <a:spcPct val="130000"/>
              </a:lnSpc>
            </a:pPr>
            <a:r>
              <a:rPr lang="zh-CN" altLang="en-US" b="1" dirty="0">
                <a:solidFill>
                  <a:srgbClr val="E7E9F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提供人文关怀</a:t>
            </a: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36" y="1716630"/>
            <a:ext cx="1759993" cy="1666448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b="1249"/>
          <a:stretch/>
        </p:blipFill>
        <p:spPr>
          <a:xfrm>
            <a:off x="7177622" y="1638043"/>
            <a:ext cx="1584282" cy="1668247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b="2395"/>
          <a:stretch/>
        </p:blipFill>
        <p:spPr>
          <a:xfrm>
            <a:off x="5502406" y="4070656"/>
            <a:ext cx="1551307" cy="1715107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18424" y="4078312"/>
            <a:ext cx="1177958" cy="1740378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06968" y="1733270"/>
            <a:ext cx="1377736" cy="1516454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b="2274"/>
          <a:stretch/>
        </p:blipFill>
        <p:spPr>
          <a:xfrm>
            <a:off x="8790661" y="4136027"/>
            <a:ext cx="1840909" cy="1438711"/>
          </a:xfrm>
          <a:prstGeom prst="rect">
            <a:avLst/>
          </a:prstGeom>
        </p:spPr>
      </p:pic>
      <p:sp>
        <p:nvSpPr>
          <p:cNvPr id="50" name="文本框 49"/>
          <p:cNvSpPr txBox="1"/>
          <p:nvPr/>
        </p:nvSpPr>
        <p:spPr>
          <a:xfrm>
            <a:off x="607073" y="3342602"/>
            <a:ext cx="688868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3582273" y="3342602"/>
            <a:ext cx="688868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16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5333696" y="5801850"/>
            <a:ext cx="688868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05</a:t>
            </a:r>
            <a:endParaRPr lang="zh-CN" altLang="en-US" sz="16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8783160" y="5811089"/>
            <a:ext cx="688868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06</a:t>
            </a:r>
            <a:endParaRPr lang="zh-CN" altLang="en-US" sz="16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文本框 53"/>
          <p:cNvSpPr txBox="1"/>
          <p:nvPr/>
        </p:nvSpPr>
        <p:spPr>
          <a:xfrm>
            <a:off x="7136873" y="3347625"/>
            <a:ext cx="497472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16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1962888" y="5820691"/>
            <a:ext cx="688868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49AD6BBE-399E-2A6E-9800-105372ADFFF7}"/>
              </a:ext>
            </a:extLst>
          </p:cNvPr>
          <p:cNvSpPr txBox="1"/>
          <p:nvPr/>
        </p:nvSpPr>
        <p:spPr>
          <a:xfrm>
            <a:off x="1349196" y="481788"/>
            <a:ext cx="5769042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b="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PRAT 02 </a:t>
            </a: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/</a:t>
            </a:r>
            <a:r>
              <a:rPr lang="zh-CN" altLang="en-US" sz="3200" b="1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工作亮点</a:t>
            </a:r>
            <a:endParaRPr lang="zh-CN" altLang="en-US" sz="4800" b="1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5946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平行四边形 16"/>
          <p:cNvSpPr/>
          <p:nvPr/>
        </p:nvSpPr>
        <p:spPr>
          <a:xfrm rot="560294">
            <a:off x="1208618" y="3829419"/>
            <a:ext cx="3019803" cy="671249"/>
          </a:xfrm>
          <a:prstGeom prst="parallelogram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759623" y="3550187"/>
            <a:ext cx="3161026" cy="798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22" name="平行四边形 21"/>
          <p:cNvSpPr/>
          <p:nvPr/>
        </p:nvSpPr>
        <p:spPr>
          <a:xfrm rot="560294">
            <a:off x="1208619" y="2289765"/>
            <a:ext cx="3019803" cy="671249"/>
          </a:xfrm>
          <a:prstGeom prst="parallelogram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759624" y="2010533"/>
            <a:ext cx="3161025" cy="798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24" name="平行四边形 23"/>
          <p:cNvSpPr/>
          <p:nvPr/>
        </p:nvSpPr>
        <p:spPr>
          <a:xfrm rot="560294">
            <a:off x="1208619" y="5407752"/>
            <a:ext cx="3019803" cy="671249"/>
          </a:xfrm>
          <a:prstGeom prst="parallelogram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759622" y="5128520"/>
            <a:ext cx="3161027" cy="798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9AA8A01F-7C21-6EB4-D5E0-154C2B60C9BE}"/>
              </a:ext>
            </a:extLst>
          </p:cNvPr>
          <p:cNvSpPr txBox="1"/>
          <p:nvPr/>
        </p:nvSpPr>
        <p:spPr>
          <a:xfrm>
            <a:off x="997519" y="2206637"/>
            <a:ext cx="2681772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dirty="0">
                <a:solidFill>
                  <a:schemeClr val="accent5"/>
                </a:solidFill>
                <a:latin typeface="阿里巴巴普惠体 2.0 105 Heavy" panose="00020600040101010101" pitchFamily="18" charset="-122"/>
                <a:ea typeface="阿里巴巴普惠体 2.0 105 Heavy" panose="00020600040101010101"/>
                <a:cs typeface="阿里巴巴普惠体 2.0 105 Heavy" panose="00020600040101010101" pitchFamily="18" charset="-122"/>
              </a:rPr>
              <a:t>01 </a:t>
            </a:r>
            <a:r>
              <a:rPr lang="zh-CN" altLang="en-US" sz="2000" dirty="0">
                <a:solidFill>
                  <a:schemeClr val="accent5"/>
                </a:solidFill>
                <a:latin typeface="阿里巴巴普惠体 2.0 105 Heavy" panose="00020600040101010101" pitchFamily="18" charset="-122"/>
                <a:ea typeface="阿里巴巴普惠体 2.0 105 Heavy" panose="00020600040101010101"/>
                <a:cs typeface="阿里巴巴普惠体 2.0 105 Heavy" panose="00020600040101010101" pitchFamily="18" charset="-122"/>
              </a:rPr>
              <a:t>激发公司员工活力 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9AA8A01F-7C21-6EB4-D5E0-154C2B60C9BE}"/>
              </a:ext>
            </a:extLst>
          </p:cNvPr>
          <p:cNvSpPr txBox="1"/>
          <p:nvPr/>
        </p:nvSpPr>
        <p:spPr>
          <a:xfrm>
            <a:off x="1010852" y="3806941"/>
            <a:ext cx="2681772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dirty="0">
                <a:solidFill>
                  <a:schemeClr val="accent5"/>
                </a:solidFill>
                <a:latin typeface="阿里巴巴普惠体 2.0 105 Heavy" panose="00020600040101010101" pitchFamily="18" charset="-122"/>
                <a:ea typeface="阿里巴巴普惠体 2.0 105 Heavy" panose="00020600040101010101"/>
                <a:cs typeface="阿里巴巴普惠体 2.0 105 Heavy" panose="00020600040101010101" pitchFamily="18" charset="-122"/>
              </a:rPr>
              <a:t>02 </a:t>
            </a:r>
            <a:r>
              <a:rPr lang="zh-CN" altLang="en-US" sz="2000" dirty="0">
                <a:solidFill>
                  <a:schemeClr val="accent5"/>
                </a:solidFill>
                <a:latin typeface="阿里巴巴普惠体 2.0 105 Heavy" panose="00020600040101010101" pitchFamily="18" charset="-122"/>
                <a:ea typeface="阿里巴巴普惠体 2.0 105 Heavy" panose="00020600040101010101"/>
                <a:cs typeface="阿里巴巴普惠体 2.0 105 Heavy" panose="00020600040101010101" pitchFamily="18" charset="-122"/>
              </a:rPr>
              <a:t>不拘一格选人用人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9AA8A01F-7C21-6EB4-D5E0-154C2B60C9BE}"/>
              </a:ext>
            </a:extLst>
          </p:cNvPr>
          <p:cNvSpPr txBox="1"/>
          <p:nvPr/>
        </p:nvSpPr>
        <p:spPr>
          <a:xfrm>
            <a:off x="1010852" y="5388898"/>
            <a:ext cx="2681772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dirty="0">
                <a:solidFill>
                  <a:schemeClr val="accent5"/>
                </a:solidFill>
                <a:latin typeface="阿里巴巴普惠体 2.0 105 Heavy" panose="00020600040101010101" pitchFamily="18" charset="-122"/>
                <a:ea typeface="阿里巴巴普惠体 2.0 105 Heavy" panose="00020600040101010101"/>
                <a:cs typeface="阿里巴巴普惠体 2.0 105 Heavy" panose="00020600040101010101" pitchFamily="18" charset="-122"/>
              </a:rPr>
              <a:t>03</a:t>
            </a:r>
            <a:r>
              <a:rPr lang="zh-CN" altLang="en-US" sz="2000" dirty="0">
                <a:solidFill>
                  <a:schemeClr val="accent5"/>
                </a:solidFill>
                <a:latin typeface="阿里巴巴普惠体 2.0 105 Heavy" panose="00020600040101010101" pitchFamily="18" charset="-122"/>
                <a:ea typeface="阿里巴巴普惠体 2.0 105 Heavy" panose="00020600040101010101"/>
                <a:cs typeface="阿里巴巴普惠体 2.0 105 Heavy" panose="00020600040101010101" pitchFamily="18" charset="-122"/>
              </a:rPr>
              <a:t>“量体裁衣“式培训</a:t>
            </a:r>
          </a:p>
        </p:txBody>
      </p:sp>
      <p:sp>
        <p:nvSpPr>
          <p:cNvPr id="29" name="圆角矩形 28"/>
          <p:cNvSpPr/>
          <p:nvPr/>
        </p:nvSpPr>
        <p:spPr>
          <a:xfrm flipV="1">
            <a:off x="4677416" y="3203273"/>
            <a:ext cx="7031984" cy="45719"/>
          </a:xfrm>
          <a:prstGeom prst="roundRect">
            <a:avLst>
              <a:gd name="adj" fmla="val 13749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9AA8A01F-7C21-6EB4-D5E0-154C2B60C9BE}"/>
              </a:ext>
            </a:extLst>
          </p:cNvPr>
          <p:cNvSpPr txBox="1"/>
          <p:nvPr/>
        </p:nvSpPr>
        <p:spPr>
          <a:xfrm>
            <a:off x="4677416" y="1793463"/>
            <a:ext cx="7031984" cy="14076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accent5"/>
                </a:solidFill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rPr>
              <a:t>公司确立了“双提升”思路，即公司经营利润提升，员工收入福利提升，让真正有贡献的员工得到更多红利。在此背景下，今年实施全员岗位优化，拓宽部分岗位带宽，后备干部储量从</a:t>
            </a:r>
            <a:r>
              <a:rPr lang="en-US" altLang="zh-CN" dirty="0">
                <a:solidFill>
                  <a:schemeClr val="accent5"/>
                </a:solidFill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rPr>
              <a:t>53</a:t>
            </a:r>
            <a:r>
              <a:rPr lang="zh-CN" altLang="en-US" dirty="0">
                <a:solidFill>
                  <a:schemeClr val="accent5"/>
                </a:solidFill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rPr>
              <a:t>人增加到</a:t>
            </a:r>
            <a:r>
              <a:rPr lang="en-US" altLang="zh-CN" dirty="0">
                <a:solidFill>
                  <a:schemeClr val="accent5"/>
                </a:solidFill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rPr>
              <a:t>239</a:t>
            </a:r>
            <a:r>
              <a:rPr lang="zh-CN" altLang="en-US" dirty="0">
                <a:solidFill>
                  <a:schemeClr val="accent5"/>
                </a:solidFill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rPr>
              <a:t>人，大大调动了工作积极性。</a:t>
            </a:r>
          </a:p>
        </p:txBody>
      </p:sp>
      <p:sp>
        <p:nvSpPr>
          <p:cNvPr id="31" name="圆角矩形 30"/>
          <p:cNvSpPr/>
          <p:nvPr/>
        </p:nvSpPr>
        <p:spPr>
          <a:xfrm flipV="1">
            <a:off x="4677416" y="4695502"/>
            <a:ext cx="7031984" cy="45719"/>
          </a:xfrm>
          <a:prstGeom prst="roundRect">
            <a:avLst>
              <a:gd name="adj" fmla="val 13749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32" name="圆角矩形 31"/>
          <p:cNvSpPr/>
          <p:nvPr/>
        </p:nvSpPr>
        <p:spPr>
          <a:xfrm flipV="1">
            <a:off x="4677416" y="6273835"/>
            <a:ext cx="7031984" cy="45719"/>
          </a:xfrm>
          <a:prstGeom prst="roundRect">
            <a:avLst>
              <a:gd name="adj" fmla="val 13749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9AA8A01F-7C21-6EB4-D5E0-154C2B60C9BE}"/>
              </a:ext>
            </a:extLst>
          </p:cNvPr>
          <p:cNvSpPr txBox="1"/>
          <p:nvPr/>
        </p:nvSpPr>
        <p:spPr>
          <a:xfrm>
            <a:off x="4677416" y="3550187"/>
            <a:ext cx="7031984" cy="10752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accent5"/>
                </a:solidFill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rPr>
              <a:t>在调动现有中层干部积极性的基础上，进一步完善后备干部选拔、培训等工作，按照民主推荐、能力测评等方式，从一线业务团队中选拔了</a:t>
            </a:r>
            <a:r>
              <a:rPr lang="en-US" altLang="zh-CN" dirty="0">
                <a:solidFill>
                  <a:schemeClr val="accent5"/>
                </a:solidFill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rPr>
              <a:t>30</a:t>
            </a:r>
            <a:r>
              <a:rPr lang="zh-CN" altLang="en-US" dirty="0">
                <a:solidFill>
                  <a:schemeClr val="accent5"/>
                </a:solidFill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rPr>
              <a:t>余名优秀人才，内部晋升率达</a:t>
            </a:r>
            <a:r>
              <a:rPr lang="en-US" altLang="zh-CN" dirty="0">
                <a:solidFill>
                  <a:schemeClr val="accent5"/>
                </a:solidFill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rPr>
              <a:t>67%</a:t>
            </a:r>
            <a:r>
              <a:rPr lang="zh-CN" altLang="en-US" dirty="0">
                <a:solidFill>
                  <a:schemeClr val="accent5"/>
                </a:solidFill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rPr>
              <a:t>。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9AA8A01F-7C21-6EB4-D5E0-154C2B60C9BE}"/>
              </a:ext>
            </a:extLst>
          </p:cNvPr>
          <p:cNvSpPr txBox="1"/>
          <p:nvPr/>
        </p:nvSpPr>
        <p:spPr>
          <a:xfrm>
            <a:off x="4677416" y="5128520"/>
            <a:ext cx="7031984" cy="10752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accent5"/>
                </a:solidFill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rPr>
              <a:t>在公司高质量发展的战略引领下，为应对行业转型的挑战，组织开展分层级管理干部培训，为不同条线、不同等级的管理干部设计专属培训课程，获得了公司领导的一致好评。</a:t>
            </a:r>
          </a:p>
        </p:txBody>
      </p:sp>
      <p:sp>
        <p:nvSpPr>
          <p:cNvPr id="35" name="任意多边形: 形状 23"/>
          <p:cNvSpPr/>
          <p:nvPr/>
        </p:nvSpPr>
        <p:spPr>
          <a:xfrm rot="19744469" flipV="1">
            <a:off x="458229" y="1754801"/>
            <a:ext cx="466002" cy="466002"/>
          </a:xfrm>
          <a:custGeom>
            <a:avLst/>
            <a:gdLst>
              <a:gd name="connsiteX0" fmla="*/ 457560 w 637689"/>
              <a:gd name="connsiteY0" fmla="*/ 637690 h 637689"/>
              <a:gd name="connsiteX1" fmla="*/ 457560 w 637689"/>
              <a:gd name="connsiteY1" fmla="*/ 637690 h 637689"/>
              <a:gd name="connsiteX2" fmla="*/ 0 w 637689"/>
              <a:gd name="connsiteY2" fmla="*/ 457560 h 637689"/>
              <a:gd name="connsiteX3" fmla="*/ 0 w 637689"/>
              <a:gd name="connsiteY3" fmla="*/ 457560 h 637689"/>
              <a:gd name="connsiteX4" fmla="*/ 180130 w 637689"/>
              <a:gd name="connsiteY4" fmla="*/ 0 h 637689"/>
              <a:gd name="connsiteX5" fmla="*/ 180130 w 637689"/>
              <a:gd name="connsiteY5" fmla="*/ 0 h 637689"/>
              <a:gd name="connsiteX6" fmla="*/ 637690 w 637689"/>
              <a:gd name="connsiteY6" fmla="*/ 180130 h 637689"/>
              <a:gd name="connsiteX7" fmla="*/ 637690 w 637689"/>
              <a:gd name="connsiteY7" fmla="*/ 180130 h 637689"/>
              <a:gd name="connsiteX8" fmla="*/ 457560 w 637689"/>
              <a:gd name="connsiteY8" fmla="*/ 637690 h 63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7689" h="637689">
                <a:moveTo>
                  <a:pt x="457560" y="637690"/>
                </a:moveTo>
                <a:lnTo>
                  <a:pt x="457560" y="637690"/>
                </a:lnTo>
                <a:cubicBezTo>
                  <a:pt x="380989" y="461621"/>
                  <a:pt x="176069" y="380990"/>
                  <a:pt x="0" y="457560"/>
                </a:cubicBezTo>
                <a:lnTo>
                  <a:pt x="0" y="457560"/>
                </a:lnTo>
                <a:cubicBezTo>
                  <a:pt x="176069" y="380990"/>
                  <a:pt x="256700" y="176069"/>
                  <a:pt x="180130" y="0"/>
                </a:cubicBezTo>
                <a:lnTo>
                  <a:pt x="180130" y="0"/>
                </a:lnTo>
                <a:cubicBezTo>
                  <a:pt x="256700" y="176069"/>
                  <a:pt x="461621" y="256700"/>
                  <a:pt x="637690" y="180130"/>
                </a:cubicBezTo>
                <a:lnTo>
                  <a:pt x="637690" y="180130"/>
                </a:lnTo>
                <a:cubicBezTo>
                  <a:pt x="461536" y="256785"/>
                  <a:pt x="380905" y="461621"/>
                  <a:pt x="457560" y="637690"/>
                </a:cubicBezTo>
                <a:close/>
              </a:path>
            </a:pathLst>
          </a:custGeom>
          <a:solidFill>
            <a:schemeClr val="bg1">
              <a:alpha val="72000"/>
            </a:schemeClr>
          </a:solidFill>
          <a:ln w="25400" cap="rnd">
            <a:solidFill>
              <a:schemeClr val="accent3"/>
            </a:solidFill>
            <a:prstDash val="solid"/>
            <a:round/>
          </a:ln>
          <a:effectLst>
            <a:outerShdw blurRad="101600" dist="76200" dir="5400000" algn="t" rotWithShape="0">
              <a:schemeClr val="accent5">
                <a:lumMod val="50000"/>
                <a:alpha val="25000"/>
              </a:schemeClr>
            </a:outerShdw>
          </a:effectLst>
        </p:spPr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36" name="任意多边形: 形状 23"/>
          <p:cNvSpPr/>
          <p:nvPr/>
        </p:nvSpPr>
        <p:spPr>
          <a:xfrm rot="19744469" flipV="1">
            <a:off x="3619353" y="3337485"/>
            <a:ext cx="466002" cy="466002"/>
          </a:xfrm>
          <a:custGeom>
            <a:avLst/>
            <a:gdLst>
              <a:gd name="connsiteX0" fmla="*/ 457560 w 637689"/>
              <a:gd name="connsiteY0" fmla="*/ 637690 h 637689"/>
              <a:gd name="connsiteX1" fmla="*/ 457560 w 637689"/>
              <a:gd name="connsiteY1" fmla="*/ 637690 h 637689"/>
              <a:gd name="connsiteX2" fmla="*/ 0 w 637689"/>
              <a:gd name="connsiteY2" fmla="*/ 457560 h 637689"/>
              <a:gd name="connsiteX3" fmla="*/ 0 w 637689"/>
              <a:gd name="connsiteY3" fmla="*/ 457560 h 637689"/>
              <a:gd name="connsiteX4" fmla="*/ 180130 w 637689"/>
              <a:gd name="connsiteY4" fmla="*/ 0 h 637689"/>
              <a:gd name="connsiteX5" fmla="*/ 180130 w 637689"/>
              <a:gd name="connsiteY5" fmla="*/ 0 h 637689"/>
              <a:gd name="connsiteX6" fmla="*/ 637690 w 637689"/>
              <a:gd name="connsiteY6" fmla="*/ 180130 h 637689"/>
              <a:gd name="connsiteX7" fmla="*/ 637690 w 637689"/>
              <a:gd name="connsiteY7" fmla="*/ 180130 h 637689"/>
              <a:gd name="connsiteX8" fmla="*/ 457560 w 637689"/>
              <a:gd name="connsiteY8" fmla="*/ 637690 h 63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7689" h="637689">
                <a:moveTo>
                  <a:pt x="457560" y="637690"/>
                </a:moveTo>
                <a:lnTo>
                  <a:pt x="457560" y="637690"/>
                </a:lnTo>
                <a:cubicBezTo>
                  <a:pt x="380989" y="461621"/>
                  <a:pt x="176069" y="380990"/>
                  <a:pt x="0" y="457560"/>
                </a:cubicBezTo>
                <a:lnTo>
                  <a:pt x="0" y="457560"/>
                </a:lnTo>
                <a:cubicBezTo>
                  <a:pt x="176069" y="380990"/>
                  <a:pt x="256700" y="176069"/>
                  <a:pt x="180130" y="0"/>
                </a:cubicBezTo>
                <a:lnTo>
                  <a:pt x="180130" y="0"/>
                </a:lnTo>
                <a:cubicBezTo>
                  <a:pt x="256700" y="176069"/>
                  <a:pt x="461621" y="256700"/>
                  <a:pt x="637690" y="180130"/>
                </a:cubicBezTo>
                <a:lnTo>
                  <a:pt x="637690" y="180130"/>
                </a:lnTo>
                <a:cubicBezTo>
                  <a:pt x="461536" y="256785"/>
                  <a:pt x="380905" y="461621"/>
                  <a:pt x="457560" y="637690"/>
                </a:cubicBezTo>
                <a:close/>
              </a:path>
            </a:pathLst>
          </a:custGeom>
          <a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  <a:ln w="25400" cap="rnd">
            <a:solidFill>
              <a:schemeClr val="accent5"/>
            </a:solidFill>
            <a:prstDash val="solid"/>
            <a:round/>
          </a:ln>
          <a:effectLst>
            <a:outerShdw blurRad="101600" dist="76200" dir="5400000" algn="t" rotWithShape="0">
              <a:schemeClr val="accent5">
                <a:lumMod val="50000"/>
                <a:alpha val="25000"/>
              </a:schemeClr>
            </a:outerShdw>
          </a:effectLst>
        </p:spPr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38" name="任意多边形: 形状 23"/>
          <p:cNvSpPr/>
          <p:nvPr/>
        </p:nvSpPr>
        <p:spPr>
          <a:xfrm rot="19744469" flipV="1">
            <a:off x="458230" y="4850246"/>
            <a:ext cx="466002" cy="466002"/>
          </a:xfrm>
          <a:custGeom>
            <a:avLst/>
            <a:gdLst>
              <a:gd name="connsiteX0" fmla="*/ 457560 w 637689"/>
              <a:gd name="connsiteY0" fmla="*/ 637690 h 637689"/>
              <a:gd name="connsiteX1" fmla="*/ 457560 w 637689"/>
              <a:gd name="connsiteY1" fmla="*/ 637690 h 637689"/>
              <a:gd name="connsiteX2" fmla="*/ 0 w 637689"/>
              <a:gd name="connsiteY2" fmla="*/ 457560 h 637689"/>
              <a:gd name="connsiteX3" fmla="*/ 0 w 637689"/>
              <a:gd name="connsiteY3" fmla="*/ 457560 h 637689"/>
              <a:gd name="connsiteX4" fmla="*/ 180130 w 637689"/>
              <a:gd name="connsiteY4" fmla="*/ 0 h 637689"/>
              <a:gd name="connsiteX5" fmla="*/ 180130 w 637689"/>
              <a:gd name="connsiteY5" fmla="*/ 0 h 637689"/>
              <a:gd name="connsiteX6" fmla="*/ 637690 w 637689"/>
              <a:gd name="connsiteY6" fmla="*/ 180130 h 637689"/>
              <a:gd name="connsiteX7" fmla="*/ 637690 w 637689"/>
              <a:gd name="connsiteY7" fmla="*/ 180130 h 637689"/>
              <a:gd name="connsiteX8" fmla="*/ 457560 w 637689"/>
              <a:gd name="connsiteY8" fmla="*/ 637690 h 63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7689" h="637689">
                <a:moveTo>
                  <a:pt x="457560" y="637690"/>
                </a:moveTo>
                <a:lnTo>
                  <a:pt x="457560" y="637690"/>
                </a:lnTo>
                <a:cubicBezTo>
                  <a:pt x="380989" y="461621"/>
                  <a:pt x="176069" y="380990"/>
                  <a:pt x="0" y="457560"/>
                </a:cubicBezTo>
                <a:lnTo>
                  <a:pt x="0" y="457560"/>
                </a:lnTo>
                <a:cubicBezTo>
                  <a:pt x="176069" y="380990"/>
                  <a:pt x="256700" y="176069"/>
                  <a:pt x="180130" y="0"/>
                </a:cubicBezTo>
                <a:lnTo>
                  <a:pt x="180130" y="0"/>
                </a:lnTo>
                <a:cubicBezTo>
                  <a:pt x="256700" y="176069"/>
                  <a:pt x="461621" y="256700"/>
                  <a:pt x="637690" y="180130"/>
                </a:cubicBezTo>
                <a:lnTo>
                  <a:pt x="637690" y="180130"/>
                </a:lnTo>
                <a:cubicBezTo>
                  <a:pt x="461536" y="256785"/>
                  <a:pt x="380905" y="461621"/>
                  <a:pt x="457560" y="637690"/>
                </a:cubicBezTo>
                <a:close/>
              </a:path>
            </a:pathLst>
          </a:custGeom>
          <a:solidFill>
            <a:schemeClr val="bg1">
              <a:alpha val="72000"/>
            </a:schemeClr>
          </a:solidFill>
          <a:ln w="25400" cap="rnd">
            <a:solidFill>
              <a:schemeClr val="accent3"/>
            </a:solidFill>
            <a:prstDash val="solid"/>
            <a:round/>
          </a:ln>
          <a:effectLst>
            <a:outerShdw blurRad="101600" dist="76200" dir="5400000" algn="t" rotWithShape="0">
              <a:schemeClr val="accent5">
                <a:lumMod val="50000"/>
                <a:alpha val="25000"/>
              </a:schemeClr>
            </a:outerShdw>
          </a:effectLst>
        </p:spPr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DA91937-52DC-12E5-04E7-99C532EA9241}"/>
              </a:ext>
            </a:extLst>
          </p:cNvPr>
          <p:cNvSpPr txBox="1"/>
          <p:nvPr/>
        </p:nvSpPr>
        <p:spPr>
          <a:xfrm>
            <a:off x="1349196" y="481788"/>
            <a:ext cx="5769042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b="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PRAT 02 </a:t>
            </a: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/</a:t>
            </a:r>
            <a:r>
              <a:rPr lang="zh-CN" altLang="en-US" sz="3200" b="1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工作亮点</a:t>
            </a:r>
            <a:endParaRPr lang="zh-CN" altLang="en-US" sz="4800" b="1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9516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平行四边形 16"/>
          <p:cNvSpPr/>
          <p:nvPr/>
        </p:nvSpPr>
        <p:spPr>
          <a:xfrm rot="560294">
            <a:off x="1208618" y="3829419"/>
            <a:ext cx="3019803" cy="671249"/>
          </a:xfrm>
          <a:prstGeom prst="parallelogram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759623" y="3550187"/>
            <a:ext cx="3161026" cy="798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22" name="平行四边形 21"/>
          <p:cNvSpPr/>
          <p:nvPr/>
        </p:nvSpPr>
        <p:spPr>
          <a:xfrm rot="560294">
            <a:off x="1208619" y="2289765"/>
            <a:ext cx="3019803" cy="671249"/>
          </a:xfrm>
          <a:prstGeom prst="parallelogram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759624" y="2010533"/>
            <a:ext cx="3161025" cy="798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24" name="平行四边形 23"/>
          <p:cNvSpPr/>
          <p:nvPr/>
        </p:nvSpPr>
        <p:spPr>
          <a:xfrm rot="560294">
            <a:off x="1208619" y="5407752"/>
            <a:ext cx="3019803" cy="671249"/>
          </a:xfrm>
          <a:prstGeom prst="parallelogram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759622" y="5128520"/>
            <a:ext cx="3161027" cy="798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9AA8A01F-7C21-6EB4-D5E0-154C2B60C9BE}"/>
              </a:ext>
            </a:extLst>
          </p:cNvPr>
          <p:cNvSpPr txBox="1"/>
          <p:nvPr/>
        </p:nvSpPr>
        <p:spPr>
          <a:xfrm>
            <a:off x="904875" y="2244524"/>
            <a:ext cx="2701292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dirty="0">
                <a:solidFill>
                  <a:schemeClr val="accent5"/>
                </a:solidFill>
                <a:latin typeface="阿里巴巴普惠体 2.0 105 Heavy" panose="00020600040101010101" pitchFamily="18" charset="-122"/>
                <a:ea typeface="阿里巴巴普惠体 2.0 105 Heavy" panose="00020600040101010101"/>
                <a:cs typeface="阿里巴巴普惠体 2.0 105 Heavy" panose="00020600040101010101" pitchFamily="18" charset="-122"/>
              </a:rPr>
              <a:t>04 </a:t>
            </a:r>
            <a:r>
              <a:rPr lang="zh-CN" altLang="en-US" sz="2000" dirty="0">
                <a:solidFill>
                  <a:schemeClr val="accent5"/>
                </a:solidFill>
                <a:latin typeface="阿里巴巴普惠体 2.0 105 Heavy" panose="00020600040101010101" pitchFamily="18" charset="-122"/>
                <a:ea typeface="阿里巴巴普惠体 2.0 105 Heavy" panose="00020600040101010101"/>
                <a:cs typeface="阿里巴巴普惠体 2.0 105 Heavy" panose="00020600040101010101" pitchFamily="18" charset="-122"/>
              </a:rPr>
              <a:t>机制创新制度管人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9AA8A01F-7C21-6EB4-D5E0-154C2B60C9BE}"/>
              </a:ext>
            </a:extLst>
          </p:cNvPr>
          <p:cNvSpPr txBox="1"/>
          <p:nvPr/>
        </p:nvSpPr>
        <p:spPr>
          <a:xfrm>
            <a:off x="904875" y="3816812"/>
            <a:ext cx="2701292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dirty="0">
                <a:solidFill>
                  <a:schemeClr val="accent5"/>
                </a:solidFill>
                <a:latin typeface="阿里巴巴普惠体 2.0 105 Heavy" panose="00020600040101010101" pitchFamily="18" charset="-122"/>
                <a:ea typeface="阿里巴巴普惠体 2.0 105 Heavy" panose="00020600040101010101"/>
                <a:cs typeface="阿里巴巴普惠体 2.0 105 Heavy" panose="00020600040101010101" pitchFamily="18" charset="-122"/>
              </a:rPr>
              <a:t>05 </a:t>
            </a:r>
            <a:r>
              <a:rPr lang="zh-CN" altLang="en-US" sz="2000" dirty="0">
                <a:solidFill>
                  <a:schemeClr val="accent5"/>
                </a:solidFill>
                <a:latin typeface="阿里巴巴普惠体 2.0 105 Heavy" panose="00020600040101010101" pitchFamily="18" charset="-122"/>
                <a:ea typeface="阿里巴巴普惠体 2.0 105 Heavy" panose="00020600040101010101"/>
                <a:cs typeface="阿里巴巴普惠体 2.0 105 Heavy" panose="00020600040101010101" pitchFamily="18" charset="-122"/>
              </a:rPr>
              <a:t>强化考核薪酬效果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9AA8A01F-7C21-6EB4-D5E0-154C2B60C9BE}"/>
              </a:ext>
            </a:extLst>
          </p:cNvPr>
          <p:cNvSpPr txBox="1"/>
          <p:nvPr/>
        </p:nvSpPr>
        <p:spPr>
          <a:xfrm>
            <a:off x="904875" y="5390130"/>
            <a:ext cx="2701292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dirty="0">
                <a:solidFill>
                  <a:schemeClr val="accent5"/>
                </a:solidFill>
                <a:latin typeface="阿里巴巴普惠体 2.0 105 Heavy" panose="00020600040101010101" pitchFamily="18" charset="-122"/>
                <a:ea typeface="阿里巴巴普惠体 2.0 105 Heavy" panose="00020600040101010101"/>
                <a:cs typeface="阿里巴巴普惠体 2.0 105 Heavy" panose="00020600040101010101" pitchFamily="18" charset="-122"/>
              </a:rPr>
              <a:t>06 </a:t>
            </a:r>
            <a:r>
              <a:rPr lang="zh-CN" altLang="en-US" sz="2000" dirty="0">
                <a:solidFill>
                  <a:schemeClr val="accent5"/>
                </a:solidFill>
                <a:latin typeface="阿里巴巴普惠体 2.0 105 Heavy" panose="00020600040101010101" pitchFamily="18" charset="-122"/>
                <a:ea typeface="阿里巴巴普惠体 2.0 105 Heavy" panose="00020600040101010101"/>
                <a:cs typeface="阿里巴巴普惠体 2.0 105 Heavy" panose="00020600040101010101" pitchFamily="18" charset="-122"/>
              </a:rPr>
              <a:t>加强劳动保障作用</a:t>
            </a:r>
          </a:p>
        </p:txBody>
      </p:sp>
      <p:sp>
        <p:nvSpPr>
          <p:cNvPr id="29" name="圆角矩形 28"/>
          <p:cNvSpPr/>
          <p:nvPr/>
        </p:nvSpPr>
        <p:spPr>
          <a:xfrm flipV="1">
            <a:off x="4677416" y="3203273"/>
            <a:ext cx="7031984" cy="45719"/>
          </a:xfrm>
          <a:prstGeom prst="roundRect">
            <a:avLst>
              <a:gd name="adj" fmla="val 13749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9AA8A01F-7C21-6EB4-D5E0-154C2B60C9BE}"/>
              </a:ext>
            </a:extLst>
          </p:cNvPr>
          <p:cNvSpPr txBox="1"/>
          <p:nvPr/>
        </p:nvSpPr>
        <p:spPr>
          <a:xfrm>
            <a:off x="4677416" y="2042638"/>
            <a:ext cx="7031984" cy="10895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accent5"/>
                </a:solidFill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rPr>
              <a:t>“没有规矩不成方圆”，今年公司进一步完善、落实各项管理制度，如①可量化可操作的绩效考评办法；②科学有效的干部激励制度；③建立健全选人用人机制；④形成人才培训与测评机制。</a:t>
            </a:r>
          </a:p>
        </p:txBody>
      </p:sp>
      <p:sp>
        <p:nvSpPr>
          <p:cNvPr id="31" name="圆角矩形 30"/>
          <p:cNvSpPr/>
          <p:nvPr/>
        </p:nvSpPr>
        <p:spPr>
          <a:xfrm flipV="1">
            <a:off x="4677416" y="4695502"/>
            <a:ext cx="7031984" cy="45719"/>
          </a:xfrm>
          <a:prstGeom prst="roundRect">
            <a:avLst>
              <a:gd name="adj" fmla="val 13749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32" name="圆角矩形 31"/>
          <p:cNvSpPr/>
          <p:nvPr/>
        </p:nvSpPr>
        <p:spPr>
          <a:xfrm flipV="1">
            <a:off x="4677416" y="6273835"/>
            <a:ext cx="7031984" cy="45719"/>
          </a:xfrm>
          <a:prstGeom prst="roundRect">
            <a:avLst>
              <a:gd name="adj" fmla="val 13749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9AA8A01F-7C21-6EB4-D5E0-154C2B60C9BE}"/>
              </a:ext>
            </a:extLst>
          </p:cNvPr>
          <p:cNvSpPr txBox="1"/>
          <p:nvPr/>
        </p:nvSpPr>
        <p:spPr>
          <a:xfrm>
            <a:off x="4677416" y="3636291"/>
            <a:ext cx="7031984" cy="923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chemeClr val="accent5"/>
                </a:solidFill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rPr>
              <a:t>根据公司整体考核思路，充分结合今年经营实际情况，根据部门的重要性设置了不同部门的绩效系数，以体现贡献度和区分度。从考核实践来看，实现了公司收入利润和员工收入水平的双向提高。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9AA8A01F-7C21-6EB4-D5E0-154C2B60C9BE}"/>
              </a:ext>
            </a:extLst>
          </p:cNvPr>
          <p:cNvSpPr txBox="1"/>
          <p:nvPr/>
        </p:nvSpPr>
        <p:spPr>
          <a:xfrm>
            <a:off x="4677416" y="5171437"/>
            <a:ext cx="7031984" cy="923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chemeClr val="accent5"/>
                </a:solidFill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rPr>
              <a:t>全面规范劳动关系管理，建立员工台账，盘点劳动合同等协议文件，及时续签合同，形成规范化流程；突出劳动者核心权益维护，定期发放防疫、防暑物资，发放生日福利，给予员工人文关怀。</a:t>
            </a:r>
          </a:p>
        </p:txBody>
      </p:sp>
      <p:sp>
        <p:nvSpPr>
          <p:cNvPr id="36" name="任意多边形: 形状 23"/>
          <p:cNvSpPr/>
          <p:nvPr/>
        </p:nvSpPr>
        <p:spPr>
          <a:xfrm rot="19744469" flipV="1">
            <a:off x="3701802" y="1695637"/>
            <a:ext cx="466002" cy="466002"/>
          </a:xfrm>
          <a:custGeom>
            <a:avLst/>
            <a:gdLst>
              <a:gd name="connsiteX0" fmla="*/ 457560 w 637689"/>
              <a:gd name="connsiteY0" fmla="*/ 637690 h 637689"/>
              <a:gd name="connsiteX1" fmla="*/ 457560 w 637689"/>
              <a:gd name="connsiteY1" fmla="*/ 637690 h 637689"/>
              <a:gd name="connsiteX2" fmla="*/ 0 w 637689"/>
              <a:gd name="connsiteY2" fmla="*/ 457560 h 637689"/>
              <a:gd name="connsiteX3" fmla="*/ 0 w 637689"/>
              <a:gd name="connsiteY3" fmla="*/ 457560 h 637689"/>
              <a:gd name="connsiteX4" fmla="*/ 180130 w 637689"/>
              <a:gd name="connsiteY4" fmla="*/ 0 h 637689"/>
              <a:gd name="connsiteX5" fmla="*/ 180130 w 637689"/>
              <a:gd name="connsiteY5" fmla="*/ 0 h 637689"/>
              <a:gd name="connsiteX6" fmla="*/ 637690 w 637689"/>
              <a:gd name="connsiteY6" fmla="*/ 180130 h 637689"/>
              <a:gd name="connsiteX7" fmla="*/ 637690 w 637689"/>
              <a:gd name="connsiteY7" fmla="*/ 180130 h 637689"/>
              <a:gd name="connsiteX8" fmla="*/ 457560 w 637689"/>
              <a:gd name="connsiteY8" fmla="*/ 637690 h 63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7689" h="637689">
                <a:moveTo>
                  <a:pt x="457560" y="637690"/>
                </a:moveTo>
                <a:lnTo>
                  <a:pt x="457560" y="637690"/>
                </a:lnTo>
                <a:cubicBezTo>
                  <a:pt x="380989" y="461621"/>
                  <a:pt x="176069" y="380990"/>
                  <a:pt x="0" y="457560"/>
                </a:cubicBezTo>
                <a:lnTo>
                  <a:pt x="0" y="457560"/>
                </a:lnTo>
                <a:cubicBezTo>
                  <a:pt x="176069" y="380990"/>
                  <a:pt x="256700" y="176069"/>
                  <a:pt x="180130" y="0"/>
                </a:cubicBezTo>
                <a:lnTo>
                  <a:pt x="180130" y="0"/>
                </a:lnTo>
                <a:cubicBezTo>
                  <a:pt x="256700" y="176069"/>
                  <a:pt x="461621" y="256700"/>
                  <a:pt x="637690" y="180130"/>
                </a:cubicBezTo>
                <a:lnTo>
                  <a:pt x="637690" y="180130"/>
                </a:lnTo>
                <a:cubicBezTo>
                  <a:pt x="461536" y="256785"/>
                  <a:pt x="380905" y="461621"/>
                  <a:pt x="457560" y="637690"/>
                </a:cubicBezTo>
                <a:close/>
              </a:path>
            </a:pathLst>
          </a:custGeom>
          <a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  <a:ln w="25400" cap="rnd">
            <a:solidFill>
              <a:schemeClr val="accent5"/>
            </a:solidFill>
            <a:prstDash val="solid"/>
            <a:round/>
          </a:ln>
          <a:effectLst>
            <a:outerShdw blurRad="101600" dist="76200" dir="5400000" algn="t" rotWithShape="0">
              <a:schemeClr val="accent5">
                <a:lumMod val="50000"/>
                <a:alpha val="25000"/>
              </a:schemeClr>
            </a:outerShdw>
          </a:effectLst>
        </p:spPr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38" name="任意多边形: 形状 23"/>
          <p:cNvSpPr/>
          <p:nvPr/>
        </p:nvSpPr>
        <p:spPr>
          <a:xfrm rot="19744469" flipV="1">
            <a:off x="458230" y="3282532"/>
            <a:ext cx="466002" cy="466002"/>
          </a:xfrm>
          <a:custGeom>
            <a:avLst/>
            <a:gdLst>
              <a:gd name="connsiteX0" fmla="*/ 457560 w 637689"/>
              <a:gd name="connsiteY0" fmla="*/ 637690 h 637689"/>
              <a:gd name="connsiteX1" fmla="*/ 457560 w 637689"/>
              <a:gd name="connsiteY1" fmla="*/ 637690 h 637689"/>
              <a:gd name="connsiteX2" fmla="*/ 0 w 637689"/>
              <a:gd name="connsiteY2" fmla="*/ 457560 h 637689"/>
              <a:gd name="connsiteX3" fmla="*/ 0 w 637689"/>
              <a:gd name="connsiteY3" fmla="*/ 457560 h 637689"/>
              <a:gd name="connsiteX4" fmla="*/ 180130 w 637689"/>
              <a:gd name="connsiteY4" fmla="*/ 0 h 637689"/>
              <a:gd name="connsiteX5" fmla="*/ 180130 w 637689"/>
              <a:gd name="connsiteY5" fmla="*/ 0 h 637689"/>
              <a:gd name="connsiteX6" fmla="*/ 637690 w 637689"/>
              <a:gd name="connsiteY6" fmla="*/ 180130 h 637689"/>
              <a:gd name="connsiteX7" fmla="*/ 637690 w 637689"/>
              <a:gd name="connsiteY7" fmla="*/ 180130 h 637689"/>
              <a:gd name="connsiteX8" fmla="*/ 457560 w 637689"/>
              <a:gd name="connsiteY8" fmla="*/ 637690 h 63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7689" h="637689">
                <a:moveTo>
                  <a:pt x="457560" y="637690"/>
                </a:moveTo>
                <a:lnTo>
                  <a:pt x="457560" y="637690"/>
                </a:lnTo>
                <a:cubicBezTo>
                  <a:pt x="380989" y="461621"/>
                  <a:pt x="176069" y="380990"/>
                  <a:pt x="0" y="457560"/>
                </a:cubicBezTo>
                <a:lnTo>
                  <a:pt x="0" y="457560"/>
                </a:lnTo>
                <a:cubicBezTo>
                  <a:pt x="176069" y="380990"/>
                  <a:pt x="256700" y="176069"/>
                  <a:pt x="180130" y="0"/>
                </a:cubicBezTo>
                <a:lnTo>
                  <a:pt x="180130" y="0"/>
                </a:lnTo>
                <a:cubicBezTo>
                  <a:pt x="256700" y="176069"/>
                  <a:pt x="461621" y="256700"/>
                  <a:pt x="637690" y="180130"/>
                </a:cubicBezTo>
                <a:lnTo>
                  <a:pt x="637690" y="180130"/>
                </a:lnTo>
                <a:cubicBezTo>
                  <a:pt x="461536" y="256785"/>
                  <a:pt x="380905" y="461621"/>
                  <a:pt x="457560" y="637690"/>
                </a:cubicBezTo>
                <a:close/>
              </a:path>
            </a:pathLst>
          </a:custGeom>
          <a:solidFill>
            <a:schemeClr val="bg1">
              <a:alpha val="72000"/>
            </a:schemeClr>
          </a:solidFill>
          <a:ln w="25400" cap="rnd">
            <a:solidFill>
              <a:schemeClr val="accent3"/>
            </a:solidFill>
            <a:prstDash val="solid"/>
            <a:round/>
          </a:ln>
          <a:effectLst>
            <a:outerShdw blurRad="101600" dist="76200" dir="5400000" algn="t" rotWithShape="0">
              <a:schemeClr val="accent5">
                <a:lumMod val="50000"/>
                <a:alpha val="25000"/>
              </a:schemeClr>
            </a:outerShdw>
          </a:effectLst>
        </p:spPr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20" name="任意多边形: 形状 23"/>
          <p:cNvSpPr/>
          <p:nvPr/>
        </p:nvSpPr>
        <p:spPr>
          <a:xfrm rot="19744469" flipV="1">
            <a:off x="3701802" y="4813009"/>
            <a:ext cx="466002" cy="466002"/>
          </a:xfrm>
          <a:custGeom>
            <a:avLst/>
            <a:gdLst>
              <a:gd name="connsiteX0" fmla="*/ 457560 w 637689"/>
              <a:gd name="connsiteY0" fmla="*/ 637690 h 637689"/>
              <a:gd name="connsiteX1" fmla="*/ 457560 w 637689"/>
              <a:gd name="connsiteY1" fmla="*/ 637690 h 637689"/>
              <a:gd name="connsiteX2" fmla="*/ 0 w 637689"/>
              <a:gd name="connsiteY2" fmla="*/ 457560 h 637689"/>
              <a:gd name="connsiteX3" fmla="*/ 0 w 637689"/>
              <a:gd name="connsiteY3" fmla="*/ 457560 h 637689"/>
              <a:gd name="connsiteX4" fmla="*/ 180130 w 637689"/>
              <a:gd name="connsiteY4" fmla="*/ 0 h 637689"/>
              <a:gd name="connsiteX5" fmla="*/ 180130 w 637689"/>
              <a:gd name="connsiteY5" fmla="*/ 0 h 637689"/>
              <a:gd name="connsiteX6" fmla="*/ 637690 w 637689"/>
              <a:gd name="connsiteY6" fmla="*/ 180130 h 637689"/>
              <a:gd name="connsiteX7" fmla="*/ 637690 w 637689"/>
              <a:gd name="connsiteY7" fmla="*/ 180130 h 637689"/>
              <a:gd name="connsiteX8" fmla="*/ 457560 w 637689"/>
              <a:gd name="connsiteY8" fmla="*/ 637690 h 63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7689" h="637689">
                <a:moveTo>
                  <a:pt x="457560" y="637690"/>
                </a:moveTo>
                <a:lnTo>
                  <a:pt x="457560" y="637690"/>
                </a:lnTo>
                <a:cubicBezTo>
                  <a:pt x="380989" y="461621"/>
                  <a:pt x="176069" y="380990"/>
                  <a:pt x="0" y="457560"/>
                </a:cubicBezTo>
                <a:lnTo>
                  <a:pt x="0" y="457560"/>
                </a:lnTo>
                <a:cubicBezTo>
                  <a:pt x="176069" y="380990"/>
                  <a:pt x="256700" y="176069"/>
                  <a:pt x="180130" y="0"/>
                </a:cubicBezTo>
                <a:lnTo>
                  <a:pt x="180130" y="0"/>
                </a:lnTo>
                <a:cubicBezTo>
                  <a:pt x="256700" y="176069"/>
                  <a:pt x="461621" y="256700"/>
                  <a:pt x="637690" y="180130"/>
                </a:cubicBezTo>
                <a:lnTo>
                  <a:pt x="637690" y="180130"/>
                </a:lnTo>
                <a:cubicBezTo>
                  <a:pt x="461536" y="256785"/>
                  <a:pt x="380905" y="461621"/>
                  <a:pt x="457560" y="637690"/>
                </a:cubicBezTo>
                <a:close/>
              </a:path>
            </a:pathLst>
          </a:custGeom>
          <a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  <a:ln w="25400" cap="rnd">
            <a:solidFill>
              <a:schemeClr val="accent5"/>
            </a:solidFill>
            <a:prstDash val="solid"/>
            <a:round/>
          </a:ln>
          <a:effectLst>
            <a:outerShdw blurRad="101600" dist="76200" dir="5400000" algn="t" rotWithShape="0">
              <a:schemeClr val="accent5">
                <a:lumMod val="50000"/>
                <a:alpha val="25000"/>
              </a:schemeClr>
            </a:outerShdw>
          </a:effectLst>
        </p:spPr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DA617785-A49F-899C-A299-0769FBD9D2EE}"/>
              </a:ext>
            </a:extLst>
          </p:cNvPr>
          <p:cNvSpPr txBox="1"/>
          <p:nvPr/>
        </p:nvSpPr>
        <p:spPr>
          <a:xfrm>
            <a:off x="1349196" y="481788"/>
            <a:ext cx="5769042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b="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PRAT 02 </a:t>
            </a: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/</a:t>
            </a:r>
            <a:r>
              <a:rPr lang="zh-CN" altLang="en-US" sz="3200" b="1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工作亮点</a:t>
            </a:r>
            <a:endParaRPr lang="zh-CN" altLang="en-US" sz="4800" b="1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746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2E5DDB20-D75A-29AD-9689-480494197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15" b="16712"/>
          <a:stretch>
            <a:fillRect/>
          </a:stretch>
        </p:blipFill>
        <p:spPr>
          <a:xfrm>
            <a:off x="35372" y="2838450"/>
            <a:ext cx="12156628" cy="4019550"/>
          </a:xfrm>
          <a:custGeom>
            <a:avLst/>
            <a:gdLst>
              <a:gd name="connsiteX0" fmla="*/ 0 w 12156628"/>
              <a:gd name="connsiteY0" fmla="*/ 0 h 4019550"/>
              <a:gd name="connsiteX1" fmla="*/ 12156628 w 12156628"/>
              <a:gd name="connsiteY1" fmla="*/ 0 h 4019550"/>
              <a:gd name="connsiteX2" fmla="*/ 12156628 w 12156628"/>
              <a:gd name="connsiteY2" fmla="*/ 4019550 h 4019550"/>
              <a:gd name="connsiteX3" fmla="*/ 0 w 12156628"/>
              <a:gd name="connsiteY3" fmla="*/ 4019550 h 401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56628" h="4019550">
                <a:moveTo>
                  <a:pt x="0" y="0"/>
                </a:moveTo>
                <a:lnTo>
                  <a:pt x="12156628" y="0"/>
                </a:lnTo>
                <a:lnTo>
                  <a:pt x="12156628" y="4019550"/>
                </a:lnTo>
                <a:lnTo>
                  <a:pt x="0" y="4019550"/>
                </a:lnTo>
                <a:close/>
              </a:path>
            </a:pathLst>
          </a:cu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9557805-9654-95C4-921A-8BBD8F2B46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740" y="2170314"/>
            <a:ext cx="3089972" cy="2571750"/>
          </a:xfrm>
          <a:prstGeom prst="rect">
            <a:avLst/>
          </a:prstGeom>
        </p:spPr>
      </p:pic>
      <p:sp>
        <p:nvSpPr>
          <p:cNvPr id="23" name="椭圆 22">
            <a:extLst>
              <a:ext uri="{FF2B5EF4-FFF2-40B4-BE49-F238E27FC236}">
                <a16:creationId xmlns:a16="http://schemas.microsoft.com/office/drawing/2014/main" id="{39D2B653-9FD5-B07B-A7D0-E3B8D5E232EE}"/>
              </a:ext>
            </a:extLst>
          </p:cNvPr>
          <p:cNvSpPr/>
          <p:nvPr/>
        </p:nvSpPr>
        <p:spPr>
          <a:xfrm>
            <a:off x="4862362" y="2119338"/>
            <a:ext cx="2114730" cy="211473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24" name="弧形 23">
            <a:extLst>
              <a:ext uri="{FF2B5EF4-FFF2-40B4-BE49-F238E27FC236}">
                <a16:creationId xmlns:a16="http://schemas.microsoft.com/office/drawing/2014/main" id="{10494500-4525-E518-4672-6E83C7235681}"/>
              </a:ext>
            </a:extLst>
          </p:cNvPr>
          <p:cNvSpPr/>
          <p:nvPr/>
        </p:nvSpPr>
        <p:spPr>
          <a:xfrm rot="19132437">
            <a:off x="4998547" y="2255523"/>
            <a:ext cx="1877614" cy="1842360"/>
          </a:xfrm>
          <a:prstGeom prst="arc">
            <a:avLst>
              <a:gd name="adj1" fmla="val 16200000"/>
              <a:gd name="adj2" fmla="val 4848857"/>
            </a:avLst>
          </a:prstGeom>
          <a:solidFill>
            <a:schemeClr val="accent1"/>
          </a:solidFill>
          <a:ln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25" name="弧形 24">
            <a:extLst>
              <a:ext uri="{FF2B5EF4-FFF2-40B4-BE49-F238E27FC236}">
                <a16:creationId xmlns:a16="http://schemas.microsoft.com/office/drawing/2014/main" id="{23051C94-5BC1-973E-74F5-9332339BEEFF}"/>
              </a:ext>
            </a:extLst>
          </p:cNvPr>
          <p:cNvSpPr/>
          <p:nvPr/>
        </p:nvSpPr>
        <p:spPr>
          <a:xfrm>
            <a:off x="4998547" y="2255523"/>
            <a:ext cx="1842360" cy="1842360"/>
          </a:xfrm>
          <a:prstGeom prst="arc">
            <a:avLst>
              <a:gd name="adj1" fmla="val 6368400"/>
              <a:gd name="adj2" fmla="val 15720543"/>
            </a:avLst>
          </a:prstGeom>
          <a:solidFill>
            <a:schemeClr val="accent1"/>
          </a:solidFill>
          <a:ln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26" name="文本框 19">
            <a:extLst>
              <a:ext uri="{FF2B5EF4-FFF2-40B4-BE49-F238E27FC236}">
                <a16:creationId xmlns:a16="http://schemas.microsoft.com/office/drawing/2014/main" id="{34EBE043-EC59-AD9E-B861-8BB4A60873DD}"/>
              </a:ext>
            </a:extLst>
          </p:cNvPr>
          <p:cNvSpPr txBox="1"/>
          <p:nvPr/>
        </p:nvSpPr>
        <p:spPr>
          <a:xfrm>
            <a:off x="8074312" y="2255522"/>
            <a:ext cx="3615628" cy="223254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zh-CN" altLang="en-US" b="1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工作成果：</a:t>
            </a:r>
            <a:endParaRPr lang="en-US" altLang="zh-CN" b="1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部门年度计划完成率</a:t>
            </a:r>
            <a:r>
              <a:rPr lang="en-US" altLang="zh-CN" sz="16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100%</a:t>
            </a:r>
          </a:p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部门绩效考核</a:t>
            </a:r>
            <a:r>
              <a:rPr lang="en-US" altLang="zh-CN" sz="16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A+</a:t>
            </a:r>
          </a:p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部门全员完成个人</a:t>
            </a:r>
            <a:r>
              <a:rPr lang="en-US" altLang="zh-CN" sz="16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KPI</a:t>
            </a:r>
          </a:p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荣获年度优秀“党支部”</a:t>
            </a:r>
            <a:endParaRPr lang="en-US" altLang="zh-CN" sz="16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优秀员工数量最多</a:t>
            </a:r>
            <a:endParaRPr lang="en-US" altLang="zh-CN" sz="16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</a:p>
          <a:p>
            <a:pPr>
              <a:lnSpc>
                <a:spcPct val="120000"/>
              </a:lnSpc>
            </a:pPr>
            <a:endParaRPr lang="en-US" altLang="zh-CN" sz="16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6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B3C53E68-0D3C-4629-6D6A-5D0511BF82F5}"/>
              </a:ext>
            </a:extLst>
          </p:cNvPr>
          <p:cNvSpPr txBox="1"/>
          <p:nvPr/>
        </p:nvSpPr>
        <p:spPr>
          <a:xfrm>
            <a:off x="1349196" y="481788"/>
            <a:ext cx="5769042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b="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PRAT 02 </a:t>
            </a: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/</a:t>
            </a:r>
            <a:r>
              <a:rPr lang="zh-CN" altLang="en-US" sz="3200" b="1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工作亮点</a:t>
            </a:r>
            <a:endParaRPr lang="zh-CN" altLang="en-US" sz="4800" b="1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文本框 19">
            <a:extLst>
              <a:ext uri="{FF2B5EF4-FFF2-40B4-BE49-F238E27FC236}">
                <a16:creationId xmlns:a16="http://schemas.microsoft.com/office/drawing/2014/main" id="{A9F7FE27-5E42-E3D4-DAC4-D6AA8CF4D2DF}"/>
              </a:ext>
            </a:extLst>
          </p:cNvPr>
          <p:cNvSpPr txBox="1"/>
          <p:nvPr/>
        </p:nvSpPr>
        <p:spPr>
          <a:xfrm>
            <a:off x="4986289" y="2786267"/>
            <a:ext cx="1866875" cy="5736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20XX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年度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优秀部门</a:t>
            </a:r>
          </a:p>
        </p:txBody>
      </p:sp>
    </p:spTree>
    <p:extLst>
      <p:ext uri="{BB962C8B-B14F-4D97-AF65-F5344CB8AC3E}">
        <p14:creationId xmlns:p14="http://schemas.microsoft.com/office/powerpoint/2010/main" val="210954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5BA5EEF-746A-C3C3-46A1-E1467A0C07B5}"/>
              </a:ext>
            </a:extLst>
          </p:cNvPr>
          <p:cNvSpPr txBox="1"/>
          <p:nvPr/>
        </p:nvSpPr>
        <p:spPr>
          <a:xfrm>
            <a:off x="2409892" y="2993917"/>
            <a:ext cx="3852153" cy="110799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工作分析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EA4AC2C-7D5E-7DB5-44BD-7FE16000570A}"/>
              </a:ext>
            </a:extLst>
          </p:cNvPr>
          <p:cNvSpPr txBox="1"/>
          <p:nvPr/>
        </p:nvSpPr>
        <p:spPr>
          <a:xfrm>
            <a:off x="2409892" y="1555207"/>
            <a:ext cx="3195806" cy="923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5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03</a:t>
            </a:r>
            <a:endParaRPr lang="zh-CN" altLang="en-US" sz="54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AEFEA97F-AB17-9CB7-1193-63C10715BE9D}"/>
              </a:ext>
            </a:extLst>
          </p:cNvPr>
          <p:cNvSpPr/>
          <p:nvPr/>
        </p:nvSpPr>
        <p:spPr>
          <a:xfrm>
            <a:off x="6856353" y="2355453"/>
            <a:ext cx="2384924" cy="238492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3928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6916B519-413A-384D-6E7D-4C76A729E947}"/>
              </a:ext>
            </a:extLst>
          </p:cNvPr>
          <p:cNvSpPr/>
          <p:nvPr/>
        </p:nvSpPr>
        <p:spPr>
          <a:xfrm>
            <a:off x="-5715" y="-184150"/>
            <a:ext cx="12192000" cy="70421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4">
            <a:extLst>
              <a:ext uri="{FF2B5EF4-FFF2-40B4-BE49-F238E27FC236}">
                <a16:creationId xmlns:a16="http://schemas.microsoft.com/office/drawing/2014/main" id="{6ABFBC63-E08E-003F-7EBA-80325F045698}"/>
              </a:ext>
            </a:extLst>
          </p:cNvPr>
          <p:cNvSpPr/>
          <p:nvPr/>
        </p:nvSpPr>
        <p:spPr>
          <a:xfrm>
            <a:off x="-18415" y="-184151"/>
            <a:ext cx="12192000" cy="1781723"/>
          </a:xfrm>
          <a:custGeom>
            <a:avLst/>
            <a:gdLst>
              <a:gd name="connsiteX0" fmla="*/ 0 w 12663377"/>
              <a:gd name="connsiteY0" fmla="*/ 0 h 2009553"/>
              <a:gd name="connsiteX1" fmla="*/ 12663377 w 12663377"/>
              <a:gd name="connsiteY1" fmla="*/ 0 h 2009553"/>
              <a:gd name="connsiteX2" fmla="*/ 12663377 w 12663377"/>
              <a:gd name="connsiteY2" fmla="*/ 2009553 h 2009553"/>
              <a:gd name="connsiteX3" fmla="*/ 0 w 12663377"/>
              <a:gd name="connsiteY3" fmla="*/ 2009553 h 2009553"/>
              <a:gd name="connsiteX4" fmla="*/ 0 w 12663377"/>
              <a:gd name="connsiteY4" fmla="*/ 0 h 2009553"/>
              <a:gd name="connsiteX0-1" fmla="*/ 0 w 12663377"/>
              <a:gd name="connsiteY0-2" fmla="*/ 0 h 2030819"/>
              <a:gd name="connsiteX1-3" fmla="*/ 12663377 w 12663377"/>
              <a:gd name="connsiteY1-4" fmla="*/ 0 h 2030819"/>
              <a:gd name="connsiteX2-5" fmla="*/ 12663377 w 12663377"/>
              <a:gd name="connsiteY2-6" fmla="*/ 2009553 h 2030819"/>
              <a:gd name="connsiteX3-7" fmla="*/ 2923953 w 12663377"/>
              <a:gd name="connsiteY3-8" fmla="*/ 2030819 h 2030819"/>
              <a:gd name="connsiteX4-9" fmla="*/ 0 w 12663377"/>
              <a:gd name="connsiteY4-10" fmla="*/ 2009553 h 2030819"/>
              <a:gd name="connsiteX5" fmla="*/ 0 w 12663377"/>
              <a:gd name="connsiteY5" fmla="*/ 0 h 2030819"/>
              <a:gd name="connsiteX0-11" fmla="*/ 0 w 12663377"/>
              <a:gd name="connsiteY0-12" fmla="*/ 0 h 2030819"/>
              <a:gd name="connsiteX1-13" fmla="*/ 12663377 w 12663377"/>
              <a:gd name="connsiteY1-14" fmla="*/ 0 h 2030819"/>
              <a:gd name="connsiteX2-15" fmla="*/ 12663377 w 12663377"/>
              <a:gd name="connsiteY2-16" fmla="*/ 2009553 h 2030819"/>
              <a:gd name="connsiteX3-17" fmla="*/ 2923953 w 12663377"/>
              <a:gd name="connsiteY3-18" fmla="*/ 2030819 h 2030819"/>
              <a:gd name="connsiteX4-19" fmla="*/ 0 w 12663377"/>
              <a:gd name="connsiteY4-20" fmla="*/ 2009553 h 2030819"/>
              <a:gd name="connsiteX5-21" fmla="*/ 0 w 12663377"/>
              <a:gd name="connsiteY5-22" fmla="*/ 0 h 2030819"/>
              <a:gd name="connsiteX0-23" fmla="*/ 0 w 12663377"/>
              <a:gd name="connsiteY0-24" fmla="*/ 0 h 2030819"/>
              <a:gd name="connsiteX1-25" fmla="*/ 12663377 w 12663377"/>
              <a:gd name="connsiteY1-26" fmla="*/ 0 h 2030819"/>
              <a:gd name="connsiteX2-27" fmla="*/ 12663377 w 12663377"/>
              <a:gd name="connsiteY2-28" fmla="*/ 2009553 h 2030819"/>
              <a:gd name="connsiteX3-29" fmla="*/ 2923953 w 12663377"/>
              <a:gd name="connsiteY3-30" fmla="*/ 2030819 h 2030819"/>
              <a:gd name="connsiteX4-31" fmla="*/ 0 w 12663377"/>
              <a:gd name="connsiteY4-32" fmla="*/ 2009553 h 2030819"/>
              <a:gd name="connsiteX5-33" fmla="*/ 0 w 12663377"/>
              <a:gd name="connsiteY5-34" fmla="*/ 0 h 2030819"/>
              <a:gd name="connsiteX0-35" fmla="*/ 0 w 12663377"/>
              <a:gd name="connsiteY0-36" fmla="*/ 0 h 2386502"/>
              <a:gd name="connsiteX1-37" fmla="*/ 12663377 w 12663377"/>
              <a:gd name="connsiteY1-38" fmla="*/ 0 h 2386502"/>
              <a:gd name="connsiteX2-39" fmla="*/ 12663377 w 12663377"/>
              <a:gd name="connsiteY2-40" fmla="*/ 2009553 h 2386502"/>
              <a:gd name="connsiteX3-41" fmla="*/ 2923953 w 12663377"/>
              <a:gd name="connsiteY3-42" fmla="*/ 2030819 h 2386502"/>
              <a:gd name="connsiteX4-43" fmla="*/ 0 w 12663377"/>
              <a:gd name="connsiteY4-44" fmla="*/ 2009553 h 2386502"/>
              <a:gd name="connsiteX5-45" fmla="*/ 0 w 12663377"/>
              <a:gd name="connsiteY5-46" fmla="*/ 0 h 2386502"/>
              <a:gd name="connsiteX0-47" fmla="*/ 0 w 12663377"/>
              <a:gd name="connsiteY0-48" fmla="*/ 0 h 2144655"/>
              <a:gd name="connsiteX1-49" fmla="*/ 12663377 w 12663377"/>
              <a:gd name="connsiteY1-50" fmla="*/ 0 h 2144655"/>
              <a:gd name="connsiteX2-51" fmla="*/ 12663377 w 12663377"/>
              <a:gd name="connsiteY2-52" fmla="*/ 2009553 h 2144655"/>
              <a:gd name="connsiteX3-53" fmla="*/ 2923953 w 12663377"/>
              <a:gd name="connsiteY3-54" fmla="*/ 2030819 h 2144655"/>
              <a:gd name="connsiteX4-55" fmla="*/ 0 w 12663377"/>
              <a:gd name="connsiteY4-56" fmla="*/ 2009553 h 2144655"/>
              <a:gd name="connsiteX5-57" fmla="*/ 0 w 12663377"/>
              <a:gd name="connsiteY5-58" fmla="*/ 0 h 2144655"/>
              <a:gd name="connsiteX0-59" fmla="*/ 0 w 12663377"/>
              <a:gd name="connsiteY0-60" fmla="*/ 0 h 2245907"/>
              <a:gd name="connsiteX1-61" fmla="*/ 12663377 w 12663377"/>
              <a:gd name="connsiteY1-62" fmla="*/ 0 h 2245907"/>
              <a:gd name="connsiteX2-63" fmla="*/ 12663377 w 12663377"/>
              <a:gd name="connsiteY2-64" fmla="*/ 2009553 h 2245907"/>
              <a:gd name="connsiteX3-65" fmla="*/ 2923953 w 12663377"/>
              <a:gd name="connsiteY3-66" fmla="*/ 2030819 h 2245907"/>
              <a:gd name="connsiteX4-67" fmla="*/ 0 w 12663377"/>
              <a:gd name="connsiteY4-68" fmla="*/ 2009553 h 2245907"/>
              <a:gd name="connsiteX5-69" fmla="*/ 0 w 12663377"/>
              <a:gd name="connsiteY5-70" fmla="*/ 0 h 2245907"/>
              <a:gd name="connsiteX0-71" fmla="*/ 0 w 12663377"/>
              <a:gd name="connsiteY0-72" fmla="*/ 0 h 2147497"/>
              <a:gd name="connsiteX1-73" fmla="*/ 12663377 w 12663377"/>
              <a:gd name="connsiteY1-74" fmla="*/ 0 h 2147497"/>
              <a:gd name="connsiteX2-75" fmla="*/ 12663377 w 12663377"/>
              <a:gd name="connsiteY2-76" fmla="*/ 2009553 h 2147497"/>
              <a:gd name="connsiteX3-77" fmla="*/ 8357191 w 12663377"/>
              <a:gd name="connsiteY3-78" fmla="*/ 1977656 h 2147497"/>
              <a:gd name="connsiteX4-79" fmla="*/ 2923953 w 12663377"/>
              <a:gd name="connsiteY4-80" fmla="*/ 2030819 h 2147497"/>
              <a:gd name="connsiteX5-81" fmla="*/ 0 w 12663377"/>
              <a:gd name="connsiteY5-82" fmla="*/ 2009553 h 2147497"/>
              <a:gd name="connsiteX6" fmla="*/ 0 w 12663377"/>
              <a:gd name="connsiteY6" fmla="*/ 0 h 2147497"/>
              <a:gd name="connsiteX0-83" fmla="*/ 0 w 12663377"/>
              <a:gd name="connsiteY0-84" fmla="*/ 0 h 2144700"/>
              <a:gd name="connsiteX1-85" fmla="*/ 12663377 w 12663377"/>
              <a:gd name="connsiteY1-86" fmla="*/ 0 h 2144700"/>
              <a:gd name="connsiteX2-87" fmla="*/ 12663377 w 12663377"/>
              <a:gd name="connsiteY2-88" fmla="*/ 2009553 h 2144700"/>
              <a:gd name="connsiteX3-89" fmla="*/ 8357191 w 12663377"/>
              <a:gd name="connsiteY3-90" fmla="*/ 1977656 h 2144700"/>
              <a:gd name="connsiteX4-91" fmla="*/ 2923953 w 12663377"/>
              <a:gd name="connsiteY4-92" fmla="*/ 2030819 h 2144700"/>
              <a:gd name="connsiteX5-93" fmla="*/ 0 w 12663377"/>
              <a:gd name="connsiteY5-94" fmla="*/ 2009553 h 2144700"/>
              <a:gd name="connsiteX6-95" fmla="*/ 0 w 12663377"/>
              <a:gd name="connsiteY6-96" fmla="*/ 0 h 2144700"/>
              <a:gd name="connsiteX0-97" fmla="*/ 0 w 12663377"/>
              <a:gd name="connsiteY0-98" fmla="*/ 0 h 2298860"/>
              <a:gd name="connsiteX1-99" fmla="*/ 12663377 w 12663377"/>
              <a:gd name="connsiteY1-100" fmla="*/ 0 h 2298860"/>
              <a:gd name="connsiteX2-101" fmla="*/ 12663377 w 12663377"/>
              <a:gd name="connsiteY2-102" fmla="*/ 2009553 h 2298860"/>
              <a:gd name="connsiteX3-103" fmla="*/ 8357191 w 12663377"/>
              <a:gd name="connsiteY3-104" fmla="*/ 1977656 h 2298860"/>
              <a:gd name="connsiteX4-105" fmla="*/ 2923953 w 12663377"/>
              <a:gd name="connsiteY4-106" fmla="*/ 2030819 h 2298860"/>
              <a:gd name="connsiteX5-107" fmla="*/ 0 w 12663377"/>
              <a:gd name="connsiteY5-108" fmla="*/ 2009553 h 2298860"/>
              <a:gd name="connsiteX6-109" fmla="*/ 0 w 12663377"/>
              <a:gd name="connsiteY6-110" fmla="*/ 0 h 2298860"/>
              <a:gd name="connsiteX0-111" fmla="*/ 0 w 12663377"/>
              <a:gd name="connsiteY0-112" fmla="*/ 0 h 2376759"/>
              <a:gd name="connsiteX1-113" fmla="*/ 12663377 w 12663377"/>
              <a:gd name="connsiteY1-114" fmla="*/ 0 h 2376759"/>
              <a:gd name="connsiteX2-115" fmla="*/ 12663377 w 12663377"/>
              <a:gd name="connsiteY2-116" fmla="*/ 2009553 h 2376759"/>
              <a:gd name="connsiteX3-117" fmla="*/ 8357191 w 12663377"/>
              <a:gd name="connsiteY3-118" fmla="*/ 1977656 h 2376759"/>
              <a:gd name="connsiteX4-119" fmla="*/ 2923953 w 12663377"/>
              <a:gd name="connsiteY4-120" fmla="*/ 2030819 h 2376759"/>
              <a:gd name="connsiteX5-121" fmla="*/ 0 w 12663377"/>
              <a:gd name="connsiteY5-122" fmla="*/ 2009553 h 2376759"/>
              <a:gd name="connsiteX6-123" fmla="*/ 0 w 12663377"/>
              <a:gd name="connsiteY6-124" fmla="*/ 0 h 2376759"/>
              <a:gd name="connsiteX0-125" fmla="*/ 0 w 12663377"/>
              <a:gd name="connsiteY0-126" fmla="*/ 0 h 2226372"/>
              <a:gd name="connsiteX1-127" fmla="*/ 12663377 w 12663377"/>
              <a:gd name="connsiteY1-128" fmla="*/ 0 h 2226372"/>
              <a:gd name="connsiteX2-129" fmla="*/ 12663377 w 12663377"/>
              <a:gd name="connsiteY2-130" fmla="*/ 2009553 h 2226372"/>
              <a:gd name="connsiteX3-131" fmla="*/ 8442251 w 12663377"/>
              <a:gd name="connsiteY3-132" fmla="*/ 1669312 h 2226372"/>
              <a:gd name="connsiteX4-133" fmla="*/ 2923953 w 12663377"/>
              <a:gd name="connsiteY4-134" fmla="*/ 2030819 h 2226372"/>
              <a:gd name="connsiteX5-135" fmla="*/ 0 w 12663377"/>
              <a:gd name="connsiteY5-136" fmla="*/ 2009553 h 2226372"/>
              <a:gd name="connsiteX6-137" fmla="*/ 0 w 12663377"/>
              <a:gd name="connsiteY6-138" fmla="*/ 0 h 2226372"/>
              <a:gd name="connsiteX0-139" fmla="*/ 0 w 12663377"/>
              <a:gd name="connsiteY0-140" fmla="*/ 0 h 2119202"/>
              <a:gd name="connsiteX1-141" fmla="*/ 12663377 w 12663377"/>
              <a:gd name="connsiteY1-142" fmla="*/ 0 h 2119202"/>
              <a:gd name="connsiteX2-143" fmla="*/ 12663377 w 12663377"/>
              <a:gd name="connsiteY2-144" fmla="*/ 2009553 h 2119202"/>
              <a:gd name="connsiteX3-145" fmla="*/ 9835116 w 12663377"/>
              <a:gd name="connsiteY3-146" fmla="*/ 765544 h 2119202"/>
              <a:gd name="connsiteX4-147" fmla="*/ 2923953 w 12663377"/>
              <a:gd name="connsiteY4-148" fmla="*/ 2030819 h 2119202"/>
              <a:gd name="connsiteX5-149" fmla="*/ 0 w 12663377"/>
              <a:gd name="connsiteY5-150" fmla="*/ 2009553 h 2119202"/>
              <a:gd name="connsiteX6-151" fmla="*/ 0 w 12663377"/>
              <a:gd name="connsiteY6-152" fmla="*/ 0 h 2119202"/>
              <a:gd name="connsiteX0-153" fmla="*/ 0 w 12663377"/>
              <a:gd name="connsiteY0-154" fmla="*/ 0 h 2134144"/>
              <a:gd name="connsiteX1-155" fmla="*/ 12663377 w 12663377"/>
              <a:gd name="connsiteY1-156" fmla="*/ 0 h 2134144"/>
              <a:gd name="connsiteX2-157" fmla="*/ 12663377 w 12663377"/>
              <a:gd name="connsiteY2-158" fmla="*/ 2009553 h 2134144"/>
              <a:gd name="connsiteX3-159" fmla="*/ 8697432 w 12663377"/>
              <a:gd name="connsiteY3-160" fmla="*/ 563526 h 2134144"/>
              <a:gd name="connsiteX4-161" fmla="*/ 2923953 w 12663377"/>
              <a:gd name="connsiteY4-162" fmla="*/ 2030819 h 2134144"/>
              <a:gd name="connsiteX5-163" fmla="*/ 0 w 12663377"/>
              <a:gd name="connsiteY5-164" fmla="*/ 2009553 h 2134144"/>
              <a:gd name="connsiteX6-165" fmla="*/ 0 w 12663377"/>
              <a:gd name="connsiteY6-166" fmla="*/ 0 h 21341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95" y="connsiteY6-96"/>
              </a:cxn>
            </a:cxnLst>
            <a:rect l="l" t="t" r="r" b="b"/>
            <a:pathLst>
              <a:path w="12663377" h="2134144">
                <a:moveTo>
                  <a:pt x="0" y="0"/>
                </a:moveTo>
                <a:lnTo>
                  <a:pt x="12663377" y="0"/>
                </a:lnTo>
                <a:lnTo>
                  <a:pt x="12663377" y="2009553"/>
                </a:lnTo>
                <a:cubicBezTo>
                  <a:pt x="11945679" y="2339162"/>
                  <a:pt x="10827488" y="1236922"/>
                  <a:pt x="8697432" y="563526"/>
                </a:cubicBezTo>
                <a:cubicBezTo>
                  <a:pt x="6567376" y="-109870"/>
                  <a:pt x="4373525" y="1789814"/>
                  <a:pt x="2923953" y="2030819"/>
                </a:cubicBezTo>
                <a:cubicBezTo>
                  <a:pt x="1474381" y="2271824"/>
                  <a:pt x="974651" y="2016642"/>
                  <a:pt x="0" y="200955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330200" dist="38100" dir="8100000" algn="tr" rotWithShape="0">
              <a:prstClr val="black">
                <a:alpha val="19000"/>
              </a:prstClr>
            </a:outerShdw>
          </a:effectLst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4EEF5D1-0DF6-0714-D628-48AB0D8DE938}"/>
              </a:ext>
            </a:extLst>
          </p:cNvPr>
          <p:cNvSpPr txBox="1"/>
          <p:nvPr/>
        </p:nvSpPr>
        <p:spPr>
          <a:xfrm>
            <a:off x="809296" y="607560"/>
            <a:ext cx="1996966" cy="923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5400" b="1" dirty="0">
                <a:solidFill>
                  <a:schemeClr val="bg1"/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  <a:cs typeface="阿里巴巴普惠体 2.0 105 Heavy" panose="00020600040101010101" pitchFamily="18" charset="-122"/>
              </a:rPr>
              <a:t>前 言</a:t>
            </a:r>
          </a:p>
        </p:txBody>
      </p:sp>
      <p:pic>
        <p:nvPicPr>
          <p:cNvPr id="11" name="网格 231" descr="背景图案&#10;&#10;描述已自动生成">
            <a:extLst>
              <a:ext uri="{FF2B5EF4-FFF2-40B4-BE49-F238E27FC236}">
                <a16:creationId xmlns:a16="http://schemas.microsoft.com/office/drawing/2014/main" id="{057A3AF0-9749-0F73-3697-9AAA610435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70000"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6" t="18739" r="20052" b="24106"/>
          <a:stretch>
            <a:fillRect/>
          </a:stretch>
        </p:blipFill>
        <p:spPr>
          <a:xfrm>
            <a:off x="1270413" y="2096021"/>
            <a:ext cx="8996854" cy="4154419"/>
          </a:xfrm>
          <a:custGeom>
            <a:avLst/>
            <a:gdLst>
              <a:gd name="connsiteX0" fmla="*/ 274741 w 7312989"/>
              <a:gd name="connsiteY0" fmla="*/ 0 h 3912574"/>
              <a:gd name="connsiteX1" fmla="*/ 7038248 w 7312989"/>
              <a:gd name="connsiteY1" fmla="*/ 0 h 3912574"/>
              <a:gd name="connsiteX2" fmla="*/ 7312989 w 7312989"/>
              <a:gd name="connsiteY2" fmla="*/ 274741 h 3912574"/>
              <a:gd name="connsiteX3" fmla="*/ 7312989 w 7312989"/>
              <a:gd name="connsiteY3" fmla="*/ 540961 h 3912574"/>
              <a:gd name="connsiteX4" fmla="*/ 7312989 w 7312989"/>
              <a:gd name="connsiteY4" fmla="*/ 3637833 h 3912574"/>
              <a:gd name="connsiteX5" fmla="*/ 7038248 w 7312989"/>
              <a:gd name="connsiteY5" fmla="*/ 3912574 h 3912574"/>
              <a:gd name="connsiteX6" fmla="*/ 274741 w 7312989"/>
              <a:gd name="connsiteY6" fmla="*/ 3912574 h 3912574"/>
              <a:gd name="connsiteX7" fmla="*/ 0 w 7312989"/>
              <a:gd name="connsiteY7" fmla="*/ 3637833 h 3912574"/>
              <a:gd name="connsiteX8" fmla="*/ 0 w 7312989"/>
              <a:gd name="connsiteY8" fmla="*/ 540961 h 3912574"/>
              <a:gd name="connsiteX9" fmla="*/ 0 w 7312989"/>
              <a:gd name="connsiteY9" fmla="*/ 274741 h 3912574"/>
              <a:gd name="connsiteX10" fmla="*/ 274741 w 7312989"/>
              <a:gd name="connsiteY10" fmla="*/ 0 h 391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12989" h="3912574">
                <a:moveTo>
                  <a:pt x="274741" y="0"/>
                </a:moveTo>
                <a:lnTo>
                  <a:pt x="7038248" y="0"/>
                </a:lnTo>
                <a:cubicBezTo>
                  <a:pt x="7189983" y="0"/>
                  <a:pt x="7312989" y="123006"/>
                  <a:pt x="7312989" y="274741"/>
                </a:cubicBezTo>
                <a:lnTo>
                  <a:pt x="7312989" y="540961"/>
                </a:lnTo>
                <a:lnTo>
                  <a:pt x="7312989" y="3637833"/>
                </a:lnTo>
                <a:cubicBezTo>
                  <a:pt x="7312989" y="3789568"/>
                  <a:pt x="7189983" y="3912574"/>
                  <a:pt x="7038248" y="3912574"/>
                </a:cubicBezTo>
                <a:lnTo>
                  <a:pt x="274741" y="3912574"/>
                </a:lnTo>
                <a:cubicBezTo>
                  <a:pt x="123006" y="3912574"/>
                  <a:pt x="0" y="3789568"/>
                  <a:pt x="0" y="3637833"/>
                </a:cubicBezTo>
                <a:lnTo>
                  <a:pt x="0" y="540961"/>
                </a:lnTo>
                <a:lnTo>
                  <a:pt x="0" y="274741"/>
                </a:lnTo>
                <a:cubicBezTo>
                  <a:pt x="0" y="123006"/>
                  <a:pt x="123006" y="0"/>
                  <a:pt x="274741" y="0"/>
                </a:cubicBezTo>
                <a:close/>
              </a:path>
            </a:pathLst>
          </a:custGeom>
        </p:spPr>
      </p:pic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91990A31-02E0-6F83-6201-158D15A36481}"/>
              </a:ext>
            </a:extLst>
          </p:cNvPr>
          <p:cNvSpPr/>
          <p:nvPr/>
        </p:nvSpPr>
        <p:spPr>
          <a:xfrm>
            <a:off x="1270413" y="2096021"/>
            <a:ext cx="8996854" cy="4154419"/>
          </a:xfrm>
          <a:custGeom>
            <a:avLst/>
            <a:gdLst>
              <a:gd name="connsiteX0" fmla="*/ 274741 w 7312989"/>
              <a:gd name="connsiteY0" fmla="*/ 0 h 3912574"/>
              <a:gd name="connsiteX1" fmla="*/ 7038248 w 7312989"/>
              <a:gd name="connsiteY1" fmla="*/ 0 h 3912574"/>
              <a:gd name="connsiteX2" fmla="*/ 7312989 w 7312989"/>
              <a:gd name="connsiteY2" fmla="*/ 274741 h 3912574"/>
              <a:gd name="connsiteX3" fmla="*/ 7312989 w 7312989"/>
              <a:gd name="connsiteY3" fmla="*/ 540961 h 3912574"/>
              <a:gd name="connsiteX4" fmla="*/ 7312989 w 7312989"/>
              <a:gd name="connsiteY4" fmla="*/ 3637833 h 3912574"/>
              <a:gd name="connsiteX5" fmla="*/ 7038248 w 7312989"/>
              <a:gd name="connsiteY5" fmla="*/ 3912574 h 3912574"/>
              <a:gd name="connsiteX6" fmla="*/ 274741 w 7312989"/>
              <a:gd name="connsiteY6" fmla="*/ 3912574 h 3912574"/>
              <a:gd name="connsiteX7" fmla="*/ 0 w 7312989"/>
              <a:gd name="connsiteY7" fmla="*/ 3637833 h 3912574"/>
              <a:gd name="connsiteX8" fmla="*/ 0 w 7312989"/>
              <a:gd name="connsiteY8" fmla="*/ 540961 h 3912574"/>
              <a:gd name="connsiteX9" fmla="*/ 0 w 7312989"/>
              <a:gd name="connsiteY9" fmla="*/ 274741 h 3912574"/>
              <a:gd name="connsiteX10" fmla="*/ 274741 w 7312989"/>
              <a:gd name="connsiteY10" fmla="*/ 0 h 391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12989" h="3912574">
                <a:moveTo>
                  <a:pt x="274741" y="0"/>
                </a:moveTo>
                <a:lnTo>
                  <a:pt x="7038248" y="0"/>
                </a:lnTo>
                <a:cubicBezTo>
                  <a:pt x="7189983" y="0"/>
                  <a:pt x="7312989" y="123006"/>
                  <a:pt x="7312989" y="274741"/>
                </a:cubicBezTo>
                <a:lnTo>
                  <a:pt x="7312989" y="540961"/>
                </a:lnTo>
                <a:lnTo>
                  <a:pt x="7312989" y="3637833"/>
                </a:lnTo>
                <a:cubicBezTo>
                  <a:pt x="7312989" y="3789568"/>
                  <a:pt x="7189983" y="3912574"/>
                  <a:pt x="7038248" y="3912574"/>
                </a:cubicBezTo>
                <a:lnTo>
                  <a:pt x="274741" y="3912574"/>
                </a:lnTo>
                <a:cubicBezTo>
                  <a:pt x="123006" y="3912574"/>
                  <a:pt x="0" y="3789568"/>
                  <a:pt x="0" y="3637833"/>
                </a:cubicBezTo>
                <a:lnTo>
                  <a:pt x="0" y="540961"/>
                </a:lnTo>
                <a:lnTo>
                  <a:pt x="0" y="274741"/>
                </a:lnTo>
                <a:cubicBezTo>
                  <a:pt x="0" y="123006"/>
                  <a:pt x="123006" y="0"/>
                  <a:pt x="274741" y="0"/>
                </a:cubicBezTo>
                <a:close/>
              </a:path>
            </a:pathLst>
          </a:custGeom>
          <a:gradFill flip="none" rotWithShape="1">
            <a:gsLst>
              <a:gs pos="53000">
                <a:schemeClr val="accent6">
                  <a:lumMod val="20000"/>
                  <a:lumOff val="80000"/>
                  <a:alpha val="37000"/>
                </a:schemeClr>
              </a:gs>
              <a:gs pos="100000">
                <a:schemeClr val="accent1">
                  <a:alpha val="8000"/>
                </a:schemeClr>
              </a:gs>
            </a:gsLst>
            <a:lin ang="2700000" scaled="1"/>
            <a:tileRect/>
          </a:gradFill>
          <a:ln w="25400" cap="rnd">
            <a:noFill/>
            <a:prstDash val="solid"/>
            <a:round/>
          </a:ln>
        </p:spPr>
        <p:txBody>
          <a:bodyPr wrap="square" rtlCol="0" anchor="ctr">
            <a:noAutofit/>
          </a:bodyPr>
          <a:lstStyle/>
          <a:p>
            <a:endParaRPr lang="zh-CN" altLang="en-US" sz="1600" kern="0" dirty="0">
              <a:solidFill>
                <a:srgbClr val="000000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AE393FD-B50E-2FD5-9251-AEC572582376}"/>
              </a:ext>
            </a:extLst>
          </p:cNvPr>
          <p:cNvSpPr/>
          <p:nvPr/>
        </p:nvSpPr>
        <p:spPr>
          <a:xfrm>
            <a:off x="1638961" y="2307537"/>
            <a:ext cx="8001898" cy="373127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20XX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年是公司成立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周年，人力资源部全面贯彻落实公司“高质量发展”要求，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全年工作贯穿了公司战略落地、企业文化建设、人力资源规划与组织培养人才的有机融合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，坚持推动人才与业务互促，不断完善各项管理制度建设，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55 Regular" panose="00020600040101010101" pitchFamily="18" charset="-122"/>
              </a:rPr>
              <a:t>针对不同层级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55 Regular" panose="00020600040101010101" pitchFamily="18" charset="-122"/>
              </a:rPr>
              <a:t>发展阶段的干部需求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，开展灵活多样的培训方式，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55 Regular" panose="00020600040101010101" pitchFamily="18" charset="-122"/>
              </a:rPr>
              <a:t>结合业务渠道工作需求，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在年度培训计划外增加培训班，不断提升培训质量，满足培训需求，力争将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“选对人、用对人、培养好人”的使命与实现公司战略落地紧密结合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，奋力开创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20XX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年助推公司发展的新局面。</a:t>
            </a:r>
            <a:endParaRPr lang="en-US" altLang="zh-CN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3622BA86-8ABC-1ECC-8BB4-3E6B34AB49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0" y="3978571"/>
            <a:ext cx="1978787" cy="250188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419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燕尾形箭头 6"/>
          <p:cNvSpPr/>
          <p:nvPr/>
        </p:nvSpPr>
        <p:spPr>
          <a:xfrm>
            <a:off x="5900497" y="2540338"/>
            <a:ext cx="3295168" cy="1733809"/>
          </a:xfrm>
          <a:prstGeom prst="notchedRightArrow">
            <a:avLst>
              <a:gd name="adj1" fmla="val 50000"/>
              <a:gd name="adj2" fmla="val 83343"/>
            </a:avLst>
          </a:prstGeom>
          <a:solidFill>
            <a:schemeClr val="accent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燕尾形箭头 5"/>
          <p:cNvSpPr/>
          <p:nvPr/>
        </p:nvSpPr>
        <p:spPr>
          <a:xfrm>
            <a:off x="3651441" y="2537140"/>
            <a:ext cx="3295168" cy="1733809"/>
          </a:xfrm>
          <a:prstGeom prst="notchedRightArrow">
            <a:avLst>
              <a:gd name="adj1" fmla="val 50000"/>
              <a:gd name="adj2" fmla="val 83343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燕尾形箭头 4"/>
          <p:cNvSpPr/>
          <p:nvPr/>
        </p:nvSpPr>
        <p:spPr>
          <a:xfrm>
            <a:off x="1035906" y="2537140"/>
            <a:ext cx="3661647" cy="1733809"/>
          </a:xfrm>
          <a:prstGeom prst="notchedRightArrow">
            <a:avLst>
              <a:gd name="adj1" fmla="val 50000"/>
              <a:gd name="adj2" fmla="val 83343"/>
            </a:avLst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396783" y="3176555"/>
            <a:ext cx="628650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01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575809" y="3173210"/>
            <a:ext cx="628650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02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904259" y="3173210"/>
            <a:ext cx="628650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03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文本框 19">
            <a:extLst>
              <a:ext uri="{FF2B5EF4-FFF2-40B4-BE49-F238E27FC236}">
                <a16:creationId xmlns:a16="http://schemas.microsoft.com/office/drawing/2014/main" id="{7E44EC23-1DA6-4544-855C-320AA4B5BD97}"/>
              </a:ext>
            </a:extLst>
          </p:cNvPr>
          <p:cNvSpPr txBox="1"/>
          <p:nvPr/>
        </p:nvSpPr>
        <p:spPr>
          <a:xfrm>
            <a:off x="1081925" y="1587065"/>
            <a:ext cx="3615628" cy="5736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b="1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坚持运用科学系统的工作思想</a:t>
            </a:r>
            <a:endParaRPr lang="en-US" altLang="zh-CN" b="1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事前有计划、事后有反思</a:t>
            </a:r>
            <a:endParaRPr lang="en-US" altLang="zh-CN" sz="16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PDCA</a:t>
            </a:r>
            <a:r>
              <a:rPr lang="zh-CN" altLang="en-US" sz="16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工作循环法</a:t>
            </a:r>
            <a:endParaRPr lang="en-US" altLang="zh-CN" sz="16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zh-CN" altLang="en-US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文本框 19">
            <a:extLst>
              <a:ext uri="{FF2B5EF4-FFF2-40B4-BE49-F238E27FC236}">
                <a16:creationId xmlns:a16="http://schemas.microsoft.com/office/drawing/2014/main" id="{7E44EC23-1DA6-4544-855C-320AA4B5BD97}"/>
              </a:ext>
            </a:extLst>
          </p:cNvPr>
          <p:cNvSpPr txBox="1"/>
          <p:nvPr/>
        </p:nvSpPr>
        <p:spPr>
          <a:xfrm>
            <a:off x="3707372" y="4417085"/>
            <a:ext cx="3615628" cy="5736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学会合理分配工作时间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时间就是金钱、效率就是生命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掌握工作方法和工作思路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《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时间管理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》《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水平思考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《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六顶思考帽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》《MOT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关键时刻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》</a:t>
            </a:r>
          </a:p>
          <a:p>
            <a:pPr>
              <a:lnSpc>
                <a:spcPct val="120000"/>
              </a:lnSpc>
            </a:pPr>
            <a:endParaRPr lang="zh-CN" altLang="en-US" sz="16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3" name="文本框 19">
            <a:extLst>
              <a:ext uri="{FF2B5EF4-FFF2-40B4-BE49-F238E27FC236}">
                <a16:creationId xmlns:a16="http://schemas.microsoft.com/office/drawing/2014/main" id="{7E44EC23-1DA6-4544-855C-320AA4B5BD97}"/>
              </a:ext>
            </a:extLst>
          </p:cNvPr>
          <p:cNvSpPr txBox="1"/>
          <p:nvPr/>
        </p:nvSpPr>
        <p:spPr>
          <a:xfrm>
            <a:off x="6096445" y="1426267"/>
            <a:ext cx="3615628" cy="5736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把握细节取胜的法宝</a:t>
            </a:r>
            <a:endParaRPr lang="en-US" altLang="zh-CN" b="1" dirty="0">
              <a:solidFill>
                <a:schemeClr val="accent4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预见可能发生的问题，反复预演</a:t>
            </a:r>
            <a:endParaRPr lang="en-US" altLang="zh-CN" sz="1600" dirty="0">
              <a:solidFill>
                <a:schemeClr val="accent4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谋定而后动</a:t>
            </a:r>
            <a:endParaRPr lang="en-US" altLang="zh-CN" sz="1600" dirty="0">
              <a:solidFill>
                <a:schemeClr val="accent4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做好</a:t>
            </a:r>
            <a:r>
              <a:rPr lang="en-US" altLang="zh-CN" sz="1600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Plan B</a:t>
            </a:r>
          </a:p>
          <a:p>
            <a:pPr>
              <a:lnSpc>
                <a:spcPct val="120000"/>
              </a:lnSpc>
            </a:pPr>
            <a:endParaRPr lang="en-US" altLang="zh-CN" sz="1600" dirty="0">
              <a:solidFill>
                <a:schemeClr val="accent4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0EBB6D14-D108-313A-2819-48A19CB920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t="863"/>
          <a:stretch/>
        </p:blipFill>
        <p:spPr>
          <a:xfrm>
            <a:off x="1035906" y="4217714"/>
            <a:ext cx="1814445" cy="2261581"/>
          </a:xfrm>
          <a:prstGeom prst="rect">
            <a:avLst/>
          </a:prstGeom>
        </p:spPr>
      </p:pic>
      <p:sp>
        <p:nvSpPr>
          <p:cNvPr id="15" name="文本框 19">
            <a:extLst>
              <a:ext uri="{FF2B5EF4-FFF2-40B4-BE49-F238E27FC236}">
                <a16:creationId xmlns:a16="http://schemas.microsoft.com/office/drawing/2014/main" id="{7E44EC23-1DA6-4544-855C-320AA4B5BD97}"/>
              </a:ext>
            </a:extLst>
          </p:cNvPr>
          <p:cNvSpPr txBox="1"/>
          <p:nvPr/>
        </p:nvSpPr>
        <p:spPr>
          <a:xfrm>
            <a:off x="1806044" y="2978054"/>
            <a:ext cx="3615628" cy="5736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个人能力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发展情况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D2BD570-A8B1-1E85-7D9E-CA7623B35EA6}"/>
              </a:ext>
            </a:extLst>
          </p:cNvPr>
          <p:cNvSpPr txBox="1"/>
          <p:nvPr/>
        </p:nvSpPr>
        <p:spPr>
          <a:xfrm>
            <a:off x="1272996" y="481788"/>
            <a:ext cx="5769042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b="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PRAT 03</a:t>
            </a:r>
            <a:r>
              <a:rPr lang="en-US" altLang="zh-CN" sz="32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/</a:t>
            </a: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工作分析</a:t>
            </a:r>
            <a:endParaRPr lang="zh-CN" altLang="en-US" sz="4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9333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69"/>
          <p:cNvSpPr/>
          <p:nvPr/>
        </p:nvSpPr>
        <p:spPr>
          <a:xfrm rot="5400000">
            <a:off x="817928" y="2089652"/>
            <a:ext cx="3418437" cy="2357845"/>
          </a:xfrm>
          <a:custGeom>
            <a:avLst/>
            <a:gdLst>
              <a:gd name="connsiteX0" fmla="*/ 274741 w 7312989"/>
              <a:gd name="connsiteY0" fmla="*/ 0 h 3912574"/>
              <a:gd name="connsiteX1" fmla="*/ 7038248 w 7312989"/>
              <a:gd name="connsiteY1" fmla="*/ 0 h 3912574"/>
              <a:gd name="connsiteX2" fmla="*/ 7312989 w 7312989"/>
              <a:gd name="connsiteY2" fmla="*/ 274741 h 3912574"/>
              <a:gd name="connsiteX3" fmla="*/ 7312989 w 7312989"/>
              <a:gd name="connsiteY3" fmla="*/ 540961 h 3912574"/>
              <a:gd name="connsiteX4" fmla="*/ 7312989 w 7312989"/>
              <a:gd name="connsiteY4" fmla="*/ 3637833 h 3912574"/>
              <a:gd name="connsiteX5" fmla="*/ 7038248 w 7312989"/>
              <a:gd name="connsiteY5" fmla="*/ 3912574 h 3912574"/>
              <a:gd name="connsiteX6" fmla="*/ 274741 w 7312989"/>
              <a:gd name="connsiteY6" fmla="*/ 3912574 h 3912574"/>
              <a:gd name="connsiteX7" fmla="*/ 0 w 7312989"/>
              <a:gd name="connsiteY7" fmla="*/ 3637833 h 3912574"/>
              <a:gd name="connsiteX8" fmla="*/ 0 w 7312989"/>
              <a:gd name="connsiteY8" fmla="*/ 540961 h 3912574"/>
              <a:gd name="connsiteX9" fmla="*/ 0 w 7312989"/>
              <a:gd name="connsiteY9" fmla="*/ 274741 h 3912574"/>
              <a:gd name="connsiteX10" fmla="*/ 274741 w 7312989"/>
              <a:gd name="connsiteY10" fmla="*/ 0 h 391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12989" h="3912574">
                <a:moveTo>
                  <a:pt x="274741" y="0"/>
                </a:moveTo>
                <a:lnTo>
                  <a:pt x="7038248" y="0"/>
                </a:lnTo>
                <a:cubicBezTo>
                  <a:pt x="7189983" y="0"/>
                  <a:pt x="7312989" y="123006"/>
                  <a:pt x="7312989" y="274741"/>
                </a:cubicBezTo>
                <a:lnTo>
                  <a:pt x="7312989" y="540961"/>
                </a:lnTo>
                <a:lnTo>
                  <a:pt x="7312989" y="3637833"/>
                </a:lnTo>
                <a:cubicBezTo>
                  <a:pt x="7312989" y="3789568"/>
                  <a:pt x="7189983" y="3912574"/>
                  <a:pt x="7038248" y="3912574"/>
                </a:cubicBezTo>
                <a:lnTo>
                  <a:pt x="274741" y="3912574"/>
                </a:lnTo>
                <a:cubicBezTo>
                  <a:pt x="123006" y="3912574"/>
                  <a:pt x="0" y="3789568"/>
                  <a:pt x="0" y="3637833"/>
                </a:cubicBezTo>
                <a:lnTo>
                  <a:pt x="0" y="540961"/>
                </a:lnTo>
                <a:lnTo>
                  <a:pt x="0" y="274741"/>
                </a:lnTo>
                <a:cubicBezTo>
                  <a:pt x="0" y="123006"/>
                  <a:pt x="123006" y="0"/>
                  <a:pt x="274741" y="0"/>
                </a:cubicBezTo>
                <a:close/>
              </a:path>
            </a:pathLst>
          </a:custGeom>
          <a:gradFill flip="none" rotWithShape="1">
            <a:gsLst>
              <a:gs pos="0">
                <a:srgbClr val="F2F4F4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6600000" scaled="0"/>
            <a:tileRect/>
          </a:gradFill>
          <a:ln w="9525" cap="flat" cmpd="sng" algn="ctr">
            <a:solidFill>
              <a:schemeClr val="bg1">
                <a:alpha val="50000"/>
              </a:schemeClr>
            </a:solidFill>
            <a:prstDash val="solid"/>
            <a:miter lim="800000"/>
          </a:ln>
          <a:effectLst>
            <a:outerShdw blurRad="368300" dist="2667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1671331" y="2569255"/>
            <a:ext cx="1723187" cy="0"/>
          </a:xfrm>
          <a:prstGeom prst="line">
            <a:avLst/>
          </a:prstGeom>
          <a:ln>
            <a:solidFill>
              <a:schemeClr val="accent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65"/>
          <p:cNvSpPr txBox="1"/>
          <p:nvPr/>
        </p:nvSpPr>
        <p:spPr>
          <a:xfrm>
            <a:off x="1517936" y="2109448"/>
            <a:ext cx="1964493" cy="36330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hangingPunct="0">
              <a:lnSpc>
                <a:spcPct val="130000"/>
              </a:lnSpc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0" dist="38100" dir="5400000" algn="t" rotWithShape="0">
                    <a:prstClr val="black">
                      <a:alpha val="15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处理事务本领不强</a:t>
            </a:r>
          </a:p>
        </p:txBody>
      </p:sp>
      <p:sp>
        <p:nvSpPr>
          <p:cNvPr id="6" name="文本框 66"/>
          <p:cNvSpPr txBox="1"/>
          <p:nvPr/>
        </p:nvSpPr>
        <p:spPr>
          <a:xfrm>
            <a:off x="1572339" y="2706089"/>
            <a:ext cx="1921172" cy="11446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hangingPunct="0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日常工作中虽然能基本完成领导交办的工作，但应对难题和压力仍然感到力不从心，应急处理本事还不够强。</a:t>
            </a:r>
          </a:p>
        </p:txBody>
      </p:sp>
      <p:sp>
        <p:nvSpPr>
          <p:cNvPr id="7" name="椭圆 6"/>
          <p:cNvSpPr/>
          <p:nvPr/>
        </p:nvSpPr>
        <p:spPr>
          <a:xfrm>
            <a:off x="998152" y="1312687"/>
            <a:ext cx="673179" cy="67317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>
            <a:outerShdw blurRad="114300" dist="76200" dir="5400000" algn="t" rotWithShape="0">
              <a:schemeClr val="accent5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F6521D94-8BE8-C255-81A2-964798E892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074" b="4049"/>
          <a:stretch/>
        </p:blipFill>
        <p:spPr>
          <a:xfrm flipH="1">
            <a:off x="440013" y="4407017"/>
            <a:ext cx="2580015" cy="1951739"/>
          </a:xfrm>
          <a:prstGeom prst="rect">
            <a:avLst/>
          </a:prstGeom>
        </p:spPr>
      </p:pic>
      <p:sp>
        <p:nvSpPr>
          <p:cNvPr id="24" name="任意多边形: 形状 69"/>
          <p:cNvSpPr/>
          <p:nvPr/>
        </p:nvSpPr>
        <p:spPr>
          <a:xfrm rot="5400000">
            <a:off x="3498881" y="2516162"/>
            <a:ext cx="3418437" cy="2357845"/>
          </a:xfrm>
          <a:custGeom>
            <a:avLst/>
            <a:gdLst>
              <a:gd name="connsiteX0" fmla="*/ 274741 w 7312989"/>
              <a:gd name="connsiteY0" fmla="*/ 0 h 3912574"/>
              <a:gd name="connsiteX1" fmla="*/ 7038248 w 7312989"/>
              <a:gd name="connsiteY1" fmla="*/ 0 h 3912574"/>
              <a:gd name="connsiteX2" fmla="*/ 7312989 w 7312989"/>
              <a:gd name="connsiteY2" fmla="*/ 274741 h 3912574"/>
              <a:gd name="connsiteX3" fmla="*/ 7312989 w 7312989"/>
              <a:gd name="connsiteY3" fmla="*/ 540961 h 3912574"/>
              <a:gd name="connsiteX4" fmla="*/ 7312989 w 7312989"/>
              <a:gd name="connsiteY4" fmla="*/ 3637833 h 3912574"/>
              <a:gd name="connsiteX5" fmla="*/ 7038248 w 7312989"/>
              <a:gd name="connsiteY5" fmla="*/ 3912574 h 3912574"/>
              <a:gd name="connsiteX6" fmla="*/ 274741 w 7312989"/>
              <a:gd name="connsiteY6" fmla="*/ 3912574 h 3912574"/>
              <a:gd name="connsiteX7" fmla="*/ 0 w 7312989"/>
              <a:gd name="connsiteY7" fmla="*/ 3637833 h 3912574"/>
              <a:gd name="connsiteX8" fmla="*/ 0 w 7312989"/>
              <a:gd name="connsiteY8" fmla="*/ 540961 h 3912574"/>
              <a:gd name="connsiteX9" fmla="*/ 0 w 7312989"/>
              <a:gd name="connsiteY9" fmla="*/ 274741 h 3912574"/>
              <a:gd name="connsiteX10" fmla="*/ 274741 w 7312989"/>
              <a:gd name="connsiteY10" fmla="*/ 0 h 391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12989" h="3912574">
                <a:moveTo>
                  <a:pt x="274741" y="0"/>
                </a:moveTo>
                <a:lnTo>
                  <a:pt x="7038248" y="0"/>
                </a:lnTo>
                <a:cubicBezTo>
                  <a:pt x="7189983" y="0"/>
                  <a:pt x="7312989" y="123006"/>
                  <a:pt x="7312989" y="274741"/>
                </a:cubicBezTo>
                <a:lnTo>
                  <a:pt x="7312989" y="540961"/>
                </a:lnTo>
                <a:lnTo>
                  <a:pt x="7312989" y="3637833"/>
                </a:lnTo>
                <a:cubicBezTo>
                  <a:pt x="7312989" y="3789568"/>
                  <a:pt x="7189983" y="3912574"/>
                  <a:pt x="7038248" y="3912574"/>
                </a:cubicBezTo>
                <a:lnTo>
                  <a:pt x="274741" y="3912574"/>
                </a:lnTo>
                <a:cubicBezTo>
                  <a:pt x="123006" y="3912574"/>
                  <a:pt x="0" y="3789568"/>
                  <a:pt x="0" y="3637833"/>
                </a:cubicBezTo>
                <a:lnTo>
                  <a:pt x="0" y="540961"/>
                </a:lnTo>
                <a:lnTo>
                  <a:pt x="0" y="274741"/>
                </a:lnTo>
                <a:cubicBezTo>
                  <a:pt x="0" y="123006"/>
                  <a:pt x="123006" y="0"/>
                  <a:pt x="274741" y="0"/>
                </a:cubicBezTo>
                <a:close/>
              </a:path>
            </a:pathLst>
          </a:custGeom>
          <a:gradFill flip="none" rotWithShape="1">
            <a:gsLst>
              <a:gs pos="0">
                <a:srgbClr val="F2F4F4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6600000" scaled="0"/>
            <a:tileRect/>
          </a:gradFill>
          <a:ln w="9525" cap="flat" cmpd="sng" algn="ctr">
            <a:solidFill>
              <a:schemeClr val="bg1">
                <a:alpha val="50000"/>
              </a:schemeClr>
            </a:solidFill>
            <a:prstDash val="solid"/>
            <a:miter lim="800000"/>
          </a:ln>
          <a:effectLst>
            <a:outerShdw blurRad="368300" dist="2667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4352284" y="2995765"/>
            <a:ext cx="1723187" cy="0"/>
          </a:xfrm>
          <a:prstGeom prst="line">
            <a:avLst/>
          </a:prstGeom>
          <a:ln>
            <a:solidFill>
              <a:schemeClr val="accent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65"/>
          <p:cNvSpPr txBox="1"/>
          <p:nvPr/>
        </p:nvSpPr>
        <p:spPr>
          <a:xfrm>
            <a:off x="4253292" y="2524436"/>
            <a:ext cx="1937529" cy="36330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hangingPunct="0">
              <a:lnSpc>
                <a:spcPct val="130000"/>
              </a:lnSpc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0" dist="38100" dir="5400000" algn="t" rotWithShape="0">
                    <a:prstClr val="black">
                      <a:alpha val="15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遵循旧方法老套路</a:t>
            </a:r>
          </a:p>
        </p:txBody>
      </p:sp>
      <p:sp>
        <p:nvSpPr>
          <p:cNvPr id="28" name="文本框 66"/>
          <p:cNvSpPr txBox="1"/>
          <p:nvPr/>
        </p:nvSpPr>
        <p:spPr>
          <a:xfrm>
            <a:off x="4253292" y="3132599"/>
            <a:ext cx="1921172" cy="11446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hangingPunct="0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自己在工作中或执行项目时缺少灵光乍现的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idea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，总是遵循旧思路、旧方法，陷入思维上的舒适区。</a:t>
            </a:r>
          </a:p>
        </p:txBody>
      </p:sp>
      <p:sp>
        <p:nvSpPr>
          <p:cNvPr id="29" name="椭圆 28"/>
          <p:cNvSpPr/>
          <p:nvPr/>
        </p:nvSpPr>
        <p:spPr>
          <a:xfrm>
            <a:off x="3679105" y="1739197"/>
            <a:ext cx="673179" cy="67317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>
            <a:outerShdw blurRad="114300" dist="76200" dir="5400000" algn="t" rotWithShape="0">
              <a:schemeClr val="accent5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任意多边形: 形状 69"/>
          <p:cNvSpPr/>
          <p:nvPr/>
        </p:nvSpPr>
        <p:spPr>
          <a:xfrm rot="5400000">
            <a:off x="6206798" y="2979470"/>
            <a:ext cx="3418437" cy="2357845"/>
          </a:xfrm>
          <a:custGeom>
            <a:avLst/>
            <a:gdLst>
              <a:gd name="connsiteX0" fmla="*/ 274741 w 7312989"/>
              <a:gd name="connsiteY0" fmla="*/ 0 h 3912574"/>
              <a:gd name="connsiteX1" fmla="*/ 7038248 w 7312989"/>
              <a:gd name="connsiteY1" fmla="*/ 0 h 3912574"/>
              <a:gd name="connsiteX2" fmla="*/ 7312989 w 7312989"/>
              <a:gd name="connsiteY2" fmla="*/ 274741 h 3912574"/>
              <a:gd name="connsiteX3" fmla="*/ 7312989 w 7312989"/>
              <a:gd name="connsiteY3" fmla="*/ 540961 h 3912574"/>
              <a:gd name="connsiteX4" fmla="*/ 7312989 w 7312989"/>
              <a:gd name="connsiteY4" fmla="*/ 3637833 h 3912574"/>
              <a:gd name="connsiteX5" fmla="*/ 7038248 w 7312989"/>
              <a:gd name="connsiteY5" fmla="*/ 3912574 h 3912574"/>
              <a:gd name="connsiteX6" fmla="*/ 274741 w 7312989"/>
              <a:gd name="connsiteY6" fmla="*/ 3912574 h 3912574"/>
              <a:gd name="connsiteX7" fmla="*/ 0 w 7312989"/>
              <a:gd name="connsiteY7" fmla="*/ 3637833 h 3912574"/>
              <a:gd name="connsiteX8" fmla="*/ 0 w 7312989"/>
              <a:gd name="connsiteY8" fmla="*/ 540961 h 3912574"/>
              <a:gd name="connsiteX9" fmla="*/ 0 w 7312989"/>
              <a:gd name="connsiteY9" fmla="*/ 274741 h 3912574"/>
              <a:gd name="connsiteX10" fmla="*/ 274741 w 7312989"/>
              <a:gd name="connsiteY10" fmla="*/ 0 h 391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12989" h="3912574">
                <a:moveTo>
                  <a:pt x="274741" y="0"/>
                </a:moveTo>
                <a:lnTo>
                  <a:pt x="7038248" y="0"/>
                </a:lnTo>
                <a:cubicBezTo>
                  <a:pt x="7189983" y="0"/>
                  <a:pt x="7312989" y="123006"/>
                  <a:pt x="7312989" y="274741"/>
                </a:cubicBezTo>
                <a:lnTo>
                  <a:pt x="7312989" y="540961"/>
                </a:lnTo>
                <a:lnTo>
                  <a:pt x="7312989" y="3637833"/>
                </a:lnTo>
                <a:cubicBezTo>
                  <a:pt x="7312989" y="3789568"/>
                  <a:pt x="7189983" y="3912574"/>
                  <a:pt x="7038248" y="3912574"/>
                </a:cubicBezTo>
                <a:lnTo>
                  <a:pt x="274741" y="3912574"/>
                </a:lnTo>
                <a:cubicBezTo>
                  <a:pt x="123006" y="3912574"/>
                  <a:pt x="0" y="3789568"/>
                  <a:pt x="0" y="3637833"/>
                </a:cubicBezTo>
                <a:lnTo>
                  <a:pt x="0" y="540961"/>
                </a:lnTo>
                <a:lnTo>
                  <a:pt x="0" y="274741"/>
                </a:lnTo>
                <a:cubicBezTo>
                  <a:pt x="0" y="123006"/>
                  <a:pt x="123006" y="0"/>
                  <a:pt x="274741" y="0"/>
                </a:cubicBezTo>
                <a:close/>
              </a:path>
            </a:pathLst>
          </a:custGeom>
          <a:gradFill flip="none" rotWithShape="1">
            <a:gsLst>
              <a:gs pos="0">
                <a:srgbClr val="F2F4F4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6600000" scaled="0"/>
            <a:tileRect/>
          </a:gradFill>
          <a:ln w="9525" cap="flat" cmpd="sng" algn="ctr">
            <a:solidFill>
              <a:schemeClr val="bg1">
                <a:alpha val="50000"/>
              </a:schemeClr>
            </a:solidFill>
            <a:prstDash val="solid"/>
            <a:miter lim="800000"/>
          </a:ln>
          <a:effectLst>
            <a:outerShdw blurRad="368300" dist="2667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7060201" y="3459073"/>
            <a:ext cx="1723187" cy="0"/>
          </a:xfrm>
          <a:prstGeom prst="line">
            <a:avLst/>
          </a:prstGeom>
          <a:ln>
            <a:solidFill>
              <a:schemeClr val="accent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65"/>
          <p:cNvSpPr txBox="1"/>
          <p:nvPr/>
        </p:nvSpPr>
        <p:spPr>
          <a:xfrm>
            <a:off x="6846311" y="3012517"/>
            <a:ext cx="2139409" cy="36330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hangingPunct="0">
              <a:lnSpc>
                <a:spcPct val="130000"/>
              </a:lnSpc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0" dist="38100" dir="5400000" algn="t" rotWithShape="0">
                    <a:prstClr val="black">
                      <a:alpha val="15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工作不够细心耐心</a:t>
            </a:r>
          </a:p>
        </p:txBody>
      </p:sp>
      <p:sp>
        <p:nvSpPr>
          <p:cNvPr id="35" name="文本框 66"/>
          <p:cNvSpPr txBox="1"/>
          <p:nvPr/>
        </p:nvSpPr>
        <p:spPr>
          <a:xfrm>
            <a:off x="6961209" y="3595907"/>
            <a:ext cx="1921172" cy="11446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hangingPunct="0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工作任务较多的时候容易手忙脚乱，可能会出现一些小错误，工作细心程度和做事耐心度有待提高。</a:t>
            </a:r>
          </a:p>
        </p:txBody>
      </p:sp>
      <p:sp>
        <p:nvSpPr>
          <p:cNvPr id="36" name="椭圆 35"/>
          <p:cNvSpPr/>
          <p:nvPr/>
        </p:nvSpPr>
        <p:spPr>
          <a:xfrm>
            <a:off x="6387022" y="2202505"/>
            <a:ext cx="673179" cy="67317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>
            <a:outerShdw blurRad="114300" dist="76200" dir="5400000" algn="t" rotWithShape="0">
              <a:schemeClr val="accent5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文本框 19">
            <a:extLst>
              <a:ext uri="{FF2B5EF4-FFF2-40B4-BE49-F238E27FC236}">
                <a16:creationId xmlns:a16="http://schemas.microsoft.com/office/drawing/2014/main" id="{7E44EC23-1DA6-4544-855C-320AA4B5BD97}"/>
              </a:ext>
            </a:extLst>
          </p:cNvPr>
          <p:cNvSpPr txBox="1"/>
          <p:nvPr/>
        </p:nvSpPr>
        <p:spPr>
          <a:xfrm>
            <a:off x="1153524" y="6006459"/>
            <a:ext cx="3615628" cy="5736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2000" b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检视个人不足之处</a:t>
            </a:r>
          </a:p>
        </p:txBody>
      </p:sp>
      <p:sp>
        <p:nvSpPr>
          <p:cNvPr id="38" name="矩形: 圆角 49"/>
          <p:cNvSpPr/>
          <p:nvPr/>
        </p:nvSpPr>
        <p:spPr>
          <a:xfrm flipV="1">
            <a:off x="1154883" y="6411553"/>
            <a:ext cx="2159193" cy="45719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gradFill>
                <a:gsLst>
                  <a:gs pos="0">
                    <a:schemeClr val="accent1">
                      <a:lumMod val="45000"/>
                      <a:lumOff val="55000"/>
                      <a:alpha val="0"/>
                    </a:schemeClr>
                  </a:gs>
                  <a:gs pos="100000">
                    <a:schemeClr val="accent1">
                      <a:lumMod val="85000"/>
                      <a:lumOff val="15000"/>
                    </a:schemeClr>
                  </a:gs>
                </a:gsLst>
                <a:lin ang="0" scaled="1"/>
              </a:gradFill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A35D375E-F9F3-9D6E-0423-75844DA4EA94}"/>
              </a:ext>
            </a:extLst>
          </p:cNvPr>
          <p:cNvSpPr txBox="1"/>
          <p:nvPr/>
        </p:nvSpPr>
        <p:spPr>
          <a:xfrm>
            <a:off x="1272996" y="481788"/>
            <a:ext cx="5769042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b="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PRAT 03</a:t>
            </a:r>
            <a:r>
              <a:rPr lang="en-US" altLang="zh-CN" sz="32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/</a:t>
            </a: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工作分析</a:t>
            </a:r>
            <a:endParaRPr lang="zh-CN" altLang="en-US" sz="4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9275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>
            <a:extLst>
              <a:ext uri="{FF2B5EF4-FFF2-40B4-BE49-F238E27FC236}">
                <a16:creationId xmlns:a16="http://schemas.microsoft.com/office/drawing/2014/main" id="{C0AA9A03-0FD8-4765-A6A5-0443C06FE4C1}"/>
              </a:ext>
            </a:extLst>
          </p:cNvPr>
          <p:cNvSpPr/>
          <p:nvPr/>
        </p:nvSpPr>
        <p:spPr>
          <a:xfrm>
            <a:off x="2762312" y="3274661"/>
            <a:ext cx="1980288" cy="115035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p3d extrusionH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13161CDB-26BB-FA61-B094-574D673CD9AE}"/>
              </a:ext>
            </a:extLst>
          </p:cNvPr>
          <p:cNvSpPr/>
          <p:nvPr/>
        </p:nvSpPr>
        <p:spPr>
          <a:xfrm>
            <a:off x="2123335" y="1679451"/>
            <a:ext cx="1980287" cy="941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p3d extrusionH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文本框 27">
            <a:extLst>
              <a:ext uri="{FF2B5EF4-FFF2-40B4-BE49-F238E27FC236}">
                <a16:creationId xmlns:a16="http://schemas.microsoft.com/office/drawing/2014/main" id="{CD77B86B-A53F-7005-A20C-CC2372A00E60}"/>
              </a:ext>
            </a:extLst>
          </p:cNvPr>
          <p:cNvSpPr txBox="1"/>
          <p:nvPr/>
        </p:nvSpPr>
        <p:spPr>
          <a:xfrm>
            <a:off x="2100881" y="1773626"/>
            <a:ext cx="6324603" cy="9787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55 Regular" panose="00020600040101010101" pitchFamily="18" charset="-122"/>
                <a:sym typeface="思源黑体 CN Normal" panose="020B0400000000000000" pitchFamily="34" charset="-122"/>
              </a:rPr>
              <a:t>未来在工作中要坚持问题导向，加强解决实际问题的能力，真实力才是立身之本，要多付出辛苦，努力成为能说会写善做的职场人，注重文笔修炼，练就强大的内心，形成有自己见解、独当一面的能力。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2.0 55 Regular" panose="00020600040101010101" pitchFamily="18" charset="-122"/>
              <a:sym typeface="思源黑体 CN Normal" panose="020B0400000000000000" pitchFamily="34" charset="-122"/>
            </a:endParaRPr>
          </a:p>
        </p:txBody>
      </p:sp>
      <p:sp>
        <p:nvSpPr>
          <p:cNvPr id="40" name="文本框 26">
            <a:extLst>
              <a:ext uri="{FF2B5EF4-FFF2-40B4-BE49-F238E27FC236}">
                <a16:creationId xmlns:a16="http://schemas.microsoft.com/office/drawing/2014/main" id="{14F85D7D-AD81-0AAB-8AB7-6F1353B6DF52}"/>
              </a:ext>
            </a:extLst>
          </p:cNvPr>
          <p:cNvSpPr txBox="1"/>
          <p:nvPr/>
        </p:nvSpPr>
        <p:spPr>
          <a:xfrm>
            <a:off x="2104038" y="1303381"/>
            <a:ext cx="1723549" cy="47192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8242"/>
              </a:lnSpc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55 Regular" panose="00020600040101010101" pitchFamily="18" charset="-122"/>
                <a:sym typeface="思源黑体 CN Normal" panose="020B0400000000000000" pitchFamily="34" charset="-122"/>
              </a:rPr>
              <a:t>持续自我赋能</a:t>
            </a:r>
          </a:p>
        </p:txBody>
      </p:sp>
      <p:sp>
        <p:nvSpPr>
          <p:cNvPr id="35" name="文本框 38">
            <a:extLst>
              <a:ext uri="{FF2B5EF4-FFF2-40B4-BE49-F238E27FC236}">
                <a16:creationId xmlns:a16="http://schemas.microsoft.com/office/drawing/2014/main" id="{5BDEB1DD-9464-FBD1-3EFB-EC00D22398F9}"/>
              </a:ext>
            </a:extLst>
          </p:cNvPr>
          <p:cNvSpPr txBox="1"/>
          <p:nvPr/>
        </p:nvSpPr>
        <p:spPr>
          <a:xfrm>
            <a:off x="2739859" y="3349493"/>
            <a:ext cx="6422342" cy="6832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55 Regular" panose="00020600040101010101" pitchFamily="18" charset="-122"/>
                <a:sym typeface="思源黑体 CN Normal" panose="020B0400000000000000" pitchFamily="34" charset="-122"/>
              </a:rPr>
              <a:t>未来要多关注热点前沿资讯，多关注行业、培训领域相关新闻动态，在专业领域深耕学习储备，主动汲取新知识。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2.0 55 Regular" panose="00020600040101010101" pitchFamily="18" charset="-122"/>
              <a:sym typeface="思源黑体 CN Normal" panose="020B0400000000000000" pitchFamily="34" charset="-122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C0AA9A03-0FD8-4765-A6A5-0443C06FE4C1}"/>
              </a:ext>
            </a:extLst>
          </p:cNvPr>
          <p:cNvSpPr/>
          <p:nvPr/>
        </p:nvSpPr>
        <p:spPr>
          <a:xfrm>
            <a:off x="3445358" y="4793704"/>
            <a:ext cx="1980288" cy="115035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p3d extrusionH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3444944" y="4914732"/>
            <a:ext cx="6096000" cy="978729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55 Regular" panose="00020600040101010101" pitchFamily="18" charset="-122"/>
                <a:sym typeface="思源黑体 CN Normal" panose="020B0400000000000000" pitchFamily="34" charset="-122"/>
              </a:rPr>
              <a:t>预见可能发生的问题，考虑可能出现的结局以及产生的后果，深思熟虑后再行动，方案做完整再上交，要细致安排，合理可行，严格审查，有效避免忽视细节带来的失误。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2.0 55 Regular" panose="00020600040101010101" pitchFamily="18" charset="-122"/>
              <a:sym typeface="思源黑体 CN Normal" panose="020B0400000000000000" pitchFamily="34" charset="-122"/>
            </a:endParaRPr>
          </a:p>
        </p:txBody>
      </p:sp>
      <p:sp>
        <p:nvSpPr>
          <p:cNvPr id="43" name="文本框 19">
            <a:extLst>
              <a:ext uri="{FF2B5EF4-FFF2-40B4-BE49-F238E27FC236}">
                <a16:creationId xmlns:a16="http://schemas.microsoft.com/office/drawing/2014/main" id="{7E44EC23-1DA6-4544-855C-320AA4B5BD97}"/>
              </a:ext>
            </a:extLst>
          </p:cNvPr>
          <p:cNvSpPr txBox="1"/>
          <p:nvPr/>
        </p:nvSpPr>
        <p:spPr>
          <a:xfrm rot="20649591">
            <a:off x="671046" y="5266312"/>
            <a:ext cx="3615628" cy="5736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2000" b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不足之处改进措施</a:t>
            </a:r>
          </a:p>
        </p:txBody>
      </p:sp>
      <p:sp>
        <p:nvSpPr>
          <p:cNvPr id="31" name="文本框 46">
            <a:extLst>
              <a:ext uri="{FF2B5EF4-FFF2-40B4-BE49-F238E27FC236}">
                <a16:creationId xmlns:a16="http://schemas.microsoft.com/office/drawing/2014/main" id="{FE517CE5-6FE0-0236-D52C-7805344B1D18}"/>
              </a:ext>
            </a:extLst>
          </p:cNvPr>
          <p:cNvSpPr txBox="1"/>
          <p:nvPr/>
        </p:nvSpPr>
        <p:spPr>
          <a:xfrm>
            <a:off x="3444944" y="4442808"/>
            <a:ext cx="1723549" cy="47192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8242"/>
              </a:lnSpc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55 Regular" panose="00020600040101010101" pitchFamily="18" charset="-122"/>
                <a:sym typeface="思源黑体 CN Normal" panose="020B0400000000000000" pitchFamily="34" charset="-122"/>
              </a:rPr>
              <a:t>培养职场习惯</a:t>
            </a:r>
          </a:p>
        </p:txBody>
      </p:sp>
      <p:sp>
        <p:nvSpPr>
          <p:cNvPr id="34" name="文本框 37">
            <a:extLst>
              <a:ext uri="{FF2B5EF4-FFF2-40B4-BE49-F238E27FC236}">
                <a16:creationId xmlns:a16="http://schemas.microsoft.com/office/drawing/2014/main" id="{C65DDEF4-2F21-3C30-7A09-21DBF9CEF69B}"/>
              </a:ext>
            </a:extLst>
          </p:cNvPr>
          <p:cNvSpPr txBox="1"/>
          <p:nvPr/>
        </p:nvSpPr>
        <p:spPr>
          <a:xfrm>
            <a:off x="2761898" y="2904056"/>
            <a:ext cx="1723549" cy="47192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8242"/>
              </a:lnSpc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55 Regular" panose="00020600040101010101" pitchFamily="18" charset="-122"/>
                <a:sym typeface="思源黑体 CN Normal" panose="020B0400000000000000" pitchFamily="34" charset="-122"/>
              </a:rPr>
              <a:t>关注热点资讯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335DADA-E581-E9B3-7614-5A5AD00055F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65" y="3527681"/>
            <a:ext cx="3125288" cy="2130324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E9B58DBA-BCD1-A62A-45B7-F5CB7A81EB7D}"/>
              </a:ext>
            </a:extLst>
          </p:cNvPr>
          <p:cNvSpPr txBox="1"/>
          <p:nvPr/>
        </p:nvSpPr>
        <p:spPr>
          <a:xfrm>
            <a:off x="1272996" y="481788"/>
            <a:ext cx="5769042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b="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PRAT 03</a:t>
            </a:r>
            <a:r>
              <a:rPr lang="en-US" altLang="zh-CN" sz="32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/</a:t>
            </a: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工作分析</a:t>
            </a:r>
            <a:endParaRPr lang="zh-CN" altLang="en-US" sz="4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9318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5BA5EEF-746A-C3C3-46A1-E1467A0C07B5}"/>
              </a:ext>
            </a:extLst>
          </p:cNvPr>
          <p:cNvSpPr txBox="1"/>
          <p:nvPr/>
        </p:nvSpPr>
        <p:spPr>
          <a:xfrm>
            <a:off x="2409892" y="2993917"/>
            <a:ext cx="3852153" cy="110799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未来展望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EA4AC2C-7D5E-7DB5-44BD-7FE16000570A}"/>
              </a:ext>
            </a:extLst>
          </p:cNvPr>
          <p:cNvSpPr txBox="1"/>
          <p:nvPr/>
        </p:nvSpPr>
        <p:spPr>
          <a:xfrm>
            <a:off x="2409892" y="1555207"/>
            <a:ext cx="3195806" cy="923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5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04</a:t>
            </a:r>
            <a:endParaRPr lang="zh-CN" altLang="en-US" sz="54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AEFEA97F-AB17-9CB7-1193-63C10715BE9D}"/>
              </a:ext>
            </a:extLst>
          </p:cNvPr>
          <p:cNvSpPr/>
          <p:nvPr/>
        </p:nvSpPr>
        <p:spPr>
          <a:xfrm>
            <a:off x="6856353" y="2355453"/>
            <a:ext cx="2384924" cy="238492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4196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ïṣ1iďe">
            <a:extLst>
              <a:ext uri="{FF2B5EF4-FFF2-40B4-BE49-F238E27FC236}">
                <a16:creationId xmlns:a16="http://schemas.microsoft.com/office/drawing/2014/main" id="{D2905E51-D342-62F1-B0ED-87C6C9E33B92}"/>
              </a:ext>
            </a:extLst>
          </p:cNvPr>
          <p:cNvSpPr/>
          <p:nvPr/>
        </p:nvSpPr>
        <p:spPr bwMode="auto">
          <a:xfrm>
            <a:off x="0" y="1183907"/>
            <a:ext cx="11277600" cy="4879766"/>
          </a:xfrm>
          <a:custGeom>
            <a:avLst/>
            <a:gdLst>
              <a:gd name="T0" fmla="*/ 1311 w 16920"/>
              <a:gd name="T1" fmla="*/ 7223 h 8424"/>
              <a:gd name="T2" fmla="*/ 1661 w 16920"/>
              <a:gd name="T3" fmla="*/ 7222 h 8424"/>
              <a:gd name="T4" fmla="*/ 2090 w 16920"/>
              <a:gd name="T5" fmla="*/ 7210 h 8424"/>
              <a:gd name="T6" fmla="*/ 2858 w 16920"/>
              <a:gd name="T7" fmla="*/ 7164 h 8424"/>
              <a:gd name="T8" fmla="*/ 3683 w 16920"/>
              <a:gd name="T9" fmla="*/ 7074 h 8424"/>
              <a:gd name="T10" fmla="*/ 4195 w 16920"/>
              <a:gd name="T11" fmla="*/ 6996 h 8424"/>
              <a:gd name="T12" fmla="*/ 5032 w 16920"/>
              <a:gd name="T13" fmla="*/ 6736 h 8424"/>
              <a:gd name="T14" fmla="*/ 5487 w 16920"/>
              <a:gd name="T15" fmla="*/ 6362 h 8424"/>
              <a:gd name="T16" fmla="*/ 5701 w 16920"/>
              <a:gd name="T17" fmla="*/ 5921 h 8424"/>
              <a:gd name="T18" fmla="*/ 5810 w 16920"/>
              <a:gd name="T19" fmla="*/ 5460 h 8424"/>
              <a:gd name="T20" fmla="*/ 5951 w 16920"/>
              <a:gd name="T21" fmla="*/ 5030 h 8424"/>
              <a:gd name="T22" fmla="*/ 6259 w 16920"/>
              <a:gd name="T23" fmla="*/ 4680 h 8424"/>
              <a:gd name="T24" fmla="*/ 6831 w 16920"/>
              <a:gd name="T25" fmla="*/ 4447 h 8424"/>
              <a:gd name="T26" fmla="*/ 7542 w 16920"/>
              <a:gd name="T27" fmla="*/ 4298 h 8424"/>
              <a:gd name="T28" fmla="*/ 8629 w 16920"/>
              <a:gd name="T29" fmla="*/ 4121 h 8424"/>
              <a:gd name="T30" fmla="*/ 9390 w 16920"/>
              <a:gd name="T31" fmla="*/ 3943 h 8424"/>
              <a:gd name="T32" fmla="*/ 10065 w 16920"/>
              <a:gd name="T33" fmla="*/ 3659 h 8424"/>
              <a:gd name="T34" fmla="*/ 10596 w 16920"/>
              <a:gd name="T35" fmla="*/ 3212 h 8424"/>
              <a:gd name="T36" fmla="*/ 10994 w 16920"/>
              <a:gd name="T37" fmla="*/ 2633 h 8424"/>
              <a:gd name="T38" fmla="*/ 11499 w 16920"/>
              <a:gd name="T39" fmla="*/ 2223 h 8424"/>
              <a:gd name="T40" fmla="*/ 12104 w 16920"/>
              <a:gd name="T41" fmla="*/ 1970 h 8424"/>
              <a:gd name="T42" fmla="*/ 12768 w 16920"/>
              <a:gd name="T43" fmla="*/ 1828 h 8424"/>
              <a:gd name="T44" fmla="*/ 13450 w 16920"/>
              <a:gd name="T45" fmla="*/ 1749 h 8424"/>
              <a:gd name="T46" fmla="*/ 14110 w 16920"/>
              <a:gd name="T47" fmla="*/ 1686 h 8424"/>
              <a:gd name="T48" fmla="*/ 14710 w 16920"/>
              <a:gd name="T49" fmla="*/ 1590 h 8424"/>
              <a:gd name="T50" fmla="*/ 15264 w 16920"/>
              <a:gd name="T51" fmla="*/ 1379 h 8424"/>
              <a:gd name="T52" fmla="*/ 15774 w 16920"/>
              <a:gd name="T53" fmla="*/ 1070 h 8424"/>
              <a:gd name="T54" fmla="*/ 16216 w 16920"/>
              <a:gd name="T55" fmla="*/ 719 h 8424"/>
              <a:gd name="T56" fmla="*/ 16569 w 16920"/>
              <a:gd name="T57" fmla="*/ 386 h 8424"/>
              <a:gd name="T58" fmla="*/ 16870 w 16920"/>
              <a:gd name="T59" fmla="*/ 59 h 8424"/>
              <a:gd name="T60" fmla="*/ 16862 w 16920"/>
              <a:gd name="T61" fmla="*/ 114 h 8424"/>
              <a:gd name="T62" fmla="*/ 16688 w 16920"/>
              <a:gd name="T63" fmla="*/ 407 h 8424"/>
              <a:gd name="T64" fmla="*/ 16404 w 16920"/>
              <a:gd name="T65" fmla="*/ 812 h 8424"/>
              <a:gd name="T66" fmla="*/ 16012 w 16920"/>
              <a:gd name="T67" fmla="*/ 1254 h 8424"/>
              <a:gd name="T68" fmla="*/ 15517 w 16920"/>
              <a:gd name="T69" fmla="*/ 1664 h 8424"/>
              <a:gd name="T70" fmla="*/ 14920 w 16920"/>
              <a:gd name="T71" fmla="*/ 1971 h 8424"/>
              <a:gd name="T72" fmla="*/ 14248 w 16920"/>
              <a:gd name="T73" fmla="*/ 2131 h 8424"/>
              <a:gd name="T74" fmla="*/ 13332 w 16920"/>
              <a:gd name="T75" fmla="*/ 2276 h 8424"/>
              <a:gd name="T76" fmla="*/ 12726 w 16920"/>
              <a:gd name="T77" fmla="*/ 2406 h 8424"/>
              <a:gd name="T78" fmla="*/ 12177 w 16920"/>
              <a:gd name="T79" fmla="*/ 2623 h 8424"/>
              <a:gd name="T80" fmla="*/ 11702 w 16920"/>
              <a:gd name="T81" fmla="*/ 2980 h 8424"/>
              <a:gd name="T82" fmla="*/ 11315 w 16920"/>
              <a:gd name="T83" fmla="*/ 3534 h 8424"/>
              <a:gd name="T84" fmla="*/ 10944 w 16920"/>
              <a:gd name="T85" fmla="*/ 4233 h 8424"/>
              <a:gd name="T86" fmla="*/ 10300 w 16920"/>
              <a:gd name="T87" fmla="*/ 4711 h 8424"/>
              <a:gd name="T88" fmla="*/ 9479 w 16920"/>
              <a:gd name="T89" fmla="*/ 5008 h 8424"/>
              <a:gd name="T90" fmla="*/ 8621 w 16920"/>
              <a:gd name="T91" fmla="*/ 5212 h 8424"/>
              <a:gd name="T92" fmla="*/ 7861 w 16920"/>
              <a:gd name="T93" fmla="*/ 5413 h 8424"/>
              <a:gd name="T94" fmla="*/ 7341 w 16920"/>
              <a:gd name="T95" fmla="*/ 5700 h 8424"/>
              <a:gd name="T96" fmla="*/ 7185 w 16920"/>
              <a:gd name="T97" fmla="*/ 6155 h 8424"/>
              <a:gd name="T98" fmla="*/ 7083 w 16920"/>
              <a:gd name="T99" fmla="*/ 6651 h 8424"/>
              <a:gd name="T100" fmla="*/ 6852 w 16920"/>
              <a:gd name="T101" fmla="*/ 7096 h 8424"/>
              <a:gd name="T102" fmla="*/ 6490 w 16920"/>
              <a:gd name="T103" fmla="*/ 7486 h 8424"/>
              <a:gd name="T104" fmla="*/ 6002 w 16920"/>
              <a:gd name="T105" fmla="*/ 7810 h 8424"/>
              <a:gd name="T106" fmla="*/ 5389 w 16920"/>
              <a:gd name="T107" fmla="*/ 8061 h 8424"/>
              <a:gd name="T108" fmla="*/ 4653 w 16920"/>
              <a:gd name="T109" fmla="*/ 8232 h 8424"/>
              <a:gd name="T110" fmla="*/ 4156 w 16920"/>
              <a:gd name="T111" fmla="*/ 8296 h 8424"/>
              <a:gd name="T112" fmla="*/ 3710 w 16920"/>
              <a:gd name="T113" fmla="*/ 8335 h 8424"/>
              <a:gd name="T114" fmla="*/ 3242 w 16920"/>
              <a:gd name="T115" fmla="*/ 8363 h 8424"/>
              <a:gd name="T116" fmla="*/ 0 w 16920"/>
              <a:gd name="T117" fmla="*/ 8424 h 8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6920" h="8424">
                <a:moveTo>
                  <a:pt x="0" y="7222"/>
                </a:moveTo>
                <a:lnTo>
                  <a:pt x="1115" y="7222"/>
                </a:lnTo>
                <a:lnTo>
                  <a:pt x="1179" y="7222"/>
                </a:lnTo>
                <a:lnTo>
                  <a:pt x="1245" y="7223"/>
                </a:lnTo>
                <a:lnTo>
                  <a:pt x="1311" y="7223"/>
                </a:lnTo>
                <a:lnTo>
                  <a:pt x="1379" y="7223"/>
                </a:lnTo>
                <a:lnTo>
                  <a:pt x="1448" y="7223"/>
                </a:lnTo>
                <a:lnTo>
                  <a:pt x="1519" y="7223"/>
                </a:lnTo>
                <a:lnTo>
                  <a:pt x="1589" y="7222"/>
                </a:lnTo>
                <a:lnTo>
                  <a:pt x="1661" y="7222"/>
                </a:lnTo>
                <a:lnTo>
                  <a:pt x="1665" y="7222"/>
                </a:lnTo>
                <a:lnTo>
                  <a:pt x="1665" y="7221"/>
                </a:lnTo>
                <a:lnTo>
                  <a:pt x="1803" y="7219"/>
                </a:lnTo>
                <a:lnTo>
                  <a:pt x="1945" y="7216"/>
                </a:lnTo>
                <a:lnTo>
                  <a:pt x="2090" y="7210"/>
                </a:lnTo>
                <a:lnTo>
                  <a:pt x="2238" y="7204"/>
                </a:lnTo>
                <a:lnTo>
                  <a:pt x="2389" y="7197"/>
                </a:lnTo>
                <a:lnTo>
                  <a:pt x="2543" y="7187"/>
                </a:lnTo>
                <a:lnTo>
                  <a:pt x="2700" y="7177"/>
                </a:lnTo>
                <a:lnTo>
                  <a:pt x="2858" y="7164"/>
                </a:lnTo>
                <a:lnTo>
                  <a:pt x="3019" y="7150"/>
                </a:lnTo>
                <a:lnTo>
                  <a:pt x="3183" y="7134"/>
                </a:lnTo>
                <a:lnTo>
                  <a:pt x="3348" y="7116"/>
                </a:lnTo>
                <a:lnTo>
                  <a:pt x="3515" y="7096"/>
                </a:lnTo>
                <a:lnTo>
                  <a:pt x="3683" y="7074"/>
                </a:lnTo>
                <a:lnTo>
                  <a:pt x="3852" y="7051"/>
                </a:lnTo>
                <a:lnTo>
                  <a:pt x="3938" y="7038"/>
                </a:lnTo>
                <a:lnTo>
                  <a:pt x="4024" y="7024"/>
                </a:lnTo>
                <a:lnTo>
                  <a:pt x="4109" y="7010"/>
                </a:lnTo>
                <a:lnTo>
                  <a:pt x="4195" y="6996"/>
                </a:lnTo>
                <a:lnTo>
                  <a:pt x="4399" y="6955"/>
                </a:lnTo>
                <a:lnTo>
                  <a:pt x="4584" y="6909"/>
                </a:lnTo>
                <a:lnTo>
                  <a:pt x="4750" y="6857"/>
                </a:lnTo>
                <a:lnTo>
                  <a:pt x="4898" y="6799"/>
                </a:lnTo>
                <a:lnTo>
                  <a:pt x="5032" y="6736"/>
                </a:lnTo>
                <a:lnTo>
                  <a:pt x="5148" y="6670"/>
                </a:lnTo>
                <a:lnTo>
                  <a:pt x="5252" y="6598"/>
                </a:lnTo>
                <a:lnTo>
                  <a:pt x="5341" y="6523"/>
                </a:lnTo>
                <a:lnTo>
                  <a:pt x="5420" y="6444"/>
                </a:lnTo>
                <a:lnTo>
                  <a:pt x="5487" y="6362"/>
                </a:lnTo>
                <a:lnTo>
                  <a:pt x="5546" y="6277"/>
                </a:lnTo>
                <a:lnTo>
                  <a:pt x="5594" y="6191"/>
                </a:lnTo>
                <a:lnTo>
                  <a:pt x="5636" y="6102"/>
                </a:lnTo>
                <a:lnTo>
                  <a:pt x="5671" y="6012"/>
                </a:lnTo>
                <a:lnTo>
                  <a:pt x="5701" y="5921"/>
                </a:lnTo>
                <a:lnTo>
                  <a:pt x="5727" y="5828"/>
                </a:lnTo>
                <a:lnTo>
                  <a:pt x="5750" y="5736"/>
                </a:lnTo>
                <a:lnTo>
                  <a:pt x="5770" y="5644"/>
                </a:lnTo>
                <a:lnTo>
                  <a:pt x="5790" y="5551"/>
                </a:lnTo>
                <a:lnTo>
                  <a:pt x="5810" y="5460"/>
                </a:lnTo>
                <a:lnTo>
                  <a:pt x="5831" y="5369"/>
                </a:lnTo>
                <a:lnTo>
                  <a:pt x="5854" y="5282"/>
                </a:lnTo>
                <a:lnTo>
                  <a:pt x="5882" y="5195"/>
                </a:lnTo>
                <a:lnTo>
                  <a:pt x="5912" y="5111"/>
                </a:lnTo>
                <a:lnTo>
                  <a:pt x="5951" y="5030"/>
                </a:lnTo>
                <a:lnTo>
                  <a:pt x="5994" y="4952"/>
                </a:lnTo>
                <a:lnTo>
                  <a:pt x="6046" y="4877"/>
                </a:lnTo>
                <a:lnTo>
                  <a:pt x="6106" y="4807"/>
                </a:lnTo>
                <a:lnTo>
                  <a:pt x="6177" y="4741"/>
                </a:lnTo>
                <a:lnTo>
                  <a:pt x="6259" y="4680"/>
                </a:lnTo>
                <a:lnTo>
                  <a:pt x="6353" y="4623"/>
                </a:lnTo>
                <a:lnTo>
                  <a:pt x="6460" y="4572"/>
                </a:lnTo>
                <a:lnTo>
                  <a:pt x="6579" y="4526"/>
                </a:lnTo>
                <a:lnTo>
                  <a:pt x="6702" y="4484"/>
                </a:lnTo>
                <a:lnTo>
                  <a:pt x="6831" y="4447"/>
                </a:lnTo>
                <a:lnTo>
                  <a:pt x="6965" y="4412"/>
                </a:lnTo>
                <a:lnTo>
                  <a:pt x="7103" y="4380"/>
                </a:lnTo>
                <a:lnTo>
                  <a:pt x="7246" y="4351"/>
                </a:lnTo>
                <a:lnTo>
                  <a:pt x="7392" y="4323"/>
                </a:lnTo>
                <a:lnTo>
                  <a:pt x="7542" y="4298"/>
                </a:lnTo>
                <a:lnTo>
                  <a:pt x="7847" y="4248"/>
                </a:lnTo>
                <a:lnTo>
                  <a:pt x="8159" y="4200"/>
                </a:lnTo>
                <a:lnTo>
                  <a:pt x="8315" y="4175"/>
                </a:lnTo>
                <a:lnTo>
                  <a:pt x="8473" y="4149"/>
                </a:lnTo>
                <a:lnTo>
                  <a:pt x="8629" y="4121"/>
                </a:lnTo>
                <a:lnTo>
                  <a:pt x="8785" y="4091"/>
                </a:lnTo>
                <a:lnTo>
                  <a:pt x="8939" y="4060"/>
                </a:lnTo>
                <a:lnTo>
                  <a:pt x="9091" y="4024"/>
                </a:lnTo>
                <a:lnTo>
                  <a:pt x="9241" y="3986"/>
                </a:lnTo>
                <a:lnTo>
                  <a:pt x="9390" y="3943"/>
                </a:lnTo>
                <a:lnTo>
                  <a:pt x="9533" y="3897"/>
                </a:lnTo>
                <a:lnTo>
                  <a:pt x="9673" y="3845"/>
                </a:lnTo>
                <a:lnTo>
                  <a:pt x="9808" y="3789"/>
                </a:lnTo>
                <a:lnTo>
                  <a:pt x="9939" y="3726"/>
                </a:lnTo>
                <a:lnTo>
                  <a:pt x="10065" y="3659"/>
                </a:lnTo>
                <a:lnTo>
                  <a:pt x="10185" y="3584"/>
                </a:lnTo>
                <a:lnTo>
                  <a:pt x="10299" y="3502"/>
                </a:lnTo>
                <a:lnTo>
                  <a:pt x="10406" y="3413"/>
                </a:lnTo>
                <a:lnTo>
                  <a:pt x="10505" y="3317"/>
                </a:lnTo>
                <a:lnTo>
                  <a:pt x="10596" y="3212"/>
                </a:lnTo>
                <a:lnTo>
                  <a:pt x="10680" y="3098"/>
                </a:lnTo>
                <a:lnTo>
                  <a:pt x="10755" y="2975"/>
                </a:lnTo>
                <a:lnTo>
                  <a:pt x="10828" y="2852"/>
                </a:lnTo>
                <a:lnTo>
                  <a:pt x="10908" y="2739"/>
                </a:lnTo>
                <a:lnTo>
                  <a:pt x="10994" y="2633"/>
                </a:lnTo>
                <a:lnTo>
                  <a:pt x="11085" y="2536"/>
                </a:lnTo>
                <a:lnTo>
                  <a:pt x="11181" y="2447"/>
                </a:lnTo>
                <a:lnTo>
                  <a:pt x="11282" y="2366"/>
                </a:lnTo>
                <a:lnTo>
                  <a:pt x="11388" y="2291"/>
                </a:lnTo>
                <a:lnTo>
                  <a:pt x="11499" y="2223"/>
                </a:lnTo>
                <a:lnTo>
                  <a:pt x="11613" y="2162"/>
                </a:lnTo>
                <a:lnTo>
                  <a:pt x="11731" y="2105"/>
                </a:lnTo>
                <a:lnTo>
                  <a:pt x="11852" y="2055"/>
                </a:lnTo>
                <a:lnTo>
                  <a:pt x="11977" y="2010"/>
                </a:lnTo>
                <a:lnTo>
                  <a:pt x="12104" y="1970"/>
                </a:lnTo>
                <a:lnTo>
                  <a:pt x="12233" y="1934"/>
                </a:lnTo>
                <a:lnTo>
                  <a:pt x="12364" y="1902"/>
                </a:lnTo>
                <a:lnTo>
                  <a:pt x="12498" y="1875"/>
                </a:lnTo>
                <a:lnTo>
                  <a:pt x="12633" y="1849"/>
                </a:lnTo>
                <a:lnTo>
                  <a:pt x="12768" y="1828"/>
                </a:lnTo>
                <a:lnTo>
                  <a:pt x="12905" y="1808"/>
                </a:lnTo>
                <a:lnTo>
                  <a:pt x="13041" y="1791"/>
                </a:lnTo>
                <a:lnTo>
                  <a:pt x="13178" y="1776"/>
                </a:lnTo>
                <a:lnTo>
                  <a:pt x="13315" y="1763"/>
                </a:lnTo>
                <a:lnTo>
                  <a:pt x="13450" y="1749"/>
                </a:lnTo>
                <a:lnTo>
                  <a:pt x="13586" y="1737"/>
                </a:lnTo>
                <a:lnTo>
                  <a:pt x="13720" y="1725"/>
                </a:lnTo>
                <a:lnTo>
                  <a:pt x="13852" y="1713"/>
                </a:lnTo>
                <a:lnTo>
                  <a:pt x="13982" y="1700"/>
                </a:lnTo>
                <a:lnTo>
                  <a:pt x="14110" y="1686"/>
                </a:lnTo>
                <a:lnTo>
                  <a:pt x="14236" y="1672"/>
                </a:lnTo>
                <a:lnTo>
                  <a:pt x="14360" y="1655"/>
                </a:lnTo>
                <a:lnTo>
                  <a:pt x="14479" y="1637"/>
                </a:lnTo>
                <a:lnTo>
                  <a:pt x="14596" y="1616"/>
                </a:lnTo>
                <a:lnTo>
                  <a:pt x="14710" y="1590"/>
                </a:lnTo>
                <a:lnTo>
                  <a:pt x="14823" y="1558"/>
                </a:lnTo>
                <a:lnTo>
                  <a:pt x="14935" y="1521"/>
                </a:lnTo>
                <a:lnTo>
                  <a:pt x="15046" y="1478"/>
                </a:lnTo>
                <a:lnTo>
                  <a:pt x="15156" y="1430"/>
                </a:lnTo>
                <a:lnTo>
                  <a:pt x="15264" y="1379"/>
                </a:lnTo>
                <a:lnTo>
                  <a:pt x="15370" y="1323"/>
                </a:lnTo>
                <a:lnTo>
                  <a:pt x="15474" y="1263"/>
                </a:lnTo>
                <a:lnTo>
                  <a:pt x="15576" y="1201"/>
                </a:lnTo>
                <a:lnTo>
                  <a:pt x="15676" y="1136"/>
                </a:lnTo>
                <a:lnTo>
                  <a:pt x="15774" y="1070"/>
                </a:lnTo>
                <a:lnTo>
                  <a:pt x="15868" y="1001"/>
                </a:lnTo>
                <a:lnTo>
                  <a:pt x="15960" y="931"/>
                </a:lnTo>
                <a:lnTo>
                  <a:pt x="16049" y="860"/>
                </a:lnTo>
                <a:lnTo>
                  <a:pt x="16133" y="789"/>
                </a:lnTo>
                <a:lnTo>
                  <a:pt x="16216" y="719"/>
                </a:lnTo>
                <a:lnTo>
                  <a:pt x="16294" y="650"/>
                </a:lnTo>
                <a:lnTo>
                  <a:pt x="16369" y="581"/>
                </a:lnTo>
                <a:lnTo>
                  <a:pt x="16440" y="514"/>
                </a:lnTo>
                <a:lnTo>
                  <a:pt x="16507" y="449"/>
                </a:lnTo>
                <a:lnTo>
                  <a:pt x="16569" y="386"/>
                </a:lnTo>
                <a:lnTo>
                  <a:pt x="16627" y="327"/>
                </a:lnTo>
                <a:lnTo>
                  <a:pt x="16680" y="271"/>
                </a:lnTo>
                <a:lnTo>
                  <a:pt x="16729" y="219"/>
                </a:lnTo>
                <a:lnTo>
                  <a:pt x="16810" y="129"/>
                </a:lnTo>
                <a:lnTo>
                  <a:pt x="16870" y="59"/>
                </a:lnTo>
                <a:lnTo>
                  <a:pt x="16907" y="16"/>
                </a:lnTo>
                <a:lnTo>
                  <a:pt x="16920" y="0"/>
                </a:lnTo>
                <a:lnTo>
                  <a:pt x="16910" y="19"/>
                </a:lnTo>
                <a:lnTo>
                  <a:pt x="16882" y="74"/>
                </a:lnTo>
                <a:lnTo>
                  <a:pt x="16862" y="114"/>
                </a:lnTo>
                <a:lnTo>
                  <a:pt x="16835" y="161"/>
                </a:lnTo>
                <a:lnTo>
                  <a:pt x="16806" y="214"/>
                </a:lnTo>
                <a:lnTo>
                  <a:pt x="16771" y="273"/>
                </a:lnTo>
                <a:lnTo>
                  <a:pt x="16732" y="338"/>
                </a:lnTo>
                <a:lnTo>
                  <a:pt x="16688" y="407"/>
                </a:lnTo>
                <a:lnTo>
                  <a:pt x="16640" y="482"/>
                </a:lnTo>
                <a:lnTo>
                  <a:pt x="16588" y="560"/>
                </a:lnTo>
                <a:lnTo>
                  <a:pt x="16531" y="641"/>
                </a:lnTo>
                <a:lnTo>
                  <a:pt x="16470" y="726"/>
                </a:lnTo>
                <a:lnTo>
                  <a:pt x="16404" y="812"/>
                </a:lnTo>
                <a:lnTo>
                  <a:pt x="16334" y="899"/>
                </a:lnTo>
                <a:lnTo>
                  <a:pt x="16260" y="988"/>
                </a:lnTo>
                <a:lnTo>
                  <a:pt x="16182" y="1077"/>
                </a:lnTo>
                <a:lnTo>
                  <a:pt x="16099" y="1166"/>
                </a:lnTo>
                <a:lnTo>
                  <a:pt x="16012" y="1254"/>
                </a:lnTo>
                <a:lnTo>
                  <a:pt x="15921" y="1341"/>
                </a:lnTo>
                <a:lnTo>
                  <a:pt x="15827" y="1425"/>
                </a:lnTo>
                <a:lnTo>
                  <a:pt x="15727" y="1509"/>
                </a:lnTo>
                <a:lnTo>
                  <a:pt x="15624" y="1588"/>
                </a:lnTo>
                <a:lnTo>
                  <a:pt x="15517" y="1664"/>
                </a:lnTo>
                <a:lnTo>
                  <a:pt x="15405" y="1736"/>
                </a:lnTo>
                <a:lnTo>
                  <a:pt x="15289" y="1803"/>
                </a:lnTo>
                <a:lnTo>
                  <a:pt x="15171" y="1865"/>
                </a:lnTo>
                <a:lnTo>
                  <a:pt x="15047" y="1921"/>
                </a:lnTo>
                <a:lnTo>
                  <a:pt x="14920" y="1971"/>
                </a:lnTo>
                <a:lnTo>
                  <a:pt x="14789" y="2014"/>
                </a:lnTo>
                <a:lnTo>
                  <a:pt x="14655" y="2049"/>
                </a:lnTo>
                <a:lnTo>
                  <a:pt x="14518" y="2079"/>
                </a:lnTo>
                <a:lnTo>
                  <a:pt x="14383" y="2107"/>
                </a:lnTo>
                <a:lnTo>
                  <a:pt x="14248" y="2131"/>
                </a:lnTo>
                <a:lnTo>
                  <a:pt x="14113" y="2154"/>
                </a:lnTo>
                <a:lnTo>
                  <a:pt x="13848" y="2195"/>
                </a:lnTo>
                <a:lnTo>
                  <a:pt x="13587" y="2236"/>
                </a:lnTo>
                <a:lnTo>
                  <a:pt x="13459" y="2255"/>
                </a:lnTo>
                <a:lnTo>
                  <a:pt x="13332" y="2276"/>
                </a:lnTo>
                <a:lnTo>
                  <a:pt x="13207" y="2298"/>
                </a:lnTo>
                <a:lnTo>
                  <a:pt x="13083" y="2321"/>
                </a:lnTo>
                <a:lnTo>
                  <a:pt x="12962" y="2347"/>
                </a:lnTo>
                <a:lnTo>
                  <a:pt x="12843" y="2375"/>
                </a:lnTo>
                <a:lnTo>
                  <a:pt x="12726" y="2406"/>
                </a:lnTo>
                <a:lnTo>
                  <a:pt x="12611" y="2441"/>
                </a:lnTo>
                <a:lnTo>
                  <a:pt x="12499" y="2480"/>
                </a:lnTo>
                <a:lnTo>
                  <a:pt x="12389" y="2522"/>
                </a:lnTo>
                <a:lnTo>
                  <a:pt x="12282" y="2570"/>
                </a:lnTo>
                <a:lnTo>
                  <a:pt x="12177" y="2623"/>
                </a:lnTo>
                <a:lnTo>
                  <a:pt x="12077" y="2681"/>
                </a:lnTo>
                <a:lnTo>
                  <a:pt x="11978" y="2746"/>
                </a:lnTo>
                <a:lnTo>
                  <a:pt x="11883" y="2816"/>
                </a:lnTo>
                <a:lnTo>
                  <a:pt x="11791" y="2895"/>
                </a:lnTo>
                <a:lnTo>
                  <a:pt x="11702" y="2980"/>
                </a:lnTo>
                <a:lnTo>
                  <a:pt x="11617" y="3074"/>
                </a:lnTo>
                <a:lnTo>
                  <a:pt x="11536" y="3175"/>
                </a:lnTo>
                <a:lnTo>
                  <a:pt x="11458" y="3285"/>
                </a:lnTo>
                <a:lnTo>
                  <a:pt x="11385" y="3405"/>
                </a:lnTo>
                <a:lnTo>
                  <a:pt x="11315" y="3534"/>
                </a:lnTo>
                <a:lnTo>
                  <a:pt x="11250" y="3673"/>
                </a:lnTo>
                <a:lnTo>
                  <a:pt x="11188" y="3823"/>
                </a:lnTo>
                <a:lnTo>
                  <a:pt x="11121" y="3972"/>
                </a:lnTo>
                <a:lnTo>
                  <a:pt x="11039" y="4108"/>
                </a:lnTo>
                <a:lnTo>
                  <a:pt x="10944" y="4233"/>
                </a:lnTo>
                <a:lnTo>
                  <a:pt x="10836" y="4347"/>
                </a:lnTo>
                <a:lnTo>
                  <a:pt x="10717" y="4452"/>
                </a:lnTo>
                <a:lnTo>
                  <a:pt x="10587" y="4547"/>
                </a:lnTo>
                <a:lnTo>
                  <a:pt x="10447" y="4633"/>
                </a:lnTo>
                <a:lnTo>
                  <a:pt x="10300" y="4711"/>
                </a:lnTo>
                <a:lnTo>
                  <a:pt x="10146" y="4782"/>
                </a:lnTo>
                <a:lnTo>
                  <a:pt x="9985" y="4847"/>
                </a:lnTo>
                <a:lnTo>
                  <a:pt x="9820" y="4905"/>
                </a:lnTo>
                <a:lnTo>
                  <a:pt x="9651" y="4959"/>
                </a:lnTo>
                <a:lnTo>
                  <a:pt x="9479" y="5008"/>
                </a:lnTo>
                <a:lnTo>
                  <a:pt x="9306" y="5053"/>
                </a:lnTo>
                <a:lnTo>
                  <a:pt x="9133" y="5095"/>
                </a:lnTo>
                <a:lnTo>
                  <a:pt x="8960" y="5136"/>
                </a:lnTo>
                <a:lnTo>
                  <a:pt x="8789" y="5175"/>
                </a:lnTo>
                <a:lnTo>
                  <a:pt x="8621" y="5212"/>
                </a:lnTo>
                <a:lnTo>
                  <a:pt x="8456" y="5250"/>
                </a:lnTo>
                <a:lnTo>
                  <a:pt x="8297" y="5288"/>
                </a:lnTo>
                <a:lnTo>
                  <a:pt x="8144" y="5327"/>
                </a:lnTo>
                <a:lnTo>
                  <a:pt x="7999" y="5369"/>
                </a:lnTo>
                <a:lnTo>
                  <a:pt x="7861" y="5413"/>
                </a:lnTo>
                <a:lnTo>
                  <a:pt x="7733" y="5460"/>
                </a:lnTo>
                <a:lnTo>
                  <a:pt x="7617" y="5512"/>
                </a:lnTo>
                <a:lnTo>
                  <a:pt x="7511" y="5569"/>
                </a:lnTo>
                <a:lnTo>
                  <a:pt x="7419" y="5631"/>
                </a:lnTo>
                <a:lnTo>
                  <a:pt x="7341" y="5700"/>
                </a:lnTo>
                <a:lnTo>
                  <a:pt x="7278" y="5775"/>
                </a:lnTo>
                <a:lnTo>
                  <a:pt x="7231" y="5858"/>
                </a:lnTo>
                <a:lnTo>
                  <a:pt x="7201" y="5949"/>
                </a:lnTo>
                <a:lnTo>
                  <a:pt x="7190" y="6050"/>
                </a:lnTo>
                <a:lnTo>
                  <a:pt x="7185" y="6155"/>
                </a:lnTo>
                <a:lnTo>
                  <a:pt x="7175" y="6257"/>
                </a:lnTo>
                <a:lnTo>
                  <a:pt x="7160" y="6358"/>
                </a:lnTo>
                <a:lnTo>
                  <a:pt x="7140" y="6457"/>
                </a:lnTo>
                <a:lnTo>
                  <a:pt x="7114" y="6554"/>
                </a:lnTo>
                <a:lnTo>
                  <a:pt x="7083" y="6651"/>
                </a:lnTo>
                <a:lnTo>
                  <a:pt x="7047" y="6744"/>
                </a:lnTo>
                <a:lnTo>
                  <a:pt x="7006" y="6835"/>
                </a:lnTo>
                <a:lnTo>
                  <a:pt x="6959" y="6925"/>
                </a:lnTo>
                <a:lnTo>
                  <a:pt x="6908" y="7012"/>
                </a:lnTo>
                <a:lnTo>
                  <a:pt x="6852" y="7096"/>
                </a:lnTo>
                <a:lnTo>
                  <a:pt x="6789" y="7180"/>
                </a:lnTo>
                <a:lnTo>
                  <a:pt x="6723" y="7260"/>
                </a:lnTo>
                <a:lnTo>
                  <a:pt x="6650" y="7337"/>
                </a:lnTo>
                <a:lnTo>
                  <a:pt x="6572" y="7413"/>
                </a:lnTo>
                <a:lnTo>
                  <a:pt x="6490" y="7486"/>
                </a:lnTo>
                <a:lnTo>
                  <a:pt x="6403" y="7556"/>
                </a:lnTo>
                <a:lnTo>
                  <a:pt x="6310" y="7624"/>
                </a:lnTo>
                <a:lnTo>
                  <a:pt x="6213" y="7689"/>
                </a:lnTo>
                <a:lnTo>
                  <a:pt x="6110" y="7751"/>
                </a:lnTo>
                <a:lnTo>
                  <a:pt x="6002" y="7810"/>
                </a:lnTo>
                <a:lnTo>
                  <a:pt x="5889" y="7866"/>
                </a:lnTo>
                <a:lnTo>
                  <a:pt x="5772" y="7919"/>
                </a:lnTo>
                <a:lnTo>
                  <a:pt x="5649" y="7970"/>
                </a:lnTo>
                <a:lnTo>
                  <a:pt x="5522" y="8018"/>
                </a:lnTo>
                <a:lnTo>
                  <a:pt x="5389" y="8061"/>
                </a:lnTo>
                <a:lnTo>
                  <a:pt x="5252" y="8102"/>
                </a:lnTo>
                <a:lnTo>
                  <a:pt x="5110" y="8140"/>
                </a:lnTo>
                <a:lnTo>
                  <a:pt x="4962" y="8174"/>
                </a:lnTo>
                <a:lnTo>
                  <a:pt x="4810" y="8205"/>
                </a:lnTo>
                <a:lnTo>
                  <a:pt x="4653" y="8232"/>
                </a:lnTo>
                <a:lnTo>
                  <a:pt x="4491" y="8257"/>
                </a:lnTo>
                <a:lnTo>
                  <a:pt x="4410" y="8267"/>
                </a:lnTo>
                <a:lnTo>
                  <a:pt x="4326" y="8278"/>
                </a:lnTo>
                <a:lnTo>
                  <a:pt x="4242" y="8288"/>
                </a:lnTo>
                <a:lnTo>
                  <a:pt x="4156" y="8296"/>
                </a:lnTo>
                <a:lnTo>
                  <a:pt x="4069" y="8304"/>
                </a:lnTo>
                <a:lnTo>
                  <a:pt x="3980" y="8313"/>
                </a:lnTo>
                <a:lnTo>
                  <a:pt x="3892" y="8320"/>
                </a:lnTo>
                <a:lnTo>
                  <a:pt x="3801" y="8328"/>
                </a:lnTo>
                <a:lnTo>
                  <a:pt x="3710" y="8335"/>
                </a:lnTo>
                <a:lnTo>
                  <a:pt x="3618" y="8341"/>
                </a:lnTo>
                <a:lnTo>
                  <a:pt x="3525" y="8347"/>
                </a:lnTo>
                <a:lnTo>
                  <a:pt x="3431" y="8353"/>
                </a:lnTo>
                <a:lnTo>
                  <a:pt x="3336" y="8357"/>
                </a:lnTo>
                <a:lnTo>
                  <a:pt x="3242" y="8363"/>
                </a:lnTo>
                <a:lnTo>
                  <a:pt x="3147" y="8367"/>
                </a:lnTo>
                <a:lnTo>
                  <a:pt x="3052" y="8371"/>
                </a:lnTo>
                <a:lnTo>
                  <a:pt x="3053" y="8371"/>
                </a:lnTo>
                <a:lnTo>
                  <a:pt x="2642" y="8399"/>
                </a:lnTo>
                <a:lnTo>
                  <a:pt x="0" y="8424"/>
                </a:lnTo>
                <a:lnTo>
                  <a:pt x="0" y="7222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square" lIns="91440" tIns="45720" rIns="91440" bIns="45720" anchor="ctr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dirty="0">
              <a:solidFill>
                <a:srgbClr val="0052A4"/>
              </a:solidFill>
              <a:latin typeface="阿里巴巴普惠体 2.0 55 Regular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21" name="ïśľiďè">
            <a:extLst>
              <a:ext uri="{FF2B5EF4-FFF2-40B4-BE49-F238E27FC236}">
                <a16:creationId xmlns:a16="http://schemas.microsoft.com/office/drawing/2014/main" id="{9F48F30F-9394-97CC-069E-AE62736C6CC1}"/>
              </a:ext>
            </a:extLst>
          </p:cNvPr>
          <p:cNvSpPr/>
          <p:nvPr/>
        </p:nvSpPr>
        <p:spPr bwMode="auto">
          <a:xfrm>
            <a:off x="10181833" y="1183907"/>
            <a:ext cx="1095767" cy="938417"/>
          </a:xfrm>
          <a:custGeom>
            <a:avLst/>
            <a:gdLst>
              <a:gd name="T0" fmla="*/ 1471 w 1643"/>
              <a:gd name="T1" fmla="*/ 199 h 1621"/>
              <a:gd name="T2" fmla="*/ 1553 w 1643"/>
              <a:gd name="T3" fmla="*/ 106 h 1621"/>
              <a:gd name="T4" fmla="*/ 1610 w 1643"/>
              <a:gd name="T5" fmla="*/ 40 h 1621"/>
              <a:gd name="T6" fmla="*/ 1639 w 1643"/>
              <a:gd name="T7" fmla="*/ 4 h 1621"/>
              <a:gd name="T8" fmla="*/ 1637 w 1643"/>
              <a:gd name="T9" fmla="*/ 14 h 1621"/>
              <a:gd name="T10" fmla="*/ 1585 w 1643"/>
              <a:gd name="T11" fmla="*/ 113 h 1621"/>
              <a:gd name="T12" fmla="*/ 1513 w 1643"/>
              <a:gd name="T13" fmla="*/ 240 h 1621"/>
              <a:gd name="T14" fmla="*/ 1449 w 1643"/>
              <a:gd name="T15" fmla="*/ 346 h 1621"/>
              <a:gd name="T16" fmla="*/ 1373 w 1643"/>
              <a:gd name="T17" fmla="*/ 466 h 1621"/>
              <a:gd name="T18" fmla="*/ 1286 w 1643"/>
              <a:gd name="T19" fmla="*/ 596 h 1621"/>
              <a:gd name="T20" fmla="*/ 1142 w 1643"/>
              <a:gd name="T21" fmla="*/ 750 h 1621"/>
              <a:gd name="T22" fmla="*/ 944 w 1643"/>
              <a:gd name="T23" fmla="*/ 922 h 1621"/>
              <a:gd name="T24" fmla="*/ 746 w 1643"/>
              <a:gd name="T25" fmla="*/ 1088 h 1621"/>
              <a:gd name="T26" fmla="*/ 558 w 1643"/>
              <a:gd name="T27" fmla="*/ 1242 h 1621"/>
              <a:gd name="T28" fmla="*/ 388 w 1643"/>
              <a:gd name="T29" fmla="*/ 1379 h 1621"/>
              <a:gd name="T30" fmla="*/ 246 w 1643"/>
              <a:gd name="T31" fmla="*/ 1491 h 1621"/>
              <a:gd name="T32" fmla="*/ 142 w 1643"/>
              <a:gd name="T33" fmla="*/ 1571 h 1621"/>
              <a:gd name="T34" fmla="*/ 86 w 1643"/>
              <a:gd name="T35" fmla="*/ 1615 h 1621"/>
              <a:gd name="T36" fmla="*/ 0 w 1643"/>
              <a:gd name="T37" fmla="*/ 1582 h 1621"/>
              <a:gd name="T38" fmla="*/ 24 w 1643"/>
              <a:gd name="T39" fmla="*/ 1564 h 1621"/>
              <a:gd name="T40" fmla="*/ 91 w 1643"/>
              <a:gd name="T41" fmla="*/ 1513 h 1621"/>
              <a:gd name="T42" fmla="*/ 192 w 1643"/>
              <a:gd name="T43" fmla="*/ 1435 h 1621"/>
              <a:gd name="T44" fmla="*/ 319 w 1643"/>
              <a:gd name="T45" fmla="*/ 1336 h 1621"/>
              <a:gd name="T46" fmla="*/ 463 w 1643"/>
              <a:gd name="T47" fmla="*/ 1222 h 1621"/>
              <a:gd name="T48" fmla="*/ 617 w 1643"/>
              <a:gd name="T49" fmla="*/ 1097 h 1621"/>
              <a:gd name="T50" fmla="*/ 772 w 1643"/>
              <a:gd name="T51" fmla="*/ 968 h 1621"/>
              <a:gd name="T52" fmla="*/ 919 w 1643"/>
              <a:gd name="T53" fmla="*/ 840 h 1621"/>
              <a:gd name="T54" fmla="*/ 985 w 1643"/>
              <a:gd name="T55" fmla="*/ 778 h 1621"/>
              <a:gd name="T56" fmla="*/ 1048 w 1643"/>
              <a:gd name="T57" fmla="*/ 718 h 1621"/>
              <a:gd name="T58" fmla="*/ 1154 w 1643"/>
              <a:gd name="T59" fmla="*/ 607 h 1621"/>
              <a:gd name="T60" fmla="*/ 1241 w 1643"/>
              <a:gd name="T61" fmla="*/ 507 h 1621"/>
              <a:gd name="T62" fmla="*/ 1310 w 1643"/>
              <a:gd name="T63" fmla="*/ 421 h 1621"/>
              <a:gd name="T64" fmla="*/ 1360 w 1643"/>
              <a:gd name="T65" fmla="*/ 350 h 1621"/>
              <a:gd name="T66" fmla="*/ 1394 w 1643"/>
              <a:gd name="T67" fmla="*/ 298 h 1621"/>
              <a:gd name="T68" fmla="*/ 1420 w 1643"/>
              <a:gd name="T69" fmla="*/ 253 h 16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643" h="1621">
                <a:moveTo>
                  <a:pt x="1420" y="253"/>
                </a:moveTo>
                <a:lnTo>
                  <a:pt x="1471" y="199"/>
                </a:lnTo>
                <a:lnTo>
                  <a:pt x="1515" y="149"/>
                </a:lnTo>
                <a:lnTo>
                  <a:pt x="1553" y="106"/>
                </a:lnTo>
                <a:lnTo>
                  <a:pt x="1585" y="70"/>
                </a:lnTo>
                <a:lnTo>
                  <a:pt x="1610" y="40"/>
                </a:lnTo>
                <a:lnTo>
                  <a:pt x="1628" y="18"/>
                </a:lnTo>
                <a:lnTo>
                  <a:pt x="1639" y="4"/>
                </a:lnTo>
                <a:lnTo>
                  <a:pt x="1643" y="0"/>
                </a:lnTo>
                <a:lnTo>
                  <a:pt x="1637" y="14"/>
                </a:lnTo>
                <a:lnTo>
                  <a:pt x="1618" y="52"/>
                </a:lnTo>
                <a:lnTo>
                  <a:pt x="1585" y="113"/>
                </a:lnTo>
                <a:lnTo>
                  <a:pt x="1540" y="194"/>
                </a:lnTo>
                <a:lnTo>
                  <a:pt x="1513" y="240"/>
                </a:lnTo>
                <a:lnTo>
                  <a:pt x="1483" y="292"/>
                </a:lnTo>
                <a:lnTo>
                  <a:pt x="1449" y="346"/>
                </a:lnTo>
                <a:lnTo>
                  <a:pt x="1414" y="404"/>
                </a:lnTo>
                <a:lnTo>
                  <a:pt x="1373" y="466"/>
                </a:lnTo>
                <a:lnTo>
                  <a:pt x="1331" y="530"/>
                </a:lnTo>
                <a:lnTo>
                  <a:pt x="1286" y="596"/>
                </a:lnTo>
                <a:lnTo>
                  <a:pt x="1237" y="664"/>
                </a:lnTo>
                <a:lnTo>
                  <a:pt x="1142" y="750"/>
                </a:lnTo>
                <a:lnTo>
                  <a:pt x="1043" y="836"/>
                </a:lnTo>
                <a:lnTo>
                  <a:pt x="944" y="922"/>
                </a:lnTo>
                <a:lnTo>
                  <a:pt x="845" y="1006"/>
                </a:lnTo>
                <a:lnTo>
                  <a:pt x="746" y="1088"/>
                </a:lnTo>
                <a:lnTo>
                  <a:pt x="650" y="1167"/>
                </a:lnTo>
                <a:lnTo>
                  <a:pt x="558" y="1242"/>
                </a:lnTo>
                <a:lnTo>
                  <a:pt x="469" y="1313"/>
                </a:lnTo>
                <a:lnTo>
                  <a:pt x="388" y="1379"/>
                </a:lnTo>
                <a:lnTo>
                  <a:pt x="313" y="1438"/>
                </a:lnTo>
                <a:lnTo>
                  <a:pt x="246" y="1491"/>
                </a:lnTo>
                <a:lnTo>
                  <a:pt x="189" y="1535"/>
                </a:lnTo>
                <a:lnTo>
                  <a:pt x="142" y="1571"/>
                </a:lnTo>
                <a:lnTo>
                  <a:pt x="108" y="1599"/>
                </a:lnTo>
                <a:lnTo>
                  <a:pt x="86" y="1615"/>
                </a:lnTo>
                <a:lnTo>
                  <a:pt x="79" y="1621"/>
                </a:lnTo>
                <a:lnTo>
                  <a:pt x="0" y="1582"/>
                </a:lnTo>
                <a:lnTo>
                  <a:pt x="6" y="1576"/>
                </a:lnTo>
                <a:lnTo>
                  <a:pt x="24" y="1564"/>
                </a:lnTo>
                <a:lnTo>
                  <a:pt x="53" y="1542"/>
                </a:lnTo>
                <a:lnTo>
                  <a:pt x="91" y="1513"/>
                </a:lnTo>
                <a:lnTo>
                  <a:pt x="137" y="1477"/>
                </a:lnTo>
                <a:lnTo>
                  <a:pt x="192" y="1435"/>
                </a:lnTo>
                <a:lnTo>
                  <a:pt x="252" y="1388"/>
                </a:lnTo>
                <a:lnTo>
                  <a:pt x="319" y="1336"/>
                </a:lnTo>
                <a:lnTo>
                  <a:pt x="389" y="1280"/>
                </a:lnTo>
                <a:lnTo>
                  <a:pt x="463" y="1222"/>
                </a:lnTo>
                <a:lnTo>
                  <a:pt x="539" y="1161"/>
                </a:lnTo>
                <a:lnTo>
                  <a:pt x="617" y="1097"/>
                </a:lnTo>
                <a:lnTo>
                  <a:pt x="694" y="1033"/>
                </a:lnTo>
                <a:lnTo>
                  <a:pt x="772" y="968"/>
                </a:lnTo>
                <a:lnTo>
                  <a:pt x="847" y="904"/>
                </a:lnTo>
                <a:lnTo>
                  <a:pt x="919" y="840"/>
                </a:lnTo>
                <a:lnTo>
                  <a:pt x="952" y="808"/>
                </a:lnTo>
                <a:lnTo>
                  <a:pt x="985" y="778"/>
                </a:lnTo>
                <a:lnTo>
                  <a:pt x="1017" y="748"/>
                </a:lnTo>
                <a:lnTo>
                  <a:pt x="1048" y="718"/>
                </a:lnTo>
                <a:lnTo>
                  <a:pt x="1104" y="661"/>
                </a:lnTo>
                <a:lnTo>
                  <a:pt x="1154" y="607"/>
                </a:lnTo>
                <a:lnTo>
                  <a:pt x="1201" y="555"/>
                </a:lnTo>
                <a:lnTo>
                  <a:pt x="1241" y="507"/>
                </a:lnTo>
                <a:lnTo>
                  <a:pt x="1278" y="462"/>
                </a:lnTo>
                <a:lnTo>
                  <a:pt x="1310" y="421"/>
                </a:lnTo>
                <a:lnTo>
                  <a:pt x="1336" y="384"/>
                </a:lnTo>
                <a:lnTo>
                  <a:pt x="1360" y="350"/>
                </a:lnTo>
                <a:lnTo>
                  <a:pt x="1379" y="322"/>
                </a:lnTo>
                <a:lnTo>
                  <a:pt x="1394" y="298"/>
                </a:lnTo>
                <a:lnTo>
                  <a:pt x="1414" y="265"/>
                </a:lnTo>
                <a:lnTo>
                  <a:pt x="1420" y="253"/>
                </a:lnTo>
                <a:lnTo>
                  <a:pt x="1420" y="253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square" lIns="91440" tIns="45720" rIns="91440" bIns="45720" anchor="ctr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dirty="0">
              <a:solidFill>
                <a:srgbClr val="0052A4"/>
              </a:solidFill>
              <a:latin typeface="阿里巴巴普惠体 2.0 55 Regular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22" name="îṥļîḋê">
            <a:extLst>
              <a:ext uri="{FF2B5EF4-FFF2-40B4-BE49-F238E27FC236}">
                <a16:creationId xmlns:a16="http://schemas.microsoft.com/office/drawing/2014/main" id="{692108A7-6A7A-7B4C-5953-3EEEFABB538D}"/>
              </a:ext>
            </a:extLst>
          </p:cNvPr>
          <p:cNvSpPr/>
          <p:nvPr/>
        </p:nvSpPr>
        <p:spPr bwMode="auto">
          <a:xfrm>
            <a:off x="0" y="5597940"/>
            <a:ext cx="2165540" cy="147714"/>
          </a:xfrm>
          <a:custGeom>
            <a:avLst/>
            <a:gdLst>
              <a:gd name="T0" fmla="*/ 0 w 3248"/>
              <a:gd name="T1" fmla="*/ 255 h 255"/>
              <a:gd name="T2" fmla="*/ 0 w 3248"/>
              <a:gd name="T3" fmla="*/ 91 h 255"/>
              <a:gd name="T4" fmla="*/ 18 w 3248"/>
              <a:gd name="T5" fmla="*/ 91 h 255"/>
              <a:gd name="T6" fmla="*/ 70 w 3248"/>
              <a:gd name="T7" fmla="*/ 91 h 255"/>
              <a:gd name="T8" fmla="*/ 152 w 3248"/>
              <a:gd name="T9" fmla="*/ 90 h 255"/>
              <a:gd name="T10" fmla="*/ 260 w 3248"/>
              <a:gd name="T11" fmla="*/ 89 h 255"/>
              <a:gd name="T12" fmla="*/ 391 w 3248"/>
              <a:gd name="T13" fmla="*/ 88 h 255"/>
              <a:gd name="T14" fmla="*/ 541 w 3248"/>
              <a:gd name="T15" fmla="*/ 86 h 255"/>
              <a:gd name="T16" fmla="*/ 707 w 3248"/>
              <a:gd name="T17" fmla="*/ 83 h 255"/>
              <a:gd name="T18" fmla="*/ 884 w 3248"/>
              <a:gd name="T19" fmla="*/ 81 h 255"/>
              <a:gd name="T20" fmla="*/ 1069 w 3248"/>
              <a:gd name="T21" fmla="*/ 78 h 255"/>
              <a:gd name="T22" fmla="*/ 1258 w 3248"/>
              <a:gd name="T23" fmla="*/ 75 h 255"/>
              <a:gd name="T24" fmla="*/ 1449 w 3248"/>
              <a:gd name="T25" fmla="*/ 72 h 255"/>
              <a:gd name="T26" fmla="*/ 1635 w 3248"/>
              <a:gd name="T27" fmla="*/ 69 h 255"/>
              <a:gd name="T28" fmla="*/ 1815 w 3248"/>
              <a:gd name="T29" fmla="*/ 64 h 255"/>
              <a:gd name="T30" fmla="*/ 1984 w 3248"/>
              <a:gd name="T31" fmla="*/ 59 h 255"/>
              <a:gd name="T32" fmla="*/ 2138 w 3248"/>
              <a:gd name="T33" fmla="*/ 55 h 255"/>
              <a:gd name="T34" fmla="*/ 2275 w 3248"/>
              <a:gd name="T35" fmla="*/ 50 h 255"/>
              <a:gd name="T36" fmla="*/ 2396 w 3248"/>
              <a:gd name="T37" fmla="*/ 43 h 255"/>
              <a:gd name="T38" fmla="*/ 2509 w 3248"/>
              <a:gd name="T39" fmla="*/ 39 h 255"/>
              <a:gd name="T40" fmla="*/ 2612 w 3248"/>
              <a:gd name="T41" fmla="*/ 34 h 255"/>
              <a:gd name="T42" fmla="*/ 2706 w 3248"/>
              <a:gd name="T43" fmla="*/ 29 h 255"/>
              <a:gd name="T44" fmla="*/ 2791 w 3248"/>
              <a:gd name="T45" fmla="*/ 24 h 255"/>
              <a:gd name="T46" fmla="*/ 2868 w 3248"/>
              <a:gd name="T47" fmla="*/ 21 h 255"/>
              <a:gd name="T48" fmla="*/ 2936 w 3248"/>
              <a:gd name="T49" fmla="*/ 17 h 255"/>
              <a:gd name="T50" fmla="*/ 2996 w 3248"/>
              <a:gd name="T51" fmla="*/ 14 h 255"/>
              <a:gd name="T52" fmla="*/ 3048 w 3248"/>
              <a:gd name="T53" fmla="*/ 10 h 255"/>
              <a:gd name="T54" fmla="*/ 3092 w 3248"/>
              <a:gd name="T55" fmla="*/ 7 h 255"/>
              <a:gd name="T56" fmla="*/ 3129 w 3248"/>
              <a:gd name="T57" fmla="*/ 5 h 255"/>
              <a:gd name="T58" fmla="*/ 3160 w 3248"/>
              <a:gd name="T59" fmla="*/ 3 h 255"/>
              <a:gd name="T60" fmla="*/ 3182 w 3248"/>
              <a:gd name="T61" fmla="*/ 2 h 255"/>
              <a:gd name="T62" fmla="*/ 3198 w 3248"/>
              <a:gd name="T63" fmla="*/ 1 h 255"/>
              <a:gd name="T64" fmla="*/ 3207 w 3248"/>
              <a:gd name="T65" fmla="*/ 0 h 255"/>
              <a:gd name="T66" fmla="*/ 3211 w 3248"/>
              <a:gd name="T67" fmla="*/ 0 h 255"/>
              <a:gd name="T68" fmla="*/ 3247 w 3248"/>
              <a:gd name="T69" fmla="*/ 159 h 255"/>
              <a:gd name="T70" fmla="*/ 3248 w 3248"/>
              <a:gd name="T71" fmla="*/ 159 h 255"/>
              <a:gd name="T72" fmla="*/ 3248 w 3248"/>
              <a:gd name="T73" fmla="*/ 160 h 255"/>
              <a:gd name="T74" fmla="*/ 3237 w 3248"/>
              <a:gd name="T75" fmla="*/ 161 h 255"/>
              <a:gd name="T76" fmla="*/ 3211 w 3248"/>
              <a:gd name="T77" fmla="*/ 163 h 255"/>
              <a:gd name="T78" fmla="*/ 3197 w 3248"/>
              <a:gd name="T79" fmla="*/ 163 h 255"/>
              <a:gd name="T80" fmla="*/ 3155 w 3248"/>
              <a:gd name="T81" fmla="*/ 166 h 255"/>
              <a:gd name="T82" fmla="*/ 3086 w 3248"/>
              <a:gd name="T83" fmla="*/ 169 h 255"/>
              <a:gd name="T84" fmla="*/ 2991 w 3248"/>
              <a:gd name="T85" fmla="*/ 174 h 255"/>
              <a:gd name="T86" fmla="*/ 2869 w 3248"/>
              <a:gd name="T87" fmla="*/ 181 h 255"/>
              <a:gd name="T88" fmla="*/ 2723 w 3248"/>
              <a:gd name="T89" fmla="*/ 187 h 255"/>
              <a:gd name="T90" fmla="*/ 2552 w 3248"/>
              <a:gd name="T91" fmla="*/ 195 h 255"/>
              <a:gd name="T92" fmla="*/ 2356 w 3248"/>
              <a:gd name="T93" fmla="*/ 202 h 255"/>
              <a:gd name="T94" fmla="*/ 2137 w 3248"/>
              <a:gd name="T95" fmla="*/ 210 h 255"/>
              <a:gd name="T96" fmla="*/ 1895 w 3248"/>
              <a:gd name="T97" fmla="*/ 218 h 255"/>
              <a:gd name="T98" fmla="*/ 1632 w 3248"/>
              <a:gd name="T99" fmla="*/ 226 h 255"/>
              <a:gd name="T100" fmla="*/ 1346 w 3248"/>
              <a:gd name="T101" fmla="*/ 234 h 255"/>
              <a:gd name="T102" fmla="*/ 1040 w 3248"/>
              <a:gd name="T103" fmla="*/ 240 h 255"/>
              <a:gd name="T104" fmla="*/ 713 w 3248"/>
              <a:gd name="T105" fmla="*/ 246 h 255"/>
              <a:gd name="T106" fmla="*/ 366 w 3248"/>
              <a:gd name="T107" fmla="*/ 252 h 255"/>
              <a:gd name="T108" fmla="*/ 0 w 3248"/>
              <a:gd name="T109" fmla="*/ 255 h 2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248" h="255">
                <a:moveTo>
                  <a:pt x="0" y="255"/>
                </a:moveTo>
                <a:lnTo>
                  <a:pt x="0" y="91"/>
                </a:lnTo>
                <a:lnTo>
                  <a:pt x="18" y="91"/>
                </a:lnTo>
                <a:lnTo>
                  <a:pt x="70" y="91"/>
                </a:lnTo>
                <a:lnTo>
                  <a:pt x="152" y="90"/>
                </a:lnTo>
                <a:lnTo>
                  <a:pt x="260" y="89"/>
                </a:lnTo>
                <a:lnTo>
                  <a:pt x="391" y="88"/>
                </a:lnTo>
                <a:lnTo>
                  <a:pt x="541" y="86"/>
                </a:lnTo>
                <a:lnTo>
                  <a:pt x="707" y="83"/>
                </a:lnTo>
                <a:lnTo>
                  <a:pt x="884" y="81"/>
                </a:lnTo>
                <a:lnTo>
                  <a:pt x="1069" y="78"/>
                </a:lnTo>
                <a:lnTo>
                  <a:pt x="1258" y="75"/>
                </a:lnTo>
                <a:lnTo>
                  <a:pt x="1449" y="72"/>
                </a:lnTo>
                <a:lnTo>
                  <a:pt x="1635" y="69"/>
                </a:lnTo>
                <a:lnTo>
                  <a:pt x="1815" y="64"/>
                </a:lnTo>
                <a:lnTo>
                  <a:pt x="1984" y="59"/>
                </a:lnTo>
                <a:lnTo>
                  <a:pt x="2138" y="55"/>
                </a:lnTo>
                <a:lnTo>
                  <a:pt x="2275" y="50"/>
                </a:lnTo>
                <a:lnTo>
                  <a:pt x="2396" y="43"/>
                </a:lnTo>
                <a:lnTo>
                  <a:pt x="2509" y="39"/>
                </a:lnTo>
                <a:lnTo>
                  <a:pt x="2612" y="34"/>
                </a:lnTo>
                <a:lnTo>
                  <a:pt x="2706" y="29"/>
                </a:lnTo>
                <a:lnTo>
                  <a:pt x="2791" y="24"/>
                </a:lnTo>
                <a:lnTo>
                  <a:pt x="2868" y="21"/>
                </a:lnTo>
                <a:lnTo>
                  <a:pt x="2936" y="17"/>
                </a:lnTo>
                <a:lnTo>
                  <a:pt x="2996" y="14"/>
                </a:lnTo>
                <a:lnTo>
                  <a:pt x="3048" y="10"/>
                </a:lnTo>
                <a:lnTo>
                  <a:pt x="3092" y="7"/>
                </a:lnTo>
                <a:lnTo>
                  <a:pt x="3129" y="5"/>
                </a:lnTo>
                <a:lnTo>
                  <a:pt x="3160" y="3"/>
                </a:lnTo>
                <a:lnTo>
                  <a:pt x="3182" y="2"/>
                </a:lnTo>
                <a:lnTo>
                  <a:pt x="3198" y="1"/>
                </a:lnTo>
                <a:lnTo>
                  <a:pt x="3207" y="0"/>
                </a:lnTo>
                <a:lnTo>
                  <a:pt x="3211" y="0"/>
                </a:lnTo>
                <a:lnTo>
                  <a:pt x="3247" y="159"/>
                </a:lnTo>
                <a:lnTo>
                  <a:pt x="3248" y="159"/>
                </a:lnTo>
                <a:lnTo>
                  <a:pt x="3248" y="160"/>
                </a:lnTo>
                <a:lnTo>
                  <a:pt x="3237" y="161"/>
                </a:lnTo>
                <a:lnTo>
                  <a:pt x="3211" y="163"/>
                </a:lnTo>
                <a:lnTo>
                  <a:pt x="3197" y="163"/>
                </a:lnTo>
                <a:lnTo>
                  <a:pt x="3155" y="166"/>
                </a:lnTo>
                <a:lnTo>
                  <a:pt x="3086" y="169"/>
                </a:lnTo>
                <a:lnTo>
                  <a:pt x="2991" y="174"/>
                </a:lnTo>
                <a:lnTo>
                  <a:pt x="2869" y="181"/>
                </a:lnTo>
                <a:lnTo>
                  <a:pt x="2723" y="187"/>
                </a:lnTo>
                <a:lnTo>
                  <a:pt x="2552" y="195"/>
                </a:lnTo>
                <a:lnTo>
                  <a:pt x="2356" y="202"/>
                </a:lnTo>
                <a:lnTo>
                  <a:pt x="2137" y="210"/>
                </a:lnTo>
                <a:lnTo>
                  <a:pt x="1895" y="218"/>
                </a:lnTo>
                <a:lnTo>
                  <a:pt x="1632" y="226"/>
                </a:lnTo>
                <a:lnTo>
                  <a:pt x="1346" y="234"/>
                </a:lnTo>
                <a:lnTo>
                  <a:pt x="1040" y="240"/>
                </a:lnTo>
                <a:lnTo>
                  <a:pt x="713" y="246"/>
                </a:lnTo>
                <a:lnTo>
                  <a:pt x="366" y="252"/>
                </a:lnTo>
                <a:lnTo>
                  <a:pt x="0" y="255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square" lIns="91440" tIns="45720" rIns="91440" bIns="45720" anchor="ctr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dirty="0">
              <a:solidFill>
                <a:srgbClr val="0052A4"/>
              </a:solidFill>
              <a:latin typeface="阿里巴巴普惠体 2.0 55 Regular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23" name="îşlíďe">
            <a:extLst>
              <a:ext uri="{FF2B5EF4-FFF2-40B4-BE49-F238E27FC236}">
                <a16:creationId xmlns:a16="http://schemas.microsoft.com/office/drawing/2014/main" id="{EDA22788-7376-2A19-BFB9-BCA4AABD9CBA}"/>
              </a:ext>
            </a:extLst>
          </p:cNvPr>
          <p:cNvSpPr/>
          <p:nvPr/>
        </p:nvSpPr>
        <p:spPr bwMode="auto">
          <a:xfrm>
            <a:off x="2367496" y="4859372"/>
            <a:ext cx="1839609" cy="818508"/>
          </a:xfrm>
          <a:custGeom>
            <a:avLst/>
            <a:gdLst>
              <a:gd name="T0" fmla="*/ 137 w 2761"/>
              <a:gd name="T1" fmla="*/ 1408 h 1414"/>
              <a:gd name="T2" fmla="*/ 354 w 2761"/>
              <a:gd name="T3" fmla="*/ 1391 h 1414"/>
              <a:gd name="T4" fmla="*/ 538 w 2761"/>
              <a:gd name="T5" fmla="*/ 1372 h 1414"/>
              <a:gd name="T6" fmla="*/ 669 w 2761"/>
              <a:gd name="T7" fmla="*/ 1357 h 1414"/>
              <a:gd name="T8" fmla="*/ 804 w 2761"/>
              <a:gd name="T9" fmla="*/ 1338 h 1414"/>
              <a:gd name="T10" fmla="*/ 941 w 2761"/>
              <a:gd name="T11" fmla="*/ 1317 h 1414"/>
              <a:gd name="T12" fmla="*/ 1080 w 2761"/>
              <a:gd name="T13" fmla="*/ 1292 h 1414"/>
              <a:gd name="T14" fmla="*/ 1219 w 2761"/>
              <a:gd name="T15" fmla="*/ 1263 h 1414"/>
              <a:gd name="T16" fmla="*/ 1357 w 2761"/>
              <a:gd name="T17" fmla="*/ 1230 h 1414"/>
              <a:gd name="T18" fmla="*/ 1493 w 2761"/>
              <a:gd name="T19" fmla="*/ 1194 h 1414"/>
              <a:gd name="T20" fmla="*/ 1624 w 2761"/>
              <a:gd name="T21" fmla="*/ 1153 h 1414"/>
              <a:gd name="T22" fmla="*/ 1751 w 2761"/>
              <a:gd name="T23" fmla="*/ 1108 h 1414"/>
              <a:gd name="T24" fmla="*/ 1872 w 2761"/>
              <a:gd name="T25" fmla="*/ 1057 h 1414"/>
              <a:gd name="T26" fmla="*/ 1984 w 2761"/>
              <a:gd name="T27" fmla="*/ 1001 h 1414"/>
              <a:gd name="T28" fmla="*/ 2105 w 2761"/>
              <a:gd name="T29" fmla="*/ 929 h 1414"/>
              <a:gd name="T30" fmla="*/ 2228 w 2761"/>
              <a:gd name="T31" fmla="*/ 846 h 1414"/>
              <a:gd name="T32" fmla="*/ 2334 w 2761"/>
              <a:gd name="T33" fmla="*/ 764 h 1414"/>
              <a:gd name="T34" fmla="*/ 2426 w 2761"/>
              <a:gd name="T35" fmla="*/ 682 h 1414"/>
              <a:gd name="T36" fmla="*/ 2503 w 2761"/>
              <a:gd name="T37" fmla="*/ 604 h 1414"/>
              <a:gd name="T38" fmla="*/ 2567 w 2761"/>
              <a:gd name="T39" fmla="*/ 528 h 1414"/>
              <a:gd name="T40" fmla="*/ 2620 w 2761"/>
              <a:gd name="T41" fmla="*/ 455 h 1414"/>
              <a:gd name="T42" fmla="*/ 2662 w 2761"/>
              <a:gd name="T43" fmla="*/ 386 h 1414"/>
              <a:gd name="T44" fmla="*/ 2695 w 2761"/>
              <a:gd name="T45" fmla="*/ 323 h 1414"/>
              <a:gd name="T46" fmla="*/ 2720 w 2761"/>
              <a:gd name="T47" fmla="*/ 264 h 1414"/>
              <a:gd name="T48" fmla="*/ 2737 w 2761"/>
              <a:gd name="T49" fmla="*/ 213 h 1414"/>
              <a:gd name="T50" fmla="*/ 2749 w 2761"/>
              <a:gd name="T51" fmla="*/ 167 h 1414"/>
              <a:gd name="T52" fmla="*/ 2758 w 2761"/>
              <a:gd name="T53" fmla="*/ 114 h 1414"/>
              <a:gd name="T54" fmla="*/ 2761 w 2761"/>
              <a:gd name="T55" fmla="*/ 74 h 1414"/>
              <a:gd name="T56" fmla="*/ 2613 w 2761"/>
              <a:gd name="T57" fmla="*/ 0 h 1414"/>
              <a:gd name="T58" fmla="*/ 2604 w 2761"/>
              <a:gd name="T59" fmla="*/ 30 h 1414"/>
              <a:gd name="T60" fmla="*/ 2571 w 2761"/>
              <a:gd name="T61" fmla="*/ 109 h 1414"/>
              <a:gd name="T62" fmla="*/ 2544 w 2761"/>
              <a:gd name="T63" fmla="*/ 164 h 1414"/>
              <a:gd name="T64" fmla="*/ 2510 w 2761"/>
              <a:gd name="T65" fmla="*/ 226 h 1414"/>
              <a:gd name="T66" fmla="*/ 2466 w 2761"/>
              <a:gd name="T67" fmla="*/ 296 h 1414"/>
              <a:gd name="T68" fmla="*/ 2413 w 2761"/>
              <a:gd name="T69" fmla="*/ 371 h 1414"/>
              <a:gd name="T70" fmla="*/ 2351 w 2761"/>
              <a:gd name="T71" fmla="*/ 450 h 1414"/>
              <a:gd name="T72" fmla="*/ 2277 w 2761"/>
              <a:gd name="T73" fmla="*/ 530 h 1414"/>
              <a:gd name="T74" fmla="*/ 2191 w 2761"/>
              <a:gd name="T75" fmla="*/ 610 h 1414"/>
              <a:gd name="T76" fmla="*/ 2094 w 2761"/>
              <a:gd name="T77" fmla="*/ 691 h 1414"/>
              <a:gd name="T78" fmla="*/ 1983 w 2761"/>
              <a:gd name="T79" fmla="*/ 768 h 1414"/>
              <a:gd name="T80" fmla="*/ 1858 w 2761"/>
              <a:gd name="T81" fmla="*/ 841 h 1414"/>
              <a:gd name="T82" fmla="*/ 1719 w 2761"/>
              <a:gd name="T83" fmla="*/ 910 h 1414"/>
              <a:gd name="T84" fmla="*/ 1564 w 2761"/>
              <a:gd name="T85" fmla="*/ 971 h 1414"/>
              <a:gd name="T86" fmla="*/ 1454 w 2761"/>
              <a:gd name="T87" fmla="*/ 1008 h 1414"/>
              <a:gd name="T88" fmla="*/ 1343 w 2761"/>
              <a:gd name="T89" fmla="*/ 1042 h 1414"/>
              <a:gd name="T90" fmla="*/ 1232 w 2761"/>
              <a:gd name="T91" fmla="*/ 1073 h 1414"/>
              <a:gd name="T92" fmla="*/ 1121 w 2761"/>
              <a:gd name="T93" fmla="*/ 1100 h 1414"/>
              <a:gd name="T94" fmla="*/ 1011 w 2761"/>
              <a:gd name="T95" fmla="*/ 1125 h 1414"/>
              <a:gd name="T96" fmla="*/ 903 w 2761"/>
              <a:gd name="T97" fmla="*/ 1147 h 1414"/>
              <a:gd name="T98" fmla="*/ 693 w 2761"/>
              <a:gd name="T99" fmla="*/ 1184 h 1414"/>
              <a:gd name="T100" fmla="*/ 493 w 2761"/>
              <a:gd name="T101" fmla="*/ 1212 h 1414"/>
              <a:gd name="T102" fmla="*/ 309 w 2761"/>
              <a:gd name="T103" fmla="*/ 1234 h 1414"/>
              <a:gd name="T104" fmla="*/ 143 w 2761"/>
              <a:gd name="T105" fmla="*/ 1247 h 1414"/>
              <a:gd name="T106" fmla="*/ 0 w 2761"/>
              <a:gd name="T107" fmla="*/ 1256 h 14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761" h="1414">
                <a:moveTo>
                  <a:pt x="41" y="1414"/>
                </a:moveTo>
                <a:lnTo>
                  <a:pt x="137" y="1408"/>
                </a:lnTo>
                <a:lnTo>
                  <a:pt x="241" y="1401"/>
                </a:lnTo>
                <a:lnTo>
                  <a:pt x="354" y="1391"/>
                </a:lnTo>
                <a:lnTo>
                  <a:pt x="476" y="1380"/>
                </a:lnTo>
                <a:lnTo>
                  <a:pt x="538" y="1372"/>
                </a:lnTo>
                <a:lnTo>
                  <a:pt x="603" y="1365"/>
                </a:lnTo>
                <a:lnTo>
                  <a:pt x="669" y="1357"/>
                </a:lnTo>
                <a:lnTo>
                  <a:pt x="736" y="1348"/>
                </a:lnTo>
                <a:lnTo>
                  <a:pt x="804" y="1338"/>
                </a:lnTo>
                <a:lnTo>
                  <a:pt x="871" y="1328"/>
                </a:lnTo>
                <a:lnTo>
                  <a:pt x="941" y="1317"/>
                </a:lnTo>
                <a:lnTo>
                  <a:pt x="1010" y="1305"/>
                </a:lnTo>
                <a:lnTo>
                  <a:pt x="1080" y="1292"/>
                </a:lnTo>
                <a:lnTo>
                  <a:pt x="1150" y="1278"/>
                </a:lnTo>
                <a:lnTo>
                  <a:pt x="1219" y="1263"/>
                </a:lnTo>
                <a:lnTo>
                  <a:pt x="1288" y="1247"/>
                </a:lnTo>
                <a:lnTo>
                  <a:pt x="1357" y="1230"/>
                </a:lnTo>
                <a:lnTo>
                  <a:pt x="1426" y="1214"/>
                </a:lnTo>
                <a:lnTo>
                  <a:pt x="1493" y="1194"/>
                </a:lnTo>
                <a:lnTo>
                  <a:pt x="1559" y="1174"/>
                </a:lnTo>
                <a:lnTo>
                  <a:pt x="1624" y="1153"/>
                </a:lnTo>
                <a:lnTo>
                  <a:pt x="1689" y="1131"/>
                </a:lnTo>
                <a:lnTo>
                  <a:pt x="1751" y="1108"/>
                </a:lnTo>
                <a:lnTo>
                  <a:pt x="1813" y="1082"/>
                </a:lnTo>
                <a:lnTo>
                  <a:pt x="1872" y="1057"/>
                </a:lnTo>
                <a:lnTo>
                  <a:pt x="1929" y="1029"/>
                </a:lnTo>
                <a:lnTo>
                  <a:pt x="1984" y="1001"/>
                </a:lnTo>
                <a:lnTo>
                  <a:pt x="2037" y="971"/>
                </a:lnTo>
                <a:lnTo>
                  <a:pt x="2105" y="929"/>
                </a:lnTo>
                <a:lnTo>
                  <a:pt x="2168" y="888"/>
                </a:lnTo>
                <a:lnTo>
                  <a:pt x="2228" y="846"/>
                </a:lnTo>
                <a:lnTo>
                  <a:pt x="2283" y="805"/>
                </a:lnTo>
                <a:lnTo>
                  <a:pt x="2334" y="764"/>
                </a:lnTo>
                <a:lnTo>
                  <a:pt x="2382" y="723"/>
                </a:lnTo>
                <a:lnTo>
                  <a:pt x="2426" y="682"/>
                </a:lnTo>
                <a:lnTo>
                  <a:pt x="2466" y="643"/>
                </a:lnTo>
                <a:lnTo>
                  <a:pt x="2503" y="604"/>
                </a:lnTo>
                <a:lnTo>
                  <a:pt x="2536" y="565"/>
                </a:lnTo>
                <a:lnTo>
                  <a:pt x="2567" y="528"/>
                </a:lnTo>
                <a:lnTo>
                  <a:pt x="2595" y="491"/>
                </a:lnTo>
                <a:lnTo>
                  <a:pt x="2620" y="455"/>
                </a:lnTo>
                <a:lnTo>
                  <a:pt x="2642" y="420"/>
                </a:lnTo>
                <a:lnTo>
                  <a:pt x="2662" y="386"/>
                </a:lnTo>
                <a:lnTo>
                  <a:pt x="2680" y="353"/>
                </a:lnTo>
                <a:lnTo>
                  <a:pt x="2695" y="323"/>
                </a:lnTo>
                <a:lnTo>
                  <a:pt x="2708" y="293"/>
                </a:lnTo>
                <a:lnTo>
                  <a:pt x="2720" y="264"/>
                </a:lnTo>
                <a:lnTo>
                  <a:pt x="2729" y="238"/>
                </a:lnTo>
                <a:lnTo>
                  <a:pt x="2737" y="213"/>
                </a:lnTo>
                <a:lnTo>
                  <a:pt x="2743" y="189"/>
                </a:lnTo>
                <a:lnTo>
                  <a:pt x="2749" y="167"/>
                </a:lnTo>
                <a:lnTo>
                  <a:pt x="2753" y="148"/>
                </a:lnTo>
                <a:lnTo>
                  <a:pt x="2758" y="114"/>
                </a:lnTo>
                <a:lnTo>
                  <a:pt x="2760" y="90"/>
                </a:lnTo>
                <a:lnTo>
                  <a:pt x="2761" y="74"/>
                </a:lnTo>
                <a:lnTo>
                  <a:pt x="2761" y="70"/>
                </a:lnTo>
                <a:lnTo>
                  <a:pt x="2613" y="0"/>
                </a:lnTo>
                <a:lnTo>
                  <a:pt x="2611" y="7"/>
                </a:lnTo>
                <a:lnTo>
                  <a:pt x="2604" y="30"/>
                </a:lnTo>
                <a:lnTo>
                  <a:pt x="2591" y="63"/>
                </a:lnTo>
                <a:lnTo>
                  <a:pt x="2571" y="109"/>
                </a:lnTo>
                <a:lnTo>
                  <a:pt x="2558" y="135"/>
                </a:lnTo>
                <a:lnTo>
                  <a:pt x="2544" y="164"/>
                </a:lnTo>
                <a:lnTo>
                  <a:pt x="2529" y="195"/>
                </a:lnTo>
                <a:lnTo>
                  <a:pt x="2510" y="226"/>
                </a:lnTo>
                <a:lnTo>
                  <a:pt x="2489" y="261"/>
                </a:lnTo>
                <a:lnTo>
                  <a:pt x="2466" y="296"/>
                </a:lnTo>
                <a:lnTo>
                  <a:pt x="2441" y="333"/>
                </a:lnTo>
                <a:lnTo>
                  <a:pt x="2413" y="371"/>
                </a:lnTo>
                <a:lnTo>
                  <a:pt x="2384" y="409"/>
                </a:lnTo>
                <a:lnTo>
                  <a:pt x="2351" y="450"/>
                </a:lnTo>
                <a:lnTo>
                  <a:pt x="2315" y="489"/>
                </a:lnTo>
                <a:lnTo>
                  <a:pt x="2277" y="530"/>
                </a:lnTo>
                <a:lnTo>
                  <a:pt x="2236" y="570"/>
                </a:lnTo>
                <a:lnTo>
                  <a:pt x="2191" y="610"/>
                </a:lnTo>
                <a:lnTo>
                  <a:pt x="2145" y="651"/>
                </a:lnTo>
                <a:lnTo>
                  <a:pt x="2094" y="691"/>
                </a:lnTo>
                <a:lnTo>
                  <a:pt x="2040" y="730"/>
                </a:lnTo>
                <a:lnTo>
                  <a:pt x="1983" y="768"/>
                </a:lnTo>
                <a:lnTo>
                  <a:pt x="1923" y="805"/>
                </a:lnTo>
                <a:lnTo>
                  <a:pt x="1858" y="841"/>
                </a:lnTo>
                <a:lnTo>
                  <a:pt x="1790" y="876"/>
                </a:lnTo>
                <a:lnTo>
                  <a:pt x="1719" y="910"/>
                </a:lnTo>
                <a:lnTo>
                  <a:pt x="1643" y="942"/>
                </a:lnTo>
                <a:lnTo>
                  <a:pt x="1564" y="971"/>
                </a:lnTo>
                <a:lnTo>
                  <a:pt x="1509" y="990"/>
                </a:lnTo>
                <a:lnTo>
                  <a:pt x="1454" y="1008"/>
                </a:lnTo>
                <a:lnTo>
                  <a:pt x="1398" y="1025"/>
                </a:lnTo>
                <a:lnTo>
                  <a:pt x="1343" y="1042"/>
                </a:lnTo>
                <a:lnTo>
                  <a:pt x="1287" y="1057"/>
                </a:lnTo>
                <a:lnTo>
                  <a:pt x="1232" y="1073"/>
                </a:lnTo>
                <a:lnTo>
                  <a:pt x="1176" y="1087"/>
                </a:lnTo>
                <a:lnTo>
                  <a:pt x="1121" y="1100"/>
                </a:lnTo>
                <a:lnTo>
                  <a:pt x="1066" y="1113"/>
                </a:lnTo>
                <a:lnTo>
                  <a:pt x="1011" y="1125"/>
                </a:lnTo>
                <a:lnTo>
                  <a:pt x="957" y="1136"/>
                </a:lnTo>
                <a:lnTo>
                  <a:pt x="903" y="1147"/>
                </a:lnTo>
                <a:lnTo>
                  <a:pt x="796" y="1167"/>
                </a:lnTo>
                <a:lnTo>
                  <a:pt x="693" y="1184"/>
                </a:lnTo>
                <a:lnTo>
                  <a:pt x="591" y="1200"/>
                </a:lnTo>
                <a:lnTo>
                  <a:pt x="493" y="1212"/>
                </a:lnTo>
                <a:lnTo>
                  <a:pt x="399" y="1224"/>
                </a:lnTo>
                <a:lnTo>
                  <a:pt x="309" y="1234"/>
                </a:lnTo>
                <a:lnTo>
                  <a:pt x="223" y="1241"/>
                </a:lnTo>
                <a:lnTo>
                  <a:pt x="143" y="1247"/>
                </a:lnTo>
                <a:lnTo>
                  <a:pt x="69" y="1253"/>
                </a:lnTo>
                <a:lnTo>
                  <a:pt x="0" y="1256"/>
                </a:lnTo>
                <a:lnTo>
                  <a:pt x="41" y="1414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square" lIns="91440" tIns="45720" rIns="91440" bIns="45720" anchor="ctr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dirty="0">
              <a:solidFill>
                <a:srgbClr val="0052A4"/>
              </a:solidFill>
              <a:latin typeface="阿里巴巴普惠体 2.0 55 Regular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24" name="islidê">
            <a:extLst>
              <a:ext uri="{FF2B5EF4-FFF2-40B4-BE49-F238E27FC236}">
                <a16:creationId xmlns:a16="http://schemas.microsoft.com/office/drawing/2014/main" id="{A8C9047F-EF25-DCC9-D1FF-56DA743E61A3}"/>
              </a:ext>
            </a:extLst>
          </p:cNvPr>
          <p:cNvSpPr/>
          <p:nvPr/>
        </p:nvSpPr>
        <p:spPr bwMode="auto">
          <a:xfrm>
            <a:off x="4171112" y="3957449"/>
            <a:ext cx="919804" cy="801130"/>
          </a:xfrm>
          <a:custGeom>
            <a:avLst/>
            <a:gdLst>
              <a:gd name="T0" fmla="*/ 119 w 1382"/>
              <a:gd name="T1" fmla="*/ 1382 h 1382"/>
              <a:gd name="T2" fmla="*/ 124 w 1382"/>
              <a:gd name="T3" fmla="*/ 1336 h 1382"/>
              <a:gd name="T4" fmla="*/ 141 w 1382"/>
              <a:gd name="T5" fmla="*/ 1213 h 1382"/>
              <a:gd name="T6" fmla="*/ 155 w 1382"/>
              <a:gd name="T7" fmla="*/ 1131 h 1382"/>
              <a:gd name="T8" fmla="*/ 174 w 1382"/>
              <a:gd name="T9" fmla="*/ 1037 h 1382"/>
              <a:gd name="T10" fmla="*/ 197 w 1382"/>
              <a:gd name="T11" fmla="*/ 938 h 1382"/>
              <a:gd name="T12" fmla="*/ 225 w 1382"/>
              <a:gd name="T13" fmla="*/ 833 h 1382"/>
              <a:gd name="T14" fmla="*/ 260 w 1382"/>
              <a:gd name="T15" fmla="*/ 727 h 1382"/>
              <a:gd name="T16" fmla="*/ 302 w 1382"/>
              <a:gd name="T17" fmla="*/ 623 h 1382"/>
              <a:gd name="T18" fmla="*/ 349 w 1382"/>
              <a:gd name="T19" fmla="*/ 523 h 1382"/>
              <a:gd name="T20" fmla="*/ 403 w 1382"/>
              <a:gd name="T21" fmla="*/ 430 h 1382"/>
              <a:gd name="T22" fmla="*/ 466 w 1382"/>
              <a:gd name="T23" fmla="*/ 349 h 1382"/>
              <a:gd name="T24" fmla="*/ 536 w 1382"/>
              <a:gd name="T25" fmla="*/ 280 h 1382"/>
              <a:gd name="T26" fmla="*/ 615 w 1382"/>
              <a:gd name="T27" fmla="*/ 228 h 1382"/>
              <a:gd name="T28" fmla="*/ 702 w 1382"/>
              <a:gd name="T29" fmla="*/ 195 h 1382"/>
              <a:gd name="T30" fmla="*/ 1016 w 1382"/>
              <a:gd name="T31" fmla="*/ 122 h 1382"/>
              <a:gd name="T32" fmla="*/ 1227 w 1382"/>
              <a:gd name="T33" fmla="*/ 77 h 1382"/>
              <a:gd name="T34" fmla="*/ 1345 w 1382"/>
              <a:gd name="T35" fmla="*/ 54 h 1382"/>
              <a:gd name="T36" fmla="*/ 1382 w 1382"/>
              <a:gd name="T37" fmla="*/ 47 h 1382"/>
              <a:gd name="T38" fmla="*/ 1227 w 1382"/>
              <a:gd name="T39" fmla="*/ 0 h 1382"/>
              <a:gd name="T40" fmla="*/ 1169 w 1382"/>
              <a:gd name="T41" fmla="*/ 5 h 1382"/>
              <a:gd name="T42" fmla="*/ 1063 w 1382"/>
              <a:gd name="T43" fmla="*/ 16 h 1382"/>
              <a:gd name="T44" fmla="*/ 964 w 1382"/>
              <a:gd name="T45" fmla="*/ 30 h 1382"/>
              <a:gd name="T46" fmla="*/ 891 w 1382"/>
              <a:gd name="T47" fmla="*/ 44 h 1382"/>
              <a:gd name="T48" fmla="*/ 813 w 1382"/>
              <a:gd name="T49" fmla="*/ 60 h 1382"/>
              <a:gd name="T50" fmla="*/ 734 w 1382"/>
              <a:gd name="T51" fmla="*/ 80 h 1382"/>
              <a:gd name="T52" fmla="*/ 656 w 1382"/>
              <a:gd name="T53" fmla="*/ 103 h 1382"/>
              <a:gd name="T54" fmla="*/ 580 w 1382"/>
              <a:gd name="T55" fmla="*/ 131 h 1382"/>
              <a:gd name="T56" fmla="*/ 507 w 1382"/>
              <a:gd name="T57" fmla="*/ 163 h 1382"/>
              <a:gd name="T58" fmla="*/ 439 w 1382"/>
              <a:gd name="T59" fmla="*/ 198 h 1382"/>
              <a:gd name="T60" fmla="*/ 379 w 1382"/>
              <a:gd name="T61" fmla="*/ 240 h 1382"/>
              <a:gd name="T62" fmla="*/ 328 w 1382"/>
              <a:gd name="T63" fmla="*/ 285 h 1382"/>
              <a:gd name="T64" fmla="*/ 286 w 1382"/>
              <a:gd name="T65" fmla="*/ 338 h 1382"/>
              <a:gd name="T66" fmla="*/ 249 w 1382"/>
              <a:gd name="T67" fmla="*/ 399 h 1382"/>
              <a:gd name="T68" fmla="*/ 214 w 1382"/>
              <a:gd name="T69" fmla="*/ 470 h 1382"/>
              <a:gd name="T70" fmla="*/ 182 w 1382"/>
              <a:gd name="T71" fmla="*/ 548 h 1382"/>
              <a:gd name="T72" fmla="*/ 153 w 1382"/>
              <a:gd name="T73" fmla="*/ 629 h 1382"/>
              <a:gd name="T74" fmla="*/ 126 w 1382"/>
              <a:gd name="T75" fmla="*/ 714 h 1382"/>
              <a:gd name="T76" fmla="*/ 103 w 1382"/>
              <a:gd name="T77" fmla="*/ 800 h 1382"/>
              <a:gd name="T78" fmla="*/ 82 w 1382"/>
              <a:gd name="T79" fmla="*/ 886 h 1382"/>
              <a:gd name="T80" fmla="*/ 55 w 1382"/>
              <a:gd name="T81" fmla="*/ 1009 h 1382"/>
              <a:gd name="T82" fmla="*/ 28 w 1382"/>
              <a:gd name="T83" fmla="*/ 1155 h 1382"/>
              <a:gd name="T84" fmla="*/ 11 w 1382"/>
              <a:gd name="T85" fmla="*/ 1267 h 1382"/>
              <a:gd name="T86" fmla="*/ 1 w 1382"/>
              <a:gd name="T87" fmla="*/ 1330 h 1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382" h="1382">
                <a:moveTo>
                  <a:pt x="0" y="1338"/>
                </a:moveTo>
                <a:lnTo>
                  <a:pt x="119" y="1382"/>
                </a:lnTo>
                <a:lnTo>
                  <a:pt x="120" y="1371"/>
                </a:lnTo>
                <a:lnTo>
                  <a:pt x="124" y="1336"/>
                </a:lnTo>
                <a:lnTo>
                  <a:pt x="130" y="1283"/>
                </a:lnTo>
                <a:lnTo>
                  <a:pt x="141" y="1213"/>
                </a:lnTo>
                <a:lnTo>
                  <a:pt x="147" y="1174"/>
                </a:lnTo>
                <a:lnTo>
                  <a:pt x="155" y="1131"/>
                </a:lnTo>
                <a:lnTo>
                  <a:pt x="164" y="1085"/>
                </a:lnTo>
                <a:lnTo>
                  <a:pt x="174" y="1037"/>
                </a:lnTo>
                <a:lnTo>
                  <a:pt x="185" y="989"/>
                </a:lnTo>
                <a:lnTo>
                  <a:pt x="197" y="938"/>
                </a:lnTo>
                <a:lnTo>
                  <a:pt x="211" y="886"/>
                </a:lnTo>
                <a:lnTo>
                  <a:pt x="225" y="833"/>
                </a:lnTo>
                <a:lnTo>
                  <a:pt x="242" y="780"/>
                </a:lnTo>
                <a:lnTo>
                  <a:pt x="260" y="727"/>
                </a:lnTo>
                <a:lnTo>
                  <a:pt x="280" y="675"/>
                </a:lnTo>
                <a:lnTo>
                  <a:pt x="302" y="623"/>
                </a:lnTo>
                <a:lnTo>
                  <a:pt x="324" y="572"/>
                </a:lnTo>
                <a:lnTo>
                  <a:pt x="349" y="523"/>
                </a:lnTo>
                <a:lnTo>
                  <a:pt x="376" y="476"/>
                </a:lnTo>
                <a:lnTo>
                  <a:pt x="403" y="430"/>
                </a:lnTo>
                <a:lnTo>
                  <a:pt x="434" y="388"/>
                </a:lnTo>
                <a:lnTo>
                  <a:pt x="466" y="349"/>
                </a:lnTo>
                <a:lnTo>
                  <a:pt x="499" y="313"/>
                </a:lnTo>
                <a:lnTo>
                  <a:pt x="536" y="280"/>
                </a:lnTo>
                <a:lnTo>
                  <a:pt x="574" y="251"/>
                </a:lnTo>
                <a:lnTo>
                  <a:pt x="615" y="228"/>
                </a:lnTo>
                <a:lnTo>
                  <a:pt x="657" y="209"/>
                </a:lnTo>
                <a:lnTo>
                  <a:pt x="702" y="195"/>
                </a:lnTo>
                <a:lnTo>
                  <a:pt x="873" y="155"/>
                </a:lnTo>
                <a:lnTo>
                  <a:pt x="1016" y="122"/>
                </a:lnTo>
                <a:lnTo>
                  <a:pt x="1134" y="97"/>
                </a:lnTo>
                <a:lnTo>
                  <a:pt x="1227" y="77"/>
                </a:lnTo>
                <a:lnTo>
                  <a:pt x="1297" y="63"/>
                </a:lnTo>
                <a:lnTo>
                  <a:pt x="1345" y="54"/>
                </a:lnTo>
                <a:lnTo>
                  <a:pt x="1373" y="49"/>
                </a:lnTo>
                <a:lnTo>
                  <a:pt x="1382" y="47"/>
                </a:lnTo>
                <a:lnTo>
                  <a:pt x="1235" y="0"/>
                </a:lnTo>
                <a:lnTo>
                  <a:pt x="1227" y="0"/>
                </a:lnTo>
                <a:lnTo>
                  <a:pt x="1205" y="2"/>
                </a:lnTo>
                <a:lnTo>
                  <a:pt x="1169" y="5"/>
                </a:lnTo>
                <a:lnTo>
                  <a:pt x="1121" y="9"/>
                </a:lnTo>
                <a:lnTo>
                  <a:pt x="1063" y="16"/>
                </a:lnTo>
                <a:lnTo>
                  <a:pt x="999" y="25"/>
                </a:lnTo>
                <a:lnTo>
                  <a:pt x="964" y="30"/>
                </a:lnTo>
                <a:lnTo>
                  <a:pt x="928" y="37"/>
                </a:lnTo>
                <a:lnTo>
                  <a:pt x="891" y="44"/>
                </a:lnTo>
                <a:lnTo>
                  <a:pt x="852" y="51"/>
                </a:lnTo>
                <a:lnTo>
                  <a:pt x="813" y="60"/>
                </a:lnTo>
                <a:lnTo>
                  <a:pt x="774" y="69"/>
                </a:lnTo>
                <a:lnTo>
                  <a:pt x="734" y="80"/>
                </a:lnTo>
                <a:lnTo>
                  <a:pt x="695" y="91"/>
                </a:lnTo>
                <a:lnTo>
                  <a:pt x="656" y="103"/>
                </a:lnTo>
                <a:lnTo>
                  <a:pt x="618" y="116"/>
                </a:lnTo>
                <a:lnTo>
                  <a:pt x="580" y="131"/>
                </a:lnTo>
                <a:lnTo>
                  <a:pt x="543" y="146"/>
                </a:lnTo>
                <a:lnTo>
                  <a:pt x="507" y="163"/>
                </a:lnTo>
                <a:lnTo>
                  <a:pt x="472" y="179"/>
                </a:lnTo>
                <a:lnTo>
                  <a:pt x="439" y="198"/>
                </a:lnTo>
                <a:lnTo>
                  <a:pt x="408" y="219"/>
                </a:lnTo>
                <a:lnTo>
                  <a:pt x="379" y="240"/>
                </a:lnTo>
                <a:lnTo>
                  <a:pt x="352" y="262"/>
                </a:lnTo>
                <a:lnTo>
                  <a:pt x="328" y="285"/>
                </a:lnTo>
                <a:lnTo>
                  <a:pt x="306" y="311"/>
                </a:lnTo>
                <a:lnTo>
                  <a:pt x="286" y="338"/>
                </a:lnTo>
                <a:lnTo>
                  <a:pt x="267" y="368"/>
                </a:lnTo>
                <a:lnTo>
                  <a:pt x="249" y="399"/>
                </a:lnTo>
                <a:lnTo>
                  <a:pt x="231" y="434"/>
                </a:lnTo>
                <a:lnTo>
                  <a:pt x="214" y="470"/>
                </a:lnTo>
                <a:lnTo>
                  <a:pt x="197" y="508"/>
                </a:lnTo>
                <a:lnTo>
                  <a:pt x="182" y="548"/>
                </a:lnTo>
                <a:lnTo>
                  <a:pt x="167" y="588"/>
                </a:lnTo>
                <a:lnTo>
                  <a:pt x="153" y="629"/>
                </a:lnTo>
                <a:lnTo>
                  <a:pt x="139" y="671"/>
                </a:lnTo>
                <a:lnTo>
                  <a:pt x="126" y="714"/>
                </a:lnTo>
                <a:lnTo>
                  <a:pt x="114" y="757"/>
                </a:lnTo>
                <a:lnTo>
                  <a:pt x="103" y="800"/>
                </a:lnTo>
                <a:lnTo>
                  <a:pt x="92" y="843"/>
                </a:lnTo>
                <a:lnTo>
                  <a:pt x="82" y="886"/>
                </a:lnTo>
                <a:lnTo>
                  <a:pt x="72" y="927"/>
                </a:lnTo>
                <a:lnTo>
                  <a:pt x="55" y="1009"/>
                </a:lnTo>
                <a:lnTo>
                  <a:pt x="40" y="1086"/>
                </a:lnTo>
                <a:lnTo>
                  <a:pt x="28" y="1155"/>
                </a:lnTo>
                <a:lnTo>
                  <a:pt x="18" y="1216"/>
                </a:lnTo>
                <a:lnTo>
                  <a:pt x="11" y="1267"/>
                </a:lnTo>
                <a:lnTo>
                  <a:pt x="4" y="1305"/>
                </a:lnTo>
                <a:lnTo>
                  <a:pt x="1" y="1330"/>
                </a:lnTo>
                <a:lnTo>
                  <a:pt x="0" y="1338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square" lIns="91440" tIns="45720" rIns="91440" bIns="45720" anchor="ctr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dirty="0">
              <a:solidFill>
                <a:srgbClr val="0052A4"/>
              </a:solidFill>
              <a:latin typeface="阿里巴巴普惠体 2.0 55 Regular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25" name="ís1ïḍê">
            <a:extLst>
              <a:ext uri="{FF2B5EF4-FFF2-40B4-BE49-F238E27FC236}">
                <a16:creationId xmlns:a16="http://schemas.microsoft.com/office/drawing/2014/main" id="{8622B8CE-CB5F-6052-576B-FE5A3B65A4D8}"/>
              </a:ext>
            </a:extLst>
          </p:cNvPr>
          <p:cNvSpPr/>
          <p:nvPr/>
        </p:nvSpPr>
        <p:spPr bwMode="auto">
          <a:xfrm>
            <a:off x="5148905" y="3344003"/>
            <a:ext cx="1911593" cy="592593"/>
          </a:xfrm>
          <a:custGeom>
            <a:avLst/>
            <a:gdLst>
              <a:gd name="T0" fmla="*/ 188 w 2868"/>
              <a:gd name="T1" fmla="*/ 1023 h 1023"/>
              <a:gd name="T2" fmla="*/ 266 w 2868"/>
              <a:gd name="T3" fmla="*/ 1010 h 1023"/>
              <a:gd name="T4" fmla="*/ 470 w 2868"/>
              <a:gd name="T5" fmla="*/ 973 h 1023"/>
              <a:gd name="T6" fmla="*/ 768 w 2868"/>
              <a:gd name="T7" fmla="*/ 917 h 1023"/>
              <a:gd name="T8" fmla="*/ 1121 w 2868"/>
              <a:gd name="T9" fmla="*/ 844 h 1023"/>
              <a:gd name="T10" fmla="*/ 1308 w 2868"/>
              <a:gd name="T11" fmla="*/ 802 h 1023"/>
              <a:gd name="T12" fmla="*/ 1495 w 2868"/>
              <a:gd name="T13" fmla="*/ 757 h 1023"/>
              <a:gd name="T14" fmla="*/ 1678 w 2868"/>
              <a:gd name="T15" fmla="*/ 711 h 1023"/>
              <a:gd name="T16" fmla="*/ 1853 w 2868"/>
              <a:gd name="T17" fmla="*/ 662 h 1023"/>
              <a:gd name="T18" fmla="*/ 2015 w 2868"/>
              <a:gd name="T19" fmla="*/ 612 h 1023"/>
              <a:gd name="T20" fmla="*/ 2158 w 2868"/>
              <a:gd name="T21" fmla="*/ 561 h 1023"/>
              <a:gd name="T22" fmla="*/ 2280 w 2868"/>
              <a:gd name="T23" fmla="*/ 510 h 1023"/>
              <a:gd name="T24" fmla="*/ 2375 w 2868"/>
              <a:gd name="T25" fmla="*/ 458 h 1023"/>
              <a:gd name="T26" fmla="*/ 2451 w 2868"/>
              <a:gd name="T27" fmla="*/ 407 h 1023"/>
              <a:gd name="T28" fmla="*/ 2519 w 2868"/>
              <a:gd name="T29" fmla="*/ 360 h 1023"/>
              <a:gd name="T30" fmla="*/ 2633 w 2868"/>
              <a:gd name="T31" fmla="*/ 274 h 1023"/>
              <a:gd name="T32" fmla="*/ 2719 w 2868"/>
              <a:gd name="T33" fmla="*/ 201 h 1023"/>
              <a:gd name="T34" fmla="*/ 2782 w 2868"/>
              <a:gd name="T35" fmla="*/ 139 h 1023"/>
              <a:gd name="T36" fmla="*/ 2825 w 2868"/>
              <a:gd name="T37" fmla="*/ 92 h 1023"/>
              <a:gd name="T38" fmla="*/ 2851 w 2868"/>
              <a:gd name="T39" fmla="*/ 57 h 1023"/>
              <a:gd name="T40" fmla="*/ 2868 w 2868"/>
              <a:gd name="T41" fmla="*/ 29 h 1023"/>
              <a:gd name="T42" fmla="*/ 2782 w 2868"/>
              <a:gd name="T43" fmla="*/ 4 h 1023"/>
              <a:gd name="T44" fmla="*/ 2753 w 2868"/>
              <a:gd name="T45" fmla="*/ 38 h 1023"/>
              <a:gd name="T46" fmla="*/ 2692 w 2868"/>
              <a:gd name="T47" fmla="*/ 98 h 1023"/>
              <a:gd name="T48" fmla="*/ 2629 w 2868"/>
              <a:gd name="T49" fmla="*/ 157 h 1023"/>
              <a:gd name="T50" fmla="*/ 2577 w 2868"/>
              <a:gd name="T51" fmla="*/ 200 h 1023"/>
              <a:gd name="T52" fmla="*/ 2518 w 2868"/>
              <a:gd name="T53" fmla="*/ 246 h 1023"/>
              <a:gd name="T54" fmla="*/ 2451 w 2868"/>
              <a:gd name="T55" fmla="*/ 293 h 1023"/>
              <a:gd name="T56" fmla="*/ 2378 w 2868"/>
              <a:gd name="T57" fmla="*/ 340 h 1023"/>
              <a:gd name="T58" fmla="*/ 2297 w 2868"/>
              <a:gd name="T59" fmla="*/ 387 h 1023"/>
              <a:gd name="T60" fmla="*/ 2210 w 2868"/>
              <a:gd name="T61" fmla="*/ 432 h 1023"/>
              <a:gd name="T62" fmla="*/ 2115 w 2868"/>
              <a:gd name="T63" fmla="*/ 476 h 1023"/>
              <a:gd name="T64" fmla="*/ 2014 w 2868"/>
              <a:gd name="T65" fmla="*/ 515 h 1023"/>
              <a:gd name="T66" fmla="*/ 1905 w 2868"/>
              <a:gd name="T67" fmla="*/ 550 h 1023"/>
              <a:gd name="T68" fmla="*/ 1726 w 2868"/>
              <a:gd name="T69" fmla="*/ 597 h 1023"/>
              <a:gd name="T70" fmla="*/ 1449 w 2868"/>
              <a:gd name="T71" fmla="*/ 664 h 1023"/>
              <a:gd name="T72" fmla="*/ 1146 w 2868"/>
              <a:gd name="T73" fmla="*/ 734 h 1023"/>
              <a:gd name="T74" fmla="*/ 841 w 2868"/>
              <a:gd name="T75" fmla="*/ 802 h 1023"/>
              <a:gd name="T76" fmla="*/ 553 w 2868"/>
              <a:gd name="T77" fmla="*/ 865 h 1023"/>
              <a:gd name="T78" fmla="*/ 305 w 2868"/>
              <a:gd name="T79" fmla="*/ 918 h 1023"/>
              <a:gd name="T80" fmla="*/ 119 w 2868"/>
              <a:gd name="T81" fmla="*/ 957 h 1023"/>
              <a:gd name="T82" fmla="*/ 15 w 2868"/>
              <a:gd name="T83" fmla="*/ 979 h 10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868" h="1023">
                <a:moveTo>
                  <a:pt x="0" y="982"/>
                </a:moveTo>
                <a:lnTo>
                  <a:pt x="188" y="1023"/>
                </a:lnTo>
                <a:lnTo>
                  <a:pt x="208" y="1019"/>
                </a:lnTo>
                <a:lnTo>
                  <a:pt x="266" y="1010"/>
                </a:lnTo>
                <a:lnTo>
                  <a:pt x="353" y="994"/>
                </a:lnTo>
                <a:lnTo>
                  <a:pt x="470" y="973"/>
                </a:lnTo>
                <a:lnTo>
                  <a:pt x="609" y="948"/>
                </a:lnTo>
                <a:lnTo>
                  <a:pt x="768" y="917"/>
                </a:lnTo>
                <a:lnTo>
                  <a:pt x="940" y="882"/>
                </a:lnTo>
                <a:lnTo>
                  <a:pt x="1121" y="844"/>
                </a:lnTo>
                <a:lnTo>
                  <a:pt x="1214" y="823"/>
                </a:lnTo>
                <a:lnTo>
                  <a:pt x="1308" y="802"/>
                </a:lnTo>
                <a:lnTo>
                  <a:pt x="1401" y="780"/>
                </a:lnTo>
                <a:lnTo>
                  <a:pt x="1495" y="757"/>
                </a:lnTo>
                <a:lnTo>
                  <a:pt x="1587" y="735"/>
                </a:lnTo>
                <a:lnTo>
                  <a:pt x="1678" y="711"/>
                </a:lnTo>
                <a:lnTo>
                  <a:pt x="1767" y="686"/>
                </a:lnTo>
                <a:lnTo>
                  <a:pt x="1853" y="662"/>
                </a:lnTo>
                <a:lnTo>
                  <a:pt x="1935" y="638"/>
                </a:lnTo>
                <a:lnTo>
                  <a:pt x="2015" y="612"/>
                </a:lnTo>
                <a:lnTo>
                  <a:pt x="2089" y="587"/>
                </a:lnTo>
                <a:lnTo>
                  <a:pt x="2158" y="561"/>
                </a:lnTo>
                <a:lnTo>
                  <a:pt x="2222" y="535"/>
                </a:lnTo>
                <a:lnTo>
                  <a:pt x="2280" y="510"/>
                </a:lnTo>
                <a:lnTo>
                  <a:pt x="2331" y="483"/>
                </a:lnTo>
                <a:lnTo>
                  <a:pt x="2375" y="458"/>
                </a:lnTo>
                <a:lnTo>
                  <a:pt x="2414" y="432"/>
                </a:lnTo>
                <a:lnTo>
                  <a:pt x="2451" y="407"/>
                </a:lnTo>
                <a:lnTo>
                  <a:pt x="2486" y="384"/>
                </a:lnTo>
                <a:lnTo>
                  <a:pt x="2519" y="360"/>
                </a:lnTo>
                <a:lnTo>
                  <a:pt x="2579" y="316"/>
                </a:lnTo>
                <a:lnTo>
                  <a:pt x="2633" y="274"/>
                </a:lnTo>
                <a:lnTo>
                  <a:pt x="2679" y="235"/>
                </a:lnTo>
                <a:lnTo>
                  <a:pt x="2719" y="201"/>
                </a:lnTo>
                <a:lnTo>
                  <a:pt x="2754" y="169"/>
                </a:lnTo>
                <a:lnTo>
                  <a:pt x="2782" y="139"/>
                </a:lnTo>
                <a:lnTo>
                  <a:pt x="2806" y="114"/>
                </a:lnTo>
                <a:lnTo>
                  <a:pt x="2825" y="92"/>
                </a:lnTo>
                <a:lnTo>
                  <a:pt x="2839" y="73"/>
                </a:lnTo>
                <a:lnTo>
                  <a:pt x="2851" y="57"/>
                </a:lnTo>
                <a:lnTo>
                  <a:pt x="2864" y="36"/>
                </a:lnTo>
                <a:lnTo>
                  <a:pt x="2868" y="29"/>
                </a:lnTo>
                <a:lnTo>
                  <a:pt x="2787" y="0"/>
                </a:lnTo>
                <a:lnTo>
                  <a:pt x="2782" y="4"/>
                </a:lnTo>
                <a:lnTo>
                  <a:pt x="2772" y="18"/>
                </a:lnTo>
                <a:lnTo>
                  <a:pt x="2753" y="38"/>
                </a:lnTo>
                <a:lnTo>
                  <a:pt x="2726" y="65"/>
                </a:lnTo>
                <a:lnTo>
                  <a:pt x="2692" y="98"/>
                </a:lnTo>
                <a:lnTo>
                  <a:pt x="2652" y="136"/>
                </a:lnTo>
                <a:lnTo>
                  <a:pt x="2629" y="157"/>
                </a:lnTo>
                <a:lnTo>
                  <a:pt x="2604" y="178"/>
                </a:lnTo>
                <a:lnTo>
                  <a:pt x="2577" y="200"/>
                </a:lnTo>
                <a:lnTo>
                  <a:pt x="2549" y="223"/>
                </a:lnTo>
                <a:lnTo>
                  <a:pt x="2518" y="246"/>
                </a:lnTo>
                <a:lnTo>
                  <a:pt x="2485" y="269"/>
                </a:lnTo>
                <a:lnTo>
                  <a:pt x="2451" y="293"/>
                </a:lnTo>
                <a:lnTo>
                  <a:pt x="2415" y="316"/>
                </a:lnTo>
                <a:lnTo>
                  <a:pt x="2378" y="340"/>
                </a:lnTo>
                <a:lnTo>
                  <a:pt x="2338" y="364"/>
                </a:lnTo>
                <a:lnTo>
                  <a:pt x="2297" y="387"/>
                </a:lnTo>
                <a:lnTo>
                  <a:pt x="2255" y="410"/>
                </a:lnTo>
                <a:lnTo>
                  <a:pt x="2210" y="432"/>
                </a:lnTo>
                <a:lnTo>
                  <a:pt x="2164" y="454"/>
                </a:lnTo>
                <a:lnTo>
                  <a:pt x="2115" y="476"/>
                </a:lnTo>
                <a:lnTo>
                  <a:pt x="2065" y="496"/>
                </a:lnTo>
                <a:lnTo>
                  <a:pt x="2014" y="515"/>
                </a:lnTo>
                <a:lnTo>
                  <a:pt x="1961" y="533"/>
                </a:lnTo>
                <a:lnTo>
                  <a:pt x="1905" y="550"/>
                </a:lnTo>
                <a:lnTo>
                  <a:pt x="1849" y="566"/>
                </a:lnTo>
                <a:lnTo>
                  <a:pt x="1726" y="597"/>
                </a:lnTo>
                <a:lnTo>
                  <a:pt x="1593" y="630"/>
                </a:lnTo>
                <a:lnTo>
                  <a:pt x="1449" y="664"/>
                </a:lnTo>
                <a:lnTo>
                  <a:pt x="1300" y="699"/>
                </a:lnTo>
                <a:lnTo>
                  <a:pt x="1146" y="734"/>
                </a:lnTo>
                <a:lnTo>
                  <a:pt x="993" y="768"/>
                </a:lnTo>
                <a:lnTo>
                  <a:pt x="841" y="802"/>
                </a:lnTo>
                <a:lnTo>
                  <a:pt x="694" y="834"/>
                </a:lnTo>
                <a:lnTo>
                  <a:pt x="553" y="865"/>
                </a:lnTo>
                <a:lnTo>
                  <a:pt x="423" y="893"/>
                </a:lnTo>
                <a:lnTo>
                  <a:pt x="305" y="918"/>
                </a:lnTo>
                <a:lnTo>
                  <a:pt x="202" y="939"/>
                </a:lnTo>
                <a:lnTo>
                  <a:pt x="119" y="957"/>
                </a:lnTo>
                <a:lnTo>
                  <a:pt x="55" y="971"/>
                </a:lnTo>
                <a:lnTo>
                  <a:pt x="15" y="979"/>
                </a:lnTo>
                <a:lnTo>
                  <a:pt x="0" y="982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square" lIns="91440" tIns="45720" rIns="91440" bIns="45720" anchor="ctr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dirty="0">
              <a:solidFill>
                <a:srgbClr val="0052A4"/>
              </a:solidFill>
              <a:latin typeface="阿里巴巴普惠体 2.0 55 Regular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26" name="íṥľïďe">
            <a:extLst>
              <a:ext uri="{FF2B5EF4-FFF2-40B4-BE49-F238E27FC236}">
                <a16:creationId xmlns:a16="http://schemas.microsoft.com/office/drawing/2014/main" id="{DE33B903-CE6C-A09F-26D5-7297FAFAF144}"/>
              </a:ext>
            </a:extLst>
          </p:cNvPr>
          <p:cNvSpPr/>
          <p:nvPr/>
        </p:nvSpPr>
        <p:spPr bwMode="auto">
          <a:xfrm>
            <a:off x="7058498" y="2525495"/>
            <a:ext cx="1117763" cy="762898"/>
          </a:xfrm>
          <a:custGeom>
            <a:avLst/>
            <a:gdLst>
              <a:gd name="T0" fmla="*/ 71 w 1677"/>
              <a:gd name="T1" fmla="*/ 1316 h 1316"/>
              <a:gd name="T2" fmla="*/ 93 w 1677"/>
              <a:gd name="T3" fmla="*/ 1289 h 1316"/>
              <a:gd name="T4" fmla="*/ 155 w 1677"/>
              <a:gd name="T5" fmla="*/ 1210 h 1316"/>
              <a:gd name="T6" fmla="*/ 251 w 1677"/>
              <a:gd name="T7" fmla="*/ 1096 h 1316"/>
              <a:gd name="T8" fmla="*/ 374 w 1677"/>
              <a:gd name="T9" fmla="*/ 954 h 1316"/>
              <a:gd name="T10" fmla="*/ 519 w 1677"/>
              <a:gd name="T11" fmla="*/ 799 h 1316"/>
              <a:gd name="T12" fmla="*/ 597 w 1677"/>
              <a:gd name="T13" fmla="*/ 719 h 1316"/>
              <a:gd name="T14" fmla="*/ 678 w 1677"/>
              <a:gd name="T15" fmla="*/ 640 h 1316"/>
              <a:gd name="T16" fmla="*/ 761 w 1677"/>
              <a:gd name="T17" fmla="*/ 563 h 1316"/>
              <a:gd name="T18" fmla="*/ 845 w 1677"/>
              <a:gd name="T19" fmla="*/ 490 h 1316"/>
              <a:gd name="T20" fmla="*/ 930 w 1677"/>
              <a:gd name="T21" fmla="*/ 421 h 1316"/>
              <a:gd name="T22" fmla="*/ 1014 w 1677"/>
              <a:gd name="T23" fmla="*/ 360 h 1316"/>
              <a:gd name="T24" fmla="*/ 1095 w 1677"/>
              <a:gd name="T25" fmla="*/ 305 h 1316"/>
              <a:gd name="T26" fmla="*/ 1172 w 1677"/>
              <a:gd name="T27" fmla="*/ 257 h 1316"/>
              <a:gd name="T28" fmla="*/ 1242 w 1677"/>
              <a:gd name="T29" fmla="*/ 215 h 1316"/>
              <a:gd name="T30" fmla="*/ 1307 w 1677"/>
              <a:gd name="T31" fmla="*/ 180 h 1316"/>
              <a:gd name="T32" fmla="*/ 1421 w 1677"/>
              <a:gd name="T33" fmla="*/ 124 h 1316"/>
              <a:gd name="T34" fmla="*/ 1514 w 1677"/>
              <a:gd name="T35" fmla="*/ 86 h 1316"/>
              <a:gd name="T36" fmla="*/ 1585 w 1677"/>
              <a:gd name="T37" fmla="*/ 62 h 1316"/>
              <a:gd name="T38" fmla="*/ 1636 w 1677"/>
              <a:gd name="T39" fmla="*/ 50 h 1316"/>
              <a:gd name="T40" fmla="*/ 1677 w 1677"/>
              <a:gd name="T41" fmla="*/ 44 h 1316"/>
              <a:gd name="T42" fmla="*/ 1543 w 1677"/>
              <a:gd name="T43" fmla="*/ 2 h 1316"/>
              <a:gd name="T44" fmla="*/ 1500 w 1677"/>
              <a:gd name="T45" fmla="*/ 16 h 1316"/>
              <a:gd name="T46" fmla="*/ 1422 w 1677"/>
              <a:gd name="T47" fmla="*/ 47 h 1316"/>
              <a:gd name="T48" fmla="*/ 1314 w 1677"/>
              <a:gd name="T49" fmla="*/ 93 h 1316"/>
              <a:gd name="T50" fmla="*/ 1218 w 1677"/>
              <a:gd name="T51" fmla="*/ 141 h 1316"/>
              <a:gd name="T52" fmla="*/ 1148 w 1677"/>
              <a:gd name="T53" fmla="*/ 178 h 1316"/>
              <a:gd name="T54" fmla="*/ 1074 w 1677"/>
              <a:gd name="T55" fmla="*/ 220 h 1316"/>
              <a:gd name="T56" fmla="*/ 998 w 1677"/>
              <a:gd name="T57" fmla="*/ 268 h 1316"/>
              <a:gd name="T58" fmla="*/ 921 w 1677"/>
              <a:gd name="T59" fmla="*/ 320 h 1316"/>
              <a:gd name="T60" fmla="*/ 842 w 1677"/>
              <a:gd name="T61" fmla="*/ 378 h 1316"/>
              <a:gd name="T62" fmla="*/ 762 w 1677"/>
              <a:gd name="T63" fmla="*/ 441 h 1316"/>
              <a:gd name="T64" fmla="*/ 684 w 1677"/>
              <a:gd name="T65" fmla="*/ 510 h 1316"/>
              <a:gd name="T66" fmla="*/ 570 w 1677"/>
              <a:gd name="T67" fmla="*/ 621 h 1316"/>
              <a:gd name="T68" fmla="*/ 433 w 1677"/>
              <a:gd name="T69" fmla="*/ 764 h 1316"/>
              <a:gd name="T70" fmla="*/ 313 w 1677"/>
              <a:gd name="T71" fmla="*/ 897 h 1316"/>
              <a:gd name="T72" fmla="*/ 211 w 1677"/>
              <a:gd name="T73" fmla="*/ 1017 h 1316"/>
              <a:gd name="T74" fmla="*/ 129 w 1677"/>
              <a:gd name="T75" fmla="*/ 1119 h 1316"/>
              <a:gd name="T76" fmla="*/ 66 w 1677"/>
              <a:gd name="T77" fmla="*/ 1202 h 1316"/>
              <a:gd name="T78" fmla="*/ 24 w 1677"/>
              <a:gd name="T79" fmla="*/ 1260 h 1316"/>
              <a:gd name="T80" fmla="*/ 2 w 1677"/>
              <a:gd name="T81" fmla="*/ 1291 h 1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677" h="1316">
                <a:moveTo>
                  <a:pt x="0" y="1294"/>
                </a:moveTo>
                <a:lnTo>
                  <a:pt x="71" y="1316"/>
                </a:lnTo>
                <a:lnTo>
                  <a:pt x="76" y="1309"/>
                </a:lnTo>
                <a:lnTo>
                  <a:pt x="93" y="1289"/>
                </a:lnTo>
                <a:lnTo>
                  <a:pt x="119" y="1255"/>
                </a:lnTo>
                <a:lnTo>
                  <a:pt x="155" y="1210"/>
                </a:lnTo>
                <a:lnTo>
                  <a:pt x="200" y="1157"/>
                </a:lnTo>
                <a:lnTo>
                  <a:pt x="251" y="1096"/>
                </a:lnTo>
                <a:lnTo>
                  <a:pt x="310" y="1027"/>
                </a:lnTo>
                <a:lnTo>
                  <a:pt x="374" y="954"/>
                </a:lnTo>
                <a:lnTo>
                  <a:pt x="445" y="878"/>
                </a:lnTo>
                <a:lnTo>
                  <a:pt x="519" y="799"/>
                </a:lnTo>
                <a:lnTo>
                  <a:pt x="557" y="759"/>
                </a:lnTo>
                <a:lnTo>
                  <a:pt x="597" y="719"/>
                </a:lnTo>
                <a:lnTo>
                  <a:pt x="637" y="679"/>
                </a:lnTo>
                <a:lnTo>
                  <a:pt x="678" y="640"/>
                </a:lnTo>
                <a:lnTo>
                  <a:pt x="719" y="601"/>
                </a:lnTo>
                <a:lnTo>
                  <a:pt x="761" y="563"/>
                </a:lnTo>
                <a:lnTo>
                  <a:pt x="802" y="526"/>
                </a:lnTo>
                <a:lnTo>
                  <a:pt x="845" y="490"/>
                </a:lnTo>
                <a:lnTo>
                  <a:pt x="888" y="455"/>
                </a:lnTo>
                <a:lnTo>
                  <a:pt x="930" y="421"/>
                </a:lnTo>
                <a:lnTo>
                  <a:pt x="973" y="389"/>
                </a:lnTo>
                <a:lnTo>
                  <a:pt x="1014" y="360"/>
                </a:lnTo>
                <a:lnTo>
                  <a:pt x="1056" y="331"/>
                </a:lnTo>
                <a:lnTo>
                  <a:pt x="1095" y="305"/>
                </a:lnTo>
                <a:lnTo>
                  <a:pt x="1135" y="280"/>
                </a:lnTo>
                <a:lnTo>
                  <a:pt x="1172" y="257"/>
                </a:lnTo>
                <a:lnTo>
                  <a:pt x="1207" y="235"/>
                </a:lnTo>
                <a:lnTo>
                  <a:pt x="1242" y="215"/>
                </a:lnTo>
                <a:lnTo>
                  <a:pt x="1275" y="197"/>
                </a:lnTo>
                <a:lnTo>
                  <a:pt x="1307" y="180"/>
                </a:lnTo>
                <a:lnTo>
                  <a:pt x="1366" y="149"/>
                </a:lnTo>
                <a:lnTo>
                  <a:pt x="1421" y="124"/>
                </a:lnTo>
                <a:lnTo>
                  <a:pt x="1470" y="103"/>
                </a:lnTo>
                <a:lnTo>
                  <a:pt x="1514" y="86"/>
                </a:lnTo>
                <a:lnTo>
                  <a:pt x="1552" y="72"/>
                </a:lnTo>
                <a:lnTo>
                  <a:pt x="1585" y="62"/>
                </a:lnTo>
                <a:lnTo>
                  <a:pt x="1614" y="55"/>
                </a:lnTo>
                <a:lnTo>
                  <a:pt x="1636" y="50"/>
                </a:lnTo>
                <a:lnTo>
                  <a:pt x="1666" y="46"/>
                </a:lnTo>
                <a:lnTo>
                  <a:pt x="1677" y="44"/>
                </a:lnTo>
                <a:lnTo>
                  <a:pt x="1549" y="0"/>
                </a:lnTo>
                <a:lnTo>
                  <a:pt x="1543" y="2"/>
                </a:lnTo>
                <a:lnTo>
                  <a:pt x="1527" y="7"/>
                </a:lnTo>
                <a:lnTo>
                  <a:pt x="1500" y="16"/>
                </a:lnTo>
                <a:lnTo>
                  <a:pt x="1466" y="30"/>
                </a:lnTo>
                <a:lnTo>
                  <a:pt x="1422" y="47"/>
                </a:lnTo>
                <a:lnTo>
                  <a:pt x="1371" y="68"/>
                </a:lnTo>
                <a:lnTo>
                  <a:pt x="1314" y="93"/>
                </a:lnTo>
                <a:lnTo>
                  <a:pt x="1251" y="124"/>
                </a:lnTo>
                <a:lnTo>
                  <a:pt x="1218" y="141"/>
                </a:lnTo>
                <a:lnTo>
                  <a:pt x="1183" y="159"/>
                </a:lnTo>
                <a:lnTo>
                  <a:pt x="1148" y="178"/>
                </a:lnTo>
                <a:lnTo>
                  <a:pt x="1111" y="199"/>
                </a:lnTo>
                <a:lnTo>
                  <a:pt x="1074" y="220"/>
                </a:lnTo>
                <a:lnTo>
                  <a:pt x="1037" y="243"/>
                </a:lnTo>
                <a:lnTo>
                  <a:pt x="998" y="268"/>
                </a:lnTo>
                <a:lnTo>
                  <a:pt x="960" y="293"/>
                </a:lnTo>
                <a:lnTo>
                  <a:pt x="921" y="320"/>
                </a:lnTo>
                <a:lnTo>
                  <a:pt x="881" y="348"/>
                </a:lnTo>
                <a:lnTo>
                  <a:pt x="842" y="378"/>
                </a:lnTo>
                <a:lnTo>
                  <a:pt x="802" y="408"/>
                </a:lnTo>
                <a:lnTo>
                  <a:pt x="762" y="441"/>
                </a:lnTo>
                <a:lnTo>
                  <a:pt x="723" y="475"/>
                </a:lnTo>
                <a:lnTo>
                  <a:pt x="684" y="510"/>
                </a:lnTo>
                <a:lnTo>
                  <a:pt x="645" y="547"/>
                </a:lnTo>
                <a:lnTo>
                  <a:pt x="570" y="621"/>
                </a:lnTo>
                <a:lnTo>
                  <a:pt x="499" y="693"/>
                </a:lnTo>
                <a:lnTo>
                  <a:pt x="433" y="764"/>
                </a:lnTo>
                <a:lnTo>
                  <a:pt x="371" y="832"/>
                </a:lnTo>
                <a:lnTo>
                  <a:pt x="313" y="897"/>
                </a:lnTo>
                <a:lnTo>
                  <a:pt x="260" y="959"/>
                </a:lnTo>
                <a:lnTo>
                  <a:pt x="211" y="1017"/>
                </a:lnTo>
                <a:lnTo>
                  <a:pt x="168" y="1071"/>
                </a:lnTo>
                <a:lnTo>
                  <a:pt x="129" y="1119"/>
                </a:lnTo>
                <a:lnTo>
                  <a:pt x="95" y="1163"/>
                </a:lnTo>
                <a:lnTo>
                  <a:pt x="66" y="1202"/>
                </a:lnTo>
                <a:lnTo>
                  <a:pt x="42" y="1234"/>
                </a:lnTo>
                <a:lnTo>
                  <a:pt x="24" y="1260"/>
                </a:lnTo>
                <a:lnTo>
                  <a:pt x="10" y="1279"/>
                </a:lnTo>
                <a:lnTo>
                  <a:pt x="2" y="1291"/>
                </a:lnTo>
                <a:lnTo>
                  <a:pt x="0" y="1294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square" lIns="91440" tIns="45720" rIns="91440" bIns="45720" anchor="ctr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dirty="0">
              <a:solidFill>
                <a:srgbClr val="0052A4"/>
              </a:solidFill>
              <a:latin typeface="阿里巴巴普惠体 2.0 55 Regular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27" name="îṡļïḋê">
            <a:extLst>
              <a:ext uri="{FF2B5EF4-FFF2-40B4-BE49-F238E27FC236}">
                <a16:creationId xmlns:a16="http://schemas.microsoft.com/office/drawing/2014/main" id="{2ABB07CA-D6B7-6EA1-22F7-24E563E197AF}"/>
              </a:ext>
            </a:extLst>
          </p:cNvPr>
          <p:cNvSpPr/>
          <p:nvPr/>
        </p:nvSpPr>
        <p:spPr bwMode="auto">
          <a:xfrm>
            <a:off x="8188258" y="2117111"/>
            <a:ext cx="1999574" cy="404910"/>
          </a:xfrm>
          <a:custGeom>
            <a:avLst/>
            <a:gdLst>
              <a:gd name="T0" fmla="*/ 94 w 3000"/>
              <a:gd name="T1" fmla="*/ 697 h 697"/>
              <a:gd name="T2" fmla="*/ 106 w 3000"/>
              <a:gd name="T3" fmla="*/ 686 h 697"/>
              <a:gd name="T4" fmla="*/ 146 w 3000"/>
              <a:gd name="T5" fmla="*/ 672 h 697"/>
              <a:gd name="T6" fmla="*/ 209 w 3000"/>
              <a:gd name="T7" fmla="*/ 655 h 697"/>
              <a:gd name="T8" fmla="*/ 296 w 3000"/>
              <a:gd name="T9" fmla="*/ 636 h 697"/>
              <a:gd name="T10" fmla="*/ 523 w 3000"/>
              <a:gd name="T11" fmla="*/ 591 h 697"/>
              <a:gd name="T12" fmla="*/ 809 w 3000"/>
              <a:gd name="T13" fmla="*/ 540 h 697"/>
              <a:gd name="T14" fmla="*/ 1130 w 3000"/>
              <a:gd name="T15" fmla="*/ 486 h 697"/>
              <a:gd name="T16" fmla="*/ 1467 w 3000"/>
              <a:gd name="T17" fmla="*/ 431 h 697"/>
              <a:gd name="T18" fmla="*/ 1799 w 3000"/>
              <a:gd name="T19" fmla="*/ 380 h 697"/>
              <a:gd name="T20" fmla="*/ 2105 w 3000"/>
              <a:gd name="T21" fmla="*/ 335 h 697"/>
              <a:gd name="T22" fmla="*/ 2242 w 3000"/>
              <a:gd name="T23" fmla="*/ 313 h 697"/>
              <a:gd name="T24" fmla="*/ 2363 w 3000"/>
              <a:gd name="T25" fmla="*/ 289 h 697"/>
              <a:gd name="T26" fmla="*/ 2473 w 3000"/>
              <a:gd name="T27" fmla="*/ 265 h 697"/>
              <a:gd name="T28" fmla="*/ 2571 w 3000"/>
              <a:gd name="T29" fmla="*/ 240 h 697"/>
              <a:gd name="T30" fmla="*/ 2656 w 3000"/>
              <a:gd name="T31" fmla="*/ 214 h 697"/>
              <a:gd name="T32" fmla="*/ 2730 w 3000"/>
              <a:gd name="T33" fmla="*/ 189 h 697"/>
              <a:gd name="T34" fmla="*/ 2794 w 3000"/>
              <a:gd name="T35" fmla="*/ 163 h 697"/>
              <a:gd name="T36" fmla="*/ 2848 w 3000"/>
              <a:gd name="T37" fmla="*/ 139 h 697"/>
              <a:gd name="T38" fmla="*/ 2892 w 3000"/>
              <a:gd name="T39" fmla="*/ 116 h 697"/>
              <a:gd name="T40" fmla="*/ 2928 w 3000"/>
              <a:gd name="T41" fmla="*/ 95 h 697"/>
              <a:gd name="T42" fmla="*/ 2956 w 3000"/>
              <a:gd name="T43" fmla="*/ 74 h 697"/>
              <a:gd name="T44" fmla="*/ 2977 w 3000"/>
              <a:gd name="T45" fmla="*/ 58 h 697"/>
              <a:gd name="T46" fmla="*/ 2991 w 3000"/>
              <a:gd name="T47" fmla="*/ 43 h 697"/>
              <a:gd name="T48" fmla="*/ 2998 w 3000"/>
              <a:gd name="T49" fmla="*/ 31 h 697"/>
              <a:gd name="T50" fmla="*/ 3000 w 3000"/>
              <a:gd name="T51" fmla="*/ 24 h 697"/>
              <a:gd name="T52" fmla="*/ 2997 w 3000"/>
              <a:gd name="T53" fmla="*/ 19 h 697"/>
              <a:gd name="T54" fmla="*/ 2939 w 3000"/>
              <a:gd name="T55" fmla="*/ 3 h 697"/>
              <a:gd name="T56" fmla="*/ 2893 w 3000"/>
              <a:gd name="T57" fmla="*/ 18 h 697"/>
              <a:gd name="T58" fmla="*/ 2802 w 3000"/>
              <a:gd name="T59" fmla="*/ 48 h 697"/>
              <a:gd name="T60" fmla="*/ 2663 w 3000"/>
              <a:gd name="T61" fmla="*/ 88 h 697"/>
              <a:gd name="T62" fmla="*/ 2473 w 3000"/>
              <a:gd name="T63" fmla="*/ 136 h 697"/>
              <a:gd name="T64" fmla="*/ 2233 w 3000"/>
              <a:gd name="T65" fmla="*/ 190 h 697"/>
              <a:gd name="T66" fmla="*/ 2020 w 3000"/>
              <a:gd name="T67" fmla="*/ 233 h 697"/>
              <a:gd name="T68" fmla="*/ 1860 w 3000"/>
              <a:gd name="T69" fmla="*/ 262 h 697"/>
              <a:gd name="T70" fmla="*/ 1688 w 3000"/>
              <a:gd name="T71" fmla="*/ 291 h 697"/>
              <a:gd name="T72" fmla="*/ 1501 w 3000"/>
              <a:gd name="T73" fmla="*/ 320 h 697"/>
              <a:gd name="T74" fmla="*/ 1304 w 3000"/>
              <a:gd name="T75" fmla="*/ 349 h 697"/>
              <a:gd name="T76" fmla="*/ 1121 w 3000"/>
              <a:gd name="T77" fmla="*/ 377 h 697"/>
              <a:gd name="T78" fmla="*/ 954 w 3000"/>
              <a:gd name="T79" fmla="*/ 406 h 697"/>
              <a:gd name="T80" fmla="*/ 803 w 3000"/>
              <a:gd name="T81" fmla="*/ 434 h 697"/>
              <a:gd name="T82" fmla="*/ 666 w 3000"/>
              <a:gd name="T83" fmla="*/ 462 h 697"/>
              <a:gd name="T84" fmla="*/ 545 w 3000"/>
              <a:gd name="T85" fmla="*/ 489 h 697"/>
              <a:gd name="T86" fmla="*/ 388 w 3000"/>
              <a:gd name="T87" fmla="*/ 527 h 697"/>
              <a:gd name="T88" fmla="*/ 225 w 3000"/>
              <a:gd name="T89" fmla="*/ 574 h 697"/>
              <a:gd name="T90" fmla="*/ 110 w 3000"/>
              <a:gd name="T91" fmla="*/ 612 h 697"/>
              <a:gd name="T92" fmla="*/ 38 w 3000"/>
              <a:gd name="T93" fmla="*/ 641 h 697"/>
              <a:gd name="T94" fmla="*/ 4 w 3000"/>
              <a:gd name="T95" fmla="*/ 655 h 6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000" h="697">
                <a:moveTo>
                  <a:pt x="0" y="657"/>
                </a:moveTo>
                <a:lnTo>
                  <a:pt x="94" y="697"/>
                </a:lnTo>
                <a:lnTo>
                  <a:pt x="96" y="691"/>
                </a:lnTo>
                <a:lnTo>
                  <a:pt x="106" y="686"/>
                </a:lnTo>
                <a:lnTo>
                  <a:pt x="123" y="680"/>
                </a:lnTo>
                <a:lnTo>
                  <a:pt x="146" y="672"/>
                </a:lnTo>
                <a:lnTo>
                  <a:pt x="174" y="664"/>
                </a:lnTo>
                <a:lnTo>
                  <a:pt x="209" y="655"/>
                </a:lnTo>
                <a:lnTo>
                  <a:pt x="251" y="646"/>
                </a:lnTo>
                <a:lnTo>
                  <a:pt x="296" y="636"/>
                </a:lnTo>
                <a:lnTo>
                  <a:pt x="402" y="614"/>
                </a:lnTo>
                <a:lnTo>
                  <a:pt x="523" y="591"/>
                </a:lnTo>
                <a:lnTo>
                  <a:pt x="661" y="565"/>
                </a:lnTo>
                <a:lnTo>
                  <a:pt x="809" y="540"/>
                </a:lnTo>
                <a:lnTo>
                  <a:pt x="966" y="513"/>
                </a:lnTo>
                <a:lnTo>
                  <a:pt x="1130" y="486"/>
                </a:lnTo>
                <a:lnTo>
                  <a:pt x="1297" y="459"/>
                </a:lnTo>
                <a:lnTo>
                  <a:pt x="1467" y="431"/>
                </a:lnTo>
                <a:lnTo>
                  <a:pt x="1635" y="406"/>
                </a:lnTo>
                <a:lnTo>
                  <a:pt x="1799" y="380"/>
                </a:lnTo>
                <a:lnTo>
                  <a:pt x="1956" y="356"/>
                </a:lnTo>
                <a:lnTo>
                  <a:pt x="2105" y="335"/>
                </a:lnTo>
                <a:lnTo>
                  <a:pt x="2175" y="324"/>
                </a:lnTo>
                <a:lnTo>
                  <a:pt x="2242" y="313"/>
                </a:lnTo>
                <a:lnTo>
                  <a:pt x="2304" y="301"/>
                </a:lnTo>
                <a:lnTo>
                  <a:pt x="2363" y="289"/>
                </a:lnTo>
                <a:lnTo>
                  <a:pt x="2421" y="278"/>
                </a:lnTo>
                <a:lnTo>
                  <a:pt x="2473" y="265"/>
                </a:lnTo>
                <a:lnTo>
                  <a:pt x="2523" y="252"/>
                </a:lnTo>
                <a:lnTo>
                  <a:pt x="2571" y="240"/>
                </a:lnTo>
                <a:lnTo>
                  <a:pt x="2615" y="227"/>
                </a:lnTo>
                <a:lnTo>
                  <a:pt x="2656" y="214"/>
                </a:lnTo>
                <a:lnTo>
                  <a:pt x="2694" y="201"/>
                </a:lnTo>
                <a:lnTo>
                  <a:pt x="2730" y="189"/>
                </a:lnTo>
                <a:lnTo>
                  <a:pt x="2763" y="176"/>
                </a:lnTo>
                <a:lnTo>
                  <a:pt x="2794" y="163"/>
                </a:lnTo>
                <a:lnTo>
                  <a:pt x="2822" y="151"/>
                </a:lnTo>
                <a:lnTo>
                  <a:pt x="2848" y="139"/>
                </a:lnTo>
                <a:lnTo>
                  <a:pt x="2871" y="127"/>
                </a:lnTo>
                <a:lnTo>
                  <a:pt x="2892" y="116"/>
                </a:lnTo>
                <a:lnTo>
                  <a:pt x="2911" y="105"/>
                </a:lnTo>
                <a:lnTo>
                  <a:pt x="2928" y="95"/>
                </a:lnTo>
                <a:lnTo>
                  <a:pt x="2943" y="84"/>
                </a:lnTo>
                <a:lnTo>
                  <a:pt x="2956" y="74"/>
                </a:lnTo>
                <a:lnTo>
                  <a:pt x="2967" y="65"/>
                </a:lnTo>
                <a:lnTo>
                  <a:pt x="2977" y="58"/>
                </a:lnTo>
                <a:lnTo>
                  <a:pt x="2984" y="49"/>
                </a:lnTo>
                <a:lnTo>
                  <a:pt x="2991" y="43"/>
                </a:lnTo>
                <a:lnTo>
                  <a:pt x="2995" y="36"/>
                </a:lnTo>
                <a:lnTo>
                  <a:pt x="2998" y="31"/>
                </a:lnTo>
                <a:lnTo>
                  <a:pt x="2999" y="27"/>
                </a:lnTo>
                <a:lnTo>
                  <a:pt x="3000" y="24"/>
                </a:lnTo>
                <a:lnTo>
                  <a:pt x="2999" y="21"/>
                </a:lnTo>
                <a:lnTo>
                  <a:pt x="2997" y="19"/>
                </a:lnTo>
                <a:lnTo>
                  <a:pt x="2944" y="0"/>
                </a:lnTo>
                <a:lnTo>
                  <a:pt x="2939" y="3"/>
                </a:lnTo>
                <a:lnTo>
                  <a:pt x="2922" y="9"/>
                </a:lnTo>
                <a:lnTo>
                  <a:pt x="2893" y="18"/>
                </a:lnTo>
                <a:lnTo>
                  <a:pt x="2853" y="32"/>
                </a:lnTo>
                <a:lnTo>
                  <a:pt x="2802" y="48"/>
                </a:lnTo>
                <a:lnTo>
                  <a:pt x="2738" y="66"/>
                </a:lnTo>
                <a:lnTo>
                  <a:pt x="2663" y="88"/>
                </a:lnTo>
                <a:lnTo>
                  <a:pt x="2574" y="110"/>
                </a:lnTo>
                <a:lnTo>
                  <a:pt x="2473" y="136"/>
                </a:lnTo>
                <a:lnTo>
                  <a:pt x="2359" y="162"/>
                </a:lnTo>
                <a:lnTo>
                  <a:pt x="2233" y="190"/>
                </a:lnTo>
                <a:lnTo>
                  <a:pt x="2094" y="218"/>
                </a:lnTo>
                <a:lnTo>
                  <a:pt x="2020" y="233"/>
                </a:lnTo>
                <a:lnTo>
                  <a:pt x="1941" y="247"/>
                </a:lnTo>
                <a:lnTo>
                  <a:pt x="1860" y="262"/>
                </a:lnTo>
                <a:lnTo>
                  <a:pt x="1775" y="277"/>
                </a:lnTo>
                <a:lnTo>
                  <a:pt x="1688" y="291"/>
                </a:lnTo>
                <a:lnTo>
                  <a:pt x="1596" y="305"/>
                </a:lnTo>
                <a:lnTo>
                  <a:pt x="1501" y="320"/>
                </a:lnTo>
                <a:lnTo>
                  <a:pt x="1402" y="334"/>
                </a:lnTo>
                <a:lnTo>
                  <a:pt x="1304" y="349"/>
                </a:lnTo>
                <a:lnTo>
                  <a:pt x="1211" y="362"/>
                </a:lnTo>
                <a:lnTo>
                  <a:pt x="1121" y="377"/>
                </a:lnTo>
                <a:lnTo>
                  <a:pt x="1035" y="391"/>
                </a:lnTo>
                <a:lnTo>
                  <a:pt x="954" y="406"/>
                </a:lnTo>
                <a:lnTo>
                  <a:pt x="876" y="419"/>
                </a:lnTo>
                <a:lnTo>
                  <a:pt x="803" y="434"/>
                </a:lnTo>
                <a:lnTo>
                  <a:pt x="733" y="448"/>
                </a:lnTo>
                <a:lnTo>
                  <a:pt x="666" y="462"/>
                </a:lnTo>
                <a:lnTo>
                  <a:pt x="604" y="475"/>
                </a:lnTo>
                <a:lnTo>
                  <a:pt x="545" y="489"/>
                </a:lnTo>
                <a:lnTo>
                  <a:pt x="488" y="502"/>
                </a:lnTo>
                <a:lnTo>
                  <a:pt x="388" y="527"/>
                </a:lnTo>
                <a:lnTo>
                  <a:pt x="300" y="552"/>
                </a:lnTo>
                <a:lnTo>
                  <a:pt x="225" y="574"/>
                </a:lnTo>
                <a:lnTo>
                  <a:pt x="162" y="595"/>
                </a:lnTo>
                <a:lnTo>
                  <a:pt x="110" y="612"/>
                </a:lnTo>
                <a:lnTo>
                  <a:pt x="69" y="628"/>
                </a:lnTo>
                <a:lnTo>
                  <a:pt x="38" y="641"/>
                </a:lnTo>
                <a:lnTo>
                  <a:pt x="17" y="649"/>
                </a:lnTo>
                <a:lnTo>
                  <a:pt x="4" y="655"/>
                </a:lnTo>
                <a:lnTo>
                  <a:pt x="0" y="657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square" lIns="91440" tIns="45720" rIns="91440" bIns="45720" anchor="ctr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dirty="0">
              <a:solidFill>
                <a:srgbClr val="0052A4"/>
              </a:solidFill>
              <a:latin typeface="阿里巴巴普惠体 2.0 55 Regular" panose="00020600040101010101" pitchFamily="18" charset="-122"/>
              <a:cs typeface="+mn-ea"/>
              <a:sym typeface="+mn-lt"/>
            </a:endParaRP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49EB814F-8146-F326-FEF7-95F526C7D04E}"/>
              </a:ext>
            </a:extLst>
          </p:cNvPr>
          <p:cNvCxnSpPr>
            <a:cxnSpLocks/>
          </p:cNvCxnSpPr>
          <p:nvPr/>
        </p:nvCxnSpPr>
        <p:spPr>
          <a:xfrm flipV="1">
            <a:off x="906211" y="2766521"/>
            <a:ext cx="0" cy="1891489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6">
            <a:extLst>
              <a:ext uri="{FF2B5EF4-FFF2-40B4-BE49-F238E27FC236}">
                <a16:creationId xmlns:a16="http://schemas.microsoft.com/office/drawing/2014/main" id="{34F9769D-777B-047A-7C14-31312A69A7C4}"/>
              </a:ext>
            </a:extLst>
          </p:cNvPr>
          <p:cNvSpPr txBox="1"/>
          <p:nvPr/>
        </p:nvSpPr>
        <p:spPr bwMode="auto">
          <a:xfrm>
            <a:off x="932186" y="3853566"/>
            <a:ext cx="2063592" cy="739561"/>
          </a:xfrm>
          <a:prstGeom prst="rect">
            <a:avLst/>
          </a:prstGeom>
          <a:noFill/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R="0" lvl="0" indent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000" b="0" i="0" u="none" strike="noStrike" kern="0" cap="none" spc="0" normalizeH="0" baseline="0">
                <a:ln>
                  <a:noFill/>
                </a:ln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zh-CN" altLang="en-US" sz="1200" dirty="0">
                <a:solidFill>
                  <a:schemeClr val="accent6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  <a:sym typeface="+mn-lt"/>
              </a:rPr>
              <a:t>构建公司各层级领导干部的胜任素质模型，并进行人才测评工作</a:t>
            </a:r>
          </a:p>
        </p:txBody>
      </p:sp>
      <p:sp>
        <p:nvSpPr>
          <p:cNvPr id="30" name="波形 29">
            <a:extLst>
              <a:ext uri="{FF2B5EF4-FFF2-40B4-BE49-F238E27FC236}">
                <a16:creationId xmlns:a16="http://schemas.microsoft.com/office/drawing/2014/main" id="{829CFD81-2D7C-EDDA-1F56-EF5B6B3B8F6A}"/>
              </a:ext>
            </a:extLst>
          </p:cNvPr>
          <p:cNvSpPr/>
          <p:nvPr/>
        </p:nvSpPr>
        <p:spPr>
          <a:xfrm>
            <a:off x="897145" y="2730143"/>
            <a:ext cx="2098632" cy="1057798"/>
          </a:xfrm>
          <a:prstGeom prst="wave">
            <a:avLst>
              <a:gd name="adj1" fmla="val 8038"/>
              <a:gd name="adj2" fmla="val 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BD7A5C5E-28CC-0A36-3A4A-840EC07900ED}"/>
              </a:ext>
            </a:extLst>
          </p:cNvPr>
          <p:cNvSpPr txBox="1"/>
          <p:nvPr/>
        </p:nvSpPr>
        <p:spPr>
          <a:xfrm>
            <a:off x="906211" y="3057033"/>
            <a:ext cx="3057266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构建胜任素质模型</a:t>
            </a:r>
          </a:p>
        </p:txBody>
      </p: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FF280908-B568-58EC-3E7B-40A2B807160E}"/>
              </a:ext>
            </a:extLst>
          </p:cNvPr>
          <p:cNvCxnSpPr>
            <a:cxnSpLocks/>
          </p:cNvCxnSpPr>
          <p:nvPr/>
        </p:nvCxnSpPr>
        <p:spPr>
          <a:xfrm flipV="1">
            <a:off x="4501080" y="4658010"/>
            <a:ext cx="0" cy="1891489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6">
            <a:extLst>
              <a:ext uri="{FF2B5EF4-FFF2-40B4-BE49-F238E27FC236}">
                <a16:creationId xmlns:a16="http://schemas.microsoft.com/office/drawing/2014/main" id="{2AAFC4BE-82B3-A730-9E16-70C76BA989EE}"/>
              </a:ext>
            </a:extLst>
          </p:cNvPr>
          <p:cNvSpPr txBox="1"/>
          <p:nvPr/>
        </p:nvSpPr>
        <p:spPr bwMode="auto">
          <a:xfrm>
            <a:off x="4553202" y="5781433"/>
            <a:ext cx="2071434" cy="739561"/>
          </a:xfrm>
          <a:prstGeom prst="rect">
            <a:avLst/>
          </a:prstGeom>
          <a:noFill/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R="0" lvl="0" indent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000" b="0" i="0" u="none" strike="noStrike" kern="0" cap="none" spc="0" normalizeH="0" baseline="0">
                <a:ln>
                  <a:noFill/>
                </a:ln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  <a:sym typeface="+mn-lt"/>
              </a:rPr>
              <a:t>开展同业培训调研，学习市场先进培训经验，加强与企业大学合作</a:t>
            </a:r>
          </a:p>
        </p:txBody>
      </p:sp>
      <p:sp>
        <p:nvSpPr>
          <p:cNvPr id="39" name="波形 38">
            <a:extLst>
              <a:ext uri="{FF2B5EF4-FFF2-40B4-BE49-F238E27FC236}">
                <a16:creationId xmlns:a16="http://schemas.microsoft.com/office/drawing/2014/main" id="{B208056C-5690-B18D-54DB-8C4E91E6F73B}"/>
              </a:ext>
            </a:extLst>
          </p:cNvPr>
          <p:cNvSpPr/>
          <p:nvPr/>
        </p:nvSpPr>
        <p:spPr>
          <a:xfrm>
            <a:off x="4492014" y="4621632"/>
            <a:ext cx="2098632" cy="1057798"/>
          </a:xfrm>
          <a:prstGeom prst="wave">
            <a:avLst>
              <a:gd name="adj1" fmla="val 8038"/>
              <a:gd name="adj2" fmla="val 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498B8313-448B-DCBA-6652-8C175A8AE067}"/>
              </a:ext>
            </a:extLst>
          </p:cNvPr>
          <p:cNvSpPr txBox="1"/>
          <p:nvPr/>
        </p:nvSpPr>
        <p:spPr>
          <a:xfrm>
            <a:off x="4565666" y="4965865"/>
            <a:ext cx="2046506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设计开发培训课程</a:t>
            </a:r>
          </a:p>
        </p:txBody>
      </p: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82BE3FE7-D2C2-A0E8-3E4B-20DB6D18D0A1}"/>
              </a:ext>
            </a:extLst>
          </p:cNvPr>
          <p:cNvCxnSpPr>
            <a:cxnSpLocks/>
          </p:cNvCxnSpPr>
          <p:nvPr/>
        </p:nvCxnSpPr>
        <p:spPr>
          <a:xfrm flipV="1">
            <a:off x="5429354" y="1277180"/>
            <a:ext cx="0" cy="1891489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6">
            <a:extLst>
              <a:ext uri="{FF2B5EF4-FFF2-40B4-BE49-F238E27FC236}">
                <a16:creationId xmlns:a16="http://schemas.microsoft.com/office/drawing/2014/main" id="{F122736A-18D2-7CBD-F2D9-946FADBC6734}"/>
              </a:ext>
            </a:extLst>
          </p:cNvPr>
          <p:cNvSpPr txBox="1"/>
          <p:nvPr/>
        </p:nvSpPr>
        <p:spPr bwMode="auto">
          <a:xfrm>
            <a:off x="5490543" y="2331509"/>
            <a:ext cx="2071434" cy="517962"/>
          </a:xfrm>
          <a:prstGeom prst="rect">
            <a:avLst/>
          </a:prstGeom>
          <a:noFill/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R="0" lvl="0" indent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000" b="0" i="0" u="none" strike="noStrike" kern="0" cap="none" spc="0" normalizeH="0" baseline="0">
                <a:ln>
                  <a:noFill/>
                </a:ln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zh-CN" altLang="en-US" sz="1200" dirty="0">
                <a:solidFill>
                  <a:schemeClr val="accent6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  <a:sym typeface="+mn-lt"/>
              </a:rPr>
              <a:t>根据公司人才盘点情况，及时招聘和储备优秀人才</a:t>
            </a:r>
          </a:p>
        </p:txBody>
      </p:sp>
      <p:sp>
        <p:nvSpPr>
          <p:cNvPr id="43" name="波形 42">
            <a:extLst>
              <a:ext uri="{FF2B5EF4-FFF2-40B4-BE49-F238E27FC236}">
                <a16:creationId xmlns:a16="http://schemas.microsoft.com/office/drawing/2014/main" id="{D6EAADEE-993B-12A7-F13F-0D72B2169323}"/>
              </a:ext>
            </a:extLst>
          </p:cNvPr>
          <p:cNvSpPr/>
          <p:nvPr/>
        </p:nvSpPr>
        <p:spPr>
          <a:xfrm>
            <a:off x="5420288" y="1240802"/>
            <a:ext cx="2098632" cy="1057798"/>
          </a:xfrm>
          <a:prstGeom prst="wave">
            <a:avLst>
              <a:gd name="adj1" fmla="val 8038"/>
              <a:gd name="adj2" fmla="val 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053994CD-65A3-6D8D-A021-F7A31BDD6BE1}"/>
              </a:ext>
            </a:extLst>
          </p:cNvPr>
          <p:cNvSpPr txBox="1"/>
          <p:nvPr/>
        </p:nvSpPr>
        <p:spPr>
          <a:xfrm>
            <a:off x="5438421" y="1563667"/>
            <a:ext cx="3057266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招聘任用合适人才</a:t>
            </a:r>
          </a:p>
        </p:txBody>
      </p: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7321A9C2-E975-2DAD-2DE3-8A76CB401208}"/>
              </a:ext>
            </a:extLst>
          </p:cNvPr>
          <p:cNvCxnSpPr>
            <a:cxnSpLocks/>
          </p:cNvCxnSpPr>
          <p:nvPr/>
        </p:nvCxnSpPr>
        <p:spPr>
          <a:xfrm flipV="1">
            <a:off x="9128673" y="2407580"/>
            <a:ext cx="0" cy="1891489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本框 6">
            <a:extLst>
              <a:ext uri="{FF2B5EF4-FFF2-40B4-BE49-F238E27FC236}">
                <a16:creationId xmlns:a16="http://schemas.microsoft.com/office/drawing/2014/main" id="{FA4ABA52-AC0A-3730-CF2C-857985A42144}"/>
              </a:ext>
            </a:extLst>
          </p:cNvPr>
          <p:cNvSpPr txBox="1"/>
          <p:nvPr/>
        </p:nvSpPr>
        <p:spPr bwMode="auto">
          <a:xfrm>
            <a:off x="9180795" y="3531003"/>
            <a:ext cx="2071434" cy="517962"/>
          </a:xfrm>
          <a:prstGeom prst="rect">
            <a:avLst/>
          </a:prstGeom>
          <a:noFill/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R="0" lvl="0" indent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000" b="0" i="0" u="none" strike="noStrike" kern="0" cap="none" spc="0" normalizeH="0" baseline="0">
                <a:ln>
                  <a:noFill/>
                </a:ln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2.0 55 Regular" panose="00020600040101010101" pitchFamily="18" charset="-122"/>
                <a:sym typeface="+mn-lt"/>
              </a:rPr>
              <a:t>人力资源规划、薪酬、绩效、员工关系等模块常规工作</a:t>
            </a:r>
          </a:p>
        </p:txBody>
      </p:sp>
      <p:sp>
        <p:nvSpPr>
          <p:cNvPr id="47" name="波形 46">
            <a:extLst>
              <a:ext uri="{FF2B5EF4-FFF2-40B4-BE49-F238E27FC236}">
                <a16:creationId xmlns:a16="http://schemas.microsoft.com/office/drawing/2014/main" id="{B26B8FEB-0984-8E1F-CCE1-6710BA44C8CA}"/>
              </a:ext>
            </a:extLst>
          </p:cNvPr>
          <p:cNvSpPr/>
          <p:nvPr/>
        </p:nvSpPr>
        <p:spPr>
          <a:xfrm>
            <a:off x="9119607" y="2371202"/>
            <a:ext cx="2098632" cy="1057798"/>
          </a:xfrm>
          <a:prstGeom prst="wave">
            <a:avLst>
              <a:gd name="adj1" fmla="val 8038"/>
              <a:gd name="adj2" fmla="val 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13E9449A-7BDD-59F2-4271-690428E426D8}"/>
              </a:ext>
            </a:extLst>
          </p:cNvPr>
          <p:cNvSpPr txBox="1"/>
          <p:nvPr/>
        </p:nvSpPr>
        <p:spPr>
          <a:xfrm>
            <a:off x="9170114" y="2722278"/>
            <a:ext cx="2046506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完成部门常规工作</a:t>
            </a:r>
          </a:p>
        </p:txBody>
      </p:sp>
      <p:sp>
        <p:nvSpPr>
          <p:cNvPr id="59" name="等腰三角形 58">
            <a:extLst>
              <a:ext uri="{FF2B5EF4-FFF2-40B4-BE49-F238E27FC236}">
                <a16:creationId xmlns:a16="http://schemas.microsoft.com/office/drawing/2014/main" id="{B0C41A54-5AC9-DF5C-7779-DF5A7D12F23A}"/>
              </a:ext>
            </a:extLst>
          </p:cNvPr>
          <p:cNvSpPr/>
          <p:nvPr/>
        </p:nvSpPr>
        <p:spPr>
          <a:xfrm>
            <a:off x="740861" y="4648590"/>
            <a:ext cx="330699" cy="285085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63" name="等腰三角形 62">
            <a:extLst>
              <a:ext uri="{FF2B5EF4-FFF2-40B4-BE49-F238E27FC236}">
                <a16:creationId xmlns:a16="http://schemas.microsoft.com/office/drawing/2014/main" id="{A241081F-3D00-357A-9FFD-42BE25651103}"/>
              </a:ext>
            </a:extLst>
          </p:cNvPr>
          <p:cNvSpPr/>
          <p:nvPr/>
        </p:nvSpPr>
        <p:spPr>
          <a:xfrm>
            <a:off x="5273071" y="3153164"/>
            <a:ext cx="330699" cy="285085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64" name="等腰三角形 63">
            <a:extLst>
              <a:ext uri="{FF2B5EF4-FFF2-40B4-BE49-F238E27FC236}">
                <a16:creationId xmlns:a16="http://schemas.microsoft.com/office/drawing/2014/main" id="{F37E1C84-A219-4F1D-31B9-3332F756ACC7}"/>
              </a:ext>
            </a:extLst>
          </p:cNvPr>
          <p:cNvSpPr/>
          <p:nvPr/>
        </p:nvSpPr>
        <p:spPr>
          <a:xfrm>
            <a:off x="8963323" y="4242644"/>
            <a:ext cx="330699" cy="285085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65" name="等腰三角形 64">
            <a:extLst>
              <a:ext uri="{FF2B5EF4-FFF2-40B4-BE49-F238E27FC236}">
                <a16:creationId xmlns:a16="http://schemas.microsoft.com/office/drawing/2014/main" id="{9CAE0220-8D4B-E292-9233-BEEB6B112B1E}"/>
              </a:ext>
            </a:extLst>
          </p:cNvPr>
          <p:cNvSpPr/>
          <p:nvPr/>
        </p:nvSpPr>
        <p:spPr>
          <a:xfrm>
            <a:off x="4339364" y="6480454"/>
            <a:ext cx="330699" cy="285085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AB0858CE-956B-B212-EE55-06BC74514305}"/>
              </a:ext>
            </a:extLst>
          </p:cNvPr>
          <p:cNvSpPr txBox="1"/>
          <p:nvPr/>
        </p:nvSpPr>
        <p:spPr>
          <a:xfrm>
            <a:off x="749052" y="4646346"/>
            <a:ext cx="697137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阿里巴巴普惠体 2.0 55 Regular" panose="00020600040101010101" pitchFamily="18" charset="-122"/>
                <a:cs typeface="Arial" panose="020B0604020202020204" pitchFamily="34" charset="0"/>
              </a:rPr>
              <a:t>1</a:t>
            </a:r>
            <a:endParaRPr lang="zh-CN" altLang="en-US" sz="1600" dirty="0">
              <a:solidFill>
                <a:schemeClr val="bg1"/>
              </a:solidFill>
              <a:latin typeface="Arial" panose="020B0604020202020204" pitchFamily="34" charset="0"/>
              <a:ea typeface="阿里巴巴普惠体 2.0 55 Regular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C1DB2947-260B-278F-3B31-349449B3CF06}"/>
              </a:ext>
            </a:extLst>
          </p:cNvPr>
          <p:cNvSpPr txBox="1"/>
          <p:nvPr/>
        </p:nvSpPr>
        <p:spPr>
          <a:xfrm>
            <a:off x="4359911" y="6487284"/>
            <a:ext cx="697137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阿里巴巴普惠体 2.0 55 Regular" panose="00020600040101010101" pitchFamily="18" charset="-122"/>
                <a:cs typeface="Arial" panose="020B0604020202020204" pitchFamily="34" charset="0"/>
              </a:rPr>
              <a:t>2</a:t>
            </a:r>
            <a:endParaRPr lang="zh-CN" altLang="en-US" sz="1600" dirty="0">
              <a:solidFill>
                <a:schemeClr val="bg1"/>
              </a:solidFill>
              <a:latin typeface="Arial" panose="020B0604020202020204" pitchFamily="34" charset="0"/>
              <a:ea typeface="阿里巴巴普惠体 2.0 55 Regular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29680E59-46E2-1D91-0BC1-B19D9F7D9919}"/>
              </a:ext>
            </a:extLst>
          </p:cNvPr>
          <p:cNvSpPr txBox="1"/>
          <p:nvPr/>
        </p:nvSpPr>
        <p:spPr>
          <a:xfrm>
            <a:off x="5293791" y="3176484"/>
            <a:ext cx="330699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阿里巴巴普惠体 2.0 55 Regular" panose="00020600040101010101" pitchFamily="18" charset="-122"/>
                <a:cs typeface="Arial" panose="020B0604020202020204" pitchFamily="34" charset="0"/>
              </a:rPr>
              <a:t>3</a:t>
            </a:r>
            <a:endParaRPr lang="zh-CN" altLang="en-US" sz="1600" dirty="0">
              <a:solidFill>
                <a:schemeClr val="bg1"/>
              </a:solidFill>
              <a:latin typeface="Arial" panose="020B0604020202020204" pitchFamily="34" charset="0"/>
              <a:ea typeface="阿里巴巴普惠体 2.0 55 Regular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A5445F8C-6E54-EE32-865F-71572CDD862E}"/>
              </a:ext>
            </a:extLst>
          </p:cNvPr>
          <p:cNvSpPr txBox="1"/>
          <p:nvPr/>
        </p:nvSpPr>
        <p:spPr>
          <a:xfrm>
            <a:off x="8963323" y="4248558"/>
            <a:ext cx="697137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阿里巴巴普惠体 2.0 55 Regular" panose="00020600040101010101" pitchFamily="18" charset="-122"/>
                <a:cs typeface="Arial" panose="020B0604020202020204" pitchFamily="34" charset="0"/>
              </a:rPr>
              <a:t>4</a:t>
            </a:r>
            <a:endParaRPr lang="zh-CN" altLang="en-US" sz="1600" dirty="0">
              <a:solidFill>
                <a:schemeClr val="bg1"/>
              </a:solidFill>
              <a:latin typeface="Arial" panose="020B0604020202020204" pitchFamily="34" charset="0"/>
              <a:ea typeface="阿里巴巴普惠体 2.0 55 Regular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7C7BA982-1B47-F63E-6783-E151750F2E0F}"/>
              </a:ext>
            </a:extLst>
          </p:cNvPr>
          <p:cNvSpPr txBox="1"/>
          <p:nvPr/>
        </p:nvSpPr>
        <p:spPr>
          <a:xfrm>
            <a:off x="1272996" y="481788"/>
            <a:ext cx="5769042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b="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PRAT 04</a:t>
            </a:r>
            <a:r>
              <a:rPr lang="en-US" altLang="zh-CN" sz="32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/</a:t>
            </a:r>
            <a:r>
              <a:rPr lang="zh-CN" altLang="en-US" sz="32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未来展望</a:t>
            </a:r>
            <a:endParaRPr lang="zh-CN" altLang="en-US" sz="4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4991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椭圆 29">
            <a:extLst>
              <a:ext uri="{FF2B5EF4-FFF2-40B4-BE49-F238E27FC236}">
                <a16:creationId xmlns:a16="http://schemas.microsoft.com/office/drawing/2014/main" id="{ECFCB445-6682-0FB2-CABD-C181CF95F7E5}"/>
              </a:ext>
            </a:extLst>
          </p:cNvPr>
          <p:cNvSpPr/>
          <p:nvPr/>
        </p:nvSpPr>
        <p:spPr>
          <a:xfrm rot="14959632">
            <a:off x="1361643" y="1272225"/>
            <a:ext cx="399320" cy="3993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A09C856-03C3-671B-B1FB-51F76F7ED7C0}"/>
              </a:ext>
            </a:extLst>
          </p:cNvPr>
          <p:cNvSpPr txBox="1"/>
          <p:nvPr/>
        </p:nvSpPr>
        <p:spPr>
          <a:xfrm>
            <a:off x="209323" y="6353647"/>
            <a:ext cx="6814196" cy="32855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4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麦克利兰提出胜任能力模型</a:t>
            </a:r>
            <a:r>
              <a:rPr lang="en-US" altLang="zh-CN" sz="14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【</a:t>
            </a:r>
            <a:r>
              <a:rPr lang="zh-CN" altLang="en-US" sz="14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冰山模型</a:t>
            </a:r>
            <a:r>
              <a:rPr lang="en-US" altLang="zh-CN" sz="14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】</a:t>
            </a:r>
            <a:endParaRPr lang="zh-CN" altLang="en-US" sz="12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1969BC5-A35A-1327-DD57-7580B410D5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" t="5428" b="4807"/>
          <a:stretch/>
        </p:blipFill>
        <p:spPr>
          <a:xfrm>
            <a:off x="904648" y="2242850"/>
            <a:ext cx="5626420" cy="4110797"/>
          </a:xfrm>
          <a:prstGeom prst="rect">
            <a:avLst/>
          </a:prstGeom>
        </p:spPr>
      </p:pic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47A76FD3-7E53-CFFB-7147-A9E96682A845}"/>
              </a:ext>
            </a:extLst>
          </p:cNvPr>
          <p:cNvCxnSpPr/>
          <p:nvPr/>
        </p:nvCxnSpPr>
        <p:spPr>
          <a:xfrm>
            <a:off x="2253589" y="3113088"/>
            <a:ext cx="130974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271592CA-0BC1-4F00-E02B-2FEC5CEE9EDF}"/>
              </a:ext>
            </a:extLst>
          </p:cNvPr>
          <p:cNvCxnSpPr/>
          <p:nvPr/>
        </p:nvCxnSpPr>
        <p:spPr>
          <a:xfrm>
            <a:off x="2253589" y="2802868"/>
            <a:ext cx="130974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54E381E0-BCA3-2C38-5A50-365F5B32EFFA}"/>
              </a:ext>
            </a:extLst>
          </p:cNvPr>
          <p:cNvSpPr txBox="1"/>
          <p:nvPr/>
        </p:nvSpPr>
        <p:spPr>
          <a:xfrm>
            <a:off x="3563331" y="2659035"/>
            <a:ext cx="1725446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技能 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Skill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EB79590-6D32-7545-D8FB-F264B5C045B0}"/>
              </a:ext>
            </a:extLst>
          </p:cNvPr>
          <p:cNvSpPr txBox="1"/>
          <p:nvPr/>
        </p:nvSpPr>
        <p:spPr>
          <a:xfrm>
            <a:off x="3563331" y="2969337"/>
            <a:ext cx="1725446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知识 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Knowledge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019935BC-B04A-5ED1-B8D7-CFDC2B4FF308}"/>
              </a:ext>
            </a:extLst>
          </p:cNvPr>
          <p:cNvCxnSpPr/>
          <p:nvPr/>
        </p:nvCxnSpPr>
        <p:spPr>
          <a:xfrm>
            <a:off x="2253589" y="4135304"/>
            <a:ext cx="130974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6CB894F7-4814-4BBC-6AC8-5A7FFC11E07E}"/>
              </a:ext>
            </a:extLst>
          </p:cNvPr>
          <p:cNvSpPr txBox="1"/>
          <p:nvPr/>
        </p:nvSpPr>
        <p:spPr>
          <a:xfrm>
            <a:off x="3563331" y="3991553"/>
            <a:ext cx="2440162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社会角色 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Social Roles</a:t>
            </a: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F8CD45F7-ACDA-19EE-5DB4-18B4E27384BE}"/>
              </a:ext>
            </a:extLst>
          </p:cNvPr>
          <p:cNvCxnSpPr/>
          <p:nvPr/>
        </p:nvCxnSpPr>
        <p:spPr>
          <a:xfrm>
            <a:off x="2253589" y="4688053"/>
            <a:ext cx="130974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F0D9623F-B726-4D5C-65F3-34EB4AD8D0C6}"/>
              </a:ext>
            </a:extLst>
          </p:cNvPr>
          <p:cNvSpPr txBox="1"/>
          <p:nvPr/>
        </p:nvSpPr>
        <p:spPr>
          <a:xfrm>
            <a:off x="3563331" y="4544302"/>
            <a:ext cx="2792246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自我概念 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Self-Concept</a:t>
            </a: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1D206C25-ABC1-C7F9-954A-28C2AA1D6FDE}"/>
              </a:ext>
            </a:extLst>
          </p:cNvPr>
          <p:cNvCxnSpPr/>
          <p:nvPr/>
        </p:nvCxnSpPr>
        <p:spPr>
          <a:xfrm>
            <a:off x="2253589" y="5202738"/>
            <a:ext cx="130974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71">
            <a:extLst>
              <a:ext uri="{FF2B5EF4-FFF2-40B4-BE49-F238E27FC236}">
                <a16:creationId xmlns:a16="http://schemas.microsoft.com/office/drawing/2014/main" id="{6F846210-E134-1E8F-310A-55C769ED2207}"/>
              </a:ext>
            </a:extLst>
          </p:cNvPr>
          <p:cNvSpPr txBox="1"/>
          <p:nvPr/>
        </p:nvSpPr>
        <p:spPr>
          <a:xfrm>
            <a:off x="3563331" y="5058987"/>
            <a:ext cx="1725446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特质 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Trait</a:t>
            </a: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713D5E03-BA41-37AE-84D1-FDBD864BDF56}"/>
              </a:ext>
            </a:extLst>
          </p:cNvPr>
          <p:cNvCxnSpPr/>
          <p:nvPr/>
        </p:nvCxnSpPr>
        <p:spPr>
          <a:xfrm>
            <a:off x="2253589" y="5672938"/>
            <a:ext cx="130974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71">
            <a:extLst>
              <a:ext uri="{FF2B5EF4-FFF2-40B4-BE49-F238E27FC236}">
                <a16:creationId xmlns:a16="http://schemas.microsoft.com/office/drawing/2014/main" id="{E58D44D3-66DE-CFC7-2E52-1EF9F5C7EB23}"/>
              </a:ext>
            </a:extLst>
          </p:cNvPr>
          <p:cNvSpPr txBox="1"/>
          <p:nvPr/>
        </p:nvSpPr>
        <p:spPr>
          <a:xfrm>
            <a:off x="3563331" y="5529187"/>
            <a:ext cx="1725446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动机 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Motive</a:t>
            </a: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4E9B0E01-9A5F-6197-3F06-087AC48B8CCA}"/>
              </a:ext>
            </a:extLst>
          </p:cNvPr>
          <p:cNvSpPr/>
          <p:nvPr/>
        </p:nvSpPr>
        <p:spPr>
          <a:xfrm>
            <a:off x="904648" y="2829462"/>
            <a:ext cx="1000313" cy="447651"/>
          </a:xfrm>
          <a:prstGeom prst="roundRect">
            <a:avLst>
              <a:gd name="adj" fmla="val 18769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70000"/>
                </a:schemeClr>
              </a:gs>
              <a:gs pos="83000">
                <a:schemeClr val="bg1">
                  <a:lumMod val="75000"/>
                  <a:alpha val="66000"/>
                </a:schemeClr>
              </a:gs>
              <a:gs pos="93000">
                <a:schemeClr val="bg1">
                  <a:lumMod val="75000"/>
                  <a:alpha val="36000"/>
                </a:schemeClr>
              </a:gs>
              <a:gs pos="100000">
                <a:schemeClr val="bg1">
                  <a:lumMod val="75000"/>
                  <a:alpha val="88000"/>
                </a:schemeClr>
              </a:gs>
            </a:gsLst>
            <a:lin ang="16200000" scaled="1"/>
            <a:tileRect/>
          </a:gradFill>
          <a:ln>
            <a:noFill/>
          </a:ln>
          <a:sp3d extrusionH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sz="16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外显的</a:t>
            </a:r>
            <a:endParaRPr lang="en-US" altLang="zh-CN" sz="16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/>
            <a:r>
              <a:rPr lang="zh-CN" altLang="en-US" sz="12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容易发展的</a:t>
            </a: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278CEC31-0855-952A-8744-E80D8E5A4CC7}"/>
              </a:ext>
            </a:extLst>
          </p:cNvPr>
          <p:cNvSpPr/>
          <p:nvPr/>
        </p:nvSpPr>
        <p:spPr>
          <a:xfrm>
            <a:off x="904648" y="5652408"/>
            <a:ext cx="1234424" cy="481028"/>
          </a:xfrm>
          <a:prstGeom prst="roundRect">
            <a:avLst>
              <a:gd name="adj" fmla="val 18769"/>
            </a:avLst>
          </a:prstGeom>
          <a:solidFill>
            <a:schemeClr val="bg2">
              <a:alpha val="47000"/>
            </a:schemeClr>
          </a:solidFill>
          <a:ln>
            <a:noFill/>
          </a:ln>
          <a:sp3d extrusionH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sz="16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内隐的</a:t>
            </a:r>
            <a:endParaRPr lang="en-US" altLang="zh-CN" sz="16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/>
            <a:r>
              <a:rPr lang="zh-CN" altLang="en-US" sz="12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不易发觉</a:t>
            </a:r>
            <a:r>
              <a:rPr lang="en-US" altLang="zh-CN" sz="12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/</a:t>
            </a:r>
            <a:r>
              <a:rPr lang="zh-CN" altLang="en-US" sz="12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发展</a:t>
            </a:r>
          </a:p>
        </p:txBody>
      </p:sp>
      <p:sp>
        <p:nvSpPr>
          <p:cNvPr id="18" name="右大括号 17">
            <a:extLst>
              <a:ext uri="{FF2B5EF4-FFF2-40B4-BE49-F238E27FC236}">
                <a16:creationId xmlns:a16="http://schemas.microsoft.com/office/drawing/2014/main" id="{3EE0098B-C15B-FE50-FBB7-3F5153E6944E}"/>
              </a:ext>
            </a:extLst>
          </p:cNvPr>
          <p:cNvSpPr/>
          <p:nvPr/>
        </p:nvSpPr>
        <p:spPr>
          <a:xfrm>
            <a:off x="5307058" y="2659035"/>
            <a:ext cx="463140" cy="655410"/>
          </a:xfrm>
          <a:prstGeom prst="rightBrace">
            <a:avLst>
              <a:gd name="adj1" fmla="val 24253"/>
              <a:gd name="adj2" fmla="val 50000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sp>
        <p:nvSpPr>
          <p:cNvPr id="19" name="右大括号 18">
            <a:extLst>
              <a:ext uri="{FF2B5EF4-FFF2-40B4-BE49-F238E27FC236}">
                <a16:creationId xmlns:a16="http://schemas.microsoft.com/office/drawing/2014/main" id="{699F2FAF-AFD7-3B65-9192-E72D01B42398}"/>
              </a:ext>
            </a:extLst>
          </p:cNvPr>
          <p:cNvSpPr/>
          <p:nvPr/>
        </p:nvSpPr>
        <p:spPr>
          <a:xfrm>
            <a:off x="5324701" y="3979186"/>
            <a:ext cx="448656" cy="1857778"/>
          </a:xfrm>
          <a:prstGeom prst="rightBrace">
            <a:avLst>
              <a:gd name="adj1" fmla="val 24253"/>
              <a:gd name="adj2" fmla="val 50000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B5056F8C-4BC8-BF01-0CB4-DFC2418CC869}"/>
              </a:ext>
            </a:extLst>
          </p:cNvPr>
          <p:cNvSpPr/>
          <p:nvPr/>
        </p:nvSpPr>
        <p:spPr>
          <a:xfrm>
            <a:off x="5824339" y="4598490"/>
            <a:ext cx="1333743" cy="992604"/>
          </a:xfrm>
          <a:prstGeom prst="roundRect">
            <a:avLst>
              <a:gd name="adj" fmla="val 18769"/>
            </a:avLst>
          </a:prstGeom>
          <a:solidFill>
            <a:srgbClr val="0052A4">
              <a:alpha val="90000"/>
            </a:srgbClr>
          </a:solidFill>
          <a:ln>
            <a:solidFill>
              <a:schemeClr val="bg1"/>
            </a:solidFill>
          </a:ln>
          <a:sp3d extrusionH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400" dirty="0">
              <a:solidFill>
                <a:srgbClr val="002060"/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FDEC355-CA6F-9814-4C9A-6DB5ADDA9358}"/>
              </a:ext>
            </a:extLst>
          </p:cNvPr>
          <p:cNvSpPr txBox="1"/>
          <p:nvPr/>
        </p:nvSpPr>
        <p:spPr>
          <a:xfrm>
            <a:off x="5858334" y="4698190"/>
            <a:ext cx="1405893" cy="81067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鉴别性素质</a:t>
            </a: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Differentiation Competencies</a:t>
            </a:r>
            <a:endParaRPr lang="zh-CN" altLang="en-US" sz="1600" b="1" dirty="0">
              <a:solidFill>
                <a:schemeClr val="bg1"/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1C01DB44-9D30-CDAF-B414-F8E5A225CFFC}"/>
              </a:ext>
            </a:extLst>
          </p:cNvPr>
          <p:cNvSpPr/>
          <p:nvPr/>
        </p:nvSpPr>
        <p:spPr>
          <a:xfrm flipH="1">
            <a:off x="5824339" y="2704543"/>
            <a:ext cx="1333742" cy="992604"/>
          </a:xfrm>
          <a:prstGeom prst="roundRect">
            <a:avLst>
              <a:gd name="adj" fmla="val 18769"/>
            </a:avLst>
          </a:prstGeom>
          <a:solidFill>
            <a:srgbClr val="0052A4">
              <a:alpha val="90000"/>
            </a:srgbClr>
          </a:solidFill>
          <a:ln>
            <a:solidFill>
              <a:schemeClr val="bg1"/>
            </a:solidFill>
          </a:ln>
          <a:sp3d extrusionH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400" dirty="0">
              <a:solidFill>
                <a:srgbClr val="002060"/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11AF4BCB-4B8A-CE07-5143-68695B5726E5}"/>
              </a:ext>
            </a:extLst>
          </p:cNvPr>
          <p:cNvSpPr txBox="1"/>
          <p:nvPr/>
        </p:nvSpPr>
        <p:spPr>
          <a:xfrm>
            <a:off x="5892309" y="2861892"/>
            <a:ext cx="1481744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基准性素质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Threshold Competencies</a:t>
            </a:r>
            <a:endParaRPr lang="zh-CN" altLang="en-US" sz="1200" b="1" dirty="0">
              <a:solidFill>
                <a:schemeClr val="bg1"/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31A1E69D-2521-A0AF-3A96-63C53F33E0BC}"/>
              </a:ext>
            </a:extLst>
          </p:cNvPr>
          <p:cNvSpPr txBox="1"/>
          <p:nvPr/>
        </p:nvSpPr>
        <p:spPr>
          <a:xfrm>
            <a:off x="7264227" y="2782857"/>
            <a:ext cx="3881558" cy="106317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基准性素质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指从事某项工作起码应该具备的素质，不能区分优秀者与一般者的知识与技能部分。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4240A59D-ACB5-1539-AE96-8B3813128ADC}"/>
              </a:ext>
            </a:extLst>
          </p:cNvPr>
          <p:cNvSpPr txBox="1"/>
          <p:nvPr/>
        </p:nvSpPr>
        <p:spPr>
          <a:xfrm>
            <a:off x="7264227" y="4671567"/>
            <a:ext cx="2999572" cy="106234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鉴别性素质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指能够区分优秀者与一般者的自我概念、特质、动机等深层次部分。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343CA62A-6EC2-E4CF-09B1-5A8F7313D6F8}"/>
              </a:ext>
            </a:extLst>
          </p:cNvPr>
          <p:cNvSpPr txBox="1"/>
          <p:nvPr/>
        </p:nvSpPr>
        <p:spPr>
          <a:xfrm>
            <a:off x="4484650" y="1309187"/>
            <a:ext cx="6752032" cy="70089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胜任素质模型从组织战略发展的需要出发，以强化竞争力，提高实际业绩为目标的一种独特的人力资源管理的思维方式、工作方法和操作流程。</a:t>
            </a:r>
            <a:endParaRPr lang="en-US" altLang="zh-CN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F341A59C-2DE2-03E4-127D-CD490CC81B11}"/>
              </a:ext>
            </a:extLst>
          </p:cNvPr>
          <p:cNvSpPr txBox="1"/>
          <p:nvPr/>
        </p:nvSpPr>
        <p:spPr>
          <a:xfrm>
            <a:off x="1438028" y="1334911"/>
            <a:ext cx="2967350" cy="40011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构建胜任素质模型</a:t>
            </a: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7722E2AE-26DC-3585-E3C8-627F15AE37E9}"/>
              </a:ext>
            </a:extLst>
          </p:cNvPr>
          <p:cNvSpPr/>
          <p:nvPr/>
        </p:nvSpPr>
        <p:spPr>
          <a:xfrm rot="14959632">
            <a:off x="956965" y="1263109"/>
            <a:ext cx="661893" cy="62662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31" name="对话气泡: 圆角矩形 30">
            <a:extLst>
              <a:ext uri="{FF2B5EF4-FFF2-40B4-BE49-F238E27FC236}">
                <a16:creationId xmlns:a16="http://schemas.microsoft.com/office/drawing/2014/main" id="{B18A4C78-414A-E55A-E8C3-B1B008642723}"/>
              </a:ext>
            </a:extLst>
          </p:cNvPr>
          <p:cNvSpPr/>
          <p:nvPr/>
        </p:nvSpPr>
        <p:spPr>
          <a:xfrm>
            <a:off x="4326105" y="1271069"/>
            <a:ext cx="6987956" cy="791319"/>
          </a:xfrm>
          <a:prstGeom prst="wedgeRoundRectCallout">
            <a:avLst>
              <a:gd name="adj1" fmla="val -52825"/>
              <a:gd name="adj2" fmla="val -14649"/>
              <a:gd name="adj3" fmla="val 16667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CF7EB237-58DB-F8E5-6178-00D99CC8EE4A}"/>
              </a:ext>
            </a:extLst>
          </p:cNvPr>
          <p:cNvSpPr txBox="1"/>
          <p:nvPr/>
        </p:nvSpPr>
        <p:spPr>
          <a:xfrm>
            <a:off x="1089459" y="1336779"/>
            <a:ext cx="697137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6FE3BAF9-C2F5-06F0-C306-A796E03044D6}"/>
              </a:ext>
            </a:extLst>
          </p:cNvPr>
          <p:cNvSpPr txBox="1"/>
          <p:nvPr/>
        </p:nvSpPr>
        <p:spPr>
          <a:xfrm>
            <a:off x="1272996" y="481788"/>
            <a:ext cx="5769042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b="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PRAT 04</a:t>
            </a:r>
            <a:r>
              <a:rPr lang="en-US" altLang="zh-CN" sz="32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/</a:t>
            </a:r>
            <a:r>
              <a:rPr lang="zh-CN" altLang="en-US" sz="32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未来展望</a:t>
            </a:r>
            <a:endParaRPr lang="zh-CN" altLang="en-US" sz="4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6512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>
            <a:extLst>
              <a:ext uri="{FF2B5EF4-FFF2-40B4-BE49-F238E27FC236}">
                <a16:creationId xmlns:a16="http://schemas.microsoft.com/office/drawing/2014/main" id="{F1DB984A-35BF-B309-8DE6-81D8307DF86D}"/>
              </a:ext>
            </a:extLst>
          </p:cNvPr>
          <p:cNvSpPr/>
          <p:nvPr/>
        </p:nvSpPr>
        <p:spPr>
          <a:xfrm rot="14959632">
            <a:off x="1361643" y="1272225"/>
            <a:ext cx="399320" cy="3993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AE0751A-3AAA-6459-A52C-13D93E7E4219}"/>
              </a:ext>
            </a:extLst>
          </p:cNvPr>
          <p:cNvSpPr txBox="1"/>
          <p:nvPr/>
        </p:nvSpPr>
        <p:spPr>
          <a:xfrm>
            <a:off x="1438028" y="1334911"/>
            <a:ext cx="2967350" cy="40011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设计开发培训课程</a:t>
            </a: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FD6684A1-663E-350D-82D3-0C508B77FB80}"/>
              </a:ext>
            </a:extLst>
          </p:cNvPr>
          <p:cNvSpPr/>
          <p:nvPr/>
        </p:nvSpPr>
        <p:spPr>
          <a:xfrm rot="14959632">
            <a:off x="956965" y="1263109"/>
            <a:ext cx="661893" cy="62662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E9FB715-FB44-6F38-711D-29514F25A328}"/>
              </a:ext>
            </a:extLst>
          </p:cNvPr>
          <p:cNvSpPr txBox="1"/>
          <p:nvPr/>
        </p:nvSpPr>
        <p:spPr>
          <a:xfrm>
            <a:off x="1089459" y="1336779"/>
            <a:ext cx="697137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6705C1F1-11C2-9145-93A9-326A24B0275D}"/>
              </a:ext>
            </a:extLst>
          </p:cNvPr>
          <p:cNvGrpSpPr/>
          <p:nvPr/>
        </p:nvGrpSpPr>
        <p:grpSpPr>
          <a:xfrm>
            <a:off x="1375499" y="4936574"/>
            <a:ext cx="376790" cy="352538"/>
            <a:chOff x="6964363" y="2108200"/>
            <a:chExt cx="690562" cy="646113"/>
          </a:xfrm>
          <a:solidFill>
            <a:schemeClr val="accent5"/>
          </a:solidFill>
        </p:grpSpPr>
        <p:sp>
          <p:nvSpPr>
            <p:cNvPr id="8" name="Freeform 91">
              <a:extLst>
                <a:ext uri="{FF2B5EF4-FFF2-40B4-BE49-F238E27FC236}">
                  <a16:creationId xmlns:a16="http://schemas.microsoft.com/office/drawing/2014/main" id="{C39F6AB7-B56E-40F0-680E-AA5BE89E40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50088" y="2193925"/>
              <a:ext cx="519112" cy="344488"/>
            </a:xfrm>
            <a:custGeom>
              <a:avLst/>
              <a:gdLst>
                <a:gd name="T0" fmla="*/ 503 w 12071"/>
                <a:gd name="T1" fmla="*/ 502 h 8033"/>
                <a:gd name="T2" fmla="*/ 11568 w 12071"/>
                <a:gd name="T3" fmla="*/ 0 h 8033"/>
                <a:gd name="T4" fmla="*/ 452 w 12071"/>
                <a:gd name="T5" fmla="*/ 5 h 8033"/>
                <a:gd name="T6" fmla="*/ 377 w 12071"/>
                <a:gd name="T7" fmla="*/ 18 h 8033"/>
                <a:gd name="T8" fmla="*/ 307 w 12071"/>
                <a:gd name="T9" fmla="*/ 41 h 8033"/>
                <a:gd name="T10" fmla="*/ 242 w 12071"/>
                <a:gd name="T11" fmla="*/ 74 h 8033"/>
                <a:gd name="T12" fmla="*/ 183 w 12071"/>
                <a:gd name="T13" fmla="*/ 116 h 8033"/>
                <a:gd name="T14" fmla="*/ 131 w 12071"/>
                <a:gd name="T15" fmla="*/ 166 h 8033"/>
                <a:gd name="T16" fmla="*/ 85 w 12071"/>
                <a:gd name="T17" fmla="*/ 222 h 8033"/>
                <a:gd name="T18" fmla="*/ 49 w 12071"/>
                <a:gd name="T19" fmla="*/ 284 h 8033"/>
                <a:gd name="T20" fmla="*/ 22 w 12071"/>
                <a:gd name="T21" fmla="*/ 353 h 8033"/>
                <a:gd name="T22" fmla="*/ 6 w 12071"/>
                <a:gd name="T23" fmla="*/ 426 h 8033"/>
                <a:gd name="T24" fmla="*/ 0 w 12071"/>
                <a:gd name="T25" fmla="*/ 502 h 8033"/>
                <a:gd name="T26" fmla="*/ 3 w 12071"/>
                <a:gd name="T27" fmla="*/ 7582 h 8033"/>
                <a:gd name="T28" fmla="*/ 16 w 12071"/>
                <a:gd name="T29" fmla="*/ 7656 h 8033"/>
                <a:gd name="T30" fmla="*/ 39 w 12071"/>
                <a:gd name="T31" fmla="*/ 7726 h 8033"/>
                <a:gd name="T32" fmla="*/ 72 w 12071"/>
                <a:gd name="T33" fmla="*/ 7792 h 8033"/>
                <a:gd name="T34" fmla="*/ 115 w 12071"/>
                <a:gd name="T35" fmla="*/ 7850 h 8033"/>
                <a:gd name="T36" fmla="*/ 165 w 12071"/>
                <a:gd name="T37" fmla="*/ 7902 h 8033"/>
                <a:gd name="T38" fmla="*/ 221 w 12071"/>
                <a:gd name="T39" fmla="*/ 7947 h 8033"/>
                <a:gd name="T40" fmla="*/ 285 w 12071"/>
                <a:gd name="T41" fmla="*/ 7983 h 8033"/>
                <a:gd name="T42" fmla="*/ 353 w 12071"/>
                <a:gd name="T43" fmla="*/ 8011 h 8033"/>
                <a:gd name="T44" fmla="*/ 426 w 12071"/>
                <a:gd name="T45" fmla="*/ 8027 h 8033"/>
                <a:gd name="T46" fmla="*/ 503 w 12071"/>
                <a:gd name="T47" fmla="*/ 8033 h 8033"/>
                <a:gd name="T48" fmla="*/ 11619 w 12071"/>
                <a:gd name="T49" fmla="*/ 8030 h 8033"/>
                <a:gd name="T50" fmla="*/ 11694 w 12071"/>
                <a:gd name="T51" fmla="*/ 8017 h 8033"/>
                <a:gd name="T52" fmla="*/ 11764 w 12071"/>
                <a:gd name="T53" fmla="*/ 7994 h 8033"/>
                <a:gd name="T54" fmla="*/ 11829 w 12071"/>
                <a:gd name="T55" fmla="*/ 7960 h 8033"/>
                <a:gd name="T56" fmla="*/ 11888 w 12071"/>
                <a:gd name="T57" fmla="*/ 7918 h 8033"/>
                <a:gd name="T58" fmla="*/ 11940 w 12071"/>
                <a:gd name="T59" fmla="*/ 7868 h 8033"/>
                <a:gd name="T60" fmla="*/ 11986 w 12071"/>
                <a:gd name="T61" fmla="*/ 7812 h 8033"/>
                <a:gd name="T62" fmla="*/ 12022 w 12071"/>
                <a:gd name="T63" fmla="*/ 7749 h 8033"/>
                <a:gd name="T64" fmla="*/ 12049 w 12071"/>
                <a:gd name="T65" fmla="*/ 7680 h 8033"/>
                <a:gd name="T66" fmla="*/ 12065 w 12071"/>
                <a:gd name="T67" fmla="*/ 7607 h 8033"/>
                <a:gd name="T68" fmla="*/ 12071 w 12071"/>
                <a:gd name="T69" fmla="*/ 7531 h 8033"/>
                <a:gd name="T70" fmla="*/ 12068 w 12071"/>
                <a:gd name="T71" fmla="*/ 451 h 8033"/>
                <a:gd name="T72" fmla="*/ 12055 w 12071"/>
                <a:gd name="T73" fmla="*/ 377 h 8033"/>
                <a:gd name="T74" fmla="*/ 12032 w 12071"/>
                <a:gd name="T75" fmla="*/ 306 h 8033"/>
                <a:gd name="T76" fmla="*/ 11999 w 12071"/>
                <a:gd name="T77" fmla="*/ 242 h 8033"/>
                <a:gd name="T78" fmla="*/ 11956 w 12071"/>
                <a:gd name="T79" fmla="*/ 183 h 8033"/>
                <a:gd name="T80" fmla="*/ 11906 w 12071"/>
                <a:gd name="T81" fmla="*/ 131 h 8033"/>
                <a:gd name="T82" fmla="*/ 11850 w 12071"/>
                <a:gd name="T83" fmla="*/ 85 h 8033"/>
                <a:gd name="T84" fmla="*/ 11786 w 12071"/>
                <a:gd name="T85" fmla="*/ 49 h 8033"/>
                <a:gd name="T86" fmla="*/ 11718 w 12071"/>
                <a:gd name="T87" fmla="*/ 22 h 8033"/>
                <a:gd name="T88" fmla="*/ 11645 w 12071"/>
                <a:gd name="T89" fmla="*/ 6 h 8033"/>
                <a:gd name="T90" fmla="*/ 11568 w 12071"/>
                <a:gd name="T91" fmla="*/ 0 h 8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2071" h="8033">
                  <a:moveTo>
                    <a:pt x="11568" y="7533"/>
                  </a:moveTo>
                  <a:lnTo>
                    <a:pt x="503" y="7533"/>
                  </a:lnTo>
                  <a:lnTo>
                    <a:pt x="503" y="502"/>
                  </a:lnTo>
                  <a:lnTo>
                    <a:pt x="11568" y="502"/>
                  </a:lnTo>
                  <a:lnTo>
                    <a:pt x="11568" y="7533"/>
                  </a:lnTo>
                  <a:close/>
                  <a:moveTo>
                    <a:pt x="11568" y="0"/>
                  </a:moveTo>
                  <a:lnTo>
                    <a:pt x="503" y="2"/>
                  </a:lnTo>
                  <a:lnTo>
                    <a:pt x="477" y="3"/>
                  </a:lnTo>
                  <a:lnTo>
                    <a:pt x="452" y="5"/>
                  </a:lnTo>
                  <a:lnTo>
                    <a:pt x="426" y="8"/>
                  </a:lnTo>
                  <a:lnTo>
                    <a:pt x="401" y="12"/>
                  </a:lnTo>
                  <a:lnTo>
                    <a:pt x="377" y="18"/>
                  </a:lnTo>
                  <a:lnTo>
                    <a:pt x="353" y="24"/>
                  </a:lnTo>
                  <a:lnTo>
                    <a:pt x="330" y="32"/>
                  </a:lnTo>
                  <a:lnTo>
                    <a:pt x="307" y="41"/>
                  </a:lnTo>
                  <a:lnTo>
                    <a:pt x="285" y="51"/>
                  </a:lnTo>
                  <a:lnTo>
                    <a:pt x="263" y="62"/>
                  </a:lnTo>
                  <a:lnTo>
                    <a:pt x="242" y="74"/>
                  </a:lnTo>
                  <a:lnTo>
                    <a:pt x="221" y="87"/>
                  </a:lnTo>
                  <a:lnTo>
                    <a:pt x="202" y="102"/>
                  </a:lnTo>
                  <a:lnTo>
                    <a:pt x="183" y="116"/>
                  </a:lnTo>
                  <a:lnTo>
                    <a:pt x="165" y="132"/>
                  </a:lnTo>
                  <a:lnTo>
                    <a:pt x="147" y="148"/>
                  </a:lnTo>
                  <a:lnTo>
                    <a:pt x="131" y="166"/>
                  </a:lnTo>
                  <a:lnTo>
                    <a:pt x="115" y="184"/>
                  </a:lnTo>
                  <a:lnTo>
                    <a:pt x="99" y="202"/>
                  </a:lnTo>
                  <a:lnTo>
                    <a:pt x="85" y="222"/>
                  </a:lnTo>
                  <a:lnTo>
                    <a:pt x="72" y="242"/>
                  </a:lnTo>
                  <a:lnTo>
                    <a:pt x="60" y="263"/>
                  </a:lnTo>
                  <a:lnTo>
                    <a:pt x="49" y="284"/>
                  </a:lnTo>
                  <a:lnTo>
                    <a:pt x="39" y="307"/>
                  </a:lnTo>
                  <a:lnTo>
                    <a:pt x="30" y="329"/>
                  </a:lnTo>
                  <a:lnTo>
                    <a:pt x="22" y="353"/>
                  </a:lnTo>
                  <a:lnTo>
                    <a:pt x="16" y="377"/>
                  </a:lnTo>
                  <a:lnTo>
                    <a:pt x="10" y="401"/>
                  </a:lnTo>
                  <a:lnTo>
                    <a:pt x="6" y="426"/>
                  </a:lnTo>
                  <a:lnTo>
                    <a:pt x="3" y="451"/>
                  </a:lnTo>
                  <a:lnTo>
                    <a:pt x="1" y="476"/>
                  </a:lnTo>
                  <a:lnTo>
                    <a:pt x="0" y="502"/>
                  </a:lnTo>
                  <a:lnTo>
                    <a:pt x="0" y="7531"/>
                  </a:lnTo>
                  <a:lnTo>
                    <a:pt x="1" y="7557"/>
                  </a:lnTo>
                  <a:lnTo>
                    <a:pt x="3" y="7582"/>
                  </a:lnTo>
                  <a:lnTo>
                    <a:pt x="6" y="7607"/>
                  </a:lnTo>
                  <a:lnTo>
                    <a:pt x="10" y="7632"/>
                  </a:lnTo>
                  <a:lnTo>
                    <a:pt x="16" y="7656"/>
                  </a:lnTo>
                  <a:lnTo>
                    <a:pt x="22" y="7680"/>
                  </a:lnTo>
                  <a:lnTo>
                    <a:pt x="30" y="7703"/>
                  </a:lnTo>
                  <a:lnTo>
                    <a:pt x="39" y="7726"/>
                  </a:lnTo>
                  <a:lnTo>
                    <a:pt x="49" y="7749"/>
                  </a:lnTo>
                  <a:lnTo>
                    <a:pt x="60" y="7771"/>
                  </a:lnTo>
                  <a:lnTo>
                    <a:pt x="72" y="7792"/>
                  </a:lnTo>
                  <a:lnTo>
                    <a:pt x="85" y="7812"/>
                  </a:lnTo>
                  <a:lnTo>
                    <a:pt x="99" y="7831"/>
                  </a:lnTo>
                  <a:lnTo>
                    <a:pt x="115" y="7850"/>
                  </a:lnTo>
                  <a:lnTo>
                    <a:pt x="131" y="7868"/>
                  </a:lnTo>
                  <a:lnTo>
                    <a:pt x="147" y="7886"/>
                  </a:lnTo>
                  <a:lnTo>
                    <a:pt x="165" y="7902"/>
                  </a:lnTo>
                  <a:lnTo>
                    <a:pt x="183" y="7918"/>
                  </a:lnTo>
                  <a:lnTo>
                    <a:pt x="202" y="7933"/>
                  </a:lnTo>
                  <a:lnTo>
                    <a:pt x="221" y="7947"/>
                  </a:lnTo>
                  <a:lnTo>
                    <a:pt x="242" y="7960"/>
                  </a:lnTo>
                  <a:lnTo>
                    <a:pt x="263" y="7972"/>
                  </a:lnTo>
                  <a:lnTo>
                    <a:pt x="285" y="7983"/>
                  </a:lnTo>
                  <a:lnTo>
                    <a:pt x="307" y="7994"/>
                  </a:lnTo>
                  <a:lnTo>
                    <a:pt x="330" y="8003"/>
                  </a:lnTo>
                  <a:lnTo>
                    <a:pt x="353" y="8011"/>
                  </a:lnTo>
                  <a:lnTo>
                    <a:pt x="377" y="8017"/>
                  </a:lnTo>
                  <a:lnTo>
                    <a:pt x="401" y="8023"/>
                  </a:lnTo>
                  <a:lnTo>
                    <a:pt x="426" y="8027"/>
                  </a:lnTo>
                  <a:lnTo>
                    <a:pt x="452" y="8030"/>
                  </a:lnTo>
                  <a:lnTo>
                    <a:pt x="477" y="8032"/>
                  </a:lnTo>
                  <a:lnTo>
                    <a:pt x="503" y="8033"/>
                  </a:lnTo>
                  <a:lnTo>
                    <a:pt x="11568" y="8033"/>
                  </a:lnTo>
                  <a:lnTo>
                    <a:pt x="11594" y="8032"/>
                  </a:lnTo>
                  <a:lnTo>
                    <a:pt x="11619" y="8030"/>
                  </a:lnTo>
                  <a:lnTo>
                    <a:pt x="11645" y="8027"/>
                  </a:lnTo>
                  <a:lnTo>
                    <a:pt x="11670" y="8023"/>
                  </a:lnTo>
                  <a:lnTo>
                    <a:pt x="11694" y="8017"/>
                  </a:lnTo>
                  <a:lnTo>
                    <a:pt x="11718" y="8011"/>
                  </a:lnTo>
                  <a:lnTo>
                    <a:pt x="11741" y="8003"/>
                  </a:lnTo>
                  <a:lnTo>
                    <a:pt x="11764" y="7994"/>
                  </a:lnTo>
                  <a:lnTo>
                    <a:pt x="11786" y="7983"/>
                  </a:lnTo>
                  <a:lnTo>
                    <a:pt x="11809" y="7972"/>
                  </a:lnTo>
                  <a:lnTo>
                    <a:pt x="11829" y="7960"/>
                  </a:lnTo>
                  <a:lnTo>
                    <a:pt x="11850" y="7947"/>
                  </a:lnTo>
                  <a:lnTo>
                    <a:pt x="11869" y="7933"/>
                  </a:lnTo>
                  <a:lnTo>
                    <a:pt x="11888" y="7918"/>
                  </a:lnTo>
                  <a:lnTo>
                    <a:pt x="11906" y="7902"/>
                  </a:lnTo>
                  <a:lnTo>
                    <a:pt x="11924" y="7886"/>
                  </a:lnTo>
                  <a:lnTo>
                    <a:pt x="11940" y="7868"/>
                  </a:lnTo>
                  <a:lnTo>
                    <a:pt x="11956" y="7850"/>
                  </a:lnTo>
                  <a:lnTo>
                    <a:pt x="11972" y="7831"/>
                  </a:lnTo>
                  <a:lnTo>
                    <a:pt x="11986" y="7812"/>
                  </a:lnTo>
                  <a:lnTo>
                    <a:pt x="11999" y="7792"/>
                  </a:lnTo>
                  <a:lnTo>
                    <a:pt x="12011" y="7771"/>
                  </a:lnTo>
                  <a:lnTo>
                    <a:pt x="12022" y="7749"/>
                  </a:lnTo>
                  <a:lnTo>
                    <a:pt x="12032" y="7726"/>
                  </a:lnTo>
                  <a:lnTo>
                    <a:pt x="12041" y="7703"/>
                  </a:lnTo>
                  <a:lnTo>
                    <a:pt x="12049" y="7680"/>
                  </a:lnTo>
                  <a:lnTo>
                    <a:pt x="12055" y="7656"/>
                  </a:lnTo>
                  <a:lnTo>
                    <a:pt x="12061" y="7632"/>
                  </a:lnTo>
                  <a:lnTo>
                    <a:pt x="12065" y="7607"/>
                  </a:lnTo>
                  <a:lnTo>
                    <a:pt x="12068" y="7582"/>
                  </a:lnTo>
                  <a:lnTo>
                    <a:pt x="12070" y="7557"/>
                  </a:lnTo>
                  <a:lnTo>
                    <a:pt x="12071" y="7531"/>
                  </a:lnTo>
                  <a:lnTo>
                    <a:pt x="12071" y="502"/>
                  </a:lnTo>
                  <a:lnTo>
                    <a:pt x="12070" y="476"/>
                  </a:lnTo>
                  <a:lnTo>
                    <a:pt x="12068" y="451"/>
                  </a:lnTo>
                  <a:lnTo>
                    <a:pt x="12065" y="426"/>
                  </a:lnTo>
                  <a:lnTo>
                    <a:pt x="12061" y="401"/>
                  </a:lnTo>
                  <a:lnTo>
                    <a:pt x="12055" y="377"/>
                  </a:lnTo>
                  <a:lnTo>
                    <a:pt x="12049" y="353"/>
                  </a:lnTo>
                  <a:lnTo>
                    <a:pt x="12041" y="329"/>
                  </a:lnTo>
                  <a:lnTo>
                    <a:pt x="12032" y="306"/>
                  </a:lnTo>
                  <a:lnTo>
                    <a:pt x="12022" y="284"/>
                  </a:lnTo>
                  <a:lnTo>
                    <a:pt x="12011" y="263"/>
                  </a:lnTo>
                  <a:lnTo>
                    <a:pt x="11999" y="242"/>
                  </a:lnTo>
                  <a:lnTo>
                    <a:pt x="11986" y="221"/>
                  </a:lnTo>
                  <a:lnTo>
                    <a:pt x="11972" y="202"/>
                  </a:lnTo>
                  <a:lnTo>
                    <a:pt x="11956" y="183"/>
                  </a:lnTo>
                  <a:lnTo>
                    <a:pt x="11940" y="165"/>
                  </a:lnTo>
                  <a:lnTo>
                    <a:pt x="11924" y="147"/>
                  </a:lnTo>
                  <a:lnTo>
                    <a:pt x="11906" y="131"/>
                  </a:lnTo>
                  <a:lnTo>
                    <a:pt x="11888" y="115"/>
                  </a:lnTo>
                  <a:lnTo>
                    <a:pt x="11869" y="100"/>
                  </a:lnTo>
                  <a:lnTo>
                    <a:pt x="11850" y="85"/>
                  </a:lnTo>
                  <a:lnTo>
                    <a:pt x="11829" y="72"/>
                  </a:lnTo>
                  <a:lnTo>
                    <a:pt x="11809" y="60"/>
                  </a:lnTo>
                  <a:lnTo>
                    <a:pt x="11786" y="49"/>
                  </a:lnTo>
                  <a:lnTo>
                    <a:pt x="11764" y="39"/>
                  </a:lnTo>
                  <a:lnTo>
                    <a:pt x="11741" y="30"/>
                  </a:lnTo>
                  <a:lnTo>
                    <a:pt x="11718" y="22"/>
                  </a:lnTo>
                  <a:lnTo>
                    <a:pt x="11694" y="16"/>
                  </a:lnTo>
                  <a:lnTo>
                    <a:pt x="11670" y="10"/>
                  </a:lnTo>
                  <a:lnTo>
                    <a:pt x="11645" y="6"/>
                  </a:lnTo>
                  <a:lnTo>
                    <a:pt x="11619" y="3"/>
                  </a:lnTo>
                  <a:lnTo>
                    <a:pt x="11594" y="1"/>
                  </a:lnTo>
                  <a:lnTo>
                    <a:pt x="1156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id-ID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Medium" panose="020B0600000000000000" pitchFamily="34" charset="-122"/>
              </a:endParaRPr>
            </a:p>
          </p:txBody>
        </p:sp>
        <p:sp>
          <p:nvSpPr>
            <p:cNvPr id="9" name="Freeform 92">
              <a:extLst>
                <a:ext uri="{FF2B5EF4-FFF2-40B4-BE49-F238E27FC236}">
                  <a16:creationId xmlns:a16="http://schemas.microsoft.com/office/drawing/2014/main" id="{D4D2F670-F569-1F8A-66B0-9CA26D13B0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64363" y="2108200"/>
              <a:ext cx="690562" cy="646113"/>
            </a:xfrm>
            <a:custGeom>
              <a:avLst/>
              <a:gdLst>
                <a:gd name="T0" fmla="*/ 15066 w 16095"/>
                <a:gd name="T1" fmla="*/ 11696 h 15059"/>
                <a:gd name="T2" fmla="*/ 14988 w 16095"/>
                <a:gd name="T3" fmla="*/ 11847 h 15059"/>
                <a:gd name="T4" fmla="*/ 14867 w 16095"/>
                <a:gd name="T5" fmla="*/ 11963 h 15059"/>
                <a:gd name="T6" fmla="*/ 14712 w 16095"/>
                <a:gd name="T7" fmla="*/ 12033 h 15059"/>
                <a:gd name="T8" fmla="*/ 6036 w 16095"/>
                <a:gd name="T9" fmla="*/ 12049 h 15059"/>
                <a:gd name="T10" fmla="*/ 1359 w 16095"/>
                <a:gd name="T11" fmla="*/ 12027 h 15059"/>
                <a:gd name="T12" fmla="*/ 1208 w 16095"/>
                <a:gd name="T13" fmla="*/ 11949 h 15059"/>
                <a:gd name="T14" fmla="*/ 1091 w 16095"/>
                <a:gd name="T15" fmla="*/ 11828 h 15059"/>
                <a:gd name="T16" fmla="*/ 1022 w 16095"/>
                <a:gd name="T17" fmla="*/ 11672 h 15059"/>
                <a:gd name="T18" fmla="*/ 1007 w 16095"/>
                <a:gd name="T19" fmla="*/ 1480 h 15059"/>
                <a:gd name="T20" fmla="*/ 1045 w 16095"/>
                <a:gd name="T21" fmla="*/ 1310 h 15059"/>
                <a:gd name="T22" fmla="*/ 1137 w 16095"/>
                <a:gd name="T23" fmla="*/ 1169 h 15059"/>
                <a:gd name="T24" fmla="*/ 1268 w 16095"/>
                <a:gd name="T25" fmla="*/ 1064 h 15059"/>
                <a:gd name="T26" fmla="*/ 1432 w 16095"/>
                <a:gd name="T27" fmla="*/ 1010 h 15059"/>
                <a:gd name="T28" fmla="*/ 14663 w 16095"/>
                <a:gd name="T29" fmla="*/ 1010 h 15059"/>
                <a:gd name="T30" fmla="*/ 14826 w 16095"/>
                <a:gd name="T31" fmla="*/ 1064 h 15059"/>
                <a:gd name="T32" fmla="*/ 14958 w 16095"/>
                <a:gd name="T33" fmla="*/ 1169 h 15059"/>
                <a:gd name="T34" fmla="*/ 15050 w 16095"/>
                <a:gd name="T35" fmla="*/ 1310 h 15059"/>
                <a:gd name="T36" fmla="*/ 15088 w 16095"/>
                <a:gd name="T37" fmla="*/ 1480 h 15059"/>
                <a:gd name="T38" fmla="*/ 1279 w 16095"/>
                <a:gd name="T39" fmla="*/ 17 h 15059"/>
                <a:gd name="T40" fmla="*/ 790 w 16095"/>
                <a:gd name="T41" fmla="*/ 182 h 15059"/>
                <a:gd name="T42" fmla="*/ 391 w 16095"/>
                <a:gd name="T43" fmla="*/ 493 h 15059"/>
                <a:gd name="T44" fmla="*/ 119 w 16095"/>
                <a:gd name="T45" fmla="*/ 920 h 15059"/>
                <a:gd name="T46" fmla="*/ 2 w 16095"/>
                <a:gd name="T47" fmla="*/ 1429 h 15059"/>
                <a:gd name="T48" fmla="*/ 47 w 16095"/>
                <a:gd name="T49" fmla="*/ 11922 h 15059"/>
                <a:gd name="T50" fmla="*/ 257 w 16095"/>
                <a:gd name="T51" fmla="*/ 12387 h 15059"/>
                <a:gd name="T52" fmla="*/ 604 w 16095"/>
                <a:gd name="T53" fmla="*/ 12752 h 15059"/>
                <a:gd name="T54" fmla="*/ 1056 w 16095"/>
                <a:gd name="T55" fmla="*/ 12984 h 15059"/>
                <a:gd name="T56" fmla="*/ 6539 w 16095"/>
                <a:gd name="T57" fmla="*/ 13053 h 15059"/>
                <a:gd name="T58" fmla="*/ 3299 w 16095"/>
                <a:gd name="T59" fmla="*/ 14106 h 15059"/>
                <a:gd name="T60" fmla="*/ 3180 w 16095"/>
                <a:gd name="T61" fmla="*/ 14188 h 15059"/>
                <a:gd name="T62" fmla="*/ 3089 w 16095"/>
                <a:gd name="T63" fmla="*/ 14299 h 15059"/>
                <a:gd name="T64" fmla="*/ 3034 w 16095"/>
                <a:gd name="T65" fmla="*/ 14431 h 15059"/>
                <a:gd name="T66" fmla="*/ 3019 w 16095"/>
                <a:gd name="T67" fmla="*/ 14583 h 15059"/>
                <a:gd name="T68" fmla="*/ 3057 w 16095"/>
                <a:gd name="T69" fmla="*/ 14753 h 15059"/>
                <a:gd name="T70" fmla="*/ 3149 w 16095"/>
                <a:gd name="T71" fmla="*/ 14894 h 15059"/>
                <a:gd name="T72" fmla="*/ 3280 w 16095"/>
                <a:gd name="T73" fmla="*/ 14999 h 15059"/>
                <a:gd name="T74" fmla="*/ 3444 w 16095"/>
                <a:gd name="T75" fmla="*/ 15053 h 15059"/>
                <a:gd name="T76" fmla="*/ 12651 w 16095"/>
                <a:gd name="T77" fmla="*/ 15053 h 15059"/>
                <a:gd name="T78" fmla="*/ 12814 w 16095"/>
                <a:gd name="T79" fmla="*/ 14999 h 15059"/>
                <a:gd name="T80" fmla="*/ 12946 w 16095"/>
                <a:gd name="T81" fmla="*/ 14894 h 15059"/>
                <a:gd name="T82" fmla="*/ 13038 w 16095"/>
                <a:gd name="T83" fmla="*/ 14753 h 15059"/>
                <a:gd name="T84" fmla="*/ 13076 w 16095"/>
                <a:gd name="T85" fmla="*/ 14583 h 15059"/>
                <a:gd name="T86" fmla="*/ 13061 w 16095"/>
                <a:gd name="T87" fmla="*/ 14431 h 15059"/>
                <a:gd name="T88" fmla="*/ 13006 w 16095"/>
                <a:gd name="T89" fmla="*/ 14299 h 15059"/>
                <a:gd name="T90" fmla="*/ 12915 w 16095"/>
                <a:gd name="T91" fmla="*/ 14188 h 15059"/>
                <a:gd name="T92" fmla="*/ 12796 w 16095"/>
                <a:gd name="T93" fmla="*/ 14106 h 15059"/>
                <a:gd name="T94" fmla="*/ 9556 w 16095"/>
                <a:gd name="T95" fmla="*/ 13053 h 15059"/>
                <a:gd name="T96" fmla="*/ 15039 w 16095"/>
                <a:gd name="T97" fmla="*/ 12984 h 15059"/>
                <a:gd name="T98" fmla="*/ 15491 w 16095"/>
                <a:gd name="T99" fmla="*/ 12752 h 15059"/>
                <a:gd name="T100" fmla="*/ 15838 w 16095"/>
                <a:gd name="T101" fmla="*/ 12387 h 15059"/>
                <a:gd name="T102" fmla="*/ 16048 w 16095"/>
                <a:gd name="T103" fmla="*/ 11922 h 15059"/>
                <a:gd name="T104" fmla="*/ 16093 w 16095"/>
                <a:gd name="T105" fmla="*/ 1429 h 15059"/>
                <a:gd name="T106" fmla="*/ 15976 w 16095"/>
                <a:gd name="T107" fmla="*/ 920 h 15059"/>
                <a:gd name="T108" fmla="*/ 15703 w 16095"/>
                <a:gd name="T109" fmla="*/ 493 h 15059"/>
                <a:gd name="T110" fmla="*/ 15305 w 16095"/>
                <a:gd name="T111" fmla="*/ 182 h 15059"/>
                <a:gd name="T112" fmla="*/ 14815 w 16095"/>
                <a:gd name="T113" fmla="*/ 17 h 15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095" h="15059">
                  <a:moveTo>
                    <a:pt x="15089" y="11547"/>
                  </a:moveTo>
                  <a:lnTo>
                    <a:pt x="15088" y="11573"/>
                  </a:lnTo>
                  <a:lnTo>
                    <a:pt x="15086" y="11598"/>
                  </a:lnTo>
                  <a:lnTo>
                    <a:pt x="15083" y="11623"/>
                  </a:lnTo>
                  <a:lnTo>
                    <a:pt x="15079" y="11648"/>
                  </a:lnTo>
                  <a:lnTo>
                    <a:pt x="15073" y="11672"/>
                  </a:lnTo>
                  <a:lnTo>
                    <a:pt x="15066" y="11696"/>
                  </a:lnTo>
                  <a:lnTo>
                    <a:pt x="15059" y="11719"/>
                  </a:lnTo>
                  <a:lnTo>
                    <a:pt x="15050" y="11743"/>
                  </a:lnTo>
                  <a:lnTo>
                    <a:pt x="15040" y="11765"/>
                  </a:lnTo>
                  <a:lnTo>
                    <a:pt x="15029" y="11786"/>
                  </a:lnTo>
                  <a:lnTo>
                    <a:pt x="15016" y="11807"/>
                  </a:lnTo>
                  <a:lnTo>
                    <a:pt x="15003" y="11828"/>
                  </a:lnTo>
                  <a:lnTo>
                    <a:pt x="14988" y="11847"/>
                  </a:lnTo>
                  <a:lnTo>
                    <a:pt x="14974" y="11866"/>
                  </a:lnTo>
                  <a:lnTo>
                    <a:pt x="14958" y="11884"/>
                  </a:lnTo>
                  <a:lnTo>
                    <a:pt x="14941" y="11902"/>
                  </a:lnTo>
                  <a:lnTo>
                    <a:pt x="14924" y="11918"/>
                  </a:lnTo>
                  <a:lnTo>
                    <a:pt x="14906" y="11934"/>
                  </a:lnTo>
                  <a:lnTo>
                    <a:pt x="14887" y="11949"/>
                  </a:lnTo>
                  <a:lnTo>
                    <a:pt x="14867" y="11963"/>
                  </a:lnTo>
                  <a:lnTo>
                    <a:pt x="14847" y="11977"/>
                  </a:lnTo>
                  <a:lnTo>
                    <a:pt x="14826" y="11989"/>
                  </a:lnTo>
                  <a:lnTo>
                    <a:pt x="14803" y="12000"/>
                  </a:lnTo>
                  <a:lnTo>
                    <a:pt x="14781" y="12010"/>
                  </a:lnTo>
                  <a:lnTo>
                    <a:pt x="14759" y="12019"/>
                  </a:lnTo>
                  <a:lnTo>
                    <a:pt x="14735" y="12027"/>
                  </a:lnTo>
                  <a:lnTo>
                    <a:pt x="14712" y="12033"/>
                  </a:lnTo>
                  <a:lnTo>
                    <a:pt x="14687" y="12039"/>
                  </a:lnTo>
                  <a:lnTo>
                    <a:pt x="14663" y="12043"/>
                  </a:lnTo>
                  <a:lnTo>
                    <a:pt x="14637" y="12047"/>
                  </a:lnTo>
                  <a:lnTo>
                    <a:pt x="14612" y="12048"/>
                  </a:lnTo>
                  <a:lnTo>
                    <a:pt x="14586" y="12049"/>
                  </a:lnTo>
                  <a:lnTo>
                    <a:pt x="10059" y="12049"/>
                  </a:lnTo>
                  <a:lnTo>
                    <a:pt x="6036" y="12049"/>
                  </a:lnTo>
                  <a:lnTo>
                    <a:pt x="1509" y="12049"/>
                  </a:lnTo>
                  <a:lnTo>
                    <a:pt x="1483" y="12048"/>
                  </a:lnTo>
                  <a:lnTo>
                    <a:pt x="1458" y="12047"/>
                  </a:lnTo>
                  <a:lnTo>
                    <a:pt x="1432" y="12043"/>
                  </a:lnTo>
                  <a:lnTo>
                    <a:pt x="1407" y="12039"/>
                  </a:lnTo>
                  <a:lnTo>
                    <a:pt x="1383" y="12033"/>
                  </a:lnTo>
                  <a:lnTo>
                    <a:pt x="1359" y="12027"/>
                  </a:lnTo>
                  <a:lnTo>
                    <a:pt x="1336" y="12019"/>
                  </a:lnTo>
                  <a:lnTo>
                    <a:pt x="1313" y="12010"/>
                  </a:lnTo>
                  <a:lnTo>
                    <a:pt x="1291" y="12000"/>
                  </a:lnTo>
                  <a:lnTo>
                    <a:pt x="1268" y="11989"/>
                  </a:lnTo>
                  <a:lnTo>
                    <a:pt x="1248" y="11977"/>
                  </a:lnTo>
                  <a:lnTo>
                    <a:pt x="1227" y="11963"/>
                  </a:lnTo>
                  <a:lnTo>
                    <a:pt x="1208" y="11949"/>
                  </a:lnTo>
                  <a:lnTo>
                    <a:pt x="1189" y="11934"/>
                  </a:lnTo>
                  <a:lnTo>
                    <a:pt x="1171" y="11918"/>
                  </a:lnTo>
                  <a:lnTo>
                    <a:pt x="1153" y="11902"/>
                  </a:lnTo>
                  <a:lnTo>
                    <a:pt x="1137" y="11884"/>
                  </a:lnTo>
                  <a:lnTo>
                    <a:pt x="1121" y="11866"/>
                  </a:lnTo>
                  <a:lnTo>
                    <a:pt x="1106" y="11847"/>
                  </a:lnTo>
                  <a:lnTo>
                    <a:pt x="1091" y="11828"/>
                  </a:lnTo>
                  <a:lnTo>
                    <a:pt x="1078" y="11807"/>
                  </a:lnTo>
                  <a:lnTo>
                    <a:pt x="1066" y="11786"/>
                  </a:lnTo>
                  <a:lnTo>
                    <a:pt x="1055" y="11765"/>
                  </a:lnTo>
                  <a:lnTo>
                    <a:pt x="1045" y="11743"/>
                  </a:lnTo>
                  <a:lnTo>
                    <a:pt x="1036" y="11719"/>
                  </a:lnTo>
                  <a:lnTo>
                    <a:pt x="1028" y="11696"/>
                  </a:lnTo>
                  <a:lnTo>
                    <a:pt x="1022" y="11672"/>
                  </a:lnTo>
                  <a:lnTo>
                    <a:pt x="1016" y="11648"/>
                  </a:lnTo>
                  <a:lnTo>
                    <a:pt x="1012" y="11623"/>
                  </a:lnTo>
                  <a:lnTo>
                    <a:pt x="1009" y="11598"/>
                  </a:lnTo>
                  <a:lnTo>
                    <a:pt x="1007" y="11573"/>
                  </a:lnTo>
                  <a:lnTo>
                    <a:pt x="1006" y="11547"/>
                  </a:lnTo>
                  <a:lnTo>
                    <a:pt x="1006" y="1506"/>
                  </a:lnTo>
                  <a:lnTo>
                    <a:pt x="1007" y="1480"/>
                  </a:lnTo>
                  <a:lnTo>
                    <a:pt x="1009" y="1455"/>
                  </a:lnTo>
                  <a:lnTo>
                    <a:pt x="1012" y="1430"/>
                  </a:lnTo>
                  <a:lnTo>
                    <a:pt x="1016" y="1405"/>
                  </a:lnTo>
                  <a:lnTo>
                    <a:pt x="1022" y="1381"/>
                  </a:lnTo>
                  <a:lnTo>
                    <a:pt x="1028" y="1356"/>
                  </a:lnTo>
                  <a:lnTo>
                    <a:pt x="1036" y="1333"/>
                  </a:lnTo>
                  <a:lnTo>
                    <a:pt x="1045" y="1310"/>
                  </a:lnTo>
                  <a:lnTo>
                    <a:pt x="1055" y="1288"/>
                  </a:lnTo>
                  <a:lnTo>
                    <a:pt x="1066" y="1267"/>
                  </a:lnTo>
                  <a:lnTo>
                    <a:pt x="1078" y="1246"/>
                  </a:lnTo>
                  <a:lnTo>
                    <a:pt x="1091" y="1225"/>
                  </a:lnTo>
                  <a:lnTo>
                    <a:pt x="1106" y="1206"/>
                  </a:lnTo>
                  <a:lnTo>
                    <a:pt x="1121" y="1187"/>
                  </a:lnTo>
                  <a:lnTo>
                    <a:pt x="1137" y="1169"/>
                  </a:lnTo>
                  <a:lnTo>
                    <a:pt x="1153" y="1151"/>
                  </a:lnTo>
                  <a:lnTo>
                    <a:pt x="1171" y="1135"/>
                  </a:lnTo>
                  <a:lnTo>
                    <a:pt x="1189" y="1119"/>
                  </a:lnTo>
                  <a:lnTo>
                    <a:pt x="1208" y="1103"/>
                  </a:lnTo>
                  <a:lnTo>
                    <a:pt x="1227" y="1090"/>
                  </a:lnTo>
                  <a:lnTo>
                    <a:pt x="1248" y="1077"/>
                  </a:lnTo>
                  <a:lnTo>
                    <a:pt x="1268" y="1064"/>
                  </a:lnTo>
                  <a:lnTo>
                    <a:pt x="1291" y="1053"/>
                  </a:lnTo>
                  <a:lnTo>
                    <a:pt x="1313" y="1043"/>
                  </a:lnTo>
                  <a:lnTo>
                    <a:pt x="1336" y="1034"/>
                  </a:lnTo>
                  <a:lnTo>
                    <a:pt x="1359" y="1027"/>
                  </a:lnTo>
                  <a:lnTo>
                    <a:pt x="1383" y="1020"/>
                  </a:lnTo>
                  <a:lnTo>
                    <a:pt x="1407" y="1014"/>
                  </a:lnTo>
                  <a:lnTo>
                    <a:pt x="1432" y="1010"/>
                  </a:lnTo>
                  <a:lnTo>
                    <a:pt x="1458" y="1007"/>
                  </a:lnTo>
                  <a:lnTo>
                    <a:pt x="1483" y="1005"/>
                  </a:lnTo>
                  <a:lnTo>
                    <a:pt x="1509" y="1004"/>
                  </a:lnTo>
                  <a:lnTo>
                    <a:pt x="14586" y="1004"/>
                  </a:lnTo>
                  <a:lnTo>
                    <a:pt x="14612" y="1005"/>
                  </a:lnTo>
                  <a:lnTo>
                    <a:pt x="14637" y="1007"/>
                  </a:lnTo>
                  <a:lnTo>
                    <a:pt x="14663" y="1010"/>
                  </a:lnTo>
                  <a:lnTo>
                    <a:pt x="14687" y="1014"/>
                  </a:lnTo>
                  <a:lnTo>
                    <a:pt x="14712" y="1020"/>
                  </a:lnTo>
                  <a:lnTo>
                    <a:pt x="14735" y="1027"/>
                  </a:lnTo>
                  <a:lnTo>
                    <a:pt x="14759" y="1034"/>
                  </a:lnTo>
                  <a:lnTo>
                    <a:pt x="14781" y="1043"/>
                  </a:lnTo>
                  <a:lnTo>
                    <a:pt x="14803" y="1053"/>
                  </a:lnTo>
                  <a:lnTo>
                    <a:pt x="14826" y="1064"/>
                  </a:lnTo>
                  <a:lnTo>
                    <a:pt x="14847" y="1077"/>
                  </a:lnTo>
                  <a:lnTo>
                    <a:pt x="14867" y="1090"/>
                  </a:lnTo>
                  <a:lnTo>
                    <a:pt x="14887" y="1103"/>
                  </a:lnTo>
                  <a:lnTo>
                    <a:pt x="14906" y="1119"/>
                  </a:lnTo>
                  <a:lnTo>
                    <a:pt x="14924" y="1135"/>
                  </a:lnTo>
                  <a:lnTo>
                    <a:pt x="14941" y="1151"/>
                  </a:lnTo>
                  <a:lnTo>
                    <a:pt x="14958" y="1169"/>
                  </a:lnTo>
                  <a:lnTo>
                    <a:pt x="14974" y="1187"/>
                  </a:lnTo>
                  <a:lnTo>
                    <a:pt x="14988" y="1206"/>
                  </a:lnTo>
                  <a:lnTo>
                    <a:pt x="15003" y="1225"/>
                  </a:lnTo>
                  <a:lnTo>
                    <a:pt x="15016" y="1246"/>
                  </a:lnTo>
                  <a:lnTo>
                    <a:pt x="15029" y="1267"/>
                  </a:lnTo>
                  <a:lnTo>
                    <a:pt x="15040" y="1288"/>
                  </a:lnTo>
                  <a:lnTo>
                    <a:pt x="15050" y="1310"/>
                  </a:lnTo>
                  <a:lnTo>
                    <a:pt x="15059" y="1333"/>
                  </a:lnTo>
                  <a:lnTo>
                    <a:pt x="15066" y="1356"/>
                  </a:lnTo>
                  <a:lnTo>
                    <a:pt x="15073" y="1381"/>
                  </a:lnTo>
                  <a:lnTo>
                    <a:pt x="15079" y="1405"/>
                  </a:lnTo>
                  <a:lnTo>
                    <a:pt x="15083" y="1430"/>
                  </a:lnTo>
                  <a:lnTo>
                    <a:pt x="15086" y="1455"/>
                  </a:lnTo>
                  <a:lnTo>
                    <a:pt x="15088" y="1480"/>
                  </a:lnTo>
                  <a:lnTo>
                    <a:pt x="15089" y="1506"/>
                  </a:lnTo>
                  <a:lnTo>
                    <a:pt x="15089" y="11547"/>
                  </a:lnTo>
                  <a:close/>
                  <a:moveTo>
                    <a:pt x="14586" y="0"/>
                  </a:moveTo>
                  <a:lnTo>
                    <a:pt x="1509" y="0"/>
                  </a:lnTo>
                  <a:lnTo>
                    <a:pt x="1431" y="2"/>
                  </a:lnTo>
                  <a:lnTo>
                    <a:pt x="1354" y="8"/>
                  </a:lnTo>
                  <a:lnTo>
                    <a:pt x="1279" y="17"/>
                  </a:lnTo>
                  <a:lnTo>
                    <a:pt x="1204" y="30"/>
                  </a:lnTo>
                  <a:lnTo>
                    <a:pt x="1132" y="47"/>
                  </a:lnTo>
                  <a:lnTo>
                    <a:pt x="1060" y="67"/>
                  </a:lnTo>
                  <a:lnTo>
                    <a:pt x="990" y="91"/>
                  </a:lnTo>
                  <a:lnTo>
                    <a:pt x="921" y="118"/>
                  </a:lnTo>
                  <a:lnTo>
                    <a:pt x="854" y="149"/>
                  </a:lnTo>
                  <a:lnTo>
                    <a:pt x="790" y="182"/>
                  </a:lnTo>
                  <a:lnTo>
                    <a:pt x="726" y="218"/>
                  </a:lnTo>
                  <a:lnTo>
                    <a:pt x="665" y="257"/>
                  </a:lnTo>
                  <a:lnTo>
                    <a:pt x="606" y="299"/>
                  </a:lnTo>
                  <a:lnTo>
                    <a:pt x="549" y="344"/>
                  </a:lnTo>
                  <a:lnTo>
                    <a:pt x="494" y="392"/>
                  </a:lnTo>
                  <a:lnTo>
                    <a:pt x="442" y="441"/>
                  </a:lnTo>
                  <a:lnTo>
                    <a:pt x="391" y="493"/>
                  </a:lnTo>
                  <a:lnTo>
                    <a:pt x="344" y="548"/>
                  </a:lnTo>
                  <a:lnTo>
                    <a:pt x="300" y="605"/>
                  </a:lnTo>
                  <a:lnTo>
                    <a:pt x="258" y="664"/>
                  </a:lnTo>
                  <a:lnTo>
                    <a:pt x="218" y="725"/>
                  </a:lnTo>
                  <a:lnTo>
                    <a:pt x="182" y="788"/>
                  </a:lnTo>
                  <a:lnTo>
                    <a:pt x="149" y="853"/>
                  </a:lnTo>
                  <a:lnTo>
                    <a:pt x="119" y="920"/>
                  </a:lnTo>
                  <a:lnTo>
                    <a:pt x="92" y="988"/>
                  </a:lnTo>
                  <a:lnTo>
                    <a:pt x="67" y="1058"/>
                  </a:lnTo>
                  <a:lnTo>
                    <a:pt x="47" y="1130"/>
                  </a:lnTo>
                  <a:lnTo>
                    <a:pt x="30" y="1203"/>
                  </a:lnTo>
                  <a:lnTo>
                    <a:pt x="17" y="1277"/>
                  </a:lnTo>
                  <a:lnTo>
                    <a:pt x="8" y="1352"/>
                  </a:lnTo>
                  <a:lnTo>
                    <a:pt x="2" y="1429"/>
                  </a:lnTo>
                  <a:lnTo>
                    <a:pt x="0" y="1506"/>
                  </a:lnTo>
                  <a:lnTo>
                    <a:pt x="0" y="11547"/>
                  </a:lnTo>
                  <a:lnTo>
                    <a:pt x="2" y="11624"/>
                  </a:lnTo>
                  <a:lnTo>
                    <a:pt x="8" y="11700"/>
                  </a:lnTo>
                  <a:lnTo>
                    <a:pt x="17" y="11776"/>
                  </a:lnTo>
                  <a:lnTo>
                    <a:pt x="30" y="11850"/>
                  </a:lnTo>
                  <a:lnTo>
                    <a:pt x="47" y="11922"/>
                  </a:lnTo>
                  <a:lnTo>
                    <a:pt x="67" y="11994"/>
                  </a:lnTo>
                  <a:lnTo>
                    <a:pt x="92" y="12064"/>
                  </a:lnTo>
                  <a:lnTo>
                    <a:pt x="118" y="12132"/>
                  </a:lnTo>
                  <a:lnTo>
                    <a:pt x="148" y="12198"/>
                  </a:lnTo>
                  <a:lnTo>
                    <a:pt x="181" y="12264"/>
                  </a:lnTo>
                  <a:lnTo>
                    <a:pt x="217" y="12326"/>
                  </a:lnTo>
                  <a:lnTo>
                    <a:pt x="257" y="12387"/>
                  </a:lnTo>
                  <a:lnTo>
                    <a:pt x="299" y="12446"/>
                  </a:lnTo>
                  <a:lnTo>
                    <a:pt x="343" y="12504"/>
                  </a:lnTo>
                  <a:lnTo>
                    <a:pt x="390" y="12558"/>
                  </a:lnTo>
                  <a:lnTo>
                    <a:pt x="441" y="12610"/>
                  </a:lnTo>
                  <a:lnTo>
                    <a:pt x="493" y="12660"/>
                  </a:lnTo>
                  <a:lnTo>
                    <a:pt x="547" y="12707"/>
                  </a:lnTo>
                  <a:lnTo>
                    <a:pt x="604" y="12752"/>
                  </a:lnTo>
                  <a:lnTo>
                    <a:pt x="663" y="12794"/>
                  </a:lnTo>
                  <a:lnTo>
                    <a:pt x="724" y="12833"/>
                  </a:lnTo>
                  <a:lnTo>
                    <a:pt x="787" y="12869"/>
                  </a:lnTo>
                  <a:lnTo>
                    <a:pt x="852" y="12902"/>
                  </a:lnTo>
                  <a:lnTo>
                    <a:pt x="918" y="12933"/>
                  </a:lnTo>
                  <a:lnTo>
                    <a:pt x="987" y="12959"/>
                  </a:lnTo>
                  <a:lnTo>
                    <a:pt x="1056" y="12984"/>
                  </a:lnTo>
                  <a:lnTo>
                    <a:pt x="1128" y="13004"/>
                  </a:lnTo>
                  <a:lnTo>
                    <a:pt x="1201" y="13021"/>
                  </a:lnTo>
                  <a:lnTo>
                    <a:pt x="1275" y="13035"/>
                  </a:lnTo>
                  <a:lnTo>
                    <a:pt x="1350" y="13044"/>
                  </a:lnTo>
                  <a:lnTo>
                    <a:pt x="1426" y="13050"/>
                  </a:lnTo>
                  <a:lnTo>
                    <a:pt x="1504" y="13053"/>
                  </a:lnTo>
                  <a:lnTo>
                    <a:pt x="6539" y="13053"/>
                  </a:lnTo>
                  <a:lnTo>
                    <a:pt x="6539" y="13663"/>
                  </a:lnTo>
                  <a:lnTo>
                    <a:pt x="3399" y="14070"/>
                  </a:lnTo>
                  <a:lnTo>
                    <a:pt x="3378" y="14076"/>
                  </a:lnTo>
                  <a:lnTo>
                    <a:pt x="3358" y="14082"/>
                  </a:lnTo>
                  <a:lnTo>
                    <a:pt x="3338" y="14090"/>
                  </a:lnTo>
                  <a:lnTo>
                    <a:pt x="3319" y="14098"/>
                  </a:lnTo>
                  <a:lnTo>
                    <a:pt x="3299" y="14106"/>
                  </a:lnTo>
                  <a:lnTo>
                    <a:pt x="3280" y="14116"/>
                  </a:lnTo>
                  <a:lnTo>
                    <a:pt x="3262" y="14126"/>
                  </a:lnTo>
                  <a:lnTo>
                    <a:pt x="3245" y="14137"/>
                  </a:lnTo>
                  <a:lnTo>
                    <a:pt x="3228" y="14149"/>
                  </a:lnTo>
                  <a:lnTo>
                    <a:pt x="3211" y="14161"/>
                  </a:lnTo>
                  <a:lnTo>
                    <a:pt x="3196" y="14174"/>
                  </a:lnTo>
                  <a:lnTo>
                    <a:pt x="3180" y="14188"/>
                  </a:lnTo>
                  <a:lnTo>
                    <a:pt x="3166" y="14203"/>
                  </a:lnTo>
                  <a:lnTo>
                    <a:pt x="3151" y="14217"/>
                  </a:lnTo>
                  <a:lnTo>
                    <a:pt x="3138" y="14233"/>
                  </a:lnTo>
                  <a:lnTo>
                    <a:pt x="3124" y="14249"/>
                  </a:lnTo>
                  <a:lnTo>
                    <a:pt x="3112" y="14265"/>
                  </a:lnTo>
                  <a:lnTo>
                    <a:pt x="3100" y="14282"/>
                  </a:lnTo>
                  <a:lnTo>
                    <a:pt x="3089" y="14299"/>
                  </a:lnTo>
                  <a:lnTo>
                    <a:pt x="3079" y="14316"/>
                  </a:lnTo>
                  <a:lnTo>
                    <a:pt x="3070" y="14335"/>
                  </a:lnTo>
                  <a:lnTo>
                    <a:pt x="3061" y="14353"/>
                  </a:lnTo>
                  <a:lnTo>
                    <a:pt x="3053" y="14372"/>
                  </a:lnTo>
                  <a:lnTo>
                    <a:pt x="3046" y="14391"/>
                  </a:lnTo>
                  <a:lnTo>
                    <a:pt x="3039" y="14411"/>
                  </a:lnTo>
                  <a:lnTo>
                    <a:pt x="3034" y="14431"/>
                  </a:lnTo>
                  <a:lnTo>
                    <a:pt x="3029" y="14452"/>
                  </a:lnTo>
                  <a:lnTo>
                    <a:pt x="3025" y="14473"/>
                  </a:lnTo>
                  <a:lnTo>
                    <a:pt x="3022" y="14493"/>
                  </a:lnTo>
                  <a:lnTo>
                    <a:pt x="3020" y="14514"/>
                  </a:lnTo>
                  <a:lnTo>
                    <a:pt x="3018" y="14536"/>
                  </a:lnTo>
                  <a:lnTo>
                    <a:pt x="3018" y="14557"/>
                  </a:lnTo>
                  <a:lnTo>
                    <a:pt x="3019" y="14583"/>
                  </a:lnTo>
                  <a:lnTo>
                    <a:pt x="3020" y="14608"/>
                  </a:lnTo>
                  <a:lnTo>
                    <a:pt x="3024" y="14633"/>
                  </a:lnTo>
                  <a:lnTo>
                    <a:pt x="3028" y="14658"/>
                  </a:lnTo>
                  <a:lnTo>
                    <a:pt x="3034" y="14682"/>
                  </a:lnTo>
                  <a:lnTo>
                    <a:pt x="3040" y="14707"/>
                  </a:lnTo>
                  <a:lnTo>
                    <a:pt x="3048" y="14730"/>
                  </a:lnTo>
                  <a:lnTo>
                    <a:pt x="3057" y="14753"/>
                  </a:lnTo>
                  <a:lnTo>
                    <a:pt x="3067" y="14775"/>
                  </a:lnTo>
                  <a:lnTo>
                    <a:pt x="3078" y="14797"/>
                  </a:lnTo>
                  <a:lnTo>
                    <a:pt x="3090" y="14818"/>
                  </a:lnTo>
                  <a:lnTo>
                    <a:pt x="3103" y="14838"/>
                  </a:lnTo>
                  <a:lnTo>
                    <a:pt x="3117" y="14857"/>
                  </a:lnTo>
                  <a:lnTo>
                    <a:pt x="3132" y="14876"/>
                  </a:lnTo>
                  <a:lnTo>
                    <a:pt x="3149" y="14894"/>
                  </a:lnTo>
                  <a:lnTo>
                    <a:pt x="3165" y="14912"/>
                  </a:lnTo>
                  <a:lnTo>
                    <a:pt x="3183" y="14928"/>
                  </a:lnTo>
                  <a:lnTo>
                    <a:pt x="3201" y="14945"/>
                  </a:lnTo>
                  <a:lnTo>
                    <a:pt x="3220" y="14960"/>
                  </a:lnTo>
                  <a:lnTo>
                    <a:pt x="3239" y="14974"/>
                  </a:lnTo>
                  <a:lnTo>
                    <a:pt x="3260" y="14987"/>
                  </a:lnTo>
                  <a:lnTo>
                    <a:pt x="3280" y="14999"/>
                  </a:lnTo>
                  <a:lnTo>
                    <a:pt x="3302" y="15010"/>
                  </a:lnTo>
                  <a:lnTo>
                    <a:pt x="3325" y="15020"/>
                  </a:lnTo>
                  <a:lnTo>
                    <a:pt x="3348" y="15029"/>
                  </a:lnTo>
                  <a:lnTo>
                    <a:pt x="3371" y="15037"/>
                  </a:lnTo>
                  <a:lnTo>
                    <a:pt x="3395" y="15043"/>
                  </a:lnTo>
                  <a:lnTo>
                    <a:pt x="3419" y="15049"/>
                  </a:lnTo>
                  <a:lnTo>
                    <a:pt x="3444" y="15053"/>
                  </a:lnTo>
                  <a:lnTo>
                    <a:pt x="3469" y="15056"/>
                  </a:lnTo>
                  <a:lnTo>
                    <a:pt x="3495" y="15058"/>
                  </a:lnTo>
                  <a:lnTo>
                    <a:pt x="3521" y="15059"/>
                  </a:lnTo>
                  <a:lnTo>
                    <a:pt x="12574" y="15059"/>
                  </a:lnTo>
                  <a:lnTo>
                    <a:pt x="12600" y="15058"/>
                  </a:lnTo>
                  <a:lnTo>
                    <a:pt x="12626" y="15056"/>
                  </a:lnTo>
                  <a:lnTo>
                    <a:pt x="12651" y="15053"/>
                  </a:lnTo>
                  <a:lnTo>
                    <a:pt x="12676" y="15049"/>
                  </a:lnTo>
                  <a:lnTo>
                    <a:pt x="12700" y="15043"/>
                  </a:lnTo>
                  <a:lnTo>
                    <a:pt x="12724" y="15037"/>
                  </a:lnTo>
                  <a:lnTo>
                    <a:pt x="12747" y="15029"/>
                  </a:lnTo>
                  <a:lnTo>
                    <a:pt x="12770" y="15020"/>
                  </a:lnTo>
                  <a:lnTo>
                    <a:pt x="12793" y="15010"/>
                  </a:lnTo>
                  <a:lnTo>
                    <a:pt x="12814" y="14999"/>
                  </a:lnTo>
                  <a:lnTo>
                    <a:pt x="12835" y="14987"/>
                  </a:lnTo>
                  <a:lnTo>
                    <a:pt x="12856" y="14974"/>
                  </a:lnTo>
                  <a:lnTo>
                    <a:pt x="12875" y="14960"/>
                  </a:lnTo>
                  <a:lnTo>
                    <a:pt x="12894" y="14945"/>
                  </a:lnTo>
                  <a:lnTo>
                    <a:pt x="12912" y="14928"/>
                  </a:lnTo>
                  <a:lnTo>
                    <a:pt x="12930" y="14912"/>
                  </a:lnTo>
                  <a:lnTo>
                    <a:pt x="12946" y="14894"/>
                  </a:lnTo>
                  <a:lnTo>
                    <a:pt x="12963" y="14876"/>
                  </a:lnTo>
                  <a:lnTo>
                    <a:pt x="12978" y="14857"/>
                  </a:lnTo>
                  <a:lnTo>
                    <a:pt x="12992" y="14838"/>
                  </a:lnTo>
                  <a:lnTo>
                    <a:pt x="13005" y="14818"/>
                  </a:lnTo>
                  <a:lnTo>
                    <a:pt x="13017" y="14797"/>
                  </a:lnTo>
                  <a:lnTo>
                    <a:pt x="13028" y="14775"/>
                  </a:lnTo>
                  <a:lnTo>
                    <a:pt x="13038" y="14753"/>
                  </a:lnTo>
                  <a:lnTo>
                    <a:pt x="13047" y="14730"/>
                  </a:lnTo>
                  <a:lnTo>
                    <a:pt x="13055" y="14707"/>
                  </a:lnTo>
                  <a:lnTo>
                    <a:pt x="13061" y="14682"/>
                  </a:lnTo>
                  <a:lnTo>
                    <a:pt x="13067" y="14658"/>
                  </a:lnTo>
                  <a:lnTo>
                    <a:pt x="13071" y="14633"/>
                  </a:lnTo>
                  <a:lnTo>
                    <a:pt x="13074" y="14608"/>
                  </a:lnTo>
                  <a:lnTo>
                    <a:pt x="13076" y="14583"/>
                  </a:lnTo>
                  <a:lnTo>
                    <a:pt x="13077" y="14557"/>
                  </a:lnTo>
                  <a:lnTo>
                    <a:pt x="13077" y="14536"/>
                  </a:lnTo>
                  <a:lnTo>
                    <a:pt x="13075" y="14514"/>
                  </a:lnTo>
                  <a:lnTo>
                    <a:pt x="13073" y="14493"/>
                  </a:lnTo>
                  <a:lnTo>
                    <a:pt x="13070" y="14473"/>
                  </a:lnTo>
                  <a:lnTo>
                    <a:pt x="13066" y="14452"/>
                  </a:lnTo>
                  <a:lnTo>
                    <a:pt x="13061" y="14431"/>
                  </a:lnTo>
                  <a:lnTo>
                    <a:pt x="13056" y="14411"/>
                  </a:lnTo>
                  <a:lnTo>
                    <a:pt x="13049" y="14391"/>
                  </a:lnTo>
                  <a:lnTo>
                    <a:pt x="13042" y="14372"/>
                  </a:lnTo>
                  <a:lnTo>
                    <a:pt x="13034" y="14353"/>
                  </a:lnTo>
                  <a:lnTo>
                    <a:pt x="13025" y="14335"/>
                  </a:lnTo>
                  <a:lnTo>
                    <a:pt x="13016" y="14316"/>
                  </a:lnTo>
                  <a:lnTo>
                    <a:pt x="13006" y="14299"/>
                  </a:lnTo>
                  <a:lnTo>
                    <a:pt x="12995" y="14282"/>
                  </a:lnTo>
                  <a:lnTo>
                    <a:pt x="12983" y="14265"/>
                  </a:lnTo>
                  <a:lnTo>
                    <a:pt x="12971" y="14249"/>
                  </a:lnTo>
                  <a:lnTo>
                    <a:pt x="12957" y="14233"/>
                  </a:lnTo>
                  <a:lnTo>
                    <a:pt x="12944" y="14217"/>
                  </a:lnTo>
                  <a:lnTo>
                    <a:pt x="12930" y="14203"/>
                  </a:lnTo>
                  <a:lnTo>
                    <a:pt x="12915" y="14188"/>
                  </a:lnTo>
                  <a:lnTo>
                    <a:pt x="12900" y="14174"/>
                  </a:lnTo>
                  <a:lnTo>
                    <a:pt x="12884" y="14161"/>
                  </a:lnTo>
                  <a:lnTo>
                    <a:pt x="12867" y="14149"/>
                  </a:lnTo>
                  <a:lnTo>
                    <a:pt x="12850" y="14137"/>
                  </a:lnTo>
                  <a:lnTo>
                    <a:pt x="12833" y="14126"/>
                  </a:lnTo>
                  <a:lnTo>
                    <a:pt x="12815" y="14116"/>
                  </a:lnTo>
                  <a:lnTo>
                    <a:pt x="12796" y="14106"/>
                  </a:lnTo>
                  <a:lnTo>
                    <a:pt x="12776" y="14098"/>
                  </a:lnTo>
                  <a:lnTo>
                    <a:pt x="12757" y="14090"/>
                  </a:lnTo>
                  <a:lnTo>
                    <a:pt x="12737" y="14082"/>
                  </a:lnTo>
                  <a:lnTo>
                    <a:pt x="12717" y="14076"/>
                  </a:lnTo>
                  <a:lnTo>
                    <a:pt x="12696" y="14070"/>
                  </a:lnTo>
                  <a:lnTo>
                    <a:pt x="9556" y="13663"/>
                  </a:lnTo>
                  <a:lnTo>
                    <a:pt x="9556" y="13053"/>
                  </a:lnTo>
                  <a:lnTo>
                    <a:pt x="14591" y="13053"/>
                  </a:lnTo>
                  <a:lnTo>
                    <a:pt x="14669" y="13050"/>
                  </a:lnTo>
                  <a:lnTo>
                    <a:pt x="14745" y="13044"/>
                  </a:lnTo>
                  <a:lnTo>
                    <a:pt x="14820" y="13035"/>
                  </a:lnTo>
                  <a:lnTo>
                    <a:pt x="14894" y="13021"/>
                  </a:lnTo>
                  <a:lnTo>
                    <a:pt x="14967" y="13004"/>
                  </a:lnTo>
                  <a:lnTo>
                    <a:pt x="15039" y="12984"/>
                  </a:lnTo>
                  <a:lnTo>
                    <a:pt x="15108" y="12959"/>
                  </a:lnTo>
                  <a:lnTo>
                    <a:pt x="15177" y="12933"/>
                  </a:lnTo>
                  <a:lnTo>
                    <a:pt x="15243" y="12902"/>
                  </a:lnTo>
                  <a:lnTo>
                    <a:pt x="15308" y="12869"/>
                  </a:lnTo>
                  <a:lnTo>
                    <a:pt x="15371" y="12833"/>
                  </a:lnTo>
                  <a:lnTo>
                    <a:pt x="15432" y="12794"/>
                  </a:lnTo>
                  <a:lnTo>
                    <a:pt x="15491" y="12752"/>
                  </a:lnTo>
                  <a:lnTo>
                    <a:pt x="15548" y="12707"/>
                  </a:lnTo>
                  <a:lnTo>
                    <a:pt x="15602" y="12660"/>
                  </a:lnTo>
                  <a:lnTo>
                    <a:pt x="15654" y="12610"/>
                  </a:lnTo>
                  <a:lnTo>
                    <a:pt x="15705" y="12558"/>
                  </a:lnTo>
                  <a:lnTo>
                    <a:pt x="15752" y="12504"/>
                  </a:lnTo>
                  <a:lnTo>
                    <a:pt x="15796" y="12446"/>
                  </a:lnTo>
                  <a:lnTo>
                    <a:pt x="15838" y="12387"/>
                  </a:lnTo>
                  <a:lnTo>
                    <a:pt x="15878" y="12326"/>
                  </a:lnTo>
                  <a:lnTo>
                    <a:pt x="15914" y="12264"/>
                  </a:lnTo>
                  <a:lnTo>
                    <a:pt x="15947" y="12198"/>
                  </a:lnTo>
                  <a:lnTo>
                    <a:pt x="15977" y="12132"/>
                  </a:lnTo>
                  <a:lnTo>
                    <a:pt x="16003" y="12064"/>
                  </a:lnTo>
                  <a:lnTo>
                    <a:pt x="16028" y="11994"/>
                  </a:lnTo>
                  <a:lnTo>
                    <a:pt x="16048" y="11922"/>
                  </a:lnTo>
                  <a:lnTo>
                    <a:pt x="16065" y="11850"/>
                  </a:lnTo>
                  <a:lnTo>
                    <a:pt x="16078" y="11776"/>
                  </a:lnTo>
                  <a:lnTo>
                    <a:pt x="16087" y="11700"/>
                  </a:lnTo>
                  <a:lnTo>
                    <a:pt x="16093" y="11624"/>
                  </a:lnTo>
                  <a:lnTo>
                    <a:pt x="16095" y="11547"/>
                  </a:lnTo>
                  <a:lnTo>
                    <a:pt x="16095" y="1506"/>
                  </a:lnTo>
                  <a:lnTo>
                    <a:pt x="16093" y="1429"/>
                  </a:lnTo>
                  <a:lnTo>
                    <a:pt x="16087" y="1352"/>
                  </a:lnTo>
                  <a:lnTo>
                    <a:pt x="16078" y="1277"/>
                  </a:lnTo>
                  <a:lnTo>
                    <a:pt x="16064" y="1203"/>
                  </a:lnTo>
                  <a:lnTo>
                    <a:pt x="16048" y="1130"/>
                  </a:lnTo>
                  <a:lnTo>
                    <a:pt x="16028" y="1058"/>
                  </a:lnTo>
                  <a:lnTo>
                    <a:pt x="16003" y="988"/>
                  </a:lnTo>
                  <a:lnTo>
                    <a:pt x="15976" y="920"/>
                  </a:lnTo>
                  <a:lnTo>
                    <a:pt x="15946" y="853"/>
                  </a:lnTo>
                  <a:lnTo>
                    <a:pt x="15913" y="788"/>
                  </a:lnTo>
                  <a:lnTo>
                    <a:pt x="15877" y="725"/>
                  </a:lnTo>
                  <a:lnTo>
                    <a:pt x="15837" y="664"/>
                  </a:lnTo>
                  <a:lnTo>
                    <a:pt x="15795" y="605"/>
                  </a:lnTo>
                  <a:lnTo>
                    <a:pt x="15750" y="548"/>
                  </a:lnTo>
                  <a:lnTo>
                    <a:pt x="15703" y="493"/>
                  </a:lnTo>
                  <a:lnTo>
                    <a:pt x="15652" y="441"/>
                  </a:lnTo>
                  <a:lnTo>
                    <a:pt x="15600" y="392"/>
                  </a:lnTo>
                  <a:lnTo>
                    <a:pt x="15546" y="344"/>
                  </a:lnTo>
                  <a:lnTo>
                    <a:pt x="15488" y="299"/>
                  </a:lnTo>
                  <a:lnTo>
                    <a:pt x="15429" y="257"/>
                  </a:lnTo>
                  <a:lnTo>
                    <a:pt x="15369" y="218"/>
                  </a:lnTo>
                  <a:lnTo>
                    <a:pt x="15305" y="182"/>
                  </a:lnTo>
                  <a:lnTo>
                    <a:pt x="15240" y="149"/>
                  </a:lnTo>
                  <a:lnTo>
                    <a:pt x="15174" y="118"/>
                  </a:lnTo>
                  <a:lnTo>
                    <a:pt x="15105" y="91"/>
                  </a:lnTo>
                  <a:lnTo>
                    <a:pt x="15035" y="67"/>
                  </a:lnTo>
                  <a:lnTo>
                    <a:pt x="14963" y="47"/>
                  </a:lnTo>
                  <a:lnTo>
                    <a:pt x="14890" y="30"/>
                  </a:lnTo>
                  <a:lnTo>
                    <a:pt x="14815" y="17"/>
                  </a:lnTo>
                  <a:lnTo>
                    <a:pt x="14740" y="8"/>
                  </a:lnTo>
                  <a:lnTo>
                    <a:pt x="14664" y="2"/>
                  </a:lnTo>
                  <a:lnTo>
                    <a:pt x="145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id-ID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Medium" panose="020B0600000000000000" pitchFamily="34" charset="-122"/>
              </a:endParaRPr>
            </a:p>
          </p:txBody>
        </p:sp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id="{2A491FAB-FEB4-D3C6-22DB-A11A89C07B9B}"/>
              </a:ext>
            </a:extLst>
          </p:cNvPr>
          <p:cNvSpPr/>
          <p:nvPr/>
        </p:nvSpPr>
        <p:spPr>
          <a:xfrm>
            <a:off x="2304231" y="2809454"/>
            <a:ext cx="432047" cy="172819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 CN Medium" panose="020B0600000000000000" pitchFamily="34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F9F110B-5E56-E838-4967-55EF13DF5EBE}"/>
              </a:ext>
            </a:extLst>
          </p:cNvPr>
          <p:cNvSpPr/>
          <p:nvPr/>
        </p:nvSpPr>
        <p:spPr>
          <a:xfrm>
            <a:off x="1764171" y="3176806"/>
            <a:ext cx="432047" cy="13314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 CN Medium" panose="020B0600000000000000" pitchFamily="34" charset="-122"/>
            </a:endParaRP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1554FEB9-1E7A-3264-0E00-6F8B9785F510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078476" y="2498208"/>
            <a:ext cx="913883" cy="307777"/>
          </a:xfrm>
          <a:prstGeom prst="rect">
            <a:avLst/>
          </a:prstGeom>
          <a:noFill/>
          <a:ln w="9525" algn="ctr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Medium" panose="020B0600000000000000" pitchFamily="34" charset="-122"/>
              </a:rPr>
              <a:t>100%</a:t>
            </a: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CF3525E6-7347-9DF2-EAA3-D7EE218649FC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697884" y="2861954"/>
            <a:ext cx="648072" cy="307777"/>
          </a:xfrm>
          <a:prstGeom prst="rect">
            <a:avLst/>
          </a:prstGeom>
          <a:noFill/>
          <a:ln w="9525" algn="ctr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Medium" panose="020B0600000000000000" pitchFamily="34" charset="-122"/>
              </a:rPr>
              <a:t>88%</a:t>
            </a: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BCA328C5-8D71-0822-B73D-377642388F1C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656159" y="4602540"/>
            <a:ext cx="648072" cy="246221"/>
          </a:xfrm>
          <a:prstGeom prst="rect">
            <a:avLst/>
          </a:prstGeom>
          <a:noFill/>
          <a:ln w="9525" algn="ctr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思源黑体 CN Medium" panose="020B0600000000000000" pitchFamily="34" charset="-122"/>
              </a:rPr>
              <a:t>今年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思源黑体 CN Medium" panose="020B0600000000000000" pitchFamily="34" charset="-122"/>
            </a:endParaRPr>
          </a:p>
        </p:txBody>
      </p:sp>
      <p:sp>
        <p:nvSpPr>
          <p:cNvPr id="17" name="TextBox 47">
            <a:extLst>
              <a:ext uri="{FF2B5EF4-FFF2-40B4-BE49-F238E27FC236}">
                <a16:creationId xmlns:a16="http://schemas.microsoft.com/office/drawing/2014/main" id="{2A6D0F95-3908-9DB1-D18C-AA2855BB4054}"/>
              </a:ext>
            </a:extLst>
          </p:cNvPr>
          <p:cNvSpPr txBox="1"/>
          <p:nvPr/>
        </p:nvSpPr>
        <p:spPr>
          <a:xfrm>
            <a:off x="1231099" y="4943843"/>
            <a:ext cx="2717176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思源黑体 CN Medium" panose="020B0600000000000000" pitchFamily="34" charset="-122"/>
              </a:rPr>
              <a:t>提升在线学习率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  <a:sym typeface="思源黑体 CN Medium" panose="020B0600000000000000" pitchFamily="34" charset="-122"/>
            </a:endParaRPr>
          </a:p>
        </p:txBody>
      </p:sp>
      <p:sp>
        <p:nvSpPr>
          <p:cNvPr id="18" name="TextBox 48">
            <a:extLst>
              <a:ext uri="{FF2B5EF4-FFF2-40B4-BE49-F238E27FC236}">
                <a16:creationId xmlns:a16="http://schemas.microsoft.com/office/drawing/2014/main" id="{1BE25B07-2622-013D-20CE-5E8E289606A9}"/>
              </a:ext>
            </a:extLst>
          </p:cNvPr>
          <p:cNvSpPr txBox="1"/>
          <p:nvPr/>
        </p:nvSpPr>
        <p:spPr>
          <a:xfrm>
            <a:off x="1300120" y="5388697"/>
            <a:ext cx="2173330" cy="9599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思源黑体 CN Medium" panose="020B0600000000000000" pitchFamily="34" charset="-122"/>
              </a:rPr>
              <a:t>引进优秀外部师资与课程，通过配置更感兴趣、更贴近需求的培训内容，提高全体员工在线课程学习参与率与主动性。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sym typeface="思源黑体 CN Medium" panose="020B0600000000000000" pitchFamily="34" charset="-122"/>
            </a:endParaRPr>
          </a:p>
        </p:txBody>
      </p:sp>
      <p:sp>
        <p:nvSpPr>
          <p:cNvPr id="19" name="Text Box 7">
            <a:extLst>
              <a:ext uri="{FF2B5EF4-FFF2-40B4-BE49-F238E27FC236}">
                <a16:creationId xmlns:a16="http://schemas.microsoft.com/office/drawing/2014/main" id="{2AD9F81C-A499-BC8E-ECB7-56B70404FE74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211381" y="4599783"/>
            <a:ext cx="648072" cy="246221"/>
          </a:xfrm>
          <a:prstGeom prst="rect">
            <a:avLst/>
          </a:prstGeom>
          <a:noFill/>
          <a:ln w="9525" algn="ctr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思源黑体 CN Medium" panose="020B0600000000000000" pitchFamily="34" charset="-122"/>
              </a:rPr>
              <a:t>明年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思源黑体 CN Medium" panose="020B0600000000000000" pitchFamily="34" charset="-122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3F4BFD29-A31C-7D4D-4F87-C660AF448DD0}"/>
              </a:ext>
            </a:extLst>
          </p:cNvPr>
          <p:cNvSpPr/>
          <p:nvPr/>
        </p:nvSpPr>
        <p:spPr>
          <a:xfrm>
            <a:off x="5119081" y="2518402"/>
            <a:ext cx="432047" cy="20192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 CN Medium" panose="020B0600000000000000" pitchFamily="34" charset="-122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9BC84E87-F435-08C5-531E-54C9985AF595}"/>
              </a:ext>
            </a:extLst>
          </p:cNvPr>
          <p:cNvSpPr/>
          <p:nvPr/>
        </p:nvSpPr>
        <p:spPr>
          <a:xfrm>
            <a:off x="4565700" y="2809454"/>
            <a:ext cx="432047" cy="172819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 CN Medium" panose="020B0600000000000000" pitchFamily="34" charset="-122"/>
            </a:endParaRPr>
          </a:p>
        </p:txBody>
      </p:sp>
      <p:sp>
        <p:nvSpPr>
          <p:cNvPr id="34" name="Text Box 7">
            <a:extLst>
              <a:ext uri="{FF2B5EF4-FFF2-40B4-BE49-F238E27FC236}">
                <a16:creationId xmlns:a16="http://schemas.microsoft.com/office/drawing/2014/main" id="{319D80CD-E2D1-831F-E747-F2BE8A2AB5CE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338103" y="2518402"/>
            <a:ext cx="913883" cy="307777"/>
          </a:xfrm>
          <a:prstGeom prst="rect">
            <a:avLst/>
          </a:prstGeom>
          <a:noFill/>
          <a:ln w="9525" algn="ctr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Medium" panose="020B0600000000000000" pitchFamily="34" charset="-122"/>
              </a:rPr>
              <a:t>100%</a:t>
            </a:r>
          </a:p>
        </p:txBody>
      </p:sp>
      <p:sp>
        <p:nvSpPr>
          <p:cNvPr id="36" name="Text Box 7">
            <a:extLst>
              <a:ext uri="{FF2B5EF4-FFF2-40B4-BE49-F238E27FC236}">
                <a16:creationId xmlns:a16="http://schemas.microsoft.com/office/drawing/2014/main" id="{A05D6D18-5B88-A930-51F6-C895305D5F70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471009" y="4602540"/>
            <a:ext cx="648072" cy="246221"/>
          </a:xfrm>
          <a:prstGeom prst="rect">
            <a:avLst/>
          </a:prstGeom>
          <a:noFill/>
          <a:ln w="9525" algn="ctr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思源黑体 CN Medium" panose="020B0600000000000000" pitchFamily="34" charset="-122"/>
              </a:rPr>
              <a:t>今年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思源黑体 CN Medium" panose="020B0600000000000000" pitchFamily="34" charset="-122"/>
            </a:endParaRPr>
          </a:p>
        </p:txBody>
      </p:sp>
      <p:sp>
        <p:nvSpPr>
          <p:cNvPr id="38" name="TextBox 47">
            <a:extLst>
              <a:ext uri="{FF2B5EF4-FFF2-40B4-BE49-F238E27FC236}">
                <a16:creationId xmlns:a16="http://schemas.microsoft.com/office/drawing/2014/main" id="{8ADB7AD5-5C20-360B-A71B-7F78B89837F0}"/>
              </a:ext>
            </a:extLst>
          </p:cNvPr>
          <p:cNvSpPr txBox="1"/>
          <p:nvPr/>
        </p:nvSpPr>
        <p:spPr>
          <a:xfrm>
            <a:off x="4378961" y="4953105"/>
            <a:ext cx="1826422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思源黑体 CN Medium" panose="020B0600000000000000" pitchFamily="34" charset="-122"/>
              </a:rPr>
              <a:t>维持线下培训率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  <a:sym typeface="思源黑体 CN Medium" panose="020B0600000000000000" pitchFamily="34" charset="-122"/>
            </a:endParaRPr>
          </a:p>
        </p:txBody>
      </p:sp>
      <p:sp>
        <p:nvSpPr>
          <p:cNvPr id="39" name="TextBox 48">
            <a:extLst>
              <a:ext uri="{FF2B5EF4-FFF2-40B4-BE49-F238E27FC236}">
                <a16:creationId xmlns:a16="http://schemas.microsoft.com/office/drawing/2014/main" id="{C3BCD50D-4A04-8DD5-CEC3-2057DBA3D6F1}"/>
              </a:ext>
            </a:extLst>
          </p:cNvPr>
          <p:cNvSpPr txBox="1"/>
          <p:nvPr/>
        </p:nvSpPr>
        <p:spPr>
          <a:xfrm>
            <a:off x="4077337" y="5388697"/>
            <a:ext cx="2173330" cy="9599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思源黑体 CN Medium" panose="020B0600000000000000" pitchFamily="34" charset="-122"/>
              </a:rPr>
              <a:t>按计划完成组织所有线下培训班，如业务部门有需求，可额外协助他们举办专业条线人才培训，超额完成年度工作任务。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sym typeface="思源黑体 CN Medium" panose="020B0600000000000000" pitchFamily="34" charset="-122"/>
            </a:endParaRPr>
          </a:p>
        </p:txBody>
      </p:sp>
      <p:sp>
        <p:nvSpPr>
          <p:cNvPr id="40" name="Text Box 7">
            <a:extLst>
              <a:ext uri="{FF2B5EF4-FFF2-40B4-BE49-F238E27FC236}">
                <a16:creationId xmlns:a16="http://schemas.microsoft.com/office/drawing/2014/main" id="{3187C7D7-47B5-A8E0-7AAE-0F72CBF747DD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026231" y="4599783"/>
            <a:ext cx="648072" cy="246221"/>
          </a:xfrm>
          <a:prstGeom prst="rect">
            <a:avLst/>
          </a:prstGeom>
          <a:noFill/>
          <a:ln w="9525" algn="ctr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思源黑体 CN Medium" panose="020B0600000000000000" pitchFamily="34" charset="-122"/>
              </a:rPr>
              <a:t>明年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思源黑体 CN Medium" panose="020B0600000000000000" pitchFamily="34" charset="-122"/>
            </a:endParaRPr>
          </a:p>
        </p:txBody>
      </p:sp>
      <p:sp>
        <p:nvSpPr>
          <p:cNvPr id="45" name="KSO_Shape">
            <a:extLst>
              <a:ext uri="{FF2B5EF4-FFF2-40B4-BE49-F238E27FC236}">
                <a16:creationId xmlns:a16="http://schemas.microsoft.com/office/drawing/2014/main" id="{FF3657FD-D038-F14C-CCB3-5526CC0E2017}"/>
              </a:ext>
            </a:extLst>
          </p:cNvPr>
          <p:cNvSpPr>
            <a:spLocks/>
          </p:cNvSpPr>
          <p:nvPr/>
        </p:nvSpPr>
        <p:spPr bwMode="auto">
          <a:xfrm>
            <a:off x="4160658" y="4878935"/>
            <a:ext cx="288551" cy="383246"/>
          </a:xfrm>
          <a:custGeom>
            <a:avLst/>
            <a:gdLst>
              <a:gd name="T0" fmla="*/ 259322 w 2665412"/>
              <a:gd name="T1" fmla="*/ 2895285 h 3382963"/>
              <a:gd name="T2" fmla="*/ 511017 w 2665412"/>
              <a:gd name="T3" fmla="*/ 3155147 h 3382963"/>
              <a:gd name="T4" fmla="*/ 770965 w 2665412"/>
              <a:gd name="T5" fmla="*/ 2903852 h 3382963"/>
              <a:gd name="T6" fmla="*/ 519587 w 2665412"/>
              <a:gd name="T7" fmla="*/ 2643989 h 3382963"/>
              <a:gd name="T8" fmla="*/ 875071 w 2665412"/>
              <a:gd name="T9" fmla="*/ 2732514 h 3382963"/>
              <a:gd name="T10" fmla="*/ 732560 w 2665412"/>
              <a:gd name="T11" fmla="*/ 3231615 h 3382963"/>
              <a:gd name="T12" fmla="*/ 265987 w 2665412"/>
              <a:gd name="T13" fmla="*/ 3315697 h 3382963"/>
              <a:gd name="T14" fmla="*/ 147598 w 2665412"/>
              <a:gd name="T15" fmla="*/ 2750917 h 3382963"/>
              <a:gd name="T16" fmla="*/ 1831415 w 2665412"/>
              <a:gd name="T17" fmla="*/ 2257426 h 3382963"/>
              <a:gd name="T18" fmla="*/ 1993961 w 2665412"/>
              <a:gd name="T19" fmla="*/ 2438401 h 3382963"/>
              <a:gd name="T20" fmla="*/ 1847258 w 2665412"/>
              <a:gd name="T21" fmla="*/ 2409508 h 3382963"/>
              <a:gd name="T22" fmla="*/ 1685662 w 2665412"/>
              <a:gd name="T23" fmla="*/ 2468563 h 3382963"/>
              <a:gd name="T24" fmla="*/ 1995229 w 2665412"/>
              <a:gd name="T25" fmla="*/ 2640966 h 3382963"/>
              <a:gd name="T26" fmla="*/ 1952137 w 2665412"/>
              <a:gd name="T27" fmla="*/ 2838768 h 3382963"/>
              <a:gd name="T28" fmla="*/ 1735409 w 2665412"/>
              <a:gd name="T29" fmla="*/ 2918143 h 3382963"/>
              <a:gd name="T30" fmla="*/ 1580784 w 2665412"/>
              <a:gd name="T31" fmla="*/ 2728596 h 3382963"/>
              <a:gd name="T32" fmla="*/ 1742380 w 2665412"/>
              <a:gd name="T33" fmla="*/ 2773998 h 3382963"/>
              <a:gd name="T34" fmla="*/ 1881478 w 2665412"/>
              <a:gd name="T35" fmla="*/ 2691766 h 3382963"/>
              <a:gd name="T36" fmla="*/ 1563357 w 2665412"/>
              <a:gd name="T37" fmla="*/ 2467293 h 3382963"/>
              <a:gd name="T38" fmla="*/ 1692634 w 2665412"/>
              <a:gd name="T39" fmla="*/ 2322831 h 3382963"/>
              <a:gd name="T40" fmla="*/ 1625723 w 2665412"/>
              <a:gd name="T41" fmla="*/ 2198771 h 3382963"/>
              <a:gd name="T42" fmla="*/ 1410098 w 2665412"/>
              <a:gd name="T43" fmla="*/ 2430592 h 3382963"/>
              <a:gd name="T44" fmla="*/ 1421847 w 2665412"/>
              <a:gd name="T45" fmla="*/ 2757048 h 3382963"/>
              <a:gd name="T46" fmla="*/ 1653351 w 2665412"/>
              <a:gd name="T47" fmla="*/ 2972991 h 3382963"/>
              <a:gd name="T48" fmla="*/ 1980125 w 2665412"/>
              <a:gd name="T49" fmla="*/ 2960924 h 3382963"/>
              <a:gd name="T50" fmla="*/ 2195433 w 2665412"/>
              <a:gd name="T51" fmla="*/ 2729420 h 3382963"/>
              <a:gd name="T52" fmla="*/ 2184001 w 2665412"/>
              <a:gd name="T53" fmla="*/ 2402964 h 3382963"/>
              <a:gd name="T54" fmla="*/ 1952179 w 2665412"/>
              <a:gd name="T55" fmla="*/ 2187021 h 3382963"/>
              <a:gd name="T56" fmla="*/ 2156055 w 2665412"/>
              <a:gd name="T57" fmla="*/ 2032367 h 3382963"/>
              <a:gd name="T58" fmla="*/ 2395816 w 2665412"/>
              <a:gd name="T59" fmla="*/ 2850094 h 3382963"/>
              <a:gd name="T60" fmla="*/ 1619054 w 2665412"/>
              <a:gd name="T61" fmla="*/ 3205130 h 3382963"/>
              <a:gd name="T62" fmla="*/ 1161763 w 2665412"/>
              <a:gd name="T63" fmla="*/ 2697981 h 3382963"/>
              <a:gd name="T64" fmla="*/ 1590474 w 2665412"/>
              <a:gd name="T65" fmla="*/ 1963774 h 3382963"/>
              <a:gd name="T66" fmla="*/ 247746 w 2665412"/>
              <a:gd name="T67" fmla="*/ 2374875 h 3382963"/>
              <a:gd name="T68" fmla="*/ 90506 w 2665412"/>
              <a:gd name="T69" fmla="*/ 2382501 h 3382963"/>
              <a:gd name="T70" fmla="*/ 82882 w 2665412"/>
              <a:gd name="T71" fmla="*/ 2224911 h 3382963"/>
              <a:gd name="T72" fmla="*/ 1925231 w 2665412"/>
              <a:gd name="T73" fmla="*/ 1275421 h 3382963"/>
              <a:gd name="T74" fmla="*/ 2142932 w 2665412"/>
              <a:gd name="T75" fmla="*/ 1565745 h 3382963"/>
              <a:gd name="T76" fmla="*/ 2433411 w 2665412"/>
              <a:gd name="T77" fmla="*/ 1348081 h 3382963"/>
              <a:gd name="T78" fmla="*/ 2215710 w 2665412"/>
              <a:gd name="T79" fmla="*/ 1057758 h 3382963"/>
              <a:gd name="T80" fmla="*/ 2557039 w 2665412"/>
              <a:gd name="T81" fmla="*/ 1184676 h 3382963"/>
              <a:gd name="T82" fmla="*/ 2359043 w 2665412"/>
              <a:gd name="T83" fmla="*/ 1666644 h 3382963"/>
              <a:gd name="T84" fmla="*/ 1943029 w 2665412"/>
              <a:gd name="T85" fmla="*/ 1631742 h 3382963"/>
              <a:gd name="T86" fmla="*/ 1831795 w 2665412"/>
              <a:gd name="T87" fmla="*/ 1117727 h 3382963"/>
              <a:gd name="T88" fmla="*/ 1543971 w 2665412"/>
              <a:gd name="T89" fmla="*/ 596250 h 3382963"/>
              <a:gd name="T90" fmla="*/ 1297460 w 2665412"/>
              <a:gd name="T91" fmla="*/ 948099 h 3382963"/>
              <a:gd name="T92" fmla="*/ 1031888 w 2665412"/>
              <a:gd name="T93" fmla="*/ 755548 h 3382963"/>
              <a:gd name="T94" fmla="*/ 814631 w 2665412"/>
              <a:gd name="T95" fmla="*/ 602286 h 3382963"/>
              <a:gd name="T96" fmla="*/ 863801 w 2665412"/>
              <a:gd name="T97" fmla="*/ 640380 h 3382963"/>
              <a:gd name="T98" fmla="*/ 958650 w 2665412"/>
              <a:gd name="T99" fmla="*/ 731486 h 3382963"/>
              <a:gd name="T100" fmla="*/ 915825 w 2665412"/>
              <a:gd name="T101" fmla="*/ 1047026 h 3382963"/>
              <a:gd name="T102" fmla="*/ 1093788 w 2665412"/>
              <a:gd name="T103" fmla="*/ 1742545 h 3382963"/>
              <a:gd name="T104" fmla="*/ 941203 w 2665412"/>
              <a:gd name="T105" fmla="*/ 2331086 h 3382963"/>
              <a:gd name="T106" fmla="*/ 804162 w 2665412"/>
              <a:gd name="T107" fmla="*/ 2246646 h 3382963"/>
              <a:gd name="T108" fmla="*/ 518978 w 2665412"/>
              <a:gd name="T109" fmla="*/ 1458116 h 3382963"/>
              <a:gd name="T110" fmla="*/ 425714 w 2665412"/>
              <a:gd name="T111" fmla="*/ 1302568 h 3382963"/>
              <a:gd name="T112" fmla="*/ 154488 w 2665412"/>
              <a:gd name="T113" fmla="*/ 951475 h 3382963"/>
              <a:gd name="T114" fmla="*/ 4758 w 2665412"/>
              <a:gd name="T115" fmla="*/ 912429 h 3382963"/>
              <a:gd name="T116" fmla="*/ 912333 w 2665412"/>
              <a:gd name="T117" fmla="*/ 0 h 3382963"/>
              <a:gd name="T118" fmla="*/ 1112519 w 2665412"/>
              <a:gd name="T119" fmla="*/ 199433 h 3382963"/>
              <a:gd name="T120" fmla="*/ 953005 w 2665412"/>
              <a:gd name="T121" fmla="*/ 526732 h 3382963"/>
              <a:gd name="T122" fmla="*/ 719772 w 2665412"/>
              <a:gd name="T123" fmla="*/ 209293 h 33829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665412" h="3382963">
                <a:moveTo>
                  <a:pt x="506574" y="2643989"/>
                </a:moveTo>
                <a:lnTo>
                  <a:pt x="493243" y="2644624"/>
                </a:lnTo>
                <a:lnTo>
                  <a:pt x="480230" y="2646210"/>
                </a:lnTo>
                <a:lnTo>
                  <a:pt x="467217" y="2648431"/>
                </a:lnTo>
                <a:lnTo>
                  <a:pt x="454521" y="2650970"/>
                </a:lnTo>
                <a:lnTo>
                  <a:pt x="442460" y="2654460"/>
                </a:lnTo>
                <a:lnTo>
                  <a:pt x="430399" y="2658585"/>
                </a:lnTo>
                <a:lnTo>
                  <a:pt x="418655" y="2663027"/>
                </a:lnTo>
                <a:lnTo>
                  <a:pt x="407229" y="2667786"/>
                </a:lnTo>
                <a:lnTo>
                  <a:pt x="396120" y="2673180"/>
                </a:lnTo>
                <a:lnTo>
                  <a:pt x="385328" y="2679526"/>
                </a:lnTo>
                <a:lnTo>
                  <a:pt x="374854" y="2685872"/>
                </a:lnTo>
                <a:lnTo>
                  <a:pt x="364380" y="2692852"/>
                </a:lnTo>
                <a:lnTo>
                  <a:pt x="354858" y="2700784"/>
                </a:lnTo>
                <a:lnTo>
                  <a:pt x="345336" y="2708717"/>
                </a:lnTo>
                <a:lnTo>
                  <a:pt x="336449" y="2717284"/>
                </a:lnTo>
                <a:lnTo>
                  <a:pt x="327562" y="2725533"/>
                </a:lnTo>
                <a:lnTo>
                  <a:pt x="319310" y="2735052"/>
                </a:lnTo>
                <a:lnTo>
                  <a:pt x="312010" y="2744571"/>
                </a:lnTo>
                <a:lnTo>
                  <a:pt x="304710" y="2754724"/>
                </a:lnTo>
                <a:lnTo>
                  <a:pt x="298044" y="2764878"/>
                </a:lnTo>
                <a:lnTo>
                  <a:pt x="291696" y="2775348"/>
                </a:lnTo>
                <a:lnTo>
                  <a:pt x="285983" y="2786136"/>
                </a:lnTo>
                <a:lnTo>
                  <a:pt x="280905" y="2797241"/>
                </a:lnTo>
                <a:lnTo>
                  <a:pt x="276144" y="2808981"/>
                </a:lnTo>
                <a:lnTo>
                  <a:pt x="272018" y="2820721"/>
                </a:lnTo>
                <a:lnTo>
                  <a:pt x="268209" y="2832461"/>
                </a:lnTo>
                <a:lnTo>
                  <a:pt x="265353" y="2844835"/>
                </a:lnTo>
                <a:lnTo>
                  <a:pt x="263131" y="2857210"/>
                </a:lnTo>
                <a:lnTo>
                  <a:pt x="261226" y="2869584"/>
                </a:lnTo>
                <a:lnTo>
                  <a:pt x="259957" y="2882276"/>
                </a:lnTo>
                <a:lnTo>
                  <a:pt x="259322" y="2895285"/>
                </a:lnTo>
                <a:lnTo>
                  <a:pt x="259639" y="2908294"/>
                </a:lnTo>
                <a:lnTo>
                  <a:pt x="260274" y="2921620"/>
                </a:lnTo>
                <a:lnTo>
                  <a:pt x="261861" y="2934629"/>
                </a:lnTo>
                <a:lnTo>
                  <a:pt x="264083" y="2947638"/>
                </a:lnTo>
                <a:lnTo>
                  <a:pt x="266622" y="2960330"/>
                </a:lnTo>
                <a:lnTo>
                  <a:pt x="270113" y="2972704"/>
                </a:lnTo>
                <a:lnTo>
                  <a:pt x="273922" y="2984444"/>
                </a:lnTo>
                <a:lnTo>
                  <a:pt x="278366" y="2996501"/>
                </a:lnTo>
                <a:lnTo>
                  <a:pt x="283444" y="3007924"/>
                </a:lnTo>
                <a:lnTo>
                  <a:pt x="288840" y="3019029"/>
                </a:lnTo>
                <a:lnTo>
                  <a:pt x="294870" y="3029817"/>
                </a:lnTo>
                <a:lnTo>
                  <a:pt x="301536" y="3040605"/>
                </a:lnTo>
                <a:lnTo>
                  <a:pt x="308836" y="3050441"/>
                </a:lnTo>
                <a:lnTo>
                  <a:pt x="316136" y="3060277"/>
                </a:lnTo>
                <a:lnTo>
                  <a:pt x="323753" y="3069478"/>
                </a:lnTo>
                <a:lnTo>
                  <a:pt x="332323" y="3078680"/>
                </a:lnTo>
                <a:lnTo>
                  <a:pt x="341210" y="3087247"/>
                </a:lnTo>
                <a:lnTo>
                  <a:pt x="350732" y="3095496"/>
                </a:lnTo>
                <a:lnTo>
                  <a:pt x="360254" y="3103429"/>
                </a:lnTo>
                <a:lnTo>
                  <a:pt x="370411" y="3110409"/>
                </a:lnTo>
                <a:lnTo>
                  <a:pt x="380250" y="3117072"/>
                </a:lnTo>
                <a:lnTo>
                  <a:pt x="391041" y="3123418"/>
                </a:lnTo>
                <a:lnTo>
                  <a:pt x="401833" y="3128812"/>
                </a:lnTo>
                <a:lnTo>
                  <a:pt x="412942" y="3134206"/>
                </a:lnTo>
                <a:lnTo>
                  <a:pt x="424685" y="3138965"/>
                </a:lnTo>
                <a:lnTo>
                  <a:pt x="436429" y="3143090"/>
                </a:lnTo>
                <a:lnTo>
                  <a:pt x="448173" y="3146580"/>
                </a:lnTo>
                <a:lnTo>
                  <a:pt x="460551" y="3149753"/>
                </a:lnTo>
                <a:lnTo>
                  <a:pt x="472930" y="3151974"/>
                </a:lnTo>
                <a:lnTo>
                  <a:pt x="485626" y="3153878"/>
                </a:lnTo>
                <a:lnTo>
                  <a:pt x="498004" y="3154830"/>
                </a:lnTo>
                <a:lnTo>
                  <a:pt x="511017" y="3155147"/>
                </a:lnTo>
                <a:lnTo>
                  <a:pt x="524030" y="3155147"/>
                </a:lnTo>
                <a:lnTo>
                  <a:pt x="537044" y="3154513"/>
                </a:lnTo>
                <a:lnTo>
                  <a:pt x="550374" y="3152926"/>
                </a:lnTo>
                <a:lnTo>
                  <a:pt x="563070" y="3150705"/>
                </a:lnTo>
                <a:lnTo>
                  <a:pt x="575766" y="3148167"/>
                </a:lnTo>
                <a:lnTo>
                  <a:pt x="588462" y="3144994"/>
                </a:lnTo>
                <a:lnTo>
                  <a:pt x="600206" y="3141186"/>
                </a:lnTo>
                <a:lnTo>
                  <a:pt x="612267" y="3136744"/>
                </a:lnTo>
                <a:lnTo>
                  <a:pt x="623693" y="3131668"/>
                </a:lnTo>
                <a:lnTo>
                  <a:pt x="634802" y="3125956"/>
                </a:lnTo>
                <a:lnTo>
                  <a:pt x="645593" y="3119928"/>
                </a:lnTo>
                <a:lnTo>
                  <a:pt x="656067" y="3113265"/>
                </a:lnTo>
                <a:lnTo>
                  <a:pt x="665907" y="3106284"/>
                </a:lnTo>
                <a:lnTo>
                  <a:pt x="676063" y="3098986"/>
                </a:lnTo>
                <a:lnTo>
                  <a:pt x="685268" y="3090737"/>
                </a:lnTo>
                <a:lnTo>
                  <a:pt x="694155" y="3082487"/>
                </a:lnTo>
                <a:lnTo>
                  <a:pt x="702725" y="3073603"/>
                </a:lnTo>
                <a:lnTo>
                  <a:pt x="710977" y="3064402"/>
                </a:lnTo>
                <a:lnTo>
                  <a:pt x="718594" y="3054566"/>
                </a:lnTo>
                <a:lnTo>
                  <a:pt x="725894" y="3045047"/>
                </a:lnTo>
                <a:lnTo>
                  <a:pt x="732560" y="3034576"/>
                </a:lnTo>
                <a:lnTo>
                  <a:pt x="738908" y="3023788"/>
                </a:lnTo>
                <a:lnTo>
                  <a:pt x="744621" y="3013000"/>
                </a:lnTo>
                <a:lnTo>
                  <a:pt x="750017" y="3001895"/>
                </a:lnTo>
                <a:lnTo>
                  <a:pt x="754460" y="2990472"/>
                </a:lnTo>
                <a:lnTo>
                  <a:pt x="758586" y="2979050"/>
                </a:lnTo>
                <a:lnTo>
                  <a:pt x="762078" y="2966676"/>
                </a:lnTo>
                <a:lnTo>
                  <a:pt x="765252" y="2954618"/>
                </a:lnTo>
                <a:lnTo>
                  <a:pt x="767473" y="2942244"/>
                </a:lnTo>
                <a:lnTo>
                  <a:pt x="769378" y="2929870"/>
                </a:lnTo>
                <a:lnTo>
                  <a:pt x="770330" y="2916861"/>
                </a:lnTo>
                <a:lnTo>
                  <a:pt x="770965" y="2903852"/>
                </a:lnTo>
                <a:lnTo>
                  <a:pt x="770647" y="2890843"/>
                </a:lnTo>
                <a:lnTo>
                  <a:pt x="770013" y="2877834"/>
                </a:lnTo>
                <a:lnTo>
                  <a:pt x="768426" y="2864507"/>
                </a:lnTo>
                <a:lnTo>
                  <a:pt x="766521" y="2851816"/>
                </a:lnTo>
                <a:lnTo>
                  <a:pt x="763982" y="2839441"/>
                </a:lnTo>
                <a:lnTo>
                  <a:pt x="760808" y="2827067"/>
                </a:lnTo>
                <a:lnTo>
                  <a:pt x="756682" y="2814692"/>
                </a:lnTo>
                <a:lnTo>
                  <a:pt x="752238" y="2802953"/>
                </a:lnTo>
                <a:lnTo>
                  <a:pt x="747160" y="2791530"/>
                </a:lnTo>
                <a:lnTo>
                  <a:pt x="741764" y="2780108"/>
                </a:lnTo>
                <a:lnTo>
                  <a:pt x="735416" y="2769637"/>
                </a:lnTo>
                <a:lnTo>
                  <a:pt x="729068" y="2759166"/>
                </a:lnTo>
                <a:lnTo>
                  <a:pt x="722086" y="2749013"/>
                </a:lnTo>
                <a:lnTo>
                  <a:pt x="714468" y="2739177"/>
                </a:lnTo>
                <a:lnTo>
                  <a:pt x="706533" y="2729658"/>
                </a:lnTo>
                <a:lnTo>
                  <a:pt x="697964" y="2720774"/>
                </a:lnTo>
                <a:lnTo>
                  <a:pt x="689394" y="2712207"/>
                </a:lnTo>
                <a:lnTo>
                  <a:pt x="680189" y="2704275"/>
                </a:lnTo>
                <a:lnTo>
                  <a:pt x="670350" y="2696342"/>
                </a:lnTo>
                <a:lnTo>
                  <a:pt x="660511" y="2689362"/>
                </a:lnTo>
                <a:lnTo>
                  <a:pt x="650037" y="2682382"/>
                </a:lnTo>
                <a:lnTo>
                  <a:pt x="639563" y="2676353"/>
                </a:lnTo>
                <a:lnTo>
                  <a:pt x="628771" y="2670324"/>
                </a:lnTo>
                <a:lnTo>
                  <a:pt x="617662" y="2665248"/>
                </a:lnTo>
                <a:lnTo>
                  <a:pt x="606236" y="2660171"/>
                </a:lnTo>
                <a:lnTo>
                  <a:pt x="594175" y="2656364"/>
                </a:lnTo>
                <a:lnTo>
                  <a:pt x="582431" y="2652873"/>
                </a:lnTo>
                <a:lnTo>
                  <a:pt x="570053" y="2650018"/>
                </a:lnTo>
                <a:lnTo>
                  <a:pt x="557992" y="2647479"/>
                </a:lnTo>
                <a:lnTo>
                  <a:pt x="545296" y="2645576"/>
                </a:lnTo>
                <a:lnTo>
                  <a:pt x="532600" y="2644306"/>
                </a:lnTo>
                <a:lnTo>
                  <a:pt x="519587" y="2643989"/>
                </a:lnTo>
                <a:lnTo>
                  <a:pt x="506574" y="2643989"/>
                </a:lnTo>
                <a:close/>
                <a:moveTo>
                  <a:pt x="552279" y="2413000"/>
                </a:moveTo>
                <a:lnTo>
                  <a:pt x="560214" y="2505650"/>
                </a:lnTo>
                <a:lnTo>
                  <a:pt x="569736" y="2506602"/>
                </a:lnTo>
                <a:lnTo>
                  <a:pt x="578940" y="2508188"/>
                </a:lnTo>
                <a:lnTo>
                  <a:pt x="588779" y="2510092"/>
                </a:lnTo>
                <a:lnTo>
                  <a:pt x="597984" y="2511678"/>
                </a:lnTo>
                <a:lnTo>
                  <a:pt x="607506" y="2513582"/>
                </a:lnTo>
                <a:lnTo>
                  <a:pt x="617028" y="2516120"/>
                </a:lnTo>
                <a:lnTo>
                  <a:pt x="626232" y="2518976"/>
                </a:lnTo>
                <a:lnTo>
                  <a:pt x="635119" y="2521514"/>
                </a:lnTo>
                <a:lnTo>
                  <a:pt x="644006" y="2524370"/>
                </a:lnTo>
                <a:lnTo>
                  <a:pt x="653211" y="2527860"/>
                </a:lnTo>
                <a:lnTo>
                  <a:pt x="661780" y="2531033"/>
                </a:lnTo>
                <a:lnTo>
                  <a:pt x="670668" y="2534841"/>
                </a:lnTo>
                <a:lnTo>
                  <a:pt x="679237" y="2538648"/>
                </a:lnTo>
                <a:lnTo>
                  <a:pt x="687807" y="2542773"/>
                </a:lnTo>
                <a:lnTo>
                  <a:pt x="696377" y="2547215"/>
                </a:lnTo>
                <a:lnTo>
                  <a:pt x="704629" y="2551657"/>
                </a:lnTo>
                <a:lnTo>
                  <a:pt x="764299" y="2480266"/>
                </a:lnTo>
                <a:lnTo>
                  <a:pt x="884275" y="2581165"/>
                </a:lnTo>
                <a:lnTo>
                  <a:pt x="824922" y="2651921"/>
                </a:lnTo>
                <a:lnTo>
                  <a:pt x="830953" y="2659219"/>
                </a:lnTo>
                <a:lnTo>
                  <a:pt x="836348" y="2666517"/>
                </a:lnTo>
                <a:lnTo>
                  <a:pt x="842062" y="2674449"/>
                </a:lnTo>
                <a:lnTo>
                  <a:pt x="847140" y="2682382"/>
                </a:lnTo>
                <a:lnTo>
                  <a:pt x="852536" y="2690314"/>
                </a:lnTo>
                <a:lnTo>
                  <a:pt x="857297" y="2698563"/>
                </a:lnTo>
                <a:lnTo>
                  <a:pt x="862057" y="2706813"/>
                </a:lnTo>
                <a:lnTo>
                  <a:pt x="866501" y="2715380"/>
                </a:lnTo>
                <a:lnTo>
                  <a:pt x="870945" y="2723947"/>
                </a:lnTo>
                <a:lnTo>
                  <a:pt x="875071" y="2732514"/>
                </a:lnTo>
                <a:lnTo>
                  <a:pt x="879197" y="2741398"/>
                </a:lnTo>
                <a:lnTo>
                  <a:pt x="883006" y="2750282"/>
                </a:lnTo>
                <a:lnTo>
                  <a:pt x="886497" y="2759166"/>
                </a:lnTo>
                <a:lnTo>
                  <a:pt x="889671" y="2768050"/>
                </a:lnTo>
                <a:lnTo>
                  <a:pt x="892845" y="2777252"/>
                </a:lnTo>
                <a:lnTo>
                  <a:pt x="896019" y="2786453"/>
                </a:lnTo>
                <a:lnTo>
                  <a:pt x="986794" y="2779156"/>
                </a:lnTo>
                <a:lnTo>
                  <a:pt x="1000125" y="2934629"/>
                </a:lnTo>
                <a:lnTo>
                  <a:pt x="909667" y="2942879"/>
                </a:lnTo>
                <a:lnTo>
                  <a:pt x="908397" y="2952397"/>
                </a:lnTo>
                <a:lnTo>
                  <a:pt x="907128" y="2962233"/>
                </a:lnTo>
                <a:lnTo>
                  <a:pt x="905541" y="2971752"/>
                </a:lnTo>
                <a:lnTo>
                  <a:pt x="903636" y="2981588"/>
                </a:lnTo>
                <a:lnTo>
                  <a:pt x="901415" y="2990790"/>
                </a:lnTo>
                <a:lnTo>
                  <a:pt x="899193" y="3000309"/>
                </a:lnTo>
                <a:lnTo>
                  <a:pt x="896654" y="3009827"/>
                </a:lnTo>
                <a:lnTo>
                  <a:pt x="893797" y="3019029"/>
                </a:lnTo>
                <a:lnTo>
                  <a:pt x="890623" y="3027913"/>
                </a:lnTo>
                <a:lnTo>
                  <a:pt x="887449" y="3036797"/>
                </a:lnTo>
                <a:lnTo>
                  <a:pt x="883958" y="3045999"/>
                </a:lnTo>
                <a:lnTo>
                  <a:pt x="880149" y="3054566"/>
                </a:lnTo>
                <a:lnTo>
                  <a:pt x="876658" y="3063450"/>
                </a:lnTo>
                <a:lnTo>
                  <a:pt x="872532" y="3072017"/>
                </a:lnTo>
                <a:lnTo>
                  <a:pt x="868088" y="3080584"/>
                </a:lnTo>
                <a:lnTo>
                  <a:pt x="863644" y="3089150"/>
                </a:lnTo>
                <a:lnTo>
                  <a:pt x="933154" y="3147532"/>
                </a:lnTo>
                <a:lnTo>
                  <a:pt x="831905" y="3267151"/>
                </a:lnTo>
                <a:lnTo>
                  <a:pt x="763347" y="3209404"/>
                </a:lnTo>
                <a:lnTo>
                  <a:pt x="755730" y="3215433"/>
                </a:lnTo>
                <a:lnTo>
                  <a:pt x="748112" y="3221144"/>
                </a:lnTo>
                <a:lnTo>
                  <a:pt x="740177" y="3226538"/>
                </a:lnTo>
                <a:lnTo>
                  <a:pt x="732560" y="3231615"/>
                </a:lnTo>
                <a:lnTo>
                  <a:pt x="724307" y="3237009"/>
                </a:lnTo>
                <a:lnTo>
                  <a:pt x="716055" y="3242085"/>
                </a:lnTo>
                <a:lnTo>
                  <a:pt x="707485" y="3246527"/>
                </a:lnTo>
                <a:lnTo>
                  <a:pt x="698916" y="3251287"/>
                </a:lnTo>
                <a:lnTo>
                  <a:pt x="690346" y="3256046"/>
                </a:lnTo>
                <a:lnTo>
                  <a:pt x="681459" y="3259854"/>
                </a:lnTo>
                <a:lnTo>
                  <a:pt x="672572" y="3263979"/>
                </a:lnTo>
                <a:lnTo>
                  <a:pt x="663685" y="3267786"/>
                </a:lnTo>
                <a:lnTo>
                  <a:pt x="654480" y="3271276"/>
                </a:lnTo>
                <a:lnTo>
                  <a:pt x="645593" y="3274449"/>
                </a:lnTo>
                <a:lnTo>
                  <a:pt x="635754" y="3277305"/>
                </a:lnTo>
                <a:lnTo>
                  <a:pt x="626549" y="3280478"/>
                </a:lnTo>
                <a:lnTo>
                  <a:pt x="634484" y="3369637"/>
                </a:lnTo>
                <a:lnTo>
                  <a:pt x="478008" y="3382963"/>
                </a:lnTo>
                <a:lnTo>
                  <a:pt x="470390" y="3293804"/>
                </a:lnTo>
                <a:lnTo>
                  <a:pt x="460551" y="3292535"/>
                </a:lnTo>
                <a:lnTo>
                  <a:pt x="451029" y="3291266"/>
                </a:lnTo>
                <a:lnTo>
                  <a:pt x="441190" y="3289362"/>
                </a:lnTo>
                <a:lnTo>
                  <a:pt x="431668" y="3287458"/>
                </a:lnTo>
                <a:lnTo>
                  <a:pt x="421829" y="3285237"/>
                </a:lnTo>
                <a:lnTo>
                  <a:pt x="412624" y="3283016"/>
                </a:lnTo>
                <a:lnTo>
                  <a:pt x="403420" y="3280478"/>
                </a:lnTo>
                <a:lnTo>
                  <a:pt x="394215" y="3277305"/>
                </a:lnTo>
                <a:lnTo>
                  <a:pt x="384693" y="3274449"/>
                </a:lnTo>
                <a:lnTo>
                  <a:pt x="375806" y="3271276"/>
                </a:lnTo>
                <a:lnTo>
                  <a:pt x="366919" y="3267786"/>
                </a:lnTo>
                <a:lnTo>
                  <a:pt x="358032" y="3263979"/>
                </a:lnTo>
                <a:lnTo>
                  <a:pt x="349145" y="3259854"/>
                </a:lnTo>
                <a:lnTo>
                  <a:pt x="340575" y="3256046"/>
                </a:lnTo>
                <a:lnTo>
                  <a:pt x="332006" y="3251921"/>
                </a:lnTo>
                <a:lnTo>
                  <a:pt x="323436" y="3246845"/>
                </a:lnTo>
                <a:lnTo>
                  <a:pt x="265987" y="3315697"/>
                </a:lnTo>
                <a:lnTo>
                  <a:pt x="146012" y="3214798"/>
                </a:lnTo>
                <a:lnTo>
                  <a:pt x="204412" y="3145628"/>
                </a:lnTo>
                <a:lnTo>
                  <a:pt x="198382" y="3138331"/>
                </a:lnTo>
                <a:lnTo>
                  <a:pt x="192669" y="3130398"/>
                </a:lnTo>
                <a:lnTo>
                  <a:pt x="187273" y="3122466"/>
                </a:lnTo>
                <a:lnTo>
                  <a:pt x="181877" y="3114851"/>
                </a:lnTo>
                <a:lnTo>
                  <a:pt x="176799" y="3106602"/>
                </a:lnTo>
                <a:lnTo>
                  <a:pt x="172038" y="3098352"/>
                </a:lnTo>
                <a:lnTo>
                  <a:pt x="167277" y="3089785"/>
                </a:lnTo>
                <a:lnTo>
                  <a:pt x="162834" y="3081853"/>
                </a:lnTo>
                <a:lnTo>
                  <a:pt x="158390" y="3072969"/>
                </a:lnTo>
                <a:lnTo>
                  <a:pt x="154264" y="3064402"/>
                </a:lnTo>
                <a:lnTo>
                  <a:pt x="150455" y="3055517"/>
                </a:lnTo>
                <a:lnTo>
                  <a:pt x="146646" y="3046633"/>
                </a:lnTo>
                <a:lnTo>
                  <a:pt x="143155" y="3037114"/>
                </a:lnTo>
                <a:lnTo>
                  <a:pt x="139664" y="3028230"/>
                </a:lnTo>
                <a:lnTo>
                  <a:pt x="136807" y="3018711"/>
                </a:lnTo>
                <a:lnTo>
                  <a:pt x="133633" y="3009193"/>
                </a:lnTo>
                <a:lnTo>
                  <a:pt x="43175" y="3017125"/>
                </a:lnTo>
                <a:lnTo>
                  <a:pt x="30162" y="2861334"/>
                </a:lnTo>
                <a:lnTo>
                  <a:pt x="121255" y="2853402"/>
                </a:lnTo>
                <a:lnTo>
                  <a:pt x="122207" y="2843249"/>
                </a:lnTo>
                <a:lnTo>
                  <a:pt x="123794" y="2833730"/>
                </a:lnTo>
                <a:lnTo>
                  <a:pt x="125698" y="2824529"/>
                </a:lnTo>
                <a:lnTo>
                  <a:pt x="127285" y="2814692"/>
                </a:lnTo>
                <a:lnTo>
                  <a:pt x="129824" y="2805491"/>
                </a:lnTo>
                <a:lnTo>
                  <a:pt x="132046" y="2796290"/>
                </a:lnTo>
                <a:lnTo>
                  <a:pt x="134903" y="2787088"/>
                </a:lnTo>
                <a:lnTo>
                  <a:pt x="137442" y="2777569"/>
                </a:lnTo>
                <a:lnTo>
                  <a:pt x="140298" y="2768685"/>
                </a:lnTo>
                <a:lnTo>
                  <a:pt x="143790" y="2759801"/>
                </a:lnTo>
                <a:lnTo>
                  <a:pt x="147598" y="2750917"/>
                </a:lnTo>
                <a:lnTo>
                  <a:pt x="151090" y="2742032"/>
                </a:lnTo>
                <a:lnTo>
                  <a:pt x="154899" y="2733466"/>
                </a:lnTo>
                <a:lnTo>
                  <a:pt x="159025" y="2724899"/>
                </a:lnTo>
                <a:lnTo>
                  <a:pt x="167912" y="2707765"/>
                </a:lnTo>
                <a:lnTo>
                  <a:pt x="97450" y="2648749"/>
                </a:lnTo>
                <a:lnTo>
                  <a:pt x="198382" y="2528812"/>
                </a:lnTo>
                <a:lnTo>
                  <a:pt x="269161" y="2588780"/>
                </a:lnTo>
                <a:lnTo>
                  <a:pt x="284079" y="2577675"/>
                </a:lnTo>
                <a:lnTo>
                  <a:pt x="299631" y="2566887"/>
                </a:lnTo>
                <a:lnTo>
                  <a:pt x="307884" y="2561493"/>
                </a:lnTo>
                <a:lnTo>
                  <a:pt x="315819" y="2556734"/>
                </a:lnTo>
                <a:lnTo>
                  <a:pt x="324388" y="2552292"/>
                </a:lnTo>
                <a:lnTo>
                  <a:pt x="332323" y="2547532"/>
                </a:lnTo>
                <a:lnTo>
                  <a:pt x="340893" y="2543407"/>
                </a:lnTo>
                <a:lnTo>
                  <a:pt x="349463" y="2539283"/>
                </a:lnTo>
                <a:lnTo>
                  <a:pt x="358350" y="2535158"/>
                </a:lnTo>
                <a:lnTo>
                  <a:pt x="367237" y="2531350"/>
                </a:lnTo>
                <a:lnTo>
                  <a:pt x="376124" y="2528177"/>
                </a:lnTo>
                <a:lnTo>
                  <a:pt x="385646" y="2524687"/>
                </a:lnTo>
                <a:lnTo>
                  <a:pt x="394533" y="2521832"/>
                </a:lnTo>
                <a:lnTo>
                  <a:pt x="403737" y="2518976"/>
                </a:lnTo>
                <a:lnTo>
                  <a:pt x="396120" y="2426327"/>
                </a:lnTo>
                <a:lnTo>
                  <a:pt x="552279" y="2413000"/>
                </a:lnTo>
                <a:close/>
                <a:moveTo>
                  <a:pt x="1753153" y="2246313"/>
                </a:moveTo>
                <a:lnTo>
                  <a:pt x="1813988" y="2246313"/>
                </a:lnTo>
                <a:lnTo>
                  <a:pt x="1817474" y="2246631"/>
                </a:lnTo>
                <a:lnTo>
                  <a:pt x="1820959" y="2247583"/>
                </a:lnTo>
                <a:lnTo>
                  <a:pt x="1823811" y="2248536"/>
                </a:lnTo>
                <a:lnTo>
                  <a:pt x="1826346" y="2250441"/>
                </a:lnTo>
                <a:lnTo>
                  <a:pt x="1828564" y="2252346"/>
                </a:lnTo>
                <a:lnTo>
                  <a:pt x="1830148" y="2254886"/>
                </a:lnTo>
                <a:lnTo>
                  <a:pt x="1831415" y="2257426"/>
                </a:lnTo>
                <a:lnTo>
                  <a:pt x="1831732" y="2259966"/>
                </a:lnTo>
                <a:lnTo>
                  <a:pt x="1831732" y="2310766"/>
                </a:lnTo>
                <a:lnTo>
                  <a:pt x="1842188" y="2312036"/>
                </a:lnTo>
                <a:lnTo>
                  <a:pt x="1852011" y="2313623"/>
                </a:lnTo>
                <a:lnTo>
                  <a:pt x="1862467" y="2315528"/>
                </a:lnTo>
                <a:lnTo>
                  <a:pt x="1871973" y="2317751"/>
                </a:lnTo>
                <a:lnTo>
                  <a:pt x="1880528" y="2319973"/>
                </a:lnTo>
                <a:lnTo>
                  <a:pt x="1889400" y="2322513"/>
                </a:lnTo>
                <a:lnTo>
                  <a:pt x="1897955" y="2325371"/>
                </a:lnTo>
                <a:lnTo>
                  <a:pt x="1907460" y="2328863"/>
                </a:lnTo>
                <a:lnTo>
                  <a:pt x="1916332" y="2332673"/>
                </a:lnTo>
                <a:lnTo>
                  <a:pt x="1925204" y="2336801"/>
                </a:lnTo>
                <a:lnTo>
                  <a:pt x="1934393" y="2341246"/>
                </a:lnTo>
                <a:lnTo>
                  <a:pt x="1942948" y="2345691"/>
                </a:lnTo>
                <a:lnTo>
                  <a:pt x="1951503" y="2350771"/>
                </a:lnTo>
                <a:lnTo>
                  <a:pt x="1960058" y="2355851"/>
                </a:lnTo>
                <a:lnTo>
                  <a:pt x="1967662" y="2361566"/>
                </a:lnTo>
                <a:lnTo>
                  <a:pt x="1975267" y="2367281"/>
                </a:lnTo>
                <a:lnTo>
                  <a:pt x="1982238" y="2372996"/>
                </a:lnTo>
                <a:lnTo>
                  <a:pt x="1988575" y="2379346"/>
                </a:lnTo>
                <a:lnTo>
                  <a:pt x="1994278" y="2385378"/>
                </a:lnTo>
                <a:lnTo>
                  <a:pt x="1999665" y="2392046"/>
                </a:lnTo>
                <a:lnTo>
                  <a:pt x="2002199" y="2396491"/>
                </a:lnTo>
                <a:lnTo>
                  <a:pt x="2004100" y="2401253"/>
                </a:lnTo>
                <a:lnTo>
                  <a:pt x="2005051" y="2406016"/>
                </a:lnTo>
                <a:lnTo>
                  <a:pt x="2005685" y="2411413"/>
                </a:lnTo>
                <a:lnTo>
                  <a:pt x="2005051" y="2416493"/>
                </a:lnTo>
                <a:lnTo>
                  <a:pt x="2003784" y="2421891"/>
                </a:lnTo>
                <a:lnTo>
                  <a:pt x="2001566" y="2427288"/>
                </a:lnTo>
                <a:lnTo>
                  <a:pt x="1998397" y="2432368"/>
                </a:lnTo>
                <a:lnTo>
                  <a:pt x="1996179" y="2435543"/>
                </a:lnTo>
                <a:lnTo>
                  <a:pt x="1993961" y="2438401"/>
                </a:lnTo>
                <a:lnTo>
                  <a:pt x="1991426" y="2441576"/>
                </a:lnTo>
                <a:lnTo>
                  <a:pt x="1988575" y="2444433"/>
                </a:lnTo>
                <a:lnTo>
                  <a:pt x="1985406" y="2447291"/>
                </a:lnTo>
                <a:lnTo>
                  <a:pt x="1982238" y="2449831"/>
                </a:lnTo>
                <a:lnTo>
                  <a:pt x="1978435" y="2452688"/>
                </a:lnTo>
                <a:lnTo>
                  <a:pt x="1974633" y="2454911"/>
                </a:lnTo>
                <a:lnTo>
                  <a:pt x="1971148" y="2457133"/>
                </a:lnTo>
                <a:lnTo>
                  <a:pt x="1967029" y="2459038"/>
                </a:lnTo>
                <a:lnTo>
                  <a:pt x="1962910" y="2460626"/>
                </a:lnTo>
                <a:lnTo>
                  <a:pt x="1958790" y="2462213"/>
                </a:lnTo>
                <a:lnTo>
                  <a:pt x="1954671" y="2463483"/>
                </a:lnTo>
                <a:lnTo>
                  <a:pt x="1950235" y="2464118"/>
                </a:lnTo>
                <a:lnTo>
                  <a:pt x="1945799" y="2464753"/>
                </a:lnTo>
                <a:lnTo>
                  <a:pt x="1941364" y="2464753"/>
                </a:lnTo>
                <a:lnTo>
                  <a:pt x="1936294" y="2464753"/>
                </a:lnTo>
                <a:lnTo>
                  <a:pt x="1931541" y="2464118"/>
                </a:lnTo>
                <a:lnTo>
                  <a:pt x="1926471" y="2462531"/>
                </a:lnTo>
                <a:lnTo>
                  <a:pt x="1922035" y="2460626"/>
                </a:lnTo>
                <a:lnTo>
                  <a:pt x="1917916" y="2458403"/>
                </a:lnTo>
                <a:lnTo>
                  <a:pt x="1914431" y="2455546"/>
                </a:lnTo>
                <a:lnTo>
                  <a:pt x="1910946" y="2452688"/>
                </a:lnTo>
                <a:lnTo>
                  <a:pt x="1908094" y="2448878"/>
                </a:lnTo>
                <a:lnTo>
                  <a:pt x="1904925" y="2445068"/>
                </a:lnTo>
                <a:lnTo>
                  <a:pt x="1903341" y="2443798"/>
                </a:lnTo>
                <a:lnTo>
                  <a:pt x="1897004" y="2438401"/>
                </a:lnTo>
                <a:lnTo>
                  <a:pt x="1890667" y="2433638"/>
                </a:lnTo>
                <a:lnTo>
                  <a:pt x="1883696" y="2429193"/>
                </a:lnTo>
                <a:lnTo>
                  <a:pt x="1876092" y="2424431"/>
                </a:lnTo>
                <a:lnTo>
                  <a:pt x="1868804" y="2419986"/>
                </a:lnTo>
                <a:lnTo>
                  <a:pt x="1861200" y="2415858"/>
                </a:lnTo>
                <a:lnTo>
                  <a:pt x="1853912" y="2412366"/>
                </a:lnTo>
                <a:lnTo>
                  <a:pt x="1847258" y="2409508"/>
                </a:lnTo>
                <a:lnTo>
                  <a:pt x="1840921" y="2407286"/>
                </a:lnTo>
                <a:lnTo>
                  <a:pt x="1834267" y="2405381"/>
                </a:lnTo>
                <a:lnTo>
                  <a:pt x="1827296" y="2403793"/>
                </a:lnTo>
                <a:lnTo>
                  <a:pt x="1820642" y="2402523"/>
                </a:lnTo>
                <a:lnTo>
                  <a:pt x="1813355" y="2401253"/>
                </a:lnTo>
                <a:lnTo>
                  <a:pt x="1806384" y="2400301"/>
                </a:lnTo>
                <a:lnTo>
                  <a:pt x="1799730" y="2399666"/>
                </a:lnTo>
                <a:lnTo>
                  <a:pt x="1792759" y="2399348"/>
                </a:lnTo>
                <a:lnTo>
                  <a:pt x="1786105" y="2399031"/>
                </a:lnTo>
                <a:lnTo>
                  <a:pt x="1776917" y="2399348"/>
                </a:lnTo>
                <a:lnTo>
                  <a:pt x="1767094" y="2400301"/>
                </a:lnTo>
                <a:lnTo>
                  <a:pt x="1756321" y="2401571"/>
                </a:lnTo>
                <a:lnTo>
                  <a:pt x="1745548" y="2404428"/>
                </a:lnTo>
                <a:lnTo>
                  <a:pt x="1740162" y="2405698"/>
                </a:lnTo>
                <a:lnTo>
                  <a:pt x="1734458" y="2407603"/>
                </a:lnTo>
                <a:lnTo>
                  <a:pt x="1729072" y="2409826"/>
                </a:lnTo>
                <a:lnTo>
                  <a:pt x="1723368" y="2412048"/>
                </a:lnTo>
                <a:lnTo>
                  <a:pt x="1717982" y="2414906"/>
                </a:lnTo>
                <a:lnTo>
                  <a:pt x="1712279" y="2418081"/>
                </a:lnTo>
                <a:lnTo>
                  <a:pt x="1706575" y="2421256"/>
                </a:lnTo>
                <a:lnTo>
                  <a:pt x="1701506" y="2425383"/>
                </a:lnTo>
                <a:lnTo>
                  <a:pt x="1698337" y="2427923"/>
                </a:lnTo>
                <a:lnTo>
                  <a:pt x="1695168" y="2431416"/>
                </a:lnTo>
                <a:lnTo>
                  <a:pt x="1692634" y="2434908"/>
                </a:lnTo>
                <a:lnTo>
                  <a:pt x="1690415" y="2438401"/>
                </a:lnTo>
                <a:lnTo>
                  <a:pt x="1688514" y="2442211"/>
                </a:lnTo>
                <a:lnTo>
                  <a:pt x="1686930" y="2446338"/>
                </a:lnTo>
                <a:lnTo>
                  <a:pt x="1686296" y="2450783"/>
                </a:lnTo>
                <a:lnTo>
                  <a:pt x="1685662" y="2455228"/>
                </a:lnTo>
                <a:lnTo>
                  <a:pt x="1685346" y="2459673"/>
                </a:lnTo>
                <a:lnTo>
                  <a:pt x="1685346" y="2464118"/>
                </a:lnTo>
                <a:lnTo>
                  <a:pt x="1685662" y="2468563"/>
                </a:lnTo>
                <a:lnTo>
                  <a:pt x="1686296" y="2473008"/>
                </a:lnTo>
                <a:lnTo>
                  <a:pt x="1687880" y="2477136"/>
                </a:lnTo>
                <a:lnTo>
                  <a:pt x="1689148" y="2481581"/>
                </a:lnTo>
                <a:lnTo>
                  <a:pt x="1691366" y="2485708"/>
                </a:lnTo>
                <a:lnTo>
                  <a:pt x="1693584" y="2489518"/>
                </a:lnTo>
                <a:lnTo>
                  <a:pt x="1698654" y="2495233"/>
                </a:lnTo>
                <a:lnTo>
                  <a:pt x="1703723" y="2500631"/>
                </a:lnTo>
                <a:lnTo>
                  <a:pt x="1709427" y="2505076"/>
                </a:lnTo>
                <a:lnTo>
                  <a:pt x="1715130" y="2508568"/>
                </a:lnTo>
                <a:lnTo>
                  <a:pt x="1721784" y="2512378"/>
                </a:lnTo>
                <a:lnTo>
                  <a:pt x="1729389" y="2515871"/>
                </a:lnTo>
                <a:lnTo>
                  <a:pt x="1745865" y="2522538"/>
                </a:lnTo>
                <a:lnTo>
                  <a:pt x="1750618" y="2524443"/>
                </a:lnTo>
                <a:lnTo>
                  <a:pt x="1778501" y="2534603"/>
                </a:lnTo>
                <a:lnTo>
                  <a:pt x="1797829" y="2542223"/>
                </a:lnTo>
                <a:lnTo>
                  <a:pt x="1816523" y="2549208"/>
                </a:lnTo>
                <a:lnTo>
                  <a:pt x="1827613" y="2553336"/>
                </a:lnTo>
                <a:lnTo>
                  <a:pt x="1854546" y="2562861"/>
                </a:lnTo>
                <a:lnTo>
                  <a:pt x="1868804" y="2568258"/>
                </a:lnTo>
                <a:lnTo>
                  <a:pt x="1882746" y="2573656"/>
                </a:lnTo>
                <a:lnTo>
                  <a:pt x="1897004" y="2579688"/>
                </a:lnTo>
                <a:lnTo>
                  <a:pt x="1911262" y="2585721"/>
                </a:lnTo>
                <a:lnTo>
                  <a:pt x="1925204" y="2592388"/>
                </a:lnTo>
                <a:lnTo>
                  <a:pt x="1938512" y="2599373"/>
                </a:lnTo>
                <a:lnTo>
                  <a:pt x="1951503" y="2606676"/>
                </a:lnTo>
                <a:lnTo>
                  <a:pt x="1964177" y="2614613"/>
                </a:lnTo>
                <a:lnTo>
                  <a:pt x="1969563" y="2618741"/>
                </a:lnTo>
                <a:lnTo>
                  <a:pt x="1975584" y="2622868"/>
                </a:lnTo>
                <a:lnTo>
                  <a:pt x="1980653" y="2627313"/>
                </a:lnTo>
                <a:lnTo>
                  <a:pt x="1986040" y="2631758"/>
                </a:lnTo>
                <a:lnTo>
                  <a:pt x="1990793" y="2636203"/>
                </a:lnTo>
                <a:lnTo>
                  <a:pt x="1995229" y="2640966"/>
                </a:lnTo>
                <a:lnTo>
                  <a:pt x="1999665" y="2645728"/>
                </a:lnTo>
                <a:lnTo>
                  <a:pt x="2003467" y="2651126"/>
                </a:lnTo>
                <a:lnTo>
                  <a:pt x="2006952" y="2656206"/>
                </a:lnTo>
                <a:lnTo>
                  <a:pt x="2010438" y="2661286"/>
                </a:lnTo>
                <a:lnTo>
                  <a:pt x="2012972" y="2667001"/>
                </a:lnTo>
                <a:lnTo>
                  <a:pt x="2015507" y="2672398"/>
                </a:lnTo>
                <a:lnTo>
                  <a:pt x="2017408" y="2677796"/>
                </a:lnTo>
                <a:lnTo>
                  <a:pt x="2019309" y="2682876"/>
                </a:lnTo>
                <a:lnTo>
                  <a:pt x="2020260" y="2688273"/>
                </a:lnTo>
                <a:lnTo>
                  <a:pt x="2021844" y="2693671"/>
                </a:lnTo>
                <a:lnTo>
                  <a:pt x="2022478" y="2699068"/>
                </a:lnTo>
                <a:lnTo>
                  <a:pt x="2023429" y="2704148"/>
                </a:lnTo>
                <a:lnTo>
                  <a:pt x="2023745" y="2709546"/>
                </a:lnTo>
                <a:lnTo>
                  <a:pt x="2024062" y="2714943"/>
                </a:lnTo>
                <a:lnTo>
                  <a:pt x="2024062" y="2720023"/>
                </a:lnTo>
                <a:lnTo>
                  <a:pt x="2024062" y="2725738"/>
                </a:lnTo>
                <a:lnTo>
                  <a:pt x="2023429" y="2730818"/>
                </a:lnTo>
                <a:lnTo>
                  <a:pt x="2022478" y="2736216"/>
                </a:lnTo>
                <a:lnTo>
                  <a:pt x="2021844" y="2741296"/>
                </a:lnTo>
                <a:lnTo>
                  <a:pt x="2020894" y="2746376"/>
                </a:lnTo>
                <a:lnTo>
                  <a:pt x="2019309" y="2751773"/>
                </a:lnTo>
                <a:lnTo>
                  <a:pt x="2017725" y="2756853"/>
                </a:lnTo>
                <a:lnTo>
                  <a:pt x="2014240" y="2767331"/>
                </a:lnTo>
                <a:lnTo>
                  <a:pt x="2009170" y="2777173"/>
                </a:lnTo>
                <a:lnTo>
                  <a:pt x="2004100" y="2787016"/>
                </a:lnTo>
                <a:lnTo>
                  <a:pt x="1997763" y="2796223"/>
                </a:lnTo>
                <a:lnTo>
                  <a:pt x="1990476" y="2805431"/>
                </a:lnTo>
                <a:lnTo>
                  <a:pt x="1982554" y="2814003"/>
                </a:lnTo>
                <a:lnTo>
                  <a:pt x="1973683" y="2822576"/>
                </a:lnTo>
                <a:lnTo>
                  <a:pt x="1964177" y="2830513"/>
                </a:lnTo>
                <a:lnTo>
                  <a:pt x="1958474" y="2834641"/>
                </a:lnTo>
                <a:lnTo>
                  <a:pt x="1952137" y="2838768"/>
                </a:lnTo>
                <a:lnTo>
                  <a:pt x="1945799" y="2842261"/>
                </a:lnTo>
                <a:lnTo>
                  <a:pt x="1938829" y="2845753"/>
                </a:lnTo>
                <a:lnTo>
                  <a:pt x="1931541" y="2848928"/>
                </a:lnTo>
                <a:lnTo>
                  <a:pt x="1923937" y="2852421"/>
                </a:lnTo>
                <a:lnTo>
                  <a:pt x="1915698" y="2854961"/>
                </a:lnTo>
                <a:lnTo>
                  <a:pt x="1907777" y="2857818"/>
                </a:lnTo>
                <a:lnTo>
                  <a:pt x="1899222" y="2860041"/>
                </a:lnTo>
                <a:lnTo>
                  <a:pt x="1890350" y="2862263"/>
                </a:lnTo>
                <a:lnTo>
                  <a:pt x="1880845" y="2864486"/>
                </a:lnTo>
                <a:lnTo>
                  <a:pt x="1871656" y="2866391"/>
                </a:lnTo>
                <a:lnTo>
                  <a:pt x="1862150" y="2867978"/>
                </a:lnTo>
                <a:lnTo>
                  <a:pt x="1852011" y="2869566"/>
                </a:lnTo>
                <a:lnTo>
                  <a:pt x="1842188" y="2870201"/>
                </a:lnTo>
                <a:lnTo>
                  <a:pt x="1831732" y="2871471"/>
                </a:lnTo>
                <a:lnTo>
                  <a:pt x="1831732" y="2918143"/>
                </a:lnTo>
                <a:lnTo>
                  <a:pt x="1831415" y="2921001"/>
                </a:lnTo>
                <a:lnTo>
                  <a:pt x="1830148" y="2923858"/>
                </a:lnTo>
                <a:lnTo>
                  <a:pt x="1828564" y="2926081"/>
                </a:lnTo>
                <a:lnTo>
                  <a:pt x="1826346" y="2928303"/>
                </a:lnTo>
                <a:lnTo>
                  <a:pt x="1823811" y="2929573"/>
                </a:lnTo>
                <a:lnTo>
                  <a:pt x="1820959" y="2931161"/>
                </a:lnTo>
                <a:lnTo>
                  <a:pt x="1817474" y="2931796"/>
                </a:lnTo>
                <a:lnTo>
                  <a:pt x="1813988" y="2932113"/>
                </a:lnTo>
                <a:lnTo>
                  <a:pt x="1753153" y="2932113"/>
                </a:lnTo>
                <a:lnTo>
                  <a:pt x="1749350" y="2931796"/>
                </a:lnTo>
                <a:lnTo>
                  <a:pt x="1745865" y="2931161"/>
                </a:lnTo>
                <a:lnTo>
                  <a:pt x="1743013" y="2929573"/>
                </a:lnTo>
                <a:lnTo>
                  <a:pt x="1740478" y="2928303"/>
                </a:lnTo>
                <a:lnTo>
                  <a:pt x="1738261" y="2926081"/>
                </a:lnTo>
                <a:lnTo>
                  <a:pt x="1736676" y="2923858"/>
                </a:lnTo>
                <a:lnTo>
                  <a:pt x="1735726" y="2921001"/>
                </a:lnTo>
                <a:lnTo>
                  <a:pt x="1735409" y="2918143"/>
                </a:lnTo>
                <a:lnTo>
                  <a:pt x="1735409" y="2867661"/>
                </a:lnTo>
                <a:lnTo>
                  <a:pt x="1722418" y="2865438"/>
                </a:lnTo>
                <a:lnTo>
                  <a:pt x="1708793" y="2863216"/>
                </a:lnTo>
                <a:lnTo>
                  <a:pt x="1696436" y="2860041"/>
                </a:lnTo>
                <a:lnTo>
                  <a:pt x="1683444" y="2857183"/>
                </a:lnTo>
                <a:lnTo>
                  <a:pt x="1670770" y="2853373"/>
                </a:lnTo>
                <a:lnTo>
                  <a:pt x="1658413" y="2849246"/>
                </a:lnTo>
                <a:lnTo>
                  <a:pt x="1646689" y="2844801"/>
                </a:lnTo>
                <a:lnTo>
                  <a:pt x="1635283" y="2840038"/>
                </a:lnTo>
                <a:lnTo>
                  <a:pt x="1624193" y="2834958"/>
                </a:lnTo>
                <a:lnTo>
                  <a:pt x="1613420" y="2829243"/>
                </a:lnTo>
                <a:lnTo>
                  <a:pt x="1603280" y="2823528"/>
                </a:lnTo>
                <a:lnTo>
                  <a:pt x="1594092" y="2816543"/>
                </a:lnTo>
                <a:lnTo>
                  <a:pt x="1585220" y="2809876"/>
                </a:lnTo>
                <a:lnTo>
                  <a:pt x="1576982" y="2802573"/>
                </a:lnTo>
                <a:lnTo>
                  <a:pt x="1569377" y="2794636"/>
                </a:lnTo>
                <a:lnTo>
                  <a:pt x="1566209" y="2790826"/>
                </a:lnTo>
                <a:lnTo>
                  <a:pt x="1563357" y="2786698"/>
                </a:lnTo>
                <a:lnTo>
                  <a:pt x="1560188" y="2782253"/>
                </a:lnTo>
                <a:lnTo>
                  <a:pt x="1558287" y="2777173"/>
                </a:lnTo>
                <a:lnTo>
                  <a:pt x="1557337" y="2772411"/>
                </a:lnTo>
                <a:lnTo>
                  <a:pt x="1557337" y="2767331"/>
                </a:lnTo>
                <a:lnTo>
                  <a:pt x="1557654" y="2761933"/>
                </a:lnTo>
                <a:lnTo>
                  <a:pt x="1559238" y="2756853"/>
                </a:lnTo>
                <a:lnTo>
                  <a:pt x="1561456" y="2751456"/>
                </a:lnTo>
                <a:lnTo>
                  <a:pt x="1564308" y="2746058"/>
                </a:lnTo>
                <a:lnTo>
                  <a:pt x="1566209" y="2743201"/>
                </a:lnTo>
                <a:lnTo>
                  <a:pt x="1568743" y="2740026"/>
                </a:lnTo>
                <a:lnTo>
                  <a:pt x="1571278" y="2737168"/>
                </a:lnTo>
                <a:lnTo>
                  <a:pt x="1574447" y="2734311"/>
                </a:lnTo>
                <a:lnTo>
                  <a:pt x="1577299" y="2731136"/>
                </a:lnTo>
                <a:lnTo>
                  <a:pt x="1580784" y="2728596"/>
                </a:lnTo>
                <a:lnTo>
                  <a:pt x="1583952" y="2726056"/>
                </a:lnTo>
                <a:lnTo>
                  <a:pt x="1587755" y="2723833"/>
                </a:lnTo>
                <a:lnTo>
                  <a:pt x="1591874" y="2721611"/>
                </a:lnTo>
                <a:lnTo>
                  <a:pt x="1595359" y="2719706"/>
                </a:lnTo>
                <a:lnTo>
                  <a:pt x="1599478" y="2717801"/>
                </a:lnTo>
                <a:lnTo>
                  <a:pt x="1603914" y="2716531"/>
                </a:lnTo>
                <a:lnTo>
                  <a:pt x="1608033" y="2715261"/>
                </a:lnTo>
                <a:lnTo>
                  <a:pt x="1612469" y="2714626"/>
                </a:lnTo>
                <a:lnTo>
                  <a:pt x="1616905" y="2713673"/>
                </a:lnTo>
                <a:lnTo>
                  <a:pt x="1621341" y="2713673"/>
                </a:lnTo>
                <a:lnTo>
                  <a:pt x="1626411" y="2713673"/>
                </a:lnTo>
                <a:lnTo>
                  <a:pt x="1631480" y="2714943"/>
                </a:lnTo>
                <a:lnTo>
                  <a:pt x="1635916" y="2715896"/>
                </a:lnTo>
                <a:lnTo>
                  <a:pt x="1640352" y="2717801"/>
                </a:lnTo>
                <a:lnTo>
                  <a:pt x="1644471" y="2720023"/>
                </a:lnTo>
                <a:lnTo>
                  <a:pt x="1648274" y="2723198"/>
                </a:lnTo>
                <a:lnTo>
                  <a:pt x="1651759" y="2726056"/>
                </a:lnTo>
                <a:lnTo>
                  <a:pt x="1654928" y="2729866"/>
                </a:lnTo>
                <a:lnTo>
                  <a:pt x="1657462" y="2733041"/>
                </a:lnTo>
                <a:lnTo>
                  <a:pt x="1658096" y="2733993"/>
                </a:lnTo>
                <a:lnTo>
                  <a:pt x="1659364" y="2734946"/>
                </a:lnTo>
                <a:lnTo>
                  <a:pt x="1665701" y="2740026"/>
                </a:lnTo>
                <a:lnTo>
                  <a:pt x="1671721" y="2744471"/>
                </a:lnTo>
                <a:lnTo>
                  <a:pt x="1678692" y="2748598"/>
                </a:lnTo>
                <a:lnTo>
                  <a:pt x="1685662" y="2752726"/>
                </a:lnTo>
                <a:lnTo>
                  <a:pt x="1692634" y="2756853"/>
                </a:lnTo>
                <a:lnTo>
                  <a:pt x="1699921" y="2760346"/>
                </a:lnTo>
                <a:lnTo>
                  <a:pt x="1707526" y="2763521"/>
                </a:lnTo>
                <a:lnTo>
                  <a:pt x="1714497" y="2766061"/>
                </a:lnTo>
                <a:lnTo>
                  <a:pt x="1720834" y="2768283"/>
                </a:lnTo>
                <a:lnTo>
                  <a:pt x="1731607" y="2771458"/>
                </a:lnTo>
                <a:lnTo>
                  <a:pt x="1742380" y="2773998"/>
                </a:lnTo>
                <a:lnTo>
                  <a:pt x="1753153" y="2776221"/>
                </a:lnTo>
                <a:lnTo>
                  <a:pt x="1764242" y="2778126"/>
                </a:lnTo>
                <a:lnTo>
                  <a:pt x="1775016" y="2779396"/>
                </a:lnTo>
                <a:lnTo>
                  <a:pt x="1785789" y="2780666"/>
                </a:lnTo>
                <a:lnTo>
                  <a:pt x="1795928" y="2780983"/>
                </a:lnTo>
                <a:lnTo>
                  <a:pt x="1806067" y="2781301"/>
                </a:lnTo>
                <a:lnTo>
                  <a:pt x="1817157" y="2780983"/>
                </a:lnTo>
                <a:lnTo>
                  <a:pt x="1827613" y="2780348"/>
                </a:lnTo>
                <a:lnTo>
                  <a:pt x="1837119" y="2778761"/>
                </a:lnTo>
                <a:lnTo>
                  <a:pt x="1845991" y="2776856"/>
                </a:lnTo>
                <a:lnTo>
                  <a:pt x="1854546" y="2774633"/>
                </a:lnTo>
                <a:lnTo>
                  <a:pt x="1862467" y="2771776"/>
                </a:lnTo>
                <a:lnTo>
                  <a:pt x="1869121" y="2768283"/>
                </a:lnTo>
                <a:lnTo>
                  <a:pt x="1875458" y="2764791"/>
                </a:lnTo>
                <a:lnTo>
                  <a:pt x="1879260" y="2761616"/>
                </a:lnTo>
                <a:lnTo>
                  <a:pt x="1882429" y="2758441"/>
                </a:lnTo>
                <a:lnTo>
                  <a:pt x="1885280" y="2754948"/>
                </a:lnTo>
                <a:lnTo>
                  <a:pt x="1888132" y="2751456"/>
                </a:lnTo>
                <a:lnTo>
                  <a:pt x="1890350" y="2747646"/>
                </a:lnTo>
                <a:lnTo>
                  <a:pt x="1892251" y="2743518"/>
                </a:lnTo>
                <a:lnTo>
                  <a:pt x="1893519" y="2739391"/>
                </a:lnTo>
                <a:lnTo>
                  <a:pt x="1894786" y="2734946"/>
                </a:lnTo>
                <a:lnTo>
                  <a:pt x="1895420" y="2730818"/>
                </a:lnTo>
                <a:lnTo>
                  <a:pt x="1895737" y="2726373"/>
                </a:lnTo>
                <a:lnTo>
                  <a:pt x="1895420" y="2721928"/>
                </a:lnTo>
                <a:lnTo>
                  <a:pt x="1895103" y="2717483"/>
                </a:lnTo>
                <a:lnTo>
                  <a:pt x="1893836" y="2713038"/>
                </a:lnTo>
                <a:lnTo>
                  <a:pt x="1892885" y="2708911"/>
                </a:lnTo>
                <a:lnTo>
                  <a:pt x="1890984" y="2704783"/>
                </a:lnTo>
                <a:lnTo>
                  <a:pt x="1888766" y="2700656"/>
                </a:lnTo>
                <a:lnTo>
                  <a:pt x="1885280" y="2696211"/>
                </a:lnTo>
                <a:lnTo>
                  <a:pt x="1881478" y="2691766"/>
                </a:lnTo>
                <a:lnTo>
                  <a:pt x="1876092" y="2687321"/>
                </a:lnTo>
                <a:lnTo>
                  <a:pt x="1870705" y="2682876"/>
                </a:lnTo>
                <a:lnTo>
                  <a:pt x="1864368" y="2678748"/>
                </a:lnTo>
                <a:lnTo>
                  <a:pt x="1857714" y="2674621"/>
                </a:lnTo>
                <a:lnTo>
                  <a:pt x="1850110" y="2671128"/>
                </a:lnTo>
                <a:lnTo>
                  <a:pt x="1842188" y="2667318"/>
                </a:lnTo>
                <a:lnTo>
                  <a:pt x="1817474" y="2657158"/>
                </a:lnTo>
                <a:lnTo>
                  <a:pt x="1720517" y="2617471"/>
                </a:lnTo>
                <a:lnTo>
                  <a:pt x="1673305" y="2597786"/>
                </a:lnTo>
                <a:lnTo>
                  <a:pt x="1644471" y="2585086"/>
                </a:lnTo>
                <a:lnTo>
                  <a:pt x="1639085" y="2582546"/>
                </a:lnTo>
                <a:lnTo>
                  <a:pt x="1634015" y="2580006"/>
                </a:lnTo>
                <a:lnTo>
                  <a:pt x="1624827" y="2574608"/>
                </a:lnTo>
                <a:lnTo>
                  <a:pt x="1615638" y="2567623"/>
                </a:lnTo>
                <a:lnTo>
                  <a:pt x="1607083" y="2560638"/>
                </a:lnTo>
                <a:lnTo>
                  <a:pt x="1598845" y="2552383"/>
                </a:lnTo>
                <a:lnTo>
                  <a:pt x="1591874" y="2544446"/>
                </a:lnTo>
                <a:lnTo>
                  <a:pt x="1588072" y="2540001"/>
                </a:lnTo>
                <a:lnTo>
                  <a:pt x="1585220" y="2534921"/>
                </a:lnTo>
                <a:lnTo>
                  <a:pt x="1581734" y="2530476"/>
                </a:lnTo>
                <a:lnTo>
                  <a:pt x="1579200" y="2525713"/>
                </a:lnTo>
                <a:lnTo>
                  <a:pt x="1576348" y="2520633"/>
                </a:lnTo>
                <a:lnTo>
                  <a:pt x="1574130" y="2515236"/>
                </a:lnTo>
                <a:lnTo>
                  <a:pt x="1571912" y="2510156"/>
                </a:lnTo>
                <a:lnTo>
                  <a:pt x="1570011" y="2505076"/>
                </a:lnTo>
                <a:lnTo>
                  <a:pt x="1568110" y="2499678"/>
                </a:lnTo>
                <a:lnTo>
                  <a:pt x="1566525" y="2494598"/>
                </a:lnTo>
                <a:lnTo>
                  <a:pt x="1565575" y="2488883"/>
                </a:lnTo>
                <a:lnTo>
                  <a:pt x="1564624" y="2483803"/>
                </a:lnTo>
                <a:lnTo>
                  <a:pt x="1563991" y="2478088"/>
                </a:lnTo>
                <a:lnTo>
                  <a:pt x="1563674" y="2473008"/>
                </a:lnTo>
                <a:lnTo>
                  <a:pt x="1563357" y="2467293"/>
                </a:lnTo>
                <a:lnTo>
                  <a:pt x="1563674" y="2461896"/>
                </a:lnTo>
                <a:lnTo>
                  <a:pt x="1563991" y="2456816"/>
                </a:lnTo>
                <a:lnTo>
                  <a:pt x="1564308" y="2451101"/>
                </a:lnTo>
                <a:lnTo>
                  <a:pt x="1565575" y="2446021"/>
                </a:lnTo>
                <a:lnTo>
                  <a:pt x="1566525" y="2440306"/>
                </a:lnTo>
                <a:lnTo>
                  <a:pt x="1567793" y="2435226"/>
                </a:lnTo>
                <a:lnTo>
                  <a:pt x="1569060" y="2429828"/>
                </a:lnTo>
                <a:lnTo>
                  <a:pt x="1570961" y="2424748"/>
                </a:lnTo>
                <a:lnTo>
                  <a:pt x="1573179" y="2419668"/>
                </a:lnTo>
                <a:lnTo>
                  <a:pt x="1575397" y="2414271"/>
                </a:lnTo>
                <a:lnTo>
                  <a:pt x="1577932" y="2409191"/>
                </a:lnTo>
                <a:lnTo>
                  <a:pt x="1580784" y="2404428"/>
                </a:lnTo>
                <a:lnTo>
                  <a:pt x="1583636" y="2399031"/>
                </a:lnTo>
                <a:lnTo>
                  <a:pt x="1586804" y="2394268"/>
                </a:lnTo>
                <a:lnTo>
                  <a:pt x="1590290" y="2389506"/>
                </a:lnTo>
                <a:lnTo>
                  <a:pt x="1594092" y="2385061"/>
                </a:lnTo>
                <a:lnTo>
                  <a:pt x="1598211" y="2379981"/>
                </a:lnTo>
                <a:lnTo>
                  <a:pt x="1602013" y="2375536"/>
                </a:lnTo>
                <a:lnTo>
                  <a:pt x="1606766" y="2371091"/>
                </a:lnTo>
                <a:lnTo>
                  <a:pt x="1611202" y="2367281"/>
                </a:lnTo>
                <a:lnTo>
                  <a:pt x="1615955" y="2363153"/>
                </a:lnTo>
                <a:lnTo>
                  <a:pt x="1621658" y="2358073"/>
                </a:lnTo>
                <a:lnTo>
                  <a:pt x="1627678" y="2353628"/>
                </a:lnTo>
                <a:lnTo>
                  <a:pt x="1634015" y="2349818"/>
                </a:lnTo>
                <a:lnTo>
                  <a:pt x="1640669" y="2345691"/>
                </a:lnTo>
                <a:lnTo>
                  <a:pt x="1647323" y="2341881"/>
                </a:lnTo>
                <a:lnTo>
                  <a:pt x="1654294" y="2338071"/>
                </a:lnTo>
                <a:lnTo>
                  <a:pt x="1661898" y="2334896"/>
                </a:lnTo>
                <a:lnTo>
                  <a:pt x="1669186" y="2331403"/>
                </a:lnTo>
                <a:lnTo>
                  <a:pt x="1676790" y="2328546"/>
                </a:lnTo>
                <a:lnTo>
                  <a:pt x="1684395" y="2325371"/>
                </a:lnTo>
                <a:lnTo>
                  <a:pt x="1692634" y="2322831"/>
                </a:lnTo>
                <a:lnTo>
                  <a:pt x="1700872" y="2320608"/>
                </a:lnTo>
                <a:lnTo>
                  <a:pt x="1709427" y="2318386"/>
                </a:lnTo>
                <a:lnTo>
                  <a:pt x="1717982" y="2316163"/>
                </a:lnTo>
                <a:lnTo>
                  <a:pt x="1726220" y="2314893"/>
                </a:lnTo>
                <a:lnTo>
                  <a:pt x="1735409" y="2312988"/>
                </a:lnTo>
                <a:lnTo>
                  <a:pt x="1735409" y="2259966"/>
                </a:lnTo>
                <a:lnTo>
                  <a:pt x="1735726" y="2257426"/>
                </a:lnTo>
                <a:lnTo>
                  <a:pt x="1736676" y="2254886"/>
                </a:lnTo>
                <a:lnTo>
                  <a:pt x="1738261" y="2252346"/>
                </a:lnTo>
                <a:lnTo>
                  <a:pt x="1740478" y="2250441"/>
                </a:lnTo>
                <a:lnTo>
                  <a:pt x="1743013" y="2248536"/>
                </a:lnTo>
                <a:lnTo>
                  <a:pt x="1745865" y="2247583"/>
                </a:lnTo>
                <a:lnTo>
                  <a:pt x="1749350" y="2246631"/>
                </a:lnTo>
                <a:lnTo>
                  <a:pt x="1753153" y="2246313"/>
                </a:lnTo>
                <a:close/>
                <a:moveTo>
                  <a:pt x="1796891" y="2159710"/>
                </a:moveTo>
                <a:lnTo>
                  <a:pt x="1786093" y="2160028"/>
                </a:lnTo>
                <a:lnTo>
                  <a:pt x="1775296" y="2160663"/>
                </a:lnTo>
                <a:lnTo>
                  <a:pt x="1764817" y="2161298"/>
                </a:lnTo>
                <a:lnTo>
                  <a:pt x="1754337" y="2162251"/>
                </a:lnTo>
                <a:lnTo>
                  <a:pt x="1743540" y="2163839"/>
                </a:lnTo>
                <a:lnTo>
                  <a:pt x="1733695" y="2165427"/>
                </a:lnTo>
                <a:lnTo>
                  <a:pt x="1723216" y="2167332"/>
                </a:lnTo>
                <a:lnTo>
                  <a:pt x="1712736" y="2169555"/>
                </a:lnTo>
                <a:lnTo>
                  <a:pt x="1702892" y="2171778"/>
                </a:lnTo>
                <a:lnTo>
                  <a:pt x="1692730" y="2174318"/>
                </a:lnTo>
                <a:lnTo>
                  <a:pt x="1683202" y="2177177"/>
                </a:lnTo>
                <a:lnTo>
                  <a:pt x="1673040" y="2180352"/>
                </a:lnTo>
                <a:lnTo>
                  <a:pt x="1663513" y="2183528"/>
                </a:lnTo>
                <a:lnTo>
                  <a:pt x="1653669" y="2187021"/>
                </a:lnTo>
                <a:lnTo>
                  <a:pt x="1644460" y="2190514"/>
                </a:lnTo>
                <a:lnTo>
                  <a:pt x="1635250" y="2194643"/>
                </a:lnTo>
                <a:lnTo>
                  <a:pt x="1625723" y="2198771"/>
                </a:lnTo>
                <a:lnTo>
                  <a:pt x="1616514" y="2203217"/>
                </a:lnTo>
                <a:lnTo>
                  <a:pt x="1607622" y="2207663"/>
                </a:lnTo>
                <a:lnTo>
                  <a:pt x="1598730" y="2213061"/>
                </a:lnTo>
                <a:lnTo>
                  <a:pt x="1589839" y="2217825"/>
                </a:lnTo>
                <a:lnTo>
                  <a:pt x="1581264" y="2222906"/>
                </a:lnTo>
                <a:lnTo>
                  <a:pt x="1572690" y="2228622"/>
                </a:lnTo>
                <a:lnTo>
                  <a:pt x="1564116" y="2234020"/>
                </a:lnTo>
                <a:lnTo>
                  <a:pt x="1555859" y="2240054"/>
                </a:lnTo>
                <a:lnTo>
                  <a:pt x="1547920" y="2246088"/>
                </a:lnTo>
                <a:lnTo>
                  <a:pt x="1539981" y="2252439"/>
                </a:lnTo>
                <a:lnTo>
                  <a:pt x="1532042" y="2258473"/>
                </a:lnTo>
                <a:lnTo>
                  <a:pt x="1524420" y="2265459"/>
                </a:lnTo>
                <a:lnTo>
                  <a:pt x="1517117" y="2272128"/>
                </a:lnTo>
                <a:lnTo>
                  <a:pt x="1509495" y="2279114"/>
                </a:lnTo>
                <a:lnTo>
                  <a:pt x="1502509" y="2286101"/>
                </a:lnTo>
                <a:lnTo>
                  <a:pt x="1495522" y="2293405"/>
                </a:lnTo>
                <a:lnTo>
                  <a:pt x="1488853" y="2301026"/>
                </a:lnTo>
                <a:lnTo>
                  <a:pt x="1482185" y="2308648"/>
                </a:lnTo>
                <a:lnTo>
                  <a:pt x="1475833" y="2316269"/>
                </a:lnTo>
                <a:lnTo>
                  <a:pt x="1469482" y="2324526"/>
                </a:lnTo>
                <a:lnTo>
                  <a:pt x="1463131" y="2332465"/>
                </a:lnTo>
                <a:lnTo>
                  <a:pt x="1457415" y="2340722"/>
                </a:lnTo>
                <a:lnTo>
                  <a:pt x="1451698" y="2348978"/>
                </a:lnTo>
                <a:lnTo>
                  <a:pt x="1446300" y="2357553"/>
                </a:lnTo>
                <a:lnTo>
                  <a:pt x="1440901" y="2366444"/>
                </a:lnTo>
                <a:lnTo>
                  <a:pt x="1435820" y="2375019"/>
                </a:lnTo>
                <a:lnTo>
                  <a:pt x="1431057" y="2383910"/>
                </a:lnTo>
                <a:lnTo>
                  <a:pt x="1426293" y="2393120"/>
                </a:lnTo>
                <a:lnTo>
                  <a:pt x="1421847" y="2402012"/>
                </a:lnTo>
                <a:lnTo>
                  <a:pt x="1417719" y="2411221"/>
                </a:lnTo>
                <a:lnTo>
                  <a:pt x="1413591" y="2421065"/>
                </a:lnTo>
                <a:lnTo>
                  <a:pt x="1410098" y="2430592"/>
                </a:lnTo>
                <a:lnTo>
                  <a:pt x="1406287" y="2440437"/>
                </a:lnTo>
                <a:lnTo>
                  <a:pt x="1403111" y="2449964"/>
                </a:lnTo>
                <a:lnTo>
                  <a:pt x="1399936" y="2460126"/>
                </a:lnTo>
                <a:lnTo>
                  <a:pt x="1397395" y="2469653"/>
                </a:lnTo>
                <a:lnTo>
                  <a:pt x="1394855" y="2480132"/>
                </a:lnTo>
                <a:lnTo>
                  <a:pt x="1391996" y="2490294"/>
                </a:lnTo>
                <a:lnTo>
                  <a:pt x="1390091" y="2500456"/>
                </a:lnTo>
                <a:lnTo>
                  <a:pt x="1388503" y="2510936"/>
                </a:lnTo>
                <a:lnTo>
                  <a:pt x="1386598" y="2521416"/>
                </a:lnTo>
                <a:lnTo>
                  <a:pt x="1385328" y="2532213"/>
                </a:lnTo>
                <a:lnTo>
                  <a:pt x="1384375" y="2542692"/>
                </a:lnTo>
                <a:lnTo>
                  <a:pt x="1383422" y="2553172"/>
                </a:lnTo>
                <a:lnTo>
                  <a:pt x="1382787" y="2564604"/>
                </a:lnTo>
                <a:lnTo>
                  <a:pt x="1382787" y="2575401"/>
                </a:lnTo>
                <a:lnTo>
                  <a:pt x="1382787" y="2585881"/>
                </a:lnTo>
                <a:lnTo>
                  <a:pt x="1382787" y="2596678"/>
                </a:lnTo>
                <a:lnTo>
                  <a:pt x="1383422" y="2607475"/>
                </a:lnTo>
                <a:lnTo>
                  <a:pt x="1384375" y="2617955"/>
                </a:lnTo>
                <a:lnTo>
                  <a:pt x="1385328" y="2628434"/>
                </a:lnTo>
                <a:lnTo>
                  <a:pt x="1386598" y="2638914"/>
                </a:lnTo>
                <a:lnTo>
                  <a:pt x="1388503" y="2649076"/>
                </a:lnTo>
                <a:lnTo>
                  <a:pt x="1390091" y="2659556"/>
                </a:lnTo>
                <a:lnTo>
                  <a:pt x="1391996" y="2669718"/>
                </a:lnTo>
                <a:lnTo>
                  <a:pt x="1394855" y="2680197"/>
                </a:lnTo>
                <a:lnTo>
                  <a:pt x="1397077" y="2690042"/>
                </a:lnTo>
                <a:lnTo>
                  <a:pt x="1399936" y="2699886"/>
                </a:lnTo>
                <a:lnTo>
                  <a:pt x="1402794" y="2709731"/>
                </a:lnTo>
                <a:lnTo>
                  <a:pt x="1406287" y="2719575"/>
                </a:lnTo>
                <a:lnTo>
                  <a:pt x="1409462" y="2729102"/>
                </a:lnTo>
                <a:lnTo>
                  <a:pt x="1413591" y="2738312"/>
                </a:lnTo>
                <a:lnTo>
                  <a:pt x="1417402" y="2748156"/>
                </a:lnTo>
                <a:lnTo>
                  <a:pt x="1421847" y="2757048"/>
                </a:lnTo>
                <a:lnTo>
                  <a:pt x="1425976" y="2766257"/>
                </a:lnTo>
                <a:lnTo>
                  <a:pt x="1430739" y="2775149"/>
                </a:lnTo>
                <a:lnTo>
                  <a:pt x="1435503" y="2784041"/>
                </a:lnTo>
                <a:lnTo>
                  <a:pt x="1440266" y="2792932"/>
                </a:lnTo>
                <a:lnTo>
                  <a:pt x="1445982" y="2801507"/>
                </a:lnTo>
                <a:lnTo>
                  <a:pt x="1451063" y="2810081"/>
                </a:lnTo>
                <a:lnTo>
                  <a:pt x="1456779" y="2818655"/>
                </a:lnTo>
                <a:lnTo>
                  <a:pt x="1462813" y="2826912"/>
                </a:lnTo>
                <a:lnTo>
                  <a:pt x="1468529" y="2834851"/>
                </a:lnTo>
                <a:lnTo>
                  <a:pt x="1474881" y="2842790"/>
                </a:lnTo>
                <a:lnTo>
                  <a:pt x="1481549" y="2850729"/>
                </a:lnTo>
                <a:lnTo>
                  <a:pt x="1487901" y="2858351"/>
                </a:lnTo>
                <a:lnTo>
                  <a:pt x="1494887" y="2865972"/>
                </a:lnTo>
                <a:lnTo>
                  <a:pt x="1501873" y="2873276"/>
                </a:lnTo>
                <a:lnTo>
                  <a:pt x="1509177" y="2880262"/>
                </a:lnTo>
                <a:lnTo>
                  <a:pt x="1516164" y="2887249"/>
                </a:lnTo>
                <a:lnTo>
                  <a:pt x="1524103" y="2894235"/>
                </a:lnTo>
                <a:lnTo>
                  <a:pt x="1531407" y="2900904"/>
                </a:lnTo>
                <a:lnTo>
                  <a:pt x="1539346" y="2907255"/>
                </a:lnTo>
                <a:lnTo>
                  <a:pt x="1546968" y="2913289"/>
                </a:lnTo>
                <a:lnTo>
                  <a:pt x="1555224" y="2919323"/>
                </a:lnTo>
                <a:lnTo>
                  <a:pt x="1563481" y="2925356"/>
                </a:lnTo>
                <a:lnTo>
                  <a:pt x="1572055" y="2930755"/>
                </a:lnTo>
                <a:lnTo>
                  <a:pt x="1580629" y="2936471"/>
                </a:lnTo>
                <a:lnTo>
                  <a:pt x="1589203" y="2941552"/>
                </a:lnTo>
                <a:lnTo>
                  <a:pt x="1598095" y="2946951"/>
                </a:lnTo>
                <a:lnTo>
                  <a:pt x="1606987" y="2951714"/>
                </a:lnTo>
                <a:lnTo>
                  <a:pt x="1615879" y="2956478"/>
                </a:lnTo>
                <a:lnTo>
                  <a:pt x="1625088" y="2960606"/>
                </a:lnTo>
                <a:lnTo>
                  <a:pt x="1634298" y="2965052"/>
                </a:lnTo>
                <a:lnTo>
                  <a:pt x="1643824" y="2969180"/>
                </a:lnTo>
                <a:lnTo>
                  <a:pt x="1653351" y="2972991"/>
                </a:lnTo>
                <a:lnTo>
                  <a:pt x="1662878" y="2976167"/>
                </a:lnTo>
                <a:lnTo>
                  <a:pt x="1672723" y="2979660"/>
                </a:lnTo>
                <a:lnTo>
                  <a:pt x="1682567" y="2982518"/>
                </a:lnTo>
                <a:lnTo>
                  <a:pt x="1692730" y="2985376"/>
                </a:lnTo>
                <a:lnTo>
                  <a:pt x="1702892" y="2988234"/>
                </a:lnTo>
                <a:lnTo>
                  <a:pt x="1713054" y="2990457"/>
                </a:lnTo>
                <a:lnTo>
                  <a:pt x="1723216" y="2992680"/>
                </a:lnTo>
                <a:lnTo>
                  <a:pt x="1733695" y="2994585"/>
                </a:lnTo>
                <a:lnTo>
                  <a:pt x="1744493" y="2995856"/>
                </a:lnTo>
                <a:lnTo>
                  <a:pt x="1754655" y="2997443"/>
                </a:lnTo>
                <a:lnTo>
                  <a:pt x="1765452" y="2998396"/>
                </a:lnTo>
                <a:lnTo>
                  <a:pt x="1776249" y="2999349"/>
                </a:lnTo>
                <a:lnTo>
                  <a:pt x="1787046" y="2999666"/>
                </a:lnTo>
                <a:lnTo>
                  <a:pt x="1797843" y="2999984"/>
                </a:lnTo>
                <a:lnTo>
                  <a:pt x="1808958" y="2999984"/>
                </a:lnTo>
                <a:lnTo>
                  <a:pt x="1819438" y="2999666"/>
                </a:lnTo>
                <a:lnTo>
                  <a:pt x="1830235" y="2999349"/>
                </a:lnTo>
                <a:lnTo>
                  <a:pt x="1841032" y="2998396"/>
                </a:lnTo>
                <a:lnTo>
                  <a:pt x="1851512" y="2997443"/>
                </a:lnTo>
                <a:lnTo>
                  <a:pt x="1861674" y="2995856"/>
                </a:lnTo>
                <a:lnTo>
                  <a:pt x="1872153" y="2994585"/>
                </a:lnTo>
                <a:lnTo>
                  <a:pt x="1882633" y="2992680"/>
                </a:lnTo>
                <a:lnTo>
                  <a:pt x="1892795" y="2990457"/>
                </a:lnTo>
                <a:lnTo>
                  <a:pt x="1902639" y="2988234"/>
                </a:lnTo>
                <a:lnTo>
                  <a:pt x="1912801" y="2985376"/>
                </a:lnTo>
                <a:lnTo>
                  <a:pt x="1922646" y="2982836"/>
                </a:lnTo>
                <a:lnTo>
                  <a:pt x="1932490" y="2979660"/>
                </a:lnTo>
                <a:lnTo>
                  <a:pt x="1942017" y="2976484"/>
                </a:lnTo>
                <a:lnTo>
                  <a:pt x="1951862" y="2972991"/>
                </a:lnTo>
                <a:lnTo>
                  <a:pt x="1961389" y="2969180"/>
                </a:lnTo>
                <a:lnTo>
                  <a:pt x="1970598" y="2965052"/>
                </a:lnTo>
                <a:lnTo>
                  <a:pt x="1980125" y="2960924"/>
                </a:lnTo>
                <a:lnTo>
                  <a:pt x="1989334" y="2956478"/>
                </a:lnTo>
                <a:lnTo>
                  <a:pt x="1998226" y="2952032"/>
                </a:lnTo>
                <a:lnTo>
                  <a:pt x="2007118" y="2947268"/>
                </a:lnTo>
                <a:lnTo>
                  <a:pt x="2016010" y="2942187"/>
                </a:lnTo>
                <a:lnTo>
                  <a:pt x="2024584" y="2936789"/>
                </a:lnTo>
                <a:lnTo>
                  <a:pt x="2033158" y="2931390"/>
                </a:lnTo>
                <a:lnTo>
                  <a:pt x="2041415" y="2925674"/>
                </a:lnTo>
                <a:lnTo>
                  <a:pt x="2049354" y="2919640"/>
                </a:lnTo>
                <a:lnTo>
                  <a:pt x="2057610" y="2913924"/>
                </a:lnTo>
                <a:lnTo>
                  <a:pt x="2065867" y="2907573"/>
                </a:lnTo>
                <a:lnTo>
                  <a:pt x="2073489" y="2901222"/>
                </a:lnTo>
                <a:lnTo>
                  <a:pt x="2081110" y="2894553"/>
                </a:lnTo>
                <a:lnTo>
                  <a:pt x="2088414" y="2887884"/>
                </a:lnTo>
                <a:lnTo>
                  <a:pt x="2096036" y="2880580"/>
                </a:lnTo>
                <a:lnTo>
                  <a:pt x="2103022" y="2873594"/>
                </a:lnTo>
                <a:lnTo>
                  <a:pt x="2110008" y="2866290"/>
                </a:lnTo>
                <a:lnTo>
                  <a:pt x="2116677" y="2858668"/>
                </a:lnTo>
                <a:lnTo>
                  <a:pt x="2123346" y="2851364"/>
                </a:lnTo>
                <a:lnTo>
                  <a:pt x="2130015" y="2843425"/>
                </a:lnTo>
                <a:lnTo>
                  <a:pt x="2136049" y="2835804"/>
                </a:lnTo>
                <a:lnTo>
                  <a:pt x="2142400" y="2827547"/>
                </a:lnTo>
                <a:lnTo>
                  <a:pt x="2148434" y="2819290"/>
                </a:lnTo>
                <a:lnTo>
                  <a:pt x="2153832" y="2810716"/>
                </a:lnTo>
                <a:lnTo>
                  <a:pt x="2159548" y="2802459"/>
                </a:lnTo>
                <a:lnTo>
                  <a:pt x="2164629" y="2793885"/>
                </a:lnTo>
                <a:lnTo>
                  <a:pt x="2169393" y="2784993"/>
                </a:lnTo>
                <a:lnTo>
                  <a:pt x="2174474" y="2775784"/>
                </a:lnTo>
                <a:lnTo>
                  <a:pt x="2179237" y="2766892"/>
                </a:lnTo>
                <a:lnTo>
                  <a:pt x="2183683" y="2757683"/>
                </a:lnTo>
                <a:lnTo>
                  <a:pt x="2187811" y="2748474"/>
                </a:lnTo>
                <a:lnTo>
                  <a:pt x="2191622" y="2739264"/>
                </a:lnTo>
                <a:lnTo>
                  <a:pt x="2195433" y="2729420"/>
                </a:lnTo>
                <a:lnTo>
                  <a:pt x="2199244" y="2719893"/>
                </a:lnTo>
                <a:lnTo>
                  <a:pt x="2202102" y="2710048"/>
                </a:lnTo>
                <a:lnTo>
                  <a:pt x="2205595" y="2700204"/>
                </a:lnTo>
                <a:lnTo>
                  <a:pt x="2208136" y="2690042"/>
                </a:lnTo>
                <a:lnTo>
                  <a:pt x="2210676" y="2680197"/>
                </a:lnTo>
                <a:lnTo>
                  <a:pt x="2213217" y="2669718"/>
                </a:lnTo>
                <a:lnTo>
                  <a:pt x="2215122" y="2659556"/>
                </a:lnTo>
                <a:lnTo>
                  <a:pt x="2217027" y="2649076"/>
                </a:lnTo>
                <a:lnTo>
                  <a:pt x="2218615" y="2638279"/>
                </a:lnTo>
                <a:lnTo>
                  <a:pt x="2219885" y="2628117"/>
                </a:lnTo>
                <a:lnTo>
                  <a:pt x="2221156" y="2617320"/>
                </a:lnTo>
                <a:lnTo>
                  <a:pt x="2221791" y="2606523"/>
                </a:lnTo>
                <a:lnTo>
                  <a:pt x="2222743" y="2595725"/>
                </a:lnTo>
                <a:lnTo>
                  <a:pt x="2222743" y="2584611"/>
                </a:lnTo>
                <a:lnTo>
                  <a:pt x="2222743" y="2573814"/>
                </a:lnTo>
                <a:lnTo>
                  <a:pt x="2222743" y="2563016"/>
                </a:lnTo>
                <a:lnTo>
                  <a:pt x="2221791" y="2552537"/>
                </a:lnTo>
                <a:lnTo>
                  <a:pt x="2221156" y="2541740"/>
                </a:lnTo>
                <a:lnTo>
                  <a:pt x="2219885" y="2531260"/>
                </a:lnTo>
                <a:lnTo>
                  <a:pt x="2218933" y="2521098"/>
                </a:lnTo>
                <a:lnTo>
                  <a:pt x="2217027" y="2510618"/>
                </a:lnTo>
                <a:lnTo>
                  <a:pt x="2215122" y="2500139"/>
                </a:lnTo>
                <a:lnTo>
                  <a:pt x="2213217" y="2490294"/>
                </a:lnTo>
                <a:lnTo>
                  <a:pt x="2210994" y="2479815"/>
                </a:lnTo>
                <a:lnTo>
                  <a:pt x="2208453" y="2469970"/>
                </a:lnTo>
                <a:lnTo>
                  <a:pt x="2205595" y="2460126"/>
                </a:lnTo>
                <a:lnTo>
                  <a:pt x="2202419" y="2449964"/>
                </a:lnTo>
                <a:lnTo>
                  <a:pt x="2199244" y="2440437"/>
                </a:lnTo>
                <a:lnTo>
                  <a:pt x="2195751" y="2430910"/>
                </a:lnTo>
                <a:lnTo>
                  <a:pt x="2192257" y="2421383"/>
                </a:lnTo>
                <a:lnTo>
                  <a:pt x="2188129" y="2412174"/>
                </a:lnTo>
                <a:lnTo>
                  <a:pt x="2184001" y="2402964"/>
                </a:lnTo>
                <a:lnTo>
                  <a:pt x="2179555" y="2393437"/>
                </a:lnTo>
                <a:lnTo>
                  <a:pt x="2174791" y="2384546"/>
                </a:lnTo>
                <a:lnTo>
                  <a:pt x="2169710" y="2375654"/>
                </a:lnTo>
                <a:lnTo>
                  <a:pt x="2164947" y="2366762"/>
                </a:lnTo>
                <a:lnTo>
                  <a:pt x="2159866" y="2358188"/>
                </a:lnTo>
                <a:lnTo>
                  <a:pt x="2154150" y="2349614"/>
                </a:lnTo>
                <a:lnTo>
                  <a:pt x="2148751" y="2341357"/>
                </a:lnTo>
                <a:lnTo>
                  <a:pt x="2142717" y="2333418"/>
                </a:lnTo>
                <a:lnTo>
                  <a:pt x="2136684" y="2325161"/>
                </a:lnTo>
                <a:lnTo>
                  <a:pt x="2130332" y="2316905"/>
                </a:lnTo>
                <a:lnTo>
                  <a:pt x="2124299" y="2309283"/>
                </a:lnTo>
                <a:lnTo>
                  <a:pt x="2117312" y="2301661"/>
                </a:lnTo>
                <a:lnTo>
                  <a:pt x="2110643" y="2294357"/>
                </a:lnTo>
                <a:lnTo>
                  <a:pt x="2103657" y="2286736"/>
                </a:lnTo>
                <a:lnTo>
                  <a:pt x="2096671" y="2279750"/>
                </a:lnTo>
                <a:lnTo>
                  <a:pt x="2089367" y="2272763"/>
                </a:lnTo>
                <a:lnTo>
                  <a:pt x="2081745" y="2265777"/>
                </a:lnTo>
                <a:lnTo>
                  <a:pt x="2074124" y="2259425"/>
                </a:lnTo>
                <a:lnTo>
                  <a:pt x="2066185" y="2252757"/>
                </a:lnTo>
                <a:lnTo>
                  <a:pt x="2058245" y="2246405"/>
                </a:lnTo>
                <a:lnTo>
                  <a:pt x="2050306" y="2240372"/>
                </a:lnTo>
                <a:lnTo>
                  <a:pt x="2042050" y="2234338"/>
                </a:lnTo>
                <a:lnTo>
                  <a:pt x="2033793" y="2228939"/>
                </a:lnTo>
                <a:lnTo>
                  <a:pt x="2025219" y="2223223"/>
                </a:lnTo>
                <a:lnTo>
                  <a:pt x="2016327" y="2218142"/>
                </a:lnTo>
                <a:lnTo>
                  <a:pt x="2007753" y="2213061"/>
                </a:lnTo>
                <a:lnTo>
                  <a:pt x="1998861" y="2207980"/>
                </a:lnTo>
                <a:lnTo>
                  <a:pt x="1989652" y="2203534"/>
                </a:lnTo>
                <a:lnTo>
                  <a:pt x="1980760" y="2199088"/>
                </a:lnTo>
                <a:lnTo>
                  <a:pt x="1971551" y="2194643"/>
                </a:lnTo>
                <a:lnTo>
                  <a:pt x="1961706" y="2190832"/>
                </a:lnTo>
                <a:lnTo>
                  <a:pt x="1952179" y="2187021"/>
                </a:lnTo>
                <a:lnTo>
                  <a:pt x="1942335" y="2183528"/>
                </a:lnTo>
                <a:lnTo>
                  <a:pt x="1932808" y="2180352"/>
                </a:lnTo>
                <a:lnTo>
                  <a:pt x="1922963" y="2177177"/>
                </a:lnTo>
                <a:lnTo>
                  <a:pt x="1913119" y="2174318"/>
                </a:lnTo>
                <a:lnTo>
                  <a:pt x="1902639" y="2171778"/>
                </a:lnTo>
                <a:lnTo>
                  <a:pt x="1892795" y="2169555"/>
                </a:lnTo>
                <a:lnTo>
                  <a:pt x="1882315" y="2167332"/>
                </a:lnTo>
                <a:lnTo>
                  <a:pt x="1871836" y="2165427"/>
                </a:lnTo>
                <a:lnTo>
                  <a:pt x="1861356" y="2163839"/>
                </a:lnTo>
                <a:lnTo>
                  <a:pt x="1850559" y="2162251"/>
                </a:lnTo>
                <a:lnTo>
                  <a:pt x="1840397" y="2161298"/>
                </a:lnTo>
                <a:lnTo>
                  <a:pt x="1829600" y="2160663"/>
                </a:lnTo>
                <a:lnTo>
                  <a:pt x="1818167" y="2160028"/>
                </a:lnTo>
                <a:lnTo>
                  <a:pt x="1807688" y="2159710"/>
                </a:lnTo>
                <a:lnTo>
                  <a:pt x="1796891" y="2159710"/>
                </a:lnTo>
                <a:close/>
                <a:moveTo>
                  <a:pt x="1703527" y="1784350"/>
                </a:moveTo>
                <a:lnTo>
                  <a:pt x="1960753" y="1793877"/>
                </a:lnTo>
                <a:lnTo>
                  <a:pt x="1955037" y="1945990"/>
                </a:lnTo>
                <a:lnTo>
                  <a:pt x="1970280" y="1950118"/>
                </a:lnTo>
                <a:lnTo>
                  <a:pt x="1985841" y="1954247"/>
                </a:lnTo>
                <a:lnTo>
                  <a:pt x="2000766" y="1959010"/>
                </a:lnTo>
                <a:lnTo>
                  <a:pt x="2016010" y="1963774"/>
                </a:lnTo>
                <a:lnTo>
                  <a:pt x="2030935" y="1969172"/>
                </a:lnTo>
                <a:lnTo>
                  <a:pt x="2045225" y="1975206"/>
                </a:lnTo>
                <a:lnTo>
                  <a:pt x="2059833" y="1980922"/>
                </a:lnTo>
                <a:lnTo>
                  <a:pt x="2074441" y="1987273"/>
                </a:lnTo>
                <a:lnTo>
                  <a:pt x="2088414" y="1993942"/>
                </a:lnTo>
                <a:lnTo>
                  <a:pt x="2102069" y="2001246"/>
                </a:lnTo>
                <a:lnTo>
                  <a:pt x="2116042" y="2008550"/>
                </a:lnTo>
                <a:lnTo>
                  <a:pt x="2129697" y="2016172"/>
                </a:lnTo>
                <a:lnTo>
                  <a:pt x="2143035" y="2024111"/>
                </a:lnTo>
                <a:lnTo>
                  <a:pt x="2156055" y="2032367"/>
                </a:lnTo>
                <a:lnTo>
                  <a:pt x="2169075" y="2041259"/>
                </a:lnTo>
                <a:lnTo>
                  <a:pt x="2181778" y="2050151"/>
                </a:lnTo>
                <a:lnTo>
                  <a:pt x="2293243" y="1945990"/>
                </a:lnTo>
                <a:lnTo>
                  <a:pt x="2468220" y="2134941"/>
                </a:lnTo>
                <a:lnTo>
                  <a:pt x="2357390" y="2237831"/>
                </a:lnTo>
                <a:lnTo>
                  <a:pt x="2365330" y="2251169"/>
                </a:lnTo>
                <a:lnTo>
                  <a:pt x="2373269" y="2264507"/>
                </a:lnTo>
                <a:lnTo>
                  <a:pt x="2380573" y="2278162"/>
                </a:lnTo>
                <a:lnTo>
                  <a:pt x="2387559" y="2292135"/>
                </a:lnTo>
                <a:lnTo>
                  <a:pt x="2394228" y="2306107"/>
                </a:lnTo>
                <a:lnTo>
                  <a:pt x="2400897" y="2320715"/>
                </a:lnTo>
                <a:lnTo>
                  <a:pt x="2406930" y="2335323"/>
                </a:lnTo>
                <a:lnTo>
                  <a:pt x="2412647" y="2349614"/>
                </a:lnTo>
                <a:lnTo>
                  <a:pt x="2418045" y="2364539"/>
                </a:lnTo>
                <a:lnTo>
                  <a:pt x="2423444" y="2379465"/>
                </a:lnTo>
                <a:lnTo>
                  <a:pt x="2427890" y="2394708"/>
                </a:lnTo>
                <a:lnTo>
                  <a:pt x="2432335" y="2409951"/>
                </a:lnTo>
                <a:lnTo>
                  <a:pt x="2435829" y="2425194"/>
                </a:lnTo>
                <a:lnTo>
                  <a:pt x="2439639" y="2440754"/>
                </a:lnTo>
                <a:lnTo>
                  <a:pt x="2443133" y="2456315"/>
                </a:lnTo>
                <a:lnTo>
                  <a:pt x="2445673" y="2472193"/>
                </a:lnTo>
                <a:lnTo>
                  <a:pt x="2595563" y="2477909"/>
                </a:lnTo>
                <a:lnTo>
                  <a:pt x="2586354" y="2735136"/>
                </a:lnTo>
                <a:lnTo>
                  <a:pt x="2437099" y="2729420"/>
                </a:lnTo>
                <a:lnTo>
                  <a:pt x="2432971" y="2744980"/>
                </a:lnTo>
                <a:lnTo>
                  <a:pt x="2428842" y="2760541"/>
                </a:lnTo>
                <a:lnTo>
                  <a:pt x="2424079" y="2776419"/>
                </a:lnTo>
                <a:lnTo>
                  <a:pt x="2419315" y="2791027"/>
                </a:lnTo>
                <a:lnTo>
                  <a:pt x="2413599" y="2806270"/>
                </a:lnTo>
                <a:lnTo>
                  <a:pt x="2408201" y="2821196"/>
                </a:lnTo>
                <a:lnTo>
                  <a:pt x="2402167" y="2835804"/>
                </a:lnTo>
                <a:lnTo>
                  <a:pt x="2395816" y="2850094"/>
                </a:lnTo>
                <a:lnTo>
                  <a:pt x="2388829" y="2864702"/>
                </a:lnTo>
                <a:lnTo>
                  <a:pt x="2381525" y="2878992"/>
                </a:lnTo>
                <a:lnTo>
                  <a:pt x="2374221" y="2892647"/>
                </a:lnTo>
                <a:lnTo>
                  <a:pt x="2366917" y="2906303"/>
                </a:lnTo>
                <a:lnTo>
                  <a:pt x="2358661" y="2919640"/>
                </a:lnTo>
                <a:lnTo>
                  <a:pt x="2350404" y="2932978"/>
                </a:lnTo>
                <a:lnTo>
                  <a:pt x="2341512" y="2945998"/>
                </a:lnTo>
                <a:lnTo>
                  <a:pt x="2332620" y="2958701"/>
                </a:lnTo>
                <a:lnTo>
                  <a:pt x="2433606" y="3067625"/>
                </a:lnTo>
                <a:lnTo>
                  <a:pt x="2245290" y="3242603"/>
                </a:lnTo>
                <a:lnTo>
                  <a:pt x="2144940" y="3134949"/>
                </a:lnTo>
                <a:lnTo>
                  <a:pt x="2131285" y="3143205"/>
                </a:lnTo>
                <a:lnTo>
                  <a:pt x="2117947" y="3150509"/>
                </a:lnTo>
                <a:lnTo>
                  <a:pt x="2103657" y="3157813"/>
                </a:lnTo>
                <a:lnTo>
                  <a:pt x="2089684" y="3165117"/>
                </a:lnTo>
                <a:lnTo>
                  <a:pt x="2075394" y="3172103"/>
                </a:lnTo>
                <a:lnTo>
                  <a:pt x="2061104" y="3178455"/>
                </a:lnTo>
                <a:lnTo>
                  <a:pt x="2046496" y="3184488"/>
                </a:lnTo>
                <a:lnTo>
                  <a:pt x="2031570" y="3190205"/>
                </a:lnTo>
                <a:lnTo>
                  <a:pt x="2016645" y="3195603"/>
                </a:lnTo>
                <a:lnTo>
                  <a:pt x="2001402" y="3200684"/>
                </a:lnTo>
                <a:lnTo>
                  <a:pt x="1986159" y="3205448"/>
                </a:lnTo>
                <a:lnTo>
                  <a:pt x="1970598" y="3209576"/>
                </a:lnTo>
                <a:lnTo>
                  <a:pt x="1955037" y="3213704"/>
                </a:lnTo>
                <a:lnTo>
                  <a:pt x="1939477" y="3217515"/>
                </a:lnTo>
                <a:lnTo>
                  <a:pt x="1923916" y="3220373"/>
                </a:lnTo>
                <a:lnTo>
                  <a:pt x="1908038" y="3223231"/>
                </a:lnTo>
                <a:lnTo>
                  <a:pt x="1902322" y="3370263"/>
                </a:lnTo>
                <a:lnTo>
                  <a:pt x="1645095" y="3360736"/>
                </a:lnTo>
                <a:lnTo>
                  <a:pt x="1650493" y="3213704"/>
                </a:lnTo>
                <a:lnTo>
                  <a:pt x="1634615" y="3209576"/>
                </a:lnTo>
                <a:lnTo>
                  <a:pt x="1619054" y="3205130"/>
                </a:lnTo>
                <a:lnTo>
                  <a:pt x="1603494" y="3200684"/>
                </a:lnTo>
                <a:lnTo>
                  <a:pt x="1588251" y="3195603"/>
                </a:lnTo>
                <a:lnTo>
                  <a:pt x="1573325" y="3189887"/>
                </a:lnTo>
                <a:lnTo>
                  <a:pt x="1558717" y="3184488"/>
                </a:lnTo>
                <a:lnTo>
                  <a:pt x="1543792" y="3178137"/>
                </a:lnTo>
                <a:lnTo>
                  <a:pt x="1529184" y="3171786"/>
                </a:lnTo>
                <a:lnTo>
                  <a:pt x="1515211" y="3164482"/>
                </a:lnTo>
                <a:lnTo>
                  <a:pt x="1500921" y="3157496"/>
                </a:lnTo>
                <a:lnTo>
                  <a:pt x="1486948" y="3150192"/>
                </a:lnTo>
                <a:lnTo>
                  <a:pt x="1472975" y="3142252"/>
                </a:lnTo>
                <a:lnTo>
                  <a:pt x="1459637" y="3134313"/>
                </a:lnTo>
                <a:lnTo>
                  <a:pt x="1446300" y="3125739"/>
                </a:lnTo>
                <a:lnTo>
                  <a:pt x="1433280" y="3117165"/>
                </a:lnTo>
                <a:lnTo>
                  <a:pt x="1420577" y="3107638"/>
                </a:lnTo>
                <a:lnTo>
                  <a:pt x="1312606" y="3207988"/>
                </a:lnTo>
                <a:lnTo>
                  <a:pt x="1137310" y="3019673"/>
                </a:lnTo>
                <a:lnTo>
                  <a:pt x="1245917" y="2918688"/>
                </a:lnTo>
                <a:lnTo>
                  <a:pt x="1238296" y="2905350"/>
                </a:lnTo>
                <a:lnTo>
                  <a:pt x="1230357" y="2891377"/>
                </a:lnTo>
                <a:lnTo>
                  <a:pt x="1223053" y="2877722"/>
                </a:lnTo>
                <a:lnTo>
                  <a:pt x="1216066" y="2863749"/>
                </a:lnTo>
                <a:lnTo>
                  <a:pt x="1209397" y="2849459"/>
                </a:lnTo>
                <a:lnTo>
                  <a:pt x="1203046" y="2834851"/>
                </a:lnTo>
                <a:lnTo>
                  <a:pt x="1197012" y="2820560"/>
                </a:lnTo>
                <a:lnTo>
                  <a:pt x="1191296" y="2805635"/>
                </a:lnTo>
                <a:lnTo>
                  <a:pt x="1186215" y="2790710"/>
                </a:lnTo>
                <a:lnTo>
                  <a:pt x="1181134" y="2775466"/>
                </a:lnTo>
                <a:lnTo>
                  <a:pt x="1176688" y="2760223"/>
                </a:lnTo>
                <a:lnTo>
                  <a:pt x="1172560" y="2744980"/>
                </a:lnTo>
                <a:lnTo>
                  <a:pt x="1168432" y="2729420"/>
                </a:lnTo>
                <a:lnTo>
                  <a:pt x="1164938" y="2713859"/>
                </a:lnTo>
                <a:lnTo>
                  <a:pt x="1161763" y="2697981"/>
                </a:lnTo>
                <a:lnTo>
                  <a:pt x="1159222" y="2682420"/>
                </a:lnTo>
                <a:lnTo>
                  <a:pt x="1009650" y="2676704"/>
                </a:lnTo>
                <a:lnTo>
                  <a:pt x="1019494" y="2419478"/>
                </a:lnTo>
                <a:lnTo>
                  <a:pt x="1169384" y="2425194"/>
                </a:lnTo>
                <a:lnTo>
                  <a:pt x="1173513" y="2409633"/>
                </a:lnTo>
                <a:lnTo>
                  <a:pt x="1177641" y="2393755"/>
                </a:lnTo>
                <a:lnTo>
                  <a:pt x="1182404" y="2378512"/>
                </a:lnTo>
                <a:lnTo>
                  <a:pt x="1187803" y="2363904"/>
                </a:lnTo>
                <a:lnTo>
                  <a:pt x="1193202" y="2348978"/>
                </a:lnTo>
                <a:lnTo>
                  <a:pt x="1198918" y="2334053"/>
                </a:lnTo>
                <a:lnTo>
                  <a:pt x="1205269" y="2319445"/>
                </a:lnTo>
                <a:lnTo>
                  <a:pt x="1211620" y="2305155"/>
                </a:lnTo>
                <a:lnTo>
                  <a:pt x="1218607" y="2290864"/>
                </a:lnTo>
                <a:lnTo>
                  <a:pt x="1225593" y="2277209"/>
                </a:lnTo>
                <a:lnTo>
                  <a:pt x="1233215" y="2263554"/>
                </a:lnTo>
                <a:lnTo>
                  <a:pt x="1240836" y="2249581"/>
                </a:lnTo>
                <a:lnTo>
                  <a:pt x="1248775" y="2236243"/>
                </a:lnTo>
                <a:lnTo>
                  <a:pt x="1257349" y="2223223"/>
                </a:lnTo>
                <a:lnTo>
                  <a:pt x="1265606" y="2210203"/>
                </a:lnTo>
                <a:lnTo>
                  <a:pt x="1274815" y="2197818"/>
                </a:lnTo>
                <a:lnTo>
                  <a:pt x="1171607" y="2086988"/>
                </a:lnTo>
                <a:lnTo>
                  <a:pt x="1360558" y="1912011"/>
                </a:lnTo>
                <a:lnTo>
                  <a:pt x="1464083" y="2023476"/>
                </a:lnTo>
                <a:lnTo>
                  <a:pt x="1477421" y="2015537"/>
                </a:lnTo>
                <a:lnTo>
                  <a:pt x="1491076" y="2007915"/>
                </a:lnTo>
                <a:lnTo>
                  <a:pt x="1504732" y="2000611"/>
                </a:lnTo>
                <a:lnTo>
                  <a:pt x="1518387" y="1993625"/>
                </a:lnTo>
                <a:lnTo>
                  <a:pt x="1532677" y="1986956"/>
                </a:lnTo>
                <a:lnTo>
                  <a:pt x="1546650" y="1980605"/>
                </a:lnTo>
                <a:lnTo>
                  <a:pt x="1561258" y="1974571"/>
                </a:lnTo>
                <a:lnTo>
                  <a:pt x="1575548" y="1969172"/>
                </a:lnTo>
                <a:lnTo>
                  <a:pt x="1590474" y="1963774"/>
                </a:lnTo>
                <a:lnTo>
                  <a:pt x="1605399" y="1958693"/>
                </a:lnTo>
                <a:lnTo>
                  <a:pt x="1620325" y="1954247"/>
                </a:lnTo>
                <a:lnTo>
                  <a:pt x="1635568" y="1950118"/>
                </a:lnTo>
                <a:lnTo>
                  <a:pt x="1650811" y="1945990"/>
                </a:lnTo>
                <a:lnTo>
                  <a:pt x="1666371" y="1942815"/>
                </a:lnTo>
                <a:lnTo>
                  <a:pt x="1681932" y="1939321"/>
                </a:lnTo>
                <a:lnTo>
                  <a:pt x="1697493" y="1936781"/>
                </a:lnTo>
                <a:lnTo>
                  <a:pt x="1703527" y="1784350"/>
                </a:lnTo>
                <a:close/>
                <a:moveTo>
                  <a:pt x="499967" y="1495425"/>
                </a:moveTo>
                <a:lnTo>
                  <a:pt x="512673" y="1507816"/>
                </a:lnTo>
                <a:lnTo>
                  <a:pt x="526015" y="1520207"/>
                </a:lnTo>
                <a:lnTo>
                  <a:pt x="540309" y="1532916"/>
                </a:lnTo>
                <a:lnTo>
                  <a:pt x="555557" y="1545307"/>
                </a:lnTo>
                <a:lnTo>
                  <a:pt x="571122" y="1557381"/>
                </a:lnTo>
                <a:lnTo>
                  <a:pt x="587958" y="1569136"/>
                </a:lnTo>
                <a:lnTo>
                  <a:pt x="596217" y="1574220"/>
                </a:lnTo>
                <a:lnTo>
                  <a:pt x="604794" y="1579939"/>
                </a:lnTo>
                <a:lnTo>
                  <a:pt x="613371" y="1584705"/>
                </a:lnTo>
                <a:lnTo>
                  <a:pt x="622265" y="1589788"/>
                </a:lnTo>
                <a:lnTo>
                  <a:pt x="639736" y="1608851"/>
                </a:lnTo>
                <a:lnTo>
                  <a:pt x="657525" y="1628868"/>
                </a:lnTo>
                <a:lnTo>
                  <a:pt x="692150" y="1668583"/>
                </a:lnTo>
                <a:lnTo>
                  <a:pt x="641960" y="1916723"/>
                </a:lnTo>
                <a:lnTo>
                  <a:pt x="640054" y="1924030"/>
                </a:lnTo>
                <a:lnTo>
                  <a:pt x="637830" y="1931338"/>
                </a:lnTo>
                <a:lnTo>
                  <a:pt x="635289" y="1938328"/>
                </a:lnTo>
                <a:lnTo>
                  <a:pt x="631795" y="1945000"/>
                </a:lnTo>
                <a:lnTo>
                  <a:pt x="628618" y="1951672"/>
                </a:lnTo>
                <a:lnTo>
                  <a:pt x="624489" y="1958026"/>
                </a:lnTo>
                <a:lnTo>
                  <a:pt x="620041" y="1963745"/>
                </a:lnTo>
                <a:lnTo>
                  <a:pt x="615277" y="1969464"/>
                </a:lnTo>
                <a:lnTo>
                  <a:pt x="247746" y="2374875"/>
                </a:lnTo>
                <a:lnTo>
                  <a:pt x="244252" y="2379323"/>
                </a:lnTo>
                <a:lnTo>
                  <a:pt x="240122" y="2382818"/>
                </a:lnTo>
                <a:lnTo>
                  <a:pt x="235675" y="2386631"/>
                </a:lnTo>
                <a:lnTo>
                  <a:pt x="231228" y="2390126"/>
                </a:lnTo>
                <a:lnTo>
                  <a:pt x="226781" y="2393303"/>
                </a:lnTo>
                <a:lnTo>
                  <a:pt x="222334" y="2395845"/>
                </a:lnTo>
                <a:lnTo>
                  <a:pt x="217251" y="2399022"/>
                </a:lnTo>
                <a:lnTo>
                  <a:pt x="212486" y="2401246"/>
                </a:lnTo>
                <a:lnTo>
                  <a:pt x="207404" y="2403470"/>
                </a:lnTo>
                <a:lnTo>
                  <a:pt x="202639" y="2405377"/>
                </a:lnTo>
                <a:lnTo>
                  <a:pt x="197239" y="2406965"/>
                </a:lnTo>
                <a:lnTo>
                  <a:pt x="192156" y="2408236"/>
                </a:lnTo>
                <a:lnTo>
                  <a:pt x="187074" y="2409189"/>
                </a:lnTo>
                <a:lnTo>
                  <a:pt x="181673" y="2410460"/>
                </a:lnTo>
                <a:lnTo>
                  <a:pt x="176273" y="2411095"/>
                </a:lnTo>
                <a:lnTo>
                  <a:pt x="170873" y="2411413"/>
                </a:lnTo>
                <a:lnTo>
                  <a:pt x="165473" y="2411413"/>
                </a:lnTo>
                <a:lnTo>
                  <a:pt x="160073" y="2411413"/>
                </a:lnTo>
                <a:lnTo>
                  <a:pt x="154990" y="2411095"/>
                </a:lnTo>
                <a:lnTo>
                  <a:pt x="149272" y="2410460"/>
                </a:lnTo>
                <a:lnTo>
                  <a:pt x="144190" y="2409825"/>
                </a:lnTo>
                <a:lnTo>
                  <a:pt x="139107" y="2408554"/>
                </a:lnTo>
                <a:lnTo>
                  <a:pt x="133707" y="2406965"/>
                </a:lnTo>
                <a:lnTo>
                  <a:pt x="128625" y="2405377"/>
                </a:lnTo>
                <a:lnTo>
                  <a:pt x="123224" y="2403470"/>
                </a:lnTo>
                <a:lnTo>
                  <a:pt x="118459" y="2401246"/>
                </a:lnTo>
                <a:lnTo>
                  <a:pt x="113377" y="2399022"/>
                </a:lnTo>
                <a:lnTo>
                  <a:pt x="108612" y="2395845"/>
                </a:lnTo>
                <a:lnTo>
                  <a:pt x="104165" y="2392985"/>
                </a:lnTo>
                <a:lnTo>
                  <a:pt x="99082" y="2390126"/>
                </a:lnTo>
                <a:lnTo>
                  <a:pt x="94635" y="2386313"/>
                </a:lnTo>
                <a:lnTo>
                  <a:pt x="90506" y="2382501"/>
                </a:lnTo>
                <a:lnTo>
                  <a:pt x="86058" y="2378688"/>
                </a:lnTo>
                <a:lnTo>
                  <a:pt x="82564" y="2374875"/>
                </a:lnTo>
                <a:lnTo>
                  <a:pt x="78752" y="2370427"/>
                </a:lnTo>
                <a:lnTo>
                  <a:pt x="75258" y="2365661"/>
                </a:lnTo>
                <a:lnTo>
                  <a:pt x="72081" y="2361213"/>
                </a:lnTo>
                <a:lnTo>
                  <a:pt x="69222" y="2356448"/>
                </a:lnTo>
                <a:lnTo>
                  <a:pt x="66364" y="2351999"/>
                </a:lnTo>
                <a:lnTo>
                  <a:pt x="64140" y="2346916"/>
                </a:lnTo>
                <a:lnTo>
                  <a:pt x="61916" y="2342150"/>
                </a:lnTo>
                <a:lnTo>
                  <a:pt x="60328" y="2336749"/>
                </a:lnTo>
                <a:lnTo>
                  <a:pt x="58422" y="2331983"/>
                </a:lnTo>
                <a:lnTo>
                  <a:pt x="57151" y="2326900"/>
                </a:lnTo>
                <a:lnTo>
                  <a:pt x="55563" y="2321498"/>
                </a:lnTo>
                <a:lnTo>
                  <a:pt x="54928" y="2316097"/>
                </a:lnTo>
                <a:lnTo>
                  <a:pt x="54293" y="2310696"/>
                </a:lnTo>
                <a:lnTo>
                  <a:pt x="53975" y="2305612"/>
                </a:lnTo>
                <a:lnTo>
                  <a:pt x="53975" y="2299893"/>
                </a:lnTo>
                <a:lnTo>
                  <a:pt x="53975" y="2294810"/>
                </a:lnTo>
                <a:lnTo>
                  <a:pt x="54293" y="2289726"/>
                </a:lnTo>
                <a:lnTo>
                  <a:pt x="54928" y="2284007"/>
                </a:lnTo>
                <a:lnTo>
                  <a:pt x="55563" y="2278924"/>
                </a:lnTo>
                <a:lnTo>
                  <a:pt x="56834" y="2273523"/>
                </a:lnTo>
                <a:lnTo>
                  <a:pt x="58422" y="2268439"/>
                </a:lnTo>
                <a:lnTo>
                  <a:pt x="60328" y="2263355"/>
                </a:lnTo>
                <a:lnTo>
                  <a:pt x="61916" y="2257954"/>
                </a:lnTo>
                <a:lnTo>
                  <a:pt x="64140" y="2253188"/>
                </a:lnTo>
                <a:lnTo>
                  <a:pt x="66364" y="2248105"/>
                </a:lnTo>
                <a:lnTo>
                  <a:pt x="69222" y="2243021"/>
                </a:lnTo>
                <a:lnTo>
                  <a:pt x="72081" y="2238573"/>
                </a:lnTo>
                <a:lnTo>
                  <a:pt x="75258" y="2233807"/>
                </a:lnTo>
                <a:lnTo>
                  <a:pt x="78752" y="2229359"/>
                </a:lnTo>
                <a:lnTo>
                  <a:pt x="82882" y="2224911"/>
                </a:lnTo>
                <a:lnTo>
                  <a:pt x="429129" y="1842376"/>
                </a:lnTo>
                <a:lnTo>
                  <a:pt x="499967" y="1495425"/>
                </a:lnTo>
                <a:close/>
                <a:moveTo>
                  <a:pt x="2178844" y="1055220"/>
                </a:moveTo>
                <a:lnTo>
                  <a:pt x="2166450" y="1055537"/>
                </a:lnTo>
                <a:lnTo>
                  <a:pt x="2154055" y="1056172"/>
                </a:lnTo>
                <a:lnTo>
                  <a:pt x="2141978" y="1058076"/>
                </a:lnTo>
                <a:lnTo>
                  <a:pt x="2129584" y="1059979"/>
                </a:lnTo>
                <a:lnTo>
                  <a:pt x="2117507" y="1062518"/>
                </a:lnTo>
                <a:lnTo>
                  <a:pt x="2105430" y="1066008"/>
                </a:lnTo>
                <a:lnTo>
                  <a:pt x="2093671" y="1070133"/>
                </a:lnTo>
                <a:lnTo>
                  <a:pt x="2081594" y="1074575"/>
                </a:lnTo>
                <a:lnTo>
                  <a:pt x="2070153" y="1079334"/>
                </a:lnTo>
                <a:lnTo>
                  <a:pt x="2058712" y="1085363"/>
                </a:lnTo>
                <a:lnTo>
                  <a:pt x="2047588" y="1091709"/>
                </a:lnTo>
                <a:lnTo>
                  <a:pt x="2036783" y="1098372"/>
                </a:lnTo>
                <a:lnTo>
                  <a:pt x="2025977" y="1105987"/>
                </a:lnTo>
                <a:lnTo>
                  <a:pt x="2015490" y="1114236"/>
                </a:lnTo>
                <a:lnTo>
                  <a:pt x="2005320" y="1122803"/>
                </a:lnTo>
                <a:lnTo>
                  <a:pt x="1996103" y="1132005"/>
                </a:lnTo>
                <a:lnTo>
                  <a:pt x="1987204" y="1141206"/>
                </a:lnTo>
                <a:lnTo>
                  <a:pt x="1978941" y="1151042"/>
                </a:lnTo>
                <a:lnTo>
                  <a:pt x="1971314" y="1161513"/>
                </a:lnTo>
                <a:lnTo>
                  <a:pt x="1964322" y="1171666"/>
                </a:lnTo>
                <a:lnTo>
                  <a:pt x="1957330" y="1182454"/>
                </a:lnTo>
                <a:lnTo>
                  <a:pt x="1951610" y="1193242"/>
                </a:lnTo>
                <a:lnTo>
                  <a:pt x="1945889" y="1204348"/>
                </a:lnTo>
                <a:lnTo>
                  <a:pt x="1941122" y="1216088"/>
                </a:lnTo>
                <a:lnTo>
                  <a:pt x="1936673" y="1227510"/>
                </a:lnTo>
                <a:lnTo>
                  <a:pt x="1932859" y="1239250"/>
                </a:lnTo>
                <a:lnTo>
                  <a:pt x="1929999" y="1251307"/>
                </a:lnTo>
                <a:lnTo>
                  <a:pt x="1927456" y="1263047"/>
                </a:lnTo>
                <a:lnTo>
                  <a:pt x="1925231" y="1275421"/>
                </a:lnTo>
                <a:lnTo>
                  <a:pt x="1923642" y="1287796"/>
                </a:lnTo>
                <a:lnTo>
                  <a:pt x="1923007" y="1299853"/>
                </a:lnTo>
                <a:lnTo>
                  <a:pt x="1922371" y="1312545"/>
                </a:lnTo>
                <a:lnTo>
                  <a:pt x="1923007" y="1324919"/>
                </a:lnTo>
                <a:lnTo>
                  <a:pt x="1923642" y="1336976"/>
                </a:lnTo>
                <a:lnTo>
                  <a:pt x="1925231" y="1349351"/>
                </a:lnTo>
                <a:lnTo>
                  <a:pt x="1927456" y="1361408"/>
                </a:lnTo>
                <a:lnTo>
                  <a:pt x="1929999" y="1373465"/>
                </a:lnTo>
                <a:lnTo>
                  <a:pt x="1933177" y="1385522"/>
                </a:lnTo>
                <a:lnTo>
                  <a:pt x="1936990" y="1397579"/>
                </a:lnTo>
                <a:lnTo>
                  <a:pt x="1941440" y="1409002"/>
                </a:lnTo>
                <a:lnTo>
                  <a:pt x="1946843" y="1420424"/>
                </a:lnTo>
                <a:lnTo>
                  <a:pt x="1952563" y="1432164"/>
                </a:lnTo>
                <a:lnTo>
                  <a:pt x="1958919" y="1443269"/>
                </a:lnTo>
                <a:lnTo>
                  <a:pt x="1965593" y="1454375"/>
                </a:lnTo>
                <a:lnTo>
                  <a:pt x="1973539" y="1465163"/>
                </a:lnTo>
                <a:lnTo>
                  <a:pt x="1981802" y="1475633"/>
                </a:lnTo>
                <a:lnTo>
                  <a:pt x="1990065" y="1485152"/>
                </a:lnTo>
                <a:lnTo>
                  <a:pt x="1999281" y="1494671"/>
                </a:lnTo>
                <a:lnTo>
                  <a:pt x="2008816" y="1503872"/>
                </a:lnTo>
                <a:lnTo>
                  <a:pt x="2018350" y="1511805"/>
                </a:lnTo>
                <a:lnTo>
                  <a:pt x="2028838" y="1519737"/>
                </a:lnTo>
                <a:lnTo>
                  <a:pt x="2039325" y="1526717"/>
                </a:lnTo>
                <a:lnTo>
                  <a:pt x="2049813" y="1533381"/>
                </a:lnTo>
                <a:lnTo>
                  <a:pt x="2060937" y="1539409"/>
                </a:lnTo>
                <a:lnTo>
                  <a:pt x="2072060" y="1544803"/>
                </a:lnTo>
                <a:lnTo>
                  <a:pt x="2083501" y="1549880"/>
                </a:lnTo>
                <a:lnTo>
                  <a:pt x="2094942" y="1554005"/>
                </a:lnTo>
                <a:lnTo>
                  <a:pt x="2107019" y="1557812"/>
                </a:lnTo>
                <a:lnTo>
                  <a:pt x="2118778" y="1560985"/>
                </a:lnTo>
                <a:lnTo>
                  <a:pt x="2130855" y="1563523"/>
                </a:lnTo>
                <a:lnTo>
                  <a:pt x="2142932" y="1565745"/>
                </a:lnTo>
                <a:lnTo>
                  <a:pt x="2155326" y="1567331"/>
                </a:lnTo>
                <a:lnTo>
                  <a:pt x="2167721" y="1567966"/>
                </a:lnTo>
                <a:lnTo>
                  <a:pt x="2179798" y="1568283"/>
                </a:lnTo>
                <a:lnTo>
                  <a:pt x="2192510" y="1567966"/>
                </a:lnTo>
                <a:lnTo>
                  <a:pt x="2204905" y="1567014"/>
                </a:lnTo>
                <a:lnTo>
                  <a:pt x="2216982" y="1565427"/>
                </a:lnTo>
                <a:lnTo>
                  <a:pt x="2229058" y="1563206"/>
                </a:lnTo>
                <a:lnTo>
                  <a:pt x="2241135" y="1560668"/>
                </a:lnTo>
                <a:lnTo>
                  <a:pt x="2253212" y="1557178"/>
                </a:lnTo>
                <a:lnTo>
                  <a:pt x="2264971" y="1553370"/>
                </a:lnTo>
                <a:lnTo>
                  <a:pt x="2277048" y="1548928"/>
                </a:lnTo>
                <a:lnTo>
                  <a:pt x="2288489" y="1543851"/>
                </a:lnTo>
                <a:lnTo>
                  <a:pt x="2299930" y="1538140"/>
                </a:lnTo>
                <a:lnTo>
                  <a:pt x="2311053" y="1532111"/>
                </a:lnTo>
                <a:lnTo>
                  <a:pt x="2321859" y="1524814"/>
                </a:lnTo>
                <a:lnTo>
                  <a:pt x="2332665" y="1517516"/>
                </a:lnTo>
                <a:lnTo>
                  <a:pt x="2343152" y="1509266"/>
                </a:lnTo>
                <a:lnTo>
                  <a:pt x="2353322" y="1500382"/>
                </a:lnTo>
                <a:lnTo>
                  <a:pt x="2362539" y="1491498"/>
                </a:lnTo>
                <a:lnTo>
                  <a:pt x="2371437" y="1482296"/>
                </a:lnTo>
                <a:lnTo>
                  <a:pt x="2379701" y="1472143"/>
                </a:lnTo>
                <a:lnTo>
                  <a:pt x="2387328" y="1462307"/>
                </a:lnTo>
                <a:lnTo>
                  <a:pt x="2394955" y="1451836"/>
                </a:lnTo>
                <a:lnTo>
                  <a:pt x="2400994" y="1441048"/>
                </a:lnTo>
                <a:lnTo>
                  <a:pt x="2407350" y="1430260"/>
                </a:lnTo>
                <a:lnTo>
                  <a:pt x="2412753" y="1419155"/>
                </a:lnTo>
                <a:lnTo>
                  <a:pt x="2417520" y="1407415"/>
                </a:lnTo>
                <a:lnTo>
                  <a:pt x="2421969" y="1395993"/>
                </a:lnTo>
                <a:lnTo>
                  <a:pt x="2425783" y="1384253"/>
                </a:lnTo>
                <a:lnTo>
                  <a:pt x="2428961" y="1372196"/>
                </a:lnTo>
                <a:lnTo>
                  <a:pt x="2431504" y="1360139"/>
                </a:lnTo>
                <a:lnTo>
                  <a:pt x="2433411" y="1348081"/>
                </a:lnTo>
                <a:lnTo>
                  <a:pt x="2435000" y="1336024"/>
                </a:lnTo>
                <a:lnTo>
                  <a:pt x="2435635" y="1323333"/>
                </a:lnTo>
                <a:lnTo>
                  <a:pt x="2435953" y="1310958"/>
                </a:lnTo>
                <a:lnTo>
                  <a:pt x="2435635" y="1298901"/>
                </a:lnTo>
                <a:lnTo>
                  <a:pt x="2435000" y="1286527"/>
                </a:lnTo>
                <a:lnTo>
                  <a:pt x="2433411" y="1274152"/>
                </a:lnTo>
                <a:lnTo>
                  <a:pt x="2431186" y="1262095"/>
                </a:lnTo>
                <a:lnTo>
                  <a:pt x="2428643" y="1250038"/>
                </a:lnTo>
                <a:lnTo>
                  <a:pt x="2425465" y="1237981"/>
                </a:lnTo>
                <a:lnTo>
                  <a:pt x="2421652" y="1225924"/>
                </a:lnTo>
                <a:lnTo>
                  <a:pt x="2416884" y="1214501"/>
                </a:lnTo>
                <a:lnTo>
                  <a:pt x="2411799" y="1203079"/>
                </a:lnTo>
                <a:lnTo>
                  <a:pt x="2406079" y="1191339"/>
                </a:lnTo>
                <a:lnTo>
                  <a:pt x="2399723" y="1180233"/>
                </a:lnTo>
                <a:lnTo>
                  <a:pt x="2393049" y="1169128"/>
                </a:lnTo>
                <a:lnTo>
                  <a:pt x="2385103" y="1158657"/>
                </a:lnTo>
                <a:lnTo>
                  <a:pt x="2376840" y="1148187"/>
                </a:lnTo>
                <a:lnTo>
                  <a:pt x="2368259" y="1138351"/>
                </a:lnTo>
                <a:lnTo>
                  <a:pt x="2359043" y="1128832"/>
                </a:lnTo>
                <a:lnTo>
                  <a:pt x="2349826" y="1120265"/>
                </a:lnTo>
                <a:lnTo>
                  <a:pt x="2340292" y="1111698"/>
                </a:lnTo>
                <a:lnTo>
                  <a:pt x="2329804" y="1103766"/>
                </a:lnTo>
                <a:lnTo>
                  <a:pt x="2319317" y="1096785"/>
                </a:lnTo>
                <a:lnTo>
                  <a:pt x="2308829" y="1090122"/>
                </a:lnTo>
                <a:lnTo>
                  <a:pt x="2297705" y="1084094"/>
                </a:lnTo>
                <a:lnTo>
                  <a:pt x="2286582" y="1078700"/>
                </a:lnTo>
                <a:lnTo>
                  <a:pt x="2275141" y="1073623"/>
                </a:lnTo>
                <a:lnTo>
                  <a:pt x="2263700" y="1069181"/>
                </a:lnTo>
                <a:lnTo>
                  <a:pt x="2251623" y="1065691"/>
                </a:lnTo>
                <a:lnTo>
                  <a:pt x="2239864" y="1062518"/>
                </a:lnTo>
                <a:lnTo>
                  <a:pt x="2227787" y="1059979"/>
                </a:lnTo>
                <a:lnTo>
                  <a:pt x="2215710" y="1057758"/>
                </a:lnTo>
                <a:lnTo>
                  <a:pt x="2203316" y="1056172"/>
                </a:lnTo>
                <a:lnTo>
                  <a:pt x="2190921" y="1055537"/>
                </a:lnTo>
                <a:lnTo>
                  <a:pt x="2178844" y="1055220"/>
                </a:lnTo>
                <a:close/>
                <a:moveTo>
                  <a:pt x="2144839" y="823913"/>
                </a:moveTo>
                <a:lnTo>
                  <a:pt x="2301519" y="838826"/>
                </a:lnTo>
                <a:lnTo>
                  <a:pt x="2292938" y="930841"/>
                </a:lnTo>
                <a:lnTo>
                  <a:pt x="2302155" y="933379"/>
                </a:lnTo>
                <a:lnTo>
                  <a:pt x="2311053" y="936235"/>
                </a:lnTo>
                <a:lnTo>
                  <a:pt x="2319952" y="939725"/>
                </a:lnTo>
                <a:lnTo>
                  <a:pt x="2328851" y="943215"/>
                </a:lnTo>
                <a:lnTo>
                  <a:pt x="2338067" y="946706"/>
                </a:lnTo>
                <a:lnTo>
                  <a:pt x="2346330" y="950513"/>
                </a:lnTo>
                <a:lnTo>
                  <a:pt x="2354911" y="954638"/>
                </a:lnTo>
                <a:lnTo>
                  <a:pt x="2363492" y="959080"/>
                </a:lnTo>
                <a:lnTo>
                  <a:pt x="2372073" y="963522"/>
                </a:lnTo>
                <a:lnTo>
                  <a:pt x="2380654" y="968282"/>
                </a:lnTo>
                <a:lnTo>
                  <a:pt x="2388917" y="973358"/>
                </a:lnTo>
                <a:lnTo>
                  <a:pt x="2397180" y="978752"/>
                </a:lnTo>
                <a:lnTo>
                  <a:pt x="2405125" y="983829"/>
                </a:lnTo>
                <a:lnTo>
                  <a:pt x="2413071" y="989540"/>
                </a:lnTo>
                <a:lnTo>
                  <a:pt x="2420698" y="995569"/>
                </a:lnTo>
                <a:lnTo>
                  <a:pt x="2428643" y="1001280"/>
                </a:lnTo>
                <a:lnTo>
                  <a:pt x="2499197" y="943215"/>
                </a:lnTo>
                <a:lnTo>
                  <a:pt x="2599625" y="1063787"/>
                </a:lnTo>
                <a:lnTo>
                  <a:pt x="2529389" y="1122169"/>
                </a:lnTo>
                <a:lnTo>
                  <a:pt x="2533839" y="1130736"/>
                </a:lnTo>
                <a:lnTo>
                  <a:pt x="2538288" y="1139620"/>
                </a:lnTo>
                <a:lnTo>
                  <a:pt x="2542420" y="1148504"/>
                </a:lnTo>
                <a:lnTo>
                  <a:pt x="2546551" y="1157388"/>
                </a:lnTo>
                <a:lnTo>
                  <a:pt x="2550365" y="1166590"/>
                </a:lnTo>
                <a:lnTo>
                  <a:pt x="2553543" y="1175474"/>
                </a:lnTo>
                <a:lnTo>
                  <a:pt x="2557039" y="1184676"/>
                </a:lnTo>
                <a:lnTo>
                  <a:pt x="2559899" y="1193560"/>
                </a:lnTo>
                <a:lnTo>
                  <a:pt x="2562442" y="1203079"/>
                </a:lnTo>
                <a:lnTo>
                  <a:pt x="2564984" y="1212280"/>
                </a:lnTo>
                <a:lnTo>
                  <a:pt x="2567527" y="1221799"/>
                </a:lnTo>
                <a:lnTo>
                  <a:pt x="2569116" y="1231318"/>
                </a:lnTo>
                <a:lnTo>
                  <a:pt x="2571022" y="1240519"/>
                </a:lnTo>
                <a:lnTo>
                  <a:pt x="2572612" y="1249721"/>
                </a:lnTo>
                <a:lnTo>
                  <a:pt x="2574201" y="1259557"/>
                </a:lnTo>
                <a:lnTo>
                  <a:pt x="2575154" y="1269075"/>
                </a:lnTo>
                <a:lnTo>
                  <a:pt x="2665412" y="1277325"/>
                </a:lnTo>
                <a:lnTo>
                  <a:pt x="2650793" y="1433433"/>
                </a:lnTo>
                <a:lnTo>
                  <a:pt x="2561170" y="1425501"/>
                </a:lnTo>
                <a:lnTo>
                  <a:pt x="2558310" y="1434385"/>
                </a:lnTo>
                <a:lnTo>
                  <a:pt x="2555132" y="1443587"/>
                </a:lnTo>
                <a:lnTo>
                  <a:pt x="2552272" y="1452471"/>
                </a:lnTo>
                <a:lnTo>
                  <a:pt x="2548458" y="1461355"/>
                </a:lnTo>
                <a:lnTo>
                  <a:pt x="2544644" y="1470239"/>
                </a:lnTo>
                <a:lnTo>
                  <a:pt x="2540513" y="1479124"/>
                </a:lnTo>
                <a:lnTo>
                  <a:pt x="2536381" y="1488008"/>
                </a:lnTo>
                <a:lnTo>
                  <a:pt x="2531932" y="1496575"/>
                </a:lnTo>
                <a:lnTo>
                  <a:pt x="2527482" y="1505142"/>
                </a:lnTo>
                <a:lnTo>
                  <a:pt x="2522715" y="1513708"/>
                </a:lnTo>
                <a:lnTo>
                  <a:pt x="2517630" y="1521958"/>
                </a:lnTo>
                <a:lnTo>
                  <a:pt x="2512228" y="1530208"/>
                </a:lnTo>
                <a:lnTo>
                  <a:pt x="2506825" y="1538140"/>
                </a:lnTo>
                <a:lnTo>
                  <a:pt x="2501104" y="1546390"/>
                </a:lnTo>
                <a:lnTo>
                  <a:pt x="2495384" y="1554322"/>
                </a:lnTo>
                <a:lnTo>
                  <a:pt x="2489027" y="1561937"/>
                </a:lnTo>
                <a:lnTo>
                  <a:pt x="2546233" y="1631107"/>
                </a:lnTo>
                <a:lnTo>
                  <a:pt x="2425465" y="1731372"/>
                </a:lnTo>
                <a:lnTo>
                  <a:pt x="2367624" y="1662202"/>
                </a:lnTo>
                <a:lnTo>
                  <a:pt x="2359043" y="1666644"/>
                </a:lnTo>
                <a:lnTo>
                  <a:pt x="2350144" y="1671086"/>
                </a:lnTo>
                <a:lnTo>
                  <a:pt x="2341245" y="1675211"/>
                </a:lnTo>
                <a:lnTo>
                  <a:pt x="2332029" y="1679018"/>
                </a:lnTo>
                <a:lnTo>
                  <a:pt x="2323130" y="1682826"/>
                </a:lnTo>
                <a:lnTo>
                  <a:pt x="2313596" y="1685999"/>
                </a:lnTo>
                <a:lnTo>
                  <a:pt x="2304697" y="1689489"/>
                </a:lnTo>
                <a:lnTo>
                  <a:pt x="2295481" y="1692344"/>
                </a:lnTo>
                <a:lnTo>
                  <a:pt x="2286264" y="1694883"/>
                </a:lnTo>
                <a:lnTo>
                  <a:pt x="2277048" y="1697421"/>
                </a:lnTo>
                <a:lnTo>
                  <a:pt x="2267196" y="1699642"/>
                </a:lnTo>
                <a:lnTo>
                  <a:pt x="2257979" y="1701546"/>
                </a:lnTo>
                <a:lnTo>
                  <a:pt x="2248763" y="1703450"/>
                </a:lnTo>
                <a:lnTo>
                  <a:pt x="2238910" y="1705036"/>
                </a:lnTo>
                <a:lnTo>
                  <a:pt x="2229376" y="1706623"/>
                </a:lnTo>
                <a:lnTo>
                  <a:pt x="2220160" y="1707575"/>
                </a:lnTo>
                <a:lnTo>
                  <a:pt x="2211579" y="1797051"/>
                </a:lnTo>
                <a:lnTo>
                  <a:pt x="2054898" y="1782138"/>
                </a:lnTo>
                <a:lnTo>
                  <a:pt x="2063161" y="1692027"/>
                </a:lnTo>
                <a:lnTo>
                  <a:pt x="2054263" y="1689172"/>
                </a:lnTo>
                <a:lnTo>
                  <a:pt x="2045364" y="1685999"/>
                </a:lnTo>
                <a:lnTo>
                  <a:pt x="2035830" y="1682826"/>
                </a:lnTo>
                <a:lnTo>
                  <a:pt x="2027249" y="1679335"/>
                </a:lnTo>
                <a:lnTo>
                  <a:pt x="2018350" y="1675528"/>
                </a:lnTo>
                <a:lnTo>
                  <a:pt x="2009451" y="1671720"/>
                </a:lnTo>
                <a:lnTo>
                  <a:pt x="2000870" y="1667596"/>
                </a:lnTo>
                <a:lnTo>
                  <a:pt x="1992289" y="1663154"/>
                </a:lnTo>
                <a:lnTo>
                  <a:pt x="1984026" y="1658077"/>
                </a:lnTo>
                <a:lnTo>
                  <a:pt x="1975445" y="1653317"/>
                </a:lnTo>
                <a:lnTo>
                  <a:pt x="1967182" y="1648241"/>
                </a:lnTo>
                <a:lnTo>
                  <a:pt x="1958919" y="1642847"/>
                </a:lnTo>
                <a:lnTo>
                  <a:pt x="1950656" y="1637453"/>
                </a:lnTo>
                <a:lnTo>
                  <a:pt x="1943029" y="1631742"/>
                </a:lnTo>
                <a:lnTo>
                  <a:pt x="1935084" y="1626030"/>
                </a:lnTo>
                <a:lnTo>
                  <a:pt x="1927456" y="1620002"/>
                </a:lnTo>
                <a:lnTo>
                  <a:pt x="1857220" y="1678384"/>
                </a:lnTo>
                <a:lnTo>
                  <a:pt x="1756792" y="1556860"/>
                </a:lnTo>
                <a:lnTo>
                  <a:pt x="1827346" y="1498478"/>
                </a:lnTo>
                <a:lnTo>
                  <a:pt x="1822896" y="1489594"/>
                </a:lnTo>
                <a:lnTo>
                  <a:pt x="1818765" y="1481027"/>
                </a:lnTo>
                <a:lnTo>
                  <a:pt x="1814633" y="1472143"/>
                </a:lnTo>
                <a:lnTo>
                  <a:pt x="1810820" y="1463259"/>
                </a:lnTo>
                <a:lnTo>
                  <a:pt x="1807324" y="1454057"/>
                </a:lnTo>
                <a:lnTo>
                  <a:pt x="1803828" y="1445173"/>
                </a:lnTo>
                <a:lnTo>
                  <a:pt x="1800968" y="1436289"/>
                </a:lnTo>
                <a:lnTo>
                  <a:pt x="1797789" y="1426770"/>
                </a:lnTo>
                <a:lnTo>
                  <a:pt x="1795247" y="1417569"/>
                </a:lnTo>
                <a:lnTo>
                  <a:pt x="1792704" y="1408367"/>
                </a:lnTo>
                <a:lnTo>
                  <a:pt x="1790480" y="1399166"/>
                </a:lnTo>
                <a:lnTo>
                  <a:pt x="1788573" y="1389647"/>
                </a:lnTo>
                <a:lnTo>
                  <a:pt x="1786666" y="1380445"/>
                </a:lnTo>
                <a:lnTo>
                  <a:pt x="1785395" y="1371244"/>
                </a:lnTo>
                <a:lnTo>
                  <a:pt x="1783170" y="1352206"/>
                </a:lnTo>
                <a:lnTo>
                  <a:pt x="1690687" y="1343639"/>
                </a:lnTo>
                <a:lnTo>
                  <a:pt x="1705624" y="1186897"/>
                </a:lnTo>
                <a:lnTo>
                  <a:pt x="1798425" y="1195781"/>
                </a:lnTo>
                <a:lnTo>
                  <a:pt x="1801285" y="1186897"/>
                </a:lnTo>
                <a:lnTo>
                  <a:pt x="1804146" y="1178012"/>
                </a:lnTo>
                <a:lnTo>
                  <a:pt x="1807642" y="1169128"/>
                </a:lnTo>
                <a:lnTo>
                  <a:pt x="1810820" y="1160244"/>
                </a:lnTo>
                <a:lnTo>
                  <a:pt x="1814633" y="1151677"/>
                </a:lnTo>
                <a:lnTo>
                  <a:pt x="1818765" y="1142793"/>
                </a:lnTo>
                <a:lnTo>
                  <a:pt x="1822896" y="1134226"/>
                </a:lnTo>
                <a:lnTo>
                  <a:pt x="1827346" y="1125659"/>
                </a:lnTo>
                <a:lnTo>
                  <a:pt x="1831795" y="1117727"/>
                </a:lnTo>
                <a:lnTo>
                  <a:pt x="1836562" y="1109160"/>
                </a:lnTo>
                <a:lnTo>
                  <a:pt x="1841329" y="1100910"/>
                </a:lnTo>
                <a:lnTo>
                  <a:pt x="1846732" y="1092661"/>
                </a:lnTo>
                <a:lnTo>
                  <a:pt x="1852135" y="1085045"/>
                </a:lnTo>
                <a:lnTo>
                  <a:pt x="1857856" y="1077113"/>
                </a:lnTo>
                <a:lnTo>
                  <a:pt x="1863894" y="1069181"/>
                </a:lnTo>
                <a:lnTo>
                  <a:pt x="1869615" y="1061566"/>
                </a:lnTo>
                <a:lnTo>
                  <a:pt x="1810184" y="989858"/>
                </a:lnTo>
                <a:lnTo>
                  <a:pt x="1931588" y="889593"/>
                </a:lnTo>
                <a:lnTo>
                  <a:pt x="1990700" y="961301"/>
                </a:lnTo>
                <a:lnTo>
                  <a:pt x="1999599" y="956859"/>
                </a:lnTo>
                <a:lnTo>
                  <a:pt x="2008180" y="952734"/>
                </a:lnTo>
                <a:lnTo>
                  <a:pt x="2017079" y="948609"/>
                </a:lnTo>
                <a:lnTo>
                  <a:pt x="2025977" y="944485"/>
                </a:lnTo>
                <a:lnTo>
                  <a:pt x="2034876" y="941312"/>
                </a:lnTo>
                <a:lnTo>
                  <a:pt x="2043775" y="937504"/>
                </a:lnTo>
                <a:lnTo>
                  <a:pt x="2052673" y="934649"/>
                </a:lnTo>
                <a:lnTo>
                  <a:pt x="2061890" y="931476"/>
                </a:lnTo>
                <a:lnTo>
                  <a:pt x="2071424" y="928937"/>
                </a:lnTo>
                <a:lnTo>
                  <a:pt x="2080641" y="926399"/>
                </a:lnTo>
                <a:lnTo>
                  <a:pt x="2089539" y="924178"/>
                </a:lnTo>
                <a:lnTo>
                  <a:pt x="2099074" y="922274"/>
                </a:lnTo>
                <a:lnTo>
                  <a:pt x="2108608" y="920370"/>
                </a:lnTo>
                <a:lnTo>
                  <a:pt x="2117825" y="918784"/>
                </a:lnTo>
                <a:lnTo>
                  <a:pt x="2127041" y="917515"/>
                </a:lnTo>
                <a:lnTo>
                  <a:pt x="2136258" y="916246"/>
                </a:lnTo>
                <a:lnTo>
                  <a:pt x="2144839" y="823913"/>
                </a:lnTo>
                <a:close/>
                <a:moveTo>
                  <a:pt x="1509345" y="590550"/>
                </a:moveTo>
                <a:lnTo>
                  <a:pt x="1518239" y="590550"/>
                </a:lnTo>
                <a:lnTo>
                  <a:pt x="1526817" y="591817"/>
                </a:lnTo>
                <a:lnTo>
                  <a:pt x="1535394" y="593400"/>
                </a:lnTo>
                <a:lnTo>
                  <a:pt x="1543971" y="596250"/>
                </a:lnTo>
                <a:lnTo>
                  <a:pt x="1551912" y="599417"/>
                </a:lnTo>
                <a:lnTo>
                  <a:pt x="1559854" y="603534"/>
                </a:lnTo>
                <a:lnTo>
                  <a:pt x="1566843" y="608601"/>
                </a:lnTo>
                <a:lnTo>
                  <a:pt x="1570655" y="611452"/>
                </a:lnTo>
                <a:lnTo>
                  <a:pt x="1574149" y="614302"/>
                </a:lnTo>
                <a:lnTo>
                  <a:pt x="1577326" y="617469"/>
                </a:lnTo>
                <a:lnTo>
                  <a:pt x="1580185" y="620953"/>
                </a:lnTo>
                <a:lnTo>
                  <a:pt x="1583362" y="624753"/>
                </a:lnTo>
                <a:lnTo>
                  <a:pt x="1586221" y="628237"/>
                </a:lnTo>
                <a:lnTo>
                  <a:pt x="1588762" y="632037"/>
                </a:lnTo>
                <a:lnTo>
                  <a:pt x="1591621" y="636154"/>
                </a:lnTo>
                <a:lnTo>
                  <a:pt x="1593845" y="640271"/>
                </a:lnTo>
                <a:lnTo>
                  <a:pt x="1595433" y="644388"/>
                </a:lnTo>
                <a:lnTo>
                  <a:pt x="1597339" y="648505"/>
                </a:lnTo>
                <a:lnTo>
                  <a:pt x="1598927" y="652305"/>
                </a:lnTo>
                <a:lnTo>
                  <a:pt x="1601151" y="660856"/>
                </a:lnTo>
                <a:lnTo>
                  <a:pt x="1603057" y="669724"/>
                </a:lnTo>
                <a:lnTo>
                  <a:pt x="1603375" y="678274"/>
                </a:lnTo>
                <a:lnTo>
                  <a:pt x="1603375" y="687142"/>
                </a:lnTo>
                <a:lnTo>
                  <a:pt x="1602104" y="696326"/>
                </a:lnTo>
                <a:lnTo>
                  <a:pt x="1600516" y="704560"/>
                </a:lnTo>
                <a:lnTo>
                  <a:pt x="1597657" y="712794"/>
                </a:lnTo>
                <a:lnTo>
                  <a:pt x="1594480" y="721028"/>
                </a:lnTo>
                <a:lnTo>
                  <a:pt x="1590350" y="728629"/>
                </a:lnTo>
                <a:lnTo>
                  <a:pt x="1585268" y="736229"/>
                </a:lnTo>
                <a:lnTo>
                  <a:pt x="1582409" y="739396"/>
                </a:lnTo>
                <a:lnTo>
                  <a:pt x="1579550" y="742880"/>
                </a:lnTo>
                <a:lnTo>
                  <a:pt x="1576373" y="746047"/>
                </a:lnTo>
                <a:lnTo>
                  <a:pt x="1572879" y="749531"/>
                </a:lnTo>
                <a:lnTo>
                  <a:pt x="1569384" y="752381"/>
                </a:lnTo>
                <a:lnTo>
                  <a:pt x="1565572" y="755231"/>
                </a:lnTo>
                <a:lnTo>
                  <a:pt x="1297460" y="948099"/>
                </a:lnTo>
                <a:lnTo>
                  <a:pt x="1293012" y="951266"/>
                </a:lnTo>
                <a:lnTo>
                  <a:pt x="1288247" y="953799"/>
                </a:lnTo>
                <a:lnTo>
                  <a:pt x="1283164" y="956333"/>
                </a:lnTo>
                <a:lnTo>
                  <a:pt x="1278399" y="958550"/>
                </a:lnTo>
                <a:lnTo>
                  <a:pt x="1273634" y="960450"/>
                </a:lnTo>
                <a:lnTo>
                  <a:pt x="1268869" y="962033"/>
                </a:lnTo>
                <a:lnTo>
                  <a:pt x="1263469" y="962983"/>
                </a:lnTo>
                <a:lnTo>
                  <a:pt x="1258386" y="964250"/>
                </a:lnTo>
                <a:lnTo>
                  <a:pt x="1253304" y="964884"/>
                </a:lnTo>
                <a:lnTo>
                  <a:pt x="1247903" y="965200"/>
                </a:lnTo>
                <a:lnTo>
                  <a:pt x="1242820" y="965200"/>
                </a:lnTo>
                <a:lnTo>
                  <a:pt x="1237102" y="964884"/>
                </a:lnTo>
                <a:lnTo>
                  <a:pt x="1232020" y="964567"/>
                </a:lnTo>
                <a:lnTo>
                  <a:pt x="1226937" y="963617"/>
                </a:lnTo>
                <a:lnTo>
                  <a:pt x="1221537" y="962667"/>
                </a:lnTo>
                <a:lnTo>
                  <a:pt x="1216454" y="961083"/>
                </a:lnTo>
                <a:lnTo>
                  <a:pt x="1006475" y="894894"/>
                </a:lnTo>
                <a:lnTo>
                  <a:pt x="1009652" y="885393"/>
                </a:lnTo>
                <a:lnTo>
                  <a:pt x="1013464" y="875259"/>
                </a:lnTo>
                <a:lnTo>
                  <a:pt x="1017911" y="862591"/>
                </a:lnTo>
                <a:lnTo>
                  <a:pt x="1022676" y="847706"/>
                </a:lnTo>
                <a:lnTo>
                  <a:pt x="1027123" y="832188"/>
                </a:lnTo>
                <a:lnTo>
                  <a:pt x="1029029" y="824271"/>
                </a:lnTo>
                <a:lnTo>
                  <a:pt x="1030935" y="816353"/>
                </a:lnTo>
                <a:lnTo>
                  <a:pt x="1031888" y="808753"/>
                </a:lnTo>
                <a:lnTo>
                  <a:pt x="1033159" y="801469"/>
                </a:lnTo>
                <a:lnTo>
                  <a:pt x="1033794" y="793868"/>
                </a:lnTo>
                <a:lnTo>
                  <a:pt x="1033794" y="786584"/>
                </a:lnTo>
                <a:lnTo>
                  <a:pt x="1033794" y="778666"/>
                </a:lnTo>
                <a:lnTo>
                  <a:pt x="1033477" y="770749"/>
                </a:lnTo>
                <a:lnTo>
                  <a:pt x="1032841" y="762832"/>
                </a:lnTo>
                <a:lnTo>
                  <a:pt x="1031888" y="755548"/>
                </a:lnTo>
                <a:lnTo>
                  <a:pt x="1029665" y="740980"/>
                </a:lnTo>
                <a:lnTo>
                  <a:pt x="1027441" y="727995"/>
                </a:lnTo>
                <a:lnTo>
                  <a:pt x="1025217" y="718178"/>
                </a:lnTo>
                <a:lnTo>
                  <a:pt x="1022994" y="708994"/>
                </a:lnTo>
                <a:lnTo>
                  <a:pt x="1227572" y="773599"/>
                </a:lnTo>
                <a:lnTo>
                  <a:pt x="1458835" y="607651"/>
                </a:lnTo>
                <a:lnTo>
                  <a:pt x="1462965" y="605118"/>
                </a:lnTo>
                <a:lnTo>
                  <a:pt x="1467095" y="602268"/>
                </a:lnTo>
                <a:lnTo>
                  <a:pt x="1470589" y="600051"/>
                </a:lnTo>
                <a:lnTo>
                  <a:pt x="1474719" y="598467"/>
                </a:lnTo>
                <a:lnTo>
                  <a:pt x="1479166" y="596567"/>
                </a:lnTo>
                <a:lnTo>
                  <a:pt x="1483296" y="594984"/>
                </a:lnTo>
                <a:lnTo>
                  <a:pt x="1491873" y="592767"/>
                </a:lnTo>
                <a:lnTo>
                  <a:pt x="1500768" y="591183"/>
                </a:lnTo>
                <a:lnTo>
                  <a:pt x="1509345" y="590550"/>
                </a:lnTo>
                <a:close/>
                <a:moveTo>
                  <a:pt x="690596" y="539750"/>
                </a:moveTo>
                <a:lnTo>
                  <a:pt x="691548" y="539750"/>
                </a:lnTo>
                <a:lnTo>
                  <a:pt x="693769" y="540067"/>
                </a:lnTo>
                <a:lnTo>
                  <a:pt x="702016" y="540702"/>
                </a:lnTo>
                <a:lnTo>
                  <a:pt x="727394" y="541020"/>
                </a:lnTo>
                <a:lnTo>
                  <a:pt x="757531" y="541655"/>
                </a:lnTo>
                <a:lnTo>
                  <a:pt x="770854" y="541972"/>
                </a:lnTo>
                <a:lnTo>
                  <a:pt x="781640" y="543242"/>
                </a:lnTo>
                <a:lnTo>
                  <a:pt x="781957" y="543242"/>
                </a:lnTo>
                <a:lnTo>
                  <a:pt x="785763" y="546734"/>
                </a:lnTo>
                <a:lnTo>
                  <a:pt x="789887" y="552130"/>
                </a:lnTo>
                <a:lnTo>
                  <a:pt x="794646" y="558479"/>
                </a:lnTo>
                <a:lnTo>
                  <a:pt x="799404" y="566415"/>
                </a:lnTo>
                <a:lnTo>
                  <a:pt x="804797" y="576573"/>
                </a:lnTo>
                <a:lnTo>
                  <a:pt x="809872" y="588001"/>
                </a:lnTo>
                <a:lnTo>
                  <a:pt x="812093" y="594668"/>
                </a:lnTo>
                <a:lnTo>
                  <a:pt x="814631" y="602286"/>
                </a:lnTo>
                <a:lnTo>
                  <a:pt x="817169" y="609905"/>
                </a:lnTo>
                <a:lnTo>
                  <a:pt x="820024" y="618476"/>
                </a:lnTo>
                <a:lnTo>
                  <a:pt x="822244" y="627364"/>
                </a:lnTo>
                <a:lnTo>
                  <a:pt x="824465" y="637205"/>
                </a:lnTo>
                <a:lnTo>
                  <a:pt x="826685" y="647681"/>
                </a:lnTo>
                <a:lnTo>
                  <a:pt x="828906" y="658791"/>
                </a:lnTo>
                <a:lnTo>
                  <a:pt x="830809" y="670537"/>
                </a:lnTo>
                <a:lnTo>
                  <a:pt x="832395" y="683235"/>
                </a:lnTo>
                <a:lnTo>
                  <a:pt x="834299" y="696567"/>
                </a:lnTo>
                <a:lnTo>
                  <a:pt x="835885" y="710535"/>
                </a:lnTo>
                <a:lnTo>
                  <a:pt x="836836" y="725454"/>
                </a:lnTo>
                <a:lnTo>
                  <a:pt x="838105" y="741644"/>
                </a:lnTo>
                <a:lnTo>
                  <a:pt x="839057" y="757834"/>
                </a:lnTo>
                <a:lnTo>
                  <a:pt x="840009" y="775611"/>
                </a:lnTo>
                <a:lnTo>
                  <a:pt x="840326" y="794022"/>
                </a:lnTo>
                <a:lnTo>
                  <a:pt x="840643" y="813069"/>
                </a:lnTo>
                <a:lnTo>
                  <a:pt x="840326" y="833703"/>
                </a:lnTo>
                <a:lnTo>
                  <a:pt x="840326" y="854972"/>
                </a:lnTo>
                <a:lnTo>
                  <a:pt x="844767" y="839735"/>
                </a:lnTo>
                <a:lnTo>
                  <a:pt x="849208" y="824497"/>
                </a:lnTo>
                <a:lnTo>
                  <a:pt x="857456" y="794975"/>
                </a:lnTo>
                <a:lnTo>
                  <a:pt x="864435" y="767992"/>
                </a:lnTo>
                <a:lnTo>
                  <a:pt x="870145" y="742914"/>
                </a:lnTo>
                <a:lnTo>
                  <a:pt x="878710" y="705456"/>
                </a:lnTo>
                <a:lnTo>
                  <a:pt x="881248" y="694028"/>
                </a:lnTo>
                <a:lnTo>
                  <a:pt x="882517" y="688314"/>
                </a:lnTo>
                <a:lnTo>
                  <a:pt x="878076" y="679425"/>
                </a:lnTo>
                <a:lnTo>
                  <a:pt x="874586" y="670854"/>
                </a:lnTo>
                <a:lnTo>
                  <a:pt x="871097" y="663236"/>
                </a:lnTo>
                <a:lnTo>
                  <a:pt x="868559" y="655617"/>
                </a:lnTo>
                <a:lnTo>
                  <a:pt x="864752" y="644506"/>
                </a:lnTo>
                <a:lnTo>
                  <a:pt x="863801" y="640380"/>
                </a:lnTo>
                <a:lnTo>
                  <a:pt x="867290" y="637205"/>
                </a:lnTo>
                <a:lnTo>
                  <a:pt x="876489" y="629269"/>
                </a:lnTo>
                <a:lnTo>
                  <a:pt x="881882" y="624507"/>
                </a:lnTo>
                <a:lnTo>
                  <a:pt x="888227" y="619746"/>
                </a:lnTo>
                <a:lnTo>
                  <a:pt x="894571" y="615619"/>
                </a:lnTo>
                <a:lnTo>
                  <a:pt x="900598" y="611810"/>
                </a:lnTo>
                <a:lnTo>
                  <a:pt x="921535" y="619746"/>
                </a:lnTo>
                <a:lnTo>
                  <a:pt x="939300" y="659426"/>
                </a:lnTo>
                <a:lnTo>
                  <a:pt x="934224" y="671172"/>
                </a:lnTo>
                <a:lnTo>
                  <a:pt x="928514" y="683235"/>
                </a:lnTo>
                <a:lnTo>
                  <a:pt x="922487" y="695932"/>
                </a:lnTo>
                <a:lnTo>
                  <a:pt x="923439" y="707043"/>
                </a:lnTo>
                <a:lnTo>
                  <a:pt x="924073" y="720693"/>
                </a:lnTo>
                <a:lnTo>
                  <a:pt x="924708" y="736248"/>
                </a:lnTo>
                <a:lnTo>
                  <a:pt x="924073" y="753390"/>
                </a:lnTo>
                <a:lnTo>
                  <a:pt x="923439" y="790213"/>
                </a:lnTo>
                <a:lnTo>
                  <a:pt x="921852" y="827354"/>
                </a:lnTo>
                <a:lnTo>
                  <a:pt x="920266" y="862273"/>
                </a:lnTo>
                <a:lnTo>
                  <a:pt x="918680" y="891161"/>
                </a:lnTo>
                <a:lnTo>
                  <a:pt x="916777" y="918461"/>
                </a:lnTo>
                <a:lnTo>
                  <a:pt x="918680" y="913382"/>
                </a:lnTo>
                <a:lnTo>
                  <a:pt x="923756" y="899097"/>
                </a:lnTo>
                <a:lnTo>
                  <a:pt x="927245" y="888621"/>
                </a:lnTo>
                <a:lnTo>
                  <a:pt x="931369" y="876241"/>
                </a:lnTo>
                <a:lnTo>
                  <a:pt x="935493" y="862273"/>
                </a:lnTo>
                <a:lnTo>
                  <a:pt x="939934" y="846401"/>
                </a:lnTo>
                <a:lnTo>
                  <a:pt x="943741" y="828307"/>
                </a:lnTo>
                <a:lnTo>
                  <a:pt x="947865" y="809260"/>
                </a:lnTo>
                <a:lnTo>
                  <a:pt x="951672" y="788626"/>
                </a:lnTo>
                <a:lnTo>
                  <a:pt x="955161" y="766722"/>
                </a:lnTo>
                <a:lnTo>
                  <a:pt x="957699" y="743866"/>
                </a:lnTo>
                <a:lnTo>
                  <a:pt x="958650" y="731486"/>
                </a:lnTo>
                <a:lnTo>
                  <a:pt x="959919" y="719106"/>
                </a:lnTo>
                <a:lnTo>
                  <a:pt x="960554" y="707043"/>
                </a:lnTo>
                <a:lnTo>
                  <a:pt x="960871" y="694345"/>
                </a:lnTo>
                <a:lnTo>
                  <a:pt x="961188" y="681330"/>
                </a:lnTo>
                <a:lnTo>
                  <a:pt x="961188" y="668315"/>
                </a:lnTo>
                <a:lnTo>
                  <a:pt x="969119" y="649268"/>
                </a:lnTo>
                <a:lnTo>
                  <a:pt x="970705" y="651173"/>
                </a:lnTo>
                <a:lnTo>
                  <a:pt x="973877" y="656887"/>
                </a:lnTo>
                <a:lnTo>
                  <a:pt x="976098" y="661331"/>
                </a:lnTo>
                <a:lnTo>
                  <a:pt x="978636" y="666727"/>
                </a:lnTo>
                <a:lnTo>
                  <a:pt x="981808" y="673076"/>
                </a:lnTo>
                <a:lnTo>
                  <a:pt x="984663" y="681012"/>
                </a:lnTo>
                <a:lnTo>
                  <a:pt x="988152" y="690218"/>
                </a:lnTo>
                <a:lnTo>
                  <a:pt x="991007" y="700377"/>
                </a:lnTo>
                <a:lnTo>
                  <a:pt x="993862" y="712122"/>
                </a:lnTo>
                <a:lnTo>
                  <a:pt x="997035" y="724820"/>
                </a:lnTo>
                <a:lnTo>
                  <a:pt x="999572" y="739422"/>
                </a:lnTo>
                <a:lnTo>
                  <a:pt x="1002110" y="754977"/>
                </a:lnTo>
                <a:lnTo>
                  <a:pt x="1004013" y="772436"/>
                </a:lnTo>
                <a:lnTo>
                  <a:pt x="1005600" y="790848"/>
                </a:lnTo>
                <a:lnTo>
                  <a:pt x="1005282" y="796244"/>
                </a:lnTo>
                <a:lnTo>
                  <a:pt x="1004331" y="801958"/>
                </a:lnTo>
                <a:lnTo>
                  <a:pt x="1003062" y="809260"/>
                </a:lnTo>
                <a:lnTo>
                  <a:pt x="1000841" y="817196"/>
                </a:lnTo>
                <a:lnTo>
                  <a:pt x="997669" y="826085"/>
                </a:lnTo>
                <a:lnTo>
                  <a:pt x="994497" y="836243"/>
                </a:lnTo>
                <a:lnTo>
                  <a:pt x="985932" y="858781"/>
                </a:lnTo>
                <a:lnTo>
                  <a:pt x="964043" y="914969"/>
                </a:lnTo>
                <a:lnTo>
                  <a:pt x="951037" y="948301"/>
                </a:lnTo>
                <a:lnTo>
                  <a:pt x="937079" y="985442"/>
                </a:lnTo>
                <a:lnTo>
                  <a:pt x="922804" y="1025757"/>
                </a:lnTo>
                <a:lnTo>
                  <a:pt x="915825" y="1047026"/>
                </a:lnTo>
                <a:lnTo>
                  <a:pt x="908212" y="1068929"/>
                </a:lnTo>
                <a:lnTo>
                  <a:pt x="901233" y="1091785"/>
                </a:lnTo>
                <a:lnTo>
                  <a:pt x="894254" y="1115594"/>
                </a:lnTo>
                <a:lnTo>
                  <a:pt x="886958" y="1139719"/>
                </a:lnTo>
                <a:lnTo>
                  <a:pt x="880296" y="1165115"/>
                </a:lnTo>
                <a:lnTo>
                  <a:pt x="873634" y="1190510"/>
                </a:lnTo>
                <a:lnTo>
                  <a:pt x="867290" y="1217493"/>
                </a:lnTo>
                <a:lnTo>
                  <a:pt x="861580" y="1244476"/>
                </a:lnTo>
                <a:lnTo>
                  <a:pt x="855553" y="1272728"/>
                </a:lnTo>
                <a:lnTo>
                  <a:pt x="850477" y="1301298"/>
                </a:lnTo>
                <a:lnTo>
                  <a:pt x="845402" y="1330821"/>
                </a:lnTo>
                <a:lnTo>
                  <a:pt x="840960" y="1360343"/>
                </a:lnTo>
                <a:lnTo>
                  <a:pt x="836836" y="1391135"/>
                </a:lnTo>
                <a:lnTo>
                  <a:pt x="874586" y="1434307"/>
                </a:lnTo>
                <a:lnTo>
                  <a:pt x="949768" y="1522239"/>
                </a:lnTo>
                <a:lnTo>
                  <a:pt x="990373" y="1569856"/>
                </a:lnTo>
                <a:lnTo>
                  <a:pt x="1026219" y="1613028"/>
                </a:lnTo>
                <a:lnTo>
                  <a:pt x="1041129" y="1631122"/>
                </a:lnTo>
                <a:lnTo>
                  <a:pt x="1053500" y="1646042"/>
                </a:lnTo>
                <a:lnTo>
                  <a:pt x="1062065" y="1657470"/>
                </a:lnTo>
                <a:lnTo>
                  <a:pt x="1066824" y="1664137"/>
                </a:lnTo>
                <a:lnTo>
                  <a:pt x="1071582" y="1671755"/>
                </a:lnTo>
                <a:lnTo>
                  <a:pt x="1077292" y="1680326"/>
                </a:lnTo>
                <a:lnTo>
                  <a:pt x="1080147" y="1685088"/>
                </a:lnTo>
                <a:lnTo>
                  <a:pt x="1083002" y="1689850"/>
                </a:lnTo>
                <a:lnTo>
                  <a:pt x="1085540" y="1695564"/>
                </a:lnTo>
                <a:lnTo>
                  <a:pt x="1088395" y="1701913"/>
                </a:lnTo>
                <a:lnTo>
                  <a:pt x="1090616" y="1708579"/>
                </a:lnTo>
                <a:lnTo>
                  <a:pt x="1091884" y="1715880"/>
                </a:lnTo>
                <a:lnTo>
                  <a:pt x="1093471" y="1724134"/>
                </a:lnTo>
                <a:lnTo>
                  <a:pt x="1093788" y="1733022"/>
                </a:lnTo>
                <a:lnTo>
                  <a:pt x="1093788" y="1742545"/>
                </a:lnTo>
                <a:lnTo>
                  <a:pt x="1092836" y="1753021"/>
                </a:lnTo>
                <a:lnTo>
                  <a:pt x="1090933" y="1765084"/>
                </a:lnTo>
                <a:lnTo>
                  <a:pt x="1087761" y="1777147"/>
                </a:lnTo>
                <a:lnTo>
                  <a:pt x="1086809" y="1785083"/>
                </a:lnTo>
                <a:lnTo>
                  <a:pt x="1084271" y="1801272"/>
                </a:lnTo>
                <a:lnTo>
                  <a:pt x="1076340" y="1854920"/>
                </a:lnTo>
                <a:lnTo>
                  <a:pt x="1054452" y="2009516"/>
                </a:lnTo>
                <a:lnTo>
                  <a:pt x="1023681" y="2230139"/>
                </a:lnTo>
                <a:lnTo>
                  <a:pt x="1022730" y="2236488"/>
                </a:lnTo>
                <a:lnTo>
                  <a:pt x="1021461" y="2242520"/>
                </a:lnTo>
                <a:lnTo>
                  <a:pt x="1019875" y="2248551"/>
                </a:lnTo>
                <a:lnTo>
                  <a:pt x="1018289" y="2254582"/>
                </a:lnTo>
                <a:lnTo>
                  <a:pt x="1015751" y="2259979"/>
                </a:lnTo>
                <a:lnTo>
                  <a:pt x="1013530" y="2265693"/>
                </a:lnTo>
                <a:lnTo>
                  <a:pt x="1011310" y="2271407"/>
                </a:lnTo>
                <a:lnTo>
                  <a:pt x="1008455" y="2276486"/>
                </a:lnTo>
                <a:lnTo>
                  <a:pt x="1005917" y="2281248"/>
                </a:lnTo>
                <a:lnTo>
                  <a:pt x="1002427" y="2286009"/>
                </a:lnTo>
                <a:lnTo>
                  <a:pt x="999255" y="2291088"/>
                </a:lnTo>
                <a:lnTo>
                  <a:pt x="995766" y="2295533"/>
                </a:lnTo>
                <a:lnTo>
                  <a:pt x="992276" y="2299659"/>
                </a:lnTo>
                <a:lnTo>
                  <a:pt x="988470" y="2303469"/>
                </a:lnTo>
                <a:lnTo>
                  <a:pt x="984346" y="2307278"/>
                </a:lnTo>
                <a:lnTo>
                  <a:pt x="980222" y="2311087"/>
                </a:lnTo>
                <a:lnTo>
                  <a:pt x="975781" y="2314262"/>
                </a:lnTo>
                <a:lnTo>
                  <a:pt x="971339" y="2317436"/>
                </a:lnTo>
                <a:lnTo>
                  <a:pt x="966581" y="2320293"/>
                </a:lnTo>
                <a:lnTo>
                  <a:pt x="961823" y="2322833"/>
                </a:lnTo>
                <a:lnTo>
                  <a:pt x="956747" y="2325372"/>
                </a:lnTo>
                <a:lnTo>
                  <a:pt x="951989" y="2327277"/>
                </a:lnTo>
                <a:lnTo>
                  <a:pt x="946913" y="2329182"/>
                </a:lnTo>
                <a:lnTo>
                  <a:pt x="941203" y="2331086"/>
                </a:lnTo>
                <a:lnTo>
                  <a:pt x="936128" y="2332674"/>
                </a:lnTo>
                <a:lnTo>
                  <a:pt x="930418" y="2333309"/>
                </a:lnTo>
                <a:lnTo>
                  <a:pt x="925025" y="2334578"/>
                </a:lnTo>
                <a:lnTo>
                  <a:pt x="919315" y="2334896"/>
                </a:lnTo>
                <a:lnTo>
                  <a:pt x="913605" y="2335213"/>
                </a:lnTo>
                <a:lnTo>
                  <a:pt x="907577" y="2335213"/>
                </a:lnTo>
                <a:lnTo>
                  <a:pt x="901550" y="2334896"/>
                </a:lnTo>
                <a:lnTo>
                  <a:pt x="895523" y="2333943"/>
                </a:lnTo>
                <a:lnTo>
                  <a:pt x="889813" y="2333309"/>
                </a:lnTo>
                <a:lnTo>
                  <a:pt x="883786" y="2332356"/>
                </a:lnTo>
                <a:lnTo>
                  <a:pt x="878076" y="2330769"/>
                </a:lnTo>
                <a:lnTo>
                  <a:pt x="872683" y="2328864"/>
                </a:lnTo>
                <a:lnTo>
                  <a:pt x="867290" y="2326642"/>
                </a:lnTo>
                <a:lnTo>
                  <a:pt x="862214" y="2324420"/>
                </a:lnTo>
                <a:lnTo>
                  <a:pt x="857456" y="2321881"/>
                </a:lnTo>
                <a:lnTo>
                  <a:pt x="852698" y="2319341"/>
                </a:lnTo>
                <a:lnTo>
                  <a:pt x="848257" y="2316167"/>
                </a:lnTo>
                <a:lnTo>
                  <a:pt x="843815" y="2312992"/>
                </a:lnTo>
                <a:lnTo>
                  <a:pt x="839692" y="2309183"/>
                </a:lnTo>
                <a:lnTo>
                  <a:pt x="835568" y="2305373"/>
                </a:lnTo>
                <a:lnTo>
                  <a:pt x="831761" y="2301882"/>
                </a:lnTo>
                <a:lnTo>
                  <a:pt x="827954" y="2297755"/>
                </a:lnTo>
                <a:lnTo>
                  <a:pt x="824782" y="2293311"/>
                </a:lnTo>
                <a:lnTo>
                  <a:pt x="821293" y="2288866"/>
                </a:lnTo>
                <a:lnTo>
                  <a:pt x="818755" y="2283787"/>
                </a:lnTo>
                <a:lnTo>
                  <a:pt x="815900" y="2279026"/>
                </a:lnTo>
                <a:lnTo>
                  <a:pt x="813362" y="2274264"/>
                </a:lnTo>
                <a:lnTo>
                  <a:pt x="811141" y="2269185"/>
                </a:lnTo>
                <a:lnTo>
                  <a:pt x="809238" y="2263471"/>
                </a:lnTo>
                <a:lnTo>
                  <a:pt x="807335" y="2258392"/>
                </a:lnTo>
                <a:lnTo>
                  <a:pt x="805749" y="2252678"/>
                </a:lnTo>
                <a:lnTo>
                  <a:pt x="804162" y="2246646"/>
                </a:lnTo>
                <a:lnTo>
                  <a:pt x="803211" y="2241250"/>
                </a:lnTo>
                <a:lnTo>
                  <a:pt x="802576" y="2234901"/>
                </a:lnTo>
                <a:lnTo>
                  <a:pt x="801942" y="2228869"/>
                </a:lnTo>
                <a:lnTo>
                  <a:pt x="801625" y="2222838"/>
                </a:lnTo>
                <a:lnTo>
                  <a:pt x="801625" y="2216807"/>
                </a:lnTo>
                <a:lnTo>
                  <a:pt x="801942" y="2210458"/>
                </a:lnTo>
                <a:lnTo>
                  <a:pt x="802576" y="2204109"/>
                </a:lnTo>
                <a:lnTo>
                  <a:pt x="803211" y="2197443"/>
                </a:lnTo>
                <a:lnTo>
                  <a:pt x="833981" y="1990152"/>
                </a:lnTo>
                <a:lnTo>
                  <a:pt x="855235" y="1846032"/>
                </a:lnTo>
                <a:lnTo>
                  <a:pt x="861897" y="1797146"/>
                </a:lnTo>
                <a:lnTo>
                  <a:pt x="863801" y="1783178"/>
                </a:lnTo>
                <a:lnTo>
                  <a:pt x="864435" y="1777147"/>
                </a:lnTo>
                <a:lnTo>
                  <a:pt x="861897" y="1774290"/>
                </a:lnTo>
                <a:lnTo>
                  <a:pt x="855553" y="1767623"/>
                </a:lnTo>
                <a:lnTo>
                  <a:pt x="833030" y="1744133"/>
                </a:lnTo>
                <a:lnTo>
                  <a:pt x="763558" y="1673343"/>
                </a:lnTo>
                <a:lnTo>
                  <a:pt x="687424" y="1595886"/>
                </a:lnTo>
                <a:lnTo>
                  <a:pt x="657288" y="1564777"/>
                </a:lnTo>
                <a:lnTo>
                  <a:pt x="637620" y="1543825"/>
                </a:lnTo>
                <a:lnTo>
                  <a:pt x="624931" y="1537159"/>
                </a:lnTo>
                <a:lnTo>
                  <a:pt x="612876" y="1530175"/>
                </a:lnTo>
                <a:lnTo>
                  <a:pt x="600822" y="1523192"/>
                </a:lnTo>
                <a:lnTo>
                  <a:pt x="589719" y="1516208"/>
                </a:lnTo>
                <a:lnTo>
                  <a:pt x="578933" y="1508907"/>
                </a:lnTo>
                <a:lnTo>
                  <a:pt x="569100" y="1501605"/>
                </a:lnTo>
                <a:lnTo>
                  <a:pt x="559266" y="1494622"/>
                </a:lnTo>
                <a:lnTo>
                  <a:pt x="550383" y="1487003"/>
                </a:lnTo>
                <a:lnTo>
                  <a:pt x="541818" y="1480019"/>
                </a:lnTo>
                <a:lnTo>
                  <a:pt x="533570" y="1472718"/>
                </a:lnTo>
                <a:lnTo>
                  <a:pt x="525957" y="1465099"/>
                </a:lnTo>
                <a:lnTo>
                  <a:pt x="518978" y="1458116"/>
                </a:lnTo>
                <a:lnTo>
                  <a:pt x="511682" y="1451132"/>
                </a:lnTo>
                <a:lnTo>
                  <a:pt x="505655" y="1444148"/>
                </a:lnTo>
                <a:lnTo>
                  <a:pt x="499945" y="1436847"/>
                </a:lnTo>
                <a:lnTo>
                  <a:pt x="494235" y="1430181"/>
                </a:lnTo>
                <a:lnTo>
                  <a:pt x="489159" y="1423514"/>
                </a:lnTo>
                <a:lnTo>
                  <a:pt x="484718" y="1416848"/>
                </a:lnTo>
                <a:lnTo>
                  <a:pt x="480277" y="1410499"/>
                </a:lnTo>
                <a:lnTo>
                  <a:pt x="476470" y="1404150"/>
                </a:lnTo>
                <a:lnTo>
                  <a:pt x="473298" y="1397801"/>
                </a:lnTo>
                <a:lnTo>
                  <a:pt x="469808" y="1392405"/>
                </a:lnTo>
                <a:lnTo>
                  <a:pt x="464733" y="1381294"/>
                </a:lnTo>
                <a:lnTo>
                  <a:pt x="460926" y="1371453"/>
                </a:lnTo>
                <a:lnTo>
                  <a:pt x="458706" y="1362565"/>
                </a:lnTo>
                <a:lnTo>
                  <a:pt x="457754" y="1359073"/>
                </a:lnTo>
                <a:lnTo>
                  <a:pt x="457119" y="1355264"/>
                </a:lnTo>
                <a:lnTo>
                  <a:pt x="457119" y="1352089"/>
                </a:lnTo>
                <a:lnTo>
                  <a:pt x="457119" y="1349550"/>
                </a:lnTo>
                <a:lnTo>
                  <a:pt x="456802" y="1347010"/>
                </a:lnTo>
                <a:lnTo>
                  <a:pt x="456168" y="1344788"/>
                </a:lnTo>
                <a:lnTo>
                  <a:pt x="454264" y="1342566"/>
                </a:lnTo>
                <a:lnTo>
                  <a:pt x="452361" y="1340344"/>
                </a:lnTo>
                <a:lnTo>
                  <a:pt x="449823" y="1338439"/>
                </a:lnTo>
                <a:lnTo>
                  <a:pt x="446968" y="1336217"/>
                </a:lnTo>
                <a:lnTo>
                  <a:pt x="440624" y="1332408"/>
                </a:lnTo>
                <a:lnTo>
                  <a:pt x="434279" y="1328598"/>
                </a:lnTo>
                <a:lnTo>
                  <a:pt x="431107" y="1326376"/>
                </a:lnTo>
                <a:lnTo>
                  <a:pt x="428887" y="1324472"/>
                </a:lnTo>
                <a:lnTo>
                  <a:pt x="426666" y="1322250"/>
                </a:lnTo>
                <a:lnTo>
                  <a:pt x="425397" y="1319393"/>
                </a:lnTo>
                <a:lnTo>
                  <a:pt x="424128" y="1317170"/>
                </a:lnTo>
                <a:lnTo>
                  <a:pt x="424128" y="1314631"/>
                </a:lnTo>
                <a:lnTo>
                  <a:pt x="425714" y="1302568"/>
                </a:lnTo>
                <a:lnTo>
                  <a:pt x="427618" y="1289553"/>
                </a:lnTo>
                <a:lnTo>
                  <a:pt x="429521" y="1275268"/>
                </a:lnTo>
                <a:lnTo>
                  <a:pt x="432059" y="1260983"/>
                </a:lnTo>
                <a:lnTo>
                  <a:pt x="438086" y="1229873"/>
                </a:lnTo>
                <a:lnTo>
                  <a:pt x="445382" y="1196542"/>
                </a:lnTo>
                <a:lnTo>
                  <a:pt x="453313" y="1161623"/>
                </a:lnTo>
                <a:lnTo>
                  <a:pt x="462195" y="1125117"/>
                </a:lnTo>
                <a:lnTo>
                  <a:pt x="471712" y="1087658"/>
                </a:lnTo>
                <a:lnTo>
                  <a:pt x="481229" y="1049883"/>
                </a:lnTo>
                <a:lnTo>
                  <a:pt x="501531" y="974014"/>
                </a:lnTo>
                <a:lnTo>
                  <a:pt x="521199" y="901001"/>
                </a:lnTo>
                <a:lnTo>
                  <a:pt x="538963" y="833386"/>
                </a:lnTo>
                <a:lnTo>
                  <a:pt x="546577" y="803228"/>
                </a:lnTo>
                <a:lnTo>
                  <a:pt x="553238" y="775293"/>
                </a:lnTo>
                <a:lnTo>
                  <a:pt x="622710" y="754659"/>
                </a:lnTo>
                <a:lnTo>
                  <a:pt x="591305" y="753072"/>
                </a:lnTo>
                <a:lnTo>
                  <a:pt x="520881" y="750215"/>
                </a:lnTo>
                <a:lnTo>
                  <a:pt x="482497" y="748628"/>
                </a:lnTo>
                <a:lnTo>
                  <a:pt x="448554" y="747358"/>
                </a:lnTo>
                <a:lnTo>
                  <a:pt x="423494" y="747041"/>
                </a:lnTo>
                <a:lnTo>
                  <a:pt x="415563" y="747358"/>
                </a:lnTo>
                <a:lnTo>
                  <a:pt x="411439" y="747993"/>
                </a:lnTo>
                <a:lnTo>
                  <a:pt x="409853" y="748628"/>
                </a:lnTo>
                <a:lnTo>
                  <a:pt x="406364" y="750850"/>
                </a:lnTo>
                <a:lnTo>
                  <a:pt x="396847" y="757516"/>
                </a:lnTo>
                <a:lnTo>
                  <a:pt x="382889" y="767992"/>
                </a:lnTo>
                <a:lnTo>
                  <a:pt x="366393" y="781007"/>
                </a:lnTo>
                <a:lnTo>
                  <a:pt x="325472" y="812752"/>
                </a:lnTo>
                <a:lnTo>
                  <a:pt x="279791" y="849258"/>
                </a:lnTo>
                <a:lnTo>
                  <a:pt x="195093" y="917826"/>
                </a:lnTo>
                <a:lnTo>
                  <a:pt x="154805" y="951158"/>
                </a:lnTo>
                <a:lnTo>
                  <a:pt x="154488" y="951475"/>
                </a:lnTo>
                <a:lnTo>
                  <a:pt x="150681" y="954332"/>
                </a:lnTo>
                <a:lnTo>
                  <a:pt x="146875" y="957506"/>
                </a:lnTo>
                <a:lnTo>
                  <a:pt x="143068" y="960046"/>
                </a:lnTo>
                <a:lnTo>
                  <a:pt x="139261" y="962586"/>
                </a:lnTo>
                <a:lnTo>
                  <a:pt x="135454" y="964808"/>
                </a:lnTo>
                <a:lnTo>
                  <a:pt x="131013" y="966712"/>
                </a:lnTo>
                <a:lnTo>
                  <a:pt x="126889" y="968617"/>
                </a:lnTo>
                <a:lnTo>
                  <a:pt x="122766" y="969887"/>
                </a:lnTo>
                <a:lnTo>
                  <a:pt x="113883" y="972426"/>
                </a:lnTo>
                <a:lnTo>
                  <a:pt x="105318" y="974014"/>
                </a:lnTo>
                <a:lnTo>
                  <a:pt x="96436" y="975283"/>
                </a:lnTo>
                <a:lnTo>
                  <a:pt x="87554" y="974966"/>
                </a:lnTo>
                <a:lnTo>
                  <a:pt x="78671" y="974014"/>
                </a:lnTo>
                <a:lnTo>
                  <a:pt x="70106" y="972109"/>
                </a:lnTo>
                <a:lnTo>
                  <a:pt x="61541" y="969569"/>
                </a:lnTo>
                <a:lnTo>
                  <a:pt x="52976" y="966395"/>
                </a:lnTo>
                <a:lnTo>
                  <a:pt x="48852" y="964490"/>
                </a:lnTo>
                <a:lnTo>
                  <a:pt x="45363" y="962268"/>
                </a:lnTo>
                <a:lnTo>
                  <a:pt x="41239" y="959729"/>
                </a:lnTo>
                <a:lnTo>
                  <a:pt x="37432" y="956872"/>
                </a:lnTo>
                <a:lnTo>
                  <a:pt x="33626" y="954015"/>
                </a:lnTo>
                <a:lnTo>
                  <a:pt x="30453" y="951158"/>
                </a:lnTo>
                <a:lnTo>
                  <a:pt x="26647" y="947666"/>
                </a:lnTo>
                <a:lnTo>
                  <a:pt x="23792" y="944491"/>
                </a:lnTo>
                <a:lnTo>
                  <a:pt x="20302" y="940682"/>
                </a:lnTo>
                <a:lnTo>
                  <a:pt x="17764" y="936873"/>
                </a:lnTo>
                <a:lnTo>
                  <a:pt x="14909" y="933063"/>
                </a:lnTo>
                <a:lnTo>
                  <a:pt x="12689" y="929254"/>
                </a:lnTo>
                <a:lnTo>
                  <a:pt x="10468" y="925127"/>
                </a:lnTo>
                <a:lnTo>
                  <a:pt x="8248" y="921000"/>
                </a:lnTo>
                <a:lnTo>
                  <a:pt x="6662" y="916874"/>
                </a:lnTo>
                <a:lnTo>
                  <a:pt x="4758" y="912429"/>
                </a:lnTo>
                <a:lnTo>
                  <a:pt x="2538" y="903858"/>
                </a:lnTo>
                <a:lnTo>
                  <a:pt x="634" y="894970"/>
                </a:lnTo>
                <a:lnTo>
                  <a:pt x="0" y="886399"/>
                </a:lnTo>
                <a:lnTo>
                  <a:pt x="0" y="877511"/>
                </a:lnTo>
                <a:lnTo>
                  <a:pt x="952" y="868622"/>
                </a:lnTo>
                <a:lnTo>
                  <a:pt x="2538" y="859734"/>
                </a:lnTo>
                <a:lnTo>
                  <a:pt x="5075" y="851163"/>
                </a:lnTo>
                <a:lnTo>
                  <a:pt x="8882" y="842909"/>
                </a:lnTo>
                <a:lnTo>
                  <a:pt x="10785" y="838782"/>
                </a:lnTo>
                <a:lnTo>
                  <a:pt x="13006" y="834656"/>
                </a:lnTo>
                <a:lnTo>
                  <a:pt x="15544" y="831164"/>
                </a:lnTo>
                <a:lnTo>
                  <a:pt x="18082" y="827354"/>
                </a:lnTo>
                <a:lnTo>
                  <a:pt x="20937" y="823545"/>
                </a:lnTo>
                <a:lnTo>
                  <a:pt x="24109" y="820053"/>
                </a:lnTo>
                <a:lnTo>
                  <a:pt x="27281" y="816561"/>
                </a:lnTo>
                <a:lnTo>
                  <a:pt x="30771" y="813069"/>
                </a:lnTo>
                <a:lnTo>
                  <a:pt x="80575" y="775611"/>
                </a:lnTo>
                <a:lnTo>
                  <a:pt x="189700" y="694028"/>
                </a:lnTo>
                <a:lnTo>
                  <a:pt x="248386" y="650220"/>
                </a:lnTo>
                <a:lnTo>
                  <a:pt x="300094" y="612127"/>
                </a:lnTo>
                <a:lnTo>
                  <a:pt x="321348" y="596572"/>
                </a:lnTo>
                <a:lnTo>
                  <a:pt x="337843" y="585144"/>
                </a:lnTo>
                <a:lnTo>
                  <a:pt x="349263" y="577208"/>
                </a:lnTo>
                <a:lnTo>
                  <a:pt x="352436" y="574986"/>
                </a:lnTo>
                <a:lnTo>
                  <a:pt x="354022" y="574351"/>
                </a:lnTo>
                <a:lnTo>
                  <a:pt x="460926" y="562606"/>
                </a:lnTo>
                <a:lnTo>
                  <a:pt x="554190" y="552448"/>
                </a:lnTo>
                <a:lnTo>
                  <a:pt x="595112" y="548003"/>
                </a:lnTo>
                <a:lnTo>
                  <a:pt x="631275" y="544512"/>
                </a:lnTo>
                <a:lnTo>
                  <a:pt x="663315" y="541655"/>
                </a:lnTo>
                <a:lnTo>
                  <a:pt x="690596" y="539750"/>
                </a:lnTo>
                <a:close/>
                <a:moveTo>
                  <a:pt x="912333" y="0"/>
                </a:moveTo>
                <a:lnTo>
                  <a:pt x="923772" y="0"/>
                </a:lnTo>
                <a:lnTo>
                  <a:pt x="935529" y="0"/>
                </a:lnTo>
                <a:lnTo>
                  <a:pt x="943791" y="636"/>
                </a:lnTo>
                <a:lnTo>
                  <a:pt x="952052" y="1908"/>
                </a:lnTo>
                <a:lnTo>
                  <a:pt x="960632" y="3817"/>
                </a:lnTo>
                <a:lnTo>
                  <a:pt x="969211" y="5407"/>
                </a:lnTo>
                <a:lnTo>
                  <a:pt x="977473" y="8270"/>
                </a:lnTo>
                <a:lnTo>
                  <a:pt x="986052" y="11451"/>
                </a:lnTo>
                <a:lnTo>
                  <a:pt x="993996" y="14949"/>
                </a:lnTo>
                <a:lnTo>
                  <a:pt x="1001940" y="19084"/>
                </a:lnTo>
                <a:lnTo>
                  <a:pt x="1010202" y="22901"/>
                </a:lnTo>
                <a:lnTo>
                  <a:pt x="1017828" y="27990"/>
                </a:lnTo>
                <a:lnTo>
                  <a:pt x="1025454" y="33080"/>
                </a:lnTo>
                <a:lnTo>
                  <a:pt x="1032762" y="39123"/>
                </a:lnTo>
                <a:lnTo>
                  <a:pt x="1039753" y="44848"/>
                </a:lnTo>
                <a:lnTo>
                  <a:pt x="1047061" y="51210"/>
                </a:lnTo>
                <a:lnTo>
                  <a:pt x="1053734" y="57889"/>
                </a:lnTo>
                <a:lnTo>
                  <a:pt x="1060407" y="65523"/>
                </a:lnTo>
                <a:lnTo>
                  <a:pt x="1066127" y="72839"/>
                </a:lnTo>
                <a:lnTo>
                  <a:pt x="1072164" y="80791"/>
                </a:lnTo>
                <a:lnTo>
                  <a:pt x="1077884" y="89061"/>
                </a:lnTo>
                <a:lnTo>
                  <a:pt x="1082968" y="97331"/>
                </a:lnTo>
                <a:lnTo>
                  <a:pt x="1087734" y="106555"/>
                </a:lnTo>
                <a:lnTo>
                  <a:pt x="1092183" y="115779"/>
                </a:lnTo>
                <a:lnTo>
                  <a:pt x="1096313" y="125003"/>
                </a:lnTo>
                <a:lnTo>
                  <a:pt x="1100127" y="134546"/>
                </a:lnTo>
                <a:lnTo>
                  <a:pt x="1103304" y="145042"/>
                </a:lnTo>
                <a:lnTo>
                  <a:pt x="1106164" y="155220"/>
                </a:lnTo>
                <a:lnTo>
                  <a:pt x="1108706" y="166035"/>
                </a:lnTo>
                <a:lnTo>
                  <a:pt x="1110612" y="176849"/>
                </a:lnTo>
                <a:lnTo>
                  <a:pt x="1111566" y="187982"/>
                </a:lnTo>
                <a:lnTo>
                  <a:pt x="1112519" y="199433"/>
                </a:lnTo>
                <a:lnTo>
                  <a:pt x="1112837" y="210883"/>
                </a:lnTo>
                <a:lnTo>
                  <a:pt x="1112519" y="222970"/>
                </a:lnTo>
                <a:lnTo>
                  <a:pt x="1110930" y="247144"/>
                </a:lnTo>
                <a:lnTo>
                  <a:pt x="1109024" y="271636"/>
                </a:lnTo>
                <a:lnTo>
                  <a:pt x="1106164" y="296764"/>
                </a:lnTo>
                <a:lnTo>
                  <a:pt x="1104575" y="308851"/>
                </a:lnTo>
                <a:lnTo>
                  <a:pt x="1102351" y="321574"/>
                </a:lnTo>
                <a:lnTo>
                  <a:pt x="1100444" y="333978"/>
                </a:lnTo>
                <a:lnTo>
                  <a:pt x="1097902" y="345747"/>
                </a:lnTo>
                <a:lnTo>
                  <a:pt x="1095360" y="358152"/>
                </a:lnTo>
                <a:lnTo>
                  <a:pt x="1092183" y="369921"/>
                </a:lnTo>
                <a:lnTo>
                  <a:pt x="1089323" y="381372"/>
                </a:lnTo>
                <a:lnTo>
                  <a:pt x="1085510" y="393140"/>
                </a:lnTo>
                <a:lnTo>
                  <a:pt x="1082014" y="404273"/>
                </a:lnTo>
                <a:lnTo>
                  <a:pt x="1077884" y="415406"/>
                </a:lnTo>
                <a:lnTo>
                  <a:pt x="1073753" y="425902"/>
                </a:lnTo>
                <a:lnTo>
                  <a:pt x="1068986" y="436080"/>
                </a:lnTo>
                <a:lnTo>
                  <a:pt x="1063585" y="445941"/>
                </a:lnTo>
                <a:lnTo>
                  <a:pt x="1058501" y="455483"/>
                </a:lnTo>
                <a:lnTo>
                  <a:pt x="1052463" y="464389"/>
                </a:lnTo>
                <a:lnTo>
                  <a:pt x="1046108" y="472977"/>
                </a:lnTo>
                <a:lnTo>
                  <a:pt x="1039753" y="481247"/>
                </a:lnTo>
                <a:lnTo>
                  <a:pt x="1032762" y="488563"/>
                </a:lnTo>
                <a:lnTo>
                  <a:pt x="1025454" y="495242"/>
                </a:lnTo>
                <a:lnTo>
                  <a:pt x="1017510" y="501922"/>
                </a:lnTo>
                <a:lnTo>
                  <a:pt x="1009248" y="507647"/>
                </a:lnTo>
                <a:lnTo>
                  <a:pt x="1000351" y="512736"/>
                </a:lnTo>
                <a:lnTo>
                  <a:pt x="991454" y="516871"/>
                </a:lnTo>
                <a:lnTo>
                  <a:pt x="981921" y="520688"/>
                </a:lnTo>
                <a:lnTo>
                  <a:pt x="971435" y="523551"/>
                </a:lnTo>
                <a:lnTo>
                  <a:pt x="960949" y="525778"/>
                </a:lnTo>
                <a:lnTo>
                  <a:pt x="953005" y="526732"/>
                </a:lnTo>
                <a:lnTo>
                  <a:pt x="944426" y="527050"/>
                </a:lnTo>
                <a:lnTo>
                  <a:pt x="935847" y="526414"/>
                </a:lnTo>
                <a:lnTo>
                  <a:pt x="926314" y="525141"/>
                </a:lnTo>
                <a:lnTo>
                  <a:pt x="917099" y="523233"/>
                </a:lnTo>
                <a:lnTo>
                  <a:pt x="907884" y="520688"/>
                </a:lnTo>
                <a:lnTo>
                  <a:pt x="898669" y="517190"/>
                </a:lnTo>
                <a:lnTo>
                  <a:pt x="888819" y="513373"/>
                </a:lnTo>
                <a:lnTo>
                  <a:pt x="879286" y="508283"/>
                </a:lnTo>
                <a:lnTo>
                  <a:pt x="869118" y="503194"/>
                </a:lnTo>
                <a:lnTo>
                  <a:pt x="859585" y="496833"/>
                </a:lnTo>
                <a:lnTo>
                  <a:pt x="849735" y="490153"/>
                </a:lnTo>
                <a:lnTo>
                  <a:pt x="840202" y="482837"/>
                </a:lnTo>
                <a:lnTo>
                  <a:pt x="830987" y="474886"/>
                </a:lnTo>
                <a:lnTo>
                  <a:pt x="821454" y="465979"/>
                </a:lnTo>
                <a:lnTo>
                  <a:pt x="812239" y="456755"/>
                </a:lnTo>
                <a:lnTo>
                  <a:pt x="803342" y="446577"/>
                </a:lnTo>
                <a:lnTo>
                  <a:pt x="794445" y="435762"/>
                </a:lnTo>
                <a:lnTo>
                  <a:pt x="786183" y="424630"/>
                </a:lnTo>
                <a:lnTo>
                  <a:pt x="778240" y="412225"/>
                </a:lnTo>
                <a:lnTo>
                  <a:pt x="770296" y="400138"/>
                </a:lnTo>
                <a:lnTo>
                  <a:pt x="762987" y="386779"/>
                </a:lnTo>
                <a:lnTo>
                  <a:pt x="756314" y="372784"/>
                </a:lnTo>
                <a:lnTo>
                  <a:pt x="749324" y="358470"/>
                </a:lnTo>
                <a:lnTo>
                  <a:pt x="743604" y="343203"/>
                </a:lnTo>
                <a:lnTo>
                  <a:pt x="738202" y="327617"/>
                </a:lnTo>
                <a:lnTo>
                  <a:pt x="733436" y="311077"/>
                </a:lnTo>
                <a:lnTo>
                  <a:pt x="728987" y="294219"/>
                </a:lnTo>
                <a:lnTo>
                  <a:pt x="725810" y="276725"/>
                </a:lnTo>
                <a:lnTo>
                  <a:pt x="722632" y="258595"/>
                </a:lnTo>
                <a:lnTo>
                  <a:pt x="720408" y="240146"/>
                </a:lnTo>
                <a:lnTo>
                  <a:pt x="719137" y="221062"/>
                </a:lnTo>
                <a:lnTo>
                  <a:pt x="719772" y="209293"/>
                </a:lnTo>
                <a:lnTo>
                  <a:pt x="721361" y="197206"/>
                </a:lnTo>
                <a:lnTo>
                  <a:pt x="722632" y="185756"/>
                </a:lnTo>
                <a:lnTo>
                  <a:pt x="724856" y="174623"/>
                </a:lnTo>
                <a:lnTo>
                  <a:pt x="727399" y="163490"/>
                </a:lnTo>
                <a:lnTo>
                  <a:pt x="730576" y="152676"/>
                </a:lnTo>
                <a:lnTo>
                  <a:pt x="734389" y="142179"/>
                </a:lnTo>
                <a:lnTo>
                  <a:pt x="737884" y="131683"/>
                </a:lnTo>
                <a:lnTo>
                  <a:pt x="742333" y="121823"/>
                </a:lnTo>
                <a:lnTo>
                  <a:pt x="746782" y="111962"/>
                </a:lnTo>
                <a:lnTo>
                  <a:pt x="752184" y="102420"/>
                </a:lnTo>
                <a:lnTo>
                  <a:pt x="757268" y="93514"/>
                </a:lnTo>
                <a:lnTo>
                  <a:pt x="763305" y="84290"/>
                </a:lnTo>
                <a:lnTo>
                  <a:pt x="769660" y="76338"/>
                </a:lnTo>
                <a:lnTo>
                  <a:pt x="776015" y="68068"/>
                </a:lnTo>
                <a:lnTo>
                  <a:pt x="783006" y="60116"/>
                </a:lnTo>
                <a:lnTo>
                  <a:pt x="790314" y="53118"/>
                </a:lnTo>
                <a:lnTo>
                  <a:pt x="797940" y="46121"/>
                </a:lnTo>
                <a:lnTo>
                  <a:pt x="805567" y="39759"/>
                </a:lnTo>
                <a:lnTo>
                  <a:pt x="813828" y="33398"/>
                </a:lnTo>
                <a:lnTo>
                  <a:pt x="822725" y="27990"/>
                </a:lnTo>
                <a:lnTo>
                  <a:pt x="831305" y="22901"/>
                </a:lnTo>
                <a:lnTo>
                  <a:pt x="840520" y="18130"/>
                </a:lnTo>
                <a:lnTo>
                  <a:pt x="849735" y="13995"/>
                </a:lnTo>
                <a:lnTo>
                  <a:pt x="859903" y="10496"/>
                </a:lnTo>
                <a:lnTo>
                  <a:pt x="870071" y="7316"/>
                </a:lnTo>
                <a:lnTo>
                  <a:pt x="879922" y="4771"/>
                </a:lnTo>
                <a:lnTo>
                  <a:pt x="890725" y="2544"/>
                </a:lnTo>
                <a:lnTo>
                  <a:pt x="901529" y="954"/>
                </a:lnTo>
                <a:lnTo>
                  <a:pt x="91233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="ctr">
            <a:no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226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0DCC5D60-7C55-182E-3168-CD21FC6D2A4F}"/>
              </a:ext>
            </a:extLst>
          </p:cNvPr>
          <p:cNvSpPr/>
          <p:nvPr/>
        </p:nvSpPr>
        <p:spPr>
          <a:xfrm>
            <a:off x="7940606" y="2809455"/>
            <a:ext cx="432047" cy="16988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 CN Medium" panose="020B0600000000000000" pitchFamily="34" charset="-122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02B20849-89DA-227F-6DD9-6B9B24D1EF48}"/>
              </a:ext>
            </a:extLst>
          </p:cNvPr>
          <p:cNvSpPr/>
          <p:nvPr/>
        </p:nvSpPr>
        <p:spPr>
          <a:xfrm>
            <a:off x="7387225" y="3429001"/>
            <a:ext cx="432047" cy="10792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 CN Medium" panose="020B0600000000000000" pitchFamily="34" charset="-122"/>
            </a:endParaRPr>
          </a:p>
        </p:txBody>
      </p:sp>
      <p:sp>
        <p:nvSpPr>
          <p:cNvPr id="50" name="Text Box 7">
            <a:extLst>
              <a:ext uri="{FF2B5EF4-FFF2-40B4-BE49-F238E27FC236}">
                <a16:creationId xmlns:a16="http://schemas.microsoft.com/office/drawing/2014/main" id="{AED5EA44-D34D-95A6-4C7A-ED05511C1786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144465" y="3073094"/>
            <a:ext cx="913883" cy="307777"/>
          </a:xfrm>
          <a:prstGeom prst="rect">
            <a:avLst/>
          </a:prstGeom>
          <a:noFill/>
          <a:ln w="9525" algn="ctr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Medium" panose="020B0600000000000000" pitchFamily="34" charset="-122"/>
              </a:rPr>
              <a:t>60%</a:t>
            </a:r>
          </a:p>
        </p:txBody>
      </p:sp>
      <p:sp>
        <p:nvSpPr>
          <p:cNvPr id="51" name="Text Box 7">
            <a:extLst>
              <a:ext uri="{FF2B5EF4-FFF2-40B4-BE49-F238E27FC236}">
                <a16:creationId xmlns:a16="http://schemas.microsoft.com/office/drawing/2014/main" id="{FC8568FE-19DE-3302-048A-59BC853D7150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292534" y="4573154"/>
            <a:ext cx="648072" cy="246221"/>
          </a:xfrm>
          <a:prstGeom prst="rect">
            <a:avLst/>
          </a:prstGeom>
          <a:noFill/>
          <a:ln w="9525" algn="ctr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思源黑体 CN Medium" panose="020B0600000000000000" pitchFamily="34" charset="-122"/>
              </a:rPr>
              <a:t>今年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思源黑体 CN Medium" panose="020B0600000000000000" pitchFamily="34" charset="-122"/>
            </a:endParaRPr>
          </a:p>
        </p:txBody>
      </p:sp>
      <p:sp>
        <p:nvSpPr>
          <p:cNvPr id="52" name="TextBox 47">
            <a:extLst>
              <a:ext uri="{FF2B5EF4-FFF2-40B4-BE49-F238E27FC236}">
                <a16:creationId xmlns:a16="http://schemas.microsoft.com/office/drawing/2014/main" id="{2C1449A4-9AE4-5A72-7AB0-468C86A3B6AA}"/>
              </a:ext>
            </a:extLst>
          </p:cNvPr>
          <p:cNvSpPr txBox="1"/>
          <p:nvPr/>
        </p:nvSpPr>
        <p:spPr>
          <a:xfrm>
            <a:off x="7177516" y="4923628"/>
            <a:ext cx="2038151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思源黑体 CN Medium" panose="020B0600000000000000" pitchFamily="34" charset="-122"/>
              </a:rPr>
              <a:t>开发精品课程进度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  <a:sym typeface="思源黑体 CN Medium" panose="020B0600000000000000" pitchFamily="34" charset="-122"/>
            </a:endParaRPr>
          </a:p>
        </p:txBody>
      </p:sp>
      <p:sp>
        <p:nvSpPr>
          <p:cNvPr id="53" name="TextBox 48">
            <a:extLst>
              <a:ext uri="{FF2B5EF4-FFF2-40B4-BE49-F238E27FC236}">
                <a16:creationId xmlns:a16="http://schemas.microsoft.com/office/drawing/2014/main" id="{ACC2EF20-722F-F02C-38EC-7DAF263C02D3}"/>
              </a:ext>
            </a:extLst>
          </p:cNvPr>
          <p:cNvSpPr txBox="1"/>
          <p:nvPr/>
        </p:nvSpPr>
        <p:spPr>
          <a:xfrm>
            <a:off x="6854555" y="5388698"/>
            <a:ext cx="2167534" cy="9599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思源黑体 CN Medium" panose="020B0600000000000000" pitchFamily="34" charset="-122"/>
              </a:rPr>
              <a:t>和相关部门协作开发精品培训课程，目前已完成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思源黑体 CN Medium" panose="020B0600000000000000" pitchFamily="34" charset="-122"/>
              </a:rPr>
              <a:t>6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思源黑体 CN Medium" panose="020B0600000000000000" pitchFamily="34" charset="-122"/>
              </a:rPr>
              <a:t>个课件，计划明年与财务部、信息部等专业部门联合开发精品课程。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sym typeface="思源黑体 CN Medium" panose="020B0600000000000000" pitchFamily="34" charset="-122"/>
            </a:endParaRPr>
          </a:p>
        </p:txBody>
      </p:sp>
      <p:sp>
        <p:nvSpPr>
          <p:cNvPr id="54" name="Text Box 7">
            <a:extLst>
              <a:ext uri="{FF2B5EF4-FFF2-40B4-BE49-F238E27FC236}">
                <a16:creationId xmlns:a16="http://schemas.microsoft.com/office/drawing/2014/main" id="{6C25A85C-6786-87FA-20EE-79544F82130D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847756" y="4570397"/>
            <a:ext cx="648072" cy="246221"/>
          </a:xfrm>
          <a:prstGeom prst="rect">
            <a:avLst/>
          </a:prstGeom>
          <a:noFill/>
          <a:ln w="9525" algn="ctr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思源黑体 CN Medium" panose="020B0600000000000000" pitchFamily="34" charset="-122"/>
              </a:rPr>
              <a:t>明年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思源黑体 CN Medium" panose="020B0600000000000000" pitchFamily="34" charset="-122"/>
            </a:endParaRPr>
          </a:p>
        </p:txBody>
      </p:sp>
      <p:sp>
        <p:nvSpPr>
          <p:cNvPr id="65" name="Freeform 294">
            <a:extLst>
              <a:ext uri="{FF2B5EF4-FFF2-40B4-BE49-F238E27FC236}">
                <a16:creationId xmlns:a16="http://schemas.microsoft.com/office/drawing/2014/main" id="{1C668B44-D00F-3699-D0E5-8FCA8A25FDD5}"/>
              </a:ext>
            </a:extLst>
          </p:cNvPr>
          <p:cNvSpPr>
            <a:spLocks noEditPoints="1"/>
          </p:cNvSpPr>
          <p:nvPr/>
        </p:nvSpPr>
        <p:spPr bwMode="auto">
          <a:xfrm>
            <a:off x="6813353" y="4856626"/>
            <a:ext cx="398375" cy="379931"/>
          </a:xfrm>
          <a:custGeom>
            <a:avLst/>
            <a:gdLst>
              <a:gd name="T0" fmla="*/ 1592 w 3236"/>
              <a:gd name="T1" fmla="*/ 199 h 3086"/>
              <a:gd name="T2" fmla="*/ 1200 w 3236"/>
              <a:gd name="T3" fmla="*/ 969 h 3086"/>
              <a:gd name="T4" fmla="*/ 1099 w 3236"/>
              <a:gd name="T5" fmla="*/ 1053 h 3086"/>
              <a:gd name="T6" fmla="*/ 219 w 3236"/>
              <a:gd name="T7" fmla="*/ 1192 h 3086"/>
              <a:gd name="T8" fmla="*/ 195 w 3236"/>
              <a:gd name="T9" fmla="*/ 1221 h 3086"/>
              <a:gd name="T10" fmla="*/ 198 w 3236"/>
              <a:gd name="T11" fmla="*/ 1258 h 3086"/>
              <a:gd name="T12" fmla="*/ 827 w 3236"/>
              <a:gd name="T13" fmla="*/ 1884 h 3086"/>
              <a:gd name="T14" fmla="*/ 859 w 3236"/>
              <a:gd name="T15" fmla="*/ 2011 h 3086"/>
              <a:gd name="T16" fmla="*/ 722 w 3236"/>
              <a:gd name="T17" fmla="*/ 2864 h 3086"/>
              <a:gd name="T18" fmla="*/ 744 w 3236"/>
              <a:gd name="T19" fmla="*/ 2888 h 3086"/>
              <a:gd name="T20" fmla="*/ 790 w 3236"/>
              <a:gd name="T21" fmla="*/ 2888 h 3086"/>
              <a:gd name="T22" fmla="*/ 1618 w 3236"/>
              <a:gd name="T23" fmla="*/ 2486 h 3086"/>
              <a:gd name="T24" fmla="*/ 2446 w 3236"/>
              <a:gd name="T25" fmla="*/ 2888 h 3086"/>
              <a:gd name="T26" fmla="*/ 2492 w 3236"/>
              <a:gd name="T27" fmla="*/ 2888 h 3086"/>
              <a:gd name="T28" fmla="*/ 2514 w 3236"/>
              <a:gd name="T29" fmla="*/ 2864 h 3086"/>
              <a:gd name="T30" fmla="*/ 2377 w 3236"/>
              <a:gd name="T31" fmla="*/ 2011 h 3086"/>
              <a:gd name="T32" fmla="*/ 2409 w 3236"/>
              <a:gd name="T33" fmla="*/ 1884 h 3086"/>
              <a:gd name="T34" fmla="*/ 3038 w 3236"/>
              <a:gd name="T35" fmla="*/ 1258 h 3086"/>
              <a:gd name="T36" fmla="*/ 3041 w 3236"/>
              <a:gd name="T37" fmla="*/ 1221 h 3086"/>
              <a:gd name="T38" fmla="*/ 3017 w 3236"/>
              <a:gd name="T39" fmla="*/ 1192 h 3086"/>
              <a:gd name="T40" fmla="*/ 2137 w 3236"/>
              <a:gd name="T41" fmla="*/ 1053 h 3086"/>
              <a:gd name="T42" fmla="*/ 2036 w 3236"/>
              <a:gd name="T43" fmla="*/ 970 h 3086"/>
              <a:gd name="T44" fmla="*/ 1653 w 3236"/>
              <a:gd name="T45" fmla="*/ 207 h 3086"/>
              <a:gd name="T46" fmla="*/ 1618 w 3236"/>
              <a:gd name="T47" fmla="*/ 192 h 3086"/>
              <a:gd name="T48" fmla="*/ 1717 w 3236"/>
              <a:gd name="T49" fmla="*/ 20 h 3086"/>
              <a:gd name="T50" fmla="*/ 1818 w 3236"/>
              <a:gd name="T51" fmla="*/ 104 h 3086"/>
              <a:gd name="T52" fmla="*/ 2214 w 3236"/>
              <a:gd name="T53" fmla="*/ 878 h 3086"/>
              <a:gd name="T54" fmla="*/ 3103 w 3236"/>
              <a:gd name="T55" fmla="*/ 1021 h 3086"/>
              <a:gd name="T56" fmla="*/ 3210 w 3236"/>
              <a:gd name="T57" fmla="*/ 1125 h 3086"/>
              <a:gd name="T58" fmla="*/ 3235 w 3236"/>
              <a:gd name="T59" fmla="*/ 1260 h 3086"/>
              <a:gd name="T60" fmla="*/ 3186 w 3236"/>
              <a:gd name="T61" fmla="*/ 1382 h 3086"/>
              <a:gd name="T62" fmla="*/ 2570 w 3236"/>
              <a:gd name="T63" fmla="*/ 1996 h 3086"/>
              <a:gd name="T64" fmla="*/ 2709 w 3236"/>
              <a:gd name="T65" fmla="*/ 2872 h 3086"/>
              <a:gd name="T66" fmla="*/ 2659 w 3236"/>
              <a:gd name="T67" fmla="*/ 2994 h 3086"/>
              <a:gd name="T68" fmla="*/ 2543 w 3236"/>
              <a:gd name="T69" fmla="*/ 3074 h 3086"/>
              <a:gd name="T70" fmla="*/ 2393 w 3236"/>
              <a:gd name="T71" fmla="*/ 3074 h 3086"/>
              <a:gd name="T72" fmla="*/ 1610 w 3236"/>
              <a:gd name="T73" fmla="*/ 2679 h 3086"/>
              <a:gd name="T74" fmla="*/ 806 w 3236"/>
              <a:gd name="T75" fmla="*/ 3083 h 3086"/>
              <a:gd name="T76" fmla="*/ 659 w 3236"/>
              <a:gd name="T77" fmla="*/ 3060 h 3086"/>
              <a:gd name="T78" fmla="*/ 558 w 3236"/>
              <a:gd name="T79" fmla="*/ 2966 h 3086"/>
              <a:gd name="T80" fmla="*/ 526 w 3236"/>
              <a:gd name="T81" fmla="*/ 2839 h 3086"/>
              <a:gd name="T82" fmla="*/ 661 w 3236"/>
              <a:gd name="T83" fmla="*/ 1982 h 3086"/>
              <a:gd name="T84" fmla="*/ 31 w 3236"/>
              <a:gd name="T85" fmla="*/ 1354 h 3086"/>
              <a:gd name="T86" fmla="*/ 0 w 3236"/>
              <a:gd name="T87" fmla="*/ 1227 h 3086"/>
              <a:gd name="T88" fmla="*/ 46 w 3236"/>
              <a:gd name="T89" fmla="*/ 1093 h 3086"/>
              <a:gd name="T90" fmla="*/ 168 w 3236"/>
              <a:gd name="T91" fmla="*/ 1007 h 3086"/>
              <a:gd name="T92" fmla="*/ 1035 w 3236"/>
              <a:gd name="T93" fmla="*/ 869 h 3086"/>
              <a:gd name="T94" fmla="*/ 1439 w 3236"/>
              <a:gd name="T95" fmla="*/ 78 h 3086"/>
              <a:gd name="T96" fmla="*/ 1551 w 3236"/>
              <a:gd name="T97" fmla="*/ 9 h 30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236" h="3086">
                <a:moveTo>
                  <a:pt x="1618" y="192"/>
                </a:moveTo>
                <a:lnTo>
                  <a:pt x="1611" y="192"/>
                </a:lnTo>
                <a:lnTo>
                  <a:pt x="1602" y="195"/>
                </a:lnTo>
                <a:lnTo>
                  <a:pt x="1592" y="199"/>
                </a:lnTo>
                <a:lnTo>
                  <a:pt x="1583" y="207"/>
                </a:lnTo>
                <a:lnTo>
                  <a:pt x="1575" y="219"/>
                </a:lnTo>
                <a:lnTo>
                  <a:pt x="1217" y="940"/>
                </a:lnTo>
                <a:lnTo>
                  <a:pt x="1200" y="969"/>
                </a:lnTo>
                <a:lnTo>
                  <a:pt x="1179" y="996"/>
                </a:lnTo>
                <a:lnTo>
                  <a:pt x="1156" y="1019"/>
                </a:lnTo>
                <a:lnTo>
                  <a:pt x="1128" y="1037"/>
                </a:lnTo>
                <a:lnTo>
                  <a:pt x="1099" y="1053"/>
                </a:lnTo>
                <a:lnTo>
                  <a:pt x="1068" y="1065"/>
                </a:lnTo>
                <a:lnTo>
                  <a:pt x="1035" y="1072"/>
                </a:lnTo>
                <a:lnTo>
                  <a:pt x="234" y="1188"/>
                </a:lnTo>
                <a:lnTo>
                  <a:pt x="219" y="1192"/>
                </a:lnTo>
                <a:lnTo>
                  <a:pt x="209" y="1199"/>
                </a:lnTo>
                <a:lnTo>
                  <a:pt x="203" y="1206"/>
                </a:lnTo>
                <a:lnTo>
                  <a:pt x="197" y="1214"/>
                </a:lnTo>
                <a:lnTo>
                  <a:pt x="195" y="1221"/>
                </a:lnTo>
                <a:lnTo>
                  <a:pt x="194" y="1227"/>
                </a:lnTo>
                <a:lnTo>
                  <a:pt x="193" y="1236"/>
                </a:lnTo>
                <a:lnTo>
                  <a:pt x="194" y="1247"/>
                </a:lnTo>
                <a:lnTo>
                  <a:pt x="198" y="1258"/>
                </a:lnTo>
                <a:lnTo>
                  <a:pt x="207" y="1269"/>
                </a:lnTo>
                <a:lnTo>
                  <a:pt x="787" y="1832"/>
                </a:lnTo>
                <a:lnTo>
                  <a:pt x="809" y="1856"/>
                </a:lnTo>
                <a:lnTo>
                  <a:pt x="827" y="1884"/>
                </a:lnTo>
                <a:lnTo>
                  <a:pt x="843" y="1913"/>
                </a:lnTo>
                <a:lnTo>
                  <a:pt x="853" y="1945"/>
                </a:lnTo>
                <a:lnTo>
                  <a:pt x="858" y="1977"/>
                </a:lnTo>
                <a:lnTo>
                  <a:pt x="859" y="2011"/>
                </a:lnTo>
                <a:lnTo>
                  <a:pt x="856" y="2044"/>
                </a:lnTo>
                <a:lnTo>
                  <a:pt x="720" y="2837"/>
                </a:lnTo>
                <a:lnTo>
                  <a:pt x="719" y="2852"/>
                </a:lnTo>
                <a:lnTo>
                  <a:pt x="722" y="2864"/>
                </a:lnTo>
                <a:lnTo>
                  <a:pt x="727" y="2873"/>
                </a:lnTo>
                <a:lnTo>
                  <a:pt x="733" y="2880"/>
                </a:lnTo>
                <a:lnTo>
                  <a:pt x="738" y="2884"/>
                </a:lnTo>
                <a:lnTo>
                  <a:pt x="744" y="2888"/>
                </a:lnTo>
                <a:lnTo>
                  <a:pt x="753" y="2892"/>
                </a:lnTo>
                <a:lnTo>
                  <a:pt x="763" y="2893"/>
                </a:lnTo>
                <a:lnTo>
                  <a:pt x="775" y="2893"/>
                </a:lnTo>
                <a:lnTo>
                  <a:pt x="790" y="2888"/>
                </a:lnTo>
                <a:lnTo>
                  <a:pt x="1506" y="2514"/>
                </a:lnTo>
                <a:lnTo>
                  <a:pt x="1541" y="2498"/>
                </a:lnTo>
                <a:lnTo>
                  <a:pt x="1579" y="2489"/>
                </a:lnTo>
                <a:lnTo>
                  <a:pt x="1618" y="2486"/>
                </a:lnTo>
                <a:lnTo>
                  <a:pt x="1657" y="2489"/>
                </a:lnTo>
                <a:lnTo>
                  <a:pt x="1695" y="2498"/>
                </a:lnTo>
                <a:lnTo>
                  <a:pt x="1730" y="2514"/>
                </a:lnTo>
                <a:lnTo>
                  <a:pt x="2446" y="2888"/>
                </a:lnTo>
                <a:lnTo>
                  <a:pt x="2461" y="2893"/>
                </a:lnTo>
                <a:lnTo>
                  <a:pt x="2473" y="2894"/>
                </a:lnTo>
                <a:lnTo>
                  <a:pt x="2483" y="2892"/>
                </a:lnTo>
                <a:lnTo>
                  <a:pt x="2492" y="2888"/>
                </a:lnTo>
                <a:lnTo>
                  <a:pt x="2498" y="2884"/>
                </a:lnTo>
                <a:lnTo>
                  <a:pt x="2503" y="2880"/>
                </a:lnTo>
                <a:lnTo>
                  <a:pt x="2509" y="2873"/>
                </a:lnTo>
                <a:lnTo>
                  <a:pt x="2514" y="2864"/>
                </a:lnTo>
                <a:lnTo>
                  <a:pt x="2517" y="2852"/>
                </a:lnTo>
                <a:lnTo>
                  <a:pt x="2516" y="2838"/>
                </a:lnTo>
                <a:lnTo>
                  <a:pt x="2380" y="2044"/>
                </a:lnTo>
                <a:lnTo>
                  <a:pt x="2377" y="2011"/>
                </a:lnTo>
                <a:lnTo>
                  <a:pt x="2378" y="1977"/>
                </a:lnTo>
                <a:lnTo>
                  <a:pt x="2383" y="1945"/>
                </a:lnTo>
                <a:lnTo>
                  <a:pt x="2394" y="1913"/>
                </a:lnTo>
                <a:lnTo>
                  <a:pt x="2409" y="1884"/>
                </a:lnTo>
                <a:lnTo>
                  <a:pt x="2427" y="1856"/>
                </a:lnTo>
                <a:lnTo>
                  <a:pt x="2450" y="1832"/>
                </a:lnTo>
                <a:lnTo>
                  <a:pt x="3029" y="1269"/>
                </a:lnTo>
                <a:lnTo>
                  <a:pt x="3038" y="1258"/>
                </a:lnTo>
                <a:lnTo>
                  <a:pt x="3042" y="1247"/>
                </a:lnTo>
                <a:lnTo>
                  <a:pt x="3043" y="1236"/>
                </a:lnTo>
                <a:lnTo>
                  <a:pt x="3043" y="1227"/>
                </a:lnTo>
                <a:lnTo>
                  <a:pt x="3041" y="1221"/>
                </a:lnTo>
                <a:lnTo>
                  <a:pt x="3039" y="1214"/>
                </a:lnTo>
                <a:lnTo>
                  <a:pt x="3034" y="1206"/>
                </a:lnTo>
                <a:lnTo>
                  <a:pt x="3027" y="1199"/>
                </a:lnTo>
                <a:lnTo>
                  <a:pt x="3017" y="1192"/>
                </a:lnTo>
                <a:lnTo>
                  <a:pt x="3002" y="1188"/>
                </a:lnTo>
                <a:lnTo>
                  <a:pt x="2201" y="1072"/>
                </a:lnTo>
                <a:lnTo>
                  <a:pt x="2168" y="1065"/>
                </a:lnTo>
                <a:lnTo>
                  <a:pt x="2137" y="1053"/>
                </a:lnTo>
                <a:lnTo>
                  <a:pt x="2108" y="1037"/>
                </a:lnTo>
                <a:lnTo>
                  <a:pt x="2080" y="1019"/>
                </a:lnTo>
                <a:lnTo>
                  <a:pt x="2057" y="996"/>
                </a:lnTo>
                <a:lnTo>
                  <a:pt x="2036" y="970"/>
                </a:lnTo>
                <a:lnTo>
                  <a:pt x="2019" y="940"/>
                </a:lnTo>
                <a:lnTo>
                  <a:pt x="1661" y="219"/>
                </a:lnTo>
                <a:lnTo>
                  <a:pt x="1661" y="219"/>
                </a:lnTo>
                <a:lnTo>
                  <a:pt x="1653" y="207"/>
                </a:lnTo>
                <a:lnTo>
                  <a:pt x="1644" y="199"/>
                </a:lnTo>
                <a:lnTo>
                  <a:pt x="1634" y="195"/>
                </a:lnTo>
                <a:lnTo>
                  <a:pt x="1625" y="192"/>
                </a:lnTo>
                <a:lnTo>
                  <a:pt x="1618" y="192"/>
                </a:lnTo>
                <a:close/>
                <a:moveTo>
                  <a:pt x="1618" y="0"/>
                </a:moveTo>
                <a:lnTo>
                  <a:pt x="1652" y="3"/>
                </a:lnTo>
                <a:lnTo>
                  <a:pt x="1686" y="9"/>
                </a:lnTo>
                <a:lnTo>
                  <a:pt x="1717" y="20"/>
                </a:lnTo>
                <a:lnTo>
                  <a:pt x="1746" y="36"/>
                </a:lnTo>
                <a:lnTo>
                  <a:pt x="1772" y="56"/>
                </a:lnTo>
                <a:lnTo>
                  <a:pt x="1797" y="78"/>
                </a:lnTo>
                <a:lnTo>
                  <a:pt x="1818" y="104"/>
                </a:lnTo>
                <a:lnTo>
                  <a:pt x="1834" y="134"/>
                </a:lnTo>
                <a:lnTo>
                  <a:pt x="2193" y="855"/>
                </a:lnTo>
                <a:lnTo>
                  <a:pt x="2201" y="869"/>
                </a:lnTo>
                <a:lnTo>
                  <a:pt x="2214" y="878"/>
                </a:lnTo>
                <a:lnTo>
                  <a:pt x="2229" y="882"/>
                </a:lnTo>
                <a:lnTo>
                  <a:pt x="3030" y="998"/>
                </a:lnTo>
                <a:lnTo>
                  <a:pt x="3068" y="1007"/>
                </a:lnTo>
                <a:lnTo>
                  <a:pt x="3103" y="1021"/>
                </a:lnTo>
                <a:lnTo>
                  <a:pt x="3136" y="1040"/>
                </a:lnTo>
                <a:lnTo>
                  <a:pt x="3165" y="1064"/>
                </a:lnTo>
                <a:lnTo>
                  <a:pt x="3190" y="1093"/>
                </a:lnTo>
                <a:lnTo>
                  <a:pt x="3210" y="1125"/>
                </a:lnTo>
                <a:lnTo>
                  <a:pt x="3225" y="1161"/>
                </a:lnTo>
                <a:lnTo>
                  <a:pt x="3233" y="1194"/>
                </a:lnTo>
                <a:lnTo>
                  <a:pt x="3236" y="1227"/>
                </a:lnTo>
                <a:lnTo>
                  <a:pt x="3235" y="1260"/>
                </a:lnTo>
                <a:lnTo>
                  <a:pt x="3230" y="1292"/>
                </a:lnTo>
                <a:lnTo>
                  <a:pt x="3220" y="1324"/>
                </a:lnTo>
                <a:lnTo>
                  <a:pt x="3205" y="1354"/>
                </a:lnTo>
                <a:lnTo>
                  <a:pt x="3186" y="1382"/>
                </a:lnTo>
                <a:lnTo>
                  <a:pt x="3164" y="1407"/>
                </a:lnTo>
                <a:lnTo>
                  <a:pt x="2584" y="1969"/>
                </a:lnTo>
                <a:lnTo>
                  <a:pt x="2575" y="1982"/>
                </a:lnTo>
                <a:lnTo>
                  <a:pt x="2570" y="1996"/>
                </a:lnTo>
                <a:lnTo>
                  <a:pt x="2571" y="2012"/>
                </a:lnTo>
                <a:lnTo>
                  <a:pt x="2707" y="2805"/>
                </a:lnTo>
                <a:lnTo>
                  <a:pt x="2710" y="2839"/>
                </a:lnTo>
                <a:lnTo>
                  <a:pt x="2709" y="2872"/>
                </a:lnTo>
                <a:lnTo>
                  <a:pt x="2703" y="2905"/>
                </a:lnTo>
                <a:lnTo>
                  <a:pt x="2693" y="2936"/>
                </a:lnTo>
                <a:lnTo>
                  <a:pt x="2678" y="2966"/>
                </a:lnTo>
                <a:lnTo>
                  <a:pt x="2659" y="2994"/>
                </a:lnTo>
                <a:lnTo>
                  <a:pt x="2637" y="3018"/>
                </a:lnTo>
                <a:lnTo>
                  <a:pt x="2611" y="3040"/>
                </a:lnTo>
                <a:lnTo>
                  <a:pt x="2578" y="3060"/>
                </a:lnTo>
                <a:lnTo>
                  <a:pt x="2543" y="3074"/>
                </a:lnTo>
                <a:lnTo>
                  <a:pt x="2506" y="3083"/>
                </a:lnTo>
                <a:lnTo>
                  <a:pt x="2470" y="3086"/>
                </a:lnTo>
                <a:lnTo>
                  <a:pt x="2431" y="3083"/>
                </a:lnTo>
                <a:lnTo>
                  <a:pt x="2393" y="3074"/>
                </a:lnTo>
                <a:lnTo>
                  <a:pt x="2357" y="3058"/>
                </a:lnTo>
                <a:lnTo>
                  <a:pt x="1640" y="2684"/>
                </a:lnTo>
                <a:lnTo>
                  <a:pt x="1626" y="2679"/>
                </a:lnTo>
                <a:lnTo>
                  <a:pt x="1610" y="2679"/>
                </a:lnTo>
                <a:lnTo>
                  <a:pt x="1596" y="2684"/>
                </a:lnTo>
                <a:lnTo>
                  <a:pt x="879" y="3058"/>
                </a:lnTo>
                <a:lnTo>
                  <a:pt x="844" y="3073"/>
                </a:lnTo>
                <a:lnTo>
                  <a:pt x="806" y="3083"/>
                </a:lnTo>
                <a:lnTo>
                  <a:pt x="768" y="3086"/>
                </a:lnTo>
                <a:lnTo>
                  <a:pt x="731" y="3083"/>
                </a:lnTo>
                <a:lnTo>
                  <a:pt x="694" y="3074"/>
                </a:lnTo>
                <a:lnTo>
                  <a:pt x="659" y="3060"/>
                </a:lnTo>
                <a:lnTo>
                  <a:pt x="625" y="3040"/>
                </a:lnTo>
                <a:lnTo>
                  <a:pt x="599" y="3018"/>
                </a:lnTo>
                <a:lnTo>
                  <a:pt x="577" y="2994"/>
                </a:lnTo>
                <a:lnTo>
                  <a:pt x="558" y="2966"/>
                </a:lnTo>
                <a:lnTo>
                  <a:pt x="543" y="2936"/>
                </a:lnTo>
                <a:lnTo>
                  <a:pt x="533" y="2905"/>
                </a:lnTo>
                <a:lnTo>
                  <a:pt x="527" y="2872"/>
                </a:lnTo>
                <a:lnTo>
                  <a:pt x="526" y="2839"/>
                </a:lnTo>
                <a:lnTo>
                  <a:pt x="529" y="2805"/>
                </a:lnTo>
                <a:lnTo>
                  <a:pt x="666" y="2012"/>
                </a:lnTo>
                <a:lnTo>
                  <a:pt x="666" y="1996"/>
                </a:lnTo>
                <a:lnTo>
                  <a:pt x="661" y="1982"/>
                </a:lnTo>
                <a:lnTo>
                  <a:pt x="652" y="1969"/>
                </a:lnTo>
                <a:lnTo>
                  <a:pt x="73" y="1407"/>
                </a:lnTo>
                <a:lnTo>
                  <a:pt x="50" y="1382"/>
                </a:lnTo>
                <a:lnTo>
                  <a:pt x="31" y="1354"/>
                </a:lnTo>
                <a:lnTo>
                  <a:pt x="16" y="1324"/>
                </a:lnTo>
                <a:lnTo>
                  <a:pt x="6" y="1292"/>
                </a:lnTo>
                <a:lnTo>
                  <a:pt x="1" y="1260"/>
                </a:lnTo>
                <a:lnTo>
                  <a:pt x="0" y="1227"/>
                </a:lnTo>
                <a:lnTo>
                  <a:pt x="3" y="1194"/>
                </a:lnTo>
                <a:lnTo>
                  <a:pt x="11" y="1161"/>
                </a:lnTo>
                <a:lnTo>
                  <a:pt x="26" y="1125"/>
                </a:lnTo>
                <a:lnTo>
                  <a:pt x="46" y="1093"/>
                </a:lnTo>
                <a:lnTo>
                  <a:pt x="71" y="1064"/>
                </a:lnTo>
                <a:lnTo>
                  <a:pt x="100" y="1040"/>
                </a:lnTo>
                <a:lnTo>
                  <a:pt x="133" y="1021"/>
                </a:lnTo>
                <a:lnTo>
                  <a:pt x="168" y="1007"/>
                </a:lnTo>
                <a:lnTo>
                  <a:pt x="206" y="998"/>
                </a:lnTo>
                <a:lnTo>
                  <a:pt x="1007" y="882"/>
                </a:lnTo>
                <a:lnTo>
                  <a:pt x="1022" y="878"/>
                </a:lnTo>
                <a:lnTo>
                  <a:pt x="1035" y="869"/>
                </a:lnTo>
                <a:lnTo>
                  <a:pt x="1043" y="855"/>
                </a:lnTo>
                <a:lnTo>
                  <a:pt x="1402" y="134"/>
                </a:lnTo>
                <a:lnTo>
                  <a:pt x="1418" y="104"/>
                </a:lnTo>
                <a:lnTo>
                  <a:pt x="1439" y="78"/>
                </a:lnTo>
                <a:lnTo>
                  <a:pt x="1464" y="56"/>
                </a:lnTo>
                <a:lnTo>
                  <a:pt x="1490" y="36"/>
                </a:lnTo>
                <a:lnTo>
                  <a:pt x="1519" y="20"/>
                </a:lnTo>
                <a:lnTo>
                  <a:pt x="1551" y="9"/>
                </a:lnTo>
                <a:lnTo>
                  <a:pt x="1584" y="3"/>
                </a:lnTo>
                <a:lnTo>
                  <a:pt x="1618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思源黑体 CN Medium" panose="020B0600000000000000" pitchFamily="34" charset="-122"/>
            </a:endParaRPr>
          </a:p>
        </p:txBody>
      </p:sp>
      <p:sp>
        <p:nvSpPr>
          <p:cNvPr id="66" name="Freeform 295">
            <a:extLst>
              <a:ext uri="{FF2B5EF4-FFF2-40B4-BE49-F238E27FC236}">
                <a16:creationId xmlns:a16="http://schemas.microsoft.com/office/drawing/2014/main" id="{5B410772-5163-5035-C66F-A6C0DF88C17E}"/>
              </a:ext>
            </a:extLst>
          </p:cNvPr>
          <p:cNvSpPr>
            <a:spLocks/>
          </p:cNvSpPr>
          <p:nvPr/>
        </p:nvSpPr>
        <p:spPr bwMode="auto">
          <a:xfrm>
            <a:off x="7119511" y="4871381"/>
            <a:ext cx="36887" cy="40575"/>
          </a:xfrm>
          <a:custGeom>
            <a:avLst/>
            <a:gdLst>
              <a:gd name="T0" fmla="*/ 195 w 296"/>
              <a:gd name="T1" fmla="*/ 0 h 332"/>
              <a:gd name="T2" fmla="*/ 216 w 296"/>
              <a:gd name="T3" fmla="*/ 1 h 332"/>
              <a:gd name="T4" fmla="*/ 236 w 296"/>
              <a:gd name="T5" fmla="*/ 8 h 332"/>
              <a:gd name="T6" fmla="*/ 256 w 296"/>
              <a:gd name="T7" fmla="*/ 19 h 332"/>
              <a:gd name="T8" fmla="*/ 273 w 296"/>
              <a:gd name="T9" fmla="*/ 33 h 332"/>
              <a:gd name="T10" fmla="*/ 285 w 296"/>
              <a:gd name="T11" fmla="*/ 51 h 332"/>
              <a:gd name="T12" fmla="*/ 293 w 296"/>
              <a:gd name="T13" fmla="*/ 71 h 332"/>
              <a:gd name="T14" fmla="*/ 296 w 296"/>
              <a:gd name="T15" fmla="*/ 92 h 332"/>
              <a:gd name="T16" fmla="*/ 295 w 296"/>
              <a:gd name="T17" fmla="*/ 113 h 332"/>
              <a:gd name="T18" fmla="*/ 288 w 296"/>
              <a:gd name="T19" fmla="*/ 134 h 332"/>
              <a:gd name="T20" fmla="*/ 277 w 296"/>
              <a:gd name="T21" fmla="*/ 152 h 332"/>
              <a:gd name="T22" fmla="*/ 175 w 296"/>
              <a:gd name="T23" fmla="*/ 294 h 332"/>
              <a:gd name="T24" fmla="*/ 158 w 296"/>
              <a:gd name="T25" fmla="*/ 310 h 332"/>
              <a:gd name="T26" fmla="*/ 139 w 296"/>
              <a:gd name="T27" fmla="*/ 322 h 332"/>
              <a:gd name="T28" fmla="*/ 118 w 296"/>
              <a:gd name="T29" fmla="*/ 330 h 332"/>
              <a:gd name="T30" fmla="*/ 96 w 296"/>
              <a:gd name="T31" fmla="*/ 332 h 332"/>
              <a:gd name="T32" fmla="*/ 77 w 296"/>
              <a:gd name="T33" fmla="*/ 331 h 332"/>
              <a:gd name="T34" fmla="*/ 57 w 296"/>
              <a:gd name="T35" fmla="*/ 325 h 332"/>
              <a:gd name="T36" fmla="*/ 40 w 296"/>
              <a:gd name="T37" fmla="*/ 315 h 332"/>
              <a:gd name="T38" fmla="*/ 23 w 296"/>
              <a:gd name="T39" fmla="*/ 299 h 332"/>
              <a:gd name="T40" fmla="*/ 11 w 296"/>
              <a:gd name="T41" fmla="*/ 281 h 332"/>
              <a:gd name="T42" fmla="*/ 3 w 296"/>
              <a:gd name="T43" fmla="*/ 262 h 332"/>
              <a:gd name="T44" fmla="*/ 0 w 296"/>
              <a:gd name="T45" fmla="*/ 242 h 332"/>
              <a:gd name="T46" fmla="*/ 2 w 296"/>
              <a:gd name="T47" fmla="*/ 220 h 332"/>
              <a:gd name="T48" fmla="*/ 8 w 296"/>
              <a:gd name="T49" fmla="*/ 200 h 332"/>
              <a:gd name="T50" fmla="*/ 19 w 296"/>
              <a:gd name="T51" fmla="*/ 180 h 332"/>
              <a:gd name="T52" fmla="*/ 121 w 296"/>
              <a:gd name="T53" fmla="*/ 40 h 332"/>
              <a:gd name="T54" fmla="*/ 136 w 296"/>
              <a:gd name="T55" fmla="*/ 23 h 332"/>
              <a:gd name="T56" fmla="*/ 154 w 296"/>
              <a:gd name="T57" fmla="*/ 11 h 332"/>
              <a:gd name="T58" fmla="*/ 174 w 296"/>
              <a:gd name="T59" fmla="*/ 3 h 332"/>
              <a:gd name="T60" fmla="*/ 195 w 296"/>
              <a:gd name="T61" fmla="*/ 0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96" h="332">
                <a:moveTo>
                  <a:pt x="195" y="0"/>
                </a:moveTo>
                <a:lnTo>
                  <a:pt x="216" y="1"/>
                </a:lnTo>
                <a:lnTo>
                  <a:pt x="236" y="8"/>
                </a:lnTo>
                <a:lnTo>
                  <a:pt x="256" y="19"/>
                </a:lnTo>
                <a:lnTo>
                  <a:pt x="273" y="33"/>
                </a:lnTo>
                <a:lnTo>
                  <a:pt x="285" y="51"/>
                </a:lnTo>
                <a:lnTo>
                  <a:pt x="293" y="71"/>
                </a:lnTo>
                <a:lnTo>
                  <a:pt x="296" y="92"/>
                </a:lnTo>
                <a:lnTo>
                  <a:pt x="295" y="113"/>
                </a:lnTo>
                <a:lnTo>
                  <a:pt x="288" y="134"/>
                </a:lnTo>
                <a:lnTo>
                  <a:pt x="277" y="152"/>
                </a:lnTo>
                <a:lnTo>
                  <a:pt x="175" y="294"/>
                </a:lnTo>
                <a:lnTo>
                  <a:pt x="158" y="310"/>
                </a:lnTo>
                <a:lnTo>
                  <a:pt x="139" y="322"/>
                </a:lnTo>
                <a:lnTo>
                  <a:pt x="118" y="330"/>
                </a:lnTo>
                <a:lnTo>
                  <a:pt x="96" y="332"/>
                </a:lnTo>
                <a:lnTo>
                  <a:pt x="77" y="331"/>
                </a:lnTo>
                <a:lnTo>
                  <a:pt x="57" y="325"/>
                </a:lnTo>
                <a:lnTo>
                  <a:pt x="40" y="315"/>
                </a:lnTo>
                <a:lnTo>
                  <a:pt x="23" y="299"/>
                </a:lnTo>
                <a:lnTo>
                  <a:pt x="11" y="281"/>
                </a:lnTo>
                <a:lnTo>
                  <a:pt x="3" y="262"/>
                </a:lnTo>
                <a:lnTo>
                  <a:pt x="0" y="242"/>
                </a:lnTo>
                <a:lnTo>
                  <a:pt x="2" y="220"/>
                </a:lnTo>
                <a:lnTo>
                  <a:pt x="8" y="200"/>
                </a:lnTo>
                <a:lnTo>
                  <a:pt x="19" y="180"/>
                </a:lnTo>
                <a:lnTo>
                  <a:pt x="121" y="40"/>
                </a:lnTo>
                <a:lnTo>
                  <a:pt x="136" y="23"/>
                </a:lnTo>
                <a:lnTo>
                  <a:pt x="154" y="11"/>
                </a:lnTo>
                <a:lnTo>
                  <a:pt x="174" y="3"/>
                </a:lnTo>
                <a:lnTo>
                  <a:pt x="195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思源黑体 CN Medium" panose="020B0600000000000000" pitchFamily="34" charset="-122"/>
            </a:endParaRPr>
          </a:p>
        </p:txBody>
      </p:sp>
      <p:sp>
        <p:nvSpPr>
          <p:cNvPr id="67" name="Freeform 296">
            <a:extLst>
              <a:ext uri="{FF2B5EF4-FFF2-40B4-BE49-F238E27FC236}">
                <a16:creationId xmlns:a16="http://schemas.microsoft.com/office/drawing/2014/main" id="{8E07C7DD-91D3-9BB5-CED1-3671EC747E45}"/>
              </a:ext>
            </a:extLst>
          </p:cNvPr>
          <p:cNvSpPr>
            <a:spLocks/>
          </p:cNvSpPr>
          <p:nvPr/>
        </p:nvSpPr>
        <p:spPr bwMode="auto">
          <a:xfrm>
            <a:off x="6868682" y="4871381"/>
            <a:ext cx="36887" cy="40575"/>
          </a:xfrm>
          <a:custGeom>
            <a:avLst/>
            <a:gdLst>
              <a:gd name="T0" fmla="*/ 101 w 295"/>
              <a:gd name="T1" fmla="*/ 0 h 332"/>
              <a:gd name="T2" fmla="*/ 122 w 295"/>
              <a:gd name="T3" fmla="*/ 3 h 332"/>
              <a:gd name="T4" fmla="*/ 142 w 295"/>
              <a:gd name="T5" fmla="*/ 11 h 332"/>
              <a:gd name="T6" fmla="*/ 160 w 295"/>
              <a:gd name="T7" fmla="*/ 23 h 332"/>
              <a:gd name="T8" fmla="*/ 174 w 295"/>
              <a:gd name="T9" fmla="*/ 40 h 332"/>
              <a:gd name="T10" fmla="*/ 277 w 295"/>
              <a:gd name="T11" fmla="*/ 180 h 332"/>
              <a:gd name="T12" fmla="*/ 288 w 295"/>
              <a:gd name="T13" fmla="*/ 199 h 332"/>
              <a:gd name="T14" fmla="*/ 294 w 295"/>
              <a:gd name="T15" fmla="*/ 220 h 332"/>
              <a:gd name="T16" fmla="*/ 295 w 295"/>
              <a:gd name="T17" fmla="*/ 241 h 332"/>
              <a:gd name="T18" fmla="*/ 292 w 295"/>
              <a:gd name="T19" fmla="*/ 262 h 332"/>
              <a:gd name="T20" fmla="*/ 284 w 295"/>
              <a:gd name="T21" fmla="*/ 281 h 332"/>
              <a:gd name="T22" fmla="*/ 272 w 295"/>
              <a:gd name="T23" fmla="*/ 299 h 332"/>
              <a:gd name="T24" fmla="*/ 255 w 295"/>
              <a:gd name="T25" fmla="*/ 313 h 332"/>
              <a:gd name="T26" fmla="*/ 237 w 295"/>
              <a:gd name="T27" fmla="*/ 325 h 332"/>
              <a:gd name="T28" fmla="*/ 219 w 295"/>
              <a:gd name="T29" fmla="*/ 330 h 332"/>
              <a:gd name="T30" fmla="*/ 199 w 295"/>
              <a:gd name="T31" fmla="*/ 332 h 332"/>
              <a:gd name="T32" fmla="*/ 176 w 295"/>
              <a:gd name="T33" fmla="*/ 330 h 332"/>
              <a:gd name="T34" fmla="*/ 155 w 295"/>
              <a:gd name="T35" fmla="*/ 322 h 332"/>
              <a:gd name="T36" fmla="*/ 137 w 295"/>
              <a:gd name="T37" fmla="*/ 310 h 332"/>
              <a:gd name="T38" fmla="*/ 121 w 295"/>
              <a:gd name="T39" fmla="*/ 293 h 332"/>
              <a:gd name="T40" fmla="*/ 18 w 295"/>
              <a:gd name="T41" fmla="*/ 152 h 332"/>
              <a:gd name="T42" fmla="*/ 8 w 295"/>
              <a:gd name="T43" fmla="*/ 133 h 332"/>
              <a:gd name="T44" fmla="*/ 1 w 295"/>
              <a:gd name="T45" fmla="*/ 113 h 332"/>
              <a:gd name="T46" fmla="*/ 0 w 295"/>
              <a:gd name="T47" fmla="*/ 92 h 332"/>
              <a:gd name="T48" fmla="*/ 3 w 295"/>
              <a:gd name="T49" fmla="*/ 71 h 332"/>
              <a:gd name="T50" fmla="*/ 11 w 295"/>
              <a:gd name="T51" fmla="*/ 51 h 332"/>
              <a:gd name="T52" fmla="*/ 23 w 295"/>
              <a:gd name="T53" fmla="*/ 33 h 332"/>
              <a:gd name="T54" fmla="*/ 40 w 295"/>
              <a:gd name="T55" fmla="*/ 18 h 332"/>
              <a:gd name="T56" fmla="*/ 59 w 295"/>
              <a:gd name="T57" fmla="*/ 7 h 332"/>
              <a:gd name="T58" fmla="*/ 80 w 295"/>
              <a:gd name="T59" fmla="*/ 1 h 332"/>
              <a:gd name="T60" fmla="*/ 101 w 295"/>
              <a:gd name="T61" fmla="*/ 0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95" h="332">
                <a:moveTo>
                  <a:pt x="101" y="0"/>
                </a:moveTo>
                <a:lnTo>
                  <a:pt x="122" y="3"/>
                </a:lnTo>
                <a:lnTo>
                  <a:pt x="142" y="11"/>
                </a:lnTo>
                <a:lnTo>
                  <a:pt x="160" y="23"/>
                </a:lnTo>
                <a:lnTo>
                  <a:pt x="174" y="40"/>
                </a:lnTo>
                <a:lnTo>
                  <a:pt x="277" y="180"/>
                </a:lnTo>
                <a:lnTo>
                  <a:pt x="288" y="199"/>
                </a:lnTo>
                <a:lnTo>
                  <a:pt x="294" y="220"/>
                </a:lnTo>
                <a:lnTo>
                  <a:pt x="295" y="241"/>
                </a:lnTo>
                <a:lnTo>
                  <a:pt x="292" y="262"/>
                </a:lnTo>
                <a:lnTo>
                  <a:pt x="284" y="281"/>
                </a:lnTo>
                <a:lnTo>
                  <a:pt x="272" y="299"/>
                </a:lnTo>
                <a:lnTo>
                  <a:pt x="255" y="313"/>
                </a:lnTo>
                <a:lnTo>
                  <a:pt x="237" y="325"/>
                </a:lnTo>
                <a:lnTo>
                  <a:pt x="219" y="330"/>
                </a:lnTo>
                <a:lnTo>
                  <a:pt x="199" y="332"/>
                </a:lnTo>
                <a:lnTo>
                  <a:pt x="176" y="330"/>
                </a:lnTo>
                <a:lnTo>
                  <a:pt x="155" y="322"/>
                </a:lnTo>
                <a:lnTo>
                  <a:pt x="137" y="310"/>
                </a:lnTo>
                <a:lnTo>
                  <a:pt x="121" y="293"/>
                </a:lnTo>
                <a:lnTo>
                  <a:pt x="18" y="152"/>
                </a:lnTo>
                <a:lnTo>
                  <a:pt x="8" y="133"/>
                </a:lnTo>
                <a:lnTo>
                  <a:pt x="1" y="113"/>
                </a:lnTo>
                <a:lnTo>
                  <a:pt x="0" y="92"/>
                </a:lnTo>
                <a:lnTo>
                  <a:pt x="3" y="71"/>
                </a:lnTo>
                <a:lnTo>
                  <a:pt x="11" y="51"/>
                </a:lnTo>
                <a:lnTo>
                  <a:pt x="23" y="33"/>
                </a:lnTo>
                <a:lnTo>
                  <a:pt x="40" y="18"/>
                </a:lnTo>
                <a:lnTo>
                  <a:pt x="59" y="7"/>
                </a:lnTo>
                <a:lnTo>
                  <a:pt x="80" y="1"/>
                </a:lnTo>
                <a:lnTo>
                  <a:pt x="101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思源黑体 CN Medium" panose="020B0600000000000000" pitchFamily="34" charset="-122"/>
            </a:endParaRPr>
          </a:p>
        </p:txBody>
      </p:sp>
      <p:sp>
        <p:nvSpPr>
          <p:cNvPr id="68" name="Freeform 297">
            <a:extLst>
              <a:ext uri="{FF2B5EF4-FFF2-40B4-BE49-F238E27FC236}">
                <a16:creationId xmlns:a16="http://schemas.microsoft.com/office/drawing/2014/main" id="{63EA6566-4A06-4371-05AB-E5F94F591186}"/>
              </a:ext>
            </a:extLst>
          </p:cNvPr>
          <p:cNvSpPr>
            <a:spLocks/>
          </p:cNvSpPr>
          <p:nvPr/>
        </p:nvSpPr>
        <p:spPr bwMode="auto">
          <a:xfrm>
            <a:off x="6787532" y="5113602"/>
            <a:ext cx="44264" cy="30739"/>
          </a:xfrm>
          <a:custGeom>
            <a:avLst/>
            <a:gdLst>
              <a:gd name="T0" fmla="*/ 254 w 358"/>
              <a:gd name="T1" fmla="*/ 0 h 245"/>
              <a:gd name="T2" fmla="*/ 276 w 358"/>
              <a:gd name="T3" fmla="*/ 0 h 245"/>
              <a:gd name="T4" fmla="*/ 296 w 358"/>
              <a:gd name="T5" fmla="*/ 5 h 245"/>
              <a:gd name="T6" fmla="*/ 315 w 358"/>
              <a:gd name="T7" fmla="*/ 15 h 245"/>
              <a:gd name="T8" fmla="*/ 332 w 358"/>
              <a:gd name="T9" fmla="*/ 29 h 245"/>
              <a:gd name="T10" fmla="*/ 345 w 358"/>
              <a:gd name="T11" fmla="*/ 45 h 245"/>
              <a:gd name="T12" fmla="*/ 354 w 358"/>
              <a:gd name="T13" fmla="*/ 66 h 245"/>
              <a:gd name="T14" fmla="*/ 358 w 358"/>
              <a:gd name="T15" fmla="*/ 87 h 245"/>
              <a:gd name="T16" fmla="*/ 358 w 358"/>
              <a:gd name="T17" fmla="*/ 109 h 245"/>
              <a:gd name="T18" fmla="*/ 353 w 358"/>
              <a:gd name="T19" fmla="*/ 129 h 245"/>
              <a:gd name="T20" fmla="*/ 343 w 358"/>
              <a:gd name="T21" fmla="*/ 148 h 245"/>
              <a:gd name="T22" fmla="*/ 329 w 358"/>
              <a:gd name="T23" fmla="*/ 164 h 245"/>
              <a:gd name="T24" fmla="*/ 313 w 358"/>
              <a:gd name="T25" fmla="*/ 178 h 245"/>
              <a:gd name="T26" fmla="*/ 292 w 358"/>
              <a:gd name="T27" fmla="*/ 186 h 245"/>
              <a:gd name="T28" fmla="*/ 126 w 358"/>
              <a:gd name="T29" fmla="*/ 240 h 245"/>
              <a:gd name="T30" fmla="*/ 112 w 358"/>
              <a:gd name="T31" fmla="*/ 244 h 245"/>
              <a:gd name="T32" fmla="*/ 96 w 358"/>
              <a:gd name="T33" fmla="*/ 245 h 245"/>
              <a:gd name="T34" fmla="*/ 77 w 358"/>
              <a:gd name="T35" fmla="*/ 243 h 245"/>
              <a:gd name="T36" fmla="*/ 58 w 358"/>
              <a:gd name="T37" fmla="*/ 237 h 245"/>
              <a:gd name="T38" fmla="*/ 40 w 358"/>
              <a:gd name="T39" fmla="*/ 227 h 245"/>
              <a:gd name="T40" fmla="*/ 26 w 358"/>
              <a:gd name="T41" fmla="*/ 214 h 245"/>
              <a:gd name="T42" fmla="*/ 13 w 358"/>
              <a:gd name="T43" fmla="*/ 197 h 245"/>
              <a:gd name="T44" fmla="*/ 4 w 358"/>
              <a:gd name="T45" fmla="*/ 179 h 245"/>
              <a:gd name="T46" fmla="*/ 0 w 358"/>
              <a:gd name="T47" fmla="*/ 157 h 245"/>
              <a:gd name="T48" fmla="*/ 1 w 358"/>
              <a:gd name="T49" fmla="*/ 136 h 245"/>
              <a:gd name="T50" fmla="*/ 7 w 358"/>
              <a:gd name="T51" fmla="*/ 115 h 245"/>
              <a:gd name="T52" fmla="*/ 16 w 358"/>
              <a:gd name="T53" fmla="*/ 96 h 245"/>
              <a:gd name="T54" fmla="*/ 29 w 358"/>
              <a:gd name="T55" fmla="*/ 80 h 245"/>
              <a:gd name="T56" fmla="*/ 47 w 358"/>
              <a:gd name="T57" fmla="*/ 67 h 245"/>
              <a:gd name="T58" fmla="*/ 67 w 358"/>
              <a:gd name="T59" fmla="*/ 57 h 245"/>
              <a:gd name="T60" fmla="*/ 233 w 358"/>
              <a:gd name="T61" fmla="*/ 4 h 245"/>
              <a:gd name="T62" fmla="*/ 254 w 358"/>
              <a:gd name="T63" fmla="*/ 0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58" h="245">
                <a:moveTo>
                  <a:pt x="254" y="0"/>
                </a:moveTo>
                <a:lnTo>
                  <a:pt x="276" y="0"/>
                </a:lnTo>
                <a:lnTo>
                  <a:pt x="296" y="5"/>
                </a:lnTo>
                <a:lnTo>
                  <a:pt x="315" y="15"/>
                </a:lnTo>
                <a:lnTo>
                  <a:pt x="332" y="29"/>
                </a:lnTo>
                <a:lnTo>
                  <a:pt x="345" y="45"/>
                </a:lnTo>
                <a:lnTo>
                  <a:pt x="354" y="66"/>
                </a:lnTo>
                <a:lnTo>
                  <a:pt x="358" y="87"/>
                </a:lnTo>
                <a:lnTo>
                  <a:pt x="358" y="109"/>
                </a:lnTo>
                <a:lnTo>
                  <a:pt x="353" y="129"/>
                </a:lnTo>
                <a:lnTo>
                  <a:pt x="343" y="148"/>
                </a:lnTo>
                <a:lnTo>
                  <a:pt x="329" y="164"/>
                </a:lnTo>
                <a:lnTo>
                  <a:pt x="313" y="178"/>
                </a:lnTo>
                <a:lnTo>
                  <a:pt x="292" y="186"/>
                </a:lnTo>
                <a:lnTo>
                  <a:pt x="126" y="240"/>
                </a:lnTo>
                <a:lnTo>
                  <a:pt x="112" y="244"/>
                </a:lnTo>
                <a:lnTo>
                  <a:pt x="96" y="245"/>
                </a:lnTo>
                <a:lnTo>
                  <a:pt x="77" y="243"/>
                </a:lnTo>
                <a:lnTo>
                  <a:pt x="58" y="237"/>
                </a:lnTo>
                <a:lnTo>
                  <a:pt x="40" y="227"/>
                </a:lnTo>
                <a:lnTo>
                  <a:pt x="26" y="214"/>
                </a:lnTo>
                <a:lnTo>
                  <a:pt x="13" y="197"/>
                </a:lnTo>
                <a:lnTo>
                  <a:pt x="4" y="179"/>
                </a:lnTo>
                <a:lnTo>
                  <a:pt x="0" y="157"/>
                </a:lnTo>
                <a:lnTo>
                  <a:pt x="1" y="136"/>
                </a:lnTo>
                <a:lnTo>
                  <a:pt x="7" y="115"/>
                </a:lnTo>
                <a:lnTo>
                  <a:pt x="16" y="96"/>
                </a:lnTo>
                <a:lnTo>
                  <a:pt x="29" y="80"/>
                </a:lnTo>
                <a:lnTo>
                  <a:pt x="47" y="67"/>
                </a:lnTo>
                <a:lnTo>
                  <a:pt x="67" y="57"/>
                </a:lnTo>
                <a:lnTo>
                  <a:pt x="233" y="4"/>
                </a:lnTo>
                <a:lnTo>
                  <a:pt x="254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思源黑体 CN Medium" panose="020B0600000000000000" pitchFamily="34" charset="-122"/>
            </a:endParaRPr>
          </a:p>
        </p:txBody>
      </p:sp>
      <p:sp>
        <p:nvSpPr>
          <p:cNvPr id="69" name="Freeform 298">
            <a:extLst>
              <a:ext uri="{FF2B5EF4-FFF2-40B4-BE49-F238E27FC236}">
                <a16:creationId xmlns:a16="http://schemas.microsoft.com/office/drawing/2014/main" id="{CC5158B9-1DFB-8F2E-19C6-EC9FCD2BF979}"/>
              </a:ext>
            </a:extLst>
          </p:cNvPr>
          <p:cNvSpPr>
            <a:spLocks/>
          </p:cNvSpPr>
          <p:nvPr/>
        </p:nvSpPr>
        <p:spPr bwMode="auto">
          <a:xfrm>
            <a:off x="7000245" y="5252540"/>
            <a:ext cx="24591" cy="45494"/>
          </a:xfrm>
          <a:custGeom>
            <a:avLst/>
            <a:gdLst>
              <a:gd name="T0" fmla="*/ 96 w 192"/>
              <a:gd name="T1" fmla="*/ 0 h 365"/>
              <a:gd name="T2" fmla="*/ 118 w 192"/>
              <a:gd name="T3" fmla="*/ 2 h 365"/>
              <a:gd name="T4" fmla="*/ 138 w 192"/>
              <a:gd name="T5" fmla="*/ 10 h 365"/>
              <a:gd name="T6" fmla="*/ 156 w 192"/>
              <a:gd name="T7" fmla="*/ 21 h 365"/>
              <a:gd name="T8" fmla="*/ 171 w 192"/>
              <a:gd name="T9" fmla="*/ 36 h 365"/>
              <a:gd name="T10" fmla="*/ 183 w 192"/>
              <a:gd name="T11" fmla="*/ 54 h 365"/>
              <a:gd name="T12" fmla="*/ 190 w 192"/>
              <a:gd name="T13" fmla="*/ 74 h 365"/>
              <a:gd name="T14" fmla="*/ 192 w 192"/>
              <a:gd name="T15" fmla="*/ 96 h 365"/>
              <a:gd name="T16" fmla="*/ 192 w 192"/>
              <a:gd name="T17" fmla="*/ 269 h 365"/>
              <a:gd name="T18" fmla="*/ 190 w 192"/>
              <a:gd name="T19" fmla="*/ 291 h 365"/>
              <a:gd name="T20" fmla="*/ 183 w 192"/>
              <a:gd name="T21" fmla="*/ 312 h 365"/>
              <a:gd name="T22" fmla="*/ 171 w 192"/>
              <a:gd name="T23" fmla="*/ 330 h 365"/>
              <a:gd name="T24" fmla="*/ 156 w 192"/>
              <a:gd name="T25" fmla="*/ 344 h 365"/>
              <a:gd name="T26" fmla="*/ 138 w 192"/>
              <a:gd name="T27" fmla="*/ 356 h 365"/>
              <a:gd name="T28" fmla="*/ 118 w 192"/>
              <a:gd name="T29" fmla="*/ 363 h 365"/>
              <a:gd name="T30" fmla="*/ 96 w 192"/>
              <a:gd name="T31" fmla="*/ 365 h 365"/>
              <a:gd name="T32" fmla="*/ 74 w 192"/>
              <a:gd name="T33" fmla="*/ 363 h 365"/>
              <a:gd name="T34" fmla="*/ 54 w 192"/>
              <a:gd name="T35" fmla="*/ 356 h 365"/>
              <a:gd name="T36" fmla="*/ 36 w 192"/>
              <a:gd name="T37" fmla="*/ 344 h 365"/>
              <a:gd name="T38" fmla="*/ 21 w 192"/>
              <a:gd name="T39" fmla="*/ 330 h 365"/>
              <a:gd name="T40" fmla="*/ 9 w 192"/>
              <a:gd name="T41" fmla="*/ 312 h 365"/>
              <a:gd name="T42" fmla="*/ 2 w 192"/>
              <a:gd name="T43" fmla="*/ 291 h 365"/>
              <a:gd name="T44" fmla="*/ 0 w 192"/>
              <a:gd name="T45" fmla="*/ 269 h 365"/>
              <a:gd name="T46" fmla="*/ 0 w 192"/>
              <a:gd name="T47" fmla="*/ 96 h 365"/>
              <a:gd name="T48" fmla="*/ 2 w 192"/>
              <a:gd name="T49" fmla="*/ 74 h 365"/>
              <a:gd name="T50" fmla="*/ 9 w 192"/>
              <a:gd name="T51" fmla="*/ 54 h 365"/>
              <a:gd name="T52" fmla="*/ 21 w 192"/>
              <a:gd name="T53" fmla="*/ 36 h 365"/>
              <a:gd name="T54" fmla="*/ 36 w 192"/>
              <a:gd name="T55" fmla="*/ 21 h 365"/>
              <a:gd name="T56" fmla="*/ 54 w 192"/>
              <a:gd name="T57" fmla="*/ 10 h 365"/>
              <a:gd name="T58" fmla="*/ 74 w 192"/>
              <a:gd name="T59" fmla="*/ 2 h 365"/>
              <a:gd name="T60" fmla="*/ 96 w 192"/>
              <a:gd name="T61" fmla="*/ 0 h 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2" h="365">
                <a:moveTo>
                  <a:pt x="96" y="0"/>
                </a:moveTo>
                <a:lnTo>
                  <a:pt x="118" y="2"/>
                </a:lnTo>
                <a:lnTo>
                  <a:pt x="138" y="10"/>
                </a:lnTo>
                <a:lnTo>
                  <a:pt x="156" y="21"/>
                </a:lnTo>
                <a:lnTo>
                  <a:pt x="171" y="36"/>
                </a:lnTo>
                <a:lnTo>
                  <a:pt x="183" y="54"/>
                </a:lnTo>
                <a:lnTo>
                  <a:pt x="190" y="74"/>
                </a:lnTo>
                <a:lnTo>
                  <a:pt x="192" y="96"/>
                </a:lnTo>
                <a:lnTo>
                  <a:pt x="192" y="269"/>
                </a:lnTo>
                <a:lnTo>
                  <a:pt x="190" y="291"/>
                </a:lnTo>
                <a:lnTo>
                  <a:pt x="183" y="312"/>
                </a:lnTo>
                <a:lnTo>
                  <a:pt x="171" y="330"/>
                </a:lnTo>
                <a:lnTo>
                  <a:pt x="156" y="344"/>
                </a:lnTo>
                <a:lnTo>
                  <a:pt x="138" y="356"/>
                </a:lnTo>
                <a:lnTo>
                  <a:pt x="118" y="363"/>
                </a:lnTo>
                <a:lnTo>
                  <a:pt x="96" y="365"/>
                </a:lnTo>
                <a:lnTo>
                  <a:pt x="74" y="363"/>
                </a:lnTo>
                <a:lnTo>
                  <a:pt x="54" y="356"/>
                </a:lnTo>
                <a:lnTo>
                  <a:pt x="36" y="344"/>
                </a:lnTo>
                <a:lnTo>
                  <a:pt x="21" y="330"/>
                </a:lnTo>
                <a:lnTo>
                  <a:pt x="9" y="312"/>
                </a:lnTo>
                <a:lnTo>
                  <a:pt x="2" y="291"/>
                </a:lnTo>
                <a:lnTo>
                  <a:pt x="0" y="269"/>
                </a:lnTo>
                <a:lnTo>
                  <a:pt x="0" y="96"/>
                </a:lnTo>
                <a:lnTo>
                  <a:pt x="2" y="74"/>
                </a:lnTo>
                <a:lnTo>
                  <a:pt x="9" y="54"/>
                </a:lnTo>
                <a:lnTo>
                  <a:pt x="21" y="36"/>
                </a:lnTo>
                <a:lnTo>
                  <a:pt x="36" y="21"/>
                </a:lnTo>
                <a:lnTo>
                  <a:pt x="54" y="10"/>
                </a:lnTo>
                <a:lnTo>
                  <a:pt x="74" y="2"/>
                </a:lnTo>
                <a:lnTo>
                  <a:pt x="96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思源黑体 CN Medium" panose="020B0600000000000000" pitchFamily="34" charset="-122"/>
            </a:endParaRPr>
          </a:p>
        </p:txBody>
      </p:sp>
      <p:sp>
        <p:nvSpPr>
          <p:cNvPr id="70" name="Freeform 299">
            <a:extLst>
              <a:ext uri="{FF2B5EF4-FFF2-40B4-BE49-F238E27FC236}">
                <a16:creationId xmlns:a16="http://schemas.microsoft.com/office/drawing/2014/main" id="{239A4E15-2196-2CE4-2BBF-C78AEEEF822A}"/>
              </a:ext>
            </a:extLst>
          </p:cNvPr>
          <p:cNvSpPr>
            <a:spLocks/>
          </p:cNvSpPr>
          <p:nvPr/>
        </p:nvSpPr>
        <p:spPr bwMode="auto">
          <a:xfrm>
            <a:off x="7193284" y="5113602"/>
            <a:ext cx="44264" cy="30739"/>
          </a:xfrm>
          <a:custGeom>
            <a:avLst/>
            <a:gdLst>
              <a:gd name="T0" fmla="*/ 104 w 358"/>
              <a:gd name="T1" fmla="*/ 0 h 245"/>
              <a:gd name="T2" fmla="*/ 125 w 358"/>
              <a:gd name="T3" fmla="*/ 4 h 245"/>
              <a:gd name="T4" fmla="*/ 291 w 358"/>
              <a:gd name="T5" fmla="*/ 57 h 245"/>
              <a:gd name="T6" fmla="*/ 311 w 358"/>
              <a:gd name="T7" fmla="*/ 67 h 245"/>
              <a:gd name="T8" fmla="*/ 329 w 358"/>
              <a:gd name="T9" fmla="*/ 80 h 245"/>
              <a:gd name="T10" fmla="*/ 342 w 358"/>
              <a:gd name="T11" fmla="*/ 96 h 245"/>
              <a:gd name="T12" fmla="*/ 351 w 358"/>
              <a:gd name="T13" fmla="*/ 115 h 245"/>
              <a:gd name="T14" fmla="*/ 357 w 358"/>
              <a:gd name="T15" fmla="*/ 136 h 245"/>
              <a:gd name="T16" fmla="*/ 358 w 358"/>
              <a:gd name="T17" fmla="*/ 157 h 245"/>
              <a:gd name="T18" fmla="*/ 354 w 358"/>
              <a:gd name="T19" fmla="*/ 179 h 245"/>
              <a:gd name="T20" fmla="*/ 345 w 358"/>
              <a:gd name="T21" fmla="*/ 197 h 245"/>
              <a:gd name="T22" fmla="*/ 332 w 358"/>
              <a:gd name="T23" fmla="*/ 214 h 245"/>
              <a:gd name="T24" fmla="*/ 318 w 358"/>
              <a:gd name="T25" fmla="*/ 227 h 245"/>
              <a:gd name="T26" fmla="*/ 300 w 358"/>
              <a:gd name="T27" fmla="*/ 237 h 245"/>
              <a:gd name="T28" fmla="*/ 281 w 358"/>
              <a:gd name="T29" fmla="*/ 243 h 245"/>
              <a:gd name="T30" fmla="*/ 262 w 358"/>
              <a:gd name="T31" fmla="*/ 245 h 245"/>
              <a:gd name="T32" fmla="*/ 246 w 358"/>
              <a:gd name="T33" fmla="*/ 244 h 245"/>
              <a:gd name="T34" fmla="*/ 232 w 358"/>
              <a:gd name="T35" fmla="*/ 240 h 245"/>
              <a:gd name="T36" fmla="*/ 66 w 358"/>
              <a:gd name="T37" fmla="*/ 186 h 245"/>
              <a:gd name="T38" fmla="*/ 45 w 358"/>
              <a:gd name="T39" fmla="*/ 178 h 245"/>
              <a:gd name="T40" fmla="*/ 29 w 358"/>
              <a:gd name="T41" fmla="*/ 164 h 245"/>
              <a:gd name="T42" fmla="*/ 15 w 358"/>
              <a:gd name="T43" fmla="*/ 148 h 245"/>
              <a:gd name="T44" fmla="*/ 5 w 358"/>
              <a:gd name="T45" fmla="*/ 129 h 245"/>
              <a:gd name="T46" fmla="*/ 0 w 358"/>
              <a:gd name="T47" fmla="*/ 109 h 245"/>
              <a:gd name="T48" fmla="*/ 0 w 358"/>
              <a:gd name="T49" fmla="*/ 87 h 245"/>
              <a:gd name="T50" fmla="*/ 4 w 358"/>
              <a:gd name="T51" fmla="*/ 66 h 245"/>
              <a:gd name="T52" fmla="*/ 13 w 358"/>
              <a:gd name="T53" fmla="*/ 45 h 245"/>
              <a:gd name="T54" fmla="*/ 26 w 358"/>
              <a:gd name="T55" fmla="*/ 29 h 245"/>
              <a:gd name="T56" fmla="*/ 43 w 358"/>
              <a:gd name="T57" fmla="*/ 15 h 245"/>
              <a:gd name="T58" fmla="*/ 62 w 358"/>
              <a:gd name="T59" fmla="*/ 5 h 245"/>
              <a:gd name="T60" fmla="*/ 82 w 358"/>
              <a:gd name="T61" fmla="*/ 0 h 245"/>
              <a:gd name="T62" fmla="*/ 104 w 358"/>
              <a:gd name="T63" fmla="*/ 0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58" h="245">
                <a:moveTo>
                  <a:pt x="104" y="0"/>
                </a:moveTo>
                <a:lnTo>
                  <a:pt x="125" y="4"/>
                </a:lnTo>
                <a:lnTo>
                  <a:pt x="291" y="57"/>
                </a:lnTo>
                <a:lnTo>
                  <a:pt x="311" y="67"/>
                </a:lnTo>
                <a:lnTo>
                  <a:pt x="329" y="80"/>
                </a:lnTo>
                <a:lnTo>
                  <a:pt x="342" y="96"/>
                </a:lnTo>
                <a:lnTo>
                  <a:pt x="351" y="115"/>
                </a:lnTo>
                <a:lnTo>
                  <a:pt x="357" y="136"/>
                </a:lnTo>
                <a:lnTo>
                  <a:pt x="358" y="157"/>
                </a:lnTo>
                <a:lnTo>
                  <a:pt x="354" y="179"/>
                </a:lnTo>
                <a:lnTo>
                  <a:pt x="345" y="197"/>
                </a:lnTo>
                <a:lnTo>
                  <a:pt x="332" y="214"/>
                </a:lnTo>
                <a:lnTo>
                  <a:pt x="318" y="227"/>
                </a:lnTo>
                <a:lnTo>
                  <a:pt x="300" y="237"/>
                </a:lnTo>
                <a:lnTo>
                  <a:pt x="281" y="243"/>
                </a:lnTo>
                <a:lnTo>
                  <a:pt x="262" y="245"/>
                </a:lnTo>
                <a:lnTo>
                  <a:pt x="246" y="244"/>
                </a:lnTo>
                <a:lnTo>
                  <a:pt x="232" y="240"/>
                </a:lnTo>
                <a:lnTo>
                  <a:pt x="66" y="186"/>
                </a:lnTo>
                <a:lnTo>
                  <a:pt x="45" y="178"/>
                </a:lnTo>
                <a:lnTo>
                  <a:pt x="29" y="164"/>
                </a:lnTo>
                <a:lnTo>
                  <a:pt x="15" y="148"/>
                </a:lnTo>
                <a:lnTo>
                  <a:pt x="5" y="129"/>
                </a:lnTo>
                <a:lnTo>
                  <a:pt x="0" y="109"/>
                </a:lnTo>
                <a:lnTo>
                  <a:pt x="0" y="87"/>
                </a:lnTo>
                <a:lnTo>
                  <a:pt x="4" y="66"/>
                </a:lnTo>
                <a:lnTo>
                  <a:pt x="13" y="45"/>
                </a:lnTo>
                <a:lnTo>
                  <a:pt x="26" y="29"/>
                </a:lnTo>
                <a:lnTo>
                  <a:pt x="43" y="15"/>
                </a:lnTo>
                <a:lnTo>
                  <a:pt x="62" y="5"/>
                </a:lnTo>
                <a:lnTo>
                  <a:pt x="82" y="0"/>
                </a:lnTo>
                <a:lnTo>
                  <a:pt x="104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思源黑体 CN Medium" panose="020B0600000000000000" pitchFamily="34" charset="-122"/>
            </a:endParaRPr>
          </a:p>
        </p:txBody>
      </p:sp>
      <p:sp>
        <p:nvSpPr>
          <p:cNvPr id="73" name="Text Box 7">
            <a:extLst>
              <a:ext uri="{FF2B5EF4-FFF2-40B4-BE49-F238E27FC236}">
                <a16:creationId xmlns:a16="http://schemas.microsoft.com/office/drawing/2014/main" id="{506417DD-2063-B24C-8535-7CB521ABFC32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714850" y="2498209"/>
            <a:ext cx="913883" cy="307777"/>
          </a:xfrm>
          <a:prstGeom prst="rect">
            <a:avLst/>
          </a:prstGeom>
          <a:noFill/>
          <a:ln w="9525" algn="ctr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Medium" panose="020B0600000000000000" pitchFamily="34" charset="-122"/>
              </a:rPr>
              <a:t>100%</a:t>
            </a:r>
          </a:p>
        </p:txBody>
      </p:sp>
      <p:sp>
        <p:nvSpPr>
          <p:cNvPr id="75" name="Text Box 7">
            <a:extLst>
              <a:ext uri="{FF2B5EF4-FFF2-40B4-BE49-F238E27FC236}">
                <a16:creationId xmlns:a16="http://schemas.microsoft.com/office/drawing/2014/main" id="{E6EC5B2E-93C8-472F-283E-65625F22E33B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912349" y="2156097"/>
            <a:ext cx="913883" cy="307777"/>
          </a:xfrm>
          <a:prstGeom prst="rect">
            <a:avLst/>
          </a:prstGeom>
          <a:noFill/>
          <a:ln w="9525" algn="ctr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Medium" panose="020B0600000000000000" pitchFamily="34" charset="-122"/>
              </a:rPr>
              <a:t>100%+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D2F1F5DA-81F8-7E59-BF77-2AEEC79B7726}"/>
              </a:ext>
            </a:extLst>
          </p:cNvPr>
          <p:cNvSpPr txBox="1"/>
          <p:nvPr/>
        </p:nvSpPr>
        <p:spPr>
          <a:xfrm>
            <a:off x="1272996" y="481788"/>
            <a:ext cx="5769042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b="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PRAT 04</a:t>
            </a:r>
            <a:r>
              <a:rPr lang="en-US" altLang="zh-CN" sz="32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/</a:t>
            </a:r>
            <a:r>
              <a:rPr lang="zh-CN" altLang="en-US" sz="32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未来展望</a:t>
            </a:r>
            <a:endParaRPr lang="zh-CN" altLang="en-US" sz="4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4013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图片 136">
            <a:extLst>
              <a:ext uri="{FF2B5EF4-FFF2-40B4-BE49-F238E27FC236}">
                <a16:creationId xmlns:a16="http://schemas.microsoft.com/office/drawing/2014/main" id="{D759C3EB-1BA7-704B-74F6-C2970ABDBDF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973" y="4873132"/>
            <a:ext cx="2273081" cy="181940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4AE0751A-3AAA-6459-A52C-13D93E7E4219}"/>
              </a:ext>
            </a:extLst>
          </p:cNvPr>
          <p:cNvSpPr txBox="1"/>
          <p:nvPr/>
        </p:nvSpPr>
        <p:spPr>
          <a:xfrm>
            <a:off x="1438028" y="1334911"/>
            <a:ext cx="2967350" cy="40011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招聘任用合适人才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3A4EA989-86B1-6F6B-3BE9-E7B82AE5F493}"/>
              </a:ext>
            </a:extLst>
          </p:cNvPr>
          <p:cNvGrpSpPr/>
          <p:nvPr/>
        </p:nvGrpSpPr>
        <p:grpSpPr>
          <a:xfrm>
            <a:off x="974600" y="1245474"/>
            <a:ext cx="811996" cy="661893"/>
            <a:chOff x="974600" y="1245474"/>
            <a:chExt cx="811996" cy="661893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F1DB984A-35BF-B309-8DE6-81D8307DF86D}"/>
                </a:ext>
              </a:extLst>
            </p:cNvPr>
            <p:cNvSpPr/>
            <p:nvPr/>
          </p:nvSpPr>
          <p:spPr>
            <a:xfrm rot="14959632">
              <a:off x="1361643" y="1272225"/>
              <a:ext cx="399320" cy="3993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FD6684A1-663E-350D-82D3-0C508B77FB80}"/>
                </a:ext>
              </a:extLst>
            </p:cNvPr>
            <p:cNvSpPr/>
            <p:nvPr/>
          </p:nvSpPr>
          <p:spPr>
            <a:xfrm rot="14959632">
              <a:off x="956965" y="1263109"/>
              <a:ext cx="661893" cy="62662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</a:endParaRP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2E9FB715-FB44-6F38-711D-29514F25A328}"/>
                </a:ext>
              </a:extLst>
            </p:cNvPr>
            <p:cNvSpPr txBox="1"/>
            <p:nvPr/>
          </p:nvSpPr>
          <p:spPr>
            <a:xfrm>
              <a:off x="1089459" y="1336779"/>
              <a:ext cx="697137" cy="52322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3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96" name="矩形 95">
            <a:extLst>
              <a:ext uri="{FF2B5EF4-FFF2-40B4-BE49-F238E27FC236}">
                <a16:creationId xmlns:a16="http://schemas.microsoft.com/office/drawing/2014/main" id="{3FEAAE91-50AE-0E49-977C-8AA097069313}"/>
              </a:ext>
            </a:extLst>
          </p:cNvPr>
          <p:cNvSpPr/>
          <p:nvPr/>
        </p:nvSpPr>
        <p:spPr>
          <a:xfrm>
            <a:off x="0" y="2096090"/>
            <a:ext cx="12188825" cy="6983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>
              <a:latin typeface="Arial" panose="020B0604020202020204" pitchFamily="34" charset="0"/>
              <a:ea typeface="思源黑体 CN Regular" panose="020B05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9" name="Freeform 24">
            <a:extLst>
              <a:ext uri="{FF2B5EF4-FFF2-40B4-BE49-F238E27FC236}">
                <a16:creationId xmlns:a16="http://schemas.microsoft.com/office/drawing/2014/main" id="{910FC9FC-A4C2-0B7D-CFBA-9F435E176B8A}"/>
              </a:ext>
            </a:extLst>
          </p:cNvPr>
          <p:cNvSpPr>
            <a:spLocks/>
          </p:cNvSpPr>
          <p:nvPr/>
        </p:nvSpPr>
        <p:spPr bwMode="auto">
          <a:xfrm>
            <a:off x="8292928" y="3065790"/>
            <a:ext cx="236025" cy="203469"/>
          </a:xfrm>
          <a:custGeom>
            <a:avLst/>
            <a:gdLst>
              <a:gd name="T0" fmla="*/ 87 w 174"/>
              <a:gd name="T1" fmla="*/ 150 h 150"/>
              <a:gd name="T2" fmla="*/ 174 w 174"/>
              <a:gd name="T3" fmla="*/ 0 h 150"/>
              <a:gd name="T4" fmla="*/ 0 w 174"/>
              <a:gd name="T5" fmla="*/ 0 h 150"/>
              <a:gd name="T6" fmla="*/ 87 w 174"/>
              <a:gd name="T7" fmla="*/ 15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4" h="150">
                <a:moveTo>
                  <a:pt x="87" y="150"/>
                </a:moveTo>
                <a:lnTo>
                  <a:pt x="174" y="0"/>
                </a:lnTo>
                <a:lnTo>
                  <a:pt x="0" y="0"/>
                </a:lnTo>
                <a:lnTo>
                  <a:pt x="87" y="15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600">
              <a:latin typeface="Arial" panose="020B0604020202020204" pitchFamily="34" charset="0"/>
              <a:ea typeface="思源黑体 CN Regular" panose="020B0500000000000000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00" name="组合 99">
            <a:extLst>
              <a:ext uri="{FF2B5EF4-FFF2-40B4-BE49-F238E27FC236}">
                <a16:creationId xmlns:a16="http://schemas.microsoft.com/office/drawing/2014/main" id="{5C9D3DAD-21DF-BED9-094E-C54437D3BA0B}"/>
              </a:ext>
            </a:extLst>
          </p:cNvPr>
          <p:cNvGrpSpPr/>
          <p:nvPr/>
        </p:nvGrpSpPr>
        <p:grpSpPr>
          <a:xfrm>
            <a:off x="1998116" y="1810454"/>
            <a:ext cx="1270740" cy="1269603"/>
            <a:chOff x="1993290" y="3093416"/>
            <a:chExt cx="1516921" cy="1515564"/>
          </a:xfrm>
        </p:grpSpPr>
        <p:sp>
          <p:nvSpPr>
            <p:cNvPr id="101" name="Oval 19">
              <a:extLst>
                <a:ext uri="{FF2B5EF4-FFF2-40B4-BE49-F238E27FC236}">
                  <a16:creationId xmlns:a16="http://schemas.microsoft.com/office/drawing/2014/main" id="{A4DBD8A3-D052-04A9-7A78-F005558E29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3290" y="3093416"/>
              <a:ext cx="1516921" cy="151556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600"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2" name="Oval 20">
              <a:extLst>
                <a:ext uri="{FF2B5EF4-FFF2-40B4-BE49-F238E27FC236}">
                  <a16:creationId xmlns:a16="http://schemas.microsoft.com/office/drawing/2014/main" id="{53486C9A-5A9E-CB2A-B2B6-871D588577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6910" y="3185679"/>
              <a:ext cx="1329680" cy="132968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600" dirty="0"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3" name="Freeform 187">
              <a:extLst>
                <a:ext uri="{FF2B5EF4-FFF2-40B4-BE49-F238E27FC236}">
                  <a16:creationId xmlns:a16="http://schemas.microsoft.com/office/drawing/2014/main" id="{8D7DA0D5-76CD-AB3E-434A-42B6264F9E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40865" y="3666828"/>
              <a:ext cx="598460" cy="386759"/>
            </a:xfrm>
            <a:custGeom>
              <a:avLst/>
              <a:gdLst/>
              <a:ahLst/>
              <a:cxnLst>
                <a:cxn ang="0">
                  <a:pos x="68" y="25"/>
                </a:cxn>
                <a:cxn ang="0">
                  <a:pos x="34" y="44"/>
                </a:cxn>
                <a:cxn ang="0">
                  <a:pos x="1" y="25"/>
                </a:cxn>
                <a:cxn ang="0">
                  <a:pos x="0" y="22"/>
                </a:cxn>
                <a:cxn ang="0">
                  <a:pos x="1" y="20"/>
                </a:cxn>
                <a:cxn ang="0">
                  <a:pos x="34" y="0"/>
                </a:cxn>
                <a:cxn ang="0">
                  <a:pos x="68" y="20"/>
                </a:cxn>
                <a:cxn ang="0">
                  <a:pos x="68" y="22"/>
                </a:cxn>
                <a:cxn ang="0">
                  <a:pos x="68" y="25"/>
                </a:cxn>
                <a:cxn ang="0">
                  <a:pos x="49" y="9"/>
                </a:cxn>
                <a:cxn ang="0">
                  <a:pos x="51" y="17"/>
                </a:cxn>
                <a:cxn ang="0">
                  <a:pos x="34" y="34"/>
                </a:cxn>
                <a:cxn ang="0">
                  <a:pos x="17" y="17"/>
                </a:cxn>
                <a:cxn ang="0">
                  <a:pos x="20" y="9"/>
                </a:cxn>
                <a:cxn ang="0">
                  <a:pos x="5" y="22"/>
                </a:cxn>
                <a:cxn ang="0">
                  <a:pos x="34" y="39"/>
                </a:cxn>
                <a:cxn ang="0">
                  <a:pos x="64" y="22"/>
                </a:cxn>
                <a:cxn ang="0">
                  <a:pos x="49" y="9"/>
                </a:cxn>
                <a:cxn ang="0">
                  <a:pos x="34" y="6"/>
                </a:cxn>
                <a:cxn ang="0">
                  <a:pos x="23" y="17"/>
                </a:cxn>
                <a:cxn ang="0">
                  <a:pos x="25" y="19"/>
                </a:cxn>
                <a:cxn ang="0">
                  <a:pos x="27" y="17"/>
                </a:cxn>
                <a:cxn ang="0">
                  <a:pos x="34" y="9"/>
                </a:cxn>
                <a:cxn ang="0">
                  <a:pos x="36" y="8"/>
                </a:cxn>
                <a:cxn ang="0">
                  <a:pos x="34" y="6"/>
                </a:cxn>
              </a:cxnLst>
              <a:rect l="0" t="0" r="r" b="b"/>
              <a:pathLst>
                <a:path w="68" h="44">
                  <a:moveTo>
                    <a:pt x="68" y="25"/>
                  </a:moveTo>
                  <a:cubicBezTo>
                    <a:pt x="61" y="36"/>
                    <a:pt x="48" y="44"/>
                    <a:pt x="34" y="44"/>
                  </a:cubicBezTo>
                  <a:cubicBezTo>
                    <a:pt x="21" y="44"/>
                    <a:pt x="8" y="36"/>
                    <a:pt x="1" y="25"/>
                  </a:cubicBezTo>
                  <a:cubicBezTo>
                    <a:pt x="1" y="24"/>
                    <a:pt x="0" y="23"/>
                    <a:pt x="0" y="22"/>
                  </a:cubicBezTo>
                  <a:cubicBezTo>
                    <a:pt x="0" y="21"/>
                    <a:pt x="1" y="20"/>
                    <a:pt x="1" y="20"/>
                  </a:cubicBezTo>
                  <a:cubicBezTo>
                    <a:pt x="8" y="8"/>
                    <a:pt x="21" y="0"/>
                    <a:pt x="34" y="0"/>
                  </a:cubicBezTo>
                  <a:cubicBezTo>
                    <a:pt x="48" y="0"/>
                    <a:pt x="61" y="8"/>
                    <a:pt x="68" y="20"/>
                  </a:cubicBezTo>
                  <a:cubicBezTo>
                    <a:pt x="68" y="20"/>
                    <a:pt x="68" y="21"/>
                    <a:pt x="68" y="22"/>
                  </a:cubicBezTo>
                  <a:cubicBezTo>
                    <a:pt x="68" y="23"/>
                    <a:pt x="68" y="24"/>
                    <a:pt x="68" y="25"/>
                  </a:cubicBezTo>
                  <a:close/>
                  <a:moveTo>
                    <a:pt x="49" y="9"/>
                  </a:moveTo>
                  <a:cubicBezTo>
                    <a:pt x="51" y="11"/>
                    <a:pt x="51" y="14"/>
                    <a:pt x="51" y="17"/>
                  </a:cubicBezTo>
                  <a:cubicBezTo>
                    <a:pt x="51" y="27"/>
                    <a:pt x="44" y="34"/>
                    <a:pt x="34" y="34"/>
                  </a:cubicBezTo>
                  <a:cubicBezTo>
                    <a:pt x="25" y="34"/>
                    <a:pt x="17" y="27"/>
                    <a:pt x="17" y="17"/>
                  </a:cubicBezTo>
                  <a:cubicBezTo>
                    <a:pt x="17" y="14"/>
                    <a:pt x="18" y="11"/>
                    <a:pt x="20" y="9"/>
                  </a:cubicBezTo>
                  <a:cubicBezTo>
                    <a:pt x="14" y="12"/>
                    <a:pt x="9" y="17"/>
                    <a:pt x="5" y="22"/>
                  </a:cubicBezTo>
                  <a:cubicBezTo>
                    <a:pt x="12" y="32"/>
                    <a:pt x="22" y="39"/>
                    <a:pt x="34" y="39"/>
                  </a:cubicBezTo>
                  <a:cubicBezTo>
                    <a:pt x="47" y="39"/>
                    <a:pt x="57" y="32"/>
                    <a:pt x="64" y="22"/>
                  </a:cubicBezTo>
                  <a:cubicBezTo>
                    <a:pt x="60" y="17"/>
                    <a:pt x="55" y="12"/>
                    <a:pt x="49" y="9"/>
                  </a:cubicBezTo>
                  <a:close/>
                  <a:moveTo>
                    <a:pt x="34" y="6"/>
                  </a:moveTo>
                  <a:cubicBezTo>
                    <a:pt x="28" y="6"/>
                    <a:pt x="23" y="11"/>
                    <a:pt x="23" y="17"/>
                  </a:cubicBezTo>
                  <a:cubicBezTo>
                    <a:pt x="23" y="18"/>
                    <a:pt x="24" y="19"/>
                    <a:pt x="25" y="19"/>
                  </a:cubicBezTo>
                  <a:cubicBezTo>
                    <a:pt x="26" y="19"/>
                    <a:pt x="27" y="18"/>
                    <a:pt x="27" y="17"/>
                  </a:cubicBezTo>
                  <a:cubicBezTo>
                    <a:pt x="27" y="13"/>
                    <a:pt x="30" y="9"/>
                    <a:pt x="34" y="9"/>
                  </a:cubicBezTo>
                  <a:cubicBezTo>
                    <a:pt x="35" y="9"/>
                    <a:pt x="36" y="9"/>
                    <a:pt x="36" y="8"/>
                  </a:cubicBezTo>
                  <a:cubicBezTo>
                    <a:pt x="36" y="7"/>
                    <a:pt x="35" y="6"/>
                    <a:pt x="34" y="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1375054"/>
              <a:endParaRPr lang="en-US" sz="2400">
                <a:solidFill>
                  <a:srgbClr val="262626"/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3553FEC1-AE94-12F1-5AD0-4E4737D4048E}"/>
              </a:ext>
            </a:extLst>
          </p:cNvPr>
          <p:cNvGrpSpPr/>
          <p:nvPr/>
        </p:nvGrpSpPr>
        <p:grpSpPr>
          <a:xfrm>
            <a:off x="4887127" y="1806502"/>
            <a:ext cx="1270740" cy="1269603"/>
            <a:chOff x="4268671" y="3093416"/>
            <a:chExt cx="1516921" cy="1515564"/>
          </a:xfrm>
        </p:grpSpPr>
        <p:sp>
          <p:nvSpPr>
            <p:cNvPr id="105" name="Oval 6">
              <a:extLst>
                <a:ext uri="{FF2B5EF4-FFF2-40B4-BE49-F238E27FC236}">
                  <a16:creationId xmlns:a16="http://schemas.microsoft.com/office/drawing/2014/main" id="{A4F41D2B-20EB-EA71-CEC7-871C442C2C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8671" y="3093416"/>
              <a:ext cx="1516921" cy="151556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600"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6" name="Oval 7">
              <a:extLst>
                <a:ext uri="{FF2B5EF4-FFF2-40B4-BE49-F238E27FC236}">
                  <a16:creationId xmlns:a16="http://schemas.microsoft.com/office/drawing/2014/main" id="{77CB2D2F-9FCC-ECA6-C272-3019DB972B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2292" y="3185679"/>
              <a:ext cx="1329680" cy="1329680"/>
            </a:xfrm>
            <a:prstGeom prst="ellipse">
              <a:avLst/>
            </a:prstGeom>
            <a:solidFill>
              <a:srgbClr val="FBC6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600"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7" name="Oval 8">
              <a:extLst>
                <a:ext uri="{FF2B5EF4-FFF2-40B4-BE49-F238E27FC236}">
                  <a16:creationId xmlns:a16="http://schemas.microsoft.com/office/drawing/2014/main" id="{B834E79C-4335-F65E-BC88-C3978F47DA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8671" y="3093416"/>
              <a:ext cx="1516921" cy="151556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600"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8" name="Oval 9">
              <a:extLst>
                <a:ext uri="{FF2B5EF4-FFF2-40B4-BE49-F238E27FC236}">
                  <a16:creationId xmlns:a16="http://schemas.microsoft.com/office/drawing/2014/main" id="{7217290F-7183-E529-D9EE-9F9433D0AE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2292" y="3185679"/>
              <a:ext cx="1329680" cy="1329680"/>
            </a:xfrm>
            <a:prstGeom prst="ellipse">
              <a:avLst/>
            </a:prstGeom>
            <a:solidFill>
              <a:srgbClr val="FBC6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600"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9" name="Oval 10">
              <a:extLst>
                <a:ext uri="{FF2B5EF4-FFF2-40B4-BE49-F238E27FC236}">
                  <a16:creationId xmlns:a16="http://schemas.microsoft.com/office/drawing/2014/main" id="{6B38A743-2E4A-14B3-BCB4-C50214390D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2292" y="3185679"/>
              <a:ext cx="1329680" cy="132968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600" dirty="0"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0" name="Freeform 52">
              <a:extLst>
                <a:ext uri="{FF2B5EF4-FFF2-40B4-BE49-F238E27FC236}">
                  <a16:creationId xmlns:a16="http://schemas.microsoft.com/office/drawing/2014/main" id="{1A5C0927-D67D-E0BD-1D6B-09BFB5B30C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43740" y="3593436"/>
              <a:ext cx="545413" cy="545411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0" y="27"/>
                </a:cxn>
                <a:cxn ang="0">
                  <a:pos x="27" y="0"/>
                </a:cxn>
                <a:cxn ang="0">
                  <a:pos x="55" y="27"/>
                </a:cxn>
                <a:cxn ang="0">
                  <a:pos x="27" y="55"/>
                </a:cxn>
                <a:cxn ang="0">
                  <a:pos x="27" y="8"/>
                </a:cxn>
                <a:cxn ang="0">
                  <a:pos x="8" y="27"/>
                </a:cxn>
                <a:cxn ang="0">
                  <a:pos x="27" y="47"/>
                </a:cxn>
                <a:cxn ang="0">
                  <a:pos x="47" y="27"/>
                </a:cxn>
                <a:cxn ang="0">
                  <a:pos x="27" y="8"/>
                </a:cxn>
                <a:cxn ang="0">
                  <a:pos x="32" y="31"/>
                </a:cxn>
                <a:cxn ang="0">
                  <a:pos x="31" y="32"/>
                </a:cxn>
                <a:cxn ang="0">
                  <a:pos x="19" y="32"/>
                </a:cxn>
                <a:cxn ang="0">
                  <a:pos x="18" y="31"/>
                </a:cxn>
                <a:cxn ang="0">
                  <a:pos x="18" y="28"/>
                </a:cxn>
                <a:cxn ang="0">
                  <a:pos x="19" y="27"/>
                </a:cxn>
                <a:cxn ang="0">
                  <a:pos x="27" y="27"/>
                </a:cxn>
                <a:cxn ang="0">
                  <a:pos x="27" y="15"/>
                </a:cxn>
                <a:cxn ang="0">
                  <a:pos x="28" y="14"/>
                </a:cxn>
                <a:cxn ang="0">
                  <a:pos x="31" y="14"/>
                </a:cxn>
                <a:cxn ang="0">
                  <a:pos x="32" y="15"/>
                </a:cxn>
                <a:cxn ang="0">
                  <a:pos x="32" y="31"/>
                </a:cxn>
              </a:cxnLst>
              <a:rect l="0" t="0" r="r" b="b"/>
              <a:pathLst>
                <a:path w="55" h="55">
                  <a:moveTo>
                    <a:pt x="27" y="55"/>
                  </a:moveTo>
                  <a:cubicBezTo>
                    <a:pt x="12" y="55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5"/>
                    <a:pt x="27" y="55"/>
                  </a:cubicBezTo>
                  <a:close/>
                  <a:moveTo>
                    <a:pt x="27" y="8"/>
                  </a:moveTo>
                  <a:cubicBezTo>
                    <a:pt x="16" y="8"/>
                    <a:pt x="8" y="17"/>
                    <a:pt x="8" y="27"/>
                  </a:cubicBezTo>
                  <a:cubicBezTo>
                    <a:pt x="8" y="38"/>
                    <a:pt x="16" y="47"/>
                    <a:pt x="27" y="47"/>
                  </a:cubicBezTo>
                  <a:cubicBezTo>
                    <a:pt x="38" y="47"/>
                    <a:pt x="47" y="38"/>
                    <a:pt x="47" y="27"/>
                  </a:cubicBezTo>
                  <a:cubicBezTo>
                    <a:pt x="47" y="17"/>
                    <a:pt x="38" y="8"/>
                    <a:pt x="27" y="8"/>
                  </a:cubicBezTo>
                  <a:close/>
                  <a:moveTo>
                    <a:pt x="32" y="31"/>
                  </a:moveTo>
                  <a:cubicBezTo>
                    <a:pt x="32" y="31"/>
                    <a:pt x="31" y="32"/>
                    <a:pt x="31" y="32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9" y="32"/>
                    <a:pt x="18" y="31"/>
                    <a:pt x="18" y="31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9" y="27"/>
                    <a:pt x="19" y="27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7" y="14"/>
                    <a:pt x="28" y="14"/>
                    <a:pt x="28" y="14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1" y="14"/>
                    <a:pt x="32" y="14"/>
                    <a:pt x="32" y="15"/>
                  </a:cubicBezTo>
                  <a:lnTo>
                    <a:pt x="32" y="3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1375054"/>
              <a:endParaRPr lang="en-US" sz="2400">
                <a:solidFill>
                  <a:srgbClr val="262626"/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11" name="组合 110">
            <a:extLst>
              <a:ext uri="{FF2B5EF4-FFF2-40B4-BE49-F238E27FC236}">
                <a16:creationId xmlns:a16="http://schemas.microsoft.com/office/drawing/2014/main" id="{63EF558D-AF64-C9EF-CA66-C3D8466106B0}"/>
              </a:ext>
            </a:extLst>
          </p:cNvPr>
          <p:cNvGrpSpPr/>
          <p:nvPr/>
        </p:nvGrpSpPr>
        <p:grpSpPr>
          <a:xfrm>
            <a:off x="7776140" y="1809885"/>
            <a:ext cx="1270740" cy="1269603"/>
            <a:chOff x="6544052" y="3093416"/>
            <a:chExt cx="1516921" cy="1515564"/>
          </a:xfrm>
        </p:grpSpPr>
        <p:sp>
          <p:nvSpPr>
            <p:cNvPr id="112" name="Oval 12">
              <a:extLst>
                <a:ext uri="{FF2B5EF4-FFF2-40B4-BE49-F238E27FC236}">
                  <a16:creationId xmlns:a16="http://schemas.microsoft.com/office/drawing/2014/main" id="{639ADAF8-1B49-7EB9-1895-2BAF586404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44052" y="3093416"/>
              <a:ext cx="1516921" cy="151556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600"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3" name="Oval 13">
              <a:extLst>
                <a:ext uri="{FF2B5EF4-FFF2-40B4-BE49-F238E27FC236}">
                  <a16:creationId xmlns:a16="http://schemas.microsoft.com/office/drawing/2014/main" id="{5124DCF6-5629-B127-5983-08C19B1F49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6316" y="3185679"/>
              <a:ext cx="1331037" cy="132968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600" dirty="0"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4" name="Freeform 56">
              <a:extLst>
                <a:ext uri="{FF2B5EF4-FFF2-40B4-BE49-F238E27FC236}">
                  <a16:creationId xmlns:a16="http://schemas.microsoft.com/office/drawing/2014/main" id="{99435114-C16B-8B0E-B3EC-7D4B40F037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47949" y="3602878"/>
              <a:ext cx="522273" cy="522271"/>
            </a:xfrm>
            <a:custGeom>
              <a:avLst/>
              <a:gdLst/>
              <a:ahLst/>
              <a:cxnLst>
                <a:cxn ang="0">
                  <a:pos x="64" y="42"/>
                </a:cxn>
                <a:cxn ang="0">
                  <a:pos x="63" y="44"/>
                </a:cxn>
                <a:cxn ang="0">
                  <a:pos x="33" y="64"/>
                </a:cxn>
                <a:cxn ang="0">
                  <a:pos x="32" y="64"/>
                </a:cxn>
                <a:cxn ang="0">
                  <a:pos x="30" y="64"/>
                </a:cxn>
                <a:cxn ang="0">
                  <a:pos x="1" y="44"/>
                </a:cxn>
                <a:cxn ang="0">
                  <a:pos x="0" y="42"/>
                </a:cxn>
                <a:cxn ang="0">
                  <a:pos x="0" y="23"/>
                </a:cxn>
                <a:cxn ang="0">
                  <a:pos x="1" y="20"/>
                </a:cxn>
                <a:cxn ang="0">
                  <a:pos x="30" y="1"/>
                </a:cxn>
                <a:cxn ang="0">
                  <a:pos x="32" y="0"/>
                </a:cxn>
                <a:cxn ang="0">
                  <a:pos x="33" y="1"/>
                </a:cxn>
                <a:cxn ang="0">
                  <a:pos x="63" y="20"/>
                </a:cxn>
                <a:cxn ang="0">
                  <a:pos x="64" y="23"/>
                </a:cxn>
                <a:cxn ang="0">
                  <a:pos x="64" y="42"/>
                </a:cxn>
                <a:cxn ang="0">
                  <a:pos x="12" y="32"/>
                </a:cxn>
                <a:cxn ang="0">
                  <a:pos x="5" y="28"/>
                </a:cxn>
                <a:cxn ang="0">
                  <a:pos x="5" y="37"/>
                </a:cxn>
                <a:cxn ang="0">
                  <a:pos x="12" y="32"/>
                </a:cxn>
                <a:cxn ang="0">
                  <a:pos x="29" y="21"/>
                </a:cxn>
                <a:cxn ang="0">
                  <a:pos x="29" y="8"/>
                </a:cxn>
                <a:cxn ang="0">
                  <a:pos x="7" y="23"/>
                </a:cxn>
                <a:cxn ang="0">
                  <a:pos x="17" y="29"/>
                </a:cxn>
                <a:cxn ang="0">
                  <a:pos x="29" y="21"/>
                </a:cxn>
                <a:cxn ang="0">
                  <a:pos x="29" y="56"/>
                </a:cxn>
                <a:cxn ang="0">
                  <a:pos x="29" y="44"/>
                </a:cxn>
                <a:cxn ang="0">
                  <a:pos x="17" y="36"/>
                </a:cxn>
                <a:cxn ang="0">
                  <a:pos x="7" y="42"/>
                </a:cxn>
                <a:cxn ang="0">
                  <a:pos x="29" y="56"/>
                </a:cxn>
                <a:cxn ang="0">
                  <a:pos x="41" y="32"/>
                </a:cxn>
                <a:cxn ang="0">
                  <a:pos x="32" y="26"/>
                </a:cxn>
                <a:cxn ang="0">
                  <a:pos x="22" y="32"/>
                </a:cxn>
                <a:cxn ang="0">
                  <a:pos x="32" y="39"/>
                </a:cxn>
                <a:cxn ang="0">
                  <a:pos x="41" y="32"/>
                </a:cxn>
                <a:cxn ang="0">
                  <a:pos x="56" y="23"/>
                </a:cxn>
                <a:cxn ang="0">
                  <a:pos x="35" y="8"/>
                </a:cxn>
                <a:cxn ang="0">
                  <a:pos x="35" y="21"/>
                </a:cxn>
                <a:cxn ang="0">
                  <a:pos x="46" y="29"/>
                </a:cxn>
                <a:cxn ang="0">
                  <a:pos x="56" y="23"/>
                </a:cxn>
                <a:cxn ang="0">
                  <a:pos x="56" y="42"/>
                </a:cxn>
                <a:cxn ang="0">
                  <a:pos x="46" y="36"/>
                </a:cxn>
                <a:cxn ang="0">
                  <a:pos x="35" y="44"/>
                </a:cxn>
                <a:cxn ang="0">
                  <a:pos x="35" y="56"/>
                </a:cxn>
                <a:cxn ang="0">
                  <a:pos x="56" y="42"/>
                </a:cxn>
                <a:cxn ang="0">
                  <a:pos x="58" y="37"/>
                </a:cxn>
                <a:cxn ang="0">
                  <a:pos x="58" y="28"/>
                </a:cxn>
                <a:cxn ang="0">
                  <a:pos x="51" y="32"/>
                </a:cxn>
                <a:cxn ang="0">
                  <a:pos x="58" y="37"/>
                </a:cxn>
              </a:cxnLst>
              <a:rect l="0" t="0" r="r" b="b"/>
              <a:pathLst>
                <a:path w="64" h="64">
                  <a:moveTo>
                    <a:pt x="64" y="42"/>
                  </a:moveTo>
                  <a:cubicBezTo>
                    <a:pt x="64" y="43"/>
                    <a:pt x="63" y="44"/>
                    <a:pt x="63" y="44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4"/>
                    <a:pt x="32" y="64"/>
                  </a:cubicBezTo>
                  <a:cubicBezTo>
                    <a:pt x="31" y="64"/>
                    <a:pt x="31" y="64"/>
                    <a:pt x="30" y="64"/>
                  </a:cubicBezTo>
                  <a:cubicBezTo>
                    <a:pt x="1" y="44"/>
                    <a:pt x="1" y="44"/>
                    <a:pt x="1" y="44"/>
                  </a:cubicBezTo>
                  <a:cubicBezTo>
                    <a:pt x="0" y="44"/>
                    <a:pt x="0" y="43"/>
                    <a:pt x="0" y="4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2"/>
                    <a:pt x="0" y="21"/>
                    <a:pt x="1" y="20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1" y="1"/>
                    <a:pt x="31" y="0"/>
                    <a:pt x="32" y="0"/>
                  </a:cubicBezTo>
                  <a:cubicBezTo>
                    <a:pt x="32" y="0"/>
                    <a:pt x="33" y="1"/>
                    <a:pt x="33" y="1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63" y="21"/>
                    <a:pt x="64" y="22"/>
                    <a:pt x="64" y="23"/>
                  </a:cubicBezTo>
                  <a:lnTo>
                    <a:pt x="64" y="42"/>
                  </a:lnTo>
                  <a:close/>
                  <a:moveTo>
                    <a:pt x="12" y="32"/>
                  </a:moveTo>
                  <a:cubicBezTo>
                    <a:pt x="5" y="28"/>
                    <a:pt x="5" y="28"/>
                    <a:pt x="5" y="28"/>
                  </a:cubicBezTo>
                  <a:cubicBezTo>
                    <a:pt x="5" y="37"/>
                    <a:pt x="5" y="37"/>
                    <a:pt x="5" y="37"/>
                  </a:cubicBezTo>
                  <a:lnTo>
                    <a:pt x="12" y="32"/>
                  </a:lnTo>
                  <a:close/>
                  <a:moveTo>
                    <a:pt x="29" y="21"/>
                  </a:moveTo>
                  <a:cubicBezTo>
                    <a:pt x="29" y="8"/>
                    <a:pt x="29" y="8"/>
                    <a:pt x="29" y="8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17" y="29"/>
                    <a:pt x="17" y="29"/>
                    <a:pt x="17" y="29"/>
                  </a:cubicBezTo>
                  <a:lnTo>
                    <a:pt x="29" y="21"/>
                  </a:lnTo>
                  <a:close/>
                  <a:moveTo>
                    <a:pt x="29" y="56"/>
                  </a:moveTo>
                  <a:cubicBezTo>
                    <a:pt x="29" y="44"/>
                    <a:pt x="29" y="44"/>
                    <a:pt x="29" y="44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7" y="42"/>
                    <a:pt x="7" y="42"/>
                    <a:pt x="7" y="42"/>
                  </a:cubicBezTo>
                  <a:lnTo>
                    <a:pt x="29" y="56"/>
                  </a:lnTo>
                  <a:close/>
                  <a:moveTo>
                    <a:pt x="41" y="32"/>
                  </a:moveTo>
                  <a:cubicBezTo>
                    <a:pt x="32" y="26"/>
                    <a:pt x="32" y="26"/>
                    <a:pt x="32" y="26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32" y="39"/>
                    <a:pt x="32" y="39"/>
                    <a:pt x="32" y="39"/>
                  </a:cubicBezTo>
                  <a:lnTo>
                    <a:pt x="41" y="32"/>
                  </a:lnTo>
                  <a:close/>
                  <a:moveTo>
                    <a:pt x="56" y="23"/>
                  </a:moveTo>
                  <a:cubicBezTo>
                    <a:pt x="35" y="8"/>
                    <a:pt x="35" y="8"/>
                    <a:pt x="35" y="8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46" y="29"/>
                    <a:pt x="46" y="29"/>
                    <a:pt x="46" y="29"/>
                  </a:cubicBezTo>
                  <a:lnTo>
                    <a:pt x="56" y="23"/>
                  </a:lnTo>
                  <a:close/>
                  <a:moveTo>
                    <a:pt x="56" y="42"/>
                  </a:moveTo>
                  <a:cubicBezTo>
                    <a:pt x="46" y="36"/>
                    <a:pt x="46" y="36"/>
                    <a:pt x="46" y="36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5" y="56"/>
                    <a:pt x="35" y="56"/>
                    <a:pt x="35" y="56"/>
                  </a:cubicBezTo>
                  <a:lnTo>
                    <a:pt x="56" y="42"/>
                  </a:lnTo>
                  <a:close/>
                  <a:moveTo>
                    <a:pt x="58" y="37"/>
                  </a:moveTo>
                  <a:cubicBezTo>
                    <a:pt x="58" y="28"/>
                    <a:pt x="58" y="28"/>
                    <a:pt x="58" y="28"/>
                  </a:cubicBezTo>
                  <a:cubicBezTo>
                    <a:pt x="51" y="32"/>
                    <a:pt x="51" y="32"/>
                    <a:pt x="51" y="32"/>
                  </a:cubicBezTo>
                  <a:lnTo>
                    <a:pt x="58" y="3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1375054"/>
              <a:endParaRPr lang="en-US" sz="2400">
                <a:solidFill>
                  <a:srgbClr val="262626"/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134" name="Freeform 24">
            <a:extLst>
              <a:ext uri="{FF2B5EF4-FFF2-40B4-BE49-F238E27FC236}">
                <a16:creationId xmlns:a16="http://schemas.microsoft.com/office/drawing/2014/main" id="{D049C983-F488-3B4F-E951-F201FE06900D}"/>
              </a:ext>
            </a:extLst>
          </p:cNvPr>
          <p:cNvSpPr>
            <a:spLocks/>
          </p:cNvSpPr>
          <p:nvPr/>
        </p:nvSpPr>
        <p:spPr bwMode="auto">
          <a:xfrm>
            <a:off x="5395533" y="3084011"/>
            <a:ext cx="236025" cy="203469"/>
          </a:xfrm>
          <a:custGeom>
            <a:avLst/>
            <a:gdLst>
              <a:gd name="T0" fmla="*/ 87 w 174"/>
              <a:gd name="T1" fmla="*/ 150 h 150"/>
              <a:gd name="T2" fmla="*/ 174 w 174"/>
              <a:gd name="T3" fmla="*/ 0 h 150"/>
              <a:gd name="T4" fmla="*/ 0 w 174"/>
              <a:gd name="T5" fmla="*/ 0 h 150"/>
              <a:gd name="T6" fmla="*/ 87 w 174"/>
              <a:gd name="T7" fmla="*/ 15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4" h="150">
                <a:moveTo>
                  <a:pt x="87" y="150"/>
                </a:moveTo>
                <a:lnTo>
                  <a:pt x="174" y="0"/>
                </a:lnTo>
                <a:lnTo>
                  <a:pt x="0" y="0"/>
                </a:lnTo>
                <a:lnTo>
                  <a:pt x="87" y="15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600">
              <a:latin typeface="Arial" panose="020B0604020202020204" pitchFamily="34" charset="0"/>
              <a:ea typeface="思源黑体 CN Regular" panose="020B05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5" name="Freeform 24">
            <a:extLst>
              <a:ext uri="{FF2B5EF4-FFF2-40B4-BE49-F238E27FC236}">
                <a16:creationId xmlns:a16="http://schemas.microsoft.com/office/drawing/2014/main" id="{4537C7E5-412F-B8E7-7CE4-E3DEB619623D}"/>
              </a:ext>
            </a:extLst>
          </p:cNvPr>
          <p:cNvSpPr>
            <a:spLocks/>
          </p:cNvSpPr>
          <p:nvPr/>
        </p:nvSpPr>
        <p:spPr bwMode="auto">
          <a:xfrm>
            <a:off x="2506520" y="3065790"/>
            <a:ext cx="236025" cy="203469"/>
          </a:xfrm>
          <a:custGeom>
            <a:avLst/>
            <a:gdLst>
              <a:gd name="T0" fmla="*/ 87 w 174"/>
              <a:gd name="T1" fmla="*/ 150 h 150"/>
              <a:gd name="T2" fmla="*/ 174 w 174"/>
              <a:gd name="T3" fmla="*/ 0 h 150"/>
              <a:gd name="T4" fmla="*/ 0 w 174"/>
              <a:gd name="T5" fmla="*/ 0 h 150"/>
              <a:gd name="T6" fmla="*/ 87 w 174"/>
              <a:gd name="T7" fmla="*/ 15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4" h="150">
                <a:moveTo>
                  <a:pt x="87" y="150"/>
                </a:moveTo>
                <a:lnTo>
                  <a:pt x="174" y="0"/>
                </a:lnTo>
                <a:lnTo>
                  <a:pt x="0" y="0"/>
                </a:lnTo>
                <a:lnTo>
                  <a:pt x="87" y="15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600">
              <a:latin typeface="Arial" panose="020B0604020202020204" pitchFamily="34" charset="0"/>
              <a:ea typeface="思源黑体 CN Regular" panose="020B05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6" name="文本框 135">
            <a:extLst>
              <a:ext uri="{FF2B5EF4-FFF2-40B4-BE49-F238E27FC236}">
                <a16:creationId xmlns:a16="http://schemas.microsoft.com/office/drawing/2014/main" id="{1E18DD20-4DA6-0E41-E3DC-F3835A920CAE}"/>
              </a:ext>
            </a:extLst>
          </p:cNvPr>
          <p:cNvSpPr txBox="1"/>
          <p:nvPr/>
        </p:nvSpPr>
        <p:spPr>
          <a:xfrm>
            <a:off x="1668267" y="3851974"/>
            <a:ext cx="2148555" cy="154625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现场招聘：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全员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网络招聘：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全员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校园招聘：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管培生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员工推荐：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管理干部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人事外包：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信息人才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sp>
        <p:nvSpPr>
          <p:cNvPr id="146" name="文本框 145">
            <a:extLst>
              <a:ext uri="{FF2B5EF4-FFF2-40B4-BE49-F238E27FC236}">
                <a16:creationId xmlns:a16="http://schemas.microsoft.com/office/drawing/2014/main" id="{564B4592-4B7F-7745-842E-1B7AF854CCEF}"/>
              </a:ext>
            </a:extLst>
          </p:cNvPr>
          <p:cNvSpPr txBox="1"/>
          <p:nvPr/>
        </p:nvSpPr>
        <p:spPr>
          <a:xfrm>
            <a:off x="1638776" y="3333419"/>
            <a:ext cx="1935145" cy="396583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>
              <a:lnSpc>
                <a:spcPct val="120000"/>
              </a:lnSpc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招聘渠道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/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适用对象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153" name="直接连接符 152">
            <a:extLst>
              <a:ext uri="{FF2B5EF4-FFF2-40B4-BE49-F238E27FC236}">
                <a16:creationId xmlns:a16="http://schemas.microsoft.com/office/drawing/2014/main" id="{DFF747FC-D994-4D67-8693-D75D0EA5AF3E}"/>
              </a:ext>
            </a:extLst>
          </p:cNvPr>
          <p:cNvCxnSpPr>
            <a:cxnSpLocks/>
          </p:cNvCxnSpPr>
          <p:nvPr/>
        </p:nvCxnSpPr>
        <p:spPr>
          <a:xfrm flipV="1">
            <a:off x="4048924" y="3838203"/>
            <a:ext cx="0" cy="1377264"/>
          </a:xfrm>
          <a:prstGeom prst="line">
            <a:avLst/>
          </a:prstGeom>
          <a:ln w="12700">
            <a:solidFill>
              <a:schemeClr val="accent4">
                <a:lumMod val="75000"/>
                <a:alpha val="44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文本框 153">
            <a:extLst>
              <a:ext uri="{FF2B5EF4-FFF2-40B4-BE49-F238E27FC236}">
                <a16:creationId xmlns:a16="http://schemas.microsoft.com/office/drawing/2014/main" id="{AA68F56F-00A9-CADA-1B8A-A3FE2126E128}"/>
              </a:ext>
            </a:extLst>
          </p:cNvPr>
          <p:cNvSpPr txBox="1"/>
          <p:nvPr/>
        </p:nvSpPr>
        <p:spPr>
          <a:xfrm>
            <a:off x="4728715" y="3330343"/>
            <a:ext cx="1569660" cy="396583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>
              <a:lnSpc>
                <a:spcPct val="120000"/>
              </a:lnSpc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招聘时间计划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55" name="文本框 154">
            <a:extLst>
              <a:ext uri="{FF2B5EF4-FFF2-40B4-BE49-F238E27FC236}">
                <a16:creationId xmlns:a16="http://schemas.microsoft.com/office/drawing/2014/main" id="{DBC35108-752B-C13A-BBC3-5DF235264314}"/>
              </a:ext>
            </a:extLst>
          </p:cNvPr>
          <p:cNvSpPr txBox="1"/>
          <p:nvPr/>
        </p:nvSpPr>
        <p:spPr>
          <a:xfrm>
            <a:off x="4667717" y="3583812"/>
            <a:ext cx="2148555" cy="158242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校园招聘：春秋季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社会招聘：随时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网络招聘：全年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员工推荐：全年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cxnSp>
        <p:nvCxnSpPr>
          <p:cNvPr id="156" name="直接连接符 155">
            <a:extLst>
              <a:ext uri="{FF2B5EF4-FFF2-40B4-BE49-F238E27FC236}">
                <a16:creationId xmlns:a16="http://schemas.microsoft.com/office/drawing/2014/main" id="{69977740-0F75-273E-4A72-EB72DD49FAE0}"/>
              </a:ext>
            </a:extLst>
          </p:cNvPr>
          <p:cNvCxnSpPr>
            <a:cxnSpLocks/>
          </p:cNvCxnSpPr>
          <p:nvPr/>
        </p:nvCxnSpPr>
        <p:spPr>
          <a:xfrm flipV="1">
            <a:off x="7119941" y="3838203"/>
            <a:ext cx="0" cy="1377264"/>
          </a:xfrm>
          <a:prstGeom prst="line">
            <a:avLst/>
          </a:prstGeom>
          <a:ln w="12700">
            <a:solidFill>
              <a:schemeClr val="accent5">
                <a:lumMod val="75000"/>
                <a:alpha val="44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文本框 156">
            <a:extLst>
              <a:ext uri="{FF2B5EF4-FFF2-40B4-BE49-F238E27FC236}">
                <a16:creationId xmlns:a16="http://schemas.microsoft.com/office/drawing/2014/main" id="{B07FABA5-912E-B87A-930C-77F96D26F370}"/>
              </a:ext>
            </a:extLst>
          </p:cNvPr>
          <p:cNvSpPr txBox="1"/>
          <p:nvPr/>
        </p:nvSpPr>
        <p:spPr>
          <a:xfrm>
            <a:off x="7471073" y="3330343"/>
            <a:ext cx="2031325" cy="396583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储备后备管理干部</a:t>
            </a:r>
          </a:p>
        </p:txBody>
      </p:sp>
      <p:sp>
        <p:nvSpPr>
          <p:cNvPr id="158" name="文本框 157">
            <a:extLst>
              <a:ext uri="{FF2B5EF4-FFF2-40B4-BE49-F238E27FC236}">
                <a16:creationId xmlns:a16="http://schemas.microsoft.com/office/drawing/2014/main" id="{B1929F9D-75BF-B9D3-8F92-F18F96AC2563}"/>
              </a:ext>
            </a:extLst>
          </p:cNvPr>
          <p:cNvSpPr txBox="1"/>
          <p:nvPr/>
        </p:nvSpPr>
        <p:spPr>
          <a:xfrm>
            <a:off x="7577626" y="3851974"/>
            <a:ext cx="2434791" cy="154247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引入咨询机构测评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管理干部优势识别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匹配岗位职责与胜任素质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开发人才干部梯队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追踪考核培养任用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066974E7-84BD-BE03-0AEC-271AC22AA7D5}"/>
              </a:ext>
            </a:extLst>
          </p:cNvPr>
          <p:cNvSpPr txBox="1"/>
          <p:nvPr/>
        </p:nvSpPr>
        <p:spPr>
          <a:xfrm>
            <a:off x="1272996" y="481788"/>
            <a:ext cx="5769042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b="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PRAT 04</a:t>
            </a:r>
            <a:r>
              <a:rPr lang="en-US" altLang="zh-CN" sz="32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/</a:t>
            </a:r>
            <a:r>
              <a:rPr lang="zh-CN" altLang="en-US" sz="32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未来展望</a:t>
            </a:r>
            <a:endParaRPr lang="zh-CN" altLang="en-US" sz="4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3933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831E4DDC-0BB6-E3A1-1421-A531F36A059C}"/>
              </a:ext>
            </a:extLst>
          </p:cNvPr>
          <p:cNvSpPr/>
          <p:nvPr/>
        </p:nvSpPr>
        <p:spPr>
          <a:xfrm flipV="1">
            <a:off x="1177398" y="1787458"/>
            <a:ext cx="8562176" cy="4562066"/>
          </a:xfrm>
          <a:prstGeom prst="roundRect">
            <a:avLst>
              <a:gd name="adj" fmla="val 7034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AE0751A-3AAA-6459-A52C-13D93E7E4219}"/>
              </a:ext>
            </a:extLst>
          </p:cNvPr>
          <p:cNvSpPr txBox="1"/>
          <p:nvPr/>
        </p:nvSpPr>
        <p:spPr>
          <a:xfrm>
            <a:off x="1312210" y="1944484"/>
            <a:ext cx="2967350" cy="40011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完成部门常规工作</a:t>
            </a:r>
          </a:p>
        </p:txBody>
      </p:sp>
      <p:cxnSp>
        <p:nvCxnSpPr>
          <p:cNvPr id="68" name="直接连接符 67">
            <a:extLst>
              <a:ext uri="{FF2B5EF4-FFF2-40B4-BE49-F238E27FC236}">
                <a16:creationId xmlns:a16="http://schemas.microsoft.com/office/drawing/2014/main" id="{720B478F-C16A-28A3-F7D1-D11DF5284A74}"/>
              </a:ext>
            </a:extLst>
          </p:cNvPr>
          <p:cNvCxnSpPr/>
          <p:nvPr/>
        </p:nvCxnSpPr>
        <p:spPr>
          <a:xfrm>
            <a:off x="1362403" y="2521755"/>
            <a:ext cx="3507339" cy="0"/>
          </a:xfrm>
          <a:prstGeom prst="line">
            <a:avLst/>
          </a:prstGeom>
          <a:ln w="12700">
            <a:solidFill>
              <a:schemeClr val="bg1">
                <a:alpha val="44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矩形: 圆角 68">
            <a:extLst>
              <a:ext uri="{FF2B5EF4-FFF2-40B4-BE49-F238E27FC236}">
                <a16:creationId xmlns:a16="http://schemas.microsoft.com/office/drawing/2014/main" id="{030FEADE-BE02-A9BF-9FEC-9549C0479C04}"/>
              </a:ext>
            </a:extLst>
          </p:cNvPr>
          <p:cNvSpPr/>
          <p:nvPr/>
        </p:nvSpPr>
        <p:spPr>
          <a:xfrm>
            <a:off x="1715346" y="2822202"/>
            <a:ext cx="1775593" cy="46439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C6BE920F-69EE-4A60-2469-7B676320FA2A}"/>
              </a:ext>
            </a:extLst>
          </p:cNvPr>
          <p:cNvSpPr txBox="1"/>
          <p:nvPr/>
        </p:nvSpPr>
        <p:spPr>
          <a:xfrm>
            <a:off x="1828674" y="2865662"/>
            <a:ext cx="1466984" cy="2217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hangingPunct="0">
              <a:lnSpc>
                <a:spcPct val="130000"/>
              </a:lnSpc>
            </a:pPr>
            <a:r>
              <a:rPr lang="zh-CN" altLang="en-US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人力资源规划</a:t>
            </a:r>
          </a:p>
        </p:txBody>
      </p:sp>
      <p:sp>
        <p:nvSpPr>
          <p:cNvPr id="70" name="矩形: 圆角 69">
            <a:extLst>
              <a:ext uri="{FF2B5EF4-FFF2-40B4-BE49-F238E27FC236}">
                <a16:creationId xmlns:a16="http://schemas.microsoft.com/office/drawing/2014/main" id="{CD1C916A-DB8D-B303-6FE8-A8160A3162CF}"/>
              </a:ext>
            </a:extLst>
          </p:cNvPr>
          <p:cNvSpPr/>
          <p:nvPr/>
        </p:nvSpPr>
        <p:spPr>
          <a:xfrm>
            <a:off x="3700974" y="2822202"/>
            <a:ext cx="1775593" cy="46439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8477EC13-F6DF-92A1-3FE1-6428E823C782}"/>
              </a:ext>
            </a:extLst>
          </p:cNvPr>
          <p:cNvSpPr txBox="1"/>
          <p:nvPr/>
        </p:nvSpPr>
        <p:spPr>
          <a:xfrm>
            <a:off x="3814302" y="2865662"/>
            <a:ext cx="1466984" cy="2217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hangingPunct="0">
              <a:lnSpc>
                <a:spcPct val="130000"/>
              </a:lnSpc>
            </a:pPr>
            <a:r>
              <a:rPr lang="zh-CN" altLang="en-US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绩效考核管理</a:t>
            </a:r>
          </a:p>
        </p:txBody>
      </p:sp>
      <p:sp>
        <p:nvSpPr>
          <p:cNvPr id="72" name="矩形: 圆角 71">
            <a:extLst>
              <a:ext uri="{FF2B5EF4-FFF2-40B4-BE49-F238E27FC236}">
                <a16:creationId xmlns:a16="http://schemas.microsoft.com/office/drawing/2014/main" id="{C7C039D6-50FB-1D90-2D5D-E544AB9E49A2}"/>
              </a:ext>
            </a:extLst>
          </p:cNvPr>
          <p:cNvSpPr/>
          <p:nvPr/>
        </p:nvSpPr>
        <p:spPr>
          <a:xfrm>
            <a:off x="5674913" y="2821030"/>
            <a:ext cx="1775593" cy="46439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25F7BA2F-CE2F-6ED5-01BB-01E2B4E0C0A1}"/>
              </a:ext>
            </a:extLst>
          </p:cNvPr>
          <p:cNvSpPr txBox="1"/>
          <p:nvPr/>
        </p:nvSpPr>
        <p:spPr>
          <a:xfrm>
            <a:off x="5788241" y="2864490"/>
            <a:ext cx="1466984" cy="2217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hangingPunct="0">
              <a:lnSpc>
                <a:spcPct val="130000"/>
              </a:lnSpc>
            </a:pPr>
            <a:r>
              <a:rPr lang="zh-CN" altLang="en-US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薪酬福利管理</a:t>
            </a:r>
          </a:p>
        </p:txBody>
      </p:sp>
      <p:sp>
        <p:nvSpPr>
          <p:cNvPr id="74" name="矩形: 圆角 73">
            <a:extLst>
              <a:ext uri="{FF2B5EF4-FFF2-40B4-BE49-F238E27FC236}">
                <a16:creationId xmlns:a16="http://schemas.microsoft.com/office/drawing/2014/main" id="{137A8D17-91D1-1AE2-3634-2AD7FC995104}"/>
              </a:ext>
            </a:extLst>
          </p:cNvPr>
          <p:cNvSpPr/>
          <p:nvPr/>
        </p:nvSpPr>
        <p:spPr>
          <a:xfrm>
            <a:off x="7659370" y="2821030"/>
            <a:ext cx="1775593" cy="46439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12ACBE0F-260E-9789-4ED3-F6FAD5F66ADB}"/>
              </a:ext>
            </a:extLst>
          </p:cNvPr>
          <p:cNvSpPr txBox="1"/>
          <p:nvPr/>
        </p:nvSpPr>
        <p:spPr>
          <a:xfrm>
            <a:off x="7813674" y="2864490"/>
            <a:ext cx="1466984" cy="2217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hangingPunct="0">
              <a:lnSpc>
                <a:spcPct val="130000"/>
              </a:lnSpc>
            </a:pPr>
            <a:r>
              <a:rPr lang="zh-CN" altLang="en-US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劳动关系管理</a:t>
            </a:r>
          </a:p>
        </p:txBody>
      </p:sp>
      <p:sp>
        <p:nvSpPr>
          <p:cNvPr id="76" name="矩形: 圆角 75">
            <a:extLst>
              <a:ext uri="{FF2B5EF4-FFF2-40B4-BE49-F238E27FC236}">
                <a16:creationId xmlns:a16="http://schemas.microsoft.com/office/drawing/2014/main" id="{EAA8F797-B4B9-4595-AF65-78A76EFB6944}"/>
              </a:ext>
            </a:extLst>
          </p:cNvPr>
          <p:cNvSpPr/>
          <p:nvPr/>
        </p:nvSpPr>
        <p:spPr>
          <a:xfrm>
            <a:off x="1915742" y="3622168"/>
            <a:ext cx="1292575" cy="46439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2000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DE0E6304-98BF-8368-FADD-BA386CC44BB3}"/>
              </a:ext>
            </a:extLst>
          </p:cNvPr>
          <p:cNvSpPr txBox="1"/>
          <p:nvPr/>
        </p:nvSpPr>
        <p:spPr>
          <a:xfrm>
            <a:off x="1952706" y="3704142"/>
            <a:ext cx="1113480" cy="19158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hangingPunct="0">
              <a:lnSpc>
                <a:spcPct val="130000"/>
              </a:lnSpc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人才盘点</a:t>
            </a:r>
          </a:p>
        </p:txBody>
      </p:sp>
      <p:sp>
        <p:nvSpPr>
          <p:cNvPr id="78" name="矩形: 圆角 77">
            <a:extLst>
              <a:ext uri="{FF2B5EF4-FFF2-40B4-BE49-F238E27FC236}">
                <a16:creationId xmlns:a16="http://schemas.microsoft.com/office/drawing/2014/main" id="{26176A3C-7A7E-11A4-D00E-50082AB4BCCB}"/>
              </a:ext>
            </a:extLst>
          </p:cNvPr>
          <p:cNvSpPr/>
          <p:nvPr/>
        </p:nvSpPr>
        <p:spPr>
          <a:xfrm>
            <a:off x="1924533" y="4214362"/>
            <a:ext cx="1292575" cy="46439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2000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AE97B671-5A6C-BF1D-C626-62777398C42B}"/>
              </a:ext>
            </a:extLst>
          </p:cNvPr>
          <p:cNvSpPr txBox="1"/>
          <p:nvPr/>
        </p:nvSpPr>
        <p:spPr>
          <a:xfrm>
            <a:off x="1961497" y="4296336"/>
            <a:ext cx="1113480" cy="19158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hangingPunct="0">
              <a:lnSpc>
                <a:spcPct val="130000"/>
              </a:lnSpc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人才评价</a:t>
            </a:r>
          </a:p>
        </p:txBody>
      </p:sp>
      <p:sp>
        <p:nvSpPr>
          <p:cNvPr id="80" name="矩形: 圆角 79">
            <a:extLst>
              <a:ext uri="{FF2B5EF4-FFF2-40B4-BE49-F238E27FC236}">
                <a16:creationId xmlns:a16="http://schemas.microsoft.com/office/drawing/2014/main" id="{D4F32ADE-A2E7-2D25-E667-5F8B9B765BEB}"/>
              </a:ext>
            </a:extLst>
          </p:cNvPr>
          <p:cNvSpPr/>
          <p:nvPr/>
        </p:nvSpPr>
        <p:spPr>
          <a:xfrm>
            <a:off x="1911126" y="4807438"/>
            <a:ext cx="1292575" cy="46439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2000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44461836-B932-C2C6-B338-FE3178F54CFC}"/>
              </a:ext>
            </a:extLst>
          </p:cNvPr>
          <p:cNvSpPr txBox="1"/>
          <p:nvPr/>
        </p:nvSpPr>
        <p:spPr>
          <a:xfrm>
            <a:off x="1948090" y="4889412"/>
            <a:ext cx="1113480" cy="19158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hangingPunct="0">
              <a:lnSpc>
                <a:spcPct val="130000"/>
              </a:lnSpc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职位管理</a:t>
            </a:r>
          </a:p>
        </p:txBody>
      </p:sp>
      <p:sp>
        <p:nvSpPr>
          <p:cNvPr id="88" name="矩形: 圆角 87">
            <a:extLst>
              <a:ext uri="{FF2B5EF4-FFF2-40B4-BE49-F238E27FC236}">
                <a16:creationId xmlns:a16="http://schemas.microsoft.com/office/drawing/2014/main" id="{6839CE85-970E-E293-87CA-302D453BC8F9}"/>
              </a:ext>
            </a:extLst>
          </p:cNvPr>
          <p:cNvSpPr/>
          <p:nvPr/>
        </p:nvSpPr>
        <p:spPr>
          <a:xfrm>
            <a:off x="3918279" y="3625814"/>
            <a:ext cx="1292575" cy="46439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2000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id="{C7CCE9F5-7109-543F-8DE7-90387D47D7B4}"/>
              </a:ext>
            </a:extLst>
          </p:cNvPr>
          <p:cNvSpPr txBox="1"/>
          <p:nvPr/>
        </p:nvSpPr>
        <p:spPr>
          <a:xfrm>
            <a:off x="3955243" y="3707788"/>
            <a:ext cx="1113480" cy="19158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hangingPunct="0">
              <a:lnSpc>
                <a:spcPct val="130000"/>
              </a:lnSpc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考核计划</a:t>
            </a:r>
          </a:p>
        </p:txBody>
      </p:sp>
      <p:sp>
        <p:nvSpPr>
          <p:cNvPr id="90" name="矩形: 圆角 89">
            <a:extLst>
              <a:ext uri="{FF2B5EF4-FFF2-40B4-BE49-F238E27FC236}">
                <a16:creationId xmlns:a16="http://schemas.microsoft.com/office/drawing/2014/main" id="{C881778B-7AB3-3B1C-1F4E-BF2EA2EB9E17}"/>
              </a:ext>
            </a:extLst>
          </p:cNvPr>
          <p:cNvSpPr/>
          <p:nvPr/>
        </p:nvSpPr>
        <p:spPr>
          <a:xfrm>
            <a:off x="3927070" y="4218008"/>
            <a:ext cx="1292575" cy="46439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2000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91" name="文本框 90">
            <a:extLst>
              <a:ext uri="{FF2B5EF4-FFF2-40B4-BE49-F238E27FC236}">
                <a16:creationId xmlns:a16="http://schemas.microsoft.com/office/drawing/2014/main" id="{71A923E6-F3BD-9137-AA60-60E9E3CB4909}"/>
              </a:ext>
            </a:extLst>
          </p:cNvPr>
          <p:cNvSpPr txBox="1"/>
          <p:nvPr/>
        </p:nvSpPr>
        <p:spPr>
          <a:xfrm>
            <a:off x="3964034" y="4299982"/>
            <a:ext cx="1113480" cy="19158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hangingPunct="0">
              <a:lnSpc>
                <a:spcPct val="130000"/>
              </a:lnSpc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绩效指标</a:t>
            </a:r>
          </a:p>
        </p:txBody>
      </p:sp>
      <p:sp>
        <p:nvSpPr>
          <p:cNvPr id="92" name="矩形: 圆角 91">
            <a:extLst>
              <a:ext uri="{FF2B5EF4-FFF2-40B4-BE49-F238E27FC236}">
                <a16:creationId xmlns:a16="http://schemas.microsoft.com/office/drawing/2014/main" id="{47001523-485A-A667-EF82-D93C49931A82}"/>
              </a:ext>
            </a:extLst>
          </p:cNvPr>
          <p:cNvSpPr/>
          <p:nvPr/>
        </p:nvSpPr>
        <p:spPr>
          <a:xfrm>
            <a:off x="3924908" y="4807438"/>
            <a:ext cx="1292575" cy="46439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2000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05602668-1CA2-17CB-5A39-78523C64B677}"/>
              </a:ext>
            </a:extLst>
          </p:cNvPr>
          <p:cNvSpPr txBox="1"/>
          <p:nvPr/>
        </p:nvSpPr>
        <p:spPr>
          <a:xfrm>
            <a:off x="3964034" y="4895406"/>
            <a:ext cx="1113480" cy="19158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hangingPunct="0">
              <a:lnSpc>
                <a:spcPct val="130000"/>
              </a:lnSpc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奖惩制度</a:t>
            </a:r>
          </a:p>
        </p:txBody>
      </p:sp>
      <p:sp>
        <p:nvSpPr>
          <p:cNvPr id="95" name="矩形: 圆角 94">
            <a:extLst>
              <a:ext uri="{FF2B5EF4-FFF2-40B4-BE49-F238E27FC236}">
                <a16:creationId xmlns:a16="http://schemas.microsoft.com/office/drawing/2014/main" id="{867A6D99-29AC-1564-D0B6-46CCD5173C06}"/>
              </a:ext>
            </a:extLst>
          </p:cNvPr>
          <p:cNvSpPr/>
          <p:nvPr/>
        </p:nvSpPr>
        <p:spPr>
          <a:xfrm>
            <a:off x="5912026" y="3604098"/>
            <a:ext cx="1292575" cy="46439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2000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96" name="文本框 95">
            <a:extLst>
              <a:ext uri="{FF2B5EF4-FFF2-40B4-BE49-F238E27FC236}">
                <a16:creationId xmlns:a16="http://schemas.microsoft.com/office/drawing/2014/main" id="{5D529EC7-5355-7BB7-C675-ECFAA4E9F145}"/>
              </a:ext>
            </a:extLst>
          </p:cNvPr>
          <p:cNvSpPr txBox="1"/>
          <p:nvPr/>
        </p:nvSpPr>
        <p:spPr>
          <a:xfrm>
            <a:off x="5948990" y="3686072"/>
            <a:ext cx="1113480" cy="19158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hangingPunct="0">
              <a:lnSpc>
                <a:spcPct val="130000"/>
              </a:lnSpc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薪酬结构</a:t>
            </a:r>
          </a:p>
        </p:txBody>
      </p:sp>
      <p:sp>
        <p:nvSpPr>
          <p:cNvPr id="97" name="矩形: 圆角 96">
            <a:extLst>
              <a:ext uri="{FF2B5EF4-FFF2-40B4-BE49-F238E27FC236}">
                <a16:creationId xmlns:a16="http://schemas.microsoft.com/office/drawing/2014/main" id="{D2844FE6-0C8F-A83E-7CC6-3BDE5943728B}"/>
              </a:ext>
            </a:extLst>
          </p:cNvPr>
          <p:cNvSpPr/>
          <p:nvPr/>
        </p:nvSpPr>
        <p:spPr>
          <a:xfrm>
            <a:off x="5920817" y="4196292"/>
            <a:ext cx="1292575" cy="46439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2000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98" name="文本框 97">
            <a:extLst>
              <a:ext uri="{FF2B5EF4-FFF2-40B4-BE49-F238E27FC236}">
                <a16:creationId xmlns:a16="http://schemas.microsoft.com/office/drawing/2014/main" id="{B418B8FD-50E0-E8A6-05BE-9E0DF50456A1}"/>
              </a:ext>
            </a:extLst>
          </p:cNvPr>
          <p:cNvSpPr txBox="1"/>
          <p:nvPr/>
        </p:nvSpPr>
        <p:spPr>
          <a:xfrm>
            <a:off x="5957781" y="4278266"/>
            <a:ext cx="1113480" cy="19158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hangingPunct="0">
              <a:lnSpc>
                <a:spcPct val="130000"/>
              </a:lnSpc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薪酬调查</a:t>
            </a:r>
          </a:p>
        </p:txBody>
      </p:sp>
      <p:sp>
        <p:nvSpPr>
          <p:cNvPr id="99" name="矩形: 圆角 98">
            <a:extLst>
              <a:ext uri="{FF2B5EF4-FFF2-40B4-BE49-F238E27FC236}">
                <a16:creationId xmlns:a16="http://schemas.microsoft.com/office/drawing/2014/main" id="{1E22D963-E928-37A5-3D39-C08055285A3B}"/>
              </a:ext>
            </a:extLst>
          </p:cNvPr>
          <p:cNvSpPr/>
          <p:nvPr/>
        </p:nvSpPr>
        <p:spPr>
          <a:xfrm>
            <a:off x="5918655" y="4785722"/>
            <a:ext cx="1292575" cy="46439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2000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100" name="文本框 99">
            <a:extLst>
              <a:ext uri="{FF2B5EF4-FFF2-40B4-BE49-F238E27FC236}">
                <a16:creationId xmlns:a16="http://schemas.microsoft.com/office/drawing/2014/main" id="{FC0A5477-DF49-252A-F86B-D8148BCAB71D}"/>
              </a:ext>
            </a:extLst>
          </p:cNvPr>
          <p:cNvSpPr txBox="1"/>
          <p:nvPr/>
        </p:nvSpPr>
        <p:spPr>
          <a:xfrm>
            <a:off x="5957781" y="4873690"/>
            <a:ext cx="1113480" cy="19158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hangingPunct="0">
              <a:lnSpc>
                <a:spcPct val="130000"/>
              </a:lnSpc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修正体系</a:t>
            </a:r>
          </a:p>
        </p:txBody>
      </p:sp>
      <p:sp>
        <p:nvSpPr>
          <p:cNvPr id="102" name="矩形: 圆角 101">
            <a:extLst>
              <a:ext uri="{FF2B5EF4-FFF2-40B4-BE49-F238E27FC236}">
                <a16:creationId xmlns:a16="http://schemas.microsoft.com/office/drawing/2014/main" id="{FC50D36F-8AE8-B54B-14D5-05676803FA9D}"/>
              </a:ext>
            </a:extLst>
          </p:cNvPr>
          <p:cNvSpPr/>
          <p:nvPr/>
        </p:nvSpPr>
        <p:spPr>
          <a:xfrm>
            <a:off x="7909955" y="3622168"/>
            <a:ext cx="1292575" cy="46439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2000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103" name="文本框 102">
            <a:extLst>
              <a:ext uri="{FF2B5EF4-FFF2-40B4-BE49-F238E27FC236}">
                <a16:creationId xmlns:a16="http://schemas.microsoft.com/office/drawing/2014/main" id="{E4518CDA-4035-572B-31E4-97781E5616C0}"/>
              </a:ext>
            </a:extLst>
          </p:cNvPr>
          <p:cNvSpPr txBox="1"/>
          <p:nvPr/>
        </p:nvSpPr>
        <p:spPr>
          <a:xfrm>
            <a:off x="7946919" y="3704142"/>
            <a:ext cx="1113480" cy="19158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hangingPunct="0">
              <a:lnSpc>
                <a:spcPct val="130000"/>
              </a:lnSpc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纪律管理</a:t>
            </a:r>
          </a:p>
        </p:txBody>
      </p:sp>
      <p:sp>
        <p:nvSpPr>
          <p:cNvPr id="104" name="矩形: 圆角 103">
            <a:extLst>
              <a:ext uri="{FF2B5EF4-FFF2-40B4-BE49-F238E27FC236}">
                <a16:creationId xmlns:a16="http://schemas.microsoft.com/office/drawing/2014/main" id="{C355385E-B4E3-0A94-8778-E80258352A8D}"/>
              </a:ext>
            </a:extLst>
          </p:cNvPr>
          <p:cNvSpPr/>
          <p:nvPr/>
        </p:nvSpPr>
        <p:spPr>
          <a:xfrm>
            <a:off x="7918746" y="4214362"/>
            <a:ext cx="1292575" cy="46439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2000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105" name="文本框 104">
            <a:extLst>
              <a:ext uri="{FF2B5EF4-FFF2-40B4-BE49-F238E27FC236}">
                <a16:creationId xmlns:a16="http://schemas.microsoft.com/office/drawing/2014/main" id="{9BAFEC19-B0A5-045B-AF69-F1C8358C4BBB}"/>
              </a:ext>
            </a:extLst>
          </p:cNvPr>
          <p:cNvSpPr txBox="1"/>
          <p:nvPr/>
        </p:nvSpPr>
        <p:spPr>
          <a:xfrm>
            <a:off x="7955710" y="4296336"/>
            <a:ext cx="1113480" cy="19158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hangingPunct="0">
              <a:lnSpc>
                <a:spcPct val="130000"/>
              </a:lnSpc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争议处理</a:t>
            </a:r>
          </a:p>
        </p:txBody>
      </p:sp>
      <p:sp>
        <p:nvSpPr>
          <p:cNvPr id="106" name="矩形: 圆角 105">
            <a:extLst>
              <a:ext uri="{FF2B5EF4-FFF2-40B4-BE49-F238E27FC236}">
                <a16:creationId xmlns:a16="http://schemas.microsoft.com/office/drawing/2014/main" id="{A7B25DF8-BCF2-9F70-8597-781E3995769A}"/>
              </a:ext>
            </a:extLst>
          </p:cNvPr>
          <p:cNvSpPr/>
          <p:nvPr/>
        </p:nvSpPr>
        <p:spPr>
          <a:xfrm>
            <a:off x="7916584" y="4803792"/>
            <a:ext cx="1292575" cy="46439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2000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107" name="文本框 106">
            <a:extLst>
              <a:ext uri="{FF2B5EF4-FFF2-40B4-BE49-F238E27FC236}">
                <a16:creationId xmlns:a16="http://schemas.microsoft.com/office/drawing/2014/main" id="{CB2CC01C-D9C2-5A3E-C137-3A1035BB8A08}"/>
              </a:ext>
            </a:extLst>
          </p:cNvPr>
          <p:cNvSpPr txBox="1"/>
          <p:nvPr/>
        </p:nvSpPr>
        <p:spPr>
          <a:xfrm>
            <a:off x="7955710" y="4891760"/>
            <a:ext cx="1113480" cy="19158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hangingPunct="0">
              <a:lnSpc>
                <a:spcPct val="130000"/>
              </a:lnSpc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文化建设</a:t>
            </a:r>
          </a:p>
        </p:txBody>
      </p:sp>
      <p:sp>
        <p:nvSpPr>
          <p:cNvPr id="108" name="矩形: 圆角 107">
            <a:extLst>
              <a:ext uri="{FF2B5EF4-FFF2-40B4-BE49-F238E27FC236}">
                <a16:creationId xmlns:a16="http://schemas.microsoft.com/office/drawing/2014/main" id="{8102BF6D-266E-466F-533A-C9643E30A74A}"/>
              </a:ext>
            </a:extLst>
          </p:cNvPr>
          <p:cNvSpPr/>
          <p:nvPr/>
        </p:nvSpPr>
        <p:spPr>
          <a:xfrm>
            <a:off x="7915896" y="5393365"/>
            <a:ext cx="1292575" cy="46439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2000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109" name="文本框 108">
            <a:extLst>
              <a:ext uri="{FF2B5EF4-FFF2-40B4-BE49-F238E27FC236}">
                <a16:creationId xmlns:a16="http://schemas.microsoft.com/office/drawing/2014/main" id="{FFC42FC7-B483-76EF-F907-A4DAF7493977}"/>
              </a:ext>
            </a:extLst>
          </p:cNvPr>
          <p:cNvSpPr txBox="1"/>
          <p:nvPr/>
        </p:nvSpPr>
        <p:spPr>
          <a:xfrm>
            <a:off x="7960232" y="5482270"/>
            <a:ext cx="1113480" cy="19158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hangingPunct="0">
              <a:lnSpc>
                <a:spcPct val="130000"/>
              </a:lnSpc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服务支持</a:t>
            </a:r>
          </a:p>
        </p:txBody>
      </p:sp>
      <p:grpSp>
        <p:nvGrpSpPr>
          <p:cNvPr id="111" name="组合 110">
            <a:extLst>
              <a:ext uri="{FF2B5EF4-FFF2-40B4-BE49-F238E27FC236}">
                <a16:creationId xmlns:a16="http://schemas.microsoft.com/office/drawing/2014/main" id="{F692C7CA-0ABC-1E4C-7F8F-4AB2991F5627}"/>
              </a:ext>
            </a:extLst>
          </p:cNvPr>
          <p:cNvGrpSpPr/>
          <p:nvPr/>
        </p:nvGrpSpPr>
        <p:grpSpPr>
          <a:xfrm>
            <a:off x="838806" y="1456511"/>
            <a:ext cx="811996" cy="661893"/>
            <a:chOff x="974600" y="1245474"/>
            <a:chExt cx="811996" cy="661893"/>
          </a:xfrm>
        </p:grpSpPr>
        <p:sp>
          <p:nvSpPr>
            <p:cNvPr id="112" name="椭圆 111">
              <a:extLst>
                <a:ext uri="{FF2B5EF4-FFF2-40B4-BE49-F238E27FC236}">
                  <a16:creationId xmlns:a16="http://schemas.microsoft.com/office/drawing/2014/main" id="{6A697958-57E8-ADFB-D67C-9250C6BC1F1C}"/>
                </a:ext>
              </a:extLst>
            </p:cNvPr>
            <p:cNvSpPr/>
            <p:nvPr/>
          </p:nvSpPr>
          <p:spPr>
            <a:xfrm rot="14959632">
              <a:off x="1361643" y="1272225"/>
              <a:ext cx="399320" cy="3993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</a:endParaRPr>
            </a:p>
          </p:txBody>
        </p:sp>
        <p:sp>
          <p:nvSpPr>
            <p:cNvPr id="113" name="椭圆 112">
              <a:extLst>
                <a:ext uri="{FF2B5EF4-FFF2-40B4-BE49-F238E27FC236}">
                  <a16:creationId xmlns:a16="http://schemas.microsoft.com/office/drawing/2014/main" id="{B6A34D8C-5EBE-AE3F-7469-6DF1758EE1BA}"/>
                </a:ext>
              </a:extLst>
            </p:cNvPr>
            <p:cNvSpPr/>
            <p:nvPr/>
          </p:nvSpPr>
          <p:spPr>
            <a:xfrm rot="14959632">
              <a:off x="956965" y="1263109"/>
              <a:ext cx="661893" cy="62662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</a:endParaRPr>
            </a:p>
          </p:txBody>
        </p:sp>
        <p:sp>
          <p:nvSpPr>
            <p:cNvPr id="114" name="文本框 113">
              <a:extLst>
                <a:ext uri="{FF2B5EF4-FFF2-40B4-BE49-F238E27FC236}">
                  <a16:creationId xmlns:a16="http://schemas.microsoft.com/office/drawing/2014/main" id="{D28526F5-F9C1-C659-B413-9712ABE7ABAF}"/>
                </a:ext>
              </a:extLst>
            </p:cNvPr>
            <p:cNvSpPr txBox="1"/>
            <p:nvPr/>
          </p:nvSpPr>
          <p:spPr>
            <a:xfrm>
              <a:off x="1089459" y="1336779"/>
              <a:ext cx="697137" cy="52322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4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47" name="文本框 46">
            <a:extLst>
              <a:ext uri="{FF2B5EF4-FFF2-40B4-BE49-F238E27FC236}">
                <a16:creationId xmlns:a16="http://schemas.microsoft.com/office/drawing/2014/main" id="{D82A0692-F212-4AC4-61F3-104D22CB30B9}"/>
              </a:ext>
            </a:extLst>
          </p:cNvPr>
          <p:cNvSpPr txBox="1"/>
          <p:nvPr/>
        </p:nvSpPr>
        <p:spPr>
          <a:xfrm>
            <a:off x="1272996" y="481788"/>
            <a:ext cx="5769042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b="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PRAT 04</a:t>
            </a:r>
            <a:r>
              <a:rPr lang="en-US" altLang="zh-CN" sz="32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/</a:t>
            </a:r>
            <a:r>
              <a:rPr lang="zh-CN" altLang="en-US" sz="32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未来展望</a:t>
            </a:r>
            <a:endParaRPr lang="zh-CN" altLang="en-US" sz="4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378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3E7B15D9-5F8A-D794-59BB-8145F62915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89A6F50-3A48-5CB5-68C7-410C63D24E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9459">
            <a:off x="431982" y="799103"/>
            <a:ext cx="5181600" cy="266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55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D7E5D071-AC28-8C29-372E-2AA9327B103E}"/>
              </a:ext>
            </a:extLst>
          </p:cNvPr>
          <p:cNvSpPr txBox="1"/>
          <p:nvPr/>
        </p:nvSpPr>
        <p:spPr>
          <a:xfrm>
            <a:off x="3678652" y="2636531"/>
            <a:ext cx="2273300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  <a:cs typeface="阿里巴巴普惠体 2.0 105 Heavy" panose="00020600040101010101" pitchFamily="18" charset="-122"/>
              </a:rPr>
              <a:t>工作概述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91BEE6F-B77B-32A0-9FFB-F052038529C5}"/>
              </a:ext>
            </a:extLst>
          </p:cNvPr>
          <p:cNvSpPr txBox="1"/>
          <p:nvPr/>
        </p:nvSpPr>
        <p:spPr>
          <a:xfrm>
            <a:off x="7951797" y="2640644"/>
            <a:ext cx="2273300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  <a:cs typeface="阿里巴巴普惠体 2.0 105 Heavy" panose="00020600040101010101" pitchFamily="18" charset="-122"/>
              </a:rPr>
              <a:t>工作亮点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8A5C6CB-52C7-E726-7899-84920F9568BC}"/>
              </a:ext>
            </a:extLst>
          </p:cNvPr>
          <p:cNvSpPr txBox="1"/>
          <p:nvPr/>
        </p:nvSpPr>
        <p:spPr>
          <a:xfrm>
            <a:off x="3678652" y="4809993"/>
            <a:ext cx="2273300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  <a:cs typeface="阿里巴巴普惠体 2.0 105 Heavy" panose="00020600040101010101" pitchFamily="18" charset="-122"/>
              </a:rPr>
              <a:t>工作分析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F91458F-8EAA-548B-30A2-CAFA8F91E69A}"/>
              </a:ext>
            </a:extLst>
          </p:cNvPr>
          <p:cNvSpPr txBox="1"/>
          <p:nvPr/>
        </p:nvSpPr>
        <p:spPr>
          <a:xfrm>
            <a:off x="7951270" y="4809993"/>
            <a:ext cx="2273300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  <a:cs typeface="阿里巴巴普惠体 2.0 105 Heavy" panose="00020600040101010101" pitchFamily="18" charset="-122"/>
              </a:rPr>
              <a:t>未来展望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CF33D068-3E4E-CDAD-630C-C4C3038742C7}"/>
              </a:ext>
            </a:extLst>
          </p:cNvPr>
          <p:cNvSpPr txBox="1"/>
          <p:nvPr/>
        </p:nvSpPr>
        <p:spPr>
          <a:xfrm>
            <a:off x="3727020" y="1783242"/>
            <a:ext cx="2273300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</a:t>
            </a: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32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9BA41DDA-4C00-FC12-A99E-8FCB0F46F17C}"/>
              </a:ext>
            </a:extLst>
          </p:cNvPr>
          <p:cNvSpPr txBox="1"/>
          <p:nvPr/>
        </p:nvSpPr>
        <p:spPr>
          <a:xfrm>
            <a:off x="7951797" y="1783241"/>
            <a:ext cx="2273300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</a:t>
            </a: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32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7">
            <a:extLst>
              <a:ext uri="{FF2B5EF4-FFF2-40B4-BE49-F238E27FC236}">
                <a16:creationId xmlns:a16="http://schemas.microsoft.com/office/drawing/2014/main" id="{1BCDC64E-18BC-AF61-8CAE-23D01780479E}"/>
              </a:ext>
            </a:extLst>
          </p:cNvPr>
          <p:cNvSpPr txBox="1"/>
          <p:nvPr/>
        </p:nvSpPr>
        <p:spPr>
          <a:xfrm>
            <a:off x="3678652" y="3983538"/>
            <a:ext cx="2273300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</a:t>
            </a: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32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7">
            <a:extLst>
              <a:ext uri="{FF2B5EF4-FFF2-40B4-BE49-F238E27FC236}">
                <a16:creationId xmlns:a16="http://schemas.microsoft.com/office/drawing/2014/main" id="{9A36BDF9-BB4E-B887-BF97-A6985BB8A600}"/>
              </a:ext>
            </a:extLst>
          </p:cNvPr>
          <p:cNvSpPr txBox="1"/>
          <p:nvPr/>
        </p:nvSpPr>
        <p:spPr>
          <a:xfrm>
            <a:off x="7951797" y="3983537"/>
            <a:ext cx="2273300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</a:t>
            </a: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32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B9A0E931-41F7-2155-A758-FE0FA639CC9A}"/>
              </a:ext>
            </a:extLst>
          </p:cNvPr>
          <p:cNvSpPr/>
          <p:nvPr/>
        </p:nvSpPr>
        <p:spPr>
          <a:xfrm>
            <a:off x="6000320" y="4560393"/>
            <a:ext cx="1178699" cy="117869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84DF38D7-7997-A628-FB3A-35559536DADB}"/>
              </a:ext>
            </a:extLst>
          </p:cNvPr>
          <p:cNvSpPr/>
          <p:nvPr/>
        </p:nvSpPr>
        <p:spPr>
          <a:xfrm>
            <a:off x="6000319" y="2391755"/>
            <a:ext cx="1178699" cy="117869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2275320F-6BA7-2C52-5D72-CDB870F85F9C}"/>
              </a:ext>
            </a:extLst>
          </p:cNvPr>
          <p:cNvSpPr/>
          <p:nvPr/>
        </p:nvSpPr>
        <p:spPr>
          <a:xfrm>
            <a:off x="10224569" y="2391755"/>
            <a:ext cx="1178699" cy="117869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DEB334CC-732E-5FD7-66EB-43E21458C9E5}"/>
              </a:ext>
            </a:extLst>
          </p:cNvPr>
          <p:cNvSpPr/>
          <p:nvPr/>
        </p:nvSpPr>
        <p:spPr>
          <a:xfrm>
            <a:off x="10224569" y="4560393"/>
            <a:ext cx="1178699" cy="117869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281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19A2A47-E69F-1693-E5AF-9E4E297D5BAC}"/>
              </a:ext>
            </a:extLst>
          </p:cNvPr>
          <p:cNvSpPr txBox="1"/>
          <p:nvPr/>
        </p:nvSpPr>
        <p:spPr>
          <a:xfrm>
            <a:off x="789271" y="1703670"/>
            <a:ext cx="7536581" cy="26388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6600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谢谢倾听！</a:t>
            </a:r>
            <a:endParaRPr lang="en-US" altLang="zh-CN" sz="6600" b="1" i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6600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请领导批评指正！</a:t>
            </a:r>
          </a:p>
        </p:txBody>
      </p:sp>
    </p:spTree>
    <p:extLst>
      <p:ext uri="{BB962C8B-B14F-4D97-AF65-F5344CB8AC3E}">
        <p14:creationId xmlns:p14="http://schemas.microsoft.com/office/powerpoint/2010/main" val="157229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311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5BA5EEF-746A-C3C3-46A1-E1467A0C07B5}"/>
              </a:ext>
            </a:extLst>
          </p:cNvPr>
          <p:cNvSpPr txBox="1"/>
          <p:nvPr/>
        </p:nvSpPr>
        <p:spPr>
          <a:xfrm>
            <a:off x="2409892" y="2993917"/>
            <a:ext cx="3852153" cy="110799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工作概述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EA4AC2C-7D5E-7DB5-44BD-7FE16000570A}"/>
              </a:ext>
            </a:extLst>
          </p:cNvPr>
          <p:cNvSpPr txBox="1"/>
          <p:nvPr/>
        </p:nvSpPr>
        <p:spPr>
          <a:xfrm>
            <a:off x="2409892" y="1555207"/>
            <a:ext cx="3195806" cy="923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5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01</a:t>
            </a:r>
            <a:endParaRPr lang="zh-CN" altLang="en-US" sz="54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AEFEA97F-AB17-9CB7-1193-63C10715BE9D}"/>
              </a:ext>
            </a:extLst>
          </p:cNvPr>
          <p:cNvSpPr/>
          <p:nvPr/>
        </p:nvSpPr>
        <p:spPr>
          <a:xfrm>
            <a:off x="6856353" y="2355453"/>
            <a:ext cx="2384924" cy="238492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583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3">
            <a:extLst>
              <a:ext uri="{FF2B5EF4-FFF2-40B4-BE49-F238E27FC236}">
                <a16:creationId xmlns:a16="http://schemas.microsoft.com/office/drawing/2014/main" id="{5708EA19-CD9B-2D38-29F6-AF30D7D44BD0}"/>
              </a:ext>
            </a:extLst>
          </p:cNvPr>
          <p:cNvSpPr txBox="1">
            <a:spLocks/>
          </p:cNvSpPr>
          <p:nvPr/>
        </p:nvSpPr>
        <p:spPr>
          <a:xfrm>
            <a:off x="590782" y="57642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+mn-lt"/>
              </a:rPr>
              <a:t> </a:t>
            </a:r>
            <a:endParaRPr lang="en-US" altLang="zh-CN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  <a:sym typeface="+mn-lt"/>
            </a:endParaRPr>
          </a:p>
        </p:txBody>
      </p:sp>
      <p:graphicFrame>
        <p:nvGraphicFramePr>
          <p:cNvPr id="8" name="图表 7">
            <a:extLst>
              <a:ext uri="{FF2B5EF4-FFF2-40B4-BE49-F238E27FC236}">
                <a16:creationId xmlns:a16="http://schemas.microsoft.com/office/drawing/2014/main" id="{1B20BD8B-87F2-E0F3-5F59-9D0DF1858E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5381247"/>
              </p:ext>
            </p:extLst>
          </p:nvPr>
        </p:nvGraphicFramePr>
        <p:xfrm>
          <a:off x="8753127" y="2801843"/>
          <a:ext cx="2678921" cy="15542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7">
            <a:extLst>
              <a:ext uri="{FF2B5EF4-FFF2-40B4-BE49-F238E27FC236}">
                <a16:creationId xmlns:a16="http://schemas.microsoft.com/office/drawing/2014/main" id="{FA070BDD-91F5-FAC3-72F4-EE366BC23E1C}"/>
              </a:ext>
            </a:extLst>
          </p:cNvPr>
          <p:cNvSpPr txBox="1"/>
          <p:nvPr/>
        </p:nvSpPr>
        <p:spPr>
          <a:xfrm>
            <a:off x="5855270" y="4737921"/>
            <a:ext cx="1405961" cy="51674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zh-CN" sz="1200" dirty="0">
                <a:solidFill>
                  <a:schemeClr val="accent2"/>
                </a:solidFill>
                <a:latin typeface="微软雅黑" panose="020B0503020204020204" pitchFamily="34" charset="-122"/>
                <a:ea typeface="苹方 特粗" pitchFamily="34" charset="-122"/>
              </a:rPr>
              <a:t>■</a:t>
            </a:r>
            <a:r>
              <a:rPr lang="en-US" altLang="zh-CN" sz="1200" dirty="0">
                <a:solidFill>
                  <a:srgbClr val="C00000"/>
                </a:solidFill>
                <a:latin typeface="微软雅黑" panose="020B0503020204020204" pitchFamily="34" charset="-122"/>
                <a:ea typeface="苹方 特粗" pitchFamily="34" charset="-122"/>
              </a:rPr>
              <a:t> </a:t>
            </a:r>
            <a:r>
              <a:rPr lang="zh-CN" altLang="en-US" sz="1200" dirty="0">
                <a:latin typeface="微软雅黑" panose="020B0503020204020204" pitchFamily="34" charset="-122"/>
                <a:ea typeface="苹方 特粗" pitchFamily="34" charset="-122"/>
              </a:rPr>
              <a:t>女性占比 </a:t>
            </a:r>
            <a:r>
              <a:rPr lang="en-US" altLang="zh-CN" sz="1200" dirty="0">
                <a:latin typeface="微软雅黑" panose="020B0503020204020204" pitchFamily="34" charset="-122"/>
                <a:ea typeface="苹方 特粗" pitchFamily="34" charset="-122"/>
              </a:rPr>
              <a:t>58%</a:t>
            </a:r>
          </a:p>
          <a:p>
            <a:pPr algn="ctr">
              <a:lnSpc>
                <a:spcPct val="120000"/>
              </a:lnSpc>
              <a:defRPr/>
            </a:pPr>
            <a:r>
              <a:rPr lang="en-US" altLang="zh-CN" sz="1200" dirty="0">
                <a:solidFill>
                  <a:schemeClr val="accent1"/>
                </a:solidFill>
                <a:latin typeface="微软雅黑" panose="020B0503020204020204" pitchFamily="34" charset="-122"/>
                <a:ea typeface="苹方 特粗" pitchFamily="34" charset="-122"/>
              </a:rPr>
              <a:t>■</a:t>
            </a:r>
            <a:r>
              <a:rPr lang="en-US" altLang="zh-CN" sz="1200" dirty="0">
                <a:solidFill>
                  <a:schemeClr val="accent2"/>
                </a:solidFill>
                <a:latin typeface="微软雅黑" panose="020B0503020204020204" pitchFamily="34" charset="-122"/>
                <a:ea typeface="苹方 特粗" pitchFamily="34" charset="-122"/>
              </a:rPr>
              <a:t> </a:t>
            </a:r>
            <a:r>
              <a:rPr lang="zh-CN" altLang="en-US" sz="1200" dirty="0">
                <a:latin typeface="微软雅黑" panose="020B0503020204020204" pitchFamily="34" charset="-122"/>
                <a:ea typeface="苹方 特粗" pitchFamily="34" charset="-122"/>
              </a:rPr>
              <a:t>男性占比</a:t>
            </a:r>
            <a:r>
              <a:rPr lang="zh-CN" altLang="en-US" sz="1200" dirty="0">
                <a:solidFill>
                  <a:prstClr val="black"/>
                </a:solidFill>
                <a:latin typeface="微软雅黑" panose="020B0503020204020204" pitchFamily="34" charset="-122"/>
                <a:ea typeface="苹方 特粗" pitchFamily="34" charset="-122"/>
              </a:rPr>
              <a:t> </a:t>
            </a:r>
            <a:r>
              <a:rPr lang="en-US" altLang="zh-CN" sz="1200" dirty="0">
                <a:solidFill>
                  <a:prstClr val="black"/>
                </a:solidFill>
                <a:latin typeface="微软雅黑" panose="020B0503020204020204" pitchFamily="34" charset="-122"/>
                <a:ea typeface="苹方 特粗" pitchFamily="34" charset="-122"/>
              </a:rPr>
              <a:t>42%</a:t>
            </a:r>
            <a:r>
              <a:rPr lang="en-US" altLang="zh-CN" sz="1200" b="1" dirty="0">
                <a:solidFill>
                  <a:srgbClr val="C00000"/>
                </a:solidFill>
                <a:latin typeface="微软雅黑" panose="020B0503020204020204" pitchFamily="34" charset="-122"/>
                <a:ea typeface="苹方 特粗" pitchFamily="34" charset="-122"/>
              </a:rPr>
              <a:t>                                   </a:t>
            </a:r>
            <a:endParaRPr lang="en-US" altLang="zh-CN" sz="1050" dirty="0">
              <a:solidFill>
                <a:srgbClr val="C00000"/>
              </a:solidFill>
              <a:latin typeface="微软雅黑" panose="020B0503020204020204" pitchFamily="34" charset="-122"/>
              <a:ea typeface="苹方 特粗" pitchFamily="34" charset="-122"/>
            </a:endParaRPr>
          </a:p>
        </p:txBody>
      </p:sp>
      <p:graphicFrame>
        <p:nvGraphicFramePr>
          <p:cNvPr id="10" name="图表 9">
            <a:extLst>
              <a:ext uri="{FF2B5EF4-FFF2-40B4-BE49-F238E27FC236}">
                <a16:creationId xmlns:a16="http://schemas.microsoft.com/office/drawing/2014/main" id="{2CB02746-A6AB-7D5F-6B36-1CEDD87D5F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3398807"/>
              </p:ext>
            </p:extLst>
          </p:nvPr>
        </p:nvGraphicFramePr>
        <p:xfrm>
          <a:off x="6812593" y="2794537"/>
          <a:ext cx="2935684" cy="16046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7FE1C77E-CE63-9EAF-AB11-0D075E194BD3}"/>
              </a:ext>
            </a:extLst>
          </p:cNvPr>
          <p:cNvCxnSpPr>
            <a:cxnSpLocks/>
          </p:cNvCxnSpPr>
          <p:nvPr/>
        </p:nvCxnSpPr>
        <p:spPr>
          <a:xfrm>
            <a:off x="9289854" y="4750181"/>
            <a:ext cx="0" cy="767715"/>
          </a:xfrm>
          <a:prstGeom prst="line">
            <a:avLst/>
          </a:prstGeom>
          <a:ln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834790B5-7C45-631A-16C8-35767B406E81}"/>
              </a:ext>
            </a:extLst>
          </p:cNvPr>
          <p:cNvSpPr txBox="1"/>
          <p:nvPr/>
        </p:nvSpPr>
        <p:spPr>
          <a:xfrm>
            <a:off x="1321883" y="1256635"/>
            <a:ext cx="9785952" cy="6411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55 Regular" panose="00020600040101010101" pitchFamily="18" charset="-122"/>
              </a:rPr>
              <a:t>人力资源部负责单位人力资源的管理，为单位提供和培养合格的人才。通过人力资源战略的制定、实施来配合集团战略的顺利实施，为公司提供高质量的人才储备，选拔合适的人才承担特定工作，运用合理、公正的方式有效激励人才，努力提高员工职业素质，为员工创造一个良好的工作环境和氛围。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2.0 55 Regular" panose="00020600040101010101" pitchFamily="18" charset="-122"/>
            </a:endParaRPr>
          </a:p>
        </p:txBody>
      </p:sp>
      <p:sp>
        <p:nvSpPr>
          <p:cNvPr id="26" name="圆角矩形 9">
            <a:extLst>
              <a:ext uri="{FF2B5EF4-FFF2-40B4-BE49-F238E27FC236}">
                <a16:creationId xmlns:a16="http://schemas.microsoft.com/office/drawing/2014/main" id="{0E81ED2F-EF5A-1282-C30A-2B5598683BD1}"/>
              </a:ext>
            </a:extLst>
          </p:cNvPr>
          <p:cNvSpPr/>
          <p:nvPr/>
        </p:nvSpPr>
        <p:spPr>
          <a:xfrm>
            <a:off x="2100677" y="2908225"/>
            <a:ext cx="2006600" cy="571500"/>
          </a:xfrm>
          <a:prstGeom prst="roundRect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719AADAB-1660-C0E5-C403-17561DBE04B8}"/>
              </a:ext>
            </a:extLst>
          </p:cNvPr>
          <p:cNvSpPr txBox="1"/>
          <p:nvPr/>
        </p:nvSpPr>
        <p:spPr>
          <a:xfrm>
            <a:off x="2438711" y="3008357"/>
            <a:ext cx="1655192" cy="3965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105 Heavy" panose="00020600040101010101" pitchFamily="18" charset="-122"/>
              </a:rPr>
              <a:t>人力资源部</a:t>
            </a:r>
          </a:p>
        </p:txBody>
      </p: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06C5518E-F49A-874B-2309-08A780A5DEC6}"/>
              </a:ext>
            </a:extLst>
          </p:cNvPr>
          <p:cNvCxnSpPr/>
          <p:nvPr/>
        </p:nvCxnSpPr>
        <p:spPr>
          <a:xfrm>
            <a:off x="3103977" y="3586739"/>
            <a:ext cx="0" cy="78740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39E1B72A-FBF0-1BDE-12C4-9F60501B3715}"/>
              </a:ext>
            </a:extLst>
          </p:cNvPr>
          <p:cNvCxnSpPr>
            <a:cxnSpLocks/>
          </p:cNvCxnSpPr>
          <p:nvPr/>
        </p:nvCxnSpPr>
        <p:spPr>
          <a:xfrm flipH="1">
            <a:off x="1532683" y="4374140"/>
            <a:ext cx="3138427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圆角矩形 9">
            <a:extLst>
              <a:ext uri="{FF2B5EF4-FFF2-40B4-BE49-F238E27FC236}">
                <a16:creationId xmlns:a16="http://schemas.microsoft.com/office/drawing/2014/main" id="{B4066426-B902-5EBE-6766-D7B9CF9C881C}"/>
              </a:ext>
            </a:extLst>
          </p:cNvPr>
          <p:cNvSpPr/>
          <p:nvPr/>
        </p:nvSpPr>
        <p:spPr>
          <a:xfrm>
            <a:off x="1265266" y="4631278"/>
            <a:ext cx="532724" cy="1606985"/>
          </a:xfrm>
          <a:prstGeom prst="roundRect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8F2964DD-4DA4-3541-EA95-6DA40A21D7D7}"/>
              </a:ext>
            </a:extLst>
          </p:cNvPr>
          <p:cNvSpPr txBox="1"/>
          <p:nvPr/>
        </p:nvSpPr>
        <p:spPr>
          <a:xfrm>
            <a:off x="1321883" y="4776661"/>
            <a:ext cx="532724" cy="1606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105 Heavy" panose="00020600040101010101" pitchFamily="18" charset="-122"/>
              </a:rPr>
              <a:t>员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2.0 105 Heavy" panose="00020600040101010101" pitchFamily="18" charset="-122"/>
            </a:endParaRPr>
          </a:p>
          <a:p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105 Heavy" panose="00020600040101010101" pitchFamily="18" charset="-122"/>
              </a:rPr>
              <a:t>工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2.0 105 Heavy" panose="00020600040101010101" pitchFamily="18" charset="-122"/>
            </a:endParaRPr>
          </a:p>
          <a:p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105 Heavy" panose="00020600040101010101" pitchFamily="18" charset="-122"/>
              </a:rPr>
              <a:t>规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2.0 105 Heavy" panose="00020600040101010101" pitchFamily="18" charset="-122"/>
            </a:endParaRPr>
          </a:p>
          <a:p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105 Heavy" panose="00020600040101010101" pitchFamily="18" charset="-122"/>
              </a:rPr>
              <a:t>划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2.0 105 Heavy" panose="00020600040101010101" pitchFamily="18" charset="-122"/>
            </a:endParaRPr>
          </a:p>
          <a:p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105 Heavy" panose="00020600040101010101" pitchFamily="18" charset="-122"/>
              </a:rPr>
              <a:t>处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2.0 105 Heavy" panose="00020600040101010101" pitchFamily="18" charset="-122"/>
            </a:endParaRPr>
          </a:p>
        </p:txBody>
      </p:sp>
      <p:sp>
        <p:nvSpPr>
          <p:cNvPr id="34" name="圆角矩形 9">
            <a:extLst>
              <a:ext uri="{FF2B5EF4-FFF2-40B4-BE49-F238E27FC236}">
                <a16:creationId xmlns:a16="http://schemas.microsoft.com/office/drawing/2014/main" id="{4015F328-D8E6-11A7-B285-65C533E6DF06}"/>
              </a:ext>
            </a:extLst>
          </p:cNvPr>
          <p:cNvSpPr/>
          <p:nvPr/>
        </p:nvSpPr>
        <p:spPr>
          <a:xfrm>
            <a:off x="1896132" y="4626716"/>
            <a:ext cx="532724" cy="1606985"/>
          </a:xfrm>
          <a:prstGeom prst="roundRect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35" name="圆角矩形 9">
            <a:extLst>
              <a:ext uri="{FF2B5EF4-FFF2-40B4-BE49-F238E27FC236}">
                <a16:creationId xmlns:a16="http://schemas.microsoft.com/office/drawing/2014/main" id="{56954308-CC4D-3461-7770-135BFC30AB32}"/>
              </a:ext>
            </a:extLst>
          </p:cNvPr>
          <p:cNvSpPr/>
          <p:nvPr/>
        </p:nvSpPr>
        <p:spPr>
          <a:xfrm>
            <a:off x="2520428" y="4621323"/>
            <a:ext cx="532724" cy="1606985"/>
          </a:xfrm>
          <a:prstGeom prst="roundRect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36" name="圆角矩形 9">
            <a:extLst>
              <a:ext uri="{FF2B5EF4-FFF2-40B4-BE49-F238E27FC236}">
                <a16:creationId xmlns:a16="http://schemas.microsoft.com/office/drawing/2014/main" id="{23583D37-FD30-9D77-6821-0C79262DA4A3}"/>
              </a:ext>
            </a:extLst>
          </p:cNvPr>
          <p:cNvSpPr/>
          <p:nvPr/>
        </p:nvSpPr>
        <p:spPr>
          <a:xfrm>
            <a:off x="3147242" y="4621322"/>
            <a:ext cx="532724" cy="1606985"/>
          </a:xfrm>
          <a:prstGeom prst="roundRect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37" name="圆角矩形 9">
            <a:extLst>
              <a:ext uri="{FF2B5EF4-FFF2-40B4-BE49-F238E27FC236}">
                <a16:creationId xmlns:a16="http://schemas.microsoft.com/office/drawing/2014/main" id="{51651BEA-00E5-C02C-B06D-E10E37F088B6}"/>
              </a:ext>
            </a:extLst>
          </p:cNvPr>
          <p:cNvSpPr/>
          <p:nvPr/>
        </p:nvSpPr>
        <p:spPr>
          <a:xfrm>
            <a:off x="3777934" y="4631277"/>
            <a:ext cx="532724" cy="1606985"/>
          </a:xfrm>
          <a:prstGeom prst="roundRect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38" name="圆角矩形 9">
            <a:extLst>
              <a:ext uri="{FF2B5EF4-FFF2-40B4-BE49-F238E27FC236}">
                <a16:creationId xmlns:a16="http://schemas.microsoft.com/office/drawing/2014/main" id="{4E75BB72-9CD5-7DF5-27FD-FB584694F4CE}"/>
              </a:ext>
            </a:extLst>
          </p:cNvPr>
          <p:cNvSpPr/>
          <p:nvPr/>
        </p:nvSpPr>
        <p:spPr>
          <a:xfrm>
            <a:off x="4404748" y="4631277"/>
            <a:ext cx="532724" cy="1606985"/>
          </a:xfrm>
          <a:prstGeom prst="roundRect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1F7D44C3-B58B-5C5B-ED97-87E5790E38D9}"/>
              </a:ext>
            </a:extLst>
          </p:cNvPr>
          <p:cNvCxnSpPr>
            <a:cxnSpLocks/>
          </p:cNvCxnSpPr>
          <p:nvPr/>
        </p:nvCxnSpPr>
        <p:spPr>
          <a:xfrm>
            <a:off x="1532683" y="4372551"/>
            <a:ext cx="0" cy="136181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>
            <a:extLst>
              <a:ext uri="{FF2B5EF4-FFF2-40B4-BE49-F238E27FC236}">
                <a16:creationId xmlns:a16="http://schemas.microsoft.com/office/drawing/2014/main" id="{808493BB-076A-6608-6DE0-B898DEA82E74}"/>
              </a:ext>
            </a:extLst>
          </p:cNvPr>
          <p:cNvCxnSpPr>
            <a:cxnSpLocks/>
          </p:cNvCxnSpPr>
          <p:nvPr/>
        </p:nvCxnSpPr>
        <p:spPr>
          <a:xfrm>
            <a:off x="4671110" y="4374139"/>
            <a:ext cx="0" cy="136181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本框 44">
            <a:extLst>
              <a:ext uri="{FF2B5EF4-FFF2-40B4-BE49-F238E27FC236}">
                <a16:creationId xmlns:a16="http://schemas.microsoft.com/office/drawing/2014/main" id="{0808D184-768A-D4D2-56D5-9933DE520A87}"/>
              </a:ext>
            </a:extLst>
          </p:cNvPr>
          <p:cNvSpPr txBox="1"/>
          <p:nvPr/>
        </p:nvSpPr>
        <p:spPr>
          <a:xfrm>
            <a:off x="1968200" y="4776660"/>
            <a:ext cx="532724" cy="1606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105 Heavy" panose="00020600040101010101" pitchFamily="18" charset="-122"/>
              </a:rPr>
              <a:t>招聘实施处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6EB70215-8981-5C0B-14B0-AC38171DB8E0}"/>
              </a:ext>
            </a:extLst>
          </p:cNvPr>
          <p:cNvSpPr txBox="1"/>
          <p:nvPr/>
        </p:nvSpPr>
        <p:spPr>
          <a:xfrm>
            <a:off x="2592496" y="4776659"/>
            <a:ext cx="532724" cy="1606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105 Heavy" panose="00020600040101010101" pitchFamily="18" charset="-122"/>
              </a:rPr>
              <a:t>培训管理处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560769A0-D064-74C1-4563-602454855EE8}"/>
              </a:ext>
            </a:extLst>
          </p:cNvPr>
          <p:cNvSpPr txBox="1"/>
          <p:nvPr/>
        </p:nvSpPr>
        <p:spPr>
          <a:xfrm>
            <a:off x="3194287" y="4773174"/>
            <a:ext cx="532724" cy="1606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105 Heavy" panose="00020600040101010101" pitchFamily="18" charset="-122"/>
              </a:rPr>
              <a:t>绩效管理处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865B7192-308D-184A-8C8D-1ADF4DB4A2F9}"/>
              </a:ext>
            </a:extLst>
          </p:cNvPr>
          <p:cNvSpPr txBox="1"/>
          <p:nvPr/>
        </p:nvSpPr>
        <p:spPr>
          <a:xfrm>
            <a:off x="3851399" y="4773174"/>
            <a:ext cx="532724" cy="1606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105 Heavy" panose="00020600040101010101" pitchFamily="18" charset="-122"/>
              </a:rPr>
              <a:t>薪酬管理处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D0A75480-7F05-43AB-2384-3907B1631528}"/>
              </a:ext>
            </a:extLst>
          </p:cNvPr>
          <p:cNvSpPr txBox="1"/>
          <p:nvPr/>
        </p:nvSpPr>
        <p:spPr>
          <a:xfrm>
            <a:off x="4464267" y="4781904"/>
            <a:ext cx="532724" cy="1606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105 Heavy" panose="00020600040101010101" pitchFamily="18" charset="-122"/>
              </a:rPr>
              <a:t>员工关系处</a:t>
            </a:r>
          </a:p>
        </p:txBody>
      </p:sp>
      <p:graphicFrame>
        <p:nvGraphicFramePr>
          <p:cNvPr id="50" name="图表 49">
            <a:extLst>
              <a:ext uri="{FF2B5EF4-FFF2-40B4-BE49-F238E27FC236}">
                <a16:creationId xmlns:a16="http://schemas.microsoft.com/office/drawing/2014/main" id="{B40232FF-FF55-6EC1-E8D0-A219440C9A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293584"/>
              </p:ext>
            </p:extLst>
          </p:nvPr>
        </p:nvGraphicFramePr>
        <p:xfrm>
          <a:off x="5110584" y="2792211"/>
          <a:ext cx="2830979" cy="1606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1" name="TextBox 7">
            <a:extLst>
              <a:ext uri="{FF2B5EF4-FFF2-40B4-BE49-F238E27FC236}">
                <a16:creationId xmlns:a16="http://schemas.microsoft.com/office/drawing/2014/main" id="{2FEFF2B1-19CA-6044-8086-FF0F84D6ED3D}"/>
              </a:ext>
            </a:extLst>
          </p:cNvPr>
          <p:cNvSpPr txBox="1"/>
          <p:nvPr/>
        </p:nvSpPr>
        <p:spPr>
          <a:xfrm>
            <a:off x="7564479" y="4652773"/>
            <a:ext cx="1710135" cy="738344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en-US" altLang="zh-CN" sz="1200" dirty="0">
                <a:solidFill>
                  <a:schemeClr val="accent6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苹方 特粗" pitchFamily="34" charset="-122"/>
              </a:rPr>
              <a:t>■</a:t>
            </a:r>
            <a:r>
              <a:rPr lang="en-US" altLang="zh-CN" sz="1200" dirty="0">
                <a:solidFill>
                  <a:srgbClr val="C00000"/>
                </a:solidFill>
                <a:latin typeface="微软雅黑" panose="020B0503020204020204" pitchFamily="34" charset="-122"/>
                <a:ea typeface="苹方 特粗" pitchFamily="34" charset="-122"/>
              </a:rPr>
              <a:t> </a:t>
            </a:r>
            <a:r>
              <a:rPr lang="en-US" altLang="zh-CN" sz="1200" dirty="0">
                <a:latin typeface="微软雅黑" panose="020B0503020204020204" pitchFamily="34" charset="-122"/>
                <a:ea typeface="苹方 特粗" pitchFamily="34" charset="-122"/>
              </a:rPr>
              <a:t>4</a:t>
            </a:r>
            <a:r>
              <a:rPr lang="zh-CN" altLang="en-US" sz="1200" dirty="0">
                <a:latin typeface="微软雅黑" panose="020B0503020204020204" pitchFamily="34" charset="-122"/>
                <a:ea typeface="苹方 特粗" pitchFamily="34" charset="-122"/>
              </a:rPr>
              <a:t>年以下占比 </a:t>
            </a:r>
            <a:r>
              <a:rPr lang="en-US" altLang="zh-CN" sz="1200" dirty="0">
                <a:latin typeface="微软雅黑" panose="020B0503020204020204" pitchFamily="34" charset="-122"/>
                <a:ea typeface="苹方 特粗" pitchFamily="34" charset="-122"/>
              </a:rPr>
              <a:t>39%</a:t>
            </a:r>
          </a:p>
          <a:p>
            <a:pPr>
              <a:lnSpc>
                <a:spcPct val="120000"/>
              </a:lnSpc>
              <a:defRPr/>
            </a:pPr>
            <a:r>
              <a:rPr lang="en-US" altLang="zh-CN" sz="1200" dirty="0">
                <a:solidFill>
                  <a:schemeClr val="accent5"/>
                </a:solidFill>
                <a:latin typeface="微软雅黑" panose="020B0503020204020204" pitchFamily="34" charset="-122"/>
                <a:ea typeface="苹方 特粗" pitchFamily="34" charset="-122"/>
              </a:rPr>
              <a:t>■ </a:t>
            </a:r>
            <a:r>
              <a:rPr lang="en-US" altLang="zh-CN" sz="1200" dirty="0">
                <a:latin typeface="微软雅黑" panose="020B0503020204020204" pitchFamily="34" charset="-122"/>
                <a:ea typeface="苹方 特粗" pitchFamily="34" charset="-122"/>
              </a:rPr>
              <a:t>5-10</a:t>
            </a:r>
            <a:r>
              <a:rPr lang="zh-CN" altLang="en-US" sz="1200" dirty="0">
                <a:latin typeface="微软雅黑" panose="020B0503020204020204" pitchFamily="34" charset="-122"/>
                <a:ea typeface="苹方 特粗" pitchFamily="34" charset="-122"/>
              </a:rPr>
              <a:t>年占比 </a:t>
            </a:r>
            <a:r>
              <a:rPr lang="en-US" altLang="zh-CN" sz="1200" dirty="0">
                <a:latin typeface="微软雅黑" panose="020B0503020204020204" pitchFamily="34" charset="-122"/>
                <a:ea typeface="苹方 特粗" pitchFamily="34" charset="-122"/>
              </a:rPr>
              <a:t>29%</a:t>
            </a:r>
          </a:p>
          <a:p>
            <a:pPr>
              <a:lnSpc>
                <a:spcPct val="120000"/>
              </a:lnSpc>
              <a:defRPr/>
            </a:pPr>
            <a:r>
              <a:rPr lang="en-US" altLang="zh-CN" sz="120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苹方 特粗" pitchFamily="34" charset="-122"/>
              </a:rPr>
              <a:t>■</a:t>
            </a:r>
            <a:r>
              <a:rPr lang="en-US" altLang="zh-CN" sz="1200" dirty="0">
                <a:solidFill>
                  <a:schemeClr val="accent1"/>
                </a:solidFill>
                <a:latin typeface="微软雅黑" panose="020B0503020204020204" pitchFamily="34" charset="-122"/>
                <a:ea typeface="苹方 特粗" pitchFamily="34" charset="-122"/>
              </a:rPr>
              <a:t> </a:t>
            </a:r>
            <a:r>
              <a:rPr lang="en-US" altLang="zh-CN" sz="1200" dirty="0">
                <a:latin typeface="微软雅黑" panose="020B0503020204020204" pitchFamily="34" charset="-122"/>
                <a:ea typeface="苹方 特粗" pitchFamily="34" charset="-122"/>
              </a:rPr>
              <a:t>10</a:t>
            </a:r>
            <a:r>
              <a:rPr lang="zh-CN" altLang="en-US" sz="1200" dirty="0">
                <a:latin typeface="微软雅黑" panose="020B0503020204020204" pitchFamily="34" charset="-122"/>
                <a:ea typeface="苹方 特粗" pitchFamily="34" charset="-122"/>
              </a:rPr>
              <a:t>年以上占比 </a:t>
            </a:r>
            <a:r>
              <a:rPr lang="en-US" altLang="zh-CN" sz="1200" dirty="0">
                <a:latin typeface="微软雅黑" panose="020B0503020204020204" pitchFamily="34" charset="-122"/>
                <a:ea typeface="苹方 特粗" pitchFamily="34" charset="-122"/>
              </a:rPr>
              <a:t>32%</a:t>
            </a:r>
            <a:endParaRPr lang="en-US" altLang="zh-CN" sz="1050" dirty="0">
              <a:latin typeface="微软雅黑" panose="020B0503020204020204" pitchFamily="34" charset="-122"/>
              <a:ea typeface="苹方 特粗" pitchFamily="34" charset="-122"/>
            </a:endParaRPr>
          </a:p>
        </p:txBody>
      </p:sp>
      <p:sp>
        <p:nvSpPr>
          <p:cNvPr id="52" name="TextBox 7">
            <a:extLst>
              <a:ext uri="{FF2B5EF4-FFF2-40B4-BE49-F238E27FC236}">
                <a16:creationId xmlns:a16="http://schemas.microsoft.com/office/drawing/2014/main" id="{C56E05E0-C018-450E-2BA9-3532D2FAD0FB}"/>
              </a:ext>
            </a:extLst>
          </p:cNvPr>
          <p:cNvSpPr txBox="1"/>
          <p:nvPr/>
        </p:nvSpPr>
        <p:spPr>
          <a:xfrm>
            <a:off x="9516857" y="4643779"/>
            <a:ext cx="1930758" cy="959943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en-US" altLang="zh-CN" sz="1200" dirty="0">
                <a:solidFill>
                  <a:schemeClr val="accent1">
                    <a:lumMod val="40000"/>
                    <a:lumOff val="60000"/>
                  </a:schemeClr>
                </a:solidFill>
                <a:latin typeface="微软雅黑" panose="020B0503020204020204" pitchFamily="34" charset="-122"/>
                <a:ea typeface="苹方 特粗" pitchFamily="34" charset="-122"/>
              </a:rPr>
              <a:t>■</a:t>
            </a:r>
            <a:r>
              <a:rPr lang="en-US" altLang="zh-CN" sz="1200" dirty="0">
                <a:solidFill>
                  <a:srgbClr val="C00000"/>
                </a:solidFill>
                <a:latin typeface="微软雅黑" panose="020B0503020204020204" pitchFamily="34" charset="-122"/>
                <a:ea typeface="苹方 特粗" pitchFamily="34" charset="-122"/>
              </a:rPr>
              <a:t> </a:t>
            </a:r>
            <a:r>
              <a:rPr lang="en-US" altLang="zh-CN" sz="1200" dirty="0">
                <a:latin typeface="微软雅黑" panose="020B0503020204020204" pitchFamily="34" charset="-122"/>
                <a:ea typeface="苹方 特粗" pitchFamily="34" charset="-122"/>
              </a:rPr>
              <a:t>90</a:t>
            </a:r>
            <a:r>
              <a:rPr lang="zh-CN" altLang="en-US" sz="1200" dirty="0">
                <a:latin typeface="微软雅黑" panose="020B0503020204020204" pitchFamily="34" charset="-122"/>
                <a:ea typeface="苹方 特粗" pitchFamily="34" charset="-122"/>
              </a:rPr>
              <a:t>后占比 </a:t>
            </a:r>
            <a:r>
              <a:rPr lang="en-US" altLang="zh-CN" sz="1200" dirty="0">
                <a:latin typeface="微软雅黑" panose="020B0503020204020204" pitchFamily="34" charset="-122"/>
                <a:ea typeface="苹方 特粗" pitchFamily="34" charset="-122"/>
              </a:rPr>
              <a:t>21%</a:t>
            </a:r>
          </a:p>
          <a:p>
            <a:pPr>
              <a:lnSpc>
                <a:spcPct val="120000"/>
              </a:lnSpc>
              <a:defRPr/>
            </a:pPr>
            <a:r>
              <a:rPr lang="en-US" altLang="zh-CN" sz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苹方 特粗" pitchFamily="34" charset="-122"/>
              </a:rPr>
              <a:t>■</a:t>
            </a:r>
            <a:r>
              <a:rPr lang="en-US" altLang="zh-CN" sz="1200" dirty="0">
                <a:solidFill>
                  <a:schemeClr val="accent5"/>
                </a:solidFill>
                <a:latin typeface="微软雅黑" panose="020B0503020204020204" pitchFamily="34" charset="-122"/>
                <a:ea typeface="苹方 特粗" pitchFamily="34" charset="-122"/>
              </a:rPr>
              <a:t> </a:t>
            </a:r>
            <a:r>
              <a:rPr lang="en-US" altLang="zh-CN" sz="1200" dirty="0">
                <a:latin typeface="微软雅黑" panose="020B0503020204020204" pitchFamily="34" charset="-122"/>
                <a:ea typeface="苹方 特粗" pitchFamily="34" charset="-122"/>
              </a:rPr>
              <a:t>80</a:t>
            </a:r>
            <a:r>
              <a:rPr lang="zh-CN" altLang="en-US" sz="1200" dirty="0">
                <a:latin typeface="微软雅黑" panose="020B0503020204020204" pitchFamily="34" charset="-122"/>
                <a:ea typeface="苹方 特粗" pitchFamily="34" charset="-122"/>
              </a:rPr>
              <a:t>后占比 </a:t>
            </a:r>
            <a:r>
              <a:rPr lang="en-US" altLang="zh-CN" sz="1200" dirty="0">
                <a:latin typeface="微软雅黑" panose="020B0503020204020204" pitchFamily="34" charset="-122"/>
                <a:ea typeface="苹方 特粗" pitchFamily="34" charset="-122"/>
              </a:rPr>
              <a:t>39%</a:t>
            </a:r>
          </a:p>
          <a:p>
            <a:pPr>
              <a:lnSpc>
                <a:spcPct val="120000"/>
              </a:lnSpc>
              <a:defRPr/>
            </a:pPr>
            <a:r>
              <a:rPr lang="en-US" altLang="zh-CN" sz="12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苹方 特粗" pitchFamily="34" charset="-122"/>
              </a:rPr>
              <a:t>■</a:t>
            </a:r>
            <a:r>
              <a:rPr lang="en-US" altLang="zh-CN" sz="1200" dirty="0">
                <a:solidFill>
                  <a:schemeClr val="accent1"/>
                </a:solidFill>
                <a:latin typeface="微软雅黑" panose="020B0503020204020204" pitchFamily="34" charset="-122"/>
                <a:ea typeface="苹方 特粗" pitchFamily="34" charset="-122"/>
              </a:rPr>
              <a:t> </a:t>
            </a:r>
            <a:r>
              <a:rPr lang="en-US" altLang="zh-CN" sz="1200" dirty="0">
                <a:latin typeface="微软雅黑" panose="020B0503020204020204" pitchFamily="34" charset="-122"/>
                <a:ea typeface="苹方 特粗" pitchFamily="34" charset="-122"/>
              </a:rPr>
              <a:t>70</a:t>
            </a:r>
            <a:r>
              <a:rPr lang="zh-CN" altLang="en-US" sz="1200" dirty="0">
                <a:latin typeface="微软雅黑" panose="020B0503020204020204" pitchFamily="34" charset="-122"/>
                <a:ea typeface="苹方 特粗" pitchFamily="34" charset="-122"/>
              </a:rPr>
              <a:t>后占比 </a:t>
            </a:r>
            <a:r>
              <a:rPr lang="en-US" altLang="zh-CN" sz="1200" dirty="0">
                <a:latin typeface="微软雅黑" panose="020B0503020204020204" pitchFamily="34" charset="-122"/>
                <a:ea typeface="苹方 特粗" pitchFamily="34" charset="-122"/>
              </a:rPr>
              <a:t>32%</a:t>
            </a:r>
          </a:p>
          <a:p>
            <a:pPr>
              <a:lnSpc>
                <a:spcPct val="120000"/>
              </a:lnSpc>
              <a:defRPr/>
            </a:pPr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苹方 特粗" pitchFamily="34" charset="-122"/>
              </a:rPr>
              <a:t>■</a:t>
            </a:r>
            <a:r>
              <a:rPr lang="en-US" altLang="zh-CN" sz="1200" dirty="0">
                <a:solidFill>
                  <a:schemeClr val="accent1"/>
                </a:solidFill>
                <a:latin typeface="微软雅黑" panose="020B0503020204020204" pitchFamily="34" charset="-122"/>
                <a:ea typeface="苹方 特粗" pitchFamily="34" charset="-122"/>
              </a:rPr>
              <a:t> </a:t>
            </a:r>
            <a:r>
              <a:rPr lang="en-US" altLang="zh-CN" sz="1200" dirty="0">
                <a:latin typeface="微软雅黑" panose="020B0503020204020204" pitchFamily="34" charset="-122"/>
                <a:ea typeface="苹方 特粗" pitchFamily="34" charset="-122"/>
              </a:rPr>
              <a:t>60</a:t>
            </a:r>
            <a:r>
              <a:rPr lang="zh-CN" altLang="en-US" sz="1200" dirty="0">
                <a:latin typeface="微软雅黑" panose="020B0503020204020204" pitchFamily="34" charset="-122"/>
                <a:ea typeface="苹方 特粗" pitchFamily="34" charset="-122"/>
              </a:rPr>
              <a:t>后占比 </a:t>
            </a:r>
            <a:r>
              <a:rPr lang="en-US" altLang="zh-CN" sz="1200" dirty="0">
                <a:latin typeface="微软雅黑" panose="020B0503020204020204" pitchFamily="34" charset="-122"/>
                <a:ea typeface="苹方 特粗" pitchFamily="34" charset="-122"/>
              </a:rPr>
              <a:t>8%</a:t>
            </a:r>
          </a:p>
        </p:txBody>
      </p:sp>
      <p:sp>
        <p:nvSpPr>
          <p:cNvPr id="57" name="TextBox 7">
            <a:extLst>
              <a:ext uri="{FF2B5EF4-FFF2-40B4-BE49-F238E27FC236}">
                <a16:creationId xmlns:a16="http://schemas.microsoft.com/office/drawing/2014/main" id="{FA8964D3-AFDC-377B-FC4E-E4CC1DA4E05D}"/>
              </a:ext>
            </a:extLst>
          </p:cNvPr>
          <p:cNvSpPr txBox="1"/>
          <p:nvPr/>
        </p:nvSpPr>
        <p:spPr>
          <a:xfrm>
            <a:off x="9274614" y="4309788"/>
            <a:ext cx="1710135" cy="362792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spcAft>
                <a:spcPts val="600"/>
              </a:spcAft>
              <a:defRPr/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年龄分析</a:t>
            </a:r>
          </a:p>
        </p:txBody>
      </p:sp>
      <p:sp>
        <p:nvSpPr>
          <p:cNvPr id="58" name="TextBox 7">
            <a:extLst>
              <a:ext uri="{FF2B5EF4-FFF2-40B4-BE49-F238E27FC236}">
                <a16:creationId xmlns:a16="http://schemas.microsoft.com/office/drawing/2014/main" id="{FF2E41F4-11FD-0E2D-14FE-60CA9DAFDED9}"/>
              </a:ext>
            </a:extLst>
          </p:cNvPr>
          <p:cNvSpPr txBox="1"/>
          <p:nvPr/>
        </p:nvSpPr>
        <p:spPr>
          <a:xfrm>
            <a:off x="7436297" y="4308858"/>
            <a:ext cx="1710135" cy="362792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spcAft>
                <a:spcPts val="600"/>
              </a:spcAft>
              <a:defRPr/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司龄分析</a:t>
            </a:r>
          </a:p>
        </p:txBody>
      </p:sp>
      <p:sp>
        <p:nvSpPr>
          <p:cNvPr id="59" name="TextBox 7">
            <a:extLst>
              <a:ext uri="{FF2B5EF4-FFF2-40B4-BE49-F238E27FC236}">
                <a16:creationId xmlns:a16="http://schemas.microsoft.com/office/drawing/2014/main" id="{FCDB0DE9-65A4-B927-3F7B-3539534ADE55}"/>
              </a:ext>
            </a:extLst>
          </p:cNvPr>
          <p:cNvSpPr txBox="1"/>
          <p:nvPr/>
        </p:nvSpPr>
        <p:spPr>
          <a:xfrm>
            <a:off x="5686572" y="4303191"/>
            <a:ext cx="1710135" cy="362792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spcAft>
                <a:spcPts val="600"/>
              </a:spcAft>
              <a:defRPr/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性别构成情况</a:t>
            </a:r>
          </a:p>
        </p:txBody>
      </p:sp>
      <p:cxnSp>
        <p:nvCxnSpPr>
          <p:cNvPr id="67" name="直接连接符 66">
            <a:extLst>
              <a:ext uri="{FF2B5EF4-FFF2-40B4-BE49-F238E27FC236}">
                <a16:creationId xmlns:a16="http://schemas.microsoft.com/office/drawing/2014/main" id="{EFA2775B-0373-B029-CA35-794BCB19DA40}"/>
              </a:ext>
            </a:extLst>
          </p:cNvPr>
          <p:cNvCxnSpPr>
            <a:cxnSpLocks/>
          </p:cNvCxnSpPr>
          <p:nvPr/>
        </p:nvCxnSpPr>
        <p:spPr>
          <a:xfrm>
            <a:off x="7382353" y="4724781"/>
            <a:ext cx="0" cy="793114"/>
          </a:xfrm>
          <a:prstGeom prst="line">
            <a:avLst/>
          </a:prstGeom>
          <a:ln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0" name="文本框 69">
            <a:extLst>
              <a:ext uri="{FF2B5EF4-FFF2-40B4-BE49-F238E27FC236}">
                <a16:creationId xmlns:a16="http://schemas.microsoft.com/office/drawing/2014/main" id="{D6FE5AB9-F82D-52E5-1A60-D64A0B12E329}"/>
              </a:ext>
            </a:extLst>
          </p:cNvPr>
          <p:cNvSpPr txBox="1"/>
          <p:nvPr/>
        </p:nvSpPr>
        <p:spPr>
          <a:xfrm>
            <a:off x="3091720" y="3993610"/>
            <a:ext cx="1197960" cy="3095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105 Heavy" panose="00020600040101010101" pitchFamily="18" charset="-122"/>
              </a:rPr>
              <a:t>组织架构</a:t>
            </a: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6F6D848E-4BD1-25A2-821A-51A5FEC0FCD3}"/>
              </a:ext>
            </a:extLst>
          </p:cNvPr>
          <p:cNvSpPr txBox="1"/>
          <p:nvPr/>
        </p:nvSpPr>
        <p:spPr>
          <a:xfrm>
            <a:off x="1272996" y="481788"/>
            <a:ext cx="5769042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b="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PRAT 01</a:t>
            </a:r>
            <a:r>
              <a:rPr lang="en-US" altLang="zh-CN" sz="32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/</a:t>
            </a: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工作概述</a:t>
            </a:r>
            <a:endParaRPr lang="zh-CN" altLang="en-US" sz="4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239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ïšľíḑê">
            <a:extLst>
              <a:ext uri="{FF2B5EF4-FFF2-40B4-BE49-F238E27FC236}">
                <a16:creationId xmlns:a16="http://schemas.microsoft.com/office/drawing/2014/main" id="{7C011857-6DBB-D72E-3AD8-D31A1C00B469}"/>
              </a:ext>
            </a:extLst>
          </p:cNvPr>
          <p:cNvSpPr/>
          <p:nvPr/>
        </p:nvSpPr>
        <p:spPr>
          <a:xfrm rot="8100000">
            <a:off x="4109013" y="3755721"/>
            <a:ext cx="717763" cy="717985"/>
          </a:xfrm>
          <a:prstGeom prst="teardrop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>
            <a:no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dirty="0">
              <a:solidFill>
                <a:schemeClr val="bg1"/>
              </a:solidFill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  <a:sym typeface="+mn-lt"/>
            </a:endParaRPr>
          </a:p>
        </p:txBody>
      </p:sp>
      <p:sp>
        <p:nvSpPr>
          <p:cNvPr id="40" name="ïšľíḑê">
            <a:extLst>
              <a:ext uri="{FF2B5EF4-FFF2-40B4-BE49-F238E27FC236}">
                <a16:creationId xmlns:a16="http://schemas.microsoft.com/office/drawing/2014/main" id="{0DC03737-7145-D62D-43D8-9B1551FA539C}"/>
              </a:ext>
            </a:extLst>
          </p:cNvPr>
          <p:cNvSpPr/>
          <p:nvPr/>
        </p:nvSpPr>
        <p:spPr>
          <a:xfrm rot="8100000">
            <a:off x="2682394" y="1346280"/>
            <a:ext cx="717763" cy="717985"/>
          </a:xfrm>
          <a:prstGeom prst="teardrop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>
            <a:no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dirty="0">
              <a:solidFill>
                <a:schemeClr val="bg1"/>
              </a:solidFill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  <a:sym typeface="+mn-lt"/>
            </a:endParaRPr>
          </a:p>
        </p:txBody>
      </p:sp>
      <p:sp>
        <p:nvSpPr>
          <p:cNvPr id="4" name="íŝľiḑe">
            <a:extLst>
              <a:ext uri="{FF2B5EF4-FFF2-40B4-BE49-F238E27FC236}">
                <a16:creationId xmlns:a16="http://schemas.microsoft.com/office/drawing/2014/main" id="{E97C5C1B-CD6E-46F4-3F8A-956A2B040A62}"/>
              </a:ext>
            </a:extLst>
          </p:cNvPr>
          <p:cNvSpPr/>
          <p:nvPr/>
        </p:nvSpPr>
        <p:spPr>
          <a:xfrm>
            <a:off x="5553990" y="2766018"/>
            <a:ext cx="1311321" cy="879896"/>
          </a:xfrm>
          <a:custGeom>
            <a:avLst/>
            <a:gdLst>
              <a:gd name="connsiteX0" fmla="*/ 45244 w 1057275"/>
              <a:gd name="connsiteY0" fmla="*/ 0 h 871537"/>
              <a:gd name="connsiteX1" fmla="*/ 0 w 1057275"/>
              <a:gd name="connsiteY1" fmla="*/ 50006 h 871537"/>
              <a:gd name="connsiteX2" fmla="*/ 881063 w 1057275"/>
              <a:gd name="connsiteY2" fmla="*/ 864393 h 871537"/>
              <a:gd name="connsiteX3" fmla="*/ 1057275 w 1057275"/>
              <a:gd name="connsiteY3" fmla="*/ 871537 h 871537"/>
              <a:gd name="connsiteX4" fmla="*/ 1016794 w 1057275"/>
              <a:gd name="connsiteY4" fmla="*/ 259556 h 871537"/>
              <a:gd name="connsiteX5" fmla="*/ 45244 w 1057275"/>
              <a:gd name="connsiteY5" fmla="*/ 0 h 871537"/>
              <a:gd name="connsiteX0-1" fmla="*/ 45244 w 1057275"/>
              <a:gd name="connsiteY0-2" fmla="*/ 0 h 871537"/>
              <a:gd name="connsiteX1-3" fmla="*/ 0 w 1057275"/>
              <a:gd name="connsiteY1-4" fmla="*/ 50006 h 871537"/>
              <a:gd name="connsiteX2-5" fmla="*/ 881063 w 1057275"/>
              <a:gd name="connsiteY2-6" fmla="*/ 864393 h 871537"/>
              <a:gd name="connsiteX3-7" fmla="*/ 1057275 w 1057275"/>
              <a:gd name="connsiteY3-8" fmla="*/ 871537 h 871537"/>
              <a:gd name="connsiteX4-9" fmla="*/ 1016794 w 1057275"/>
              <a:gd name="connsiteY4-10" fmla="*/ 259556 h 871537"/>
              <a:gd name="connsiteX5-11" fmla="*/ 45244 w 1057275"/>
              <a:gd name="connsiteY5-12" fmla="*/ 0 h 871537"/>
              <a:gd name="connsiteX0-13" fmla="*/ 45244 w 1057275"/>
              <a:gd name="connsiteY0-14" fmla="*/ 0 h 871537"/>
              <a:gd name="connsiteX1-15" fmla="*/ 0 w 1057275"/>
              <a:gd name="connsiteY1-16" fmla="*/ 50006 h 871537"/>
              <a:gd name="connsiteX2-17" fmla="*/ 881063 w 1057275"/>
              <a:gd name="connsiteY2-18" fmla="*/ 864393 h 871537"/>
              <a:gd name="connsiteX3-19" fmla="*/ 1057275 w 1057275"/>
              <a:gd name="connsiteY3-20" fmla="*/ 871537 h 871537"/>
              <a:gd name="connsiteX4-21" fmla="*/ 1016794 w 1057275"/>
              <a:gd name="connsiteY4-22" fmla="*/ 259556 h 871537"/>
              <a:gd name="connsiteX5-23" fmla="*/ 45244 w 1057275"/>
              <a:gd name="connsiteY5-24" fmla="*/ 0 h 871537"/>
              <a:gd name="connsiteX0-25" fmla="*/ 45244 w 1139868"/>
              <a:gd name="connsiteY0-26" fmla="*/ 0 h 871537"/>
              <a:gd name="connsiteX1-27" fmla="*/ 0 w 1139868"/>
              <a:gd name="connsiteY1-28" fmla="*/ 50006 h 871537"/>
              <a:gd name="connsiteX2-29" fmla="*/ 881063 w 1139868"/>
              <a:gd name="connsiteY2-30" fmla="*/ 864393 h 871537"/>
              <a:gd name="connsiteX3-31" fmla="*/ 1057275 w 1139868"/>
              <a:gd name="connsiteY3-32" fmla="*/ 871537 h 871537"/>
              <a:gd name="connsiteX4-33" fmla="*/ 1016794 w 1139868"/>
              <a:gd name="connsiteY4-34" fmla="*/ 259556 h 871537"/>
              <a:gd name="connsiteX5-35" fmla="*/ 45244 w 1139868"/>
              <a:gd name="connsiteY5-36" fmla="*/ 0 h 871537"/>
              <a:gd name="connsiteX0-37" fmla="*/ 45244 w 1299265"/>
              <a:gd name="connsiteY0-38" fmla="*/ 0 h 871537"/>
              <a:gd name="connsiteX1-39" fmla="*/ 0 w 1299265"/>
              <a:gd name="connsiteY1-40" fmla="*/ 50006 h 871537"/>
              <a:gd name="connsiteX2-41" fmla="*/ 881063 w 1299265"/>
              <a:gd name="connsiteY2-42" fmla="*/ 864393 h 871537"/>
              <a:gd name="connsiteX3-43" fmla="*/ 1057275 w 1299265"/>
              <a:gd name="connsiteY3-44" fmla="*/ 871537 h 871537"/>
              <a:gd name="connsiteX4-45" fmla="*/ 1016794 w 1299265"/>
              <a:gd name="connsiteY4-46" fmla="*/ 259556 h 871537"/>
              <a:gd name="connsiteX5-47" fmla="*/ 45244 w 1299265"/>
              <a:gd name="connsiteY5-48" fmla="*/ 0 h 871537"/>
              <a:gd name="connsiteX0-49" fmla="*/ 45244 w 1299265"/>
              <a:gd name="connsiteY0-50" fmla="*/ 0 h 871537"/>
              <a:gd name="connsiteX1-51" fmla="*/ 0 w 1299265"/>
              <a:gd name="connsiteY1-52" fmla="*/ 50006 h 871537"/>
              <a:gd name="connsiteX2-53" fmla="*/ 881063 w 1299265"/>
              <a:gd name="connsiteY2-54" fmla="*/ 864393 h 871537"/>
              <a:gd name="connsiteX3-55" fmla="*/ 1057275 w 1299265"/>
              <a:gd name="connsiteY3-56" fmla="*/ 871537 h 871537"/>
              <a:gd name="connsiteX4-57" fmla="*/ 1016794 w 1299265"/>
              <a:gd name="connsiteY4-58" fmla="*/ 259556 h 871537"/>
              <a:gd name="connsiteX5-59" fmla="*/ 45244 w 1299265"/>
              <a:gd name="connsiteY5-60" fmla="*/ 0 h 871537"/>
              <a:gd name="connsiteX0-61" fmla="*/ 45244 w 1299265"/>
              <a:gd name="connsiteY0-62" fmla="*/ 0 h 871537"/>
              <a:gd name="connsiteX1-63" fmla="*/ 0 w 1299265"/>
              <a:gd name="connsiteY1-64" fmla="*/ 50006 h 871537"/>
              <a:gd name="connsiteX2-65" fmla="*/ 881063 w 1299265"/>
              <a:gd name="connsiteY2-66" fmla="*/ 864393 h 871537"/>
              <a:gd name="connsiteX3-67" fmla="*/ 1057275 w 1299265"/>
              <a:gd name="connsiteY3-68" fmla="*/ 871537 h 871537"/>
              <a:gd name="connsiteX4-69" fmla="*/ 1016794 w 1299265"/>
              <a:gd name="connsiteY4-70" fmla="*/ 259556 h 871537"/>
              <a:gd name="connsiteX5-71" fmla="*/ 45244 w 1299265"/>
              <a:gd name="connsiteY5-72" fmla="*/ 0 h 871537"/>
              <a:gd name="connsiteX0-73" fmla="*/ 45244 w 1299265"/>
              <a:gd name="connsiteY0-74" fmla="*/ 0 h 871537"/>
              <a:gd name="connsiteX1-75" fmla="*/ 0 w 1299265"/>
              <a:gd name="connsiteY1-76" fmla="*/ 50006 h 871537"/>
              <a:gd name="connsiteX2-77" fmla="*/ 881063 w 1299265"/>
              <a:gd name="connsiteY2-78" fmla="*/ 864393 h 871537"/>
              <a:gd name="connsiteX3-79" fmla="*/ 1057275 w 1299265"/>
              <a:gd name="connsiteY3-80" fmla="*/ 871537 h 871537"/>
              <a:gd name="connsiteX4-81" fmla="*/ 1016794 w 1299265"/>
              <a:gd name="connsiteY4-82" fmla="*/ 259556 h 871537"/>
              <a:gd name="connsiteX5-83" fmla="*/ 45244 w 1299265"/>
              <a:gd name="connsiteY5-84" fmla="*/ 0 h 871537"/>
              <a:gd name="connsiteX0-85" fmla="*/ 45244 w 1299265"/>
              <a:gd name="connsiteY0-86" fmla="*/ 0 h 871537"/>
              <a:gd name="connsiteX1-87" fmla="*/ 0 w 1299265"/>
              <a:gd name="connsiteY1-88" fmla="*/ 50006 h 871537"/>
              <a:gd name="connsiteX2-89" fmla="*/ 881063 w 1299265"/>
              <a:gd name="connsiteY2-90" fmla="*/ 864393 h 871537"/>
              <a:gd name="connsiteX3-91" fmla="*/ 1057275 w 1299265"/>
              <a:gd name="connsiteY3-92" fmla="*/ 871537 h 871537"/>
              <a:gd name="connsiteX4-93" fmla="*/ 1016794 w 1299265"/>
              <a:gd name="connsiteY4-94" fmla="*/ 259556 h 871537"/>
              <a:gd name="connsiteX5-95" fmla="*/ 45244 w 1299265"/>
              <a:gd name="connsiteY5-96" fmla="*/ 0 h 87153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299265" h="871537">
                <a:moveTo>
                  <a:pt x="45244" y="0"/>
                </a:moveTo>
                <a:lnTo>
                  <a:pt x="0" y="50006"/>
                </a:lnTo>
                <a:cubicBezTo>
                  <a:pt x="469901" y="147637"/>
                  <a:pt x="1658938" y="409575"/>
                  <a:pt x="881063" y="864393"/>
                </a:cubicBezTo>
                <a:lnTo>
                  <a:pt x="1057275" y="871537"/>
                </a:lnTo>
                <a:cubicBezTo>
                  <a:pt x="1477169" y="688974"/>
                  <a:pt x="1275556" y="370681"/>
                  <a:pt x="1016794" y="259556"/>
                </a:cubicBezTo>
                <a:cubicBezTo>
                  <a:pt x="690563" y="127794"/>
                  <a:pt x="373857" y="65088"/>
                  <a:pt x="45244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innerShdw dist="25400" dir="16200000">
              <a:prstClr val="black">
                <a:alpha val="1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>
            <a:no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dirty="0">
              <a:solidFill>
                <a:schemeClr val="bg1"/>
              </a:solidFill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  <a:sym typeface="+mn-lt"/>
            </a:endParaRPr>
          </a:p>
        </p:txBody>
      </p:sp>
      <p:sp>
        <p:nvSpPr>
          <p:cNvPr id="5" name="iṧļíḓè">
            <a:extLst>
              <a:ext uri="{FF2B5EF4-FFF2-40B4-BE49-F238E27FC236}">
                <a16:creationId xmlns:a16="http://schemas.microsoft.com/office/drawing/2014/main" id="{457AE604-8CE8-F643-1DEE-7CEEC7B50CD4}"/>
              </a:ext>
            </a:extLst>
          </p:cNvPr>
          <p:cNvSpPr/>
          <p:nvPr/>
        </p:nvSpPr>
        <p:spPr>
          <a:xfrm>
            <a:off x="5013083" y="3738289"/>
            <a:ext cx="1496228" cy="1312571"/>
          </a:xfrm>
          <a:custGeom>
            <a:avLst/>
            <a:gdLst>
              <a:gd name="connsiteX0" fmla="*/ 1069181 w 1069181"/>
              <a:gd name="connsiteY0" fmla="*/ 16669 h 1407319"/>
              <a:gd name="connsiteX1" fmla="*/ 850106 w 1069181"/>
              <a:gd name="connsiteY1" fmla="*/ 0 h 1407319"/>
              <a:gd name="connsiteX2" fmla="*/ 0 w 1069181"/>
              <a:gd name="connsiteY2" fmla="*/ 388144 h 1407319"/>
              <a:gd name="connsiteX3" fmla="*/ 607219 w 1069181"/>
              <a:gd name="connsiteY3" fmla="*/ 1407319 h 1407319"/>
              <a:gd name="connsiteX4" fmla="*/ 964406 w 1069181"/>
              <a:gd name="connsiteY4" fmla="*/ 1252538 h 1407319"/>
              <a:gd name="connsiteX5" fmla="*/ 428625 w 1069181"/>
              <a:gd name="connsiteY5" fmla="*/ 302419 h 1407319"/>
              <a:gd name="connsiteX6" fmla="*/ 1069181 w 1069181"/>
              <a:gd name="connsiteY6" fmla="*/ 16669 h 1407319"/>
              <a:gd name="connsiteX0-1" fmla="*/ 1069181 w 1069181"/>
              <a:gd name="connsiteY0-2" fmla="*/ 16669 h 1407319"/>
              <a:gd name="connsiteX1-3" fmla="*/ 850106 w 1069181"/>
              <a:gd name="connsiteY1-4" fmla="*/ 0 h 1407319"/>
              <a:gd name="connsiteX2-5" fmla="*/ 0 w 1069181"/>
              <a:gd name="connsiteY2-6" fmla="*/ 388144 h 1407319"/>
              <a:gd name="connsiteX3-7" fmla="*/ 607219 w 1069181"/>
              <a:gd name="connsiteY3-8" fmla="*/ 1407319 h 1407319"/>
              <a:gd name="connsiteX4-9" fmla="*/ 964406 w 1069181"/>
              <a:gd name="connsiteY4-10" fmla="*/ 1252538 h 1407319"/>
              <a:gd name="connsiteX5-11" fmla="*/ 428625 w 1069181"/>
              <a:gd name="connsiteY5-12" fmla="*/ 302419 h 1407319"/>
              <a:gd name="connsiteX6-13" fmla="*/ 1069181 w 1069181"/>
              <a:gd name="connsiteY6-14" fmla="*/ 16669 h 1407319"/>
              <a:gd name="connsiteX0-15" fmla="*/ 1113650 w 1113650"/>
              <a:gd name="connsiteY0-16" fmla="*/ 16669 h 1407319"/>
              <a:gd name="connsiteX1-17" fmla="*/ 894575 w 1113650"/>
              <a:gd name="connsiteY1-18" fmla="*/ 0 h 1407319"/>
              <a:gd name="connsiteX2-19" fmla="*/ 44469 w 1113650"/>
              <a:gd name="connsiteY2-20" fmla="*/ 388144 h 1407319"/>
              <a:gd name="connsiteX3-21" fmla="*/ 651688 w 1113650"/>
              <a:gd name="connsiteY3-22" fmla="*/ 1407319 h 1407319"/>
              <a:gd name="connsiteX4-23" fmla="*/ 1008875 w 1113650"/>
              <a:gd name="connsiteY4-24" fmla="*/ 1252538 h 1407319"/>
              <a:gd name="connsiteX5-25" fmla="*/ 473094 w 1113650"/>
              <a:gd name="connsiteY5-26" fmla="*/ 302419 h 1407319"/>
              <a:gd name="connsiteX6-27" fmla="*/ 1113650 w 1113650"/>
              <a:gd name="connsiteY6-28" fmla="*/ 16669 h 1407319"/>
              <a:gd name="connsiteX0-29" fmla="*/ 1338815 w 1338815"/>
              <a:gd name="connsiteY0-30" fmla="*/ 16669 h 1407319"/>
              <a:gd name="connsiteX1-31" fmla="*/ 1119740 w 1338815"/>
              <a:gd name="connsiteY1-32" fmla="*/ 0 h 1407319"/>
              <a:gd name="connsiteX2-33" fmla="*/ 269634 w 1338815"/>
              <a:gd name="connsiteY2-34" fmla="*/ 388144 h 1407319"/>
              <a:gd name="connsiteX3-35" fmla="*/ 876853 w 1338815"/>
              <a:gd name="connsiteY3-36" fmla="*/ 1407319 h 1407319"/>
              <a:gd name="connsiteX4-37" fmla="*/ 1234040 w 1338815"/>
              <a:gd name="connsiteY4-38" fmla="*/ 1252538 h 1407319"/>
              <a:gd name="connsiteX5-39" fmla="*/ 698259 w 1338815"/>
              <a:gd name="connsiteY5-40" fmla="*/ 302419 h 1407319"/>
              <a:gd name="connsiteX6-41" fmla="*/ 1338815 w 1338815"/>
              <a:gd name="connsiteY6-42" fmla="*/ 16669 h 1407319"/>
              <a:gd name="connsiteX0-43" fmla="*/ 1338815 w 1338815"/>
              <a:gd name="connsiteY0-44" fmla="*/ 16669 h 1407319"/>
              <a:gd name="connsiteX1-45" fmla="*/ 1119740 w 1338815"/>
              <a:gd name="connsiteY1-46" fmla="*/ 0 h 1407319"/>
              <a:gd name="connsiteX2-47" fmla="*/ 269634 w 1338815"/>
              <a:gd name="connsiteY2-48" fmla="*/ 388144 h 1407319"/>
              <a:gd name="connsiteX3-49" fmla="*/ 876853 w 1338815"/>
              <a:gd name="connsiteY3-50" fmla="*/ 1407319 h 1407319"/>
              <a:gd name="connsiteX4-51" fmla="*/ 1234040 w 1338815"/>
              <a:gd name="connsiteY4-52" fmla="*/ 1252538 h 1407319"/>
              <a:gd name="connsiteX5-53" fmla="*/ 698259 w 1338815"/>
              <a:gd name="connsiteY5-54" fmla="*/ 302419 h 1407319"/>
              <a:gd name="connsiteX6-55" fmla="*/ 1338815 w 1338815"/>
              <a:gd name="connsiteY6-56" fmla="*/ 16669 h 1407319"/>
              <a:gd name="connsiteX0-57" fmla="*/ 1338815 w 1338815"/>
              <a:gd name="connsiteY0-58" fmla="*/ 16669 h 1407319"/>
              <a:gd name="connsiteX1-59" fmla="*/ 1119740 w 1338815"/>
              <a:gd name="connsiteY1-60" fmla="*/ 0 h 1407319"/>
              <a:gd name="connsiteX2-61" fmla="*/ 269634 w 1338815"/>
              <a:gd name="connsiteY2-62" fmla="*/ 388144 h 1407319"/>
              <a:gd name="connsiteX3-63" fmla="*/ 876853 w 1338815"/>
              <a:gd name="connsiteY3-64" fmla="*/ 1407319 h 1407319"/>
              <a:gd name="connsiteX4-65" fmla="*/ 1234040 w 1338815"/>
              <a:gd name="connsiteY4-66" fmla="*/ 1252538 h 1407319"/>
              <a:gd name="connsiteX5-67" fmla="*/ 698259 w 1338815"/>
              <a:gd name="connsiteY5-68" fmla="*/ 302419 h 1407319"/>
              <a:gd name="connsiteX6-69" fmla="*/ 1338815 w 1338815"/>
              <a:gd name="connsiteY6-70" fmla="*/ 16669 h 1407319"/>
              <a:gd name="connsiteX0-71" fmla="*/ 1338815 w 1338815"/>
              <a:gd name="connsiteY0-72" fmla="*/ 16669 h 1407319"/>
              <a:gd name="connsiteX1-73" fmla="*/ 1119740 w 1338815"/>
              <a:gd name="connsiteY1-74" fmla="*/ 0 h 1407319"/>
              <a:gd name="connsiteX2-75" fmla="*/ 269634 w 1338815"/>
              <a:gd name="connsiteY2-76" fmla="*/ 388144 h 1407319"/>
              <a:gd name="connsiteX3-77" fmla="*/ 876853 w 1338815"/>
              <a:gd name="connsiteY3-78" fmla="*/ 1407319 h 1407319"/>
              <a:gd name="connsiteX4-79" fmla="*/ 1234040 w 1338815"/>
              <a:gd name="connsiteY4-80" fmla="*/ 1252538 h 1407319"/>
              <a:gd name="connsiteX5-81" fmla="*/ 698259 w 1338815"/>
              <a:gd name="connsiteY5-82" fmla="*/ 302419 h 1407319"/>
              <a:gd name="connsiteX6-83" fmla="*/ 1338815 w 1338815"/>
              <a:gd name="connsiteY6-84" fmla="*/ 16669 h 1407319"/>
              <a:gd name="connsiteX0-85" fmla="*/ 1338815 w 1338815"/>
              <a:gd name="connsiteY0-86" fmla="*/ 16669 h 1407319"/>
              <a:gd name="connsiteX1-87" fmla="*/ 1119740 w 1338815"/>
              <a:gd name="connsiteY1-88" fmla="*/ 0 h 1407319"/>
              <a:gd name="connsiteX2-89" fmla="*/ 269634 w 1338815"/>
              <a:gd name="connsiteY2-90" fmla="*/ 388144 h 1407319"/>
              <a:gd name="connsiteX3-91" fmla="*/ 876853 w 1338815"/>
              <a:gd name="connsiteY3-92" fmla="*/ 1407319 h 1407319"/>
              <a:gd name="connsiteX4-93" fmla="*/ 1234040 w 1338815"/>
              <a:gd name="connsiteY4-94" fmla="*/ 1252538 h 1407319"/>
              <a:gd name="connsiteX5-95" fmla="*/ 700640 w 1338815"/>
              <a:gd name="connsiteY5-96" fmla="*/ 309563 h 1407319"/>
              <a:gd name="connsiteX6-97" fmla="*/ 1338815 w 1338815"/>
              <a:gd name="connsiteY6-98" fmla="*/ 16669 h 140731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338815" h="1407319">
                <a:moveTo>
                  <a:pt x="1338815" y="16669"/>
                </a:moveTo>
                <a:lnTo>
                  <a:pt x="1119740" y="0"/>
                </a:lnTo>
                <a:cubicBezTo>
                  <a:pt x="836371" y="129381"/>
                  <a:pt x="550622" y="237331"/>
                  <a:pt x="269634" y="388144"/>
                </a:cubicBezTo>
                <a:cubicBezTo>
                  <a:pt x="55321" y="496888"/>
                  <a:pt x="-435215" y="958057"/>
                  <a:pt x="876853" y="1407319"/>
                </a:cubicBezTo>
                <a:lnTo>
                  <a:pt x="1234040" y="1252538"/>
                </a:lnTo>
                <a:cubicBezTo>
                  <a:pt x="636346" y="1123951"/>
                  <a:pt x="-92316" y="685800"/>
                  <a:pt x="700640" y="309563"/>
                </a:cubicBezTo>
                <a:lnTo>
                  <a:pt x="1338815" y="1666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innerShdw dist="25400" dir="16200000">
              <a:prstClr val="black">
                <a:alpha val="1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>
            <a:no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dirty="0">
              <a:solidFill>
                <a:schemeClr val="bg1"/>
              </a:solidFill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  <a:sym typeface="+mn-lt"/>
            </a:endParaRPr>
          </a:p>
        </p:txBody>
      </p:sp>
      <p:sp>
        <p:nvSpPr>
          <p:cNvPr id="6" name="iśļîde">
            <a:extLst>
              <a:ext uri="{FF2B5EF4-FFF2-40B4-BE49-F238E27FC236}">
                <a16:creationId xmlns:a16="http://schemas.microsoft.com/office/drawing/2014/main" id="{C51F4A74-CD50-B7AE-27C9-9BDB840EC760}"/>
              </a:ext>
            </a:extLst>
          </p:cNvPr>
          <p:cNvSpPr/>
          <p:nvPr/>
        </p:nvSpPr>
        <p:spPr>
          <a:xfrm>
            <a:off x="6364323" y="5013412"/>
            <a:ext cx="3658328" cy="569771"/>
          </a:xfrm>
          <a:custGeom>
            <a:avLst/>
            <a:gdLst>
              <a:gd name="connsiteX0" fmla="*/ 383381 w 3405187"/>
              <a:gd name="connsiteY0" fmla="*/ 0 h 564357"/>
              <a:gd name="connsiteX1" fmla="*/ 0 w 3405187"/>
              <a:gd name="connsiteY1" fmla="*/ 150019 h 564357"/>
              <a:gd name="connsiteX2" fmla="*/ 2369343 w 3405187"/>
              <a:gd name="connsiteY2" fmla="*/ 438150 h 564357"/>
              <a:gd name="connsiteX3" fmla="*/ 2240756 w 3405187"/>
              <a:gd name="connsiteY3" fmla="*/ 564357 h 564357"/>
              <a:gd name="connsiteX4" fmla="*/ 3405187 w 3405187"/>
              <a:gd name="connsiteY4" fmla="*/ 402432 h 564357"/>
              <a:gd name="connsiteX5" fmla="*/ 2788443 w 3405187"/>
              <a:gd name="connsiteY5" fmla="*/ 107157 h 564357"/>
              <a:gd name="connsiteX6" fmla="*/ 2705100 w 3405187"/>
              <a:gd name="connsiteY6" fmla="*/ 180975 h 564357"/>
              <a:gd name="connsiteX7" fmla="*/ 383381 w 3405187"/>
              <a:gd name="connsiteY7" fmla="*/ 0 h 564357"/>
              <a:gd name="connsiteX0-1" fmla="*/ 383381 w 3405187"/>
              <a:gd name="connsiteY0-2" fmla="*/ 0 h 564357"/>
              <a:gd name="connsiteX1-3" fmla="*/ 0 w 3405187"/>
              <a:gd name="connsiteY1-4" fmla="*/ 150019 h 564357"/>
              <a:gd name="connsiteX2-5" fmla="*/ 2369343 w 3405187"/>
              <a:gd name="connsiteY2-6" fmla="*/ 438150 h 564357"/>
              <a:gd name="connsiteX3-7" fmla="*/ 2240756 w 3405187"/>
              <a:gd name="connsiteY3-8" fmla="*/ 564357 h 564357"/>
              <a:gd name="connsiteX4-9" fmla="*/ 3405187 w 3405187"/>
              <a:gd name="connsiteY4-10" fmla="*/ 402432 h 564357"/>
              <a:gd name="connsiteX5-11" fmla="*/ 2788443 w 3405187"/>
              <a:gd name="connsiteY5-12" fmla="*/ 107157 h 564357"/>
              <a:gd name="connsiteX6-13" fmla="*/ 2705100 w 3405187"/>
              <a:gd name="connsiteY6-14" fmla="*/ 180975 h 564357"/>
              <a:gd name="connsiteX7-15" fmla="*/ 383381 w 3405187"/>
              <a:gd name="connsiteY7-16" fmla="*/ 0 h 564357"/>
              <a:gd name="connsiteX0-17" fmla="*/ 383381 w 3405187"/>
              <a:gd name="connsiteY0-18" fmla="*/ 0 h 564357"/>
              <a:gd name="connsiteX1-19" fmla="*/ 0 w 3405187"/>
              <a:gd name="connsiteY1-20" fmla="*/ 150019 h 564357"/>
              <a:gd name="connsiteX2-21" fmla="*/ 2369343 w 3405187"/>
              <a:gd name="connsiteY2-22" fmla="*/ 438150 h 564357"/>
              <a:gd name="connsiteX3-23" fmla="*/ 2240756 w 3405187"/>
              <a:gd name="connsiteY3-24" fmla="*/ 564357 h 564357"/>
              <a:gd name="connsiteX4-25" fmla="*/ 3405187 w 3405187"/>
              <a:gd name="connsiteY4-26" fmla="*/ 402432 h 564357"/>
              <a:gd name="connsiteX5-27" fmla="*/ 2788443 w 3405187"/>
              <a:gd name="connsiteY5-28" fmla="*/ 107157 h 564357"/>
              <a:gd name="connsiteX6-29" fmla="*/ 2705100 w 3405187"/>
              <a:gd name="connsiteY6-30" fmla="*/ 180975 h 564357"/>
              <a:gd name="connsiteX7-31" fmla="*/ 383381 w 3405187"/>
              <a:gd name="connsiteY7-32" fmla="*/ 0 h 564357"/>
              <a:gd name="connsiteX0-33" fmla="*/ 383381 w 3405187"/>
              <a:gd name="connsiteY0-34" fmla="*/ 0 h 564357"/>
              <a:gd name="connsiteX1-35" fmla="*/ 0 w 3405187"/>
              <a:gd name="connsiteY1-36" fmla="*/ 150019 h 564357"/>
              <a:gd name="connsiteX2-37" fmla="*/ 2369343 w 3405187"/>
              <a:gd name="connsiteY2-38" fmla="*/ 438150 h 564357"/>
              <a:gd name="connsiteX3-39" fmla="*/ 2240756 w 3405187"/>
              <a:gd name="connsiteY3-40" fmla="*/ 564357 h 564357"/>
              <a:gd name="connsiteX4-41" fmla="*/ 3405187 w 3405187"/>
              <a:gd name="connsiteY4-42" fmla="*/ 402432 h 564357"/>
              <a:gd name="connsiteX5-43" fmla="*/ 2788443 w 3405187"/>
              <a:gd name="connsiteY5-44" fmla="*/ 107157 h 564357"/>
              <a:gd name="connsiteX6-45" fmla="*/ 2705100 w 3405187"/>
              <a:gd name="connsiteY6-46" fmla="*/ 180975 h 564357"/>
              <a:gd name="connsiteX7-47" fmla="*/ 383381 w 3405187"/>
              <a:gd name="connsiteY7-48" fmla="*/ 0 h 564357"/>
              <a:gd name="connsiteX0-49" fmla="*/ 383381 w 3405187"/>
              <a:gd name="connsiteY0-50" fmla="*/ 0 h 564357"/>
              <a:gd name="connsiteX1-51" fmla="*/ 0 w 3405187"/>
              <a:gd name="connsiteY1-52" fmla="*/ 150019 h 564357"/>
              <a:gd name="connsiteX2-53" fmla="*/ 2369343 w 3405187"/>
              <a:gd name="connsiteY2-54" fmla="*/ 438150 h 564357"/>
              <a:gd name="connsiteX3-55" fmla="*/ 2240756 w 3405187"/>
              <a:gd name="connsiteY3-56" fmla="*/ 564357 h 564357"/>
              <a:gd name="connsiteX4-57" fmla="*/ 3405187 w 3405187"/>
              <a:gd name="connsiteY4-58" fmla="*/ 402432 h 564357"/>
              <a:gd name="connsiteX5-59" fmla="*/ 2788443 w 3405187"/>
              <a:gd name="connsiteY5-60" fmla="*/ 107157 h 564357"/>
              <a:gd name="connsiteX6-61" fmla="*/ 2705100 w 3405187"/>
              <a:gd name="connsiteY6-62" fmla="*/ 180975 h 564357"/>
              <a:gd name="connsiteX7-63" fmla="*/ 383381 w 3405187"/>
              <a:gd name="connsiteY7-64" fmla="*/ 0 h 56435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3405187" h="564357">
                <a:moveTo>
                  <a:pt x="383381" y="0"/>
                </a:moveTo>
                <a:lnTo>
                  <a:pt x="0" y="150019"/>
                </a:lnTo>
                <a:cubicBezTo>
                  <a:pt x="692150" y="307975"/>
                  <a:pt x="1527174" y="432594"/>
                  <a:pt x="2369343" y="438150"/>
                </a:cubicBezTo>
                <a:lnTo>
                  <a:pt x="2240756" y="564357"/>
                </a:lnTo>
                <a:lnTo>
                  <a:pt x="3405187" y="402432"/>
                </a:lnTo>
                <a:lnTo>
                  <a:pt x="2788443" y="107157"/>
                </a:lnTo>
                <a:lnTo>
                  <a:pt x="2705100" y="180975"/>
                </a:lnTo>
                <a:cubicBezTo>
                  <a:pt x="1933576" y="177800"/>
                  <a:pt x="1159668" y="98425"/>
                  <a:pt x="38338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innerShdw dist="25400" dir="16200000">
              <a:prstClr val="black">
                <a:alpha val="1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>
            <a:no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dirty="0">
              <a:solidFill>
                <a:schemeClr val="bg1"/>
              </a:solidFill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  <a:sym typeface="+mn-lt"/>
            </a:endParaRPr>
          </a:p>
        </p:txBody>
      </p:sp>
      <p:sp>
        <p:nvSpPr>
          <p:cNvPr id="13" name="文本框 7">
            <a:extLst>
              <a:ext uri="{FF2B5EF4-FFF2-40B4-BE49-F238E27FC236}">
                <a16:creationId xmlns:a16="http://schemas.microsoft.com/office/drawing/2014/main" id="{491D4778-7AA0-B586-826D-0654AF29EB4C}"/>
              </a:ext>
            </a:extLst>
          </p:cNvPr>
          <p:cNvSpPr txBox="1"/>
          <p:nvPr/>
        </p:nvSpPr>
        <p:spPr bwMode="auto">
          <a:xfrm>
            <a:off x="2153000" y="2395823"/>
            <a:ext cx="1482230" cy="369332"/>
          </a:xfrm>
          <a:prstGeom prst="rect">
            <a:avLst/>
          </a:prstGeom>
          <a:noFill/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altLang="zh-CN" b="1" kern="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55 Regular" panose="00020600040101010101" pitchFamily="18" charset="-122"/>
                <a:sym typeface="+mn-lt"/>
              </a:rPr>
              <a:t>KPI</a:t>
            </a:r>
            <a:r>
              <a:rPr lang="zh-CN" altLang="en-US" b="1" kern="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55 Regular" panose="00020600040101010101" pitchFamily="18" charset="-122"/>
                <a:sym typeface="+mn-lt"/>
              </a:rPr>
              <a:t>指标</a:t>
            </a:r>
            <a:endParaRPr lang="zh-CN" altLang="en-US" sz="1600" b="1" kern="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2.0 55 Regular" panose="00020600040101010101" pitchFamily="18" charset="-122"/>
              <a:sym typeface="+mn-lt"/>
            </a:endParaRPr>
          </a:p>
        </p:txBody>
      </p:sp>
      <p:sp>
        <p:nvSpPr>
          <p:cNvPr id="14" name="ïṥḻiḍê">
            <a:extLst>
              <a:ext uri="{FF2B5EF4-FFF2-40B4-BE49-F238E27FC236}">
                <a16:creationId xmlns:a16="http://schemas.microsoft.com/office/drawing/2014/main" id="{18BD5F45-66D4-FA24-5F02-C59B5B29C4FC}"/>
              </a:ext>
            </a:extLst>
          </p:cNvPr>
          <p:cNvSpPr/>
          <p:nvPr/>
        </p:nvSpPr>
        <p:spPr>
          <a:xfrm rot="265640">
            <a:off x="2457765" y="2265677"/>
            <a:ext cx="1047859" cy="64910"/>
          </a:xfrm>
          <a:custGeom>
            <a:avLst/>
            <a:gdLst>
              <a:gd name="connsiteX0" fmla="*/ 0 w 1038225"/>
              <a:gd name="connsiteY0" fmla="*/ 0 h 64294"/>
              <a:gd name="connsiteX1" fmla="*/ 1038225 w 1038225"/>
              <a:gd name="connsiteY1" fmla="*/ 30956 h 64294"/>
              <a:gd name="connsiteX2" fmla="*/ 990600 w 1038225"/>
              <a:gd name="connsiteY2" fmla="*/ 64294 h 64294"/>
              <a:gd name="connsiteX3" fmla="*/ 0 w 1038225"/>
              <a:gd name="connsiteY3" fmla="*/ 0 h 6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8225" h="64294">
                <a:moveTo>
                  <a:pt x="0" y="0"/>
                </a:moveTo>
                <a:lnTo>
                  <a:pt x="1038225" y="30956"/>
                </a:lnTo>
                <a:lnTo>
                  <a:pt x="990600" y="6429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innerShdw dist="25400" dir="16200000">
              <a:prstClr val="black">
                <a:alpha val="1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>
            <a:no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dirty="0">
              <a:solidFill>
                <a:schemeClr val="bg1"/>
              </a:solidFill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  <a:sym typeface="+mn-lt"/>
            </a:endParaRPr>
          </a:p>
        </p:txBody>
      </p:sp>
      <p:sp>
        <p:nvSpPr>
          <p:cNvPr id="15" name="íšľîdê">
            <a:extLst>
              <a:ext uri="{FF2B5EF4-FFF2-40B4-BE49-F238E27FC236}">
                <a16:creationId xmlns:a16="http://schemas.microsoft.com/office/drawing/2014/main" id="{B4444DCC-AE20-A5A6-436D-36133289BB14}"/>
              </a:ext>
            </a:extLst>
          </p:cNvPr>
          <p:cNvSpPr/>
          <p:nvPr/>
        </p:nvSpPr>
        <p:spPr>
          <a:xfrm rot="316577">
            <a:off x="3880639" y="2406520"/>
            <a:ext cx="1309194" cy="215764"/>
          </a:xfrm>
          <a:custGeom>
            <a:avLst/>
            <a:gdLst>
              <a:gd name="connsiteX0" fmla="*/ 35718 w 1431131"/>
              <a:gd name="connsiteY0" fmla="*/ 0 h 176212"/>
              <a:gd name="connsiteX1" fmla="*/ 0 w 1431131"/>
              <a:gd name="connsiteY1" fmla="*/ 38100 h 176212"/>
              <a:gd name="connsiteX2" fmla="*/ 1393031 w 1431131"/>
              <a:gd name="connsiteY2" fmla="*/ 176212 h 176212"/>
              <a:gd name="connsiteX3" fmla="*/ 1431131 w 1431131"/>
              <a:gd name="connsiteY3" fmla="*/ 145256 h 176212"/>
              <a:gd name="connsiteX4" fmla="*/ 35718 w 1431131"/>
              <a:gd name="connsiteY4" fmla="*/ 0 h 176212"/>
              <a:gd name="connsiteX0-1" fmla="*/ 35718 w 1431131"/>
              <a:gd name="connsiteY0-2" fmla="*/ 0 h 176212"/>
              <a:gd name="connsiteX1-3" fmla="*/ 0 w 1431131"/>
              <a:gd name="connsiteY1-4" fmla="*/ 38100 h 176212"/>
              <a:gd name="connsiteX2-5" fmla="*/ 1393031 w 1431131"/>
              <a:gd name="connsiteY2-6" fmla="*/ 176212 h 176212"/>
              <a:gd name="connsiteX3-7" fmla="*/ 1431131 w 1431131"/>
              <a:gd name="connsiteY3-8" fmla="*/ 145256 h 176212"/>
              <a:gd name="connsiteX4-9" fmla="*/ 35718 w 1431131"/>
              <a:gd name="connsiteY4-10" fmla="*/ 0 h 176212"/>
              <a:gd name="connsiteX0-11" fmla="*/ 35718 w 1431131"/>
              <a:gd name="connsiteY0-12" fmla="*/ 0 h 176212"/>
              <a:gd name="connsiteX1-13" fmla="*/ 0 w 1431131"/>
              <a:gd name="connsiteY1-14" fmla="*/ 38100 h 176212"/>
              <a:gd name="connsiteX2-15" fmla="*/ 1393031 w 1431131"/>
              <a:gd name="connsiteY2-16" fmla="*/ 176212 h 176212"/>
              <a:gd name="connsiteX3-17" fmla="*/ 1431131 w 1431131"/>
              <a:gd name="connsiteY3-18" fmla="*/ 145256 h 176212"/>
              <a:gd name="connsiteX4-19" fmla="*/ 35718 w 1431131"/>
              <a:gd name="connsiteY4-20" fmla="*/ 0 h 176212"/>
              <a:gd name="connsiteX0-21" fmla="*/ 35718 w 1431131"/>
              <a:gd name="connsiteY0-22" fmla="*/ 0 h 176212"/>
              <a:gd name="connsiteX1-23" fmla="*/ 0 w 1431131"/>
              <a:gd name="connsiteY1-24" fmla="*/ 38100 h 176212"/>
              <a:gd name="connsiteX2-25" fmla="*/ 1393031 w 1431131"/>
              <a:gd name="connsiteY2-26" fmla="*/ 176212 h 176212"/>
              <a:gd name="connsiteX3-27" fmla="*/ 1431131 w 1431131"/>
              <a:gd name="connsiteY3-28" fmla="*/ 145256 h 176212"/>
              <a:gd name="connsiteX4-29" fmla="*/ 35718 w 1431131"/>
              <a:gd name="connsiteY4-30" fmla="*/ 0 h 176212"/>
              <a:gd name="connsiteX0-31" fmla="*/ 35718 w 1431131"/>
              <a:gd name="connsiteY0-32" fmla="*/ 0 h 176212"/>
              <a:gd name="connsiteX1-33" fmla="*/ 0 w 1431131"/>
              <a:gd name="connsiteY1-34" fmla="*/ 38100 h 176212"/>
              <a:gd name="connsiteX2-35" fmla="*/ 1393031 w 1431131"/>
              <a:gd name="connsiteY2-36" fmla="*/ 176212 h 176212"/>
              <a:gd name="connsiteX3-37" fmla="*/ 1431131 w 1431131"/>
              <a:gd name="connsiteY3-38" fmla="*/ 145256 h 176212"/>
              <a:gd name="connsiteX4-39" fmla="*/ 35718 w 1431131"/>
              <a:gd name="connsiteY4-40" fmla="*/ 0 h 17621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431131" h="176212">
                <a:moveTo>
                  <a:pt x="35718" y="0"/>
                </a:moveTo>
                <a:lnTo>
                  <a:pt x="0" y="38100"/>
                </a:lnTo>
                <a:cubicBezTo>
                  <a:pt x="466725" y="76993"/>
                  <a:pt x="928687" y="123031"/>
                  <a:pt x="1393031" y="176212"/>
                </a:cubicBezTo>
                <a:lnTo>
                  <a:pt x="1431131" y="145256"/>
                </a:lnTo>
                <a:cubicBezTo>
                  <a:pt x="965993" y="84931"/>
                  <a:pt x="507999" y="34132"/>
                  <a:pt x="3571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innerShdw dist="25400" dir="16200000">
              <a:prstClr val="black">
                <a:alpha val="1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>
            <a:no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dirty="0">
              <a:solidFill>
                <a:schemeClr val="bg1"/>
              </a:solidFill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  <a:sym typeface="+mn-lt"/>
            </a:endParaRPr>
          </a:p>
        </p:txBody>
      </p:sp>
      <p:sp>
        <p:nvSpPr>
          <p:cNvPr id="8" name="ïšľíḑê">
            <a:extLst>
              <a:ext uri="{FF2B5EF4-FFF2-40B4-BE49-F238E27FC236}">
                <a16:creationId xmlns:a16="http://schemas.microsoft.com/office/drawing/2014/main" id="{01A6615C-703B-9231-3CC0-2CC22878CE0F}"/>
              </a:ext>
            </a:extLst>
          </p:cNvPr>
          <p:cNvSpPr/>
          <p:nvPr/>
        </p:nvSpPr>
        <p:spPr>
          <a:xfrm rot="8100000">
            <a:off x="4382049" y="1539499"/>
            <a:ext cx="717763" cy="717985"/>
          </a:xfrm>
          <a:prstGeom prst="teardrop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>
            <a:no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dirty="0">
              <a:solidFill>
                <a:schemeClr val="bg1"/>
              </a:solidFill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  <a:sym typeface="+mn-lt"/>
            </a:endParaRPr>
          </a:p>
        </p:txBody>
      </p:sp>
      <p:sp>
        <p:nvSpPr>
          <p:cNvPr id="33" name="文本框 7">
            <a:extLst>
              <a:ext uri="{FF2B5EF4-FFF2-40B4-BE49-F238E27FC236}">
                <a16:creationId xmlns:a16="http://schemas.microsoft.com/office/drawing/2014/main" id="{5FC8C152-D4FC-E70B-35BF-4415F714C114}"/>
              </a:ext>
            </a:extLst>
          </p:cNvPr>
          <p:cNvSpPr txBox="1"/>
          <p:nvPr/>
        </p:nvSpPr>
        <p:spPr bwMode="auto">
          <a:xfrm>
            <a:off x="3672103" y="2741224"/>
            <a:ext cx="1871406" cy="369332"/>
          </a:xfrm>
          <a:prstGeom prst="rect">
            <a:avLst/>
          </a:prstGeom>
          <a:noFill/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zh-CN" altLang="en-US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55 Regular" panose="00020600040101010101" pitchFamily="18" charset="-122"/>
                <a:sym typeface="+mn-lt"/>
              </a:rPr>
              <a:t>年度工作任务</a:t>
            </a:r>
          </a:p>
        </p:txBody>
      </p:sp>
      <p:sp>
        <p:nvSpPr>
          <p:cNvPr id="34" name="文本框 7">
            <a:extLst>
              <a:ext uri="{FF2B5EF4-FFF2-40B4-BE49-F238E27FC236}">
                <a16:creationId xmlns:a16="http://schemas.microsoft.com/office/drawing/2014/main" id="{16F8C4D3-B198-2EF9-1EEA-A746B7615385}"/>
              </a:ext>
            </a:extLst>
          </p:cNvPr>
          <p:cNvSpPr txBox="1"/>
          <p:nvPr/>
        </p:nvSpPr>
        <p:spPr bwMode="auto">
          <a:xfrm>
            <a:off x="7266153" y="2521023"/>
            <a:ext cx="1871406" cy="369332"/>
          </a:xfrm>
          <a:prstGeom prst="rect">
            <a:avLst/>
          </a:prstGeom>
          <a:noFill/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zh-CN" altLang="en-US" b="1" kern="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55 Regular" panose="00020600040101010101" pitchFamily="18" charset="-122"/>
                <a:sym typeface="+mn-lt"/>
              </a:rPr>
              <a:t>外部资源搜集</a:t>
            </a:r>
          </a:p>
        </p:txBody>
      </p:sp>
      <p:sp>
        <p:nvSpPr>
          <p:cNvPr id="35" name="文本框 7">
            <a:extLst>
              <a:ext uri="{FF2B5EF4-FFF2-40B4-BE49-F238E27FC236}">
                <a16:creationId xmlns:a16="http://schemas.microsoft.com/office/drawing/2014/main" id="{EF9B1DF5-337D-CF91-3272-3666998F3772}"/>
              </a:ext>
            </a:extLst>
          </p:cNvPr>
          <p:cNvSpPr txBox="1"/>
          <p:nvPr/>
        </p:nvSpPr>
        <p:spPr bwMode="auto">
          <a:xfrm>
            <a:off x="8909223" y="4401953"/>
            <a:ext cx="1871406" cy="369332"/>
          </a:xfrm>
          <a:prstGeom prst="rect">
            <a:avLst/>
          </a:prstGeom>
          <a:noFill/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zh-CN" altLang="en-US" b="1" kern="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55 Regular" panose="00020600040101010101" pitchFamily="18" charset="-122"/>
                <a:sym typeface="+mn-lt"/>
              </a:rPr>
              <a:t>个人学习提升</a:t>
            </a:r>
          </a:p>
        </p:txBody>
      </p:sp>
      <p:sp>
        <p:nvSpPr>
          <p:cNvPr id="36" name="文本框 7">
            <a:extLst>
              <a:ext uri="{FF2B5EF4-FFF2-40B4-BE49-F238E27FC236}">
                <a16:creationId xmlns:a16="http://schemas.microsoft.com/office/drawing/2014/main" id="{6F82D5FE-76C0-EFC3-B831-35AC9C2CB26C}"/>
              </a:ext>
            </a:extLst>
          </p:cNvPr>
          <p:cNvSpPr txBox="1"/>
          <p:nvPr/>
        </p:nvSpPr>
        <p:spPr bwMode="auto">
          <a:xfrm>
            <a:off x="3473816" y="4705459"/>
            <a:ext cx="1871406" cy="369332"/>
          </a:xfrm>
          <a:prstGeom prst="rect">
            <a:avLst/>
          </a:prstGeom>
          <a:noFill/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zh-CN" altLang="en-US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55 Regular" panose="00020600040101010101" pitchFamily="18" charset="-122"/>
                <a:sym typeface="+mn-lt"/>
              </a:rPr>
              <a:t>团队成长赋能</a:t>
            </a:r>
          </a:p>
        </p:txBody>
      </p:sp>
      <p:sp>
        <p:nvSpPr>
          <p:cNvPr id="28" name="TextBox 55">
            <a:extLst>
              <a:ext uri="{FF2B5EF4-FFF2-40B4-BE49-F238E27FC236}">
                <a16:creationId xmlns:a16="http://schemas.microsoft.com/office/drawing/2014/main" id="{E0A7FDF8-5062-F41C-C3FD-167D0A2757C0}"/>
              </a:ext>
            </a:extLst>
          </p:cNvPr>
          <p:cNvSpPr txBox="1"/>
          <p:nvPr/>
        </p:nvSpPr>
        <p:spPr>
          <a:xfrm rot="421144">
            <a:off x="6672425" y="5084459"/>
            <a:ext cx="221410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i="1" dirty="0">
                <a:solidFill>
                  <a:schemeClr val="bg2">
                    <a:lumMod val="25000"/>
                  </a:schemeClr>
                </a:solidFill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rPr>
              <a:t>主要完成工作情况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69D8761F-E25F-996A-45BF-E25E6785E37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7FB"/>
              </a:clrFrom>
              <a:clrTo>
                <a:srgbClr val="F6F7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76479" y="1699736"/>
            <a:ext cx="500199" cy="488073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BA117103-5401-7297-84CB-209039B56E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bg1">
                <a:tint val="45000"/>
                <a:satMod val="400000"/>
              </a:schemeClr>
            </a:duotone>
          </a:blip>
          <a:srcRect l="24339" t="10863" r="16640" b="20615"/>
          <a:stretch/>
        </p:blipFill>
        <p:spPr>
          <a:xfrm>
            <a:off x="4243826" y="3902960"/>
            <a:ext cx="455652" cy="496192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1D39753B-6931-6A99-437C-CFE5390B9D0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68630" y="1453038"/>
            <a:ext cx="545289" cy="567545"/>
          </a:xfrm>
          <a:prstGeom prst="rect">
            <a:avLst/>
          </a:prstGeom>
        </p:spPr>
      </p:pic>
      <p:sp>
        <p:nvSpPr>
          <p:cNvPr id="41" name="ïšľíḑê">
            <a:extLst>
              <a:ext uri="{FF2B5EF4-FFF2-40B4-BE49-F238E27FC236}">
                <a16:creationId xmlns:a16="http://schemas.microsoft.com/office/drawing/2014/main" id="{5468ECCA-D7F9-F592-BA9C-B18790534E43}"/>
              </a:ext>
            </a:extLst>
          </p:cNvPr>
          <p:cNvSpPr/>
          <p:nvPr/>
        </p:nvSpPr>
        <p:spPr>
          <a:xfrm rot="8100000">
            <a:off x="6513056" y="2219417"/>
            <a:ext cx="717763" cy="717985"/>
          </a:xfrm>
          <a:prstGeom prst="teardrop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>
            <a:no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dirty="0">
              <a:solidFill>
                <a:schemeClr val="bg1"/>
              </a:solidFill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  <a:sym typeface="+mn-lt"/>
            </a:endParaRPr>
          </a:p>
        </p:txBody>
      </p:sp>
      <p:sp>
        <p:nvSpPr>
          <p:cNvPr id="43" name="ïšľíḑê">
            <a:extLst>
              <a:ext uri="{FF2B5EF4-FFF2-40B4-BE49-F238E27FC236}">
                <a16:creationId xmlns:a16="http://schemas.microsoft.com/office/drawing/2014/main" id="{01A6615C-703B-9231-3CC0-2CC22878CE0F}"/>
              </a:ext>
            </a:extLst>
          </p:cNvPr>
          <p:cNvSpPr/>
          <p:nvPr/>
        </p:nvSpPr>
        <p:spPr>
          <a:xfrm rot="8100000">
            <a:off x="8114055" y="4083839"/>
            <a:ext cx="717763" cy="717985"/>
          </a:xfrm>
          <a:prstGeom prst="teardrop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>
            <a:no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dirty="0">
              <a:solidFill>
                <a:schemeClr val="bg1"/>
              </a:solidFill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  <a:sym typeface="+mn-lt"/>
            </a:endParaRP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C21C4F5E-55AA-7AF8-69CE-5C56E3134A3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01856" y="4273925"/>
            <a:ext cx="560496" cy="459733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A36410E8-16F9-4B57-ED38-81DDB1C2E60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69490" y="2370935"/>
            <a:ext cx="612604" cy="48424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6ED27E73-6983-16A6-FAC1-C653F630719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b="2239"/>
          <a:stretch/>
        </p:blipFill>
        <p:spPr>
          <a:xfrm>
            <a:off x="-244423" y="4172866"/>
            <a:ext cx="2594511" cy="1755987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D22054BB-9BCF-3871-7212-E8C23EFE22D1}"/>
              </a:ext>
            </a:extLst>
          </p:cNvPr>
          <p:cNvSpPr txBox="1"/>
          <p:nvPr/>
        </p:nvSpPr>
        <p:spPr>
          <a:xfrm>
            <a:off x="1272996" y="481788"/>
            <a:ext cx="5769042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b="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PRAT 01</a:t>
            </a:r>
            <a:r>
              <a:rPr lang="en-US" altLang="zh-CN" sz="32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/</a:t>
            </a: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工作概述</a:t>
            </a:r>
            <a:endParaRPr lang="zh-CN" altLang="en-US" sz="4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8376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椭圆 41">
            <a:extLst>
              <a:ext uri="{FF2B5EF4-FFF2-40B4-BE49-F238E27FC236}">
                <a16:creationId xmlns:a16="http://schemas.microsoft.com/office/drawing/2014/main" id="{F5988C97-2392-A9CE-436E-8823BF83D245}"/>
              </a:ext>
            </a:extLst>
          </p:cNvPr>
          <p:cNvSpPr/>
          <p:nvPr/>
        </p:nvSpPr>
        <p:spPr>
          <a:xfrm>
            <a:off x="4987743" y="2028953"/>
            <a:ext cx="850547" cy="821923"/>
          </a:xfrm>
          <a:prstGeom prst="ellipse">
            <a:avLst/>
          </a:prstGeom>
          <a:noFill/>
          <a:ln w="190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25" name="ïšľíḑê">
            <a:extLst>
              <a:ext uri="{FF2B5EF4-FFF2-40B4-BE49-F238E27FC236}">
                <a16:creationId xmlns:a16="http://schemas.microsoft.com/office/drawing/2014/main" id="{B6EA7113-F708-8EE5-56D4-3DAD4CCD1FA2}"/>
              </a:ext>
            </a:extLst>
          </p:cNvPr>
          <p:cNvSpPr/>
          <p:nvPr/>
        </p:nvSpPr>
        <p:spPr>
          <a:xfrm rot="8100000">
            <a:off x="1382699" y="1281576"/>
            <a:ext cx="531959" cy="532124"/>
          </a:xfrm>
          <a:prstGeom prst="teardrop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>
            <a:no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dirty="0">
              <a:solidFill>
                <a:schemeClr val="bg1"/>
              </a:solidFill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  <a:sym typeface="+mn-lt"/>
            </a:endParaRPr>
          </a:p>
        </p:txBody>
      </p:sp>
      <p:sp>
        <p:nvSpPr>
          <p:cNvPr id="26" name="文本框 7">
            <a:extLst>
              <a:ext uri="{FF2B5EF4-FFF2-40B4-BE49-F238E27FC236}">
                <a16:creationId xmlns:a16="http://schemas.microsoft.com/office/drawing/2014/main" id="{4792AFA0-BB4C-0F6A-5A02-3EDE00BF1557}"/>
              </a:ext>
            </a:extLst>
          </p:cNvPr>
          <p:cNvSpPr txBox="1"/>
          <p:nvPr/>
        </p:nvSpPr>
        <p:spPr bwMode="auto">
          <a:xfrm>
            <a:off x="2015197" y="1404980"/>
            <a:ext cx="2146900" cy="461665"/>
          </a:xfrm>
          <a:prstGeom prst="rect">
            <a:avLst/>
          </a:prstGeom>
          <a:noFill/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kern="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55 Regular" panose="00020600040101010101" pitchFamily="18" charset="-122"/>
                <a:sym typeface="+mn-lt"/>
              </a:rPr>
              <a:t>KPI</a:t>
            </a:r>
            <a:r>
              <a:rPr lang="zh-CN" altLang="en-US" sz="2400" b="1" kern="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55 Regular" panose="00020600040101010101" pitchFamily="18" charset="-122"/>
                <a:sym typeface="+mn-lt"/>
              </a:rPr>
              <a:t>指标达成</a:t>
            </a:r>
            <a:endParaRPr lang="zh-CN" altLang="en-US" sz="2000" b="1" kern="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2.0 55 Regular" panose="00020600040101010101" pitchFamily="18" charset="-122"/>
              <a:sym typeface="+mn-lt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ACB922B-C457-3683-97F0-3F264EE2912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71448" y="1404980"/>
            <a:ext cx="344769" cy="358841"/>
          </a:xfrm>
          <a:prstGeom prst="rect">
            <a:avLst/>
          </a:prstGeom>
        </p:spPr>
      </p:pic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C8F3E10B-AE81-585C-3E08-FEE2FBA8DAB9}"/>
              </a:ext>
            </a:extLst>
          </p:cNvPr>
          <p:cNvCxnSpPr>
            <a:cxnSpLocks/>
          </p:cNvCxnSpPr>
          <p:nvPr/>
        </p:nvCxnSpPr>
        <p:spPr>
          <a:xfrm>
            <a:off x="1625496" y="1913339"/>
            <a:ext cx="2427173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4C7FA527-DF83-57BA-E07F-F50097B2CB97}"/>
              </a:ext>
            </a:extLst>
          </p:cNvPr>
          <p:cNvSpPr/>
          <p:nvPr/>
        </p:nvSpPr>
        <p:spPr>
          <a:xfrm flipV="1">
            <a:off x="2038535" y="2322786"/>
            <a:ext cx="3477861" cy="3523293"/>
          </a:xfrm>
          <a:prstGeom prst="roundRect">
            <a:avLst>
              <a:gd name="adj" fmla="val 7034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7DEECE1B-8C0A-646A-2319-E10E2CCC3287}"/>
              </a:ext>
            </a:extLst>
          </p:cNvPr>
          <p:cNvSpPr/>
          <p:nvPr/>
        </p:nvSpPr>
        <p:spPr>
          <a:xfrm>
            <a:off x="5195179" y="5532819"/>
            <a:ext cx="115614" cy="1156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C98B2CF4-2354-0BBB-CBEB-2E4C8986E626}"/>
              </a:ext>
            </a:extLst>
          </p:cNvPr>
          <p:cNvSpPr/>
          <p:nvPr/>
        </p:nvSpPr>
        <p:spPr>
          <a:xfrm>
            <a:off x="4975043" y="5541284"/>
            <a:ext cx="115614" cy="11561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9AA8A01F-7C21-6EB4-D5E0-154C2B60C9BE}"/>
              </a:ext>
            </a:extLst>
          </p:cNvPr>
          <p:cNvSpPr txBox="1"/>
          <p:nvPr/>
        </p:nvSpPr>
        <p:spPr>
          <a:xfrm>
            <a:off x="2328157" y="2608557"/>
            <a:ext cx="2879721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  <a:cs typeface="阿里巴巴普惠体 2.0 105 Heavy" panose="00020600040101010101" pitchFamily="18" charset="-122"/>
              </a:rPr>
              <a:t>部门考核  </a:t>
            </a:r>
            <a:r>
              <a:rPr lang="en-US" altLang="zh-CN" sz="2000" dirty="0">
                <a:solidFill>
                  <a:schemeClr val="bg1"/>
                </a:solidFill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rPr>
              <a:t>|</a:t>
            </a:r>
            <a:r>
              <a:rPr lang="en-US" altLang="zh-CN" sz="2000" dirty="0">
                <a:solidFill>
                  <a:schemeClr val="bg1"/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  <a:cs typeface="阿里巴巴普惠体 2.0 105 Heavy" panose="00020600040101010101" pitchFamily="18" charset="-122"/>
              </a:rPr>
              <a:t> </a:t>
            </a:r>
            <a:r>
              <a:rPr lang="zh-CN" altLang="en-US" sz="2000" dirty="0">
                <a:solidFill>
                  <a:schemeClr val="bg1"/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  <a:cs typeface="阿里巴巴普惠体 2.0 105 Heavy" panose="00020600040101010101" pitchFamily="18" charset="-122"/>
              </a:rPr>
              <a:t>占比</a:t>
            </a:r>
            <a:r>
              <a:rPr lang="en-US" altLang="zh-CN" sz="2000" dirty="0">
                <a:solidFill>
                  <a:schemeClr val="bg1"/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  <a:cs typeface="阿里巴巴普惠体 2.0 105 Heavy" panose="00020600040101010101" pitchFamily="18" charset="-122"/>
              </a:rPr>
              <a:t>60%</a:t>
            </a:r>
            <a:endParaRPr lang="zh-CN" altLang="en-US" sz="2000" dirty="0">
              <a:solidFill>
                <a:schemeClr val="bg1"/>
              </a:solidFill>
              <a:latin typeface="阿里巴巴普惠体 2.0 105 Heavy" panose="00020600040101010101" pitchFamily="18" charset="-122"/>
              <a:ea typeface="阿里巴巴普惠体 2.0 105 Heavy" panose="00020600040101010101" pitchFamily="18" charset="-122"/>
              <a:cs typeface="阿里巴巴普惠体 2.0 105 Heavy" panose="00020600040101010101" pitchFamily="18" charset="-122"/>
            </a:endParaRPr>
          </a:p>
        </p:txBody>
      </p:sp>
      <p:cxnSp>
        <p:nvCxnSpPr>
          <p:cNvPr id="46" name="直接连接符 45">
            <a:extLst>
              <a:ext uri="{FF2B5EF4-FFF2-40B4-BE49-F238E27FC236}">
                <a16:creationId xmlns:a16="http://schemas.microsoft.com/office/drawing/2014/main" id="{AE10DC16-CCBF-57EA-206F-847745E11C8E}"/>
              </a:ext>
            </a:extLst>
          </p:cNvPr>
          <p:cNvCxnSpPr/>
          <p:nvPr/>
        </p:nvCxnSpPr>
        <p:spPr>
          <a:xfrm>
            <a:off x="2328158" y="3040201"/>
            <a:ext cx="283254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本框 46">
            <a:extLst>
              <a:ext uri="{FF2B5EF4-FFF2-40B4-BE49-F238E27FC236}">
                <a16:creationId xmlns:a16="http://schemas.microsoft.com/office/drawing/2014/main" id="{6D602BBE-F7EB-16D5-9AE0-1267CB715677}"/>
              </a:ext>
            </a:extLst>
          </p:cNvPr>
          <p:cNvSpPr txBox="1"/>
          <p:nvPr/>
        </p:nvSpPr>
        <p:spPr>
          <a:xfrm>
            <a:off x="2328158" y="3321269"/>
            <a:ext cx="2879721" cy="20708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bg1"/>
                </a:solidFill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rPr>
              <a:t>公司员工招聘到岗率</a:t>
            </a:r>
            <a:endParaRPr lang="en-US" altLang="zh-CN" dirty="0">
              <a:solidFill>
                <a:schemeClr val="bg1"/>
              </a:solidFill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bg1"/>
                </a:solidFill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rPr>
              <a:t>公司员工留存率</a:t>
            </a:r>
            <a:endParaRPr lang="en-US" altLang="zh-CN" dirty="0">
              <a:solidFill>
                <a:schemeClr val="bg1"/>
              </a:solidFill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bg1"/>
                </a:solidFill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rPr>
              <a:t>公司年度培训效果评估</a:t>
            </a:r>
            <a:endParaRPr lang="en-US" altLang="zh-CN" dirty="0">
              <a:solidFill>
                <a:schemeClr val="bg1"/>
              </a:solidFill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bg1"/>
                </a:solidFill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rPr>
              <a:t>公司年度薪酬工作报告</a:t>
            </a:r>
            <a:endParaRPr lang="en-US" altLang="zh-CN" dirty="0">
              <a:solidFill>
                <a:schemeClr val="bg1"/>
              </a:solidFill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bg1"/>
                </a:solidFill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rPr>
              <a:t>制度建立与完善</a:t>
            </a:r>
            <a:endParaRPr lang="en-US" altLang="zh-CN" dirty="0">
              <a:solidFill>
                <a:schemeClr val="bg1"/>
              </a:solidFill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bg1"/>
                </a:solidFill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rPr>
              <a:t>行政工作差错率</a:t>
            </a:r>
            <a:endParaRPr lang="en-US" altLang="zh-CN" dirty="0">
              <a:solidFill>
                <a:schemeClr val="bg1"/>
              </a:solidFill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</a:endParaRPr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B3B4367D-9A26-082F-9414-9138C4DFDA42}"/>
              </a:ext>
            </a:extLst>
          </p:cNvPr>
          <p:cNvSpPr/>
          <p:nvPr/>
        </p:nvSpPr>
        <p:spPr>
          <a:xfrm>
            <a:off x="9828560" y="1619506"/>
            <a:ext cx="850547" cy="821923"/>
          </a:xfrm>
          <a:prstGeom prst="ellipse">
            <a:avLst/>
          </a:prstGeom>
          <a:noFill/>
          <a:ln w="190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57" name="矩形: 圆角 56">
            <a:extLst>
              <a:ext uri="{FF2B5EF4-FFF2-40B4-BE49-F238E27FC236}">
                <a16:creationId xmlns:a16="http://schemas.microsoft.com/office/drawing/2014/main" id="{060AB0E9-A70C-E6F2-9D0E-3C97A40999DD}"/>
              </a:ext>
            </a:extLst>
          </p:cNvPr>
          <p:cNvSpPr/>
          <p:nvPr/>
        </p:nvSpPr>
        <p:spPr>
          <a:xfrm flipV="1">
            <a:off x="6865706" y="1913339"/>
            <a:ext cx="3491507" cy="3523290"/>
          </a:xfrm>
          <a:prstGeom prst="roundRect">
            <a:avLst>
              <a:gd name="adj" fmla="val 7034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58" name="椭圆 57">
            <a:extLst>
              <a:ext uri="{FF2B5EF4-FFF2-40B4-BE49-F238E27FC236}">
                <a16:creationId xmlns:a16="http://schemas.microsoft.com/office/drawing/2014/main" id="{3D70A7B6-2851-3DB1-60E8-4F5B756D1141}"/>
              </a:ext>
            </a:extLst>
          </p:cNvPr>
          <p:cNvSpPr/>
          <p:nvPr/>
        </p:nvSpPr>
        <p:spPr>
          <a:xfrm>
            <a:off x="10048696" y="5123372"/>
            <a:ext cx="115614" cy="1156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59" name="椭圆 58">
            <a:extLst>
              <a:ext uri="{FF2B5EF4-FFF2-40B4-BE49-F238E27FC236}">
                <a16:creationId xmlns:a16="http://schemas.microsoft.com/office/drawing/2014/main" id="{770DA631-4D36-03B2-3961-51C8BFF5366B}"/>
              </a:ext>
            </a:extLst>
          </p:cNvPr>
          <p:cNvSpPr/>
          <p:nvPr/>
        </p:nvSpPr>
        <p:spPr>
          <a:xfrm>
            <a:off x="9828560" y="5131837"/>
            <a:ext cx="115614" cy="11561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6A94867D-7BCB-6BF6-F314-99D53D7C72FC}"/>
              </a:ext>
            </a:extLst>
          </p:cNvPr>
          <p:cNvSpPr txBox="1"/>
          <p:nvPr/>
        </p:nvSpPr>
        <p:spPr>
          <a:xfrm>
            <a:off x="7168974" y="2199110"/>
            <a:ext cx="2879721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  <a:cs typeface="阿里巴巴普惠体 2.0 105 Heavy" panose="00020600040101010101" pitchFamily="18" charset="-122"/>
              </a:rPr>
              <a:t>个人考核  </a:t>
            </a:r>
            <a:r>
              <a:rPr lang="en-US" altLang="zh-CN" sz="2000" dirty="0">
                <a:solidFill>
                  <a:schemeClr val="bg1"/>
                </a:solidFill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rPr>
              <a:t>|</a:t>
            </a:r>
            <a:r>
              <a:rPr lang="en-US" altLang="zh-CN" sz="2000" dirty="0">
                <a:solidFill>
                  <a:schemeClr val="bg1"/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  <a:cs typeface="阿里巴巴普惠体 2.0 105 Heavy" panose="00020600040101010101" pitchFamily="18" charset="-122"/>
              </a:rPr>
              <a:t> </a:t>
            </a:r>
            <a:r>
              <a:rPr lang="zh-CN" altLang="en-US" sz="2000" dirty="0">
                <a:solidFill>
                  <a:schemeClr val="bg1"/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  <a:cs typeface="阿里巴巴普惠体 2.0 105 Heavy" panose="00020600040101010101" pitchFamily="18" charset="-122"/>
              </a:rPr>
              <a:t>占比</a:t>
            </a:r>
            <a:r>
              <a:rPr lang="en-US" altLang="zh-CN" sz="2000" dirty="0">
                <a:solidFill>
                  <a:schemeClr val="bg1"/>
                </a:soli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  <a:cs typeface="阿里巴巴普惠体 2.0 105 Heavy" panose="00020600040101010101" pitchFamily="18" charset="-122"/>
              </a:rPr>
              <a:t>40%</a:t>
            </a:r>
            <a:endParaRPr lang="zh-CN" altLang="en-US" sz="2000" dirty="0">
              <a:solidFill>
                <a:schemeClr val="bg1"/>
              </a:solidFill>
              <a:latin typeface="阿里巴巴普惠体 2.0 105 Heavy" panose="00020600040101010101" pitchFamily="18" charset="-122"/>
              <a:ea typeface="阿里巴巴普惠体 2.0 105 Heavy" panose="00020600040101010101" pitchFamily="18" charset="-122"/>
              <a:cs typeface="阿里巴巴普惠体 2.0 105 Heavy" panose="00020600040101010101" pitchFamily="18" charset="-122"/>
            </a:endParaRPr>
          </a:p>
        </p:txBody>
      </p: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384E87B9-84E4-B953-CBC3-750CE8B3F341}"/>
              </a:ext>
            </a:extLst>
          </p:cNvPr>
          <p:cNvCxnSpPr/>
          <p:nvPr/>
        </p:nvCxnSpPr>
        <p:spPr>
          <a:xfrm>
            <a:off x="7168975" y="2630754"/>
            <a:ext cx="283254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文本框 61">
            <a:extLst>
              <a:ext uri="{FF2B5EF4-FFF2-40B4-BE49-F238E27FC236}">
                <a16:creationId xmlns:a16="http://schemas.microsoft.com/office/drawing/2014/main" id="{E7624951-6225-64E3-0367-B6420457CD22}"/>
              </a:ext>
            </a:extLst>
          </p:cNvPr>
          <p:cNvSpPr txBox="1"/>
          <p:nvPr/>
        </p:nvSpPr>
        <p:spPr>
          <a:xfrm>
            <a:off x="7168975" y="2911822"/>
            <a:ext cx="2879721" cy="20708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bg1"/>
                </a:solidFill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rPr>
              <a:t>举办人才招聘会</a:t>
            </a:r>
            <a:endParaRPr lang="en-US" altLang="zh-CN" dirty="0">
              <a:solidFill>
                <a:schemeClr val="bg1"/>
              </a:solidFill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bg1"/>
                </a:solidFill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rPr>
              <a:t>开展培训需求调研</a:t>
            </a:r>
            <a:endParaRPr lang="en-US" altLang="zh-CN" dirty="0">
              <a:solidFill>
                <a:schemeClr val="bg1"/>
              </a:solidFill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bg1"/>
                </a:solidFill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rPr>
              <a:t>组织新员工入职培训</a:t>
            </a:r>
            <a:endParaRPr lang="en-US" altLang="zh-CN" dirty="0">
              <a:solidFill>
                <a:schemeClr val="bg1"/>
              </a:solidFill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bg1"/>
                </a:solidFill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rPr>
              <a:t>组织经理级提升培训</a:t>
            </a:r>
            <a:endParaRPr lang="en-US" altLang="zh-CN" dirty="0">
              <a:solidFill>
                <a:schemeClr val="bg1"/>
              </a:solidFill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bg1"/>
                </a:solidFill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rPr>
              <a:t>维护劳动关系</a:t>
            </a:r>
            <a:endParaRPr lang="en-US" altLang="zh-CN" dirty="0">
              <a:solidFill>
                <a:schemeClr val="bg1"/>
              </a:solidFill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bg1"/>
                </a:solidFill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rPr>
              <a:t>修订差旅费相关制度</a:t>
            </a:r>
            <a:endParaRPr lang="en-US" altLang="zh-CN" dirty="0">
              <a:solidFill>
                <a:schemeClr val="bg1"/>
              </a:solidFill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6A6A42B-F39F-CB17-63F3-7304AF08980C}"/>
              </a:ext>
            </a:extLst>
          </p:cNvPr>
          <p:cNvSpPr txBox="1"/>
          <p:nvPr/>
        </p:nvSpPr>
        <p:spPr>
          <a:xfrm>
            <a:off x="1272996" y="481788"/>
            <a:ext cx="5769042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b="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PRAT 01</a:t>
            </a:r>
            <a:r>
              <a:rPr lang="en-US" altLang="zh-CN" sz="32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/</a:t>
            </a: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工作概述</a:t>
            </a:r>
            <a:endParaRPr lang="zh-CN" altLang="en-US" sz="4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2709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ïšľíḑê">
            <a:extLst>
              <a:ext uri="{FF2B5EF4-FFF2-40B4-BE49-F238E27FC236}">
                <a16:creationId xmlns:a16="http://schemas.microsoft.com/office/drawing/2014/main" id="{B6EA7113-F708-8EE5-56D4-3DAD4CCD1FA2}"/>
              </a:ext>
            </a:extLst>
          </p:cNvPr>
          <p:cNvSpPr/>
          <p:nvPr/>
        </p:nvSpPr>
        <p:spPr>
          <a:xfrm rot="8100000">
            <a:off x="1382699" y="1281576"/>
            <a:ext cx="531959" cy="532124"/>
          </a:xfrm>
          <a:prstGeom prst="teardrop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>
            <a:no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dirty="0">
              <a:solidFill>
                <a:schemeClr val="bg1"/>
              </a:solidFill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  <a:sym typeface="+mn-lt"/>
            </a:endParaRPr>
          </a:p>
        </p:txBody>
      </p:sp>
      <p:sp>
        <p:nvSpPr>
          <p:cNvPr id="26" name="文本框 7">
            <a:extLst>
              <a:ext uri="{FF2B5EF4-FFF2-40B4-BE49-F238E27FC236}">
                <a16:creationId xmlns:a16="http://schemas.microsoft.com/office/drawing/2014/main" id="{4792AFA0-BB4C-0F6A-5A02-3EDE00BF1557}"/>
              </a:ext>
            </a:extLst>
          </p:cNvPr>
          <p:cNvSpPr txBox="1"/>
          <p:nvPr/>
        </p:nvSpPr>
        <p:spPr bwMode="auto">
          <a:xfrm>
            <a:off x="1937334" y="1404980"/>
            <a:ext cx="2822729" cy="461665"/>
          </a:xfrm>
          <a:prstGeom prst="rect">
            <a:avLst/>
          </a:prstGeom>
          <a:noFill/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kern="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55 Regular" panose="00020600040101010101" pitchFamily="18" charset="-122"/>
                <a:sym typeface="+mn-lt"/>
              </a:rPr>
              <a:t>年度工作任务完成</a:t>
            </a: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C8F3E10B-AE81-585C-3E08-FEE2FBA8DAB9}"/>
              </a:ext>
            </a:extLst>
          </p:cNvPr>
          <p:cNvCxnSpPr>
            <a:cxnSpLocks/>
          </p:cNvCxnSpPr>
          <p:nvPr/>
        </p:nvCxnSpPr>
        <p:spPr>
          <a:xfrm>
            <a:off x="1625496" y="1913339"/>
            <a:ext cx="2959204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20" name="图片 19">
            <a:extLst>
              <a:ext uri="{FF2B5EF4-FFF2-40B4-BE49-F238E27FC236}">
                <a16:creationId xmlns:a16="http://schemas.microsoft.com/office/drawing/2014/main" id="{AFA731DD-D0AF-6B29-DD97-04785B4C418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7FB"/>
              </a:clrFrom>
              <a:clrTo>
                <a:srgbClr val="F6F7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36589" y="1404980"/>
            <a:ext cx="410051" cy="400110"/>
          </a:xfrm>
          <a:prstGeom prst="rect">
            <a:avLst/>
          </a:prstGeom>
        </p:spPr>
      </p:pic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0EE85A8D-F460-E66E-3EA5-57CA15287F7D}"/>
              </a:ext>
            </a:extLst>
          </p:cNvPr>
          <p:cNvSpPr/>
          <p:nvPr/>
        </p:nvSpPr>
        <p:spPr>
          <a:xfrm>
            <a:off x="1727200" y="2258156"/>
            <a:ext cx="9337523" cy="380802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</a:endParaRPr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F84ACF18-4F0C-535D-03EF-317C384A966C}"/>
              </a:ext>
            </a:extLst>
          </p:cNvPr>
          <p:cNvCxnSpPr>
            <a:cxnSpLocks/>
          </p:cNvCxnSpPr>
          <p:nvPr/>
        </p:nvCxnSpPr>
        <p:spPr>
          <a:xfrm>
            <a:off x="1335603" y="3455539"/>
            <a:ext cx="96062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276337D6-82B3-CF77-F541-F85D93FE00C6}"/>
              </a:ext>
            </a:extLst>
          </p:cNvPr>
          <p:cNvCxnSpPr>
            <a:cxnSpLocks/>
          </p:cNvCxnSpPr>
          <p:nvPr/>
        </p:nvCxnSpPr>
        <p:spPr>
          <a:xfrm>
            <a:off x="1335603" y="4372214"/>
            <a:ext cx="96062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36747356-6120-99FF-A125-9AE34BB7A7B3}"/>
              </a:ext>
            </a:extLst>
          </p:cNvPr>
          <p:cNvCxnSpPr>
            <a:cxnSpLocks/>
          </p:cNvCxnSpPr>
          <p:nvPr/>
        </p:nvCxnSpPr>
        <p:spPr>
          <a:xfrm>
            <a:off x="1335603" y="5288889"/>
            <a:ext cx="96062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6136A8EC-E1CD-DE17-CCA1-4C797A103A08}"/>
              </a:ext>
            </a:extLst>
          </p:cNvPr>
          <p:cNvSpPr txBox="1"/>
          <p:nvPr/>
        </p:nvSpPr>
        <p:spPr>
          <a:xfrm>
            <a:off x="1908967" y="2256648"/>
            <a:ext cx="697627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rPr>
              <a:t>序号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FAD4A321-DEF8-1EBA-F7F2-E02686A27EF7}"/>
              </a:ext>
            </a:extLst>
          </p:cNvPr>
          <p:cNvSpPr txBox="1"/>
          <p:nvPr/>
        </p:nvSpPr>
        <p:spPr>
          <a:xfrm>
            <a:off x="3041612" y="2256082"/>
            <a:ext cx="1210588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rPr>
              <a:t>工作时间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5CDD6FE6-3947-8E68-DBA7-1C26780FB24F}"/>
              </a:ext>
            </a:extLst>
          </p:cNvPr>
          <p:cNvSpPr txBox="1"/>
          <p:nvPr/>
        </p:nvSpPr>
        <p:spPr>
          <a:xfrm>
            <a:off x="5450691" y="2267822"/>
            <a:ext cx="1210588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rPr>
              <a:t>主要工作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349A07B9-CA9B-CE2A-8C71-F23A0D36F1A1}"/>
              </a:ext>
            </a:extLst>
          </p:cNvPr>
          <p:cNvSpPr txBox="1"/>
          <p:nvPr/>
        </p:nvSpPr>
        <p:spPr>
          <a:xfrm>
            <a:off x="8384609" y="2247945"/>
            <a:ext cx="1210588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rPr>
              <a:t>成果物展示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0D4B19F4-A584-A453-1906-B1E630E8E1B0}"/>
              </a:ext>
            </a:extLst>
          </p:cNvPr>
          <p:cNvSpPr txBox="1"/>
          <p:nvPr/>
        </p:nvSpPr>
        <p:spPr>
          <a:xfrm>
            <a:off x="2045223" y="2939012"/>
            <a:ext cx="425116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600" dirty="0"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rPr>
              <a:t>01</a:t>
            </a:r>
            <a:endParaRPr lang="zh-CN" altLang="en-US" sz="1600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A66CA93B-44C8-46EE-32B1-3B4630A70E06}"/>
              </a:ext>
            </a:extLst>
          </p:cNvPr>
          <p:cNvSpPr txBox="1"/>
          <p:nvPr/>
        </p:nvSpPr>
        <p:spPr>
          <a:xfrm>
            <a:off x="3130769" y="2939012"/>
            <a:ext cx="1202189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600" dirty="0"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rPr>
              <a:t>20XX.X.XX</a:t>
            </a:r>
            <a:endParaRPr lang="zh-CN" altLang="en-US" sz="1600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609FB207-F399-665B-0352-ED8A85187AFB}"/>
              </a:ext>
            </a:extLst>
          </p:cNvPr>
          <p:cNvSpPr txBox="1"/>
          <p:nvPr/>
        </p:nvSpPr>
        <p:spPr>
          <a:xfrm>
            <a:off x="3130769" y="3853107"/>
            <a:ext cx="1202189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600" dirty="0"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rPr>
              <a:t>20XX.X.XX</a:t>
            </a:r>
            <a:endParaRPr lang="zh-CN" altLang="en-US" sz="1600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024E7F70-EA15-8A53-A8D8-6DD6C26530A8}"/>
              </a:ext>
            </a:extLst>
          </p:cNvPr>
          <p:cNvSpPr txBox="1"/>
          <p:nvPr/>
        </p:nvSpPr>
        <p:spPr>
          <a:xfrm>
            <a:off x="2045223" y="3853107"/>
            <a:ext cx="425116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600" dirty="0"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rPr>
              <a:t>02</a:t>
            </a:r>
            <a:endParaRPr lang="zh-CN" altLang="en-US" sz="1600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27C6E7A8-A55E-5CBE-9FFD-A356577C1050}"/>
              </a:ext>
            </a:extLst>
          </p:cNvPr>
          <p:cNvSpPr txBox="1"/>
          <p:nvPr/>
        </p:nvSpPr>
        <p:spPr>
          <a:xfrm>
            <a:off x="2045223" y="4715552"/>
            <a:ext cx="425116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600" dirty="0"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rPr>
              <a:t>03</a:t>
            </a:r>
            <a:endParaRPr lang="zh-CN" altLang="en-US" sz="1600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F8D6D46A-3245-2776-E961-14A02F0617C4}"/>
              </a:ext>
            </a:extLst>
          </p:cNvPr>
          <p:cNvSpPr txBox="1"/>
          <p:nvPr/>
        </p:nvSpPr>
        <p:spPr>
          <a:xfrm>
            <a:off x="2045223" y="5615634"/>
            <a:ext cx="425116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600" dirty="0"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rPr>
              <a:t>04</a:t>
            </a:r>
            <a:endParaRPr lang="zh-CN" altLang="en-US" sz="1600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432B6A9F-DA6F-3203-115A-41EE9812F9BC}"/>
              </a:ext>
            </a:extLst>
          </p:cNvPr>
          <p:cNvSpPr txBox="1"/>
          <p:nvPr/>
        </p:nvSpPr>
        <p:spPr>
          <a:xfrm>
            <a:off x="3130768" y="4715552"/>
            <a:ext cx="1202189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600" dirty="0"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rPr>
              <a:t>20XX.X.XX</a:t>
            </a:r>
            <a:endParaRPr lang="zh-CN" altLang="en-US" sz="1600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F3AEE267-A383-BF0E-4CB7-5FBCBB5A4F95}"/>
              </a:ext>
            </a:extLst>
          </p:cNvPr>
          <p:cNvSpPr txBox="1"/>
          <p:nvPr/>
        </p:nvSpPr>
        <p:spPr>
          <a:xfrm>
            <a:off x="3130767" y="5615634"/>
            <a:ext cx="1202189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600" dirty="0"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rPr>
              <a:t>20XX.X.XX</a:t>
            </a:r>
            <a:endParaRPr lang="zh-CN" altLang="en-US" sz="1600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</a:endParaRPr>
          </a:p>
        </p:txBody>
      </p:sp>
      <p:sp>
        <p:nvSpPr>
          <p:cNvPr id="64" name="弧形 63">
            <a:extLst>
              <a:ext uri="{FF2B5EF4-FFF2-40B4-BE49-F238E27FC236}">
                <a16:creationId xmlns:a16="http://schemas.microsoft.com/office/drawing/2014/main" id="{A7600BBE-262B-FA45-E315-B23FC8D5E069}"/>
              </a:ext>
            </a:extLst>
          </p:cNvPr>
          <p:cNvSpPr/>
          <p:nvPr/>
        </p:nvSpPr>
        <p:spPr>
          <a:xfrm flipH="1">
            <a:off x="1556887" y="2265278"/>
            <a:ext cx="383891" cy="383891"/>
          </a:xfrm>
          <a:prstGeom prst="arc">
            <a:avLst>
              <a:gd name="adj1" fmla="val 17162337"/>
              <a:gd name="adj2" fmla="val 3483878"/>
            </a:avLst>
          </a:prstGeom>
          <a:ln w="44450">
            <a:gradFill>
              <a:gsLst>
                <a:gs pos="0">
                  <a:schemeClr val="accent3">
                    <a:alpha val="0"/>
                  </a:schemeClr>
                </a:gs>
                <a:gs pos="49700">
                  <a:schemeClr val="accent3"/>
                </a:gs>
                <a:gs pos="100000">
                  <a:schemeClr val="accent3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</a:endParaRPr>
          </a:p>
        </p:txBody>
      </p:sp>
      <p:sp>
        <p:nvSpPr>
          <p:cNvPr id="65" name="弧形 64">
            <a:extLst>
              <a:ext uri="{FF2B5EF4-FFF2-40B4-BE49-F238E27FC236}">
                <a16:creationId xmlns:a16="http://schemas.microsoft.com/office/drawing/2014/main" id="{EC1A183F-7ACA-78D5-5321-50AD4F937CB8}"/>
              </a:ext>
            </a:extLst>
          </p:cNvPr>
          <p:cNvSpPr/>
          <p:nvPr/>
        </p:nvSpPr>
        <p:spPr>
          <a:xfrm flipH="1">
            <a:off x="1439057" y="2265278"/>
            <a:ext cx="383891" cy="383891"/>
          </a:xfrm>
          <a:prstGeom prst="arc">
            <a:avLst>
              <a:gd name="adj1" fmla="val 17162337"/>
              <a:gd name="adj2" fmla="val 3483878"/>
            </a:avLst>
          </a:prstGeom>
          <a:ln w="44450">
            <a:gradFill>
              <a:gsLst>
                <a:gs pos="0">
                  <a:schemeClr val="accent3">
                    <a:alpha val="0"/>
                  </a:schemeClr>
                </a:gs>
                <a:gs pos="49700">
                  <a:srgbClr val="FF6B2D"/>
                </a:gs>
                <a:gs pos="100000">
                  <a:schemeClr val="accent3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</a:endParaRPr>
          </a:p>
        </p:txBody>
      </p:sp>
      <p:sp>
        <p:nvSpPr>
          <p:cNvPr id="67" name="弧形 66">
            <a:extLst>
              <a:ext uri="{FF2B5EF4-FFF2-40B4-BE49-F238E27FC236}">
                <a16:creationId xmlns:a16="http://schemas.microsoft.com/office/drawing/2014/main" id="{DFFE81A6-C680-2A6E-5766-16C8895A9CB6}"/>
              </a:ext>
            </a:extLst>
          </p:cNvPr>
          <p:cNvSpPr/>
          <p:nvPr/>
        </p:nvSpPr>
        <p:spPr>
          <a:xfrm>
            <a:off x="10813861" y="2255078"/>
            <a:ext cx="383891" cy="383891"/>
          </a:xfrm>
          <a:prstGeom prst="arc">
            <a:avLst>
              <a:gd name="adj1" fmla="val 17162337"/>
              <a:gd name="adj2" fmla="val 3483878"/>
            </a:avLst>
          </a:prstGeom>
          <a:ln w="44450">
            <a:gradFill>
              <a:gsLst>
                <a:gs pos="0">
                  <a:schemeClr val="accent3">
                    <a:alpha val="0"/>
                  </a:schemeClr>
                </a:gs>
                <a:gs pos="49700">
                  <a:schemeClr val="accent3"/>
                </a:gs>
                <a:gs pos="100000">
                  <a:schemeClr val="accent3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</a:endParaRPr>
          </a:p>
        </p:txBody>
      </p:sp>
      <p:sp>
        <p:nvSpPr>
          <p:cNvPr id="68" name="弧形 67">
            <a:extLst>
              <a:ext uri="{FF2B5EF4-FFF2-40B4-BE49-F238E27FC236}">
                <a16:creationId xmlns:a16="http://schemas.microsoft.com/office/drawing/2014/main" id="{8182BDB2-ABF2-77B2-0698-21C0C86E5981}"/>
              </a:ext>
            </a:extLst>
          </p:cNvPr>
          <p:cNvSpPr/>
          <p:nvPr/>
        </p:nvSpPr>
        <p:spPr>
          <a:xfrm>
            <a:off x="10931691" y="2255078"/>
            <a:ext cx="383891" cy="383891"/>
          </a:xfrm>
          <a:prstGeom prst="arc">
            <a:avLst>
              <a:gd name="adj1" fmla="val 17162337"/>
              <a:gd name="adj2" fmla="val 3483878"/>
            </a:avLst>
          </a:prstGeom>
          <a:ln w="44450">
            <a:gradFill>
              <a:gsLst>
                <a:gs pos="0">
                  <a:schemeClr val="accent3">
                    <a:alpha val="0"/>
                  </a:schemeClr>
                </a:gs>
                <a:gs pos="49700">
                  <a:srgbClr val="FF6B2D"/>
                </a:gs>
                <a:gs pos="100000">
                  <a:schemeClr val="accent3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C4BA8D0A-73D3-F191-4829-7D251FCB6F83}"/>
              </a:ext>
            </a:extLst>
          </p:cNvPr>
          <p:cNvSpPr txBox="1"/>
          <p:nvPr/>
        </p:nvSpPr>
        <p:spPr>
          <a:xfrm>
            <a:off x="1272996" y="481788"/>
            <a:ext cx="5769042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b="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PRAT 01</a:t>
            </a:r>
            <a:r>
              <a:rPr lang="en-US" altLang="zh-CN" sz="32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/</a:t>
            </a: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工作概述</a:t>
            </a:r>
            <a:endParaRPr lang="zh-CN" altLang="en-US" sz="4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6119FE7D-7479-2442-C4E2-07BF43B7868F}"/>
              </a:ext>
            </a:extLst>
          </p:cNvPr>
          <p:cNvSpPr txBox="1"/>
          <p:nvPr/>
        </p:nvSpPr>
        <p:spPr>
          <a:xfrm>
            <a:off x="4993386" y="4552768"/>
            <a:ext cx="2438092" cy="3366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zh-CN" altLang="en-US" sz="1200" kern="0" dirty="0"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+mn-lt"/>
              </a:rPr>
              <a:t>开展新员工（校招、社招）入职培训，及培训效果评估</a:t>
            </a:r>
            <a:endParaRPr lang="en-US" altLang="zh-CN" sz="1200" kern="0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  <a:sym typeface="+mn-lt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D7787794-81A2-97BD-FBE6-6901805C4EC9}"/>
              </a:ext>
            </a:extLst>
          </p:cNvPr>
          <p:cNvSpPr txBox="1"/>
          <p:nvPr/>
        </p:nvSpPr>
        <p:spPr>
          <a:xfrm>
            <a:off x="4993388" y="3704191"/>
            <a:ext cx="2438092" cy="3366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zh-CN" altLang="en-US" sz="1200" kern="0" dirty="0"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+mn-lt"/>
              </a:rPr>
              <a:t>根据人才盘点与各部门用人需求，及时补充岗位空缺</a:t>
            </a:r>
            <a:endParaRPr lang="en-US" altLang="zh-CN" sz="1200" kern="0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  <a:sym typeface="+mn-lt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AFE10824-BD45-7A13-C7AF-DE3ABB78138E}"/>
              </a:ext>
            </a:extLst>
          </p:cNvPr>
          <p:cNvSpPr txBox="1"/>
          <p:nvPr/>
        </p:nvSpPr>
        <p:spPr>
          <a:xfrm>
            <a:off x="4993386" y="5495309"/>
            <a:ext cx="2438092" cy="3366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zh-CN" altLang="en-US" sz="1200" kern="0" dirty="0"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+mn-lt"/>
              </a:rPr>
              <a:t>处理离职手续，完成员工关系的转移交接等工作</a:t>
            </a:r>
            <a:endParaRPr lang="en-US" altLang="zh-CN" sz="1200" kern="0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  <a:sym typeface="+mn-lt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24D1AEFB-F109-7AA9-B443-A8AB7DD7A006}"/>
              </a:ext>
            </a:extLst>
          </p:cNvPr>
          <p:cNvSpPr txBox="1"/>
          <p:nvPr/>
        </p:nvSpPr>
        <p:spPr>
          <a:xfrm>
            <a:off x="8026584" y="2799545"/>
            <a:ext cx="2616018" cy="6136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zh-CN" altLang="en-US" sz="1200" kern="0" dirty="0"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+mn-lt"/>
              </a:rPr>
              <a:t>共招聘来自双一流高校优秀学子共计</a:t>
            </a:r>
            <a:r>
              <a:rPr lang="en-US" altLang="zh-CN" sz="1200" kern="0" dirty="0"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+mn-lt"/>
              </a:rPr>
              <a:t>52</a:t>
            </a:r>
            <a:r>
              <a:rPr lang="zh-CN" altLang="en-US" sz="1200" kern="0" dirty="0"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+mn-lt"/>
              </a:rPr>
              <a:t>人，目前已全部签订劳动合同</a:t>
            </a:r>
            <a:endParaRPr lang="en-US" altLang="zh-CN" sz="1200" kern="0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  <a:sym typeface="+mn-lt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D6BCAC4B-0BF9-3CB7-8215-C1248D44E657}"/>
              </a:ext>
            </a:extLst>
          </p:cNvPr>
          <p:cNvSpPr txBox="1"/>
          <p:nvPr/>
        </p:nvSpPr>
        <p:spPr>
          <a:xfrm>
            <a:off x="8026579" y="3704191"/>
            <a:ext cx="2616023" cy="6136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zh-CN" altLang="en-US" sz="1200" kern="0" dirty="0"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+mn-lt"/>
              </a:rPr>
              <a:t>社招渠道下，共招聘</a:t>
            </a:r>
            <a:r>
              <a:rPr lang="en-US" altLang="zh-CN" sz="1200" kern="0" dirty="0"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+mn-lt"/>
              </a:rPr>
              <a:t>8</a:t>
            </a:r>
            <a:r>
              <a:rPr lang="zh-CN" altLang="en-US" sz="1200" kern="0" dirty="0"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+mn-lt"/>
              </a:rPr>
              <a:t>位中高级管理干部，目前已全部入职</a:t>
            </a:r>
            <a:endParaRPr lang="en-US" altLang="zh-CN" sz="1200" kern="0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  <a:sym typeface="+mn-lt"/>
            </a:endParaRP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E3618557-E505-DE39-7B83-11430A2B4BC1}"/>
              </a:ext>
            </a:extLst>
          </p:cNvPr>
          <p:cNvSpPr txBox="1"/>
          <p:nvPr/>
        </p:nvSpPr>
        <p:spPr>
          <a:xfrm>
            <a:off x="8026579" y="4552668"/>
            <a:ext cx="2616023" cy="6136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zh-CN" altLang="en-US" sz="1200" kern="0" dirty="0"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+mn-lt"/>
              </a:rPr>
              <a:t>共计完成</a:t>
            </a:r>
            <a:r>
              <a:rPr lang="en-US" altLang="zh-CN" sz="1200" kern="0" dirty="0"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+mn-lt"/>
              </a:rPr>
              <a:t>2</a:t>
            </a:r>
            <a:r>
              <a:rPr lang="zh-CN" altLang="en-US" sz="1200" kern="0" dirty="0"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+mn-lt"/>
              </a:rPr>
              <a:t>场京外培训，培训人数总计</a:t>
            </a:r>
            <a:r>
              <a:rPr lang="en-US" altLang="zh-CN" sz="1200" kern="0" dirty="0"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+mn-lt"/>
              </a:rPr>
              <a:t>60</a:t>
            </a:r>
            <a:r>
              <a:rPr lang="zh-CN" altLang="en-US" sz="1200" kern="0" dirty="0"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+mn-lt"/>
              </a:rPr>
              <a:t>余人，组织在线考试</a:t>
            </a:r>
            <a:endParaRPr lang="en-US" altLang="zh-CN" sz="1200" kern="0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  <a:sym typeface="+mn-lt"/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3ECE0FD1-C28A-B334-D581-A87F44DA6187}"/>
              </a:ext>
            </a:extLst>
          </p:cNvPr>
          <p:cNvSpPr txBox="1"/>
          <p:nvPr/>
        </p:nvSpPr>
        <p:spPr>
          <a:xfrm>
            <a:off x="8026578" y="5356810"/>
            <a:ext cx="2438093" cy="6136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CN" altLang="en-US" sz="1200" kern="0" dirty="0"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+mn-lt"/>
              </a:rPr>
              <a:t>本年度共计</a:t>
            </a:r>
            <a:r>
              <a:rPr lang="en-US" altLang="zh-CN" sz="1200" kern="0" dirty="0"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+mn-lt"/>
              </a:rPr>
              <a:t>3</a:t>
            </a:r>
            <a:r>
              <a:rPr lang="zh-CN" altLang="en-US" sz="1200" kern="0" dirty="0"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+mn-lt"/>
              </a:rPr>
              <a:t>人离职，无劳动纠纷</a:t>
            </a:r>
            <a:endParaRPr lang="en-US" altLang="zh-CN" sz="1200" kern="0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  <a:sym typeface="+mn-lt"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1D7DFB39-11E3-CBBB-10C7-2D8C640577D6}"/>
              </a:ext>
            </a:extLst>
          </p:cNvPr>
          <p:cNvSpPr txBox="1"/>
          <p:nvPr/>
        </p:nvSpPr>
        <p:spPr>
          <a:xfrm>
            <a:off x="4993386" y="2782558"/>
            <a:ext cx="2438092" cy="3366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zh-CN" altLang="en-US" sz="1200" kern="0" dirty="0"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+mn-lt"/>
              </a:rPr>
              <a:t>前往</a:t>
            </a:r>
            <a:r>
              <a:rPr lang="en-US" altLang="zh-CN" sz="1200" kern="0" dirty="0"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+mn-lt"/>
              </a:rPr>
              <a:t>5</a:t>
            </a:r>
            <a:r>
              <a:rPr lang="zh-CN" altLang="en-US" sz="1200" kern="0" dirty="0"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+mn-lt"/>
              </a:rPr>
              <a:t>所高校（清华、北大、人大、北航、中科院）完成校园招聘</a:t>
            </a:r>
            <a:endParaRPr lang="en-US" altLang="zh-CN" sz="1200" kern="0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1263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ïšľíḑê">
            <a:extLst>
              <a:ext uri="{FF2B5EF4-FFF2-40B4-BE49-F238E27FC236}">
                <a16:creationId xmlns:a16="http://schemas.microsoft.com/office/drawing/2014/main" id="{B6EA7113-F708-8EE5-56D4-3DAD4CCD1FA2}"/>
              </a:ext>
            </a:extLst>
          </p:cNvPr>
          <p:cNvSpPr/>
          <p:nvPr/>
        </p:nvSpPr>
        <p:spPr>
          <a:xfrm rot="8100000">
            <a:off x="1382699" y="1281576"/>
            <a:ext cx="531959" cy="532124"/>
          </a:xfrm>
          <a:prstGeom prst="teardrop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>
            <a:no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dirty="0">
              <a:solidFill>
                <a:schemeClr val="bg1"/>
              </a:solidFill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  <a:sym typeface="+mn-lt"/>
            </a:endParaRPr>
          </a:p>
        </p:txBody>
      </p:sp>
      <p:sp>
        <p:nvSpPr>
          <p:cNvPr id="26" name="文本框 7">
            <a:extLst>
              <a:ext uri="{FF2B5EF4-FFF2-40B4-BE49-F238E27FC236}">
                <a16:creationId xmlns:a16="http://schemas.microsoft.com/office/drawing/2014/main" id="{4792AFA0-BB4C-0F6A-5A02-3EDE00BF1557}"/>
              </a:ext>
            </a:extLst>
          </p:cNvPr>
          <p:cNvSpPr txBox="1"/>
          <p:nvPr/>
        </p:nvSpPr>
        <p:spPr bwMode="auto">
          <a:xfrm>
            <a:off x="1937334" y="1404980"/>
            <a:ext cx="2822729" cy="461665"/>
          </a:xfrm>
          <a:prstGeom prst="rect">
            <a:avLst/>
          </a:prstGeom>
          <a:noFill/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kern="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55 Regular" panose="00020600040101010101" pitchFamily="18" charset="-122"/>
                <a:sym typeface="+mn-lt"/>
              </a:rPr>
              <a:t>年度工作任务完成</a:t>
            </a: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C8F3E10B-AE81-585C-3E08-FEE2FBA8DAB9}"/>
              </a:ext>
            </a:extLst>
          </p:cNvPr>
          <p:cNvCxnSpPr>
            <a:cxnSpLocks/>
          </p:cNvCxnSpPr>
          <p:nvPr/>
        </p:nvCxnSpPr>
        <p:spPr>
          <a:xfrm>
            <a:off x="1625496" y="1913339"/>
            <a:ext cx="2959204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20" name="图片 19">
            <a:extLst>
              <a:ext uri="{FF2B5EF4-FFF2-40B4-BE49-F238E27FC236}">
                <a16:creationId xmlns:a16="http://schemas.microsoft.com/office/drawing/2014/main" id="{AFA731DD-D0AF-6B29-DD97-04785B4C418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7FB"/>
              </a:clrFrom>
              <a:clrTo>
                <a:srgbClr val="F6F7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36589" y="1404980"/>
            <a:ext cx="410051" cy="400110"/>
          </a:xfrm>
          <a:prstGeom prst="rect">
            <a:avLst/>
          </a:prstGeom>
        </p:spPr>
      </p:pic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0EE85A8D-F460-E66E-3EA5-57CA15287F7D}"/>
              </a:ext>
            </a:extLst>
          </p:cNvPr>
          <p:cNvSpPr/>
          <p:nvPr/>
        </p:nvSpPr>
        <p:spPr>
          <a:xfrm>
            <a:off x="1727200" y="2258156"/>
            <a:ext cx="9337523" cy="380802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</a:endParaRPr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F84ACF18-4F0C-535D-03EF-317C384A966C}"/>
              </a:ext>
            </a:extLst>
          </p:cNvPr>
          <p:cNvCxnSpPr>
            <a:cxnSpLocks/>
          </p:cNvCxnSpPr>
          <p:nvPr/>
        </p:nvCxnSpPr>
        <p:spPr>
          <a:xfrm>
            <a:off x="1335603" y="3455539"/>
            <a:ext cx="96062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276337D6-82B3-CF77-F541-F85D93FE00C6}"/>
              </a:ext>
            </a:extLst>
          </p:cNvPr>
          <p:cNvCxnSpPr>
            <a:cxnSpLocks/>
          </p:cNvCxnSpPr>
          <p:nvPr/>
        </p:nvCxnSpPr>
        <p:spPr>
          <a:xfrm>
            <a:off x="1335603" y="4372214"/>
            <a:ext cx="96062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36747356-6120-99FF-A125-9AE34BB7A7B3}"/>
              </a:ext>
            </a:extLst>
          </p:cNvPr>
          <p:cNvCxnSpPr>
            <a:cxnSpLocks/>
          </p:cNvCxnSpPr>
          <p:nvPr/>
        </p:nvCxnSpPr>
        <p:spPr>
          <a:xfrm>
            <a:off x="1335603" y="5288889"/>
            <a:ext cx="96062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6136A8EC-E1CD-DE17-CCA1-4C797A103A08}"/>
              </a:ext>
            </a:extLst>
          </p:cNvPr>
          <p:cNvSpPr txBox="1"/>
          <p:nvPr/>
        </p:nvSpPr>
        <p:spPr>
          <a:xfrm>
            <a:off x="1908967" y="2256648"/>
            <a:ext cx="697627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rPr>
              <a:t>序号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FAD4A321-DEF8-1EBA-F7F2-E02686A27EF7}"/>
              </a:ext>
            </a:extLst>
          </p:cNvPr>
          <p:cNvSpPr txBox="1"/>
          <p:nvPr/>
        </p:nvSpPr>
        <p:spPr>
          <a:xfrm>
            <a:off x="3041612" y="2256082"/>
            <a:ext cx="1210588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rPr>
              <a:t>工作时间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5CDD6FE6-3947-8E68-DBA7-1C26780FB24F}"/>
              </a:ext>
            </a:extLst>
          </p:cNvPr>
          <p:cNvSpPr txBox="1"/>
          <p:nvPr/>
        </p:nvSpPr>
        <p:spPr>
          <a:xfrm>
            <a:off x="5450691" y="2267822"/>
            <a:ext cx="1210588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rPr>
              <a:t>主要工作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349A07B9-CA9B-CE2A-8C71-F23A0D36F1A1}"/>
              </a:ext>
            </a:extLst>
          </p:cNvPr>
          <p:cNvSpPr txBox="1"/>
          <p:nvPr/>
        </p:nvSpPr>
        <p:spPr>
          <a:xfrm>
            <a:off x="8384609" y="2247945"/>
            <a:ext cx="1210588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rPr>
              <a:t>成果物展示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0D4B19F4-A584-A453-1906-B1E630E8E1B0}"/>
              </a:ext>
            </a:extLst>
          </p:cNvPr>
          <p:cNvSpPr txBox="1"/>
          <p:nvPr/>
        </p:nvSpPr>
        <p:spPr>
          <a:xfrm>
            <a:off x="2045223" y="2939012"/>
            <a:ext cx="425116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600" dirty="0"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rPr>
              <a:t>05</a:t>
            </a:r>
            <a:endParaRPr lang="zh-CN" altLang="en-US" sz="1600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A66CA93B-44C8-46EE-32B1-3B4630A70E06}"/>
              </a:ext>
            </a:extLst>
          </p:cNvPr>
          <p:cNvSpPr txBox="1"/>
          <p:nvPr/>
        </p:nvSpPr>
        <p:spPr>
          <a:xfrm>
            <a:off x="3130769" y="2939012"/>
            <a:ext cx="1202189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600" dirty="0"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rPr>
              <a:t>20XX.X.XX</a:t>
            </a:r>
            <a:endParaRPr lang="zh-CN" altLang="en-US" sz="1600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609FB207-F399-665B-0352-ED8A85187AFB}"/>
              </a:ext>
            </a:extLst>
          </p:cNvPr>
          <p:cNvSpPr txBox="1"/>
          <p:nvPr/>
        </p:nvSpPr>
        <p:spPr>
          <a:xfrm>
            <a:off x="3130769" y="3853107"/>
            <a:ext cx="1202189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600" dirty="0"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rPr>
              <a:t>20XX.X.XX</a:t>
            </a:r>
            <a:endParaRPr lang="zh-CN" altLang="en-US" sz="1600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024E7F70-EA15-8A53-A8D8-6DD6C26530A8}"/>
              </a:ext>
            </a:extLst>
          </p:cNvPr>
          <p:cNvSpPr txBox="1"/>
          <p:nvPr/>
        </p:nvSpPr>
        <p:spPr>
          <a:xfrm>
            <a:off x="2045223" y="3853107"/>
            <a:ext cx="425116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600" dirty="0"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rPr>
              <a:t>06</a:t>
            </a:r>
            <a:endParaRPr lang="zh-CN" altLang="en-US" sz="1600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27C6E7A8-A55E-5CBE-9FFD-A356577C1050}"/>
              </a:ext>
            </a:extLst>
          </p:cNvPr>
          <p:cNvSpPr txBox="1"/>
          <p:nvPr/>
        </p:nvSpPr>
        <p:spPr>
          <a:xfrm>
            <a:off x="2045223" y="4715552"/>
            <a:ext cx="425116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600" dirty="0"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rPr>
              <a:t>07</a:t>
            </a:r>
            <a:endParaRPr lang="zh-CN" altLang="en-US" sz="1600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F8D6D46A-3245-2776-E961-14A02F0617C4}"/>
              </a:ext>
            </a:extLst>
          </p:cNvPr>
          <p:cNvSpPr txBox="1"/>
          <p:nvPr/>
        </p:nvSpPr>
        <p:spPr>
          <a:xfrm>
            <a:off x="2045223" y="5615634"/>
            <a:ext cx="425116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600" dirty="0"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rPr>
              <a:t>08</a:t>
            </a:r>
            <a:endParaRPr lang="zh-CN" altLang="en-US" sz="1600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432B6A9F-DA6F-3203-115A-41EE9812F9BC}"/>
              </a:ext>
            </a:extLst>
          </p:cNvPr>
          <p:cNvSpPr txBox="1"/>
          <p:nvPr/>
        </p:nvSpPr>
        <p:spPr>
          <a:xfrm>
            <a:off x="3130768" y="4715552"/>
            <a:ext cx="1202189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600" dirty="0"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rPr>
              <a:t>20XX.X.XX</a:t>
            </a:r>
            <a:endParaRPr lang="zh-CN" altLang="en-US" sz="1600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F3AEE267-A383-BF0E-4CB7-5FBCBB5A4F95}"/>
              </a:ext>
            </a:extLst>
          </p:cNvPr>
          <p:cNvSpPr txBox="1"/>
          <p:nvPr/>
        </p:nvSpPr>
        <p:spPr>
          <a:xfrm>
            <a:off x="3130767" y="5615634"/>
            <a:ext cx="1202189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600" dirty="0"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rPr>
              <a:t>20XX.X.XX</a:t>
            </a:r>
            <a:endParaRPr lang="zh-CN" altLang="en-US" sz="1600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F3CEE2FC-4131-7FB9-1505-BC5B62F8E138}"/>
              </a:ext>
            </a:extLst>
          </p:cNvPr>
          <p:cNvSpPr txBox="1"/>
          <p:nvPr/>
        </p:nvSpPr>
        <p:spPr>
          <a:xfrm>
            <a:off x="4993386" y="2782558"/>
            <a:ext cx="2438092" cy="3366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zh-CN" altLang="en-US" sz="1200" kern="0" dirty="0"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+mn-lt"/>
              </a:rPr>
              <a:t>前往</a:t>
            </a:r>
            <a:r>
              <a:rPr lang="en-US" altLang="zh-CN" sz="1200" kern="0" dirty="0"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+mn-lt"/>
              </a:rPr>
              <a:t>5</a:t>
            </a:r>
            <a:r>
              <a:rPr lang="zh-CN" altLang="en-US" sz="1200" kern="0" dirty="0"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+mn-lt"/>
              </a:rPr>
              <a:t>所高校（清华、北大、人大、北航、中科院）完成校园招聘</a:t>
            </a:r>
            <a:endParaRPr lang="en-US" altLang="zh-CN" sz="1200" kern="0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  <a:sym typeface="+mn-lt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84108DD6-FF3E-D699-13E5-E10DB1F20E9A}"/>
              </a:ext>
            </a:extLst>
          </p:cNvPr>
          <p:cNvSpPr txBox="1"/>
          <p:nvPr/>
        </p:nvSpPr>
        <p:spPr>
          <a:xfrm>
            <a:off x="4993386" y="4552768"/>
            <a:ext cx="2438092" cy="3366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zh-CN" altLang="en-US" sz="1200" kern="0" dirty="0"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+mn-lt"/>
              </a:rPr>
              <a:t>开展新员工（校招、社招）入职培训，及培训效果评估</a:t>
            </a:r>
            <a:endParaRPr lang="en-US" altLang="zh-CN" sz="1200" kern="0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  <a:sym typeface="+mn-lt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988A02B0-196A-B152-D813-4CCDA9CD00F5}"/>
              </a:ext>
            </a:extLst>
          </p:cNvPr>
          <p:cNvSpPr txBox="1"/>
          <p:nvPr/>
        </p:nvSpPr>
        <p:spPr>
          <a:xfrm>
            <a:off x="4993388" y="3704191"/>
            <a:ext cx="2438092" cy="3366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zh-CN" altLang="en-US" sz="1200" kern="0" dirty="0"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+mn-lt"/>
              </a:rPr>
              <a:t>根据人才盘点与各部门用人需求，及时补充岗位空缺</a:t>
            </a:r>
            <a:endParaRPr lang="en-US" altLang="zh-CN" sz="1200" kern="0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  <a:sym typeface="+mn-lt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4A33B7F3-7368-1E60-5C25-CC9E1BD334BA}"/>
              </a:ext>
            </a:extLst>
          </p:cNvPr>
          <p:cNvSpPr txBox="1"/>
          <p:nvPr/>
        </p:nvSpPr>
        <p:spPr>
          <a:xfrm>
            <a:off x="4993386" y="5495309"/>
            <a:ext cx="2438092" cy="3366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zh-CN" altLang="en-US" sz="1200" kern="0" dirty="0"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+mn-lt"/>
              </a:rPr>
              <a:t>处理离职手续，完成员工关系的转移交接等工作</a:t>
            </a:r>
            <a:endParaRPr lang="en-US" altLang="zh-CN" sz="1200" kern="0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  <a:sym typeface="+mn-lt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F2146718-485E-7117-681A-3498AE18D73D}"/>
              </a:ext>
            </a:extLst>
          </p:cNvPr>
          <p:cNvSpPr txBox="1"/>
          <p:nvPr/>
        </p:nvSpPr>
        <p:spPr>
          <a:xfrm>
            <a:off x="8026584" y="2799545"/>
            <a:ext cx="2616018" cy="6136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zh-CN" altLang="en-US" sz="1200" kern="0" dirty="0"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+mn-lt"/>
              </a:rPr>
              <a:t>共招聘来自双一流高校优秀学子共计</a:t>
            </a:r>
            <a:r>
              <a:rPr lang="en-US" altLang="zh-CN" sz="1200" kern="0" dirty="0"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+mn-lt"/>
              </a:rPr>
              <a:t>52</a:t>
            </a:r>
            <a:r>
              <a:rPr lang="zh-CN" altLang="en-US" sz="1200" kern="0" dirty="0"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+mn-lt"/>
              </a:rPr>
              <a:t>人，目前已全部签订劳动合同</a:t>
            </a:r>
            <a:endParaRPr lang="en-US" altLang="zh-CN" sz="1200" kern="0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  <a:sym typeface="+mn-lt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43F1CC30-6D47-7DC7-9782-9DFF3E60A1C4}"/>
              </a:ext>
            </a:extLst>
          </p:cNvPr>
          <p:cNvSpPr txBox="1"/>
          <p:nvPr/>
        </p:nvSpPr>
        <p:spPr>
          <a:xfrm>
            <a:off x="8026579" y="3704191"/>
            <a:ext cx="2616023" cy="6136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zh-CN" altLang="en-US" sz="1200" kern="0" dirty="0"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+mn-lt"/>
              </a:rPr>
              <a:t>社招渠道下，共招聘</a:t>
            </a:r>
            <a:r>
              <a:rPr lang="en-US" altLang="zh-CN" sz="1200" kern="0" dirty="0"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+mn-lt"/>
              </a:rPr>
              <a:t>8</a:t>
            </a:r>
            <a:r>
              <a:rPr lang="zh-CN" altLang="en-US" sz="1200" kern="0" dirty="0"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+mn-lt"/>
              </a:rPr>
              <a:t>位中高级管理干部，目前已全部入职</a:t>
            </a:r>
            <a:endParaRPr lang="en-US" altLang="zh-CN" sz="1200" kern="0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  <a:sym typeface="+mn-lt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13A033B8-6110-163B-18E7-D1F62FC0CCA8}"/>
              </a:ext>
            </a:extLst>
          </p:cNvPr>
          <p:cNvSpPr txBox="1"/>
          <p:nvPr/>
        </p:nvSpPr>
        <p:spPr>
          <a:xfrm>
            <a:off x="8026579" y="4552668"/>
            <a:ext cx="2616023" cy="6136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zh-CN" altLang="en-US" sz="1200" kern="0" dirty="0"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+mn-lt"/>
              </a:rPr>
              <a:t>共计完成</a:t>
            </a:r>
            <a:r>
              <a:rPr lang="en-US" altLang="zh-CN" sz="1200" kern="0" dirty="0"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+mn-lt"/>
              </a:rPr>
              <a:t>2</a:t>
            </a:r>
            <a:r>
              <a:rPr lang="zh-CN" altLang="en-US" sz="1200" kern="0" dirty="0"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+mn-lt"/>
              </a:rPr>
              <a:t>场京外培训，培训人数总计</a:t>
            </a:r>
            <a:r>
              <a:rPr lang="en-US" altLang="zh-CN" sz="1200" kern="0" dirty="0"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+mn-lt"/>
              </a:rPr>
              <a:t>60</a:t>
            </a:r>
            <a:r>
              <a:rPr lang="zh-CN" altLang="en-US" sz="1200" kern="0" dirty="0"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+mn-lt"/>
              </a:rPr>
              <a:t>余人，组织在线考试</a:t>
            </a:r>
            <a:endParaRPr lang="en-US" altLang="zh-CN" sz="1200" kern="0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  <a:sym typeface="+mn-lt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75DF7E35-74E4-EBA4-DFA3-27CC689CA2E1}"/>
              </a:ext>
            </a:extLst>
          </p:cNvPr>
          <p:cNvSpPr txBox="1"/>
          <p:nvPr/>
        </p:nvSpPr>
        <p:spPr>
          <a:xfrm>
            <a:off x="8026578" y="5356810"/>
            <a:ext cx="2438093" cy="6136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CN" altLang="en-US" sz="1200" kern="0" dirty="0"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+mn-lt"/>
              </a:rPr>
              <a:t>本年度共计</a:t>
            </a:r>
            <a:r>
              <a:rPr lang="en-US" altLang="zh-CN" sz="1200" kern="0" dirty="0"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+mn-lt"/>
              </a:rPr>
              <a:t>3</a:t>
            </a:r>
            <a:r>
              <a:rPr lang="zh-CN" altLang="en-US" sz="1200" kern="0" dirty="0"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+mn-lt"/>
              </a:rPr>
              <a:t>人离职，无劳动纠纷</a:t>
            </a:r>
            <a:endParaRPr lang="en-US" altLang="zh-CN" sz="1200" kern="0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  <a:sym typeface="+mn-lt"/>
            </a:endParaRPr>
          </a:p>
        </p:txBody>
      </p:sp>
      <p:sp>
        <p:nvSpPr>
          <p:cNvPr id="64" name="弧形 63">
            <a:extLst>
              <a:ext uri="{FF2B5EF4-FFF2-40B4-BE49-F238E27FC236}">
                <a16:creationId xmlns:a16="http://schemas.microsoft.com/office/drawing/2014/main" id="{A7600BBE-262B-FA45-E315-B23FC8D5E069}"/>
              </a:ext>
            </a:extLst>
          </p:cNvPr>
          <p:cNvSpPr/>
          <p:nvPr/>
        </p:nvSpPr>
        <p:spPr>
          <a:xfrm flipH="1">
            <a:off x="1556887" y="2265278"/>
            <a:ext cx="383891" cy="383891"/>
          </a:xfrm>
          <a:prstGeom prst="arc">
            <a:avLst>
              <a:gd name="adj1" fmla="val 17162337"/>
              <a:gd name="adj2" fmla="val 3483878"/>
            </a:avLst>
          </a:prstGeom>
          <a:ln w="44450">
            <a:gradFill>
              <a:gsLst>
                <a:gs pos="0">
                  <a:schemeClr val="accent3">
                    <a:alpha val="0"/>
                  </a:schemeClr>
                </a:gs>
                <a:gs pos="49700">
                  <a:schemeClr val="accent3"/>
                </a:gs>
                <a:gs pos="100000">
                  <a:schemeClr val="accent3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</a:endParaRPr>
          </a:p>
        </p:txBody>
      </p:sp>
      <p:sp>
        <p:nvSpPr>
          <p:cNvPr id="65" name="弧形 64">
            <a:extLst>
              <a:ext uri="{FF2B5EF4-FFF2-40B4-BE49-F238E27FC236}">
                <a16:creationId xmlns:a16="http://schemas.microsoft.com/office/drawing/2014/main" id="{EC1A183F-7ACA-78D5-5321-50AD4F937CB8}"/>
              </a:ext>
            </a:extLst>
          </p:cNvPr>
          <p:cNvSpPr/>
          <p:nvPr/>
        </p:nvSpPr>
        <p:spPr>
          <a:xfrm flipH="1">
            <a:off x="1439057" y="2265278"/>
            <a:ext cx="383891" cy="383891"/>
          </a:xfrm>
          <a:prstGeom prst="arc">
            <a:avLst>
              <a:gd name="adj1" fmla="val 17162337"/>
              <a:gd name="adj2" fmla="val 3483878"/>
            </a:avLst>
          </a:prstGeom>
          <a:ln w="44450">
            <a:gradFill>
              <a:gsLst>
                <a:gs pos="0">
                  <a:schemeClr val="accent3">
                    <a:alpha val="0"/>
                  </a:schemeClr>
                </a:gs>
                <a:gs pos="49700">
                  <a:srgbClr val="FF6B2D"/>
                </a:gs>
                <a:gs pos="100000">
                  <a:schemeClr val="accent3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</a:endParaRPr>
          </a:p>
        </p:txBody>
      </p:sp>
      <p:sp>
        <p:nvSpPr>
          <p:cNvPr id="67" name="弧形 66">
            <a:extLst>
              <a:ext uri="{FF2B5EF4-FFF2-40B4-BE49-F238E27FC236}">
                <a16:creationId xmlns:a16="http://schemas.microsoft.com/office/drawing/2014/main" id="{DFFE81A6-C680-2A6E-5766-16C8895A9CB6}"/>
              </a:ext>
            </a:extLst>
          </p:cNvPr>
          <p:cNvSpPr/>
          <p:nvPr/>
        </p:nvSpPr>
        <p:spPr>
          <a:xfrm>
            <a:off x="10813861" y="2255078"/>
            <a:ext cx="383891" cy="383891"/>
          </a:xfrm>
          <a:prstGeom prst="arc">
            <a:avLst>
              <a:gd name="adj1" fmla="val 17162337"/>
              <a:gd name="adj2" fmla="val 3483878"/>
            </a:avLst>
          </a:prstGeom>
          <a:ln w="44450">
            <a:gradFill>
              <a:gsLst>
                <a:gs pos="0">
                  <a:schemeClr val="accent3">
                    <a:alpha val="0"/>
                  </a:schemeClr>
                </a:gs>
                <a:gs pos="49700">
                  <a:schemeClr val="accent3"/>
                </a:gs>
                <a:gs pos="100000">
                  <a:schemeClr val="accent3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</a:endParaRPr>
          </a:p>
        </p:txBody>
      </p:sp>
      <p:sp>
        <p:nvSpPr>
          <p:cNvPr id="68" name="弧形 67">
            <a:extLst>
              <a:ext uri="{FF2B5EF4-FFF2-40B4-BE49-F238E27FC236}">
                <a16:creationId xmlns:a16="http://schemas.microsoft.com/office/drawing/2014/main" id="{8182BDB2-ABF2-77B2-0698-21C0C86E5981}"/>
              </a:ext>
            </a:extLst>
          </p:cNvPr>
          <p:cNvSpPr/>
          <p:nvPr/>
        </p:nvSpPr>
        <p:spPr>
          <a:xfrm>
            <a:off x="10931691" y="2255078"/>
            <a:ext cx="383891" cy="383891"/>
          </a:xfrm>
          <a:prstGeom prst="arc">
            <a:avLst>
              <a:gd name="adj1" fmla="val 17162337"/>
              <a:gd name="adj2" fmla="val 3483878"/>
            </a:avLst>
          </a:prstGeom>
          <a:ln w="44450">
            <a:gradFill>
              <a:gsLst>
                <a:gs pos="0">
                  <a:schemeClr val="accent3">
                    <a:alpha val="0"/>
                  </a:schemeClr>
                </a:gs>
                <a:gs pos="49700">
                  <a:srgbClr val="FF6B2D"/>
                </a:gs>
                <a:gs pos="100000">
                  <a:schemeClr val="accent3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9E286D8B-ED36-DF34-C526-0867ADFB2198}"/>
              </a:ext>
            </a:extLst>
          </p:cNvPr>
          <p:cNvSpPr txBox="1"/>
          <p:nvPr/>
        </p:nvSpPr>
        <p:spPr>
          <a:xfrm>
            <a:off x="1272996" y="481788"/>
            <a:ext cx="5769042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b="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PRAT 01</a:t>
            </a:r>
            <a:r>
              <a:rPr lang="en-US" altLang="zh-CN" sz="32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/</a:t>
            </a: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工作概述</a:t>
            </a:r>
            <a:endParaRPr lang="zh-CN" altLang="en-US" sz="4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9861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夏日清凉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5AA7F"/>
      </a:accent1>
      <a:accent2>
        <a:srgbClr val="FFD92C"/>
      </a:accent2>
      <a:accent3>
        <a:srgbClr val="FEF085"/>
      </a:accent3>
      <a:accent4>
        <a:srgbClr val="16ADFC"/>
      </a:accent4>
      <a:accent5>
        <a:srgbClr val="0172F6"/>
      </a:accent5>
      <a:accent6>
        <a:srgbClr val="001DF5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2171</Words>
  <Application>Microsoft Office PowerPoint</Application>
  <PresentationFormat>宽屏</PresentationFormat>
  <Paragraphs>316</Paragraphs>
  <Slides>31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1" baseType="lpstr">
      <vt:lpstr>阿里巴巴普惠体 2.0 35 Thin</vt:lpstr>
      <vt:lpstr>阿里巴巴普惠体 2.0 105 Heavy</vt:lpstr>
      <vt:lpstr>Wingdings</vt:lpstr>
      <vt:lpstr>微软雅黑</vt:lpstr>
      <vt:lpstr>阿里巴巴普惠体 2.0 55 Regular</vt:lpstr>
      <vt:lpstr>等线</vt:lpstr>
      <vt:lpstr>Arial</vt:lpstr>
      <vt:lpstr>微软雅黑 Light</vt:lpstr>
      <vt:lpstr>微软雅黑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丹瑰 陈</dc:creator>
  <cp:lastModifiedBy>丹瑰 陈</cp:lastModifiedBy>
  <cp:revision>62</cp:revision>
  <dcterms:created xsi:type="dcterms:W3CDTF">2022-06-07T13:48:36Z</dcterms:created>
  <dcterms:modified xsi:type="dcterms:W3CDTF">2022-08-09T11:47:28Z</dcterms:modified>
</cp:coreProperties>
</file>