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65" r:id="rId5"/>
    <p:sldId id="259" r:id="rId6"/>
    <p:sldId id="266" r:id="rId7"/>
    <p:sldId id="267" r:id="rId8"/>
    <p:sldId id="264" r:id="rId9"/>
    <p:sldId id="260" r:id="rId10"/>
    <p:sldId id="268" r:id="rId11"/>
    <p:sldId id="269" r:id="rId12"/>
    <p:sldId id="270" r:id="rId13"/>
    <p:sldId id="271" r:id="rId14"/>
    <p:sldId id="261" r:id="rId15"/>
    <p:sldId id="272" r:id="rId16"/>
    <p:sldId id="273" r:id="rId17"/>
    <p:sldId id="274" r:id="rId18"/>
    <p:sldId id="262" r:id="rId19"/>
    <p:sldId id="275" r:id="rId20"/>
    <p:sldId id="276" r:id="rId21"/>
    <p:sldId id="277" r:id="rId22"/>
    <p:sldId id="263" r:id="rId23"/>
    <p:sldId id="31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pos="7129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C41"/>
    <a:srgbClr val="1057CE"/>
    <a:srgbClr val="115BD8"/>
    <a:srgbClr val="FBBD06"/>
    <a:srgbClr val="438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4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27" y="1171"/>
      </p:cViewPr>
      <p:guideLst>
        <p:guide pos="415"/>
        <p:guide pos="7129"/>
        <p:guide orient="horz" pos="1162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8208"/>
    </p:cViewPr>
  </p:sorterViewPr>
  <p:notesViewPr>
    <p:cSldViewPr snapToGrid="0" showGuides="1">
      <p:cViewPr varScale="1">
        <p:scale>
          <a:sx n="88" d="100"/>
          <a:sy n="88" d="100"/>
        </p:scale>
        <p:origin x="2131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74704724409447E-2"/>
          <c:y val="1.5668060059789612E-2"/>
          <c:w val="0.93682529527559055"/>
          <c:h val="0.892308569616844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50800" dist="342900" dir="5400000" algn="t" rotWithShape="0">
                <a:prstClr val="black">
                  <a:alpha val="14000"/>
                </a:prstClr>
              </a:outerShdw>
            </a:effectLst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22XX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8.5</c:v>
                </c:pt>
                <c:pt idx="1">
                  <c:v>5.3</c:v>
                </c:pt>
                <c:pt idx="2">
                  <c:v>3</c:v>
                </c:pt>
                <c:pt idx="3">
                  <c:v>4.2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3B0-4333-94F5-14A48BF26F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50800" dist="190500" dir="5400000" algn="t" rotWithShape="0">
                <a:prstClr val="black">
                  <a:alpha val="20000"/>
                </a:prstClr>
              </a:outerShdw>
            </a:effectLst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22XX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4.2</c:v>
                </c:pt>
                <c:pt idx="1">
                  <c:v>4.4000000000000004</c:v>
                </c:pt>
                <c:pt idx="2">
                  <c:v>5.2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3B0-4333-94F5-14A48BF26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127087"/>
        <c:axId val="168125839"/>
      </c:lineChart>
      <c:catAx>
        <c:axId val="1681270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125839"/>
        <c:crosses val="autoZero"/>
        <c:auto val="1"/>
        <c:lblAlgn val="ctr"/>
        <c:lblOffset val="100"/>
        <c:noMultiLvlLbl val="0"/>
      </c:catAx>
      <c:valAx>
        <c:axId val="168125839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127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4BDC93B-6B87-B4E9-4917-E83FFF12F0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76A960-F0F6-CABF-BA65-C3A5C1BAFA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3195A-ED01-4EDB-AA7A-A28706909EE1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D1A5E7-D100-6211-DF66-AD49879BF3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14BCE7-E5ED-106C-F576-64C71E58DA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6CF6E-6D36-4AEF-82CC-2BC78FA5E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24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D67AE-BB6E-4E73-B371-3C214823FA55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1ED4-6AA8-42CC-B2A4-B42EC1B64C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16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A68DC-088C-6D46-BB10-39DF54313224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355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8A487001-0897-7F7C-4A3F-BBDF175039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03088667-F6E6-F307-83D5-8DFB6D2F2120}"/>
              </a:ext>
            </a:extLst>
          </p:cNvPr>
          <p:cNvSpPr/>
          <p:nvPr userDrawn="1"/>
        </p:nvSpPr>
        <p:spPr>
          <a:xfrm>
            <a:off x="0" y="2362200"/>
            <a:ext cx="12192000" cy="3017520"/>
          </a:xfrm>
          <a:custGeom>
            <a:avLst/>
            <a:gdLst>
              <a:gd name="connsiteX0" fmla="*/ 6096001 w 12192000"/>
              <a:gd name="connsiteY0" fmla="*/ 0 h 3017520"/>
              <a:gd name="connsiteX1" fmla="*/ 11912335 w 12192000"/>
              <a:gd name="connsiteY1" fmla="*/ 665198 h 3017520"/>
              <a:gd name="connsiteX2" fmla="*/ 12192000 w 12192000"/>
              <a:gd name="connsiteY2" fmla="*/ 764218 h 3017520"/>
              <a:gd name="connsiteX3" fmla="*/ 12192000 w 12192000"/>
              <a:gd name="connsiteY3" fmla="*/ 2253303 h 3017520"/>
              <a:gd name="connsiteX4" fmla="*/ 11912335 w 12192000"/>
              <a:gd name="connsiteY4" fmla="*/ 2352322 h 3017520"/>
              <a:gd name="connsiteX5" fmla="*/ 6096001 w 12192000"/>
              <a:gd name="connsiteY5" fmla="*/ 3017520 h 3017520"/>
              <a:gd name="connsiteX6" fmla="*/ 279667 w 12192000"/>
              <a:gd name="connsiteY6" fmla="*/ 2352322 h 3017520"/>
              <a:gd name="connsiteX7" fmla="*/ 0 w 12192000"/>
              <a:gd name="connsiteY7" fmla="*/ 2253302 h 3017520"/>
              <a:gd name="connsiteX8" fmla="*/ 0 w 12192000"/>
              <a:gd name="connsiteY8" fmla="*/ 764218 h 3017520"/>
              <a:gd name="connsiteX9" fmla="*/ 279667 w 12192000"/>
              <a:gd name="connsiteY9" fmla="*/ 665198 h 3017520"/>
              <a:gd name="connsiteX10" fmla="*/ 6096001 w 12192000"/>
              <a:gd name="connsiteY10" fmla="*/ 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017520">
                <a:moveTo>
                  <a:pt x="6096001" y="0"/>
                </a:moveTo>
                <a:cubicBezTo>
                  <a:pt x="8517168" y="0"/>
                  <a:pt x="10651822" y="263865"/>
                  <a:pt x="11912335" y="665198"/>
                </a:cubicBezTo>
                <a:lnTo>
                  <a:pt x="12192000" y="764218"/>
                </a:lnTo>
                <a:lnTo>
                  <a:pt x="12192000" y="2253303"/>
                </a:lnTo>
                <a:lnTo>
                  <a:pt x="11912335" y="2352322"/>
                </a:lnTo>
                <a:cubicBezTo>
                  <a:pt x="10651822" y="2753655"/>
                  <a:pt x="8517168" y="3017520"/>
                  <a:pt x="6096001" y="3017520"/>
                </a:cubicBezTo>
                <a:cubicBezTo>
                  <a:pt x="3674834" y="3017520"/>
                  <a:pt x="1540181" y="2753655"/>
                  <a:pt x="279667" y="2352322"/>
                </a:cubicBezTo>
                <a:lnTo>
                  <a:pt x="0" y="2253302"/>
                </a:lnTo>
                <a:lnTo>
                  <a:pt x="0" y="764218"/>
                </a:lnTo>
                <a:lnTo>
                  <a:pt x="279667" y="665198"/>
                </a:lnTo>
                <a:cubicBezTo>
                  <a:pt x="1540181" y="263865"/>
                  <a:pt x="3674834" y="0"/>
                  <a:pt x="60960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55EE782-D045-9272-73DF-3F0B4AA9E0AD}"/>
              </a:ext>
            </a:extLst>
          </p:cNvPr>
          <p:cNvSpPr/>
          <p:nvPr userDrawn="1"/>
        </p:nvSpPr>
        <p:spPr>
          <a:xfrm>
            <a:off x="0" y="0"/>
            <a:ext cx="12192000" cy="5379720"/>
          </a:xfrm>
          <a:custGeom>
            <a:avLst/>
            <a:gdLst>
              <a:gd name="connsiteX0" fmla="*/ 0 w 12192000"/>
              <a:gd name="connsiteY0" fmla="*/ 0 h 5379720"/>
              <a:gd name="connsiteX1" fmla="*/ 12192000 w 12192000"/>
              <a:gd name="connsiteY1" fmla="*/ 0 h 5379720"/>
              <a:gd name="connsiteX2" fmla="*/ 12192000 w 12192000"/>
              <a:gd name="connsiteY2" fmla="*/ 1760780 h 5379720"/>
              <a:gd name="connsiteX3" fmla="*/ 12192000 w 12192000"/>
              <a:gd name="connsiteY3" fmla="*/ 4152341 h 5379720"/>
              <a:gd name="connsiteX4" fmla="*/ 11912335 w 12192000"/>
              <a:gd name="connsiteY4" fmla="*/ 4311372 h 5379720"/>
              <a:gd name="connsiteX5" fmla="*/ 6096001 w 12192000"/>
              <a:gd name="connsiteY5" fmla="*/ 5379720 h 5379720"/>
              <a:gd name="connsiteX6" fmla="*/ 279667 w 12192000"/>
              <a:gd name="connsiteY6" fmla="*/ 4311372 h 5379720"/>
              <a:gd name="connsiteX7" fmla="*/ 0 w 12192000"/>
              <a:gd name="connsiteY7" fmla="*/ 4152340 h 5379720"/>
              <a:gd name="connsiteX8" fmla="*/ 0 w 12192000"/>
              <a:gd name="connsiteY8" fmla="*/ 1760781 h 537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79720">
                <a:moveTo>
                  <a:pt x="0" y="0"/>
                </a:moveTo>
                <a:lnTo>
                  <a:pt x="12192000" y="0"/>
                </a:lnTo>
                <a:lnTo>
                  <a:pt x="12192000" y="1760780"/>
                </a:lnTo>
                <a:lnTo>
                  <a:pt x="12192000" y="4152341"/>
                </a:lnTo>
                <a:lnTo>
                  <a:pt x="11912335" y="4311372"/>
                </a:lnTo>
                <a:cubicBezTo>
                  <a:pt x="10651822" y="4955937"/>
                  <a:pt x="8517168" y="5379720"/>
                  <a:pt x="6096001" y="5379720"/>
                </a:cubicBezTo>
                <a:cubicBezTo>
                  <a:pt x="3674834" y="5379720"/>
                  <a:pt x="1540181" y="4955937"/>
                  <a:pt x="279667" y="4311372"/>
                </a:cubicBezTo>
                <a:lnTo>
                  <a:pt x="0" y="4152340"/>
                </a:lnTo>
                <a:lnTo>
                  <a:pt x="0" y="1760781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rcRect/>
            <a:stretch>
              <a:fillRect l="-1282" r="-1282" b="-549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31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建筑的设计&#10;&#10;低可信度描述已自动生成">
            <a:extLst>
              <a:ext uri="{FF2B5EF4-FFF2-40B4-BE49-F238E27FC236}">
                <a16:creationId xmlns:a16="http://schemas.microsoft.com/office/drawing/2014/main" id="{E1FD92C6-51D6-A560-2F48-B2F30F66D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6"/>
          <a:stretch/>
        </p:blipFill>
        <p:spPr>
          <a:xfrm rot="5400000" flipH="1">
            <a:off x="2677105" y="-2672683"/>
            <a:ext cx="6858001" cy="1221220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BECA125-F16E-CDD5-36C1-024225D4CF96}"/>
              </a:ext>
            </a:extLst>
          </p:cNvPr>
          <p:cNvGrpSpPr/>
          <p:nvPr userDrawn="1"/>
        </p:nvGrpSpPr>
        <p:grpSpPr>
          <a:xfrm>
            <a:off x="-1147290" y="-1078618"/>
            <a:ext cx="6926281" cy="8574702"/>
            <a:chOff x="-1147290" y="-1078618"/>
            <a:chExt cx="6926281" cy="8574702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F5943B-F2B2-DC7B-9F3A-39887347A7CE}"/>
                </a:ext>
              </a:extLst>
            </p:cNvPr>
            <p:cNvSpPr/>
            <p:nvPr/>
          </p:nvSpPr>
          <p:spPr>
            <a:xfrm rot="1486949">
              <a:off x="-1130992" y="-1078618"/>
              <a:ext cx="6909983" cy="8574702"/>
            </a:xfrm>
            <a:custGeom>
              <a:avLst/>
              <a:gdLst>
                <a:gd name="connsiteX0" fmla="*/ 0 w 6909983"/>
                <a:gd name="connsiteY0" fmla="*/ 2348286 h 8574702"/>
                <a:gd name="connsiteX1" fmla="*/ 5086239 w 6909983"/>
                <a:gd name="connsiteY1" fmla="*/ 0 h 8574702"/>
                <a:gd name="connsiteX2" fmla="*/ 5218286 w 6909983"/>
                <a:gd name="connsiteY2" fmla="*/ 98136 h 8574702"/>
                <a:gd name="connsiteX3" fmla="*/ 6909983 w 6909983"/>
                <a:gd name="connsiteY3" fmla="*/ 3990408 h 8574702"/>
                <a:gd name="connsiteX4" fmla="*/ 5913200 w 6909983"/>
                <a:gd name="connsiteY4" fmla="*/ 7146493 h 8574702"/>
                <a:gd name="connsiteX5" fmla="*/ 5882337 w 6909983"/>
                <a:gd name="connsiteY5" fmla="*/ 7186094 h 8574702"/>
                <a:gd name="connsiteX6" fmla="*/ 2874699 w 6909983"/>
                <a:gd name="connsiteY6" fmla="*/ 8574702 h 857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9983" h="8574702">
                  <a:moveTo>
                    <a:pt x="0" y="2348286"/>
                  </a:moveTo>
                  <a:lnTo>
                    <a:pt x="5086239" y="0"/>
                  </a:lnTo>
                  <a:lnTo>
                    <a:pt x="5218286" y="98136"/>
                  </a:lnTo>
                  <a:cubicBezTo>
                    <a:pt x="6238934" y="941668"/>
                    <a:pt x="6909983" y="2370171"/>
                    <a:pt x="6909983" y="3990408"/>
                  </a:cubicBezTo>
                  <a:cubicBezTo>
                    <a:pt x="6909983" y="5205586"/>
                    <a:pt x="6532519" y="6312914"/>
                    <a:pt x="5913200" y="7146493"/>
                  </a:cubicBezTo>
                  <a:lnTo>
                    <a:pt x="5882337" y="7186094"/>
                  </a:lnTo>
                  <a:lnTo>
                    <a:pt x="2874699" y="85747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4310E2D-3B47-B66F-4919-9869F8E48046}"/>
                </a:ext>
              </a:extLst>
            </p:cNvPr>
            <p:cNvSpPr/>
            <p:nvPr/>
          </p:nvSpPr>
          <p:spPr>
            <a:xfrm rot="1486949">
              <a:off x="-1147290" y="-1004432"/>
              <a:ext cx="6803194" cy="8473474"/>
            </a:xfrm>
            <a:custGeom>
              <a:avLst/>
              <a:gdLst>
                <a:gd name="connsiteX0" fmla="*/ 0 w 6803194"/>
                <a:gd name="connsiteY0" fmla="*/ 2247057 h 8473474"/>
                <a:gd name="connsiteX1" fmla="*/ 4866985 w 6803194"/>
                <a:gd name="connsiteY1" fmla="*/ 0 h 8473474"/>
                <a:gd name="connsiteX2" fmla="*/ 5062929 w 6803194"/>
                <a:gd name="connsiteY2" fmla="*/ 141559 h 8473474"/>
                <a:gd name="connsiteX3" fmla="*/ 6803194 w 6803194"/>
                <a:gd name="connsiteY3" fmla="*/ 4033831 h 8473474"/>
                <a:gd name="connsiteX4" fmla="*/ 5901855 w 6803194"/>
                <a:gd name="connsiteY4" fmla="*/ 7019600 h 8473474"/>
                <a:gd name="connsiteX5" fmla="*/ 5840114 w 6803194"/>
                <a:gd name="connsiteY5" fmla="*/ 7104360 h 8473474"/>
                <a:gd name="connsiteX6" fmla="*/ 2874699 w 6803194"/>
                <a:gd name="connsiteY6" fmla="*/ 8473474 h 847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03194" h="8473474">
                  <a:moveTo>
                    <a:pt x="0" y="2247057"/>
                  </a:moveTo>
                  <a:lnTo>
                    <a:pt x="4866985" y="0"/>
                  </a:lnTo>
                  <a:lnTo>
                    <a:pt x="5062929" y="141559"/>
                  </a:lnTo>
                  <a:cubicBezTo>
                    <a:pt x="6112880" y="985090"/>
                    <a:pt x="6803194" y="2413593"/>
                    <a:pt x="6803194" y="4033831"/>
                  </a:cubicBezTo>
                  <a:cubicBezTo>
                    <a:pt x="6803194" y="5167997"/>
                    <a:pt x="6464941" y="6208214"/>
                    <a:pt x="5901855" y="7019600"/>
                  </a:cubicBezTo>
                  <a:lnTo>
                    <a:pt x="5840114" y="7104360"/>
                  </a:lnTo>
                  <a:lnTo>
                    <a:pt x="2874699" y="847347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592D44D4-C195-FD8A-ABD8-63D9E08F47B3}"/>
              </a:ext>
            </a:extLst>
          </p:cNvPr>
          <p:cNvSpPr txBox="1"/>
          <p:nvPr userDrawn="1"/>
        </p:nvSpPr>
        <p:spPr>
          <a:xfrm>
            <a:off x="7511970" y="-219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471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D817D5A-1086-E71F-E437-529F30BE6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1" y="-297"/>
            <a:ext cx="12193057" cy="685859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9E5ACC3-7298-1B4D-787A-9978AB9BFDE3}"/>
              </a:ext>
            </a:extLst>
          </p:cNvPr>
          <p:cNvSpPr/>
          <p:nvPr userDrawn="1"/>
        </p:nvSpPr>
        <p:spPr>
          <a:xfrm>
            <a:off x="666750" y="2625969"/>
            <a:ext cx="10858500" cy="3206433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9AEB06-6B4E-A413-1CF0-A6D6B2EBA364}"/>
              </a:ext>
            </a:extLst>
          </p:cNvPr>
          <p:cNvSpPr/>
          <p:nvPr userDrawn="1"/>
        </p:nvSpPr>
        <p:spPr>
          <a:xfrm>
            <a:off x="8356243" y="1399036"/>
            <a:ext cx="2642842" cy="26428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8A4FB8-5E94-FD18-3023-A2D91DC8F39D}"/>
              </a:ext>
            </a:extLst>
          </p:cNvPr>
          <p:cNvSpPr/>
          <p:nvPr userDrawn="1"/>
        </p:nvSpPr>
        <p:spPr>
          <a:xfrm flipV="1">
            <a:off x="8267675" y="1304548"/>
            <a:ext cx="2642842" cy="2642842"/>
          </a:xfrm>
          <a:prstGeom prst="rect">
            <a:avLst/>
          </a:prstGeom>
          <a:blipFill>
            <a:blip r:embed="rId4"/>
            <a:srcRect/>
            <a:stretch>
              <a:fillRect l="-39021" r="-390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422BA5-1FBB-728F-9BAC-17E29E1488A6}"/>
              </a:ext>
            </a:extLst>
          </p:cNvPr>
          <p:cNvSpPr txBox="1"/>
          <p:nvPr userDrawn="1"/>
        </p:nvSpPr>
        <p:spPr>
          <a:xfrm>
            <a:off x="408710" y="737173"/>
            <a:ext cx="760137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gradFill flip="none" rotWithShape="1">
                  <a:gsLst>
                    <a:gs pos="64000">
                      <a:schemeClr val="accent1">
                        <a:alpha val="0"/>
                      </a:schemeClr>
                    </a:gs>
                    <a:gs pos="0">
                      <a:schemeClr val="accent1">
                        <a:alpha val="17000"/>
                      </a:schemeClr>
                    </a:gs>
                    <a:gs pos="60000">
                      <a:schemeClr val="accent1">
                        <a:lumMod val="75000"/>
                        <a:alpha val="300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PART</a:t>
            </a:r>
            <a:endParaRPr lang="zh-CN" altLang="en-US" sz="19900" dirty="0">
              <a:gradFill flip="none" rotWithShape="1">
                <a:gsLst>
                  <a:gs pos="64000">
                    <a:schemeClr val="accent1">
                      <a:alpha val="0"/>
                    </a:schemeClr>
                  </a:gs>
                  <a:gs pos="0">
                    <a:schemeClr val="accent1">
                      <a:alpha val="17000"/>
                    </a:schemeClr>
                  </a:gs>
                  <a:gs pos="60000">
                    <a:schemeClr val="accent1">
                      <a:lumMod val="75000"/>
                      <a:alpha val="3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847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图案&#10;&#10;描述已自动生成">
            <a:extLst>
              <a:ext uri="{FF2B5EF4-FFF2-40B4-BE49-F238E27FC236}">
                <a16:creationId xmlns:a16="http://schemas.microsoft.com/office/drawing/2014/main" id="{954F200C-0B1C-FFEF-3F12-2FAB7B2C2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584E43F-ECF2-AC91-5C39-AAAB6E746CF4}"/>
              </a:ext>
            </a:extLst>
          </p:cNvPr>
          <p:cNvGrpSpPr/>
          <p:nvPr userDrawn="1"/>
        </p:nvGrpSpPr>
        <p:grpSpPr>
          <a:xfrm>
            <a:off x="987275" y="576421"/>
            <a:ext cx="1435049" cy="904558"/>
            <a:chOff x="660400" y="459740"/>
            <a:chExt cx="1435049" cy="904558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02AFB4B-9050-CFEA-09ED-63EB4309788C}"/>
                </a:ext>
              </a:extLst>
            </p:cNvPr>
            <p:cNvSpPr/>
            <p:nvPr/>
          </p:nvSpPr>
          <p:spPr>
            <a:xfrm>
              <a:off x="660400" y="459740"/>
              <a:ext cx="1007745" cy="904558"/>
            </a:xfrm>
            <a:custGeom>
              <a:avLst/>
              <a:gdLst>
                <a:gd name="connsiteX0" fmla="*/ 0 w 1007745"/>
                <a:gd name="connsiteY0" fmla="*/ 0 h 904558"/>
                <a:gd name="connsiteX1" fmla="*/ 1007745 w 1007745"/>
                <a:gd name="connsiteY1" fmla="*/ 0 h 904558"/>
                <a:gd name="connsiteX2" fmla="*/ 1007745 w 1007745"/>
                <a:gd name="connsiteY2" fmla="*/ 130810 h 904558"/>
                <a:gd name="connsiteX3" fmla="*/ 995135 w 1007745"/>
                <a:gd name="connsiteY3" fmla="*/ 130810 h 904558"/>
                <a:gd name="connsiteX4" fmla="*/ 995135 w 1007745"/>
                <a:gd name="connsiteY4" fmla="*/ 12610 h 904558"/>
                <a:gd name="connsiteX5" fmla="*/ 12610 w 1007745"/>
                <a:gd name="connsiteY5" fmla="*/ 12610 h 904558"/>
                <a:gd name="connsiteX6" fmla="*/ 12610 w 1007745"/>
                <a:gd name="connsiteY6" fmla="*/ 891948 h 904558"/>
                <a:gd name="connsiteX7" fmla="*/ 995135 w 1007745"/>
                <a:gd name="connsiteY7" fmla="*/ 891948 h 904558"/>
                <a:gd name="connsiteX8" fmla="*/ 995135 w 1007745"/>
                <a:gd name="connsiteY8" fmla="*/ 810895 h 904558"/>
                <a:gd name="connsiteX9" fmla="*/ 1007745 w 1007745"/>
                <a:gd name="connsiteY9" fmla="*/ 810895 h 904558"/>
                <a:gd name="connsiteX10" fmla="*/ 1007745 w 1007745"/>
                <a:gd name="connsiteY10" fmla="*/ 904558 h 904558"/>
                <a:gd name="connsiteX11" fmla="*/ 0 w 1007745"/>
                <a:gd name="connsiteY11" fmla="*/ 904558 h 90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7745" h="904558">
                  <a:moveTo>
                    <a:pt x="0" y="0"/>
                  </a:moveTo>
                  <a:lnTo>
                    <a:pt x="1007745" y="0"/>
                  </a:lnTo>
                  <a:lnTo>
                    <a:pt x="1007745" y="130810"/>
                  </a:lnTo>
                  <a:lnTo>
                    <a:pt x="995135" y="130810"/>
                  </a:lnTo>
                  <a:lnTo>
                    <a:pt x="995135" y="12610"/>
                  </a:lnTo>
                  <a:lnTo>
                    <a:pt x="12610" y="12610"/>
                  </a:lnTo>
                  <a:lnTo>
                    <a:pt x="12610" y="891948"/>
                  </a:lnTo>
                  <a:lnTo>
                    <a:pt x="995135" y="891948"/>
                  </a:lnTo>
                  <a:lnTo>
                    <a:pt x="995135" y="810895"/>
                  </a:lnTo>
                  <a:lnTo>
                    <a:pt x="1007745" y="810895"/>
                  </a:lnTo>
                  <a:lnTo>
                    <a:pt x="1007745" y="904558"/>
                  </a:lnTo>
                  <a:lnTo>
                    <a:pt x="0" y="90455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4E75D25-0146-3A2A-E014-9CF529F59253}"/>
                </a:ext>
              </a:extLst>
            </p:cNvPr>
            <p:cNvSpPr txBox="1"/>
            <p:nvPr/>
          </p:nvSpPr>
          <p:spPr>
            <a:xfrm>
              <a:off x="737064" y="542115"/>
              <a:ext cx="1358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+mj-lt"/>
                </a:rPr>
                <a:t>Work report</a:t>
              </a:r>
              <a:endParaRPr lang="zh-CN" altLang="en-US" sz="1400" dirty="0">
                <a:latin typeface="+mj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1A3850A-227F-CFB3-111F-FCA7B9E8C729}"/>
              </a:ext>
            </a:extLst>
          </p:cNvPr>
          <p:cNvGrpSpPr/>
          <p:nvPr userDrawn="1"/>
        </p:nvGrpSpPr>
        <p:grpSpPr>
          <a:xfrm>
            <a:off x="10922722" y="989433"/>
            <a:ext cx="428861" cy="428861"/>
            <a:chOff x="10913630" y="820437"/>
            <a:chExt cx="428861" cy="428861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5EA7941-2602-28C6-9DF1-6150D1E25082}"/>
                </a:ext>
              </a:extLst>
            </p:cNvPr>
            <p:cNvSpPr/>
            <p:nvPr/>
          </p:nvSpPr>
          <p:spPr>
            <a:xfrm>
              <a:off x="10913630" y="820437"/>
              <a:ext cx="428861" cy="42886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CD1704D-0469-8B73-5CFA-91157FE6DEBB}"/>
                </a:ext>
              </a:extLst>
            </p:cNvPr>
            <p:cNvSpPr/>
            <p:nvPr/>
          </p:nvSpPr>
          <p:spPr>
            <a:xfrm rot="13500000">
              <a:off x="11070018" y="967670"/>
              <a:ext cx="120267" cy="106821"/>
            </a:xfrm>
            <a:custGeom>
              <a:avLst/>
              <a:gdLst>
                <a:gd name="connsiteX0" fmla="*/ 120267 w 120267"/>
                <a:gd name="connsiteY0" fmla="*/ 23593 h 106821"/>
                <a:gd name="connsiteX1" fmla="*/ 120265 w 120267"/>
                <a:gd name="connsiteY1" fmla="*/ 23593 h 106821"/>
                <a:gd name="connsiteX2" fmla="*/ 115056 w 120267"/>
                <a:gd name="connsiteY2" fmla="*/ 18384 h 106821"/>
                <a:gd name="connsiteX3" fmla="*/ 106821 w 120267"/>
                <a:gd name="connsiteY3" fmla="*/ 10149 h 106821"/>
                <a:gd name="connsiteX4" fmla="*/ 10147 w 120267"/>
                <a:gd name="connsiteY4" fmla="*/ 10149 h 106821"/>
                <a:gd name="connsiteX5" fmla="*/ 10147 w 120267"/>
                <a:gd name="connsiteY5" fmla="*/ 106821 h 106821"/>
                <a:gd name="connsiteX6" fmla="*/ 8235 w 120267"/>
                <a:gd name="connsiteY6" fmla="*/ 104909 h 106821"/>
                <a:gd name="connsiteX7" fmla="*/ 0 w 120267"/>
                <a:gd name="connsiteY7" fmla="*/ 96674 h 106821"/>
                <a:gd name="connsiteX8" fmla="*/ 0 w 120267"/>
                <a:gd name="connsiteY8" fmla="*/ 0 h 106821"/>
                <a:gd name="connsiteX9" fmla="*/ 96674 w 120267"/>
                <a:gd name="connsiteY9" fmla="*/ 0 h 106821"/>
                <a:gd name="connsiteX10" fmla="*/ 104909 w 120267"/>
                <a:gd name="connsiteY10" fmla="*/ 8235 h 106821"/>
                <a:gd name="connsiteX11" fmla="*/ 112032 w 120267"/>
                <a:gd name="connsiteY11" fmla="*/ 15358 h 10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267" h="106821">
                  <a:moveTo>
                    <a:pt x="120267" y="23593"/>
                  </a:moveTo>
                  <a:lnTo>
                    <a:pt x="120265" y="23593"/>
                  </a:lnTo>
                  <a:lnTo>
                    <a:pt x="115056" y="18384"/>
                  </a:lnTo>
                  <a:lnTo>
                    <a:pt x="106821" y="10149"/>
                  </a:lnTo>
                  <a:lnTo>
                    <a:pt x="10147" y="10149"/>
                  </a:lnTo>
                  <a:lnTo>
                    <a:pt x="10147" y="106821"/>
                  </a:lnTo>
                  <a:lnTo>
                    <a:pt x="8235" y="104909"/>
                  </a:lnTo>
                  <a:lnTo>
                    <a:pt x="0" y="96674"/>
                  </a:lnTo>
                  <a:lnTo>
                    <a:pt x="0" y="0"/>
                  </a:lnTo>
                  <a:lnTo>
                    <a:pt x="96674" y="0"/>
                  </a:lnTo>
                  <a:lnTo>
                    <a:pt x="104909" y="8235"/>
                  </a:lnTo>
                  <a:lnTo>
                    <a:pt x="112032" y="1535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854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95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017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7C3DA2-3194-3493-F2BF-11876C37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53306A-C8E3-25A7-9522-CEC302CA1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CE54F1-F62A-063C-94FB-52248809E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FBD9E-AB09-417E-A78E-EBA5D0816614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E113B4-EE41-A887-C5DA-32EB7830E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A6E28-C624-BD11-62C7-71D7E30AD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62C5A-1C7E-4BE9-93D6-CA28F9251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64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038B327-9430-A596-E51D-D42543D04F91}"/>
              </a:ext>
            </a:extLst>
          </p:cNvPr>
          <p:cNvSpPr/>
          <p:nvPr/>
        </p:nvSpPr>
        <p:spPr>
          <a:xfrm>
            <a:off x="0" y="2362200"/>
            <a:ext cx="12192000" cy="3017520"/>
          </a:xfrm>
          <a:custGeom>
            <a:avLst/>
            <a:gdLst>
              <a:gd name="connsiteX0" fmla="*/ 6096001 w 12192000"/>
              <a:gd name="connsiteY0" fmla="*/ 0 h 3017520"/>
              <a:gd name="connsiteX1" fmla="*/ 11912335 w 12192000"/>
              <a:gd name="connsiteY1" fmla="*/ 665198 h 3017520"/>
              <a:gd name="connsiteX2" fmla="*/ 12192000 w 12192000"/>
              <a:gd name="connsiteY2" fmla="*/ 764218 h 3017520"/>
              <a:gd name="connsiteX3" fmla="*/ 12192000 w 12192000"/>
              <a:gd name="connsiteY3" fmla="*/ 2253303 h 3017520"/>
              <a:gd name="connsiteX4" fmla="*/ 11912335 w 12192000"/>
              <a:gd name="connsiteY4" fmla="*/ 2352322 h 3017520"/>
              <a:gd name="connsiteX5" fmla="*/ 6096001 w 12192000"/>
              <a:gd name="connsiteY5" fmla="*/ 3017520 h 3017520"/>
              <a:gd name="connsiteX6" fmla="*/ 279667 w 12192000"/>
              <a:gd name="connsiteY6" fmla="*/ 2352322 h 3017520"/>
              <a:gd name="connsiteX7" fmla="*/ 0 w 12192000"/>
              <a:gd name="connsiteY7" fmla="*/ 2253302 h 3017520"/>
              <a:gd name="connsiteX8" fmla="*/ 0 w 12192000"/>
              <a:gd name="connsiteY8" fmla="*/ 764218 h 3017520"/>
              <a:gd name="connsiteX9" fmla="*/ 279667 w 12192000"/>
              <a:gd name="connsiteY9" fmla="*/ 665198 h 3017520"/>
              <a:gd name="connsiteX10" fmla="*/ 6096001 w 12192000"/>
              <a:gd name="connsiteY10" fmla="*/ 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017520">
                <a:moveTo>
                  <a:pt x="6096001" y="0"/>
                </a:moveTo>
                <a:cubicBezTo>
                  <a:pt x="8517168" y="0"/>
                  <a:pt x="10651822" y="263865"/>
                  <a:pt x="11912335" y="665198"/>
                </a:cubicBezTo>
                <a:lnTo>
                  <a:pt x="12192000" y="764218"/>
                </a:lnTo>
                <a:lnTo>
                  <a:pt x="12192000" y="2253303"/>
                </a:lnTo>
                <a:lnTo>
                  <a:pt x="11912335" y="2352322"/>
                </a:lnTo>
                <a:cubicBezTo>
                  <a:pt x="10651822" y="2753655"/>
                  <a:pt x="8517168" y="3017520"/>
                  <a:pt x="6096001" y="3017520"/>
                </a:cubicBezTo>
                <a:cubicBezTo>
                  <a:pt x="3674834" y="3017520"/>
                  <a:pt x="1540181" y="2753655"/>
                  <a:pt x="279667" y="2352322"/>
                </a:cubicBezTo>
                <a:lnTo>
                  <a:pt x="0" y="2253302"/>
                </a:lnTo>
                <a:lnTo>
                  <a:pt x="0" y="764218"/>
                </a:lnTo>
                <a:lnTo>
                  <a:pt x="279667" y="665198"/>
                </a:lnTo>
                <a:cubicBezTo>
                  <a:pt x="1540181" y="263865"/>
                  <a:pt x="3674834" y="0"/>
                  <a:pt x="60960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66B5F20-5033-D7A9-205A-7577F85A3BD7}"/>
              </a:ext>
            </a:extLst>
          </p:cNvPr>
          <p:cNvSpPr/>
          <p:nvPr/>
        </p:nvSpPr>
        <p:spPr>
          <a:xfrm>
            <a:off x="0" y="0"/>
            <a:ext cx="12192000" cy="5256304"/>
          </a:xfrm>
          <a:custGeom>
            <a:avLst/>
            <a:gdLst>
              <a:gd name="connsiteX0" fmla="*/ 0 w 12192000"/>
              <a:gd name="connsiteY0" fmla="*/ 0 h 5256304"/>
              <a:gd name="connsiteX1" fmla="*/ 12192000 w 12192000"/>
              <a:gd name="connsiteY1" fmla="*/ 0 h 5256304"/>
              <a:gd name="connsiteX2" fmla="*/ 12192000 w 12192000"/>
              <a:gd name="connsiteY2" fmla="*/ 1637364 h 5256304"/>
              <a:gd name="connsiteX3" fmla="*/ 12192000 w 12192000"/>
              <a:gd name="connsiteY3" fmla="*/ 4028925 h 5256304"/>
              <a:gd name="connsiteX4" fmla="*/ 11912335 w 12192000"/>
              <a:gd name="connsiteY4" fmla="*/ 4187956 h 5256304"/>
              <a:gd name="connsiteX5" fmla="*/ 6096001 w 12192000"/>
              <a:gd name="connsiteY5" fmla="*/ 5256304 h 5256304"/>
              <a:gd name="connsiteX6" fmla="*/ 279667 w 12192000"/>
              <a:gd name="connsiteY6" fmla="*/ 4187956 h 5256304"/>
              <a:gd name="connsiteX7" fmla="*/ 0 w 12192000"/>
              <a:gd name="connsiteY7" fmla="*/ 4028924 h 5256304"/>
              <a:gd name="connsiteX8" fmla="*/ 0 w 12192000"/>
              <a:gd name="connsiteY8" fmla="*/ 1637365 h 525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256304">
                <a:moveTo>
                  <a:pt x="0" y="0"/>
                </a:moveTo>
                <a:lnTo>
                  <a:pt x="12192000" y="0"/>
                </a:lnTo>
                <a:lnTo>
                  <a:pt x="12192000" y="1637364"/>
                </a:lnTo>
                <a:lnTo>
                  <a:pt x="12192000" y="4028925"/>
                </a:lnTo>
                <a:lnTo>
                  <a:pt x="11912335" y="4187956"/>
                </a:lnTo>
                <a:cubicBezTo>
                  <a:pt x="10651822" y="4832521"/>
                  <a:pt x="8517168" y="5256304"/>
                  <a:pt x="6096001" y="5256304"/>
                </a:cubicBezTo>
                <a:cubicBezTo>
                  <a:pt x="3674834" y="5256304"/>
                  <a:pt x="1540181" y="4832521"/>
                  <a:pt x="279667" y="4187956"/>
                </a:cubicBezTo>
                <a:lnTo>
                  <a:pt x="0" y="4028924"/>
                </a:lnTo>
                <a:lnTo>
                  <a:pt x="0" y="1637365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rcRect/>
            <a:stretch>
              <a:fillRect l="-1282" r="-1282" b="-549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055E48F-9CB8-26F6-C2BA-263189A927B4}"/>
              </a:ext>
            </a:extLst>
          </p:cNvPr>
          <p:cNvSpPr txBox="1"/>
          <p:nvPr/>
        </p:nvSpPr>
        <p:spPr>
          <a:xfrm>
            <a:off x="2760204" y="1130300"/>
            <a:ext cx="6955750" cy="28007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b="1" dirty="0">
                <a:gradFill flip="none" rotWithShape="1">
                  <a:gsLst>
                    <a:gs pos="100000">
                      <a:schemeClr val="accent1"/>
                    </a:gs>
                    <a:gs pos="18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蓝色工作总结</a:t>
            </a:r>
            <a:endParaRPr lang="en-US" altLang="zh-CN" sz="8800" b="1" dirty="0">
              <a:gradFill flip="none" rotWithShape="1">
                <a:gsLst>
                  <a:gs pos="100000">
                    <a:schemeClr val="accent1"/>
                  </a:gs>
                  <a:gs pos="18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  <a:p>
            <a:r>
              <a:rPr lang="zh-CN" altLang="en-US" sz="8800" b="1" dirty="0">
                <a:gradFill flip="none" rotWithShape="1">
                  <a:gsLst>
                    <a:gs pos="100000">
                      <a:schemeClr val="accent1"/>
                    </a:gs>
                    <a:gs pos="18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汇报</a:t>
            </a:r>
            <a:r>
              <a:rPr lang="en-US" altLang="zh-CN" sz="8800" b="1" dirty="0">
                <a:gradFill flip="none" rotWithShape="1">
                  <a:gsLst>
                    <a:gs pos="100000">
                      <a:schemeClr val="accent1"/>
                    </a:gs>
                    <a:gs pos="18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PPT</a:t>
            </a:r>
            <a:r>
              <a:rPr lang="zh-CN" altLang="en-US" sz="8800" b="1" dirty="0">
                <a:gradFill flip="none" rotWithShape="1">
                  <a:gsLst>
                    <a:gs pos="100000">
                      <a:schemeClr val="accent1"/>
                    </a:gs>
                    <a:gs pos="18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模板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FF2A38B-ADC6-2BC6-7CA8-997ACA6FB496}"/>
              </a:ext>
            </a:extLst>
          </p:cNvPr>
          <p:cNvSpPr txBox="1"/>
          <p:nvPr/>
        </p:nvSpPr>
        <p:spPr>
          <a:xfrm>
            <a:off x="4983255" y="5934194"/>
            <a:ext cx="94128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汇报人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: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122A500-835E-C544-7C7D-86E2EFA781AE}"/>
              </a:ext>
            </a:extLst>
          </p:cNvPr>
          <p:cNvSpPr txBox="1"/>
          <p:nvPr/>
        </p:nvSpPr>
        <p:spPr>
          <a:xfrm>
            <a:off x="5892061" y="5918805"/>
            <a:ext cx="152016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</a:rPr>
              <a:t>OfficePLUS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C37F98C-5EFE-EA2D-D5CA-640E668A64C2}"/>
              </a:ext>
            </a:extLst>
          </p:cNvPr>
          <p:cNvGrpSpPr/>
          <p:nvPr/>
        </p:nvGrpSpPr>
        <p:grpSpPr>
          <a:xfrm>
            <a:off x="2804971" y="4029492"/>
            <a:ext cx="6591029" cy="148132"/>
            <a:chOff x="2804971" y="4029492"/>
            <a:chExt cx="6591029" cy="14813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FD07371-32F3-7E8D-D251-25AEBFAEC704}"/>
                </a:ext>
              </a:extLst>
            </p:cNvPr>
            <p:cNvSpPr/>
            <p:nvPr/>
          </p:nvSpPr>
          <p:spPr>
            <a:xfrm rot="2700000">
              <a:off x="6032094" y="4029492"/>
              <a:ext cx="148132" cy="148132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BB83A5B-1B11-304A-3A79-5FF427F1A3BA}"/>
                </a:ext>
              </a:extLst>
            </p:cNvPr>
            <p:cNvCxnSpPr/>
            <p:nvPr/>
          </p:nvCxnSpPr>
          <p:spPr>
            <a:xfrm>
              <a:off x="6343200" y="4103558"/>
              <a:ext cx="3052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3AA0401-4D8B-3A03-31EB-BD3E0AEDF40D}"/>
                </a:ext>
              </a:extLst>
            </p:cNvPr>
            <p:cNvCxnSpPr/>
            <p:nvPr/>
          </p:nvCxnSpPr>
          <p:spPr>
            <a:xfrm>
              <a:off x="2804971" y="4103558"/>
              <a:ext cx="3052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006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EB4C4B03-5B97-2A05-5BF6-34F77A491696}"/>
              </a:ext>
            </a:extLst>
          </p:cNvPr>
          <p:cNvSpPr/>
          <p:nvPr/>
        </p:nvSpPr>
        <p:spPr>
          <a:xfrm>
            <a:off x="0" y="479716"/>
            <a:ext cx="12192000" cy="6378284"/>
          </a:xfrm>
          <a:custGeom>
            <a:avLst/>
            <a:gdLst>
              <a:gd name="connsiteX0" fmla="*/ 12192000 w 12192000"/>
              <a:gd name="connsiteY0" fmla="*/ 0 h 6378284"/>
              <a:gd name="connsiteX1" fmla="*/ 12192000 w 12192000"/>
              <a:gd name="connsiteY1" fmla="*/ 6378284 h 6378284"/>
              <a:gd name="connsiteX2" fmla="*/ 0 w 12192000"/>
              <a:gd name="connsiteY2" fmla="*/ 6378284 h 6378284"/>
              <a:gd name="connsiteX3" fmla="*/ 0 w 12192000"/>
              <a:gd name="connsiteY3" fmla="*/ 6289524 h 63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378284">
                <a:moveTo>
                  <a:pt x="12192000" y="0"/>
                </a:moveTo>
                <a:lnTo>
                  <a:pt x="12192000" y="6378284"/>
                </a:lnTo>
                <a:lnTo>
                  <a:pt x="0" y="6378284"/>
                </a:lnTo>
                <a:lnTo>
                  <a:pt x="0" y="6289524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 descr="人在切蛋糕&#10;&#10;描述已自动生成">
            <a:extLst>
              <a:ext uri="{FF2B5EF4-FFF2-40B4-BE49-F238E27FC236}">
                <a16:creationId xmlns:a16="http://schemas.microsoft.com/office/drawing/2014/main" id="{EBDDE436-0628-B6D6-7980-5A2F2621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 b="92"/>
          <a:stretch>
            <a:fillRect/>
          </a:stretch>
        </p:blipFill>
        <p:spPr>
          <a:xfrm>
            <a:off x="0" y="479716"/>
            <a:ext cx="12192000" cy="6378284"/>
          </a:xfrm>
          <a:custGeom>
            <a:avLst/>
            <a:gdLst>
              <a:gd name="connsiteX0" fmla="*/ 12192000 w 12192000"/>
              <a:gd name="connsiteY0" fmla="*/ 0 h 6378284"/>
              <a:gd name="connsiteX1" fmla="*/ 12192000 w 12192000"/>
              <a:gd name="connsiteY1" fmla="*/ 6378284 h 6378284"/>
              <a:gd name="connsiteX2" fmla="*/ 0 w 12192000"/>
              <a:gd name="connsiteY2" fmla="*/ 6378284 h 6378284"/>
              <a:gd name="connsiteX3" fmla="*/ 0 w 12192000"/>
              <a:gd name="connsiteY3" fmla="*/ 6289524 h 63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378284">
                <a:moveTo>
                  <a:pt x="12192000" y="0"/>
                </a:moveTo>
                <a:lnTo>
                  <a:pt x="12192000" y="6378284"/>
                </a:lnTo>
                <a:lnTo>
                  <a:pt x="0" y="6378284"/>
                </a:lnTo>
                <a:lnTo>
                  <a:pt x="0" y="6289524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DB760E36-6ED6-C1AD-B753-B98128A26A2B}"/>
              </a:ext>
            </a:extLst>
          </p:cNvPr>
          <p:cNvGrpSpPr/>
          <p:nvPr/>
        </p:nvGrpSpPr>
        <p:grpSpPr>
          <a:xfrm>
            <a:off x="874714" y="1938668"/>
            <a:ext cx="5150166" cy="2061306"/>
            <a:chOff x="874714" y="2158484"/>
            <a:chExt cx="5150166" cy="2061306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F2265D83-6873-433D-21C7-473C65806979}"/>
                </a:ext>
              </a:extLst>
            </p:cNvPr>
            <p:cNvSpPr/>
            <p:nvPr/>
          </p:nvSpPr>
          <p:spPr>
            <a:xfrm>
              <a:off x="874714" y="2158484"/>
              <a:ext cx="5150166" cy="2061306"/>
            </a:xfrm>
            <a:prstGeom prst="roundRect">
              <a:avLst>
                <a:gd name="adj" fmla="val 3181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228600" dir="5400000" sx="94000" sy="94000" algn="t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9E5DB1F7-7C61-9238-0700-F69E6C881F2C}"/>
                </a:ext>
              </a:extLst>
            </p:cNvPr>
            <p:cNvCxnSpPr/>
            <p:nvPr/>
          </p:nvCxnSpPr>
          <p:spPr>
            <a:xfrm>
              <a:off x="874714" y="2183884"/>
              <a:ext cx="5150166" cy="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823A56C-A025-D8B5-718A-20C3E59436F7}"/>
              </a:ext>
            </a:extLst>
          </p:cNvPr>
          <p:cNvGrpSpPr/>
          <p:nvPr/>
        </p:nvGrpSpPr>
        <p:grpSpPr>
          <a:xfrm>
            <a:off x="874714" y="4190269"/>
            <a:ext cx="5150166" cy="2061306"/>
            <a:chOff x="874714" y="2158484"/>
            <a:chExt cx="5150166" cy="2061306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86DF6D96-B393-3972-9863-398F870D7C72}"/>
                </a:ext>
              </a:extLst>
            </p:cNvPr>
            <p:cNvSpPr/>
            <p:nvPr/>
          </p:nvSpPr>
          <p:spPr>
            <a:xfrm>
              <a:off x="874714" y="2158484"/>
              <a:ext cx="5150166" cy="2061306"/>
            </a:xfrm>
            <a:prstGeom prst="roundRect">
              <a:avLst>
                <a:gd name="adj" fmla="val 3181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228600" dir="5400000" sx="94000" sy="94000" algn="t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AF2C7807-5EEA-32D9-C676-33D4651A5BD6}"/>
                </a:ext>
              </a:extLst>
            </p:cNvPr>
            <p:cNvCxnSpPr/>
            <p:nvPr/>
          </p:nvCxnSpPr>
          <p:spPr>
            <a:xfrm>
              <a:off x="874714" y="2178804"/>
              <a:ext cx="5150166" cy="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C217796-C48D-B31A-E10C-66F2C31152C0}"/>
              </a:ext>
            </a:extLst>
          </p:cNvPr>
          <p:cNvGrpSpPr/>
          <p:nvPr/>
        </p:nvGrpSpPr>
        <p:grpSpPr>
          <a:xfrm>
            <a:off x="6157914" y="1721770"/>
            <a:ext cx="5150166" cy="2061306"/>
            <a:chOff x="874714" y="2158484"/>
            <a:chExt cx="5150166" cy="2061306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2CA3E8C5-216A-49CD-3117-3332795B1E20}"/>
                </a:ext>
              </a:extLst>
            </p:cNvPr>
            <p:cNvSpPr/>
            <p:nvPr/>
          </p:nvSpPr>
          <p:spPr>
            <a:xfrm>
              <a:off x="874714" y="2158484"/>
              <a:ext cx="5150166" cy="2061306"/>
            </a:xfrm>
            <a:prstGeom prst="roundRect">
              <a:avLst>
                <a:gd name="adj" fmla="val 3181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228600" dir="5400000" sx="94000" sy="94000" algn="t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23A8D812-3D96-1F51-3421-0258F1D46D4D}"/>
                </a:ext>
              </a:extLst>
            </p:cNvPr>
            <p:cNvCxnSpPr/>
            <p:nvPr/>
          </p:nvCxnSpPr>
          <p:spPr>
            <a:xfrm>
              <a:off x="874714" y="2173724"/>
              <a:ext cx="5150166" cy="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646B615-13ED-A73E-FCA8-7BC5AA53ACCC}"/>
              </a:ext>
            </a:extLst>
          </p:cNvPr>
          <p:cNvGrpSpPr/>
          <p:nvPr/>
        </p:nvGrpSpPr>
        <p:grpSpPr>
          <a:xfrm>
            <a:off x="6157914" y="3973371"/>
            <a:ext cx="5150166" cy="2061306"/>
            <a:chOff x="874714" y="2158484"/>
            <a:chExt cx="5150166" cy="2061306"/>
          </a:xfrm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43946DC1-2E83-EEF4-CD53-A1E3C6F3A2CA}"/>
                </a:ext>
              </a:extLst>
            </p:cNvPr>
            <p:cNvSpPr/>
            <p:nvPr/>
          </p:nvSpPr>
          <p:spPr>
            <a:xfrm>
              <a:off x="874714" y="2158484"/>
              <a:ext cx="5150166" cy="2061306"/>
            </a:xfrm>
            <a:prstGeom prst="roundRect">
              <a:avLst>
                <a:gd name="adj" fmla="val 3181"/>
              </a:avLst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228600" dir="5400000" sx="94000" sy="94000" algn="t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78C43B30-FA12-DA60-5453-B57FE9265D20}"/>
                </a:ext>
              </a:extLst>
            </p:cNvPr>
            <p:cNvCxnSpPr/>
            <p:nvPr/>
          </p:nvCxnSpPr>
          <p:spPr>
            <a:xfrm>
              <a:off x="874714" y="2173724"/>
              <a:ext cx="5150166" cy="0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9DD1E45-4CEB-577F-E2DF-8D1E7EAA96C5}"/>
              </a:ext>
            </a:extLst>
          </p:cNvPr>
          <p:cNvSpPr txBox="1"/>
          <p:nvPr/>
        </p:nvSpPr>
        <p:spPr>
          <a:xfrm>
            <a:off x="1047567" y="2663597"/>
            <a:ext cx="4827453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</a:rPr>
              <a:t>抓住政治理论学习的实质提高自身的政治思想理论素养：深入钻研业务知识，不断提高业务水平，广泛汲取社会知识，提升自己的综合能力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930721-1F47-4E90-0B95-F4FC7CCA6F24}"/>
              </a:ext>
            </a:extLst>
          </p:cNvPr>
          <p:cNvSpPr txBox="1"/>
          <p:nvPr/>
        </p:nvSpPr>
        <p:spPr>
          <a:xfrm>
            <a:off x="6305017" y="2474409"/>
            <a:ext cx="4836849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以这次保持共产党员先进性教育活动为契机，振奋精神，大胆创新，团结拼搏，工作上积极主动，保持良好的工作状态，争创一流的工作业绩。</a:t>
            </a:r>
            <a:endParaRPr lang="en-US" altLang="zh-CN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AAAB99-C43A-8C80-CADD-28A120C02EB3}"/>
              </a:ext>
            </a:extLst>
          </p:cNvPr>
          <p:cNvSpPr txBox="1"/>
          <p:nvPr/>
        </p:nvSpPr>
        <p:spPr>
          <a:xfrm>
            <a:off x="1047565" y="4786965"/>
            <a:ext cx="4899079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向优秀的共产党员学习，时时、事事、处处保持共产党员的先进性，严格要求自己，遵守国家法律法规的各项规章制度，在日常工作学习生活中，勿以恶小而为之，勿以善小而不为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1B79EB-5E21-B06A-59AF-53D25C06AD72}"/>
              </a:ext>
            </a:extLst>
          </p:cNvPr>
          <p:cNvSpPr txBox="1"/>
          <p:nvPr/>
        </p:nvSpPr>
        <p:spPr>
          <a:xfrm>
            <a:off x="6219374" y="1890666"/>
            <a:ext cx="455295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0">
                      <a:schemeClr val="accent1"/>
                    </a:gs>
                    <a:gs pos="91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提高思想认识，增强服务意识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A317750-3A93-9594-D79F-8E6497B56A26}"/>
              </a:ext>
            </a:extLst>
          </p:cNvPr>
          <p:cNvSpPr txBox="1"/>
          <p:nvPr/>
        </p:nvSpPr>
        <p:spPr>
          <a:xfrm>
            <a:off x="6364977" y="4126715"/>
            <a:ext cx="423444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0">
                      <a:schemeClr val="accent1"/>
                    </a:gs>
                    <a:gs pos="91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加强廉洁自律，牢记党的宗旨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372CA81-B43A-2F3C-263C-5996FED94A95}"/>
              </a:ext>
            </a:extLst>
          </p:cNvPr>
          <p:cNvSpPr txBox="1"/>
          <p:nvPr/>
        </p:nvSpPr>
        <p:spPr>
          <a:xfrm>
            <a:off x="6305017" y="4580167"/>
            <a:ext cx="4836849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认真遵守党的廉政建设规定，做到廉洁自律，勤政为民。要襟怀坦白、坦荡做人，随时随地以国家利益、集体利益、人民利益为重，坚持个人利益服从集体利益，顾全大局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162550C-3755-E01B-9946-8381BAA73DDA}"/>
              </a:ext>
            </a:extLst>
          </p:cNvPr>
          <p:cNvSpPr txBox="1"/>
          <p:nvPr/>
        </p:nvSpPr>
        <p:spPr>
          <a:xfrm>
            <a:off x="1047566" y="4334118"/>
            <a:ext cx="305199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 flip="none" rotWithShape="1">
                  <a:gsLst>
                    <a:gs pos="0">
                      <a:schemeClr val="accent1"/>
                    </a:gs>
                    <a:gs pos="91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见贤思齐，争当先进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061F751-7F7C-9F6A-B0A9-8E8CD4A5BBD3}"/>
              </a:ext>
            </a:extLst>
          </p:cNvPr>
          <p:cNvSpPr txBox="1"/>
          <p:nvPr/>
        </p:nvSpPr>
        <p:spPr>
          <a:xfrm>
            <a:off x="1050134" y="2098416"/>
            <a:ext cx="336084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chemeClr val="accent1"/>
                    </a:gs>
                    <a:gs pos="91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努力学习</a:t>
            </a:r>
            <a:r>
              <a:rPr lang="en-US" altLang="zh-CN" sz="2400" b="1" dirty="0">
                <a:gradFill flip="none" rotWithShape="1">
                  <a:gsLst>
                    <a:gs pos="0">
                      <a:schemeClr val="accent1"/>
                    </a:gs>
                    <a:gs pos="91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,</a:t>
            </a:r>
            <a:r>
              <a:rPr lang="zh-CN" altLang="en-US" sz="2400" b="1" dirty="0">
                <a:gradFill flip="none" rotWithShape="1">
                  <a:gsLst>
                    <a:gs pos="0">
                      <a:schemeClr val="accent1"/>
                    </a:gs>
                    <a:gs pos="91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提高自身素质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EB4341-D265-CB20-99BA-1286D66743E9}"/>
              </a:ext>
            </a:extLst>
          </p:cNvPr>
          <p:cNvSpPr txBox="1"/>
          <p:nvPr/>
        </p:nvSpPr>
        <p:spPr>
          <a:xfrm>
            <a:off x="1054847" y="858494"/>
            <a:ext cx="305724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整改措施及思路</a:t>
            </a:r>
          </a:p>
        </p:txBody>
      </p:sp>
    </p:spTree>
    <p:extLst>
      <p:ext uri="{BB962C8B-B14F-4D97-AF65-F5344CB8AC3E}">
        <p14:creationId xmlns:p14="http://schemas.microsoft.com/office/powerpoint/2010/main" val="255555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2FD7E82-7AAF-5DB9-A725-3144EA298B9C}"/>
              </a:ext>
            </a:extLst>
          </p:cNvPr>
          <p:cNvGrpSpPr/>
          <p:nvPr/>
        </p:nvGrpSpPr>
        <p:grpSpPr>
          <a:xfrm>
            <a:off x="111860" y="724795"/>
            <a:ext cx="11713412" cy="6429835"/>
            <a:chOff x="111860" y="724795"/>
            <a:chExt cx="11713412" cy="6429835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0966E7B-C867-1543-3144-163BC5D9277C}"/>
                </a:ext>
              </a:extLst>
            </p:cNvPr>
            <p:cNvSpPr/>
            <p:nvPr/>
          </p:nvSpPr>
          <p:spPr>
            <a:xfrm rot="20970628">
              <a:off x="1876424" y="2309458"/>
              <a:ext cx="8201350" cy="2848352"/>
            </a:xfrm>
            <a:prstGeom prst="ellipse">
              <a:avLst/>
            </a:prstGeom>
            <a:gradFill>
              <a:gsLst>
                <a:gs pos="5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8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9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6B62F75-E780-DE91-5FA9-6282EC50D189}"/>
                </a:ext>
              </a:extLst>
            </p:cNvPr>
            <p:cNvSpPr/>
            <p:nvPr/>
          </p:nvSpPr>
          <p:spPr>
            <a:xfrm rot="20970628">
              <a:off x="1019512" y="1841179"/>
              <a:ext cx="9873436" cy="3783906"/>
            </a:xfrm>
            <a:prstGeom prst="ellipse">
              <a:avLst/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9000">
                    <a:schemeClr val="tx1">
                      <a:alpha val="12000"/>
                    </a:scheme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A6E35DB-864F-F6ED-1796-AF8A45C29712}"/>
                </a:ext>
              </a:extLst>
            </p:cNvPr>
            <p:cNvSpPr/>
            <p:nvPr/>
          </p:nvSpPr>
          <p:spPr>
            <a:xfrm rot="20970628">
              <a:off x="111860" y="1330139"/>
              <a:ext cx="11713412" cy="4939237"/>
            </a:xfrm>
            <a:prstGeom prst="ellipse">
              <a:avLst/>
            </a:prstGeom>
            <a:gradFill flip="none" rotWithShape="1">
              <a:gsLst>
                <a:gs pos="84000">
                  <a:schemeClr val="bg1">
                    <a:alpha val="0"/>
                  </a:schemeClr>
                </a:gs>
                <a:gs pos="12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accent1">
                    <a:alpha val="63000"/>
                  </a:schemeClr>
                </a:gs>
                <a:gs pos="100000">
                  <a:schemeClr val="accent1">
                    <a:alpha val="37000"/>
                  </a:schemeClr>
                </a:gs>
              </a:gsLst>
              <a:lin ang="0" scaled="1"/>
              <a:tileRect/>
            </a:gradFill>
            <a:ln w="63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35044357-55BD-51E1-4C3F-936030209E14}"/>
                </a:ext>
              </a:extLst>
            </p:cNvPr>
            <p:cNvSpPr/>
            <p:nvPr/>
          </p:nvSpPr>
          <p:spPr>
            <a:xfrm>
              <a:off x="7321932" y="950231"/>
              <a:ext cx="877188" cy="87718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41300" dist="38100" dir="12000000" algn="t" rotWithShape="0">
                <a:srgbClr val="115BD8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01C8DBA-06D1-80A4-7F16-BB45633B44F1}"/>
                </a:ext>
              </a:extLst>
            </p:cNvPr>
            <p:cNvSpPr/>
            <p:nvPr/>
          </p:nvSpPr>
          <p:spPr>
            <a:xfrm>
              <a:off x="7321932" y="4096644"/>
              <a:ext cx="877188" cy="87718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41300" dist="38100" dir="12000000" algn="t" rotWithShape="0">
                <a:srgbClr val="115BD8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E881FF0-5539-777C-A8B9-192DA54EBDB6}"/>
                </a:ext>
              </a:extLst>
            </p:cNvPr>
            <p:cNvSpPr/>
            <p:nvPr/>
          </p:nvSpPr>
          <p:spPr>
            <a:xfrm>
              <a:off x="1104262" y="2193685"/>
              <a:ext cx="877188" cy="87718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41300" dist="38100" dir="12000000" algn="t" rotWithShape="0">
                <a:srgbClr val="115BD8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157F6C7-675B-9E0C-4A82-B6F3E58A3B3B}"/>
                </a:ext>
              </a:extLst>
            </p:cNvPr>
            <p:cNvSpPr/>
            <p:nvPr/>
          </p:nvSpPr>
          <p:spPr>
            <a:xfrm>
              <a:off x="6778460" y="3437010"/>
              <a:ext cx="3717624" cy="371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952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CA5BEAA-1D2A-3A05-59E7-639CB924B720}"/>
                </a:ext>
              </a:extLst>
            </p:cNvPr>
            <p:cNvSpPr/>
            <p:nvPr/>
          </p:nvSpPr>
          <p:spPr>
            <a:xfrm>
              <a:off x="7463736" y="724795"/>
              <a:ext cx="3717624" cy="371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952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498F68A-F8C6-D9C4-EC07-4AF6D40A7F42}"/>
                </a:ext>
              </a:extLst>
            </p:cNvPr>
            <p:cNvSpPr/>
            <p:nvPr/>
          </p:nvSpPr>
          <p:spPr>
            <a:xfrm>
              <a:off x="656336" y="2012832"/>
              <a:ext cx="3717624" cy="3717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952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AD45D18-FCD6-7A33-183C-412702850644}"/>
                </a:ext>
              </a:extLst>
            </p:cNvPr>
            <p:cNvSpPr/>
            <p:nvPr/>
          </p:nvSpPr>
          <p:spPr>
            <a:xfrm>
              <a:off x="4846244" y="2585791"/>
              <a:ext cx="2261710" cy="226171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76EAA72-B56C-CF4F-0A7B-89815C00D328}"/>
                </a:ext>
              </a:extLst>
            </p:cNvPr>
            <p:cNvSpPr/>
            <p:nvPr/>
          </p:nvSpPr>
          <p:spPr>
            <a:xfrm rot="20970628">
              <a:off x="3803256" y="2978652"/>
              <a:ext cx="4347686" cy="1509964"/>
            </a:xfrm>
            <a:prstGeom prst="ellipse">
              <a:avLst/>
            </a:prstGeom>
            <a:gradFill>
              <a:gsLst>
                <a:gs pos="4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>
                    <a:alpha val="23000"/>
                  </a:schemeClr>
                </a:gs>
              </a:gsLst>
              <a:lin ang="5400000" scaled="1"/>
            </a:gradFill>
            <a:ln>
              <a:gradFill>
                <a:gsLst>
                  <a:gs pos="14000">
                    <a:schemeClr val="accent1">
                      <a:lumMod val="5000"/>
                      <a:lumOff val="95000"/>
                      <a:alpha val="0"/>
                    </a:schemeClr>
                  </a:gs>
                  <a:gs pos="45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A3A9D9C5-2D92-F912-7851-972564E43E70}"/>
                </a:ext>
              </a:extLst>
            </p:cNvPr>
            <p:cNvSpPr/>
            <p:nvPr/>
          </p:nvSpPr>
          <p:spPr>
            <a:xfrm>
              <a:off x="2511886" y="4997126"/>
              <a:ext cx="132254" cy="13225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241300" dist="38100" dir="12000000" algn="t" rotWithShape="0">
                <a:srgbClr val="115BD8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2ADD4C1-9E0D-9283-E688-B7DCCDB317FE}"/>
                </a:ext>
              </a:extLst>
            </p:cNvPr>
            <p:cNvSpPr/>
            <p:nvPr/>
          </p:nvSpPr>
          <p:spPr>
            <a:xfrm>
              <a:off x="9512454" y="3732859"/>
              <a:ext cx="132254" cy="13225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241300" dist="38100" dir="12000000" algn="t" rotWithShape="0">
                <a:srgbClr val="115BD8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09614F9-98E8-FA8B-99A6-B01708E10B7B}"/>
                </a:ext>
              </a:extLst>
            </p:cNvPr>
            <p:cNvSpPr/>
            <p:nvPr/>
          </p:nvSpPr>
          <p:spPr>
            <a:xfrm>
              <a:off x="4460507" y="2542532"/>
              <a:ext cx="132254" cy="13225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241300" dist="38100" dir="12000000" algn="t" rotWithShape="0">
                <a:srgbClr val="115BD8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29E49AD-9FEE-B4F8-317C-0B34D001A94B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企业内部方面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306E096-AAEF-632F-B24D-BBCF47D03561}"/>
              </a:ext>
            </a:extLst>
          </p:cNvPr>
          <p:cNvSpPr txBox="1"/>
          <p:nvPr/>
        </p:nvSpPr>
        <p:spPr>
          <a:xfrm>
            <a:off x="7566888" y="5181598"/>
            <a:ext cx="3825405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我国许多中小企业不重视组织结构的设计和人力资源的配置，组织分工全凭领导主观意志决定，缺乏合理性和全面性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0B792E-B1B3-C372-12C8-2C1EDBC5302D}"/>
              </a:ext>
            </a:extLst>
          </p:cNvPr>
          <p:cNvSpPr txBox="1"/>
          <p:nvPr/>
        </p:nvSpPr>
        <p:spPr>
          <a:xfrm>
            <a:off x="7566888" y="4350601"/>
            <a:ext cx="3700878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岗位设置</a:t>
            </a:r>
            <a:endParaRPr lang="en-US" altLang="zh-CN" sz="2400" b="1" dirty="0">
              <a:solidFill>
                <a:schemeClr val="accent1"/>
              </a:solidFill>
            </a:endParaRPr>
          </a:p>
          <a:p>
            <a:r>
              <a:rPr lang="zh-CN" altLang="en-US" sz="2400" b="1" dirty="0">
                <a:solidFill>
                  <a:schemeClr val="accent1"/>
                </a:solidFill>
              </a:rPr>
              <a:t>缺乏牵制性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9EA60D-4F45-FCBB-B03A-DE247BFBC3AE}"/>
              </a:ext>
            </a:extLst>
          </p:cNvPr>
          <p:cNvSpPr txBox="1"/>
          <p:nvPr/>
        </p:nvSpPr>
        <p:spPr>
          <a:xfrm>
            <a:off x="7616410" y="2084186"/>
            <a:ext cx="3700878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/>
              <a:t>监督是对整个内部会计控制系统的再控制，主要由审计部门实施。为了加强监督，我国已形成了政府监督、社会监督和内部监督三位=体的监督体系。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25D3FF9-D8E3-5A1D-314A-E19F2BB45948}"/>
              </a:ext>
            </a:extLst>
          </p:cNvPr>
          <p:cNvSpPr txBox="1"/>
          <p:nvPr/>
        </p:nvSpPr>
        <p:spPr>
          <a:xfrm>
            <a:off x="7616410" y="1244835"/>
            <a:ext cx="1883172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企业内部</a:t>
            </a:r>
            <a:endParaRPr lang="en-US" altLang="zh-CN" dirty="0">
              <a:solidFill>
                <a:schemeClr val="accent1"/>
              </a:solidFill>
            </a:endParaRPr>
          </a:p>
          <a:p>
            <a:r>
              <a:rPr lang="zh-CN" altLang="en-US" dirty="0">
                <a:solidFill>
                  <a:schemeClr val="accent1"/>
                </a:solidFill>
              </a:rPr>
              <a:t>审计不规范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4A3C71-4926-0A34-9B45-A7DF58FDF430}"/>
              </a:ext>
            </a:extLst>
          </p:cNvPr>
          <p:cNvSpPr txBox="1"/>
          <p:nvPr/>
        </p:nvSpPr>
        <p:spPr>
          <a:xfrm>
            <a:off x="1266662" y="3197311"/>
            <a:ext cx="3287135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/>
              <a:t>中小企业因内部控制制度未被所有者或管理层引起足够重视，在资产管理上尤其是营运资本管理上暴露出很多弊病。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EF1FA0D-30B8-9049-0966-CBCF419D7281}"/>
              </a:ext>
            </a:extLst>
          </p:cNvPr>
          <p:cNvSpPr txBox="1"/>
          <p:nvPr/>
        </p:nvSpPr>
        <p:spPr>
          <a:xfrm>
            <a:off x="1266662" y="2396907"/>
            <a:ext cx="2082696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资严安全</a:t>
            </a:r>
            <a:endParaRPr lang="en-US" altLang="zh-CN" dirty="0">
              <a:solidFill>
                <a:schemeClr val="accent1"/>
              </a:solidFill>
            </a:endParaRPr>
          </a:p>
          <a:p>
            <a:r>
              <a:rPr lang="zh-CN" altLang="en-US" dirty="0">
                <a:solidFill>
                  <a:schemeClr val="accent1"/>
                </a:solidFill>
              </a:rPr>
              <a:t>元整性系数低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182704-C9C1-08C9-DECC-87519BBD879B}"/>
              </a:ext>
            </a:extLst>
          </p:cNvPr>
          <p:cNvSpPr txBox="1"/>
          <p:nvPr/>
        </p:nvSpPr>
        <p:spPr>
          <a:xfrm flipH="1">
            <a:off x="5254601" y="3306944"/>
            <a:ext cx="160704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企业内部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</p:spTree>
    <p:extLst>
      <p:ext uri="{BB962C8B-B14F-4D97-AF65-F5344CB8AC3E}">
        <p14:creationId xmlns:p14="http://schemas.microsoft.com/office/powerpoint/2010/main" val="342303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文本框 715">
            <a:extLst>
              <a:ext uri="{FF2B5EF4-FFF2-40B4-BE49-F238E27FC236}">
                <a16:creationId xmlns:a16="http://schemas.microsoft.com/office/drawing/2014/main" id="{94E34B61-F8A6-0004-34E2-3BCDE4FAEF96}"/>
              </a:ext>
            </a:extLst>
          </p:cNvPr>
          <p:cNvSpPr txBox="1"/>
          <p:nvPr/>
        </p:nvSpPr>
        <p:spPr>
          <a:xfrm>
            <a:off x="1054847" y="841349"/>
            <a:ext cx="315342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ea typeface="+mj-ea"/>
              </a:rPr>
              <a:t>SWOT</a:t>
            </a:r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问题分析</a:t>
            </a:r>
          </a:p>
        </p:txBody>
      </p:sp>
      <p:grpSp>
        <p:nvGrpSpPr>
          <p:cNvPr id="670" name="组合 669">
            <a:extLst>
              <a:ext uri="{FF2B5EF4-FFF2-40B4-BE49-F238E27FC236}">
                <a16:creationId xmlns:a16="http://schemas.microsoft.com/office/drawing/2014/main" id="{5A275D00-9494-4108-BE3B-0863002620DF}"/>
              </a:ext>
            </a:extLst>
          </p:cNvPr>
          <p:cNvGrpSpPr/>
          <p:nvPr/>
        </p:nvGrpSpPr>
        <p:grpSpPr>
          <a:xfrm>
            <a:off x="855442" y="3346894"/>
            <a:ext cx="2429695" cy="2888805"/>
            <a:chOff x="855442" y="3157985"/>
            <a:chExt cx="2429695" cy="2717036"/>
          </a:xfrm>
        </p:grpSpPr>
        <p:sp>
          <p:nvSpPr>
            <p:cNvPr id="666" name="矩形: 圆角 665">
              <a:extLst>
                <a:ext uri="{FF2B5EF4-FFF2-40B4-BE49-F238E27FC236}">
                  <a16:creationId xmlns:a16="http://schemas.microsoft.com/office/drawing/2014/main" id="{8762F9DC-2D09-DA36-7D05-8C8FBCDF1D89}"/>
                </a:ext>
              </a:extLst>
            </p:cNvPr>
            <p:cNvSpPr/>
            <p:nvPr/>
          </p:nvSpPr>
          <p:spPr>
            <a:xfrm>
              <a:off x="855443" y="3157985"/>
              <a:ext cx="2429694" cy="2717036"/>
            </a:xfrm>
            <a:prstGeom prst="roundRect">
              <a:avLst>
                <a:gd name="adj" fmla="val 1752"/>
              </a:avLst>
            </a:prstGeom>
            <a:gradFill>
              <a:gsLst>
                <a:gs pos="0">
                  <a:schemeClr val="accent1"/>
                </a:gs>
                <a:gs pos="51708">
                  <a:schemeClr val="accent1">
                    <a:lumMod val="75000"/>
                  </a:schemeClr>
                </a:gs>
                <a:gs pos="9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317500" dist="266700" dir="5400000" sx="94000" sy="94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9" name="矩形: 单圆角 668">
              <a:extLst>
                <a:ext uri="{FF2B5EF4-FFF2-40B4-BE49-F238E27FC236}">
                  <a16:creationId xmlns:a16="http://schemas.microsoft.com/office/drawing/2014/main" id="{F37D0CAF-0CA6-F4A3-B079-2E3FF0C55180}"/>
                </a:ext>
              </a:extLst>
            </p:cNvPr>
            <p:cNvSpPr/>
            <p:nvPr/>
          </p:nvSpPr>
          <p:spPr>
            <a:xfrm>
              <a:off x="855442" y="3634740"/>
              <a:ext cx="2066827" cy="2231514"/>
            </a:xfrm>
            <a:prstGeom prst="round1Rect">
              <a:avLst>
                <a:gd name="adj" fmla="val 100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80" name="组合 679">
            <a:extLst>
              <a:ext uri="{FF2B5EF4-FFF2-40B4-BE49-F238E27FC236}">
                <a16:creationId xmlns:a16="http://schemas.microsoft.com/office/drawing/2014/main" id="{8BBC8F95-102C-68DF-8D05-05D08165D20D}"/>
              </a:ext>
            </a:extLst>
          </p:cNvPr>
          <p:cNvGrpSpPr/>
          <p:nvPr/>
        </p:nvGrpSpPr>
        <p:grpSpPr>
          <a:xfrm>
            <a:off x="3532826" y="2786191"/>
            <a:ext cx="2429695" cy="2888805"/>
            <a:chOff x="855442" y="3157985"/>
            <a:chExt cx="2429695" cy="2717036"/>
          </a:xfrm>
        </p:grpSpPr>
        <p:sp>
          <p:nvSpPr>
            <p:cNvPr id="681" name="矩形: 圆角 680">
              <a:extLst>
                <a:ext uri="{FF2B5EF4-FFF2-40B4-BE49-F238E27FC236}">
                  <a16:creationId xmlns:a16="http://schemas.microsoft.com/office/drawing/2014/main" id="{E1AE0CCB-BD7F-E148-A4F2-F05E4D6286B1}"/>
                </a:ext>
              </a:extLst>
            </p:cNvPr>
            <p:cNvSpPr/>
            <p:nvPr/>
          </p:nvSpPr>
          <p:spPr>
            <a:xfrm>
              <a:off x="855443" y="3157985"/>
              <a:ext cx="2429694" cy="2717036"/>
            </a:xfrm>
            <a:prstGeom prst="roundRect">
              <a:avLst>
                <a:gd name="adj" fmla="val 1752"/>
              </a:avLst>
            </a:prstGeom>
            <a:gradFill>
              <a:gsLst>
                <a:gs pos="0">
                  <a:schemeClr val="accent1"/>
                </a:gs>
                <a:gs pos="51708">
                  <a:schemeClr val="accent1">
                    <a:lumMod val="75000"/>
                  </a:schemeClr>
                </a:gs>
                <a:gs pos="9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317500" dist="266700" dir="5400000" sx="94000" sy="94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2" name="矩形: 单圆角 681">
              <a:extLst>
                <a:ext uri="{FF2B5EF4-FFF2-40B4-BE49-F238E27FC236}">
                  <a16:creationId xmlns:a16="http://schemas.microsoft.com/office/drawing/2014/main" id="{8AA91BCF-817A-DCB1-2C4B-1FBF1C3FC4FD}"/>
                </a:ext>
              </a:extLst>
            </p:cNvPr>
            <p:cNvSpPr/>
            <p:nvPr/>
          </p:nvSpPr>
          <p:spPr>
            <a:xfrm>
              <a:off x="855442" y="3634740"/>
              <a:ext cx="2066827" cy="2231514"/>
            </a:xfrm>
            <a:prstGeom prst="round1Rect">
              <a:avLst>
                <a:gd name="adj" fmla="val 100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83" name="组合 682">
            <a:extLst>
              <a:ext uri="{FF2B5EF4-FFF2-40B4-BE49-F238E27FC236}">
                <a16:creationId xmlns:a16="http://schemas.microsoft.com/office/drawing/2014/main" id="{2191AD88-8AF1-AC5F-8E88-5F5280A6F875}"/>
              </a:ext>
            </a:extLst>
          </p:cNvPr>
          <p:cNvGrpSpPr/>
          <p:nvPr/>
        </p:nvGrpSpPr>
        <p:grpSpPr>
          <a:xfrm>
            <a:off x="8887593" y="2786191"/>
            <a:ext cx="2429695" cy="2888805"/>
            <a:chOff x="855442" y="3157985"/>
            <a:chExt cx="2429695" cy="2717036"/>
          </a:xfrm>
        </p:grpSpPr>
        <p:sp>
          <p:nvSpPr>
            <p:cNvPr id="684" name="矩形: 圆角 683">
              <a:extLst>
                <a:ext uri="{FF2B5EF4-FFF2-40B4-BE49-F238E27FC236}">
                  <a16:creationId xmlns:a16="http://schemas.microsoft.com/office/drawing/2014/main" id="{7C92E9C4-B065-2DA9-F673-7234BF091525}"/>
                </a:ext>
              </a:extLst>
            </p:cNvPr>
            <p:cNvSpPr/>
            <p:nvPr/>
          </p:nvSpPr>
          <p:spPr>
            <a:xfrm>
              <a:off x="855443" y="3157985"/>
              <a:ext cx="2429694" cy="2717036"/>
            </a:xfrm>
            <a:prstGeom prst="roundRect">
              <a:avLst>
                <a:gd name="adj" fmla="val 1752"/>
              </a:avLst>
            </a:prstGeom>
            <a:gradFill>
              <a:gsLst>
                <a:gs pos="0">
                  <a:schemeClr val="accent1"/>
                </a:gs>
                <a:gs pos="51708">
                  <a:schemeClr val="accent1">
                    <a:lumMod val="75000"/>
                  </a:schemeClr>
                </a:gs>
                <a:gs pos="9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317500" dist="266700" dir="5400000" sx="94000" sy="94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85" name="矩形: 单圆角 684">
              <a:extLst>
                <a:ext uri="{FF2B5EF4-FFF2-40B4-BE49-F238E27FC236}">
                  <a16:creationId xmlns:a16="http://schemas.microsoft.com/office/drawing/2014/main" id="{2555C00C-45D0-B5D7-F6D4-B0D9FE83633A}"/>
                </a:ext>
              </a:extLst>
            </p:cNvPr>
            <p:cNvSpPr/>
            <p:nvPr/>
          </p:nvSpPr>
          <p:spPr>
            <a:xfrm>
              <a:off x="855442" y="3634740"/>
              <a:ext cx="2066827" cy="2231514"/>
            </a:xfrm>
            <a:prstGeom prst="round1Rect">
              <a:avLst>
                <a:gd name="adj" fmla="val 100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86" name="组合 685">
            <a:extLst>
              <a:ext uri="{FF2B5EF4-FFF2-40B4-BE49-F238E27FC236}">
                <a16:creationId xmlns:a16="http://schemas.microsoft.com/office/drawing/2014/main" id="{6C9BF00B-DF83-3C03-E6D8-A8FA2E21E89F}"/>
              </a:ext>
            </a:extLst>
          </p:cNvPr>
          <p:cNvGrpSpPr/>
          <p:nvPr/>
        </p:nvGrpSpPr>
        <p:grpSpPr>
          <a:xfrm>
            <a:off x="6210210" y="3346894"/>
            <a:ext cx="2429695" cy="2888805"/>
            <a:chOff x="855442" y="3157985"/>
            <a:chExt cx="2429695" cy="2717036"/>
          </a:xfrm>
        </p:grpSpPr>
        <p:sp>
          <p:nvSpPr>
            <p:cNvPr id="687" name="矩形: 圆角 686">
              <a:extLst>
                <a:ext uri="{FF2B5EF4-FFF2-40B4-BE49-F238E27FC236}">
                  <a16:creationId xmlns:a16="http://schemas.microsoft.com/office/drawing/2014/main" id="{99AACE6E-CC40-A4E5-961C-60AB0BF45BBB}"/>
                </a:ext>
              </a:extLst>
            </p:cNvPr>
            <p:cNvSpPr/>
            <p:nvPr/>
          </p:nvSpPr>
          <p:spPr>
            <a:xfrm>
              <a:off x="855443" y="3157985"/>
              <a:ext cx="2429694" cy="2717036"/>
            </a:xfrm>
            <a:prstGeom prst="roundRect">
              <a:avLst>
                <a:gd name="adj" fmla="val 1752"/>
              </a:avLst>
            </a:prstGeom>
            <a:gradFill>
              <a:gsLst>
                <a:gs pos="0">
                  <a:schemeClr val="accent1"/>
                </a:gs>
                <a:gs pos="51708">
                  <a:schemeClr val="accent1">
                    <a:lumMod val="75000"/>
                  </a:schemeClr>
                </a:gs>
                <a:gs pos="93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317500" dist="266700" dir="5400000" sx="94000" sy="94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8" name="矩形: 单圆角 687">
              <a:extLst>
                <a:ext uri="{FF2B5EF4-FFF2-40B4-BE49-F238E27FC236}">
                  <a16:creationId xmlns:a16="http://schemas.microsoft.com/office/drawing/2014/main" id="{B45853E2-F377-EF11-A36F-ACC95693DD72}"/>
                </a:ext>
              </a:extLst>
            </p:cNvPr>
            <p:cNvSpPr/>
            <p:nvPr/>
          </p:nvSpPr>
          <p:spPr>
            <a:xfrm>
              <a:off x="855442" y="3634740"/>
              <a:ext cx="2066827" cy="2231514"/>
            </a:xfrm>
            <a:prstGeom prst="round1Rect">
              <a:avLst>
                <a:gd name="adj" fmla="val 100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91" name="文本框 690">
            <a:extLst>
              <a:ext uri="{FF2B5EF4-FFF2-40B4-BE49-F238E27FC236}">
                <a16:creationId xmlns:a16="http://schemas.microsoft.com/office/drawing/2014/main" id="{61406BDD-68BC-220E-A710-BC37EDA911BC}"/>
              </a:ext>
            </a:extLst>
          </p:cNvPr>
          <p:cNvSpPr txBox="1"/>
          <p:nvPr/>
        </p:nvSpPr>
        <p:spPr>
          <a:xfrm>
            <a:off x="6339490" y="3448633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机会</a:t>
            </a:r>
          </a:p>
        </p:txBody>
      </p:sp>
      <p:sp>
        <p:nvSpPr>
          <p:cNvPr id="692" name="文本框 691">
            <a:extLst>
              <a:ext uri="{FF2B5EF4-FFF2-40B4-BE49-F238E27FC236}">
                <a16:creationId xmlns:a16="http://schemas.microsoft.com/office/drawing/2014/main" id="{A23C448D-DAE8-BD2D-BA3A-863A83893258}"/>
              </a:ext>
            </a:extLst>
          </p:cNvPr>
          <p:cNvSpPr txBox="1"/>
          <p:nvPr/>
        </p:nvSpPr>
        <p:spPr>
          <a:xfrm>
            <a:off x="3669904" y="2870362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劣势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693" name="文本框 692">
            <a:extLst>
              <a:ext uri="{FF2B5EF4-FFF2-40B4-BE49-F238E27FC236}">
                <a16:creationId xmlns:a16="http://schemas.microsoft.com/office/drawing/2014/main" id="{49004C3F-1C7F-E757-A567-91323F872EB0}"/>
              </a:ext>
            </a:extLst>
          </p:cNvPr>
          <p:cNvSpPr txBox="1"/>
          <p:nvPr/>
        </p:nvSpPr>
        <p:spPr>
          <a:xfrm>
            <a:off x="9019734" y="2870362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威胁</a:t>
            </a:r>
          </a:p>
        </p:txBody>
      </p:sp>
      <p:sp>
        <p:nvSpPr>
          <p:cNvPr id="700" name="文本框 699">
            <a:extLst>
              <a:ext uri="{FF2B5EF4-FFF2-40B4-BE49-F238E27FC236}">
                <a16:creationId xmlns:a16="http://schemas.microsoft.com/office/drawing/2014/main" id="{86C00A77-EE74-C533-9667-854C9818668A}"/>
              </a:ext>
            </a:extLst>
          </p:cNvPr>
          <p:cNvSpPr txBox="1"/>
          <p:nvPr/>
        </p:nvSpPr>
        <p:spPr>
          <a:xfrm>
            <a:off x="3607495" y="3582810"/>
            <a:ext cx="1905194" cy="18401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首先，大学生作为社会中最为活跃的群体，在认识、参与、掌握新媒体的过程中显得更为积极主动</a:t>
            </a:r>
          </a:p>
        </p:txBody>
      </p:sp>
      <p:sp>
        <p:nvSpPr>
          <p:cNvPr id="702" name="文本框 701">
            <a:extLst>
              <a:ext uri="{FF2B5EF4-FFF2-40B4-BE49-F238E27FC236}">
                <a16:creationId xmlns:a16="http://schemas.microsoft.com/office/drawing/2014/main" id="{C1A50950-4A64-869E-C3FA-B2377200B906}"/>
              </a:ext>
            </a:extLst>
          </p:cNvPr>
          <p:cNvSpPr txBox="1"/>
          <p:nvPr/>
        </p:nvSpPr>
        <p:spPr>
          <a:xfrm>
            <a:off x="6326119" y="4140470"/>
            <a:ext cx="1835007" cy="15446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当前，毕业生最愿意利用新媒体获取就业信息，实际上毕业生获取就业信息的最大途径</a:t>
            </a:r>
          </a:p>
        </p:txBody>
      </p:sp>
      <p:sp>
        <p:nvSpPr>
          <p:cNvPr id="704" name="文本框 703">
            <a:extLst>
              <a:ext uri="{FF2B5EF4-FFF2-40B4-BE49-F238E27FC236}">
                <a16:creationId xmlns:a16="http://schemas.microsoft.com/office/drawing/2014/main" id="{29023247-552D-87CE-FC1B-1271B023B1D7}"/>
              </a:ext>
            </a:extLst>
          </p:cNvPr>
          <p:cNvSpPr txBox="1"/>
          <p:nvPr/>
        </p:nvSpPr>
        <p:spPr>
          <a:xfrm>
            <a:off x="8991828" y="3598392"/>
            <a:ext cx="1858356" cy="18401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新媒体给高校就业工作也带来了巨大挑战，新媒体的快速发展和信息传播模式冲击了传统就业工作的观念</a:t>
            </a:r>
          </a:p>
        </p:txBody>
      </p:sp>
      <p:sp>
        <p:nvSpPr>
          <p:cNvPr id="705" name="文本框 704">
            <a:extLst>
              <a:ext uri="{FF2B5EF4-FFF2-40B4-BE49-F238E27FC236}">
                <a16:creationId xmlns:a16="http://schemas.microsoft.com/office/drawing/2014/main" id="{5F8DE423-E799-7239-F889-34C6F9701935}"/>
              </a:ext>
            </a:extLst>
          </p:cNvPr>
          <p:cNvSpPr txBox="1"/>
          <p:nvPr/>
        </p:nvSpPr>
        <p:spPr>
          <a:xfrm>
            <a:off x="1026255" y="4244184"/>
            <a:ext cx="1712384" cy="15446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alpha val="70000"/>
                  </a:schemeClr>
                </a:solidFill>
                <a:latin typeface="+mj-ea"/>
                <a:ea typeface="+mj-ea"/>
              </a:rPr>
              <a:t>丰富的人力资源，技术资源和经验资源，较好地应对新媒体时代带来的冲击和革新</a:t>
            </a:r>
          </a:p>
        </p:txBody>
      </p:sp>
      <p:sp>
        <p:nvSpPr>
          <p:cNvPr id="708" name="文本框 707">
            <a:extLst>
              <a:ext uri="{FF2B5EF4-FFF2-40B4-BE49-F238E27FC236}">
                <a16:creationId xmlns:a16="http://schemas.microsoft.com/office/drawing/2014/main" id="{92325306-8095-B299-955F-66A18AFF7897}"/>
              </a:ext>
            </a:extLst>
          </p:cNvPr>
          <p:cNvSpPr txBox="1"/>
          <p:nvPr/>
        </p:nvSpPr>
        <p:spPr>
          <a:xfrm>
            <a:off x="1503743" y="3448633"/>
            <a:ext cx="1327833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Advantage</a:t>
            </a:r>
          </a:p>
        </p:txBody>
      </p:sp>
      <p:sp>
        <p:nvSpPr>
          <p:cNvPr id="709" name="文本框 708">
            <a:extLst>
              <a:ext uri="{FF2B5EF4-FFF2-40B4-BE49-F238E27FC236}">
                <a16:creationId xmlns:a16="http://schemas.microsoft.com/office/drawing/2014/main" id="{A2BACD16-A03C-1C31-0C9D-BE5C9CFD154C}"/>
              </a:ext>
            </a:extLst>
          </p:cNvPr>
          <p:cNvSpPr txBox="1"/>
          <p:nvPr/>
        </p:nvSpPr>
        <p:spPr>
          <a:xfrm>
            <a:off x="4162487" y="2877631"/>
            <a:ext cx="154547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Disadvantage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10" name="文本框 709">
            <a:extLst>
              <a:ext uri="{FF2B5EF4-FFF2-40B4-BE49-F238E27FC236}">
                <a16:creationId xmlns:a16="http://schemas.microsoft.com/office/drawing/2014/main" id="{61168412-CA3C-DB1B-FF3B-C61C0EE5D10E}"/>
              </a:ext>
            </a:extLst>
          </p:cNvPr>
          <p:cNvSpPr txBox="1"/>
          <p:nvPr/>
        </p:nvSpPr>
        <p:spPr>
          <a:xfrm>
            <a:off x="6827277" y="3466439"/>
            <a:ext cx="92359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Chance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11" name="文本框 710">
            <a:extLst>
              <a:ext uri="{FF2B5EF4-FFF2-40B4-BE49-F238E27FC236}">
                <a16:creationId xmlns:a16="http://schemas.microsoft.com/office/drawing/2014/main" id="{6D8A27E7-018E-52B6-A25C-079D9C185C34}"/>
              </a:ext>
            </a:extLst>
          </p:cNvPr>
          <p:cNvSpPr txBox="1"/>
          <p:nvPr/>
        </p:nvSpPr>
        <p:spPr>
          <a:xfrm>
            <a:off x="9509466" y="2888916"/>
            <a:ext cx="1327833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Threaten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8" name="文本框 677">
            <a:extLst>
              <a:ext uri="{FF2B5EF4-FFF2-40B4-BE49-F238E27FC236}">
                <a16:creationId xmlns:a16="http://schemas.microsoft.com/office/drawing/2014/main" id="{00D3D7B5-ADC3-4EEC-1C36-FF010582999E}"/>
              </a:ext>
            </a:extLst>
          </p:cNvPr>
          <p:cNvSpPr txBox="1"/>
          <p:nvPr/>
        </p:nvSpPr>
        <p:spPr>
          <a:xfrm>
            <a:off x="973411" y="3423843"/>
            <a:ext cx="59503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优势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2057352-C718-1ED0-8A41-0BE98E0B44EC}"/>
              </a:ext>
            </a:extLst>
          </p:cNvPr>
          <p:cNvGrpSpPr/>
          <p:nvPr/>
        </p:nvGrpSpPr>
        <p:grpSpPr>
          <a:xfrm>
            <a:off x="1189588" y="1703269"/>
            <a:ext cx="1607852" cy="1607852"/>
            <a:chOff x="1253458" y="1703269"/>
            <a:chExt cx="1607852" cy="160785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64697F0-EF1B-EEB8-F64C-67EC5A67849C}"/>
                </a:ext>
              </a:extLst>
            </p:cNvPr>
            <p:cNvSpPr/>
            <p:nvPr/>
          </p:nvSpPr>
          <p:spPr>
            <a:xfrm>
              <a:off x="1483208" y="1933019"/>
              <a:ext cx="1148352" cy="114835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dist="114300" dir="5400000" sx="96000" sy="96000" algn="t" rotWithShape="0">
                <a:schemeClr val="accent1"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0" name="椭圆 659">
              <a:extLst>
                <a:ext uri="{FF2B5EF4-FFF2-40B4-BE49-F238E27FC236}">
                  <a16:creationId xmlns:a16="http://schemas.microsoft.com/office/drawing/2014/main" id="{0D654F92-9ED8-C45F-E7BE-9F18F1B31307}"/>
                </a:ext>
              </a:extLst>
            </p:cNvPr>
            <p:cNvSpPr/>
            <p:nvPr/>
          </p:nvSpPr>
          <p:spPr>
            <a:xfrm>
              <a:off x="1253458" y="1703269"/>
              <a:ext cx="1607852" cy="1607852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EF3A705A-5D3F-AE10-8C75-C34716D92A42}"/>
                </a:ext>
              </a:extLst>
            </p:cNvPr>
            <p:cNvSpPr/>
            <p:nvPr/>
          </p:nvSpPr>
          <p:spPr>
            <a:xfrm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1" name="弧形 660">
              <a:extLst>
                <a:ext uri="{FF2B5EF4-FFF2-40B4-BE49-F238E27FC236}">
                  <a16:creationId xmlns:a16="http://schemas.microsoft.com/office/drawing/2014/main" id="{2FD76A64-3AC4-1DE3-B435-245119CB10FF}"/>
                </a:ext>
              </a:extLst>
            </p:cNvPr>
            <p:cNvSpPr/>
            <p:nvPr/>
          </p:nvSpPr>
          <p:spPr>
            <a:xfrm rot="10800000"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432FAF4-C205-FA07-F187-51935205B7AF}"/>
              </a:ext>
            </a:extLst>
          </p:cNvPr>
          <p:cNvSpPr txBox="1"/>
          <p:nvPr/>
        </p:nvSpPr>
        <p:spPr>
          <a:xfrm>
            <a:off x="1547240" y="1646525"/>
            <a:ext cx="936475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99000">
                      <a:schemeClr val="accent1"/>
                    </a:gs>
                  </a:gsLst>
                  <a:lin ang="5400000" scaled="1"/>
                </a:gradFill>
                <a:latin typeface="+mj-lt"/>
              </a:rPr>
              <a:t>s</a:t>
            </a:r>
            <a:endParaRPr lang="zh-CN" altLang="en-US" sz="9600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99000">
                    <a:schemeClr val="accent1"/>
                  </a:gs>
                </a:gsLst>
                <a:lin ang="5400000" scaled="1"/>
              </a:gradFill>
              <a:latin typeface="+mj-lt"/>
            </a:endParaRPr>
          </a:p>
        </p:txBody>
      </p:sp>
      <p:grpSp>
        <p:nvGrpSpPr>
          <p:cNvPr id="665" name="组合 664">
            <a:extLst>
              <a:ext uri="{FF2B5EF4-FFF2-40B4-BE49-F238E27FC236}">
                <a16:creationId xmlns:a16="http://schemas.microsoft.com/office/drawing/2014/main" id="{9AAB22F7-5284-34B6-BE62-BDB6B80FA1E9}"/>
              </a:ext>
            </a:extLst>
          </p:cNvPr>
          <p:cNvGrpSpPr/>
          <p:nvPr/>
        </p:nvGrpSpPr>
        <p:grpSpPr>
          <a:xfrm>
            <a:off x="6553274" y="1703269"/>
            <a:ext cx="1607852" cy="1607852"/>
            <a:chOff x="1253458" y="1703269"/>
            <a:chExt cx="1607852" cy="1607852"/>
          </a:xfrm>
        </p:grpSpPr>
        <p:sp>
          <p:nvSpPr>
            <p:cNvPr id="668" name="椭圆 667">
              <a:extLst>
                <a:ext uri="{FF2B5EF4-FFF2-40B4-BE49-F238E27FC236}">
                  <a16:creationId xmlns:a16="http://schemas.microsoft.com/office/drawing/2014/main" id="{9CA38DD8-F68B-303F-D62D-F943D0FB4A67}"/>
                </a:ext>
              </a:extLst>
            </p:cNvPr>
            <p:cNvSpPr/>
            <p:nvPr/>
          </p:nvSpPr>
          <p:spPr>
            <a:xfrm>
              <a:off x="1483208" y="1933019"/>
              <a:ext cx="1148352" cy="114835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dist="114300" dir="5400000" sx="96000" sy="96000" algn="t" rotWithShape="0">
                <a:schemeClr val="accent1"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7" name="椭圆 676">
              <a:extLst>
                <a:ext uri="{FF2B5EF4-FFF2-40B4-BE49-F238E27FC236}">
                  <a16:creationId xmlns:a16="http://schemas.microsoft.com/office/drawing/2014/main" id="{DAF8C1F8-9E0E-507F-CDA3-585C6FC04224}"/>
                </a:ext>
              </a:extLst>
            </p:cNvPr>
            <p:cNvSpPr/>
            <p:nvPr/>
          </p:nvSpPr>
          <p:spPr>
            <a:xfrm>
              <a:off x="1253458" y="1703269"/>
              <a:ext cx="1607852" cy="1607852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9" name="弧形 678">
              <a:extLst>
                <a:ext uri="{FF2B5EF4-FFF2-40B4-BE49-F238E27FC236}">
                  <a16:creationId xmlns:a16="http://schemas.microsoft.com/office/drawing/2014/main" id="{B0FC484D-C5D5-C167-F5B3-06035F56AD27}"/>
                </a:ext>
              </a:extLst>
            </p:cNvPr>
            <p:cNvSpPr/>
            <p:nvPr/>
          </p:nvSpPr>
          <p:spPr>
            <a:xfrm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9" name="弧形 688">
              <a:extLst>
                <a:ext uri="{FF2B5EF4-FFF2-40B4-BE49-F238E27FC236}">
                  <a16:creationId xmlns:a16="http://schemas.microsoft.com/office/drawing/2014/main" id="{2659D8E4-4848-C00D-78A6-E96B6EDC004E}"/>
                </a:ext>
              </a:extLst>
            </p:cNvPr>
            <p:cNvSpPr/>
            <p:nvPr/>
          </p:nvSpPr>
          <p:spPr>
            <a:xfrm rot="10800000"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0" name="文本框 689">
            <a:extLst>
              <a:ext uri="{FF2B5EF4-FFF2-40B4-BE49-F238E27FC236}">
                <a16:creationId xmlns:a16="http://schemas.microsoft.com/office/drawing/2014/main" id="{82B9A32B-882C-98B5-EA97-2CCC2E35C438}"/>
              </a:ext>
            </a:extLst>
          </p:cNvPr>
          <p:cNvSpPr txBox="1"/>
          <p:nvPr/>
        </p:nvSpPr>
        <p:spPr>
          <a:xfrm>
            <a:off x="6857137" y="1653175"/>
            <a:ext cx="1005403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99000">
                      <a:schemeClr val="accent1"/>
                    </a:gs>
                  </a:gsLst>
                  <a:lin ang="5400000" scaled="1"/>
                </a:gradFill>
                <a:latin typeface="+mj-lt"/>
              </a:rPr>
              <a:t>o</a:t>
            </a:r>
            <a:endParaRPr lang="zh-CN" altLang="en-US" sz="9600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99000">
                    <a:schemeClr val="accent1"/>
                  </a:gs>
                </a:gsLst>
                <a:lin ang="5400000" scaled="1"/>
              </a:gradFill>
              <a:latin typeface="+mj-lt"/>
            </a:endParaRPr>
          </a:p>
        </p:txBody>
      </p:sp>
      <p:grpSp>
        <p:nvGrpSpPr>
          <p:cNvPr id="694" name="组合 693">
            <a:extLst>
              <a:ext uri="{FF2B5EF4-FFF2-40B4-BE49-F238E27FC236}">
                <a16:creationId xmlns:a16="http://schemas.microsoft.com/office/drawing/2014/main" id="{32DEFBA6-4C4C-3E91-486B-5403CF08AA18}"/>
              </a:ext>
            </a:extLst>
          </p:cNvPr>
          <p:cNvGrpSpPr/>
          <p:nvPr/>
        </p:nvGrpSpPr>
        <p:grpSpPr>
          <a:xfrm>
            <a:off x="3785720" y="1111852"/>
            <a:ext cx="1607852" cy="1607852"/>
            <a:chOff x="1253458" y="1703269"/>
            <a:chExt cx="1607852" cy="1607852"/>
          </a:xfrm>
        </p:grpSpPr>
        <p:sp>
          <p:nvSpPr>
            <p:cNvPr id="695" name="椭圆 694">
              <a:extLst>
                <a:ext uri="{FF2B5EF4-FFF2-40B4-BE49-F238E27FC236}">
                  <a16:creationId xmlns:a16="http://schemas.microsoft.com/office/drawing/2014/main" id="{43D854CF-3056-0EC2-A253-06D12BCEE85E}"/>
                </a:ext>
              </a:extLst>
            </p:cNvPr>
            <p:cNvSpPr/>
            <p:nvPr/>
          </p:nvSpPr>
          <p:spPr>
            <a:xfrm>
              <a:off x="1483208" y="1933019"/>
              <a:ext cx="1148352" cy="114835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dist="114300" dir="5400000" sx="96000" sy="96000" algn="t" rotWithShape="0">
                <a:schemeClr val="accent1"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6" name="椭圆 695">
              <a:extLst>
                <a:ext uri="{FF2B5EF4-FFF2-40B4-BE49-F238E27FC236}">
                  <a16:creationId xmlns:a16="http://schemas.microsoft.com/office/drawing/2014/main" id="{ADADFB90-501F-FC35-5F6A-D9C8EAFA7D5A}"/>
                </a:ext>
              </a:extLst>
            </p:cNvPr>
            <p:cNvSpPr/>
            <p:nvPr/>
          </p:nvSpPr>
          <p:spPr>
            <a:xfrm>
              <a:off x="1253458" y="1703269"/>
              <a:ext cx="1607852" cy="1607852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7" name="弧形 696">
              <a:extLst>
                <a:ext uri="{FF2B5EF4-FFF2-40B4-BE49-F238E27FC236}">
                  <a16:creationId xmlns:a16="http://schemas.microsoft.com/office/drawing/2014/main" id="{67F52340-B9CF-3AF0-37E1-EF233EC02C33}"/>
                </a:ext>
              </a:extLst>
            </p:cNvPr>
            <p:cNvSpPr/>
            <p:nvPr/>
          </p:nvSpPr>
          <p:spPr>
            <a:xfrm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8" name="弧形 697">
              <a:extLst>
                <a:ext uri="{FF2B5EF4-FFF2-40B4-BE49-F238E27FC236}">
                  <a16:creationId xmlns:a16="http://schemas.microsoft.com/office/drawing/2014/main" id="{35C93457-D987-A684-ACFD-F29B9B9B86D1}"/>
                </a:ext>
              </a:extLst>
            </p:cNvPr>
            <p:cNvSpPr/>
            <p:nvPr/>
          </p:nvSpPr>
          <p:spPr>
            <a:xfrm rot="10800000"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9" name="文本框 698">
            <a:extLst>
              <a:ext uri="{FF2B5EF4-FFF2-40B4-BE49-F238E27FC236}">
                <a16:creationId xmlns:a16="http://schemas.microsoft.com/office/drawing/2014/main" id="{0E252BC0-4D4D-063B-833C-4B446C773A29}"/>
              </a:ext>
            </a:extLst>
          </p:cNvPr>
          <p:cNvSpPr txBox="1"/>
          <p:nvPr/>
        </p:nvSpPr>
        <p:spPr>
          <a:xfrm>
            <a:off x="4009733" y="1262208"/>
            <a:ext cx="1152880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99000">
                      <a:schemeClr val="accent1"/>
                    </a:gs>
                  </a:gsLst>
                  <a:lin ang="5400000" scaled="1"/>
                </a:gradFill>
                <a:latin typeface="+mj-lt"/>
              </a:rPr>
              <a:t>w</a:t>
            </a:r>
            <a:endParaRPr lang="zh-CN" altLang="en-US" sz="8000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99000">
                    <a:schemeClr val="accent1"/>
                  </a:gs>
                </a:gsLst>
                <a:lin ang="5400000" scaled="1"/>
              </a:gradFill>
              <a:latin typeface="+mj-lt"/>
            </a:endParaRPr>
          </a:p>
        </p:txBody>
      </p:sp>
      <p:grpSp>
        <p:nvGrpSpPr>
          <p:cNvPr id="701" name="组合 700">
            <a:extLst>
              <a:ext uri="{FF2B5EF4-FFF2-40B4-BE49-F238E27FC236}">
                <a16:creationId xmlns:a16="http://schemas.microsoft.com/office/drawing/2014/main" id="{229257EB-9B8E-3CE7-53FA-3EB2EE3653B0}"/>
              </a:ext>
            </a:extLst>
          </p:cNvPr>
          <p:cNvGrpSpPr/>
          <p:nvPr/>
        </p:nvGrpSpPr>
        <p:grpSpPr>
          <a:xfrm>
            <a:off x="9229447" y="1111852"/>
            <a:ext cx="1607852" cy="1607852"/>
            <a:chOff x="1253458" y="1703269"/>
            <a:chExt cx="1607852" cy="1607852"/>
          </a:xfrm>
        </p:grpSpPr>
        <p:sp>
          <p:nvSpPr>
            <p:cNvPr id="703" name="椭圆 702">
              <a:extLst>
                <a:ext uri="{FF2B5EF4-FFF2-40B4-BE49-F238E27FC236}">
                  <a16:creationId xmlns:a16="http://schemas.microsoft.com/office/drawing/2014/main" id="{35E0862C-49B8-0E5A-C047-677693147C27}"/>
                </a:ext>
              </a:extLst>
            </p:cNvPr>
            <p:cNvSpPr/>
            <p:nvPr/>
          </p:nvSpPr>
          <p:spPr>
            <a:xfrm>
              <a:off x="1483208" y="1933019"/>
              <a:ext cx="1148352" cy="114835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dist="114300" dir="5400000" sx="96000" sy="96000" algn="t" rotWithShape="0">
                <a:schemeClr val="accent1"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6" name="椭圆 705">
              <a:extLst>
                <a:ext uri="{FF2B5EF4-FFF2-40B4-BE49-F238E27FC236}">
                  <a16:creationId xmlns:a16="http://schemas.microsoft.com/office/drawing/2014/main" id="{DF40D3CE-BD5E-04B6-8027-D9193EA058F1}"/>
                </a:ext>
              </a:extLst>
            </p:cNvPr>
            <p:cNvSpPr/>
            <p:nvPr/>
          </p:nvSpPr>
          <p:spPr>
            <a:xfrm>
              <a:off x="1253458" y="1703269"/>
              <a:ext cx="1607852" cy="1607852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7" name="弧形 706">
              <a:extLst>
                <a:ext uri="{FF2B5EF4-FFF2-40B4-BE49-F238E27FC236}">
                  <a16:creationId xmlns:a16="http://schemas.microsoft.com/office/drawing/2014/main" id="{E7EC4C8D-43A7-B7E5-2CCA-D1C6CE78E5B3}"/>
                </a:ext>
              </a:extLst>
            </p:cNvPr>
            <p:cNvSpPr/>
            <p:nvPr/>
          </p:nvSpPr>
          <p:spPr>
            <a:xfrm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2" name="弧形 711">
              <a:extLst>
                <a:ext uri="{FF2B5EF4-FFF2-40B4-BE49-F238E27FC236}">
                  <a16:creationId xmlns:a16="http://schemas.microsoft.com/office/drawing/2014/main" id="{C37D5326-9A92-8DA0-9DF4-9A746DA78D6B}"/>
                </a:ext>
              </a:extLst>
            </p:cNvPr>
            <p:cNvSpPr/>
            <p:nvPr/>
          </p:nvSpPr>
          <p:spPr>
            <a:xfrm rot="10800000">
              <a:off x="1376130" y="1825941"/>
              <a:ext cx="1362510" cy="1362510"/>
            </a:xfrm>
            <a:prstGeom prst="arc">
              <a:avLst>
                <a:gd name="adj1" fmla="val 15190026"/>
                <a:gd name="adj2" fmla="val 4142690"/>
              </a:avLst>
            </a:prstGeom>
            <a:ln w="15875" cap="rnd">
              <a:gradFill>
                <a:gsLst>
                  <a:gs pos="8000">
                    <a:schemeClr val="bg1">
                      <a:alpha val="0"/>
                    </a:schemeClr>
                  </a:gs>
                  <a:gs pos="64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3" name="文本框 712">
            <a:extLst>
              <a:ext uri="{FF2B5EF4-FFF2-40B4-BE49-F238E27FC236}">
                <a16:creationId xmlns:a16="http://schemas.microsoft.com/office/drawing/2014/main" id="{81FC081A-D398-B625-6289-D3831801AA57}"/>
              </a:ext>
            </a:extLst>
          </p:cNvPr>
          <p:cNvSpPr txBox="1"/>
          <p:nvPr/>
        </p:nvSpPr>
        <p:spPr>
          <a:xfrm>
            <a:off x="9587019" y="1324828"/>
            <a:ext cx="925253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99000">
                      <a:schemeClr val="accent1"/>
                    </a:gs>
                  </a:gsLst>
                  <a:lin ang="5400000" scaled="1"/>
                </a:gradFill>
                <a:latin typeface="+mj-lt"/>
              </a:rPr>
              <a:t>T</a:t>
            </a:r>
            <a:endParaRPr lang="zh-CN" altLang="en-US" sz="8000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99000">
                    <a:schemeClr val="accent1"/>
                  </a:gs>
                </a:gsLst>
                <a:lin ang="5400000" scaled="1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8449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>
            <a:extLst>
              <a:ext uri="{FF2B5EF4-FFF2-40B4-BE49-F238E27FC236}">
                <a16:creationId xmlns:a16="http://schemas.microsoft.com/office/drawing/2014/main" id="{876FAEDA-827C-D0C1-813B-E3ACED7D6D3E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市场数据反馈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21DC639-0CA4-65C6-FB66-4F7985D0001C}"/>
              </a:ext>
            </a:extLst>
          </p:cNvPr>
          <p:cNvSpPr/>
          <p:nvPr/>
        </p:nvSpPr>
        <p:spPr>
          <a:xfrm>
            <a:off x="2581512" y="3120679"/>
            <a:ext cx="7489825" cy="3855855"/>
          </a:xfrm>
          <a:custGeom>
            <a:avLst/>
            <a:gdLst>
              <a:gd name="connsiteX0" fmla="*/ 0 w 7489825"/>
              <a:gd name="connsiteY0" fmla="*/ 0 h 3855855"/>
              <a:gd name="connsiteX1" fmla="*/ 2497138 w 7489825"/>
              <a:gd name="connsiteY1" fmla="*/ 995363 h 3855855"/>
              <a:gd name="connsiteX2" fmla="*/ 4994275 w 7489825"/>
              <a:gd name="connsiteY2" fmla="*/ 1711325 h 3855855"/>
              <a:gd name="connsiteX3" fmla="*/ 7489825 w 7489825"/>
              <a:gd name="connsiteY3" fmla="*/ 1338263 h 3855855"/>
              <a:gd name="connsiteX4" fmla="*/ 7489825 w 7489825"/>
              <a:gd name="connsiteY4" fmla="*/ 3855855 h 3855855"/>
              <a:gd name="connsiteX5" fmla="*/ 0 w 7489825"/>
              <a:gd name="connsiteY5" fmla="*/ 3855855 h 3855855"/>
              <a:gd name="connsiteX6" fmla="*/ 0 w 7489825"/>
              <a:gd name="connsiteY6" fmla="*/ 0 h 385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9825" h="3855855">
                <a:moveTo>
                  <a:pt x="0" y="0"/>
                </a:moveTo>
                <a:cubicBezTo>
                  <a:pt x="833438" y="331788"/>
                  <a:pt x="1665288" y="711200"/>
                  <a:pt x="2497138" y="995363"/>
                </a:cubicBezTo>
                <a:cubicBezTo>
                  <a:pt x="3328988" y="1281113"/>
                  <a:pt x="4160838" y="1654175"/>
                  <a:pt x="4994275" y="1711325"/>
                </a:cubicBezTo>
                <a:cubicBezTo>
                  <a:pt x="5826125" y="1768475"/>
                  <a:pt x="6657975" y="1462088"/>
                  <a:pt x="7489825" y="1338263"/>
                </a:cubicBezTo>
                <a:lnTo>
                  <a:pt x="7489825" y="3855855"/>
                </a:lnTo>
                <a:lnTo>
                  <a:pt x="0" y="38558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chemeClr val="accent2">
                  <a:alpha val="0"/>
                </a:schemeClr>
              </a:gs>
              <a:gs pos="0">
                <a:schemeClr val="accent2">
                  <a:alpha val="10000"/>
                </a:schemeClr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EBAE5F00-236B-44D0-71EB-1BA64B0E3F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429394"/>
              </p:ext>
            </p:extLst>
          </p:nvPr>
        </p:nvGraphicFramePr>
        <p:xfrm>
          <a:off x="660400" y="2560917"/>
          <a:ext cx="10656888" cy="3482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8F752A3F-B755-6028-9201-426759E72485}"/>
              </a:ext>
            </a:extLst>
          </p:cNvPr>
          <p:cNvSpPr/>
          <p:nvPr/>
        </p:nvSpPr>
        <p:spPr>
          <a:xfrm>
            <a:off x="2581512" y="4099259"/>
            <a:ext cx="7481555" cy="2065775"/>
          </a:xfrm>
          <a:custGeom>
            <a:avLst/>
            <a:gdLst>
              <a:gd name="connsiteX0" fmla="*/ 4673537 w 7481555"/>
              <a:gd name="connsiteY0" fmla="*/ 4 h 2065775"/>
              <a:gd name="connsiteX1" fmla="*/ 4986005 w 7481555"/>
              <a:gd name="connsiteY1" fmla="*/ 15144 h 2065775"/>
              <a:gd name="connsiteX2" fmla="*/ 7481555 w 7481555"/>
              <a:gd name="connsiteY2" fmla="*/ 761269 h 2065775"/>
              <a:gd name="connsiteX3" fmla="*/ 7481555 w 7481555"/>
              <a:gd name="connsiteY3" fmla="*/ 2065775 h 2065775"/>
              <a:gd name="connsiteX4" fmla="*/ 0 w 7481555"/>
              <a:gd name="connsiteY4" fmla="*/ 2065775 h 2065775"/>
              <a:gd name="connsiteX5" fmla="*/ 0 w 7481555"/>
              <a:gd name="connsiteY5" fmla="*/ 326775 h 2065775"/>
              <a:gd name="connsiteX6" fmla="*/ 0 w 7481555"/>
              <a:gd name="connsiteY6" fmla="*/ 326148 h 2065775"/>
              <a:gd name="connsiteX7" fmla="*/ 616536 w 7481555"/>
              <a:gd name="connsiteY7" fmla="*/ 315281 h 2065775"/>
              <a:gd name="connsiteX8" fmla="*/ 2488868 w 7481555"/>
              <a:gd name="connsiteY8" fmla="*/ 264382 h 2065775"/>
              <a:gd name="connsiteX9" fmla="*/ 4673537 w 7481555"/>
              <a:gd name="connsiteY9" fmla="*/ 4 h 20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81555" h="2065775">
                <a:moveTo>
                  <a:pt x="4673537" y="4"/>
                </a:moveTo>
                <a:cubicBezTo>
                  <a:pt x="4777671" y="162"/>
                  <a:pt x="4881826" y="4825"/>
                  <a:pt x="4986005" y="15144"/>
                </a:cubicBezTo>
                <a:cubicBezTo>
                  <a:pt x="5817855" y="99282"/>
                  <a:pt x="6649705" y="513619"/>
                  <a:pt x="7481555" y="761269"/>
                </a:cubicBezTo>
                <a:lnTo>
                  <a:pt x="7481555" y="2065775"/>
                </a:lnTo>
                <a:lnTo>
                  <a:pt x="0" y="2065775"/>
                </a:lnTo>
                <a:lnTo>
                  <a:pt x="0" y="326775"/>
                </a:lnTo>
                <a:lnTo>
                  <a:pt x="0" y="326148"/>
                </a:lnTo>
                <a:lnTo>
                  <a:pt x="616536" y="315281"/>
                </a:lnTo>
                <a:cubicBezTo>
                  <a:pt x="1241093" y="307245"/>
                  <a:pt x="1864981" y="303672"/>
                  <a:pt x="2488868" y="264382"/>
                </a:cubicBezTo>
                <a:cubicBezTo>
                  <a:pt x="3216737" y="218543"/>
                  <a:pt x="3944606" y="-1103"/>
                  <a:pt x="4673537" y="4"/>
                </a:cubicBezTo>
                <a:close/>
              </a:path>
            </a:pathLst>
          </a:custGeom>
          <a:gradFill flip="none" rotWithShape="1">
            <a:gsLst>
              <a:gs pos="78000">
                <a:schemeClr val="accent1">
                  <a:alpha val="0"/>
                </a:schemeClr>
              </a:gs>
              <a:gs pos="24000">
                <a:schemeClr val="accent1">
                  <a:alpha val="26000"/>
                </a:schemeClr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F06837-7165-A674-38CD-D3A448DC471F}"/>
              </a:ext>
            </a:extLst>
          </p:cNvPr>
          <p:cNvSpPr txBox="1"/>
          <p:nvPr/>
        </p:nvSpPr>
        <p:spPr>
          <a:xfrm>
            <a:off x="813596" y="1892903"/>
            <a:ext cx="757130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100000">
                      <a:schemeClr val="accent1"/>
                    </a:gs>
                    <a:gs pos="1100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金融第一区位地呈下滑趋势，高技术产业亮点明显反弹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1742CA76-7F8F-8E62-7911-B05BB296B950}"/>
              </a:ext>
            </a:extLst>
          </p:cNvPr>
          <p:cNvSpPr/>
          <p:nvPr/>
        </p:nvSpPr>
        <p:spPr>
          <a:xfrm>
            <a:off x="-198160" y="6261459"/>
            <a:ext cx="8270" cy="627"/>
          </a:xfrm>
          <a:custGeom>
            <a:avLst/>
            <a:gdLst>
              <a:gd name="connsiteX0" fmla="*/ 8270 w 8270"/>
              <a:gd name="connsiteY0" fmla="*/ 0 h 627"/>
              <a:gd name="connsiteX1" fmla="*/ 8270 w 8270"/>
              <a:gd name="connsiteY1" fmla="*/ 627 h 627"/>
              <a:gd name="connsiteX2" fmla="*/ 0 w 8270"/>
              <a:gd name="connsiteY2" fmla="*/ 146 h 627"/>
              <a:gd name="connsiteX3" fmla="*/ 8270 w 8270"/>
              <a:gd name="connsiteY3" fmla="*/ 0 h 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0" h="627">
                <a:moveTo>
                  <a:pt x="8270" y="0"/>
                </a:moveTo>
                <a:lnTo>
                  <a:pt x="8270" y="627"/>
                </a:lnTo>
                <a:lnTo>
                  <a:pt x="0" y="146"/>
                </a:lnTo>
                <a:lnTo>
                  <a:pt x="827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CFC51B8-6011-9D6F-6CD2-007D3DDC3C4D}"/>
              </a:ext>
            </a:extLst>
          </p:cNvPr>
          <p:cNvGrpSpPr/>
          <p:nvPr/>
        </p:nvGrpSpPr>
        <p:grpSpPr>
          <a:xfrm>
            <a:off x="7373620" y="3958924"/>
            <a:ext cx="280670" cy="280670"/>
            <a:chOff x="7592695" y="2306690"/>
            <a:chExt cx="280670" cy="280670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990D330-02C8-32CB-53AA-69D65E3ACBF6}"/>
                </a:ext>
              </a:extLst>
            </p:cNvPr>
            <p:cNvSpPr/>
            <p:nvPr/>
          </p:nvSpPr>
          <p:spPr>
            <a:xfrm>
              <a:off x="7592695" y="2306690"/>
              <a:ext cx="280670" cy="28067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132EC41-25EB-D384-0804-01C724D98342}"/>
                </a:ext>
              </a:extLst>
            </p:cNvPr>
            <p:cNvSpPr/>
            <p:nvPr/>
          </p:nvSpPr>
          <p:spPr>
            <a:xfrm>
              <a:off x="7646516" y="2360511"/>
              <a:ext cx="173028" cy="173028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schemeClr val="accent1">
                  <a:lumMod val="75000"/>
                  <a:alpha val="6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336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A27C06D-34EA-576A-FF06-291CEE7F3E65}"/>
              </a:ext>
            </a:extLst>
          </p:cNvPr>
          <p:cNvSpPr txBox="1"/>
          <p:nvPr/>
        </p:nvSpPr>
        <p:spPr>
          <a:xfrm>
            <a:off x="8779507" y="1939266"/>
            <a:ext cx="1857274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lt"/>
              </a:rPr>
              <a:t>03</a:t>
            </a:r>
            <a:endParaRPr lang="zh-CN" altLang="en-US" sz="9600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</a:gradFill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3A77D6-0533-E703-1B29-74ECFDBAF104}"/>
              </a:ext>
            </a:extLst>
          </p:cNvPr>
          <p:cNvSpPr txBox="1"/>
          <p:nvPr/>
        </p:nvSpPr>
        <p:spPr>
          <a:xfrm>
            <a:off x="1969080" y="3421234"/>
            <a:ext cx="3671905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解决方案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6E313E-5664-951F-0C90-86AD2C527EC1}"/>
              </a:ext>
            </a:extLst>
          </p:cNvPr>
          <p:cNvSpPr txBox="1"/>
          <p:nvPr/>
        </p:nvSpPr>
        <p:spPr>
          <a:xfrm>
            <a:off x="1969080" y="4445305"/>
            <a:ext cx="34807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+mj-lt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058490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文本框 82">
            <a:extLst>
              <a:ext uri="{FF2B5EF4-FFF2-40B4-BE49-F238E27FC236}">
                <a16:creationId xmlns:a16="http://schemas.microsoft.com/office/drawing/2014/main" id="{B4AC82F5-C6EE-F0CA-B812-C059BB790369}"/>
              </a:ext>
            </a:extLst>
          </p:cNvPr>
          <p:cNvSpPr txBox="1"/>
          <p:nvPr/>
        </p:nvSpPr>
        <p:spPr>
          <a:xfrm>
            <a:off x="5032519" y="2129844"/>
            <a:ext cx="1840568" cy="2646878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perspectiveRight"/>
              <a:lightRig rig="balanced" dir="t">
                <a:rot lat="0" lon="0" rev="5400000"/>
              </a:lightRig>
            </a:scene3d>
            <a:sp3d extrusionH="254000">
              <a:bevelT w="25400" h="25400"/>
              <a:bevelB w="635000" h="635000"/>
            </a:sp3d>
          </a:bodyPr>
          <a:lstStyle/>
          <a:p>
            <a:r>
              <a:rPr lang="en-US" altLang="zh-CN" sz="16600" dirty="0">
                <a:gradFill>
                  <a:gsLst>
                    <a:gs pos="99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2400000" scaled="0"/>
                </a:gradFill>
                <a:effectLst>
                  <a:outerShdw blurRad="304800" dist="215900" dir="8100000" sx="97000" sy="97000" algn="tr" rotWithShape="0">
                    <a:prstClr val="black">
                      <a:alpha val="11000"/>
                    </a:prstClr>
                  </a:outerShdw>
                </a:effectLst>
                <a:latin typeface="+mj-lt"/>
              </a:rPr>
              <a:t>V</a:t>
            </a:r>
            <a:endParaRPr lang="zh-CN" altLang="en-US" sz="16600" dirty="0">
              <a:gradFill>
                <a:gsLst>
                  <a:gs pos="99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2400000" scaled="0"/>
              </a:gradFill>
              <a:effectLst>
                <a:outerShdw blurRad="304800" dist="215900" dir="8100000" sx="97000" sy="97000" algn="tr" rotWithShape="0">
                  <a:prstClr val="black">
                    <a:alpha val="11000"/>
                  </a:prstClr>
                </a:outerShdw>
              </a:effectLst>
              <a:latin typeface="+mj-lt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94178179-5ED1-A7CE-D1CD-C5602E639DE8}"/>
              </a:ext>
            </a:extLst>
          </p:cNvPr>
          <p:cNvSpPr/>
          <p:nvPr/>
        </p:nvSpPr>
        <p:spPr>
          <a:xfrm>
            <a:off x="0" y="0"/>
            <a:ext cx="11998960" cy="6831866"/>
          </a:xfrm>
          <a:custGeom>
            <a:avLst/>
            <a:gdLst>
              <a:gd name="connsiteX0" fmla="*/ 10469123 w 11998960"/>
              <a:gd name="connsiteY0" fmla="*/ 0 h 6831866"/>
              <a:gd name="connsiteX1" fmla="*/ 11998960 w 11998960"/>
              <a:gd name="connsiteY1" fmla="*/ 0 h 6831866"/>
              <a:gd name="connsiteX2" fmla="*/ 11998960 w 11998960"/>
              <a:gd name="connsiteY2" fmla="*/ 6209566 h 6831866"/>
              <a:gd name="connsiteX3" fmla="*/ 11998960 w 11998960"/>
              <a:gd name="connsiteY3" fmla="*/ 6831866 h 6831866"/>
              <a:gd name="connsiteX4" fmla="*/ 0 w 11998960"/>
              <a:gd name="connsiteY4" fmla="*/ 6831866 h 6831866"/>
              <a:gd name="connsiteX5" fmla="*/ 0 w 11998960"/>
              <a:gd name="connsiteY5" fmla="*/ 5815908 h 6831866"/>
              <a:gd name="connsiteX6" fmla="*/ 62571 w 11998960"/>
              <a:gd name="connsiteY6" fmla="*/ 5803807 h 6831866"/>
              <a:gd name="connsiteX7" fmla="*/ 5125721 w 11998960"/>
              <a:gd name="connsiteY7" fmla="*/ 4361288 h 6831866"/>
              <a:gd name="connsiteX8" fmla="*/ 10371628 w 11998960"/>
              <a:gd name="connsiteY8" fmla="*/ 61722 h 683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8960" h="6831866">
                <a:moveTo>
                  <a:pt x="10469123" y="0"/>
                </a:moveTo>
                <a:lnTo>
                  <a:pt x="11998960" y="0"/>
                </a:lnTo>
                <a:lnTo>
                  <a:pt x="11998960" y="6209566"/>
                </a:lnTo>
                <a:lnTo>
                  <a:pt x="11998960" y="6831866"/>
                </a:lnTo>
                <a:lnTo>
                  <a:pt x="0" y="6831866"/>
                </a:lnTo>
                <a:lnTo>
                  <a:pt x="0" y="5815908"/>
                </a:lnTo>
                <a:lnTo>
                  <a:pt x="62571" y="5803807"/>
                </a:lnTo>
                <a:cubicBezTo>
                  <a:pt x="1606372" y="5505300"/>
                  <a:pt x="3674587" y="5092967"/>
                  <a:pt x="5125721" y="4361288"/>
                </a:cubicBezTo>
                <a:cubicBezTo>
                  <a:pt x="6978801" y="3426943"/>
                  <a:pt x="8704376" y="1154941"/>
                  <a:pt x="10371628" y="617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207A1ED-C892-68D9-1DCA-9C4E59E1261F}"/>
              </a:ext>
            </a:extLst>
          </p:cNvPr>
          <p:cNvSpPr txBox="1"/>
          <p:nvPr/>
        </p:nvSpPr>
        <p:spPr>
          <a:xfrm>
            <a:off x="4421529" y="5382228"/>
            <a:ext cx="87716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对比页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2087079-81CA-5678-3101-042D38F01F9C}"/>
              </a:ext>
            </a:extLst>
          </p:cNvPr>
          <p:cNvSpPr/>
          <p:nvPr/>
        </p:nvSpPr>
        <p:spPr>
          <a:xfrm>
            <a:off x="-2498188" y="-1129249"/>
            <a:ext cx="18384982" cy="9797168"/>
          </a:xfrm>
          <a:custGeom>
            <a:avLst/>
            <a:gdLst>
              <a:gd name="connsiteX0" fmla="*/ 1548228 w 18384982"/>
              <a:gd name="connsiteY0" fmla="*/ 7702035 h 9797168"/>
              <a:gd name="connsiteX1" fmla="*/ 2127348 w 18384982"/>
              <a:gd name="connsiteY1" fmla="*/ 7686795 h 9797168"/>
              <a:gd name="connsiteX2" fmla="*/ 7949028 w 18384982"/>
              <a:gd name="connsiteY2" fmla="*/ 6178035 h 9797168"/>
              <a:gd name="connsiteX3" fmla="*/ 11652348 w 18384982"/>
              <a:gd name="connsiteY3" fmla="*/ 2413755 h 9797168"/>
              <a:gd name="connsiteX4" fmla="*/ 17413068 w 18384982"/>
              <a:gd name="connsiteY4" fmla="*/ 615435 h 9797168"/>
              <a:gd name="connsiteX5" fmla="*/ 18281748 w 18384982"/>
              <a:gd name="connsiteY5" fmla="*/ 752595 h 9797168"/>
              <a:gd name="connsiteX6" fmla="*/ 16300548 w 18384982"/>
              <a:gd name="connsiteY6" fmla="*/ 9286995 h 9797168"/>
              <a:gd name="connsiteX7" fmla="*/ 1426308 w 18384982"/>
              <a:gd name="connsiteY7" fmla="*/ 8723115 h 9797168"/>
              <a:gd name="connsiteX8" fmla="*/ 1441548 w 18384982"/>
              <a:gd name="connsiteY8" fmla="*/ 7884915 h 97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84982" h="9797168">
                <a:moveTo>
                  <a:pt x="1548228" y="7702035"/>
                </a:moveTo>
                <a:cubicBezTo>
                  <a:pt x="1304388" y="7821415"/>
                  <a:pt x="1060548" y="7940795"/>
                  <a:pt x="2127348" y="7686795"/>
                </a:cubicBezTo>
                <a:cubicBezTo>
                  <a:pt x="3194148" y="7432795"/>
                  <a:pt x="6361528" y="7056875"/>
                  <a:pt x="7949028" y="6178035"/>
                </a:cubicBezTo>
                <a:cubicBezTo>
                  <a:pt x="9536528" y="5299195"/>
                  <a:pt x="10075008" y="3340855"/>
                  <a:pt x="11652348" y="2413755"/>
                </a:cubicBezTo>
                <a:cubicBezTo>
                  <a:pt x="13229688" y="1486655"/>
                  <a:pt x="16308168" y="892295"/>
                  <a:pt x="17413068" y="615435"/>
                </a:cubicBezTo>
                <a:cubicBezTo>
                  <a:pt x="18517968" y="338575"/>
                  <a:pt x="18467168" y="-692665"/>
                  <a:pt x="18281748" y="752595"/>
                </a:cubicBezTo>
                <a:cubicBezTo>
                  <a:pt x="18096328" y="2197855"/>
                  <a:pt x="19109788" y="7958575"/>
                  <a:pt x="16300548" y="9286995"/>
                </a:cubicBezTo>
                <a:cubicBezTo>
                  <a:pt x="13491308" y="10615415"/>
                  <a:pt x="3902808" y="8956795"/>
                  <a:pt x="1426308" y="8723115"/>
                </a:cubicBezTo>
                <a:cubicBezTo>
                  <a:pt x="-1050192" y="8489435"/>
                  <a:pt x="195678" y="8187175"/>
                  <a:pt x="1441548" y="788491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59326AFA-ECE4-80BB-6E48-E07D98EC564C}"/>
              </a:ext>
            </a:extLst>
          </p:cNvPr>
          <p:cNvSpPr/>
          <p:nvPr/>
        </p:nvSpPr>
        <p:spPr>
          <a:xfrm>
            <a:off x="-121" y="0"/>
            <a:ext cx="12192000" cy="6858000"/>
          </a:xfrm>
          <a:custGeom>
            <a:avLst/>
            <a:gdLst>
              <a:gd name="connsiteX0" fmla="*/ 1085647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3570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235700 h 6858000"/>
              <a:gd name="connsiteX6" fmla="*/ 0 w 12192000"/>
              <a:gd name="connsiteY6" fmla="*/ 5879373 h 6858000"/>
              <a:gd name="connsiteX7" fmla="*/ 255611 w 12192000"/>
              <a:gd name="connsiteY7" fmla="*/ 5829941 h 6858000"/>
              <a:gd name="connsiteX8" fmla="*/ 5318761 w 12192000"/>
              <a:gd name="connsiteY8" fmla="*/ 4387422 h 6858000"/>
              <a:gd name="connsiteX9" fmla="*/ 10715675 w 12192000"/>
              <a:gd name="connsiteY9" fmla="*/ 8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0856478" y="0"/>
                </a:moveTo>
                <a:lnTo>
                  <a:pt x="12192000" y="0"/>
                </a:lnTo>
                <a:lnTo>
                  <a:pt x="12192000" y="623570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35700"/>
                </a:lnTo>
                <a:lnTo>
                  <a:pt x="0" y="5879373"/>
                </a:lnTo>
                <a:lnTo>
                  <a:pt x="255611" y="5829941"/>
                </a:lnTo>
                <a:cubicBezTo>
                  <a:pt x="1799412" y="5531434"/>
                  <a:pt x="3867627" y="5119101"/>
                  <a:pt x="5318761" y="4387422"/>
                </a:cubicBezTo>
                <a:cubicBezTo>
                  <a:pt x="7231618" y="3422937"/>
                  <a:pt x="8998451" y="1129622"/>
                  <a:pt x="10715675" y="8234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8" name="图片 67" descr="人在切蛋糕&#10;&#10;描述已自动生成">
            <a:extLst>
              <a:ext uri="{FF2B5EF4-FFF2-40B4-BE49-F238E27FC236}">
                <a16:creationId xmlns:a16="http://schemas.microsoft.com/office/drawing/2014/main" id="{047251AB-74C4-4E09-1C4C-605FCC17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40"/>
            <a:ext cx="12192000" cy="6858000"/>
          </a:xfrm>
          <a:custGeom>
            <a:avLst/>
            <a:gdLst>
              <a:gd name="connsiteX0" fmla="*/ 1085647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3570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235700 h 6858000"/>
              <a:gd name="connsiteX6" fmla="*/ 0 w 12192000"/>
              <a:gd name="connsiteY6" fmla="*/ 5879373 h 6858000"/>
              <a:gd name="connsiteX7" fmla="*/ 255611 w 12192000"/>
              <a:gd name="connsiteY7" fmla="*/ 5829941 h 6858000"/>
              <a:gd name="connsiteX8" fmla="*/ 5318761 w 12192000"/>
              <a:gd name="connsiteY8" fmla="*/ 4387422 h 6858000"/>
              <a:gd name="connsiteX9" fmla="*/ 10715675 w 12192000"/>
              <a:gd name="connsiteY9" fmla="*/ 82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0856478" y="0"/>
                </a:moveTo>
                <a:lnTo>
                  <a:pt x="12192000" y="0"/>
                </a:lnTo>
                <a:lnTo>
                  <a:pt x="12192000" y="623570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35700"/>
                </a:lnTo>
                <a:lnTo>
                  <a:pt x="0" y="5879373"/>
                </a:lnTo>
                <a:lnTo>
                  <a:pt x="255611" y="5829941"/>
                </a:lnTo>
                <a:cubicBezTo>
                  <a:pt x="1799412" y="5531434"/>
                  <a:pt x="3867627" y="5119101"/>
                  <a:pt x="5318761" y="4387422"/>
                </a:cubicBezTo>
                <a:cubicBezTo>
                  <a:pt x="7231618" y="3422937"/>
                  <a:pt x="8998451" y="1129622"/>
                  <a:pt x="10715675" y="82345"/>
                </a:cubicBezTo>
                <a:close/>
              </a:path>
            </a:pathLst>
          </a:cu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35ACCA8-B450-E85E-7F47-FB873AEDF0BF}"/>
              </a:ext>
            </a:extLst>
          </p:cNvPr>
          <p:cNvSpPr txBox="1"/>
          <p:nvPr/>
        </p:nvSpPr>
        <p:spPr>
          <a:xfrm>
            <a:off x="1092079" y="3260005"/>
            <a:ext cx="270702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/>
              <a:t>坚持学习的恒心和毅力不足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4628B3D-62CF-526B-86E3-998ED579B1DE}"/>
              </a:ext>
            </a:extLst>
          </p:cNvPr>
          <p:cNvSpPr txBox="1"/>
          <p:nvPr/>
        </p:nvSpPr>
        <p:spPr>
          <a:xfrm>
            <a:off x="1092079" y="2898264"/>
            <a:ext cx="315239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/>
              <a:t>深入实际不够，解决实际问题少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707CD16-E16E-495D-7AE1-BB9D8B362337}"/>
              </a:ext>
            </a:extLst>
          </p:cNvPr>
          <p:cNvSpPr txBox="1"/>
          <p:nvPr/>
        </p:nvSpPr>
        <p:spPr>
          <a:xfrm>
            <a:off x="1092079" y="3621746"/>
            <a:ext cx="288290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/>
              <a:t>工作有时心浮气躁，急于求成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369C52D-E7E5-4CA9-9645-E715FFCC8420}"/>
              </a:ext>
            </a:extLst>
          </p:cNvPr>
          <p:cNvSpPr txBox="1"/>
          <p:nvPr/>
        </p:nvSpPr>
        <p:spPr>
          <a:xfrm>
            <a:off x="1287415" y="238807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微软雅黑"/>
                <a:cs typeface="+mn-cs"/>
              </a:rPr>
              <a:t>工作不足</a:t>
            </a:r>
            <a:endParaRPr lang="zh-CN" altLang="en-US" sz="2400" b="1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FF78D78-881D-E85C-04BD-C955F5A023EC}"/>
              </a:ext>
            </a:extLst>
          </p:cNvPr>
          <p:cNvSpPr txBox="1"/>
          <p:nvPr/>
        </p:nvSpPr>
        <p:spPr>
          <a:xfrm>
            <a:off x="8423027" y="3406837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kumimoji="0" sz="2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改善计划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E366A3E-754B-15DC-0DEE-25572A5BEC42}"/>
              </a:ext>
            </a:extLst>
          </p:cNvPr>
          <p:cNvSpPr txBox="1"/>
          <p:nvPr/>
        </p:nvSpPr>
        <p:spPr>
          <a:xfrm>
            <a:off x="1092079" y="3983487"/>
            <a:ext cx="2134704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疲于应付日常的工作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0F7C7F6-E61B-6AD2-8E09-2FC541947229}"/>
              </a:ext>
            </a:extLst>
          </p:cNvPr>
          <p:cNvSpPr txBox="1"/>
          <p:nvPr/>
        </p:nvSpPr>
        <p:spPr>
          <a:xfrm>
            <a:off x="1092079" y="4345229"/>
            <a:ext cx="319532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对事物内在规律把握得还不好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3084EF-A581-5B58-DF4F-49AC8F5C71A2}"/>
              </a:ext>
            </a:extLst>
          </p:cNvPr>
          <p:cNvSpPr txBox="1"/>
          <p:nvPr/>
        </p:nvSpPr>
        <p:spPr>
          <a:xfrm>
            <a:off x="8202523" y="3893898"/>
            <a:ext cx="2520632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加强学习，提高理论修养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2CC35B7-E6F8-E4F3-7D35-F9E1ECD9140C}"/>
              </a:ext>
            </a:extLst>
          </p:cNvPr>
          <p:cNvSpPr txBox="1"/>
          <p:nvPr/>
        </p:nvSpPr>
        <p:spPr>
          <a:xfrm>
            <a:off x="8202523" y="4267306"/>
            <a:ext cx="2520632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深入基层，提高管理水平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98865EC-E9C6-4BFD-AA28-408B418C1851}"/>
              </a:ext>
            </a:extLst>
          </p:cNvPr>
          <p:cNvGrpSpPr/>
          <p:nvPr/>
        </p:nvGrpSpPr>
        <p:grpSpPr>
          <a:xfrm>
            <a:off x="8108129" y="4027577"/>
            <a:ext cx="94394" cy="1545764"/>
            <a:chOff x="8108129" y="4027577"/>
            <a:chExt cx="94394" cy="1545764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60D3AEA-DBD6-1DC6-417C-6E161ADE8213}"/>
                </a:ext>
              </a:extLst>
            </p:cNvPr>
            <p:cNvSpPr/>
            <p:nvPr/>
          </p:nvSpPr>
          <p:spPr>
            <a:xfrm>
              <a:off x="8108129" y="4027577"/>
              <a:ext cx="94394" cy="94392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E2CB2B39-5CD3-BABC-2EDC-382EF85CFAC4}"/>
                </a:ext>
              </a:extLst>
            </p:cNvPr>
            <p:cNvSpPr/>
            <p:nvPr/>
          </p:nvSpPr>
          <p:spPr>
            <a:xfrm>
              <a:off x="8108129" y="4383968"/>
              <a:ext cx="94394" cy="94392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9FECB931-8BFA-D963-7083-4EFF9A8943DF}"/>
                </a:ext>
              </a:extLst>
            </p:cNvPr>
            <p:cNvSpPr/>
            <p:nvPr/>
          </p:nvSpPr>
          <p:spPr>
            <a:xfrm>
              <a:off x="8108129" y="4745709"/>
              <a:ext cx="94394" cy="94392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BDCBD97F-82D5-238F-1840-1BC9EBA55925}"/>
                </a:ext>
              </a:extLst>
            </p:cNvPr>
            <p:cNvSpPr/>
            <p:nvPr/>
          </p:nvSpPr>
          <p:spPr>
            <a:xfrm>
              <a:off x="8108129" y="5119117"/>
              <a:ext cx="94394" cy="94392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55B75478-798C-DACB-CFF3-4D6AB6B80AE1}"/>
                </a:ext>
              </a:extLst>
            </p:cNvPr>
            <p:cNvSpPr/>
            <p:nvPr/>
          </p:nvSpPr>
          <p:spPr>
            <a:xfrm>
              <a:off x="8108129" y="5478949"/>
              <a:ext cx="94394" cy="94392"/>
            </a:xfrm>
            <a:prstGeom prst="ellipse">
              <a:avLst/>
            </a:pr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08826BC4-3B01-7FF3-3B07-62975A239A2B}"/>
              </a:ext>
            </a:extLst>
          </p:cNvPr>
          <p:cNvSpPr txBox="1"/>
          <p:nvPr/>
        </p:nvSpPr>
        <p:spPr>
          <a:xfrm>
            <a:off x="8202523" y="5325811"/>
            <a:ext cx="3500037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/>
              <a:t>加深对建设有中国特色社会主义及"科学发展观”重要思想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41AFB8B-93F1-BD64-E221-8860BCF9E8DD}"/>
              </a:ext>
            </a:extLst>
          </p:cNvPr>
          <p:cNvSpPr txBox="1"/>
          <p:nvPr/>
        </p:nvSpPr>
        <p:spPr>
          <a:xfrm>
            <a:off x="8202523" y="4997751"/>
            <a:ext cx="3500037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努力提高自己的服务能力和服务水平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DA1D7F53-347B-0613-1793-7187871408F7}"/>
              </a:ext>
            </a:extLst>
          </p:cNvPr>
          <p:cNvSpPr txBox="1"/>
          <p:nvPr/>
        </p:nvSpPr>
        <p:spPr>
          <a:xfrm>
            <a:off x="8202523" y="4615319"/>
            <a:ext cx="231731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增强奉献意识和使命感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2122C99-14A5-5FA8-4068-D707FE562A8D}"/>
              </a:ext>
            </a:extLst>
          </p:cNvPr>
          <p:cNvSpPr txBox="1"/>
          <p:nvPr/>
        </p:nvSpPr>
        <p:spPr>
          <a:xfrm>
            <a:off x="5755156" y="2582438"/>
            <a:ext cx="1484702" cy="2646878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perspectiveRight"/>
              <a:lightRig rig="balanced" dir="t">
                <a:rot lat="0" lon="0" rev="13200000"/>
              </a:lightRig>
            </a:scene3d>
            <a:sp3d extrusionH="254000">
              <a:bevelT w="25400" h="25400"/>
              <a:bevelB w="635000" h="635000"/>
            </a:sp3d>
          </a:bodyPr>
          <a:lstStyle>
            <a:defPPr>
              <a:defRPr lang="zh-CN"/>
            </a:defPPr>
            <a:lvl1pPr>
              <a:defRPr sz="16600">
                <a:gradFill>
                  <a:gsLst>
                    <a:gs pos="99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2400000" scaled="0"/>
                </a:gradFill>
                <a:effectLst>
                  <a:outerShdw blurRad="304800" dist="215900" dir="8100000" sx="97000" sy="97000" algn="tr" rotWithShape="0">
                    <a:prstClr val="black">
                      <a:alpha val="11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altLang="zh-CN" dirty="0">
                <a:effectLst>
                  <a:outerShdw blurRad="304800" dist="139700" dir="8100000" sx="97000" sy="97000" algn="tr" rotWithShape="0">
                    <a:prstClr val="black">
                      <a:alpha val="11000"/>
                    </a:prstClr>
                  </a:outerShdw>
                </a:effectLst>
              </a:rPr>
              <a:t>s</a:t>
            </a:r>
            <a:endParaRPr lang="zh-CN" altLang="en-US" dirty="0">
              <a:effectLst>
                <a:outerShdw blurRad="304800" dist="139700" dir="8100000" sx="97000" sy="97000" algn="tr" rotWithShape="0">
                  <a:prstClr val="black">
                    <a:alpha val="11000"/>
                  </a:prstClr>
                </a:outerShdw>
              </a:effectLst>
            </a:endParaRPr>
          </a:p>
        </p:txBody>
      </p:sp>
      <p:pic>
        <p:nvPicPr>
          <p:cNvPr id="6" name="图形 5" descr="恋爱中的脸轮廓 轮廓">
            <a:extLst>
              <a:ext uri="{FF2B5EF4-FFF2-40B4-BE49-F238E27FC236}">
                <a16:creationId xmlns:a16="http://schemas.microsoft.com/office/drawing/2014/main" id="{03C92F4B-DAF9-35EF-91E0-42E15F1C2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5827" y="2976218"/>
            <a:ext cx="914400" cy="914400"/>
          </a:xfrm>
          <a:prstGeom prst="rect">
            <a:avLst/>
          </a:prstGeom>
        </p:spPr>
      </p:pic>
      <p:pic>
        <p:nvPicPr>
          <p:cNvPr id="9" name="图形 8" descr="无表情脸轮廓 轮廓">
            <a:extLst>
              <a:ext uri="{FF2B5EF4-FFF2-40B4-BE49-F238E27FC236}">
                <a16:creationId xmlns:a16="http://schemas.microsoft.com/office/drawing/2014/main" id="{97CD1D2B-2080-52B6-CDED-B87126C72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443" y="1901909"/>
            <a:ext cx="1011247" cy="1011247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171360AF-AC07-5D7C-7727-4F9E7E12997C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工作应对措施</a:t>
            </a: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9E1953C8-D0B9-4D0A-17D4-0C96C57F8758}"/>
              </a:ext>
            </a:extLst>
          </p:cNvPr>
          <p:cNvSpPr/>
          <p:nvPr/>
        </p:nvSpPr>
        <p:spPr>
          <a:xfrm>
            <a:off x="960453" y="3018141"/>
            <a:ext cx="94394" cy="943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3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9FB86C89-778F-657A-BEC1-0AFFD04C3072}"/>
              </a:ext>
            </a:extLst>
          </p:cNvPr>
          <p:cNvSpPr/>
          <p:nvPr/>
        </p:nvSpPr>
        <p:spPr>
          <a:xfrm>
            <a:off x="960453" y="3374532"/>
            <a:ext cx="94394" cy="943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3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F3212F96-FC03-52C8-41B8-5E5487CED9BC}"/>
              </a:ext>
            </a:extLst>
          </p:cNvPr>
          <p:cNvSpPr/>
          <p:nvPr/>
        </p:nvSpPr>
        <p:spPr>
          <a:xfrm>
            <a:off x="960453" y="3736273"/>
            <a:ext cx="94394" cy="943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3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EC9BECC2-912F-A57C-C388-4E34BA4AAB11}"/>
              </a:ext>
            </a:extLst>
          </p:cNvPr>
          <p:cNvSpPr/>
          <p:nvPr/>
        </p:nvSpPr>
        <p:spPr>
          <a:xfrm>
            <a:off x="960453" y="4109681"/>
            <a:ext cx="94394" cy="943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3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82AEEB31-E4BD-5799-840F-74673500F992}"/>
              </a:ext>
            </a:extLst>
          </p:cNvPr>
          <p:cNvSpPr/>
          <p:nvPr/>
        </p:nvSpPr>
        <p:spPr>
          <a:xfrm>
            <a:off x="960453" y="4469513"/>
            <a:ext cx="94394" cy="943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3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16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10DBC2CA-6569-D46F-71C8-CA69117EC7DC}"/>
              </a:ext>
            </a:extLst>
          </p:cNvPr>
          <p:cNvSpPr/>
          <p:nvPr/>
        </p:nvSpPr>
        <p:spPr>
          <a:xfrm>
            <a:off x="4831860" y="0"/>
            <a:ext cx="7368764" cy="6858000"/>
          </a:xfrm>
          <a:prstGeom prst="rect">
            <a:avLst/>
          </a:prstGeom>
          <a:blipFill>
            <a:blip r:embed="rId2"/>
            <a:srcRect/>
            <a:stretch>
              <a:fillRect l="-32726" r="-327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5621E4-2760-8AAB-F831-F954955443FC}"/>
              </a:ext>
            </a:extLst>
          </p:cNvPr>
          <p:cNvGrpSpPr/>
          <p:nvPr/>
        </p:nvGrpSpPr>
        <p:grpSpPr>
          <a:xfrm>
            <a:off x="874713" y="1614172"/>
            <a:ext cx="7586665" cy="4924661"/>
            <a:chOff x="874713" y="1614172"/>
            <a:chExt cx="7586665" cy="4924661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62B5338C-F876-0E43-94AE-4C0374ECA8BF}"/>
                </a:ext>
              </a:extLst>
            </p:cNvPr>
            <p:cNvSpPr/>
            <p:nvPr/>
          </p:nvSpPr>
          <p:spPr>
            <a:xfrm>
              <a:off x="954780" y="1614172"/>
              <a:ext cx="7506598" cy="4850765"/>
            </a:xfrm>
            <a:prstGeom prst="roundRect">
              <a:avLst>
                <a:gd name="adj" fmla="val 144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EDF190E0-F11D-BE39-3AEE-10E6231B87DB}"/>
                </a:ext>
              </a:extLst>
            </p:cNvPr>
            <p:cNvSpPr/>
            <p:nvPr/>
          </p:nvSpPr>
          <p:spPr>
            <a:xfrm>
              <a:off x="874713" y="1688068"/>
              <a:ext cx="7506598" cy="4850765"/>
            </a:xfrm>
            <a:prstGeom prst="roundRect">
              <a:avLst>
                <a:gd name="adj" fmla="val 144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0BAF4348-A985-04F5-5874-0A3A6119BC09}"/>
                </a:ext>
              </a:extLst>
            </p:cNvPr>
            <p:cNvCxnSpPr/>
            <p:nvPr/>
          </p:nvCxnSpPr>
          <p:spPr>
            <a:xfrm>
              <a:off x="1871549" y="3398577"/>
              <a:ext cx="5410899" cy="0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130F6FB5-B2C6-274B-2C1E-3BE368EB0899}"/>
                </a:ext>
              </a:extLst>
            </p:cNvPr>
            <p:cNvCxnSpPr/>
            <p:nvPr/>
          </p:nvCxnSpPr>
          <p:spPr>
            <a:xfrm>
              <a:off x="1871549" y="4856537"/>
              <a:ext cx="5410899" cy="0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6D6CBE17-FA75-8AED-C3EB-E81490048B5E}"/>
              </a:ext>
            </a:extLst>
          </p:cNvPr>
          <p:cNvSpPr txBox="1"/>
          <p:nvPr/>
        </p:nvSpPr>
        <p:spPr>
          <a:xfrm>
            <a:off x="1765881" y="2125330"/>
            <a:ext cx="60960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突出关键点，从领导带头上加快作风转变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CB0C97-430B-9C6E-70A2-EA62DD711F71}"/>
              </a:ext>
            </a:extLst>
          </p:cNvPr>
          <p:cNvSpPr txBox="1"/>
          <p:nvPr/>
        </p:nvSpPr>
        <p:spPr>
          <a:xfrm>
            <a:off x="1765881" y="2528098"/>
            <a:ext cx="5622237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alpha val="70000"/>
                  </a:schemeClr>
                </a:solidFill>
              </a:rPr>
              <a:t>导干部是加强作风建设的典范和表率，其作风的好坏直接影响着一个班子、一支队伍、一个单位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16F6C3-7891-7D8B-8CFC-A4855BF35054}"/>
              </a:ext>
            </a:extLst>
          </p:cNvPr>
          <p:cNvSpPr txBox="1"/>
          <p:nvPr/>
        </p:nvSpPr>
        <p:spPr>
          <a:xfrm>
            <a:off x="1765881" y="3553506"/>
            <a:ext cx="62230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主攻结合点，从选人用人上加快作风转变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469BFF-6E5C-E20D-0719-576A21FE09AD}"/>
              </a:ext>
            </a:extLst>
          </p:cNvPr>
          <p:cNvSpPr txBox="1"/>
          <p:nvPr/>
        </p:nvSpPr>
        <p:spPr>
          <a:xfrm>
            <a:off x="1765881" y="3977630"/>
            <a:ext cx="5622237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>
                <a:solidFill>
                  <a:schemeClr val="bg1">
                    <a:alpha val="70000"/>
                  </a:schemeClr>
                </a:solidFill>
              </a:rPr>
              <a:t>把作风建设与选人用人有机地结合起来，要严把"入口"关，围绕加快发展，转变作风"这个主题，用好的作风选人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323F60-10AA-24F5-A1D7-B17BDCCD2708}"/>
              </a:ext>
            </a:extLst>
          </p:cNvPr>
          <p:cNvSpPr txBox="1"/>
          <p:nvPr/>
        </p:nvSpPr>
        <p:spPr>
          <a:xfrm>
            <a:off x="1765881" y="5030582"/>
            <a:ext cx="568752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立足根本点，从制度规范上加快作风转变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A3E5DD-504B-2AA0-04B7-ACA3C9F6C1F1}"/>
              </a:ext>
            </a:extLst>
          </p:cNvPr>
          <p:cNvSpPr txBox="1"/>
          <p:nvPr/>
        </p:nvSpPr>
        <p:spPr>
          <a:xfrm>
            <a:off x="1765881" y="5427426"/>
            <a:ext cx="572426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>
                <a:solidFill>
                  <a:schemeClr val="bg1">
                    <a:alpha val="70000"/>
                  </a:schemeClr>
                </a:solidFill>
              </a:rPr>
              <a:t>作风建设存在问题的重要原因是制度不健全和落实不得力。要保证机关作风的根本好转，就必须切实抓好制度的完善和落实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F645297-74FE-92C8-AEE4-018D6795D823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存在问题对策</a:t>
            </a:r>
          </a:p>
        </p:txBody>
      </p:sp>
    </p:spTree>
    <p:extLst>
      <p:ext uri="{BB962C8B-B14F-4D97-AF65-F5344CB8AC3E}">
        <p14:creationId xmlns:p14="http://schemas.microsoft.com/office/powerpoint/2010/main" val="288219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57B221B-32B2-10D6-CEE1-3669E8C31F8D}"/>
              </a:ext>
            </a:extLst>
          </p:cNvPr>
          <p:cNvGrpSpPr/>
          <p:nvPr/>
        </p:nvGrpSpPr>
        <p:grpSpPr>
          <a:xfrm>
            <a:off x="-767850" y="1578504"/>
            <a:ext cx="13609320" cy="5279496"/>
            <a:chOff x="-767850" y="1578504"/>
            <a:chExt cx="13609320" cy="527949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3E1D75C-91ED-2B72-70DB-105912CB3A79}"/>
                </a:ext>
              </a:extLst>
            </p:cNvPr>
            <p:cNvGrpSpPr/>
            <p:nvPr/>
          </p:nvGrpSpPr>
          <p:grpSpPr>
            <a:xfrm>
              <a:off x="-767850" y="3432597"/>
              <a:ext cx="13609320" cy="3425403"/>
              <a:chOff x="-767850" y="3432597"/>
              <a:chExt cx="13609320" cy="3425403"/>
            </a:xfrm>
          </p:grpSpPr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BC6643F2-565A-8473-F18A-333960EE8EA6}"/>
                  </a:ext>
                </a:extLst>
              </p:cNvPr>
              <p:cNvSpPr/>
              <p:nvPr/>
            </p:nvSpPr>
            <p:spPr>
              <a:xfrm>
                <a:off x="1414" y="3697945"/>
                <a:ext cx="12192000" cy="3018156"/>
              </a:xfrm>
              <a:custGeom>
                <a:avLst/>
                <a:gdLst>
                  <a:gd name="connsiteX0" fmla="*/ 12192000 w 12192000"/>
                  <a:gd name="connsiteY0" fmla="*/ 0 h 3018156"/>
                  <a:gd name="connsiteX1" fmla="*/ 12192000 w 12192000"/>
                  <a:gd name="connsiteY1" fmla="*/ 3018156 h 3018156"/>
                  <a:gd name="connsiteX2" fmla="*/ 0 w 12192000"/>
                  <a:gd name="connsiteY2" fmla="*/ 3018156 h 3018156"/>
                  <a:gd name="connsiteX3" fmla="*/ 0 w 12192000"/>
                  <a:gd name="connsiteY3" fmla="*/ 2244402 h 3018156"/>
                  <a:gd name="connsiteX4" fmla="*/ 274319 w 12192000"/>
                  <a:gd name="connsiteY4" fmla="*/ 2227478 h 3018156"/>
                  <a:gd name="connsiteX5" fmla="*/ 7050270 w 12192000"/>
                  <a:gd name="connsiteY5" fmla="*/ 1590732 h 3018156"/>
                  <a:gd name="connsiteX6" fmla="*/ 12118299 w 12192000"/>
                  <a:gd name="connsiteY6" fmla="*/ 32204 h 301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018156">
                    <a:moveTo>
                      <a:pt x="12192000" y="0"/>
                    </a:moveTo>
                    <a:lnTo>
                      <a:pt x="12192000" y="3018156"/>
                    </a:lnTo>
                    <a:lnTo>
                      <a:pt x="0" y="3018156"/>
                    </a:lnTo>
                    <a:lnTo>
                      <a:pt x="0" y="2244402"/>
                    </a:lnTo>
                    <a:lnTo>
                      <a:pt x="274319" y="2227478"/>
                    </a:lnTo>
                    <a:cubicBezTo>
                      <a:pt x="2699727" y="2083294"/>
                      <a:pt x="5065578" y="1966335"/>
                      <a:pt x="7050270" y="1590732"/>
                    </a:cubicBezTo>
                    <a:cubicBezTo>
                      <a:pt x="9034962" y="1215130"/>
                      <a:pt x="10467364" y="736459"/>
                      <a:pt x="12118299" y="32204"/>
                    </a:cubicBezTo>
                    <a:close/>
                  </a:path>
                </a:pathLst>
              </a:custGeom>
              <a:gradFill flip="none" rotWithShape="1">
                <a:gsLst>
                  <a:gs pos="87000">
                    <a:schemeClr val="accent1">
                      <a:alpha val="0"/>
                    </a:schemeClr>
                  </a:gs>
                  <a:gs pos="12000">
                    <a:schemeClr val="accent1">
                      <a:alpha val="36000"/>
                    </a:schemeClr>
                  </a:gs>
                </a:gsLst>
                <a:lin ang="5400000" scaled="0"/>
                <a:tileRect/>
              </a:gra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B3CF8969-7F3D-E190-0694-246D78A0D293}"/>
                  </a:ext>
                </a:extLst>
              </p:cNvPr>
              <p:cNvSpPr/>
              <p:nvPr/>
            </p:nvSpPr>
            <p:spPr>
              <a:xfrm>
                <a:off x="-767850" y="3432597"/>
                <a:ext cx="13609320" cy="2575560"/>
              </a:xfrm>
              <a:custGeom>
                <a:avLst/>
                <a:gdLst>
                  <a:gd name="connsiteX0" fmla="*/ 0 w 13594080"/>
                  <a:gd name="connsiteY0" fmla="*/ 3779520 h 3779520"/>
                  <a:gd name="connsiteX1" fmla="*/ 7833360 w 13594080"/>
                  <a:gd name="connsiteY1" fmla="*/ 2788920 h 3779520"/>
                  <a:gd name="connsiteX2" fmla="*/ 13594080 w 13594080"/>
                  <a:gd name="connsiteY2" fmla="*/ 0 h 3779520"/>
                  <a:gd name="connsiteX0" fmla="*/ 0 w 13639800"/>
                  <a:gd name="connsiteY0" fmla="*/ 2743200 h 2743200"/>
                  <a:gd name="connsiteX1" fmla="*/ 7833360 w 13639800"/>
                  <a:gd name="connsiteY1" fmla="*/ 1752600 h 2743200"/>
                  <a:gd name="connsiteX2" fmla="*/ 13639800 w 13639800"/>
                  <a:gd name="connsiteY2" fmla="*/ 0 h 2743200"/>
                  <a:gd name="connsiteX0" fmla="*/ 0 w 13639800"/>
                  <a:gd name="connsiteY0" fmla="*/ 2743200 h 2743200"/>
                  <a:gd name="connsiteX1" fmla="*/ 7833360 w 13639800"/>
                  <a:gd name="connsiteY1" fmla="*/ 1752600 h 2743200"/>
                  <a:gd name="connsiteX2" fmla="*/ 13639800 w 13639800"/>
                  <a:gd name="connsiteY2" fmla="*/ 0 h 2743200"/>
                  <a:gd name="connsiteX0" fmla="*/ 0 w 13639800"/>
                  <a:gd name="connsiteY0" fmla="*/ 2743200 h 2743200"/>
                  <a:gd name="connsiteX1" fmla="*/ 7818120 w 13639800"/>
                  <a:gd name="connsiteY1" fmla="*/ 2042160 h 2743200"/>
                  <a:gd name="connsiteX2" fmla="*/ 13639800 w 13639800"/>
                  <a:gd name="connsiteY2" fmla="*/ 0 h 2743200"/>
                  <a:gd name="connsiteX0" fmla="*/ 0 w 13639800"/>
                  <a:gd name="connsiteY0" fmla="*/ 2743200 h 2743200"/>
                  <a:gd name="connsiteX1" fmla="*/ 7818120 w 13639800"/>
                  <a:gd name="connsiteY1" fmla="*/ 2042160 h 2743200"/>
                  <a:gd name="connsiteX2" fmla="*/ 13639800 w 13639800"/>
                  <a:gd name="connsiteY2" fmla="*/ 0 h 2743200"/>
                  <a:gd name="connsiteX0" fmla="*/ 0 w 13639800"/>
                  <a:gd name="connsiteY0" fmla="*/ 2743200 h 2743200"/>
                  <a:gd name="connsiteX1" fmla="*/ 7818120 w 13639800"/>
                  <a:gd name="connsiteY1" fmla="*/ 2042160 h 2743200"/>
                  <a:gd name="connsiteX2" fmla="*/ 13639800 w 13639800"/>
                  <a:gd name="connsiteY2" fmla="*/ 0 h 2743200"/>
                  <a:gd name="connsiteX0" fmla="*/ 0 w 13639800"/>
                  <a:gd name="connsiteY0" fmla="*/ 2286000 h 2286000"/>
                  <a:gd name="connsiteX1" fmla="*/ 7818120 w 13639800"/>
                  <a:gd name="connsiteY1" fmla="*/ 1584960 h 2286000"/>
                  <a:gd name="connsiteX2" fmla="*/ 13639800 w 13639800"/>
                  <a:gd name="connsiteY2" fmla="*/ 0 h 2286000"/>
                  <a:gd name="connsiteX0" fmla="*/ 0 w 13639800"/>
                  <a:gd name="connsiteY0" fmla="*/ 2286000 h 2286000"/>
                  <a:gd name="connsiteX1" fmla="*/ 7818120 w 13639800"/>
                  <a:gd name="connsiteY1" fmla="*/ 1584960 h 2286000"/>
                  <a:gd name="connsiteX2" fmla="*/ 13639800 w 13639800"/>
                  <a:gd name="connsiteY2" fmla="*/ 0 h 2286000"/>
                  <a:gd name="connsiteX0" fmla="*/ 0 w 13639800"/>
                  <a:gd name="connsiteY0" fmla="*/ 2286000 h 2286000"/>
                  <a:gd name="connsiteX1" fmla="*/ 7818120 w 13639800"/>
                  <a:gd name="connsiteY1" fmla="*/ 1584960 h 2286000"/>
                  <a:gd name="connsiteX2" fmla="*/ 13639800 w 13639800"/>
                  <a:gd name="connsiteY2" fmla="*/ 0 h 2286000"/>
                  <a:gd name="connsiteX0" fmla="*/ 0 w 13639800"/>
                  <a:gd name="connsiteY0" fmla="*/ 2286000 h 2286000"/>
                  <a:gd name="connsiteX1" fmla="*/ 7818120 w 13639800"/>
                  <a:gd name="connsiteY1" fmla="*/ 1584960 h 2286000"/>
                  <a:gd name="connsiteX2" fmla="*/ 13639800 w 13639800"/>
                  <a:gd name="connsiteY2" fmla="*/ 0 h 2286000"/>
                  <a:gd name="connsiteX0" fmla="*/ 0 w 13639800"/>
                  <a:gd name="connsiteY0" fmla="*/ 2286000 h 2286000"/>
                  <a:gd name="connsiteX1" fmla="*/ 7818120 w 13639800"/>
                  <a:gd name="connsiteY1" fmla="*/ 1584960 h 2286000"/>
                  <a:gd name="connsiteX2" fmla="*/ 13639800 w 13639800"/>
                  <a:gd name="connsiteY2" fmla="*/ 0 h 2286000"/>
                  <a:gd name="connsiteX0" fmla="*/ 0 w 13639800"/>
                  <a:gd name="connsiteY0" fmla="*/ 2286000 h 2286000"/>
                  <a:gd name="connsiteX1" fmla="*/ 7818120 w 13639800"/>
                  <a:gd name="connsiteY1" fmla="*/ 1584960 h 2286000"/>
                  <a:gd name="connsiteX2" fmla="*/ 13639800 w 13639800"/>
                  <a:gd name="connsiteY2" fmla="*/ 0 h 2286000"/>
                  <a:gd name="connsiteX0" fmla="*/ 0 w 13746480"/>
                  <a:gd name="connsiteY0" fmla="*/ 2651760 h 2651760"/>
                  <a:gd name="connsiteX1" fmla="*/ 7818120 w 13746480"/>
                  <a:gd name="connsiteY1" fmla="*/ 1950720 h 2651760"/>
                  <a:gd name="connsiteX2" fmla="*/ 13746480 w 13746480"/>
                  <a:gd name="connsiteY2" fmla="*/ 0 h 2651760"/>
                  <a:gd name="connsiteX0" fmla="*/ 0 w 13609320"/>
                  <a:gd name="connsiteY0" fmla="*/ 2575560 h 2575560"/>
                  <a:gd name="connsiteX1" fmla="*/ 7818120 w 13609320"/>
                  <a:gd name="connsiteY1" fmla="*/ 1874520 h 2575560"/>
                  <a:gd name="connsiteX2" fmla="*/ 13609320 w 13609320"/>
                  <a:gd name="connsiteY2" fmla="*/ 0 h 2575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09320" h="2575560">
                    <a:moveTo>
                      <a:pt x="0" y="2575560"/>
                    </a:moveTo>
                    <a:cubicBezTo>
                      <a:pt x="2783840" y="2395220"/>
                      <a:pt x="5549900" y="2303780"/>
                      <a:pt x="7818120" y="1874520"/>
                    </a:cubicBezTo>
                    <a:cubicBezTo>
                      <a:pt x="10086340" y="1445260"/>
                      <a:pt x="11633200" y="881380"/>
                      <a:pt x="13609320" y="0"/>
                    </a:cubicBezTo>
                  </a:path>
                </a:pathLst>
              </a:custGeom>
              <a:noFill/>
              <a:ln w="34925">
                <a:gradFill flip="none" rotWithShape="1">
                  <a:gsLst>
                    <a:gs pos="5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3000">
                      <a:schemeClr val="accent2"/>
                    </a:gs>
                    <a:gs pos="93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  <a:effectLst>
                <a:outerShdw blurRad="50800" dist="2540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2BF6CEBB-0D5B-C3C1-0126-43D6986353B6}"/>
                  </a:ext>
                </a:extLst>
              </p:cNvPr>
              <p:cNvSpPr/>
              <p:nvPr/>
            </p:nvSpPr>
            <p:spPr>
              <a:xfrm rot="2700000">
                <a:off x="6395130" y="5297443"/>
                <a:ext cx="204208" cy="204208"/>
              </a:xfrm>
              <a:prstGeom prst="rect">
                <a:avLst/>
              </a:prstGeom>
              <a:gradFill flip="none" rotWithShape="1">
                <a:gsLst>
                  <a:gs pos="81000">
                    <a:schemeClr val="accent2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CC103645-AC59-3B57-8D54-FBF72DA71446}"/>
                  </a:ext>
                </a:extLst>
              </p:cNvPr>
              <p:cNvGrpSpPr/>
              <p:nvPr/>
            </p:nvGrpSpPr>
            <p:grpSpPr>
              <a:xfrm>
                <a:off x="373166" y="3985761"/>
                <a:ext cx="11104070" cy="2872239"/>
                <a:chOff x="373166" y="3985761"/>
                <a:chExt cx="11104070" cy="2872239"/>
              </a:xfrm>
            </p:grpSpPr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11EE5AC0-3ACA-019D-4652-8DA0D26C1226}"/>
                    </a:ext>
                  </a:extLst>
                </p:cNvPr>
                <p:cNvSpPr/>
                <p:nvPr/>
              </p:nvSpPr>
              <p:spPr>
                <a:xfrm>
                  <a:off x="373166" y="5896728"/>
                  <a:ext cx="973034" cy="961272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accent1"/>
                    </a:gs>
                    <a:gs pos="8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19396D49-7316-3F66-B33E-6E91DB223FEC}"/>
                    </a:ext>
                  </a:extLst>
                </p:cNvPr>
                <p:cNvSpPr/>
                <p:nvPr/>
              </p:nvSpPr>
              <p:spPr>
                <a:xfrm>
                  <a:off x="1639546" y="5811520"/>
                  <a:ext cx="973034" cy="104648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14A2B394-BCDF-3DBD-7E95-864954C61842}"/>
                    </a:ext>
                  </a:extLst>
                </p:cNvPr>
                <p:cNvSpPr/>
                <p:nvPr/>
              </p:nvSpPr>
              <p:spPr>
                <a:xfrm>
                  <a:off x="2905926" y="5687602"/>
                  <a:ext cx="973034" cy="1170398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06CCE0BE-23C2-F503-972A-A41FCE191BAA}"/>
                    </a:ext>
                  </a:extLst>
                </p:cNvPr>
                <p:cNvSpPr/>
                <p:nvPr/>
              </p:nvSpPr>
              <p:spPr>
                <a:xfrm>
                  <a:off x="4172306" y="5577840"/>
                  <a:ext cx="973034" cy="1280160"/>
                </a:xfrm>
                <a:prstGeom prst="rect">
                  <a:avLst/>
                </a:prstGeom>
                <a:gradFill flip="none" rotWithShape="1">
                  <a:gsLst>
                    <a:gs pos="96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4694F034-6CCE-FF75-F365-FD93D9D85908}"/>
                    </a:ext>
                  </a:extLst>
                </p:cNvPr>
                <p:cNvSpPr/>
                <p:nvPr/>
              </p:nvSpPr>
              <p:spPr>
                <a:xfrm>
                  <a:off x="5438686" y="5417820"/>
                  <a:ext cx="973034" cy="1440180"/>
                </a:xfrm>
                <a:prstGeom prst="rect">
                  <a:avLst/>
                </a:prstGeom>
                <a:gradFill flip="none" rotWithShape="1">
                  <a:gsLst>
                    <a:gs pos="93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矩形 43">
                  <a:extLst>
                    <a:ext uri="{FF2B5EF4-FFF2-40B4-BE49-F238E27FC236}">
                      <a16:creationId xmlns:a16="http://schemas.microsoft.com/office/drawing/2014/main" id="{E794C0BE-8D3B-AD88-4926-7B69C7D7E8ED}"/>
                    </a:ext>
                  </a:extLst>
                </p:cNvPr>
                <p:cNvSpPr/>
                <p:nvPr/>
              </p:nvSpPr>
              <p:spPr>
                <a:xfrm>
                  <a:off x="6705066" y="5207024"/>
                  <a:ext cx="973034" cy="1650976"/>
                </a:xfrm>
                <a:prstGeom prst="rect">
                  <a:avLst/>
                </a:prstGeom>
                <a:gradFill flip="none" rotWithShape="1">
                  <a:gsLst>
                    <a:gs pos="86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640C950B-8D37-E64A-34E3-AE8F82B429C6}"/>
                    </a:ext>
                  </a:extLst>
                </p:cNvPr>
                <p:cNvSpPr/>
                <p:nvPr/>
              </p:nvSpPr>
              <p:spPr>
                <a:xfrm>
                  <a:off x="7971446" y="4917440"/>
                  <a:ext cx="973034" cy="1940560"/>
                </a:xfrm>
                <a:prstGeom prst="rect">
                  <a:avLst/>
                </a:prstGeom>
                <a:gradFill flip="none" rotWithShape="1">
                  <a:gsLst>
                    <a:gs pos="86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19B66625-8CDE-F23D-F22C-B1AAC12CFF63}"/>
                    </a:ext>
                  </a:extLst>
                </p:cNvPr>
                <p:cNvSpPr/>
                <p:nvPr/>
              </p:nvSpPr>
              <p:spPr>
                <a:xfrm>
                  <a:off x="9237826" y="4539522"/>
                  <a:ext cx="973034" cy="2318478"/>
                </a:xfrm>
                <a:prstGeom prst="rect">
                  <a:avLst/>
                </a:prstGeom>
                <a:gradFill flip="none" rotWithShape="1">
                  <a:gsLst>
                    <a:gs pos="91000">
                      <a:schemeClr val="accent1"/>
                    </a:gs>
                    <a:gs pos="12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BFCA469C-EC20-3F8E-D4F7-4E433231CDE1}"/>
                    </a:ext>
                  </a:extLst>
                </p:cNvPr>
                <p:cNvSpPr/>
                <p:nvPr/>
              </p:nvSpPr>
              <p:spPr>
                <a:xfrm>
                  <a:off x="10504202" y="3985761"/>
                  <a:ext cx="973034" cy="2872239"/>
                </a:xfrm>
                <a:prstGeom prst="rect">
                  <a:avLst/>
                </a:prstGeom>
                <a:gradFill flip="none" rotWithShape="1">
                  <a:gsLst>
                    <a:gs pos="83000">
                      <a:schemeClr val="accent1"/>
                    </a:gs>
                    <a:gs pos="10000">
                      <a:schemeClr val="accent1">
                        <a:lumMod val="75000"/>
                        <a:alpha val="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FC14BB-4DA1-8CF2-39F7-C620AFFE0F96}"/>
                </a:ext>
              </a:extLst>
            </p:cNvPr>
            <p:cNvGrpSpPr/>
            <p:nvPr/>
          </p:nvGrpSpPr>
          <p:grpSpPr>
            <a:xfrm>
              <a:off x="373166" y="1578504"/>
              <a:ext cx="11093910" cy="4757986"/>
              <a:chOff x="373166" y="1578504"/>
              <a:chExt cx="11093910" cy="4757986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8BA7E44-367D-8758-6200-C320CF4B85B3}"/>
                  </a:ext>
                </a:extLst>
              </p:cNvPr>
              <p:cNvSpPr/>
              <p:nvPr/>
            </p:nvSpPr>
            <p:spPr>
              <a:xfrm>
                <a:off x="2591948" y="3030451"/>
                <a:ext cx="2218782" cy="2903893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51000">
                    <a:schemeClr val="accent2">
                      <a:alpha val="5000"/>
                    </a:schemeClr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2000">
                      <a:schemeClr val="tx1">
                        <a:alpha val="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D3542B4-8993-2717-FE82-0639EFA82F45}"/>
                  </a:ext>
                </a:extLst>
              </p:cNvPr>
              <p:cNvSpPr/>
              <p:nvPr/>
            </p:nvSpPr>
            <p:spPr>
              <a:xfrm>
                <a:off x="4810730" y="2590689"/>
                <a:ext cx="2218782" cy="3306039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50000">
                    <a:schemeClr val="accent1">
                      <a:alpha val="10000"/>
                    </a:schemeClr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2000">
                      <a:schemeClr val="tx1">
                        <a:alpha val="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F59D73AC-BE44-07FE-1A7E-F8EE30D6CCEE}"/>
                  </a:ext>
                </a:extLst>
              </p:cNvPr>
              <p:cNvSpPr/>
              <p:nvPr/>
            </p:nvSpPr>
            <p:spPr>
              <a:xfrm>
                <a:off x="9248294" y="1578504"/>
                <a:ext cx="2218782" cy="3451435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50000">
                    <a:schemeClr val="accent1">
                      <a:alpha val="10000"/>
                    </a:schemeClr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2000">
                      <a:schemeClr val="tx1">
                        <a:alpha val="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C8AD875-A67A-7042-4F4C-D4464E4C9AE7}"/>
                  </a:ext>
                </a:extLst>
              </p:cNvPr>
              <p:cNvSpPr/>
              <p:nvPr/>
            </p:nvSpPr>
            <p:spPr>
              <a:xfrm>
                <a:off x="7032868" y="1804044"/>
                <a:ext cx="2218782" cy="3715004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51000">
                    <a:schemeClr val="accent2">
                      <a:alpha val="5000"/>
                    </a:schemeClr>
                  </a:gs>
                  <a:gs pos="0">
                    <a:schemeClr val="accent2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2000">
                      <a:schemeClr val="tx1">
                        <a:alpha val="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C3BD378A-4DE2-AB3C-AB01-846D5D05A156}"/>
                  </a:ext>
                </a:extLst>
              </p:cNvPr>
              <p:cNvSpPr/>
              <p:nvPr/>
            </p:nvSpPr>
            <p:spPr>
              <a:xfrm>
                <a:off x="373166" y="3432597"/>
                <a:ext cx="2218782" cy="2903893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50000">
                    <a:schemeClr val="accent1">
                      <a:alpha val="10000"/>
                    </a:schemeClr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2000">
                      <a:schemeClr val="tx1">
                        <a:alpha val="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4AF6D64A-90C2-0D77-B036-08BC9D3706EF}"/>
              </a:ext>
            </a:extLst>
          </p:cNvPr>
          <p:cNvSpPr txBox="1"/>
          <p:nvPr/>
        </p:nvSpPr>
        <p:spPr>
          <a:xfrm>
            <a:off x="1054847" y="841349"/>
            <a:ext cx="410428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市场管理升级及规划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6402E07-ACD5-ED3C-2C78-EADE495AF021}"/>
              </a:ext>
            </a:extLst>
          </p:cNvPr>
          <p:cNvSpPr txBox="1"/>
          <p:nvPr/>
        </p:nvSpPr>
        <p:spPr>
          <a:xfrm>
            <a:off x="774671" y="3537046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市场评估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40C33D-B0CE-BCA8-20B9-10199CB61C90}"/>
              </a:ext>
            </a:extLst>
          </p:cNvPr>
          <p:cNvSpPr txBox="1"/>
          <p:nvPr/>
        </p:nvSpPr>
        <p:spPr>
          <a:xfrm>
            <a:off x="5259028" y="2496597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effectLst/>
                <a:uLnTx/>
                <a:uFillTx/>
                <a:latin typeface="+mj-ea"/>
                <a:ea typeface="+mj-ea"/>
                <a:cs typeface="+mn-cs"/>
              </a:rPr>
              <a:t>组合分析</a:t>
            </a:r>
            <a:endParaRPr lang="zh-CN" altLang="en-US" sz="2400" b="1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</a:gra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000C86-256A-CCE9-21D1-15BCF1C06399}"/>
              </a:ext>
            </a:extLst>
          </p:cNvPr>
          <p:cNvSpPr txBox="1"/>
          <p:nvPr/>
        </p:nvSpPr>
        <p:spPr>
          <a:xfrm>
            <a:off x="2924237" y="3016821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定制计划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A67426-9337-F234-F8CA-03E1C750C27A}"/>
              </a:ext>
            </a:extLst>
          </p:cNvPr>
          <p:cNvSpPr txBox="1"/>
          <p:nvPr/>
        </p:nvSpPr>
        <p:spPr>
          <a:xfrm>
            <a:off x="7442905" y="1976373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4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优化业务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CE269FE-F330-5402-ED9D-E3DD2BDACE91}"/>
              </a:ext>
            </a:extLst>
          </p:cNvPr>
          <p:cNvSpPr txBox="1"/>
          <p:nvPr/>
        </p:nvSpPr>
        <p:spPr>
          <a:xfrm>
            <a:off x="9649799" y="1456149"/>
            <a:ext cx="1415772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effectLst/>
                <a:uLnTx/>
                <a:uFillTx/>
                <a:latin typeface="+mj-ea"/>
                <a:ea typeface="+mj-ea"/>
                <a:cs typeface="+mn-cs"/>
              </a:rPr>
              <a:t>评估绩效</a:t>
            </a:r>
            <a:endParaRPr lang="zh-CN" altLang="en-US" sz="2400" b="1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</a:gradFill>
              <a:latin typeface="+mj-ea"/>
              <a:ea typeface="+mj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CF7FFA1-145E-8B27-D19C-475810CC7E66}"/>
              </a:ext>
            </a:extLst>
          </p:cNvPr>
          <p:cNvSpPr txBox="1"/>
          <p:nvPr/>
        </p:nvSpPr>
        <p:spPr>
          <a:xfrm>
            <a:off x="799008" y="4163928"/>
            <a:ext cx="1411312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更新公司3-5年业务发展方向和目标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C9D8E10-DE5A-13D2-B9F8-BD8EC263D396}"/>
              </a:ext>
            </a:extLst>
          </p:cNvPr>
          <p:cNvSpPr txBox="1"/>
          <p:nvPr/>
        </p:nvSpPr>
        <p:spPr>
          <a:xfrm>
            <a:off x="2924237" y="3586248"/>
            <a:ext cx="1646534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制定细分市场技术服务策略和计划更新销量预测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8F90917-D819-C024-46E3-1AC6C49271C1}"/>
              </a:ext>
            </a:extLst>
          </p:cNvPr>
          <p:cNvSpPr txBox="1"/>
          <p:nvPr/>
        </p:nvSpPr>
        <p:spPr>
          <a:xfrm>
            <a:off x="5218076" y="3034218"/>
            <a:ext cx="1542975" cy="95154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更新细分市场客户Wants and Needs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7307FC2-047E-B682-0A33-5952FB38DA53}"/>
              </a:ext>
            </a:extLst>
          </p:cNvPr>
          <p:cNvSpPr txBox="1"/>
          <p:nvPr/>
        </p:nvSpPr>
        <p:spPr>
          <a:xfrm>
            <a:off x="7484751" y="2533847"/>
            <a:ext cx="1336022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制定跨领域产品/解决方案路标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1828F1E-AB96-6712-B33B-643EDCA6B101}"/>
              </a:ext>
            </a:extLst>
          </p:cNvPr>
          <p:cNvSpPr txBox="1"/>
          <p:nvPr/>
        </p:nvSpPr>
        <p:spPr>
          <a:xfrm>
            <a:off x="9661687" y="1975887"/>
            <a:ext cx="1478753" cy="95154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开发Charter评审计划，开发Charter</a:t>
            </a:r>
          </a:p>
        </p:txBody>
      </p:sp>
    </p:spTree>
    <p:extLst>
      <p:ext uri="{BB962C8B-B14F-4D97-AF65-F5344CB8AC3E}">
        <p14:creationId xmlns:p14="http://schemas.microsoft.com/office/powerpoint/2010/main" val="101157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AC11AA-E07F-DB4D-5F7A-186ABC476155}"/>
              </a:ext>
            </a:extLst>
          </p:cNvPr>
          <p:cNvSpPr txBox="1"/>
          <p:nvPr/>
        </p:nvSpPr>
        <p:spPr>
          <a:xfrm>
            <a:off x="8779507" y="1939266"/>
            <a:ext cx="1857274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lt"/>
              </a:rPr>
              <a:t>04</a:t>
            </a:r>
            <a:endParaRPr lang="zh-CN" altLang="en-US" sz="9600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</a:gradFill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A730BF6-72D3-A55C-2564-3CA8D322E74F}"/>
              </a:ext>
            </a:extLst>
          </p:cNvPr>
          <p:cNvSpPr txBox="1"/>
          <p:nvPr/>
        </p:nvSpPr>
        <p:spPr>
          <a:xfrm>
            <a:off x="1969080" y="3421234"/>
            <a:ext cx="3671905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下步计划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8DA9515-E7B2-B2F5-FE87-0C360F9C7EBA}"/>
              </a:ext>
            </a:extLst>
          </p:cNvPr>
          <p:cNvSpPr txBox="1"/>
          <p:nvPr/>
        </p:nvSpPr>
        <p:spPr>
          <a:xfrm>
            <a:off x="1969080" y="4445305"/>
            <a:ext cx="34807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+mj-lt"/>
              </a:rPr>
              <a:t>next step plan</a:t>
            </a:r>
          </a:p>
        </p:txBody>
      </p:sp>
    </p:spTree>
    <p:extLst>
      <p:ext uri="{BB962C8B-B14F-4D97-AF65-F5344CB8AC3E}">
        <p14:creationId xmlns:p14="http://schemas.microsoft.com/office/powerpoint/2010/main" val="3014749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>
            <a:extLst>
              <a:ext uri="{FF2B5EF4-FFF2-40B4-BE49-F238E27FC236}">
                <a16:creationId xmlns:a16="http://schemas.microsoft.com/office/drawing/2014/main" id="{65BD5552-76FB-809A-B379-E0E60C185F00}"/>
              </a:ext>
            </a:extLst>
          </p:cNvPr>
          <p:cNvSpPr txBox="1"/>
          <p:nvPr/>
        </p:nvSpPr>
        <p:spPr>
          <a:xfrm>
            <a:off x="1054847" y="841349"/>
            <a:ext cx="410428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下一阶段工作计划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088721-CDA5-9591-1DBA-5D1284C12CB4}"/>
              </a:ext>
            </a:extLst>
          </p:cNvPr>
          <p:cNvSpPr txBox="1"/>
          <p:nvPr/>
        </p:nvSpPr>
        <p:spPr>
          <a:xfrm>
            <a:off x="874713" y="1837161"/>
            <a:ext cx="203132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亮化办公环境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A0A9C5-F97C-C24F-5556-50BE6234BCBD}"/>
              </a:ext>
            </a:extLst>
          </p:cNvPr>
          <p:cNvSpPr txBox="1"/>
          <p:nvPr/>
        </p:nvSpPr>
        <p:spPr>
          <a:xfrm>
            <a:off x="854145" y="2298826"/>
            <a:ext cx="2378525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对营业部门及各营业网点进行装修改造，进而打造成全市一流的精品网点，为客户提供更加方便、舒适的办公环境。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8160B2-29D8-EA74-2198-CB699BB3EC34}"/>
              </a:ext>
            </a:extLst>
          </p:cNvPr>
          <p:cNvSpPr txBox="1"/>
          <p:nvPr/>
        </p:nvSpPr>
        <p:spPr>
          <a:xfrm>
            <a:off x="3785316" y="1837161"/>
            <a:ext cx="203132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增设自动设备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436E56A-6E1F-20D1-3AA4-C64A228B8E9C}"/>
              </a:ext>
            </a:extLst>
          </p:cNvPr>
          <p:cNvSpPr txBox="1"/>
          <p:nvPr/>
        </p:nvSpPr>
        <p:spPr>
          <a:xfrm>
            <a:off x="3785316" y="2298826"/>
            <a:ext cx="2310684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/>
              <a:t>在信誉楼商厦增设</a:t>
            </a:r>
            <a:r>
              <a:rPr lang="en-US" altLang="zh-CN" dirty="0"/>
              <a:t>P0S</a:t>
            </a:r>
            <a:r>
              <a:rPr lang="zh-CN" altLang="en-US" dirty="0"/>
              <a:t>机，优化用卡环境，努力为客户创造快捷方便宽松的服务平台和金融环境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B253DC-C879-F731-9741-B6B3970B735E}"/>
              </a:ext>
            </a:extLst>
          </p:cNvPr>
          <p:cNvSpPr txBox="1"/>
          <p:nvPr/>
        </p:nvSpPr>
        <p:spPr>
          <a:xfrm>
            <a:off x="6556716" y="1837161"/>
            <a:ext cx="203132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启动提素工程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2B0AC6-9A54-C7C1-F556-1B8F8355D137}"/>
              </a:ext>
            </a:extLst>
          </p:cNvPr>
          <p:cNvSpPr txBox="1"/>
          <p:nvPr/>
        </p:nvSpPr>
        <p:spPr>
          <a:xfrm>
            <a:off x="6556716" y="2298826"/>
            <a:ext cx="2310684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/>
              <a:t>不断强化对员工的素质培训，提升柜员和客户经理的服务理念，从而巩固为客户提供优质服务的基础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92FB6E-485B-15EB-11FA-65643427BFCD}"/>
              </a:ext>
            </a:extLst>
          </p:cNvPr>
          <p:cNvSpPr txBox="1"/>
          <p:nvPr/>
        </p:nvSpPr>
        <p:spPr>
          <a:xfrm>
            <a:off x="9328116" y="1837083"/>
            <a:ext cx="2031325" cy="46166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加强行风行纪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3AFA7A0-BFC8-C176-B18E-7E6ED6788D70}"/>
              </a:ext>
            </a:extLst>
          </p:cNvPr>
          <p:cNvSpPr txBox="1"/>
          <p:nvPr/>
        </p:nvSpPr>
        <p:spPr>
          <a:xfrm>
            <a:off x="9328116" y="2298904"/>
            <a:ext cx="2117804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/>
              <a:t>在中层以上开展“三个把握住自己”自查活动，努力开创一个程序透明、政策透明的金融环境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B58C82CA-7702-CED8-8977-52F1E2DD643A}"/>
              </a:ext>
            </a:extLst>
          </p:cNvPr>
          <p:cNvCxnSpPr>
            <a:cxnSpLocks/>
          </p:cNvCxnSpPr>
          <p:nvPr/>
        </p:nvCxnSpPr>
        <p:spPr>
          <a:xfrm>
            <a:off x="9158824" y="2139193"/>
            <a:ext cx="0" cy="1434517"/>
          </a:xfrm>
          <a:prstGeom prst="line">
            <a:avLst/>
          </a:prstGeom>
          <a:ln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AE3F8ADA-5844-BC94-5E85-1EACD783B7C5}"/>
              </a:ext>
            </a:extLst>
          </p:cNvPr>
          <p:cNvCxnSpPr>
            <a:cxnSpLocks/>
          </p:cNvCxnSpPr>
          <p:nvPr/>
        </p:nvCxnSpPr>
        <p:spPr>
          <a:xfrm>
            <a:off x="3504644" y="2122415"/>
            <a:ext cx="0" cy="1434517"/>
          </a:xfrm>
          <a:prstGeom prst="line">
            <a:avLst/>
          </a:prstGeom>
          <a:ln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AF066DF-0BAD-272D-07D4-DB418E94BEAC}"/>
              </a:ext>
            </a:extLst>
          </p:cNvPr>
          <p:cNvCxnSpPr>
            <a:cxnSpLocks/>
          </p:cNvCxnSpPr>
          <p:nvPr/>
        </p:nvCxnSpPr>
        <p:spPr>
          <a:xfrm>
            <a:off x="6319780" y="2122415"/>
            <a:ext cx="0" cy="1434517"/>
          </a:xfrm>
          <a:prstGeom prst="line">
            <a:avLst/>
          </a:prstGeom>
          <a:ln>
            <a:solidFill>
              <a:schemeClr val="tx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21A89BED-3A28-CE66-1249-AA428F481248}"/>
              </a:ext>
            </a:extLst>
          </p:cNvPr>
          <p:cNvGrpSpPr/>
          <p:nvPr/>
        </p:nvGrpSpPr>
        <p:grpSpPr>
          <a:xfrm>
            <a:off x="0" y="3792071"/>
            <a:ext cx="12193866" cy="3303546"/>
            <a:chOff x="0" y="3792071"/>
            <a:chExt cx="12193866" cy="3303546"/>
          </a:xfrm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7F63336-7565-11D9-E888-1128EFC18AF3}"/>
                </a:ext>
              </a:extLst>
            </p:cNvPr>
            <p:cNvSpPr/>
            <p:nvPr/>
          </p:nvSpPr>
          <p:spPr>
            <a:xfrm>
              <a:off x="1866" y="4242326"/>
              <a:ext cx="12192000" cy="2615674"/>
            </a:xfrm>
            <a:custGeom>
              <a:avLst/>
              <a:gdLst>
                <a:gd name="connsiteX0" fmla="*/ 6096000 w 12192000"/>
                <a:gd name="connsiteY0" fmla="*/ 0 h 2615674"/>
                <a:gd name="connsiteX1" fmla="*/ 12115494 w 12192000"/>
                <a:gd name="connsiteY1" fmla="*/ 881655 h 2615674"/>
                <a:gd name="connsiteX2" fmla="*/ 12192000 w 12192000"/>
                <a:gd name="connsiteY2" fmla="*/ 924530 h 2615674"/>
                <a:gd name="connsiteX3" fmla="*/ 12192000 w 12192000"/>
                <a:gd name="connsiteY3" fmla="*/ 1962568 h 2615674"/>
                <a:gd name="connsiteX4" fmla="*/ 12115494 w 12192000"/>
                <a:gd name="connsiteY4" fmla="*/ 2005444 h 2615674"/>
                <a:gd name="connsiteX5" fmla="*/ 10251518 w 12192000"/>
                <a:gd name="connsiteY5" fmla="*/ 2557462 h 2615674"/>
                <a:gd name="connsiteX6" fmla="*/ 9899219 w 12192000"/>
                <a:gd name="connsiteY6" fmla="*/ 2615674 h 2615674"/>
                <a:gd name="connsiteX7" fmla="*/ 2292781 w 12192000"/>
                <a:gd name="connsiteY7" fmla="*/ 2615674 h 2615674"/>
                <a:gd name="connsiteX8" fmla="*/ 1940482 w 12192000"/>
                <a:gd name="connsiteY8" fmla="*/ 2557462 h 2615674"/>
                <a:gd name="connsiteX9" fmla="*/ 76506 w 12192000"/>
                <a:gd name="connsiteY9" fmla="*/ 2005444 h 2615674"/>
                <a:gd name="connsiteX10" fmla="*/ 0 w 12192000"/>
                <a:gd name="connsiteY10" fmla="*/ 1962568 h 2615674"/>
                <a:gd name="connsiteX11" fmla="*/ 0 w 12192000"/>
                <a:gd name="connsiteY11" fmla="*/ 924530 h 2615674"/>
                <a:gd name="connsiteX12" fmla="*/ 76506 w 12192000"/>
                <a:gd name="connsiteY12" fmla="*/ 881655 h 2615674"/>
                <a:gd name="connsiteX13" fmla="*/ 6096000 w 12192000"/>
                <a:gd name="connsiteY13" fmla="*/ 0 h 261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2615674">
                  <a:moveTo>
                    <a:pt x="6096000" y="0"/>
                  </a:moveTo>
                  <a:cubicBezTo>
                    <a:pt x="8802007" y="0"/>
                    <a:pt x="11123749" y="363543"/>
                    <a:pt x="12115494" y="881655"/>
                  </a:cubicBezTo>
                  <a:lnTo>
                    <a:pt x="12192000" y="924530"/>
                  </a:lnTo>
                  <a:lnTo>
                    <a:pt x="12192000" y="1962568"/>
                  </a:lnTo>
                  <a:lnTo>
                    <a:pt x="12115494" y="2005444"/>
                  </a:lnTo>
                  <a:cubicBezTo>
                    <a:pt x="11702267" y="2221323"/>
                    <a:pt x="11058138" y="2410368"/>
                    <a:pt x="10251518" y="2557462"/>
                  </a:cubicBezTo>
                  <a:lnTo>
                    <a:pt x="9899219" y="2615674"/>
                  </a:lnTo>
                  <a:lnTo>
                    <a:pt x="2292781" y="2615674"/>
                  </a:lnTo>
                  <a:lnTo>
                    <a:pt x="1940482" y="2557462"/>
                  </a:lnTo>
                  <a:cubicBezTo>
                    <a:pt x="1133863" y="2410368"/>
                    <a:pt x="489733" y="2221323"/>
                    <a:pt x="76506" y="2005444"/>
                  </a:cubicBezTo>
                  <a:lnTo>
                    <a:pt x="0" y="1962568"/>
                  </a:lnTo>
                  <a:lnTo>
                    <a:pt x="0" y="924530"/>
                  </a:lnTo>
                  <a:lnTo>
                    <a:pt x="76506" y="881655"/>
                  </a:lnTo>
                  <a:cubicBezTo>
                    <a:pt x="1068252" y="363543"/>
                    <a:pt x="3389993" y="0"/>
                    <a:pt x="6096000" y="0"/>
                  </a:cubicBezTo>
                  <a:close/>
                </a:path>
              </a:pathLst>
            </a:custGeom>
            <a:noFill/>
            <a:ln w="158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77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C312DAE-A00B-531D-DD4E-C2EEE1DD6F9B}"/>
                </a:ext>
              </a:extLst>
            </p:cNvPr>
            <p:cNvSpPr/>
            <p:nvPr/>
          </p:nvSpPr>
          <p:spPr>
            <a:xfrm>
              <a:off x="2212757" y="4534105"/>
              <a:ext cx="7766486" cy="1216008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77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1BD09AF-640E-7ABB-8655-03C5CD55D803}"/>
                </a:ext>
              </a:extLst>
            </p:cNvPr>
            <p:cNvSpPr/>
            <p:nvPr/>
          </p:nvSpPr>
          <p:spPr>
            <a:xfrm>
              <a:off x="921945" y="4596401"/>
              <a:ext cx="10348110" cy="2019405"/>
            </a:xfrm>
            <a:prstGeom prst="ellipse">
              <a:avLst/>
            </a:prstGeom>
            <a:gradFill>
              <a:gsLst>
                <a:gs pos="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1090D225-751D-23F0-E0FC-802A99E84403}"/>
                </a:ext>
              </a:extLst>
            </p:cNvPr>
            <p:cNvSpPr/>
            <p:nvPr/>
          </p:nvSpPr>
          <p:spPr>
            <a:xfrm>
              <a:off x="0" y="4514224"/>
              <a:ext cx="12192000" cy="2343776"/>
            </a:xfrm>
            <a:custGeom>
              <a:avLst/>
              <a:gdLst>
                <a:gd name="connsiteX0" fmla="*/ 6096000 w 12192000"/>
                <a:gd name="connsiteY0" fmla="*/ 0 h 2343776"/>
                <a:gd name="connsiteX1" fmla="*/ 12115494 w 12192000"/>
                <a:gd name="connsiteY1" fmla="*/ 881655 h 2343776"/>
                <a:gd name="connsiteX2" fmla="*/ 12192000 w 12192000"/>
                <a:gd name="connsiteY2" fmla="*/ 924530 h 2343776"/>
                <a:gd name="connsiteX3" fmla="*/ 12192000 w 12192000"/>
                <a:gd name="connsiteY3" fmla="*/ 1962568 h 2343776"/>
                <a:gd name="connsiteX4" fmla="*/ 12115494 w 12192000"/>
                <a:gd name="connsiteY4" fmla="*/ 2005444 h 2343776"/>
                <a:gd name="connsiteX5" fmla="*/ 11513167 w 12192000"/>
                <a:gd name="connsiteY5" fmla="*/ 2250651 h 2343776"/>
                <a:gd name="connsiteX6" fmla="*/ 11198017 w 12192000"/>
                <a:gd name="connsiteY6" fmla="*/ 2343776 h 2343776"/>
                <a:gd name="connsiteX7" fmla="*/ 993983 w 12192000"/>
                <a:gd name="connsiteY7" fmla="*/ 2343776 h 2343776"/>
                <a:gd name="connsiteX8" fmla="*/ 678834 w 12192000"/>
                <a:gd name="connsiteY8" fmla="*/ 2250651 h 2343776"/>
                <a:gd name="connsiteX9" fmla="*/ 76506 w 12192000"/>
                <a:gd name="connsiteY9" fmla="*/ 2005444 h 2343776"/>
                <a:gd name="connsiteX10" fmla="*/ 0 w 12192000"/>
                <a:gd name="connsiteY10" fmla="*/ 1962568 h 2343776"/>
                <a:gd name="connsiteX11" fmla="*/ 0 w 12192000"/>
                <a:gd name="connsiteY11" fmla="*/ 924530 h 2343776"/>
                <a:gd name="connsiteX12" fmla="*/ 76506 w 12192000"/>
                <a:gd name="connsiteY12" fmla="*/ 881655 h 2343776"/>
                <a:gd name="connsiteX13" fmla="*/ 6096000 w 12192000"/>
                <a:gd name="connsiteY13" fmla="*/ 0 h 234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2343776">
                  <a:moveTo>
                    <a:pt x="6096000" y="0"/>
                  </a:moveTo>
                  <a:cubicBezTo>
                    <a:pt x="8802007" y="0"/>
                    <a:pt x="11123749" y="363543"/>
                    <a:pt x="12115494" y="881655"/>
                  </a:cubicBezTo>
                  <a:lnTo>
                    <a:pt x="12192000" y="924530"/>
                  </a:lnTo>
                  <a:lnTo>
                    <a:pt x="12192000" y="1962568"/>
                  </a:lnTo>
                  <a:lnTo>
                    <a:pt x="12115494" y="2005444"/>
                  </a:lnTo>
                  <a:cubicBezTo>
                    <a:pt x="11950203" y="2091796"/>
                    <a:pt x="11747968" y="2173854"/>
                    <a:pt x="11513167" y="2250651"/>
                  </a:cubicBezTo>
                  <a:lnTo>
                    <a:pt x="11198017" y="2343776"/>
                  </a:lnTo>
                  <a:lnTo>
                    <a:pt x="993983" y="2343776"/>
                  </a:lnTo>
                  <a:lnTo>
                    <a:pt x="678834" y="2250651"/>
                  </a:lnTo>
                  <a:cubicBezTo>
                    <a:pt x="444032" y="2173854"/>
                    <a:pt x="241797" y="2091796"/>
                    <a:pt x="76506" y="2005444"/>
                  </a:cubicBezTo>
                  <a:lnTo>
                    <a:pt x="0" y="1962568"/>
                  </a:lnTo>
                  <a:lnTo>
                    <a:pt x="0" y="924530"/>
                  </a:lnTo>
                  <a:lnTo>
                    <a:pt x="76506" y="881655"/>
                  </a:lnTo>
                  <a:cubicBezTo>
                    <a:pt x="1068252" y="363543"/>
                    <a:pt x="3389993" y="0"/>
                    <a:pt x="6096000" y="0"/>
                  </a:cubicBezTo>
                  <a:close/>
                </a:path>
              </a:pathLst>
            </a:custGeom>
            <a:noFill/>
            <a:ln w="158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77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5DF1AC13-048B-2AE2-B078-C6DB7696DA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0818" y="5285162"/>
              <a:ext cx="0" cy="1387408"/>
            </a:xfrm>
            <a:prstGeom prst="line">
              <a:avLst/>
            </a:prstGeom>
            <a:ln w="34925" cap="rnd">
              <a:gradFill>
                <a:gsLst>
                  <a:gs pos="24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F7D0CB2A-9E4A-920C-505D-45D8BCC857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082" y="4242326"/>
              <a:ext cx="0" cy="1393164"/>
            </a:xfrm>
            <a:prstGeom prst="line">
              <a:avLst/>
            </a:prstGeom>
            <a:ln w="57150"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BF162BDD-CE78-A85C-796B-7931FC8C31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0727" y="4071785"/>
              <a:ext cx="0" cy="1907082"/>
            </a:xfrm>
            <a:prstGeom prst="line">
              <a:avLst/>
            </a:prstGeom>
            <a:ln w="12700" cap="rnd">
              <a:gradFill>
                <a:gsLst>
                  <a:gs pos="24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C96F584C-DE71-BA6B-7175-BB4420746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5471" y="4862116"/>
              <a:ext cx="0" cy="2233501"/>
            </a:xfrm>
            <a:prstGeom prst="line">
              <a:avLst/>
            </a:prstGeom>
            <a:ln w="12700" cap="rnd">
              <a:gradFill>
                <a:gsLst>
                  <a:gs pos="24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5315791A-0A52-6119-533C-E29C57864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792071"/>
              <a:ext cx="0" cy="1500912"/>
            </a:xfrm>
            <a:prstGeom prst="line">
              <a:avLst/>
            </a:prstGeom>
            <a:ln w="76200"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78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 descr="建筑的设计&#10;&#10;低可信度描述已自动生成">
            <a:extLst>
              <a:ext uri="{FF2B5EF4-FFF2-40B4-BE49-F238E27FC236}">
                <a16:creationId xmlns:a16="http://schemas.microsoft.com/office/drawing/2014/main" id="{8F2FA0F7-EEA1-EE79-53FF-88091262D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6"/>
          <a:stretch/>
        </p:blipFill>
        <p:spPr>
          <a:xfrm rot="5400000" flipH="1">
            <a:off x="2677104" y="-2640788"/>
            <a:ext cx="6858001" cy="12212208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B38C69C-D847-783D-17CA-F13778FE637D}"/>
              </a:ext>
            </a:extLst>
          </p:cNvPr>
          <p:cNvSpPr/>
          <p:nvPr/>
        </p:nvSpPr>
        <p:spPr>
          <a:xfrm rot="1486949">
            <a:off x="-1079365" y="-1074369"/>
            <a:ext cx="6909983" cy="8574702"/>
          </a:xfrm>
          <a:custGeom>
            <a:avLst/>
            <a:gdLst>
              <a:gd name="connsiteX0" fmla="*/ 0 w 6909983"/>
              <a:gd name="connsiteY0" fmla="*/ 2348286 h 8574702"/>
              <a:gd name="connsiteX1" fmla="*/ 5086239 w 6909983"/>
              <a:gd name="connsiteY1" fmla="*/ 0 h 8574702"/>
              <a:gd name="connsiteX2" fmla="*/ 5218286 w 6909983"/>
              <a:gd name="connsiteY2" fmla="*/ 98136 h 8574702"/>
              <a:gd name="connsiteX3" fmla="*/ 6909983 w 6909983"/>
              <a:gd name="connsiteY3" fmla="*/ 3990408 h 8574702"/>
              <a:gd name="connsiteX4" fmla="*/ 5913200 w 6909983"/>
              <a:gd name="connsiteY4" fmla="*/ 7146493 h 8574702"/>
              <a:gd name="connsiteX5" fmla="*/ 5882337 w 6909983"/>
              <a:gd name="connsiteY5" fmla="*/ 7186094 h 8574702"/>
              <a:gd name="connsiteX6" fmla="*/ 2874699 w 6909983"/>
              <a:gd name="connsiteY6" fmla="*/ 8574702 h 85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9983" h="8574702">
                <a:moveTo>
                  <a:pt x="0" y="2348286"/>
                </a:moveTo>
                <a:lnTo>
                  <a:pt x="5086239" y="0"/>
                </a:lnTo>
                <a:lnTo>
                  <a:pt x="5218286" y="98136"/>
                </a:lnTo>
                <a:cubicBezTo>
                  <a:pt x="6238934" y="941668"/>
                  <a:pt x="6909983" y="2370171"/>
                  <a:pt x="6909983" y="3990408"/>
                </a:cubicBezTo>
                <a:cubicBezTo>
                  <a:pt x="6909983" y="5205586"/>
                  <a:pt x="6532519" y="6312914"/>
                  <a:pt x="5913200" y="7146493"/>
                </a:cubicBezTo>
                <a:lnTo>
                  <a:pt x="5882337" y="7186094"/>
                </a:lnTo>
                <a:lnTo>
                  <a:pt x="2874699" y="85747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D61CF1-C410-E86F-C9EB-3B7FB1CE8843}"/>
              </a:ext>
            </a:extLst>
          </p:cNvPr>
          <p:cNvSpPr txBox="1"/>
          <p:nvPr/>
        </p:nvSpPr>
        <p:spPr>
          <a:xfrm>
            <a:off x="8445685" y="1454078"/>
            <a:ext cx="192517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 b="1" dirty="0">
                <a:latin typeface="+mj-ea"/>
                <a:ea typeface="+mj-ea"/>
              </a:rPr>
              <a:t>工作概况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1BB494-D179-3A1E-5DB0-FD0B7AA22DFE}"/>
              </a:ext>
            </a:extLst>
          </p:cNvPr>
          <p:cNvSpPr txBox="1"/>
          <p:nvPr/>
        </p:nvSpPr>
        <p:spPr>
          <a:xfrm>
            <a:off x="8445685" y="1927495"/>
            <a:ext cx="1491696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400" dirty="0">
                <a:latin typeface="+mj-lt"/>
              </a:rPr>
              <a:t>Job overview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50EBE51-1FDC-49DC-0A4D-647F06D73571}"/>
              </a:ext>
            </a:extLst>
          </p:cNvPr>
          <p:cNvGrpSpPr/>
          <p:nvPr/>
        </p:nvGrpSpPr>
        <p:grpSpPr>
          <a:xfrm>
            <a:off x="7747111" y="1504109"/>
            <a:ext cx="672990" cy="672988"/>
            <a:chOff x="7747111" y="1775611"/>
            <a:chExt cx="672990" cy="672988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82C0E3B-A097-247F-3513-A22B3FB06476}"/>
                </a:ext>
              </a:extLst>
            </p:cNvPr>
            <p:cNvSpPr/>
            <p:nvPr/>
          </p:nvSpPr>
          <p:spPr>
            <a:xfrm>
              <a:off x="7747111" y="1775611"/>
              <a:ext cx="672990" cy="672988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4CC841D-C39A-2D79-CEB2-9E2C61E9FBA9}"/>
                </a:ext>
              </a:extLst>
            </p:cNvPr>
            <p:cNvSpPr/>
            <p:nvPr/>
          </p:nvSpPr>
          <p:spPr>
            <a:xfrm>
              <a:off x="7792457" y="1820957"/>
              <a:ext cx="582298" cy="58229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5649C9E-3900-F003-6EEE-2A371AE370BC}"/>
                </a:ext>
              </a:extLst>
            </p:cNvPr>
            <p:cNvSpPr txBox="1"/>
            <p:nvPr/>
          </p:nvSpPr>
          <p:spPr>
            <a:xfrm>
              <a:off x="7867058" y="192743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01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E574335E-96F4-CC30-1E4B-2DA90D628A68}"/>
              </a:ext>
            </a:extLst>
          </p:cNvPr>
          <p:cNvSpPr txBox="1"/>
          <p:nvPr/>
        </p:nvSpPr>
        <p:spPr>
          <a:xfrm>
            <a:off x="8445685" y="2547301"/>
            <a:ext cx="192517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存在问题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80082BD-13F8-1C84-AA53-8C3DCF00C434}"/>
              </a:ext>
            </a:extLst>
          </p:cNvPr>
          <p:cNvSpPr txBox="1"/>
          <p:nvPr/>
        </p:nvSpPr>
        <p:spPr>
          <a:xfrm>
            <a:off x="8449172" y="3009061"/>
            <a:ext cx="2063819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400">
                <a:latin typeface="+mj-lt"/>
              </a:defRPr>
            </a:lvl1pPr>
          </a:lstStyle>
          <a:p>
            <a:r>
              <a:rPr lang="zh-CN" altLang="en-US" dirty="0"/>
              <a:t>There is problem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A30F0C0-84AA-7593-F778-477BE8111643}"/>
              </a:ext>
            </a:extLst>
          </p:cNvPr>
          <p:cNvGrpSpPr/>
          <p:nvPr/>
        </p:nvGrpSpPr>
        <p:grpSpPr>
          <a:xfrm>
            <a:off x="7747111" y="2580517"/>
            <a:ext cx="672990" cy="672988"/>
            <a:chOff x="7747111" y="1775611"/>
            <a:chExt cx="672990" cy="672988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A1057BA5-26D7-021A-7F67-F241DF84F7FF}"/>
                </a:ext>
              </a:extLst>
            </p:cNvPr>
            <p:cNvSpPr/>
            <p:nvPr/>
          </p:nvSpPr>
          <p:spPr>
            <a:xfrm>
              <a:off x="7747111" y="1775611"/>
              <a:ext cx="672990" cy="672988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16E2D3E1-7B03-7DF3-2FC1-2204E1D29EA9}"/>
                </a:ext>
              </a:extLst>
            </p:cNvPr>
            <p:cNvSpPr/>
            <p:nvPr/>
          </p:nvSpPr>
          <p:spPr>
            <a:xfrm>
              <a:off x="7792457" y="1820957"/>
              <a:ext cx="582298" cy="58229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6B7F6EC-59B2-BB4A-4973-374C5F6C4AE9}"/>
                </a:ext>
              </a:extLst>
            </p:cNvPr>
            <p:cNvSpPr txBox="1"/>
            <p:nvPr/>
          </p:nvSpPr>
          <p:spPr>
            <a:xfrm>
              <a:off x="7867058" y="192743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36AC5ED-C0B0-0943-E19F-CA7C41E7D140}"/>
              </a:ext>
            </a:extLst>
          </p:cNvPr>
          <p:cNvSpPr txBox="1"/>
          <p:nvPr/>
        </p:nvSpPr>
        <p:spPr>
          <a:xfrm>
            <a:off x="8403775" y="3628867"/>
            <a:ext cx="192517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解决方案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E087658-E4D0-996F-7A8D-4DDEB5B25E70}"/>
              </a:ext>
            </a:extLst>
          </p:cNvPr>
          <p:cNvSpPr txBox="1"/>
          <p:nvPr/>
        </p:nvSpPr>
        <p:spPr>
          <a:xfrm>
            <a:off x="8403775" y="4079761"/>
            <a:ext cx="1245431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400">
                <a:latin typeface="+mj-lt"/>
              </a:defRPr>
            </a:lvl1pPr>
          </a:lstStyle>
          <a:p>
            <a:r>
              <a:rPr lang="zh-CN" altLang="en-US" dirty="0"/>
              <a:t>solution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9C4AC38-10B5-EE5B-E8D7-5823C8F29D95}"/>
              </a:ext>
            </a:extLst>
          </p:cNvPr>
          <p:cNvGrpSpPr/>
          <p:nvPr/>
        </p:nvGrpSpPr>
        <p:grpSpPr>
          <a:xfrm>
            <a:off x="7747111" y="3628867"/>
            <a:ext cx="672990" cy="672988"/>
            <a:chOff x="7747111" y="1775611"/>
            <a:chExt cx="672990" cy="672988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E37835F9-588E-5FED-0C76-5203278B94F1}"/>
                </a:ext>
              </a:extLst>
            </p:cNvPr>
            <p:cNvSpPr/>
            <p:nvPr/>
          </p:nvSpPr>
          <p:spPr>
            <a:xfrm>
              <a:off x="7747111" y="1775611"/>
              <a:ext cx="672990" cy="672988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5A1160F-F381-EC91-B4EB-9FA0688D843A}"/>
                </a:ext>
              </a:extLst>
            </p:cNvPr>
            <p:cNvSpPr/>
            <p:nvPr/>
          </p:nvSpPr>
          <p:spPr>
            <a:xfrm>
              <a:off x="7792457" y="1820957"/>
              <a:ext cx="582298" cy="58229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A2BF3EA-D2EA-90CD-D1B5-25FCF617ED38}"/>
                </a:ext>
              </a:extLst>
            </p:cNvPr>
            <p:cNvSpPr txBox="1"/>
            <p:nvPr/>
          </p:nvSpPr>
          <p:spPr>
            <a:xfrm>
              <a:off x="7867058" y="192743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03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08FD3F42-3B5B-DC7A-3389-4ED79AAE81E2}"/>
              </a:ext>
            </a:extLst>
          </p:cNvPr>
          <p:cNvSpPr txBox="1"/>
          <p:nvPr/>
        </p:nvSpPr>
        <p:spPr>
          <a:xfrm>
            <a:off x="8374755" y="4643550"/>
            <a:ext cx="184135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下步计划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CD71A2A-2A0B-EE0E-8B7F-70B3529802A9}"/>
              </a:ext>
            </a:extLst>
          </p:cNvPr>
          <p:cNvSpPr txBox="1"/>
          <p:nvPr/>
        </p:nvSpPr>
        <p:spPr>
          <a:xfrm>
            <a:off x="8374755" y="5096145"/>
            <a:ext cx="1841352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400">
                <a:latin typeface="+mj-lt"/>
              </a:defRPr>
            </a:lvl1pPr>
          </a:lstStyle>
          <a:p>
            <a:r>
              <a:rPr lang="zh-CN" altLang="en-US" dirty="0"/>
              <a:t>next step plan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5868FDA5-20CB-CF80-C083-ED9BF478F98A}"/>
              </a:ext>
            </a:extLst>
          </p:cNvPr>
          <p:cNvGrpSpPr/>
          <p:nvPr/>
        </p:nvGrpSpPr>
        <p:grpSpPr>
          <a:xfrm>
            <a:off x="7747111" y="4676708"/>
            <a:ext cx="672990" cy="672988"/>
            <a:chOff x="7747111" y="1775611"/>
            <a:chExt cx="672990" cy="672988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53B892E7-ABBC-2099-6503-30DCF847709F}"/>
                </a:ext>
              </a:extLst>
            </p:cNvPr>
            <p:cNvSpPr/>
            <p:nvPr/>
          </p:nvSpPr>
          <p:spPr>
            <a:xfrm>
              <a:off x="7747111" y="1775611"/>
              <a:ext cx="672990" cy="672988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50E05EEF-ED09-0AD9-3986-ED619DD258DC}"/>
                </a:ext>
              </a:extLst>
            </p:cNvPr>
            <p:cNvSpPr/>
            <p:nvPr/>
          </p:nvSpPr>
          <p:spPr>
            <a:xfrm>
              <a:off x="7792457" y="1820957"/>
              <a:ext cx="582298" cy="58229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F89493C-E1BE-9EEA-9AE9-0012F172B850}"/>
                </a:ext>
              </a:extLst>
            </p:cNvPr>
            <p:cNvSpPr txBox="1"/>
            <p:nvPr/>
          </p:nvSpPr>
          <p:spPr>
            <a:xfrm>
              <a:off x="7867058" y="192743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04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11AD1FC-7455-1131-682E-0EDFADAEEAA6}"/>
              </a:ext>
            </a:extLst>
          </p:cNvPr>
          <p:cNvSpPr/>
          <p:nvPr/>
        </p:nvSpPr>
        <p:spPr>
          <a:xfrm rot="1486949">
            <a:off x="-1147290" y="-1004432"/>
            <a:ext cx="6803194" cy="8473474"/>
          </a:xfrm>
          <a:custGeom>
            <a:avLst/>
            <a:gdLst>
              <a:gd name="connsiteX0" fmla="*/ 0 w 6803194"/>
              <a:gd name="connsiteY0" fmla="*/ 2247057 h 8473474"/>
              <a:gd name="connsiteX1" fmla="*/ 4866985 w 6803194"/>
              <a:gd name="connsiteY1" fmla="*/ 0 h 8473474"/>
              <a:gd name="connsiteX2" fmla="*/ 5062929 w 6803194"/>
              <a:gd name="connsiteY2" fmla="*/ 141559 h 8473474"/>
              <a:gd name="connsiteX3" fmla="*/ 6803194 w 6803194"/>
              <a:gd name="connsiteY3" fmla="*/ 4033831 h 8473474"/>
              <a:gd name="connsiteX4" fmla="*/ 5901855 w 6803194"/>
              <a:gd name="connsiteY4" fmla="*/ 7019600 h 8473474"/>
              <a:gd name="connsiteX5" fmla="*/ 5840114 w 6803194"/>
              <a:gd name="connsiteY5" fmla="*/ 7104360 h 8473474"/>
              <a:gd name="connsiteX6" fmla="*/ 2874699 w 6803194"/>
              <a:gd name="connsiteY6" fmla="*/ 8473474 h 847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3194" h="8473474">
                <a:moveTo>
                  <a:pt x="0" y="2247057"/>
                </a:moveTo>
                <a:lnTo>
                  <a:pt x="4866985" y="0"/>
                </a:lnTo>
                <a:lnTo>
                  <a:pt x="5062929" y="141559"/>
                </a:lnTo>
                <a:cubicBezTo>
                  <a:pt x="6112880" y="985090"/>
                  <a:pt x="6803194" y="2413593"/>
                  <a:pt x="6803194" y="4033831"/>
                </a:cubicBezTo>
                <a:cubicBezTo>
                  <a:pt x="6803194" y="5167997"/>
                  <a:pt x="6464941" y="6208214"/>
                  <a:pt x="5901855" y="7019600"/>
                </a:cubicBezTo>
                <a:lnTo>
                  <a:pt x="5840114" y="7104360"/>
                </a:lnTo>
                <a:lnTo>
                  <a:pt x="2874699" y="8473474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4" name="图片 53" descr="人在切蛋糕&#10;&#10;描述已自动生成">
            <a:extLst>
              <a:ext uri="{FF2B5EF4-FFF2-40B4-BE49-F238E27FC236}">
                <a16:creationId xmlns:a16="http://schemas.microsoft.com/office/drawing/2014/main" id="{9D0F888B-8AB7-7EB6-4231-962FCC04DB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44368" b="108"/>
          <a:stretch>
            <a:fillRect/>
          </a:stretch>
        </p:blipFill>
        <p:spPr>
          <a:xfrm>
            <a:off x="-27305" y="36316"/>
            <a:ext cx="5933063" cy="6850612"/>
          </a:xfrm>
          <a:custGeom>
            <a:avLst/>
            <a:gdLst>
              <a:gd name="connsiteX0" fmla="*/ 0 w 5933063"/>
              <a:gd name="connsiteY0" fmla="*/ 0 h 6850612"/>
              <a:gd name="connsiteX1" fmla="*/ 5364830 w 5933063"/>
              <a:gd name="connsiteY1" fmla="*/ 0 h 6850612"/>
              <a:gd name="connsiteX2" fmla="*/ 5479233 w 5933063"/>
              <a:gd name="connsiteY2" fmla="*/ 203270 h 6850612"/>
              <a:gd name="connsiteX3" fmla="*/ 5427688 w 5933063"/>
              <a:gd name="connsiteY3" fmla="*/ 4466560 h 6850612"/>
              <a:gd name="connsiteX4" fmla="*/ 3357799 w 5933063"/>
              <a:gd name="connsiteY4" fmla="*/ 6799539 h 6850612"/>
              <a:gd name="connsiteX5" fmla="*/ 3266215 w 5933063"/>
              <a:gd name="connsiteY5" fmla="*/ 6850612 h 6850612"/>
              <a:gd name="connsiteX6" fmla="*/ 0 w 5933063"/>
              <a:gd name="connsiteY6" fmla="*/ 6850612 h 685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3063" h="6850612">
                <a:moveTo>
                  <a:pt x="0" y="0"/>
                </a:moveTo>
                <a:lnTo>
                  <a:pt x="5364830" y="0"/>
                </a:lnTo>
                <a:lnTo>
                  <a:pt x="5479233" y="203270"/>
                </a:lnTo>
                <a:cubicBezTo>
                  <a:pt x="6078903" y="1409229"/>
                  <a:pt x="6106851" y="2995537"/>
                  <a:pt x="5427688" y="4466560"/>
                </a:cubicBezTo>
                <a:cubicBezTo>
                  <a:pt x="4952275" y="5496276"/>
                  <a:pt x="4209141" y="6298908"/>
                  <a:pt x="3357799" y="6799539"/>
                </a:cubicBezTo>
                <a:lnTo>
                  <a:pt x="3266215" y="6850612"/>
                </a:lnTo>
                <a:lnTo>
                  <a:pt x="0" y="6850612"/>
                </a:lnTo>
                <a:close/>
              </a:path>
            </a:pathLst>
          </a:cu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3C38342-7617-CDEC-B75E-FE5C31735C3F}"/>
              </a:ext>
            </a:extLst>
          </p:cNvPr>
          <p:cNvSpPr txBox="1"/>
          <p:nvPr/>
        </p:nvSpPr>
        <p:spPr>
          <a:xfrm>
            <a:off x="1169785" y="2040323"/>
            <a:ext cx="3134191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EB8A8C0-8FD4-E365-A823-2E3415CA580B}"/>
              </a:ext>
            </a:extLst>
          </p:cNvPr>
          <p:cNvSpPr txBox="1"/>
          <p:nvPr/>
        </p:nvSpPr>
        <p:spPr>
          <a:xfrm>
            <a:off x="1282156" y="3749917"/>
            <a:ext cx="2909448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+mj-lt"/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3701218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B75F98-2A6A-9AD0-C3A7-3B2FB8DD2CE8}"/>
              </a:ext>
            </a:extLst>
          </p:cNvPr>
          <p:cNvSpPr/>
          <p:nvPr/>
        </p:nvSpPr>
        <p:spPr>
          <a:xfrm>
            <a:off x="-13750" y="-17780"/>
            <a:ext cx="12205750" cy="6923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0CEE0AC-AFEA-0E32-7C39-3C6C15EBF0E9}"/>
              </a:ext>
            </a:extLst>
          </p:cNvPr>
          <p:cNvGrpSpPr/>
          <p:nvPr/>
        </p:nvGrpSpPr>
        <p:grpSpPr>
          <a:xfrm>
            <a:off x="0" y="47645"/>
            <a:ext cx="12251585" cy="6858001"/>
            <a:chOff x="-13750" y="47645"/>
            <a:chExt cx="12251585" cy="6858001"/>
          </a:xfrm>
        </p:grpSpPr>
        <p:pic>
          <p:nvPicPr>
            <p:cNvPr id="18" name="图片 17" descr="山上有雪&#10;&#10;描述已自动生成">
              <a:extLst>
                <a:ext uri="{FF2B5EF4-FFF2-40B4-BE49-F238E27FC236}">
                  <a16:creationId xmlns:a16="http://schemas.microsoft.com/office/drawing/2014/main" id="{1BD01DAE-CD53-0204-E0E6-EE4DD8357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3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2" b="90149" l="0" r="98035">
                          <a14:foregroundMark x1="23580" y1="41583" x2="4092" y2="29754"/>
                          <a14:foregroundMark x1="10202" y1="31288" x2="14509" y2="32983"/>
                          <a14:foregroundMark x1="4926" y1="26040" x2="162" y2="32983"/>
                          <a14:foregroundMark x1="162" y1="32983" x2="0" y2="33589"/>
                          <a14:foregroundMark x1="5680" y1="26040" x2="6406" y2="26363"/>
                          <a14:foregroundMark x1="7322" y1="26726" x2="8264" y2="27049"/>
                          <a14:foregroundMark x1="12301" y1="30198" x2="13997" y2="30521"/>
                          <a14:foregroundMark x1="21696" y1="35809" x2="23742" y2="35204"/>
                          <a14:foregroundMark x1="29690" y1="34719" x2="31682" y2="33952"/>
                          <a14:foregroundMark x1="33540" y1="31732" x2="35774" y2="30440"/>
                          <a14:foregroundMark x1="37577" y1="39201" x2="54590" y2="32136"/>
                          <a14:foregroundMark x1="62127" y1="26807" x2="64603" y2="25595"/>
                          <a14:foregroundMark x1="57631" y1="21962" x2="58331" y2="21437"/>
                          <a14:foregroundMark x1="70659" y1="28058" x2="84038" y2="35123"/>
                          <a14:foregroundMark x1="84038" y1="35123" x2="91359" y2="30198"/>
                          <a14:foregroundMark x1="91359" y1="30198" x2="96878" y2="30561"/>
                          <a14:foregroundMark x1="96878" y1="30561" x2="98035" y2="32660"/>
                          <a14:foregroundMark x1="81211" y1="31288" x2="82234" y2="28744"/>
                          <a14:foregroundMark x1="70229" y1="24990" x2="71252" y2="24425"/>
                          <a14:foregroundMark x1="95370" y1="26726" x2="95209" y2="24061"/>
                          <a14:foregroundMark x1="97712" y1="76262" x2="942" y2="88010"/>
                          <a14:foregroundMark x1="942" y1="88010" x2="942" y2="88010"/>
                          <a14:foregroundMark x1="85787" y1="90149" x2="18520" y2="89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0" t="4182" r="48808" b="62978"/>
            <a:stretch>
              <a:fillRect/>
            </a:stretch>
          </p:blipFill>
          <p:spPr>
            <a:xfrm>
              <a:off x="0" y="47645"/>
              <a:ext cx="12192000" cy="6858001"/>
            </a:xfrm>
            <a:custGeom>
              <a:avLst/>
              <a:gdLst>
                <a:gd name="connsiteX0" fmla="*/ 0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0 w 12192000"/>
                <a:gd name="connsiteY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1">
                  <a:moveTo>
                    <a:pt x="0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0" y="6858001"/>
                  </a:lnTo>
                  <a:close/>
                </a:path>
              </a:pathLst>
            </a:custGeom>
          </p:spPr>
        </p:pic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B493C0A-6FBE-345A-C9AB-739B9016485B}"/>
                </a:ext>
              </a:extLst>
            </p:cNvPr>
            <p:cNvSpPr/>
            <p:nvPr/>
          </p:nvSpPr>
          <p:spPr>
            <a:xfrm>
              <a:off x="-13750" y="2530069"/>
              <a:ext cx="12251585" cy="4070111"/>
            </a:xfrm>
            <a:custGeom>
              <a:avLst/>
              <a:gdLst>
                <a:gd name="connsiteX0" fmla="*/ 0 w 12251585"/>
                <a:gd name="connsiteY0" fmla="*/ 2688199 h 4070111"/>
                <a:gd name="connsiteX1" fmla="*/ 0 w 12251585"/>
                <a:gd name="connsiteY1" fmla="*/ 2811952 h 4070111"/>
                <a:gd name="connsiteX2" fmla="*/ 116878 w 12251585"/>
                <a:gd name="connsiteY2" fmla="*/ 2818827 h 4070111"/>
                <a:gd name="connsiteX3" fmla="*/ 240631 w 12251585"/>
                <a:gd name="connsiteY3" fmla="*/ 2729450 h 4070111"/>
                <a:gd name="connsiteX4" fmla="*/ 419386 w 12251585"/>
                <a:gd name="connsiteY4" fmla="*/ 2832578 h 4070111"/>
                <a:gd name="connsiteX5" fmla="*/ 529389 w 12251585"/>
                <a:gd name="connsiteY5" fmla="*/ 2880704 h 4070111"/>
                <a:gd name="connsiteX6" fmla="*/ 715019 w 12251585"/>
                <a:gd name="connsiteY6" fmla="*/ 2853203 h 4070111"/>
                <a:gd name="connsiteX7" fmla="*/ 907524 w 12251585"/>
                <a:gd name="connsiteY7" fmla="*/ 2976957 h 4070111"/>
                <a:gd name="connsiteX8" fmla="*/ 962526 w 12251585"/>
                <a:gd name="connsiteY8" fmla="*/ 3203838 h 4070111"/>
                <a:gd name="connsiteX9" fmla="*/ 1051903 w 12251585"/>
                <a:gd name="connsiteY9" fmla="*/ 3286340 h 4070111"/>
                <a:gd name="connsiteX10" fmla="*/ 1127530 w 12251585"/>
                <a:gd name="connsiteY10" fmla="*/ 3245089 h 4070111"/>
                <a:gd name="connsiteX11" fmla="*/ 1368162 w 12251585"/>
                <a:gd name="connsiteY11" fmla="*/ 3588848 h 4070111"/>
                <a:gd name="connsiteX12" fmla="*/ 1560667 w 12251585"/>
                <a:gd name="connsiteY12" fmla="*/ 3623224 h 4070111"/>
                <a:gd name="connsiteX13" fmla="*/ 1732547 w 12251585"/>
                <a:gd name="connsiteY13" fmla="*/ 3355092 h 4070111"/>
                <a:gd name="connsiteX14" fmla="*/ 1918177 w 12251585"/>
                <a:gd name="connsiteY14" fmla="*/ 3499471 h 4070111"/>
                <a:gd name="connsiteX15" fmla="*/ 2041930 w 12251585"/>
                <a:gd name="connsiteY15" fmla="*/ 3657600 h 4070111"/>
                <a:gd name="connsiteX16" fmla="*/ 2206935 w 12251585"/>
                <a:gd name="connsiteY16" fmla="*/ 3664475 h 4070111"/>
                <a:gd name="connsiteX17" fmla="*/ 2901329 w 12251585"/>
                <a:gd name="connsiteY17" fmla="*/ 4070111 h 4070111"/>
                <a:gd name="connsiteX18" fmla="*/ 3279464 w 12251585"/>
                <a:gd name="connsiteY18" fmla="*/ 3870731 h 4070111"/>
                <a:gd name="connsiteX19" fmla="*/ 3375717 w 12251585"/>
                <a:gd name="connsiteY19" fmla="*/ 3939483 h 4070111"/>
                <a:gd name="connsiteX20" fmla="*/ 3767603 w 12251585"/>
                <a:gd name="connsiteY20" fmla="*/ 3932608 h 4070111"/>
                <a:gd name="connsiteX21" fmla="*/ 4186989 w 12251585"/>
                <a:gd name="connsiteY21" fmla="*/ 3932608 h 4070111"/>
                <a:gd name="connsiteX22" fmla="*/ 4255741 w 12251585"/>
                <a:gd name="connsiteY22" fmla="*/ 3973859 h 4070111"/>
                <a:gd name="connsiteX23" fmla="*/ 4709503 w 12251585"/>
                <a:gd name="connsiteY23" fmla="*/ 3712602 h 4070111"/>
                <a:gd name="connsiteX24" fmla="*/ 4929509 w 12251585"/>
                <a:gd name="connsiteY24" fmla="*/ 3870731 h 4070111"/>
                <a:gd name="connsiteX25" fmla="*/ 5541401 w 12251585"/>
                <a:gd name="connsiteY25" fmla="*/ 3609474 h 4070111"/>
                <a:gd name="connsiteX26" fmla="*/ 5788908 w 12251585"/>
                <a:gd name="connsiteY26" fmla="*/ 3526972 h 4070111"/>
                <a:gd name="connsiteX27" fmla="*/ 5878285 w 12251585"/>
                <a:gd name="connsiteY27" fmla="*/ 3568223 h 4070111"/>
                <a:gd name="connsiteX28" fmla="*/ 6022664 w 12251585"/>
                <a:gd name="connsiteY28" fmla="*/ 3416969 h 4070111"/>
                <a:gd name="connsiteX29" fmla="*/ 6208294 w 12251585"/>
                <a:gd name="connsiteY29" fmla="*/ 3444469 h 4070111"/>
                <a:gd name="connsiteX30" fmla="*/ 6297672 w 12251585"/>
                <a:gd name="connsiteY30" fmla="*/ 3272590 h 4070111"/>
                <a:gd name="connsiteX31" fmla="*/ 6517678 w 12251585"/>
                <a:gd name="connsiteY31" fmla="*/ 3238214 h 4070111"/>
                <a:gd name="connsiteX32" fmla="*/ 7377076 w 12251585"/>
                <a:gd name="connsiteY32" fmla="*/ 2571320 h 4070111"/>
                <a:gd name="connsiteX33" fmla="*/ 7487079 w 12251585"/>
                <a:gd name="connsiteY33" fmla="*/ 2612572 h 4070111"/>
                <a:gd name="connsiteX34" fmla="*/ 7796463 w 12251585"/>
                <a:gd name="connsiteY34" fmla="*/ 2289438 h 4070111"/>
                <a:gd name="connsiteX35" fmla="*/ 8257100 w 12251585"/>
                <a:gd name="connsiteY35" fmla="*/ 2585071 h 4070111"/>
                <a:gd name="connsiteX36" fmla="*/ 8813991 w 12251585"/>
                <a:gd name="connsiteY36" fmla="*/ 2289438 h 4070111"/>
                <a:gd name="connsiteX37" fmla="*/ 8889618 w 12251585"/>
                <a:gd name="connsiteY37" fmla="*/ 1986929 h 4070111"/>
                <a:gd name="connsiteX38" fmla="*/ 9123374 w 12251585"/>
                <a:gd name="connsiteY38" fmla="*/ 2158809 h 4070111"/>
                <a:gd name="connsiteX39" fmla="*/ 9900270 w 12251585"/>
                <a:gd name="connsiteY39" fmla="*/ 1918178 h 4070111"/>
                <a:gd name="connsiteX40" fmla="*/ 10106526 w 12251585"/>
                <a:gd name="connsiteY40" fmla="*/ 1622545 h 4070111"/>
                <a:gd name="connsiteX41" fmla="*/ 10264655 w 12251585"/>
                <a:gd name="connsiteY41" fmla="*/ 1581293 h 4070111"/>
                <a:gd name="connsiteX42" fmla="*/ 10436535 w 12251585"/>
                <a:gd name="connsiteY42" fmla="*/ 1326911 h 4070111"/>
                <a:gd name="connsiteX43" fmla="*/ 10711542 w 12251585"/>
                <a:gd name="connsiteY43" fmla="*/ 1278785 h 4070111"/>
                <a:gd name="connsiteX44" fmla="*/ 10883422 w 12251585"/>
                <a:gd name="connsiteY44" fmla="*/ 1141281 h 4070111"/>
                <a:gd name="connsiteX45" fmla="*/ 10910923 w 12251585"/>
                <a:gd name="connsiteY45" fmla="*/ 1216908 h 4070111"/>
                <a:gd name="connsiteX46" fmla="*/ 11082803 w 12251585"/>
                <a:gd name="connsiteY46" fmla="*/ 996902 h 4070111"/>
                <a:gd name="connsiteX47" fmla="*/ 11185930 w 12251585"/>
                <a:gd name="connsiteY47" fmla="*/ 969402 h 4070111"/>
                <a:gd name="connsiteX48" fmla="*/ 11536565 w 12251585"/>
                <a:gd name="connsiteY48" fmla="*/ 556890 h 4070111"/>
                <a:gd name="connsiteX49" fmla="*/ 11653443 w 12251585"/>
                <a:gd name="connsiteY49" fmla="*/ 529390 h 4070111"/>
                <a:gd name="connsiteX50" fmla="*/ 11873449 w 12251585"/>
                <a:gd name="connsiteY50" fmla="*/ 226881 h 4070111"/>
                <a:gd name="connsiteX51" fmla="*/ 12010953 w 12251585"/>
                <a:gd name="connsiteY51" fmla="*/ 185630 h 4070111"/>
                <a:gd name="connsiteX52" fmla="*/ 12079705 w 12251585"/>
                <a:gd name="connsiteY52" fmla="*/ 75627 h 4070111"/>
                <a:gd name="connsiteX53" fmla="*/ 12251585 w 12251585"/>
                <a:gd name="connsiteY53" fmla="*/ 0 h 407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2251585" h="4070111">
                  <a:moveTo>
                    <a:pt x="0" y="2688199"/>
                  </a:moveTo>
                  <a:lnTo>
                    <a:pt x="0" y="2811952"/>
                  </a:lnTo>
                  <a:lnTo>
                    <a:pt x="116878" y="2818827"/>
                  </a:lnTo>
                  <a:lnTo>
                    <a:pt x="240631" y="2729450"/>
                  </a:lnTo>
                  <a:lnTo>
                    <a:pt x="419386" y="2832578"/>
                  </a:lnTo>
                  <a:lnTo>
                    <a:pt x="529389" y="2880704"/>
                  </a:lnTo>
                  <a:lnTo>
                    <a:pt x="715019" y="2853203"/>
                  </a:lnTo>
                  <a:lnTo>
                    <a:pt x="907524" y="2976957"/>
                  </a:lnTo>
                  <a:lnTo>
                    <a:pt x="962526" y="3203838"/>
                  </a:lnTo>
                  <a:lnTo>
                    <a:pt x="1051903" y="3286340"/>
                  </a:lnTo>
                  <a:lnTo>
                    <a:pt x="1127530" y="3245089"/>
                  </a:lnTo>
                  <a:lnTo>
                    <a:pt x="1368162" y="3588848"/>
                  </a:lnTo>
                  <a:lnTo>
                    <a:pt x="1560667" y="3623224"/>
                  </a:lnTo>
                  <a:lnTo>
                    <a:pt x="1732547" y="3355092"/>
                  </a:lnTo>
                  <a:lnTo>
                    <a:pt x="1918177" y="3499471"/>
                  </a:lnTo>
                  <a:lnTo>
                    <a:pt x="2041930" y="3657600"/>
                  </a:lnTo>
                  <a:lnTo>
                    <a:pt x="2206935" y="3664475"/>
                  </a:lnTo>
                  <a:lnTo>
                    <a:pt x="2901329" y="4070111"/>
                  </a:lnTo>
                  <a:lnTo>
                    <a:pt x="3279464" y="3870731"/>
                  </a:lnTo>
                  <a:lnTo>
                    <a:pt x="3375717" y="3939483"/>
                  </a:lnTo>
                  <a:lnTo>
                    <a:pt x="3767603" y="3932608"/>
                  </a:lnTo>
                  <a:lnTo>
                    <a:pt x="4186989" y="3932608"/>
                  </a:lnTo>
                  <a:lnTo>
                    <a:pt x="4255741" y="3973859"/>
                  </a:lnTo>
                  <a:lnTo>
                    <a:pt x="4709503" y="3712602"/>
                  </a:lnTo>
                  <a:lnTo>
                    <a:pt x="4929509" y="3870731"/>
                  </a:lnTo>
                  <a:lnTo>
                    <a:pt x="5541401" y="3609474"/>
                  </a:lnTo>
                  <a:lnTo>
                    <a:pt x="5788908" y="3526972"/>
                  </a:lnTo>
                  <a:lnTo>
                    <a:pt x="5878285" y="3568223"/>
                  </a:lnTo>
                  <a:lnTo>
                    <a:pt x="6022664" y="3416969"/>
                  </a:lnTo>
                  <a:lnTo>
                    <a:pt x="6208294" y="3444469"/>
                  </a:lnTo>
                  <a:lnTo>
                    <a:pt x="6297672" y="3272590"/>
                  </a:lnTo>
                  <a:lnTo>
                    <a:pt x="6517678" y="3238214"/>
                  </a:lnTo>
                  <a:lnTo>
                    <a:pt x="7377076" y="2571320"/>
                  </a:lnTo>
                  <a:lnTo>
                    <a:pt x="7487079" y="2612572"/>
                  </a:lnTo>
                  <a:lnTo>
                    <a:pt x="7796463" y="2289438"/>
                  </a:lnTo>
                  <a:lnTo>
                    <a:pt x="8257100" y="2585071"/>
                  </a:lnTo>
                  <a:lnTo>
                    <a:pt x="8813991" y="2289438"/>
                  </a:lnTo>
                  <a:lnTo>
                    <a:pt x="8889618" y="1986929"/>
                  </a:lnTo>
                  <a:lnTo>
                    <a:pt x="9123374" y="2158809"/>
                  </a:lnTo>
                  <a:lnTo>
                    <a:pt x="9900270" y="1918178"/>
                  </a:lnTo>
                  <a:lnTo>
                    <a:pt x="10106526" y="1622545"/>
                  </a:lnTo>
                  <a:lnTo>
                    <a:pt x="10264655" y="1581293"/>
                  </a:lnTo>
                  <a:lnTo>
                    <a:pt x="10436535" y="1326911"/>
                  </a:lnTo>
                  <a:lnTo>
                    <a:pt x="10711542" y="1278785"/>
                  </a:lnTo>
                  <a:lnTo>
                    <a:pt x="10883422" y="1141281"/>
                  </a:lnTo>
                  <a:lnTo>
                    <a:pt x="10910923" y="1216908"/>
                  </a:lnTo>
                  <a:lnTo>
                    <a:pt x="11082803" y="996902"/>
                  </a:lnTo>
                  <a:lnTo>
                    <a:pt x="11185930" y="969402"/>
                  </a:lnTo>
                  <a:lnTo>
                    <a:pt x="11536565" y="556890"/>
                  </a:lnTo>
                  <a:lnTo>
                    <a:pt x="11653443" y="529390"/>
                  </a:lnTo>
                  <a:lnTo>
                    <a:pt x="11873449" y="226881"/>
                  </a:lnTo>
                  <a:lnTo>
                    <a:pt x="12010953" y="185630"/>
                  </a:lnTo>
                  <a:lnTo>
                    <a:pt x="12079705" y="75627"/>
                  </a:lnTo>
                  <a:lnTo>
                    <a:pt x="12251585" y="0"/>
                  </a:lnTo>
                </a:path>
              </a:pathLst>
            </a:custGeom>
            <a:noFill/>
            <a:ln w="31750">
              <a:gradFill flip="none" rotWithShape="1">
                <a:gsLst>
                  <a:gs pos="4000">
                    <a:schemeClr val="accent1">
                      <a:lumMod val="5000"/>
                      <a:lumOff val="95000"/>
                      <a:alpha val="0"/>
                    </a:schemeClr>
                  </a:gs>
                  <a:gs pos="77000">
                    <a:schemeClr val="accent2"/>
                  </a:gs>
                  <a:gs pos="25000">
                    <a:schemeClr val="accent2"/>
                  </a:gs>
                  <a:gs pos="95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17FA7B7-A67F-BE50-4D93-0992EFE63C9A}"/>
              </a:ext>
            </a:extLst>
          </p:cNvPr>
          <p:cNvSpPr txBox="1"/>
          <p:nvPr/>
        </p:nvSpPr>
        <p:spPr>
          <a:xfrm>
            <a:off x="867983" y="4092429"/>
            <a:ext cx="2571013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根据新的制度与准则结合实际情况，进行业务核算，做好财务工作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4F0850-52B4-2EC9-6B12-4DB52DFB0697}"/>
              </a:ext>
            </a:extLst>
          </p:cNvPr>
          <p:cNvSpPr txBox="1"/>
          <p:nvPr/>
        </p:nvSpPr>
        <p:spPr>
          <a:xfrm>
            <a:off x="867983" y="3298944"/>
            <a:ext cx="149203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加强管理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875C59-75E3-821C-6838-B5C26A8FA30C}"/>
              </a:ext>
            </a:extLst>
          </p:cNvPr>
          <p:cNvSpPr txBox="1"/>
          <p:nvPr/>
        </p:nvSpPr>
        <p:spPr>
          <a:xfrm>
            <a:off x="867983" y="3666876"/>
            <a:ext cx="134524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20XX.XX.XX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16C64DE-3AD2-71E5-572F-7CB23E7F5FFD}"/>
              </a:ext>
            </a:extLst>
          </p:cNvPr>
          <p:cNvGrpSpPr/>
          <p:nvPr/>
        </p:nvGrpSpPr>
        <p:grpSpPr>
          <a:xfrm>
            <a:off x="749814" y="3391401"/>
            <a:ext cx="95252" cy="1975411"/>
            <a:chOff x="779461" y="3338269"/>
            <a:chExt cx="95252" cy="1975411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524A957E-44D6-B693-05EA-B48E0054145D}"/>
                </a:ext>
              </a:extLst>
            </p:cNvPr>
            <p:cNvCxnSpPr>
              <a:cxnSpLocks/>
              <a:endCxn id="44" idx="4"/>
            </p:cNvCxnSpPr>
            <p:nvPr/>
          </p:nvCxnSpPr>
          <p:spPr>
            <a:xfrm flipV="1">
              <a:off x="825182" y="3433519"/>
              <a:ext cx="1905" cy="1880161"/>
            </a:xfrm>
            <a:prstGeom prst="line">
              <a:avLst/>
            </a:prstGeom>
            <a:ln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9A97AF4D-73F7-7337-17F2-42F997398612}"/>
                </a:ext>
              </a:extLst>
            </p:cNvPr>
            <p:cNvSpPr/>
            <p:nvPr/>
          </p:nvSpPr>
          <p:spPr>
            <a:xfrm>
              <a:off x="779461" y="3338269"/>
              <a:ext cx="95252" cy="9525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119A8BD-46FB-3C96-E85C-B016691F324E}"/>
              </a:ext>
            </a:extLst>
          </p:cNvPr>
          <p:cNvSpPr txBox="1"/>
          <p:nvPr/>
        </p:nvSpPr>
        <p:spPr>
          <a:xfrm>
            <a:off x="3731294" y="3644186"/>
            <a:ext cx="2606516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结合企业行业发展及自己的岗位上工作需求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提高自己的业务素质和综合能力。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CA965E4-F6FD-F628-2A2E-A3163091D039}"/>
              </a:ext>
            </a:extLst>
          </p:cNvPr>
          <p:cNvSpPr txBox="1"/>
          <p:nvPr/>
        </p:nvSpPr>
        <p:spPr>
          <a:xfrm>
            <a:off x="3741454" y="2860007"/>
            <a:ext cx="149203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加强学习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1FF904B-57E2-4C32-8470-BC6D37BC4BC4}"/>
              </a:ext>
            </a:extLst>
          </p:cNvPr>
          <p:cNvSpPr txBox="1"/>
          <p:nvPr/>
        </p:nvSpPr>
        <p:spPr>
          <a:xfrm>
            <a:off x="3731294" y="3227939"/>
            <a:ext cx="134524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20XX.XX.XX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CCCA649-9AC0-BEA7-1807-33AB0E59CDDA}"/>
              </a:ext>
            </a:extLst>
          </p:cNvPr>
          <p:cNvGrpSpPr/>
          <p:nvPr/>
        </p:nvGrpSpPr>
        <p:grpSpPr>
          <a:xfrm>
            <a:off x="3629167" y="2971280"/>
            <a:ext cx="95252" cy="2687642"/>
            <a:chOff x="779461" y="3338269"/>
            <a:chExt cx="95252" cy="2687642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847497A-68DE-0C9D-BE84-592EFCE43AD5}"/>
                </a:ext>
              </a:extLst>
            </p:cNvPr>
            <p:cNvCxnSpPr>
              <a:cxnSpLocks/>
              <a:endCxn id="50" idx="4"/>
            </p:cNvCxnSpPr>
            <p:nvPr/>
          </p:nvCxnSpPr>
          <p:spPr>
            <a:xfrm flipV="1">
              <a:off x="827087" y="3433519"/>
              <a:ext cx="0" cy="2592392"/>
            </a:xfrm>
            <a:prstGeom prst="line">
              <a:avLst/>
            </a:prstGeom>
            <a:ln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46B9CA7-A4B8-F411-CC6E-0B9D9722D838}"/>
                </a:ext>
              </a:extLst>
            </p:cNvPr>
            <p:cNvSpPr/>
            <p:nvPr/>
          </p:nvSpPr>
          <p:spPr>
            <a:xfrm>
              <a:off x="779461" y="3338269"/>
              <a:ext cx="95252" cy="9525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4A08513A-2D57-4684-0959-16B63891020E}"/>
              </a:ext>
            </a:extLst>
          </p:cNvPr>
          <p:cNvSpPr txBox="1"/>
          <p:nvPr/>
        </p:nvSpPr>
        <p:spPr>
          <a:xfrm>
            <a:off x="6719088" y="2047412"/>
            <a:ext cx="149203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成本控制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68530F4-48B9-EA6B-AC60-390CC8E89899}"/>
              </a:ext>
            </a:extLst>
          </p:cNvPr>
          <p:cNvSpPr txBox="1"/>
          <p:nvPr/>
        </p:nvSpPr>
        <p:spPr>
          <a:xfrm>
            <a:off x="6719088" y="2819323"/>
            <a:ext cx="2528314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设法增加收入，减少成本，压缩财务费用，管理费用，营业费用等各项支出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01892B0-5597-D1EC-0B7C-73C9BBC6A14E}"/>
              </a:ext>
            </a:extLst>
          </p:cNvPr>
          <p:cNvSpPr txBox="1"/>
          <p:nvPr/>
        </p:nvSpPr>
        <p:spPr>
          <a:xfrm>
            <a:off x="6719088" y="2415344"/>
            <a:ext cx="134524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20XX.XX.XX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CB32A01-4E81-C26F-B137-FED462AC333E}"/>
              </a:ext>
            </a:extLst>
          </p:cNvPr>
          <p:cNvGrpSpPr/>
          <p:nvPr/>
        </p:nvGrpSpPr>
        <p:grpSpPr>
          <a:xfrm>
            <a:off x="6603772" y="2157860"/>
            <a:ext cx="95252" cy="2687642"/>
            <a:chOff x="779461" y="3338269"/>
            <a:chExt cx="95252" cy="2687642"/>
          </a:xfrm>
        </p:grpSpPr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D7FAF330-4027-9186-AA03-B5A54C6E3FE7}"/>
                </a:ext>
              </a:extLst>
            </p:cNvPr>
            <p:cNvCxnSpPr>
              <a:cxnSpLocks/>
              <a:endCxn id="56" idx="4"/>
            </p:cNvCxnSpPr>
            <p:nvPr/>
          </p:nvCxnSpPr>
          <p:spPr>
            <a:xfrm flipV="1">
              <a:off x="827087" y="3433519"/>
              <a:ext cx="0" cy="2592392"/>
            </a:xfrm>
            <a:prstGeom prst="line">
              <a:avLst/>
            </a:prstGeom>
            <a:ln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0D9B0F0-5D7D-C9D4-13D6-CBCC98B779BF}"/>
                </a:ext>
              </a:extLst>
            </p:cNvPr>
            <p:cNvSpPr/>
            <p:nvPr/>
          </p:nvSpPr>
          <p:spPr>
            <a:xfrm>
              <a:off x="779461" y="3338269"/>
              <a:ext cx="95252" cy="9525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E812303-CEA9-DD87-E7E4-F0AEE2072442}"/>
              </a:ext>
            </a:extLst>
          </p:cNvPr>
          <p:cNvSpPr txBox="1"/>
          <p:nvPr/>
        </p:nvSpPr>
        <p:spPr>
          <a:xfrm>
            <a:off x="9350991" y="1805783"/>
            <a:ext cx="2439560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dirty="0">
                <a:solidFill>
                  <a:schemeClr val="bg1"/>
                </a:solidFill>
              </a:rPr>
              <a:t>要求财务管理科学化，核算规范化，费用控制全理化，强化监督度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EA3487E-ABDD-47B9-FAC4-7E8AB088380C}"/>
              </a:ext>
            </a:extLst>
          </p:cNvPr>
          <p:cNvSpPr txBox="1"/>
          <p:nvPr/>
        </p:nvSpPr>
        <p:spPr>
          <a:xfrm>
            <a:off x="9350992" y="1079097"/>
            <a:ext cx="143703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建议措施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4973836-26E8-8D2F-21BA-CA12D16BCCF2}"/>
              </a:ext>
            </a:extLst>
          </p:cNvPr>
          <p:cNvSpPr txBox="1"/>
          <p:nvPr/>
        </p:nvSpPr>
        <p:spPr>
          <a:xfrm>
            <a:off x="9340868" y="1447029"/>
            <a:ext cx="1295655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20XX.XX.XX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80D576F-8179-8A6C-3BD9-54A8D37358AF}"/>
              </a:ext>
            </a:extLst>
          </p:cNvPr>
          <p:cNvGrpSpPr/>
          <p:nvPr/>
        </p:nvGrpSpPr>
        <p:grpSpPr>
          <a:xfrm>
            <a:off x="9219946" y="1196120"/>
            <a:ext cx="95252" cy="2687642"/>
            <a:chOff x="779461" y="3338269"/>
            <a:chExt cx="95252" cy="2687642"/>
          </a:xfrm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5B3C66FE-54B7-B62E-30F7-C637E2945F78}"/>
                </a:ext>
              </a:extLst>
            </p:cNvPr>
            <p:cNvCxnSpPr>
              <a:cxnSpLocks/>
              <a:endCxn id="59" idx="4"/>
            </p:cNvCxnSpPr>
            <p:nvPr/>
          </p:nvCxnSpPr>
          <p:spPr>
            <a:xfrm flipV="1">
              <a:off x="827087" y="3433519"/>
              <a:ext cx="0" cy="2592392"/>
            </a:xfrm>
            <a:prstGeom prst="line">
              <a:avLst/>
            </a:prstGeom>
            <a:ln cap="rnd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1E076068-EC20-D6B7-3FFF-CECE2E34435D}"/>
                </a:ext>
              </a:extLst>
            </p:cNvPr>
            <p:cNvSpPr/>
            <p:nvPr/>
          </p:nvSpPr>
          <p:spPr>
            <a:xfrm>
              <a:off x="779461" y="3338269"/>
              <a:ext cx="95252" cy="9525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9D999F67-FBD5-C3B6-196B-80394B55D31D}"/>
              </a:ext>
            </a:extLst>
          </p:cNvPr>
          <p:cNvSpPr txBox="1"/>
          <p:nvPr/>
        </p:nvSpPr>
        <p:spPr>
          <a:xfrm>
            <a:off x="1054847" y="841349"/>
            <a:ext cx="410428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项目推进计划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3A4AFC3C-1AF8-E2B7-9EC4-B1BA38503B70}"/>
              </a:ext>
            </a:extLst>
          </p:cNvPr>
          <p:cNvGrpSpPr/>
          <p:nvPr/>
        </p:nvGrpSpPr>
        <p:grpSpPr>
          <a:xfrm>
            <a:off x="987275" y="576421"/>
            <a:ext cx="1435049" cy="904558"/>
            <a:chOff x="660400" y="459740"/>
            <a:chExt cx="1435049" cy="904558"/>
          </a:xfrm>
        </p:grpSpPr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0E011C63-D680-940F-C017-BC045FA8A4E9}"/>
                </a:ext>
              </a:extLst>
            </p:cNvPr>
            <p:cNvSpPr/>
            <p:nvPr/>
          </p:nvSpPr>
          <p:spPr>
            <a:xfrm>
              <a:off x="660400" y="459740"/>
              <a:ext cx="1007745" cy="904558"/>
            </a:xfrm>
            <a:custGeom>
              <a:avLst/>
              <a:gdLst>
                <a:gd name="connsiteX0" fmla="*/ 0 w 1007745"/>
                <a:gd name="connsiteY0" fmla="*/ 0 h 904558"/>
                <a:gd name="connsiteX1" fmla="*/ 1007745 w 1007745"/>
                <a:gd name="connsiteY1" fmla="*/ 0 h 904558"/>
                <a:gd name="connsiteX2" fmla="*/ 1007745 w 1007745"/>
                <a:gd name="connsiteY2" fmla="*/ 130810 h 904558"/>
                <a:gd name="connsiteX3" fmla="*/ 995135 w 1007745"/>
                <a:gd name="connsiteY3" fmla="*/ 130810 h 904558"/>
                <a:gd name="connsiteX4" fmla="*/ 995135 w 1007745"/>
                <a:gd name="connsiteY4" fmla="*/ 12610 h 904558"/>
                <a:gd name="connsiteX5" fmla="*/ 12610 w 1007745"/>
                <a:gd name="connsiteY5" fmla="*/ 12610 h 904558"/>
                <a:gd name="connsiteX6" fmla="*/ 12610 w 1007745"/>
                <a:gd name="connsiteY6" fmla="*/ 891948 h 904558"/>
                <a:gd name="connsiteX7" fmla="*/ 995135 w 1007745"/>
                <a:gd name="connsiteY7" fmla="*/ 891948 h 904558"/>
                <a:gd name="connsiteX8" fmla="*/ 995135 w 1007745"/>
                <a:gd name="connsiteY8" fmla="*/ 810895 h 904558"/>
                <a:gd name="connsiteX9" fmla="*/ 1007745 w 1007745"/>
                <a:gd name="connsiteY9" fmla="*/ 810895 h 904558"/>
                <a:gd name="connsiteX10" fmla="*/ 1007745 w 1007745"/>
                <a:gd name="connsiteY10" fmla="*/ 904558 h 904558"/>
                <a:gd name="connsiteX11" fmla="*/ 0 w 1007745"/>
                <a:gd name="connsiteY11" fmla="*/ 904558 h 90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7745" h="904558">
                  <a:moveTo>
                    <a:pt x="0" y="0"/>
                  </a:moveTo>
                  <a:lnTo>
                    <a:pt x="1007745" y="0"/>
                  </a:lnTo>
                  <a:lnTo>
                    <a:pt x="1007745" y="130810"/>
                  </a:lnTo>
                  <a:lnTo>
                    <a:pt x="995135" y="130810"/>
                  </a:lnTo>
                  <a:lnTo>
                    <a:pt x="995135" y="12610"/>
                  </a:lnTo>
                  <a:lnTo>
                    <a:pt x="12610" y="12610"/>
                  </a:lnTo>
                  <a:lnTo>
                    <a:pt x="12610" y="891948"/>
                  </a:lnTo>
                  <a:lnTo>
                    <a:pt x="995135" y="891948"/>
                  </a:lnTo>
                  <a:lnTo>
                    <a:pt x="995135" y="810895"/>
                  </a:lnTo>
                  <a:lnTo>
                    <a:pt x="1007745" y="810895"/>
                  </a:lnTo>
                  <a:lnTo>
                    <a:pt x="1007745" y="904558"/>
                  </a:lnTo>
                  <a:lnTo>
                    <a:pt x="0" y="90455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B88E0457-63B0-0B60-E82E-5B0865899B15}"/>
                </a:ext>
              </a:extLst>
            </p:cNvPr>
            <p:cNvSpPr txBox="1"/>
            <p:nvPr/>
          </p:nvSpPr>
          <p:spPr>
            <a:xfrm>
              <a:off x="737064" y="542115"/>
              <a:ext cx="1358385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lt"/>
                </a:rPr>
                <a:t>Work report</a:t>
              </a:r>
              <a:endParaRPr lang="zh-CN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A6E3456-736F-E4B2-2998-8249359FEB6C}"/>
              </a:ext>
            </a:extLst>
          </p:cNvPr>
          <p:cNvGrpSpPr/>
          <p:nvPr/>
        </p:nvGrpSpPr>
        <p:grpSpPr>
          <a:xfrm>
            <a:off x="10922722" y="989433"/>
            <a:ext cx="428861" cy="428861"/>
            <a:chOff x="10913630" y="820437"/>
            <a:chExt cx="428861" cy="428861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AADB6005-32E5-2417-3496-93C9C03BB26A}"/>
                </a:ext>
              </a:extLst>
            </p:cNvPr>
            <p:cNvSpPr/>
            <p:nvPr/>
          </p:nvSpPr>
          <p:spPr>
            <a:xfrm>
              <a:off x="10913630" y="820437"/>
              <a:ext cx="428861" cy="428861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889A76FF-4959-30D5-60CC-9E06E2B0ADEC}"/>
                </a:ext>
              </a:extLst>
            </p:cNvPr>
            <p:cNvSpPr/>
            <p:nvPr/>
          </p:nvSpPr>
          <p:spPr>
            <a:xfrm rot="13500000">
              <a:off x="11070018" y="967670"/>
              <a:ext cx="120267" cy="106821"/>
            </a:xfrm>
            <a:custGeom>
              <a:avLst/>
              <a:gdLst>
                <a:gd name="connsiteX0" fmla="*/ 120267 w 120267"/>
                <a:gd name="connsiteY0" fmla="*/ 23593 h 106821"/>
                <a:gd name="connsiteX1" fmla="*/ 120265 w 120267"/>
                <a:gd name="connsiteY1" fmla="*/ 23593 h 106821"/>
                <a:gd name="connsiteX2" fmla="*/ 115056 w 120267"/>
                <a:gd name="connsiteY2" fmla="*/ 18384 h 106821"/>
                <a:gd name="connsiteX3" fmla="*/ 106821 w 120267"/>
                <a:gd name="connsiteY3" fmla="*/ 10149 h 106821"/>
                <a:gd name="connsiteX4" fmla="*/ 10147 w 120267"/>
                <a:gd name="connsiteY4" fmla="*/ 10149 h 106821"/>
                <a:gd name="connsiteX5" fmla="*/ 10147 w 120267"/>
                <a:gd name="connsiteY5" fmla="*/ 106821 h 106821"/>
                <a:gd name="connsiteX6" fmla="*/ 8235 w 120267"/>
                <a:gd name="connsiteY6" fmla="*/ 104909 h 106821"/>
                <a:gd name="connsiteX7" fmla="*/ 0 w 120267"/>
                <a:gd name="connsiteY7" fmla="*/ 96674 h 106821"/>
                <a:gd name="connsiteX8" fmla="*/ 0 w 120267"/>
                <a:gd name="connsiteY8" fmla="*/ 0 h 106821"/>
                <a:gd name="connsiteX9" fmla="*/ 96674 w 120267"/>
                <a:gd name="connsiteY9" fmla="*/ 0 h 106821"/>
                <a:gd name="connsiteX10" fmla="*/ 104909 w 120267"/>
                <a:gd name="connsiteY10" fmla="*/ 8235 h 106821"/>
                <a:gd name="connsiteX11" fmla="*/ 112032 w 120267"/>
                <a:gd name="connsiteY11" fmla="*/ 15358 h 10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267" h="106821">
                  <a:moveTo>
                    <a:pt x="120267" y="23593"/>
                  </a:moveTo>
                  <a:lnTo>
                    <a:pt x="120265" y="23593"/>
                  </a:lnTo>
                  <a:lnTo>
                    <a:pt x="115056" y="18384"/>
                  </a:lnTo>
                  <a:lnTo>
                    <a:pt x="106821" y="10149"/>
                  </a:lnTo>
                  <a:lnTo>
                    <a:pt x="10147" y="10149"/>
                  </a:lnTo>
                  <a:lnTo>
                    <a:pt x="10147" y="106821"/>
                  </a:lnTo>
                  <a:lnTo>
                    <a:pt x="8235" y="104909"/>
                  </a:lnTo>
                  <a:lnTo>
                    <a:pt x="0" y="96674"/>
                  </a:lnTo>
                  <a:lnTo>
                    <a:pt x="0" y="0"/>
                  </a:lnTo>
                  <a:lnTo>
                    <a:pt x="96674" y="0"/>
                  </a:lnTo>
                  <a:lnTo>
                    <a:pt x="104909" y="8235"/>
                  </a:lnTo>
                  <a:lnTo>
                    <a:pt x="112032" y="153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444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9187324E-8782-0308-4CDE-ECDCE6C26E7E}"/>
              </a:ext>
            </a:extLst>
          </p:cNvPr>
          <p:cNvSpPr/>
          <p:nvPr/>
        </p:nvSpPr>
        <p:spPr>
          <a:xfrm>
            <a:off x="6436360" y="1804153"/>
            <a:ext cx="589280" cy="416313"/>
          </a:xfrm>
          <a:prstGeom prst="roundRect">
            <a:avLst>
              <a:gd name="adj" fmla="val 751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26" name="表格 26">
            <a:extLst>
              <a:ext uri="{FF2B5EF4-FFF2-40B4-BE49-F238E27FC236}">
                <a16:creationId xmlns:a16="http://schemas.microsoft.com/office/drawing/2014/main" id="{43EE9F7B-F535-2A0B-5FAC-1C590C522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643664"/>
              </p:ext>
            </p:extLst>
          </p:nvPr>
        </p:nvGraphicFramePr>
        <p:xfrm>
          <a:off x="946231" y="1797423"/>
          <a:ext cx="10371054" cy="443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624">
                  <a:extLst>
                    <a:ext uri="{9D8B030D-6E8A-4147-A177-3AD203B41FA5}">
                      <a16:colId xmlns:a16="http://schemas.microsoft.com/office/drawing/2014/main" val="3539440990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2221752651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1750789564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2933916655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3472520964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543017703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599251125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2197340907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4267865431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2965332833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2952886544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3713569179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1964584107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826087082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993988425"/>
                    </a:ext>
                  </a:extLst>
                </a:gridCol>
                <a:gridCol w="611362">
                  <a:extLst>
                    <a:ext uri="{9D8B030D-6E8A-4147-A177-3AD203B41FA5}">
                      <a16:colId xmlns:a16="http://schemas.microsoft.com/office/drawing/2014/main" val="4048111542"/>
                    </a:ext>
                  </a:extLst>
                </a:gridCol>
              </a:tblGrid>
              <a:tr h="443828">
                <a:tc>
                  <a:txBody>
                    <a:bodyPr/>
                    <a:lstStyle/>
                    <a:p>
                      <a:pPr algn="l"/>
                      <a:endParaRPr lang="zh-CN" altLang="en-US" sz="1600" b="0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  <a:r>
                        <a:rPr lang="en-US" altLang="zh-CN" sz="1600" dirty="0">
                          <a:latin typeface="+mn-lt"/>
                        </a:rPr>
                        <a:t>11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F12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S13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S14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M5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T16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W17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n-lt"/>
                        </a:rPr>
                        <a:t>T18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F19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S20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S21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M22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T23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W24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T25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699630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>
                          <a:latin typeface="+mj-ea"/>
                          <a:ea typeface="+mj-ea"/>
                        </a:rPr>
                        <a:t>市场调研</a:t>
                      </a:r>
                      <a:endParaRPr lang="en-US" altLang="zh-CN" sz="1600" b="0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4804701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广宣推广</a:t>
                      </a:r>
                      <a:endParaRPr lang="en-US" altLang="zh-CN" sz="1600" b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90239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目标设定</a:t>
                      </a:r>
                      <a:endParaRPr lang="en-US" altLang="zh-CN" sz="1600" b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09211937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中心管理</a:t>
                      </a:r>
                      <a:endParaRPr lang="en-US" altLang="zh-CN" sz="1600" b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669155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启票考核</a:t>
                      </a:r>
                      <a:endParaRPr lang="en-US" altLang="zh-CN" sz="1600" b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29862228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回款考核</a:t>
                      </a:r>
                      <a:endParaRPr lang="en-US" altLang="zh-CN" sz="1600" b="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544044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分配方案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72728278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市场巡查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874812"/>
                  </a:ext>
                </a:extLst>
              </a:tr>
              <a:tr h="443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/>
                        <a:t>工作总结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161545"/>
                  </a:ext>
                </a:extLst>
              </a:tr>
            </a:tbl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2CF3106F-B1FC-0E88-6BF1-871460982D52}"/>
              </a:ext>
            </a:extLst>
          </p:cNvPr>
          <p:cNvGrpSpPr/>
          <p:nvPr/>
        </p:nvGrpSpPr>
        <p:grpSpPr>
          <a:xfrm>
            <a:off x="6678552" y="2182431"/>
            <a:ext cx="104896" cy="4053272"/>
            <a:chOff x="6678552" y="2182431"/>
            <a:chExt cx="104896" cy="4053272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785A5090-631E-73C8-BB07-0776B1665576}"/>
                </a:ext>
              </a:extLst>
            </p:cNvPr>
            <p:cNvSpPr/>
            <p:nvPr/>
          </p:nvSpPr>
          <p:spPr>
            <a:xfrm>
              <a:off x="6678552" y="2182431"/>
              <a:ext cx="104896" cy="1104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9BB30AAA-8597-87A0-9B71-129420F4F36B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>
              <a:off x="6731000" y="2292921"/>
              <a:ext cx="0" cy="3942782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45F29B69-D60B-5FF4-E484-02EE5FADE700}"/>
              </a:ext>
            </a:extLst>
          </p:cNvPr>
          <p:cNvSpPr txBox="1"/>
          <p:nvPr/>
        </p:nvSpPr>
        <p:spPr>
          <a:xfrm>
            <a:off x="1054847" y="841349"/>
            <a:ext cx="410428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时间进度表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D2F783-3688-B879-DAD5-681D09BE1C87}"/>
              </a:ext>
            </a:extLst>
          </p:cNvPr>
          <p:cNvSpPr/>
          <p:nvPr/>
        </p:nvSpPr>
        <p:spPr>
          <a:xfrm>
            <a:off x="2388870" y="2404491"/>
            <a:ext cx="194691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CA4C9C5F-29D9-0CB9-7116-B965CDA283D3}"/>
              </a:ext>
            </a:extLst>
          </p:cNvPr>
          <p:cNvSpPr/>
          <p:nvPr/>
        </p:nvSpPr>
        <p:spPr>
          <a:xfrm>
            <a:off x="3013710" y="2836252"/>
            <a:ext cx="194691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D8D6347-B426-7C99-1AED-A2DB41A076F0}"/>
              </a:ext>
            </a:extLst>
          </p:cNvPr>
          <p:cNvSpPr/>
          <p:nvPr/>
        </p:nvSpPr>
        <p:spPr>
          <a:xfrm>
            <a:off x="2388870" y="3277806"/>
            <a:ext cx="313563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7175756-C870-7C61-39DC-4063BEB8CA45}"/>
              </a:ext>
            </a:extLst>
          </p:cNvPr>
          <p:cNvSpPr/>
          <p:nvPr/>
        </p:nvSpPr>
        <p:spPr>
          <a:xfrm>
            <a:off x="4842510" y="3749840"/>
            <a:ext cx="313563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7F3AE372-F809-31B5-B5E5-AFE785309ACD}"/>
              </a:ext>
            </a:extLst>
          </p:cNvPr>
          <p:cNvSpPr/>
          <p:nvPr/>
        </p:nvSpPr>
        <p:spPr>
          <a:xfrm>
            <a:off x="4194810" y="4604664"/>
            <a:ext cx="313563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4D81A07F-6584-B929-AFDF-E249E364E721}"/>
              </a:ext>
            </a:extLst>
          </p:cNvPr>
          <p:cNvSpPr/>
          <p:nvPr/>
        </p:nvSpPr>
        <p:spPr>
          <a:xfrm>
            <a:off x="5524500" y="4206254"/>
            <a:ext cx="432816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E816E8D8-3C90-821C-BC61-5B27ABF30623}"/>
              </a:ext>
            </a:extLst>
          </p:cNvPr>
          <p:cNvSpPr/>
          <p:nvPr/>
        </p:nvSpPr>
        <p:spPr>
          <a:xfrm>
            <a:off x="2960370" y="5032076"/>
            <a:ext cx="198247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A13E7A2F-9124-CCE3-1641-96F17320EBD3}"/>
              </a:ext>
            </a:extLst>
          </p:cNvPr>
          <p:cNvSpPr/>
          <p:nvPr/>
        </p:nvSpPr>
        <p:spPr>
          <a:xfrm>
            <a:off x="8433314" y="5505219"/>
            <a:ext cx="198247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873241DC-8ABE-CEC5-3968-87A993D9474D}"/>
              </a:ext>
            </a:extLst>
          </p:cNvPr>
          <p:cNvSpPr/>
          <p:nvPr/>
        </p:nvSpPr>
        <p:spPr>
          <a:xfrm>
            <a:off x="4942840" y="5934963"/>
            <a:ext cx="4791710" cy="1558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7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49AF0B0-841F-D56E-6D58-E7EE61840F74}"/>
              </a:ext>
            </a:extLst>
          </p:cNvPr>
          <p:cNvSpPr txBox="1"/>
          <p:nvPr/>
        </p:nvSpPr>
        <p:spPr>
          <a:xfrm>
            <a:off x="2544734" y="1732294"/>
            <a:ext cx="7263527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3800" b="1" dirty="0">
                <a:gradFill flip="none" rotWithShape="1">
                  <a:gsLst>
                    <a:gs pos="100000">
                      <a:schemeClr val="accent1"/>
                    </a:gs>
                    <a:gs pos="18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谢谢观看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EAE07E-7F14-0B86-24E5-FF9375EAF19F}"/>
              </a:ext>
            </a:extLst>
          </p:cNvPr>
          <p:cNvSpPr txBox="1"/>
          <p:nvPr/>
        </p:nvSpPr>
        <p:spPr>
          <a:xfrm>
            <a:off x="4983255" y="5934194"/>
            <a:ext cx="94128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汇报人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: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A88BF0-C476-A8E8-5E79-065446227CBA}"/>
              </a:ext>
            </a:extLst>
          </p:cNvPr>
          <p:cNvSpPr txBox="1"/>
          <p:nvPr/>
        </p:nvSpPr>
        <p:spPr>
          <a:xfrm>
            <a:off x="5892061" y="5918805"/>
            <a:ext cx="152016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</a:rPr>
              <a:t>OfficePLUS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D2F6AC6-6AC6-B5BE-9F49-5E91C6D8064E}"/>
              </a:ext>
            </a:extLst>
          </p:cNvPr>
          <p:cNvGrpSpPr/>
          <p:nvPr/>
        </p:nvGrpSpPr>
        <p:grpSpPr>
          <a:xfrm>
            <a:off x="2804971" y="4029492"/>
            <a:ext cx="6591029" cy="148132"/>
            <a:chOff x="2804971" y="4029492"/>
            <a:chExt cx="6591029" cy="14813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C3BEBDE-2EE6-0384-59AF-96AF3ABEF969}"/>
                </a:ext>
              </a:extLst>
            </p:cNvPr>
            <p:cNvSpPr/>
            <p:nvPr/>
          </p:nvSpPr>
          <p:spPr>
            <a:xfrm rot="2700000">
              <a:off x="6032094" y="4029492"/>
              <a:ext cx="148132" cy="148132"/>
            </a:xfrm>
            <a:prstGeom prst="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EA81E86-9965-3262-27A2-E5B42E981537}"/>
                </a:ext>
              </a:extLst>
            </p:cNvPr>
            <p:cNvCxnSpPr/>
            <p:nvPr/>
          </p:nvCxnSpPr>
          <p:spPr>
            <a:xfrm>
              <a:off x="6343200" y="4103558"/>
              <a:ext cx="3052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8C17948-9074-E4CF-2F46-5CA0BF2B683C}"/>
                </a:ext>
              </a:extLst>
            </p:cNvPr>
            <p:cNvCxnSpPr/>
            <p:nvPr/>
          </p:nvCxnSpPr>
          <p:spPr>
            <a:xfrm>
              <a:off x="2804971" y="4103558"/>
              <a:ext cx="3052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180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Arial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freepik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文大金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C4C2880-EEC9-B29F-E817-ED3910107B12}"/>
              </a:ext>
            </a:extLst>
          </p:cNvPr>
          <p:cNvSpPr txBox="1"/>
          <p:nvPr/>
        </p:nvSpPr>
        <p:spPr>
          <a:xfrm>
            <a:off x="1969080" y="3421234"/>
            <a:ext cx="3671905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工作概况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82ED2D-048E-2F92-97BD-5F7C2A08FA89}"/>
              </a:ext>
            </a:extLst>
          </p:cNvPr>
          <p:cNvSpPr txBox="1"/>
          <p:nvPr/>
        </p:nvSpPr>
        <p:spPr>
          <a:xfrm>
            <a:off x="8779507" y="1939266"/>
            <a:ext cx="1857274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lt"/>
              </a:rPr>
              <a:t>01</a:t>
            </a:r>
            <a:endParaRPr lang="zh-CN" altLang="en-US" sz="9600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</a:gradFill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2F2B29-35B0-E093-8ED9-42AEEA2CB16E}"/>
              </a:ext>
            </a:extLst>
          </p:cNvPr>
          <p:cNvSpPr txBox="1"/>
          <p:nvPr/>
        </p:nvSpPr>
        <p:spPr>
          <a:xfrm>
            <a:off x="1969080" y="4445305"/>
            <a:ext cx="34807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+mj-lt"/>
              </a:rPr>
              <a:t>Job overview</a:t>
            </a:r>
          </a:p>
        </p:txBody>
      </p:sp>
    </p:spTree>
    <p:extLst>
      <p:ext uri="{BB962C8B-B14F-4D97-AF65-F5344CB8AC3E}">
        <p14:creationId xmlns:p14="http://schemas.microsoft.com/office/powerpoint/2010/main" val="374678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8D755AC5-1A65-21B9-6798-A9C1D6BED8BB}"/>
              </a:ext>
            </a:extLst>
          </p:cNvPr>
          <p:cNvSpPr/>
          <p:nvPr/>
        </p:nvSpPr>
        <p:spPr>
          <a:xfrm>
            <a:off x="-28810" y="2939456"/>
            <a:ext cx="12220810" cy="391854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C118495-9EFA-D0E2-BA37-154E03D7508D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全年工作回顾</a:t>
            </a:r>
          </a:p>
        </p:txBody>
      </p: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60D67C0D-21F3-669B-6E40-931893C3D5F3}"/>
              </a:ext>
            </a:extLst>
          </p:cNvPr>
          <p:cNvGrpSpPr/>
          <p:nvPr/>
        </p:nvGrpSpPr>
        <p:grpSpPr>
          <a:xfrm>
            <a:off x="874714" y="1819934"/>
            <a:ext cx="3343188" cy="4391025"/>
            <a:chOff x="874714" y="1819934"/>
            <a:chExt cx="3343188" cy="4391025"/>
          </a:xfrm>
        </p:grpSpPr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7C51E151-AC23-812E-EEBA-7FCEA08EEC29}"/>
                </a:ext>
              </a:extLst>
            </p:cNvPr>
            <p:cNvSpPr/>
            <p:nvPr/>
          </p:nvSpPr>
          <p:spPr>
            <a:xfrm>
              <a:off x="874714" y="1819934"/>
              <a:ext cx="3343188" cy="439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20700" dist="495300" dir="16200000" sx="94000" sy="94000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86FC582C-D51A-61BB-6CF9-F8765A5672A6}"/>
                </a:ext>
              </a:extLst>
            </p:cNvPr>
            <p:cNvCxnSpPr/>
            <p:nvPr/>
          </p:nvCxnSpPr>
          <p:spPr>
            <a:xfrm>
              <a:off x="874714" y="1844675"/>
              <a:ext cx="334318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F1E5FF44-E225-BDDE-4044-AB7535198F59}"/>
                </a:ext>
              </a:extLst>
            </p:cNvPr>
            <p:cNvCxnSpPr/>
            <p:nvPr/>
          </p:nvCxnSpPr>
          <p:spPr>
            <a:xfrm>
              <a:off x="1320143" y="3072652"/>
              <a:ext cx="2595282" cy="0"/>
            </a:xfrm>
            <a:prstGeom prst="line">
              <a:avLst/>
            </a:prstGeom>
            <a:ln>
              <a:solidFill>
                <a:schemeClr val="tx1">
                  <a:alpha val="3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E52A9CBA-174F-C77A-6288-7EC2A447D5B7}"/>
              </a:ext>
            </a:extLst>
          </p:cNvPr>
          <p:cNvGrpSpPr/>
          <p:nvPr/>
        </p:nvGrpSpPr>
        <p:grpSpPr>
          <a:xfrm>
            <a:off x="7974100" y="1819934"/>
            <a:ext cx="3343188" cy="4391025"/>
            <a:chOff x="874714" y="1819934"/>
            <a:chExt cx="3343188" cy="4391025"/>
          </a:xfrm>
        </p:grpSpPr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DDC50507-D46A-138F-1591-073FB6AE2BC9}"/>
                </a:ext>
              </a:extLst>
            </p:cNvPr>
            <p:cNvSpPr/>
            <p:nvPr/>
          </p:nvSpPr>
          <p:spPr>
            <a:xfrm>
              <a:off x="874714" y="1819934"/>
              <a:ext cx="3343188" cy="439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20700" dist="495300" dir="16200000" sx="94000" sy="94000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>
              <a:extLst>
                <a:ext uri="{FF2B5EF4-FFF2-40B4-BE49-F238E27FC236}">
                  <a16:creationId xmlns:a16="http://schemas.microsoft.com/office/drawing/2014/main" id="{DD731780-D45A-C46E-0643-EA45CEB5FE0A}"/>
                </a:ext>
              </a:extLst>
            </p:cNvPr>
            <p:cNvCxnSpPr/>
            <p:nvPr/>
          </p:nvCxnSpPr>
          <p:spPr>
            <a:xfrm>
              <a:off x="874714" y="1844675"/>
              <a:ext cx="334318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>
              <a:extLst>
                <a:ext uri="{FF2B5EF4-FFF2-40B4-BE49-F238E27FC236}">
                  <a16:creationId xmlns:a16="http://schemas.microsoft.com/office/drawing/2014/main" id="{DC0FE38A-90D6-98B9-3C7C-6007F8F8B72B}"/>
                </a:ext>
              </a:extLst>
            </p:cNvPr>
            <p:cNvCxnSpPr/>
            <p:nvPr/>
          </p:nvCxnSpPr>
          <p:spPr>
            <a:xfrm>
              <a:off x="1320143" y="3072652"/>
              <a:ext cx="2595282" cy="0"/>
            </a:xfrm>
            <a:prstGeom prst="line">
              <a:avLst/>
            </a:prstGeom>
            <a:ln>
              <a:solidFill>
                <a:schemeClr val="tx1">
                  <a:alpha val="3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BE93047A-FD13-1890-112E-A52509A2B19E}"/>
              </a:ext>
            </a:extLst>
          </p:cNvPr>
          <p:cNvGrpSpPr/>
          <p:nvPr/>
        </p:nvGrpSpPr>
        <p:grpSpPr>
          <a:xfrm>
            <a:off x="4424407" y="1819934"/>
            <a:ext cx="3343188" cy="4391025"/>
            <a:chOff x="874714" y="1819934"/>
            <a:chExt cx="3343188" cy="4391025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93C34AD4-FE91-3C36-6D3E-2344CC500A0F}"/>
                </a:ext>
              </a:extLst>
            </p:cNvPr>
            <p:cNvSpPr/>
            <p:nvPr/>
          </p:nvSpPr>
          <p:spPr>
            <a:xfrm>
              <a:off x="874714" y="1819934"/>
              <a:ext cx="3343188" cy="439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20700" dist="495300" dir="16200000" sx="94000" sy="94000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78" name="直接连接符 177">
              <a:extLst>
                <a:ext uri="{FF2B5EF4-FFF2-40B4-BE49-F238E27FC236}">
                  <a16:creationId xmlns:a16="http://schemas.microsoft.com/office/drawing/2014/main" id="{FCABB0E3-6741-789A-D191-BD1EDDB20623}"/>
                </a:ext>
              </a:extLst>
            </p:cNvPr>
            <p:cNvCxnSpPr/>
            <p:nvPr/>
          </p:nvCxnSpPr>
          <p:spPr>
            <a:xfrm>
              <a:off x="874714" y="1844675"/>
              <a:ext cx="334318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B05565E6-74B7-AD6C-8E15-1906E23346EF}"/>
                </a:ext>
              </a:extLst>
            </p:cNvPr>
            <p:cNvCxnSpPr/>
            <p:nvPr/>
          </p:nvCxnSpPr>
          <p:spPr>
            <a:xfrm>
              <a:off x="1320143" y="3072652"/>
              <a:ext cx="2595282" cy="0"/>
            </a:xfrm>
            <a:prstGeom prst="line">
              <a:avLst/>
            </a:prstGeom>
            <a:ln>
              <a:solidFill>
                <a:schemeClr val="tx1">
                  <a:alpha val="3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1" name="图形 180" descr="放大镜 纯色填充">
            <a:extLst>
              <a:ext uri="{FF2B5EF4-FFF2-40B4-BE49-F238E27FC236}">
                <a16:creationId xmlns:a16="http://schemas.microsoft.com/office/drawing/2014/main" id="{E84F0652-D5A3-7922-EBCF-B5CDB329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5706" y="1942276"/>
            <a:ext cx="1067458" cy="106745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CCF8307-E147-533D-6372-010F8923448E}"/>
              </a:ext>
            </a:extLst>
          </p:cNvPr>
          <p:cNvSpPr txBox="1"/>
          <p:nvPr/>
        </p:nvSpPr>
        <p:spPr>
          <a:xfrm>
            <a:off x="974109" y="3251597"/>
            <a:ext cx="3034670" cy="266143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严格遵守各项规章制度，爱岗敬业，踏实肯干</a:t>
            </a:r>
            <a:endParaRPr lang="en-US" altLang="zh-CN" dirty="0">
              <a:solidFill>
                <a:schemeClr val="tx1">
                  <a:alpha val="7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有问题能及时与领导勾通团结同志，恪尽职守</a:t>
            </a:r>
            <a:endParaRPr lang="en-US" altLang="zh-CN" dirty="0">
              <a:solidFill>
                <a:schemeClr val="tx1">
                  <a:alpha val="7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充分发挥自己的主观能动性和创造性</a:t>
            </a:r>
            <a:endParaRPr lang="en-US" altLang="zh-CN" dirty="0">
              <a:solidFill>
                <a:schemeClr val="tx1">
                  <a:alpha val="7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保证了能够完成好本职工作和领导交办的其他工作任务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2A66D42-5916-FE43-DC9B-4C19881A57CF}"/>
              </a:ext>
            </a:extLst>
          </p:cNvPr>
          <p:cNvSpPr txBox="1"/>
          <p:nvPr/>
        </p:nvSpPr>
        <p:spPr>
          <a:xfrm>
            <a:off x="4514440" y="3218219"/>
            <a:ext cx="3021884" cy="22890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zh-CN" altLang="en-US" dirty="0"/>
              <a:t>能够比较从容地处理日常工作中出现的各类问题</a:t>
            </a:r>
            <a:endParaRPr lang="en-US" altLang="zh-CN" dirty="0"/>
          </a:p>
          <a:p>
            <a:r>
              <a:rPr lang="zh-CN" altLang="en-US" dirty="0"/>
              <a:t>在综合分析能力、文字言语表达能力等方面，较之以前都有了很大的提高</a:t>
            </a:r>
            <a:endParaRPr lang="en-US" altLang="zh-CN" dirty="0"/>
          </a:p>
          <a:p>
            <a:r>
              <a:rPr lang="zh-CN" altLang="en-US" dirty="0"/>
              <a:t>保证了自己在本岗位的各项工作能够正常开展。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C3955DF8-B73C-3991-A37D-3754C8CD613E}"/>
              </a:ext>
            </a:extLst>
          </p:cNvPr>
          <p:cNvSpPr txBox="1"/>
          <p:nvPr/>
        </p:nvSpPr>
        <p:spPr>
          <a:xfrm>
            <a:off x="1245858" y="2108459"/>
            <a:ext cx="2398172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/>
              <a:t>政治思想</a:t>
            </a:r>
            <a:endParaRPr lang="en-US" altLang="zh-CN" sz="2400" b="1" dirty="0"/>
          </a:p>
          <a:p>
            <a:r>
              <a:rPr lang="zh-CN" altLang="en-US" sz="2400" b="1" dirty="0"/>
              <a:t>方面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E6036398-4C9E-7FE0-B2A4-F5CA182BD28B}"/>
              </a:ext>
            </a:extLst>
          </p:cNvPr>
          <p:cNvSpPr txBox="1"/>
          <p:nvPr/>
        </p:nvSpPr>
        <p:spPr>
          <a:xfrm>
            <a:off x="4793054" y="2096089"/>
            <a:ext cx="2743269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r>
              <a:rPr lang="zh-CN" altLang="en-US" dirty="0"/>
              <a:t>业务工作及</a:t>
            </a:r>
            <a:endParaRPr lang="en-US" altLang="zh-CN" dirty="0"/>
          </a:p>
          <a:p>
            <a:r>
              <a:rPr lang="zh-CN" altLang="en-US" dirty="0"/>
              <a:t>所取得的成绩方面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6C2E9593-6041-C906-BE1D-29BCB97F492C}"/>
              </a:ext>
            </a:extLst>
          </p:cNvPr>
          <p:cNvSpPr txBox="1"/>
          <p:nvPr/>
        </p:nvSpPr>
        <p:spPr>
          <a:xfrm>
            <a:off x="8400338" y="2096089"/>
            <a:ext cx="214291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r>
              <a:rPr lang="zh-CN" altLang="en-US" dirty="0"/>
              <a:t>工作态度</a:t>
            </a:r>
            <a:endParaRPr lang="en-US" altLang="zh-CN" dirty="0"/>
          </a:p>
          <a:p>
            <a:r>
              <a:rPr lang="zh-CN" altLang="en-US" dirty="0"/>
              <a:t>方面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72DD12-C9C6-6302-03F1-BC235169E576}"/>
              </a:ext>
            </a:extLst>
          </p:cNvPr>
          <p:cNvSpPr txBox="1"/>
          <p:nvPr/>
        </p:nvSpPr>
        <p:spPr>
          <a:xfrm>
            <a:off x="8053137" y="3227982"/>
            <a:ext cx="3050813" cy="221208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zh-CN" altLang="en-US" dirty="0"/>
              <a:t>加强政治理论学习，不断提高自身的政治和思想觉悟，时时严格要求自己</a:t>
            </a:r>
            <a:endParaRPr lang="en-US" altLang="zh-CN" dirty="0"/>
          </a:p>
          <a:p>
            <a:r>
              <a:rPr lang="zh-CN" altLang="en-US" dirty="0"/>
              <a:t>增强大局意识和服务意识。在工作中，能够认真贯彻执行党和国家的各项理论方针政策</a:t>
            </a:r>
          </a:p>
        </p:txBody>
      </p:sp>
      <p:pic>
        <p:nvPicPr>
          <p:cNvPr id="183" name="图形 182" descr="公文包 纯色填充">
            <a:extLst>
              <a:ext uri="{FF2B5EF4-FFF2-40B4-BE49-F238E27FC236}">
                <a16:creationId xmlns:a16="http://schemas.microsoft.com/office/drawing/2014/main" id="{E2E18D70-9740-85FB-2448-07A6EEE3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7954" y="2037288"/>
            <a:ext cx="970596" cy="970596"/>
          </a:xfrm>
          <a:prstGeom prst="rect">
            <a:avLst/>
          </a:prstGeom>
        </p:spPr>
      </p:pic>
      <p:pic>
        <p:nvPicPr>
          <p:cNvPr id="185" name="图形 184" descr="办公室女工作人员 纯色填充">
            <a:extLst>
              <a:ext uri="{FF2B5EF4-FFF2-40B4-BE49-F238E27FC236}">
                <a16:creationId xmlns:a16="http://schemas.microsoft.com/office/drawing/2014/main" id="{FCF5CC1E-6C48-8FF9-4423-A4839D518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9679" y="1995300"/>
            <a:ext cx="1070106" cy="10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5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C2AED1D-C3E8-6E1F-A6E3-45594F7A52B9}"/>
              </a:ext>
            </a:extLst>
          </p:cNvPr>
          <p:cNvSpPr txBox="1"/>
          <p:nvPr/>
        </p:nvSpPr>
        <p:spPr>
          <a:xfrm>
            <a:off x="1054847" y="841349"/>
            <a:ext cx="305724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现阶段工作成果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78ED2DA-7430-56A3-D206-B13F659395CE}"/>
              </a:ext>
            </a:extLst>
          </p:cNvPr>
          <p:cNvGrpSpPr/>
          <p:nvPr/>
        </p:nvGrpSpPr>
        <p:grpSpPr>
          <a:xfrm>
            <a:off x="10922722" y="989433"/>
            <a:ext cx="428861" cy="428861"/>
            <a:chOff x="10913630" y="820437"/>
            <a:chExt cx="428861" cy="428861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B9FD11A-9AD0-28A7-720B-2D8F442440F1}"/>
                </a:ext>
              </a:extLst>
            </p:cNvPr>
            <p:cNvSpPr/>
            <p:nvPr/>
          </p:nvSpPr>
          <p:spPr>
            <a:xfrm>
              <a:off x="10913630" y="820437"/>
              <a:ext cx="428861" cy="42886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D02C371B-7657-51A5-26F8-EBEB649D3EBC}"/>
                </a:ext>
              </a:extLst>
            </p:cNvPr>
            <p:cNvSpPr/>
            <p:nvPr/>
          </p:nvSpPr>
          <p:spPr>
            <a:xfrm rot="13500000">
              <a:off x="11070018" y="967670"/>
              <a:ext cx="120267" cy="106821"/>
            </a:xfrm>
            <a:custGeom>
              <a:avLst/>
              <a:gdLst>
                <a:gd name="connsiteX0" fmla="*/ 120267 w 120267"/>
                <a:gd name="connsiteY0" fmla="*/ 23593 h 106821"/>
                <a:gd name="connsiteX1" fmla="*/ 120265 w 120267"/>
                <a:gd name="connsiteY1" fmla="*/ 23593 h 106821"/>
                <a:gd name="connsiteX2" fmla="*/ 115056 w 120267"/>
                <a:gd name="connsiteY2" fmla="*/ 18384 h 106821"/>
                <a:gd name="connsiteX3" fmla="*/ 106821 w 120267"/>
                <a:gd name="connsiteY3" fmla="*/ 10149 h 106821"/>
                <a:gd name="connsiteX4" fmla="*/ 10147 w 120267"/>
                <a:gd name="connsiteY4" fmla="*/ 10149 h 106821"/>
                <a:gd name="connsiteX5" fmla="*/ 10147 w 120267"/>
                <a:gd name="connsiteY5" fmla="*/ 106821 h 106821"/>
                <a:gd name="connsiteX6" fmla="*/ 8235 w 120267"/>
                <a:gd name="connsiteY6" fmla="*/ 104909 h 106821"/>
                <a:gd name="connsiteX7" fmla="*/ 0 w 120267"/>
                <a:gd name="connsiteY7" fmla="*/ 96674 h 106821"/>
                <a:gd name="connsiteX8" fmla="*/ 0 w 120267"/>
                <a:gd name="connsiteY8" fmla="*/ 0 h 106821"/>
                <a:gd name="connsiteX9" fmla="*/ 96674 w 120267"/>
                <a:gd name="connsiteY9" fmla="*/ 0 h 106821"/>
                <a:gd name="connsiteX10" fmla="*/ 104909 w 120267"/>
                <a:gd name="connsiteY10" fmla="*/ 8235 h 106821"/>
                <a:gd name="connsiteX11" fmla="*/ 112032 w 120267"/>
                <a:gd name="connsiteY11" fmla="*/ 15358 h 10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267" h="106821">
                  <a:moveTo>
                    <a:pt x="120267" y="23593"/>
                  </a:moveTo>
                  <a:lnTo>
                    <a:pt x="120265" y="23593"/>
                  </a:lnTo>
                  <a:lnTo>
                    <a:pt x="115056" y="18384"/>
                  </a:lnTo>
                  <a:lnTo>
                    <a:pt x="106821" y="10149"/>
                  </a:lnTo>
                  <a:lnTo>
                    <a:pt x="10147" y="10149"/>
                  </a:lnTo>
                  <a:lnTo>
                    <a:pt x="10147" y="106821"/>
                  </a:lnTo>
                  <a:lnTo>
                    <a:pt x="8235" y="104909"/>
                  </a:lnTo>
                  <a:lnTo>
                    <a:pt x="0" y="96674"/>
                  </a:lnTo>
                  <a:lnTo>
                    <a:pt x="0" y="0"/>
                  </a:lnTo>
                  <a:lnTo>
                    <a:pt x="96674" y="0"/>
                  </a:lnTo>
                  <a:lnTo>
                    <a:pt x="104909" y="8235"/>
                  </a:lnTo>
                  <a:lnTo>
                    <a:pt x="112032" y="1535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D6CCFD5-8FD5-4752-0EF5-3B0F7D588B5E}"/>
              </a:ext>
            </a:extLst>
          </p:cNvPr>
          <p:cNvSpPr txBox="1"/>
          <p:nvPr/>
        </p:nvSpPr>
        <p:spPr>
          <a:xfrm>
            <a:off x="4228227" y="3204611"/>
            <a:ext cx="1702443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r">
              <a:defRPr sz="2400" b="1">
                <a:solidFill>
                  <a:schemeClr val="accent1"/>
                </a:solidFill>
                <a:latin typeface="+mn-ea"/>
              </a:defRPr>
            </a:lvl1pPr>
          </a:lstStyle>
          <a:p>
            <a:pPr algn="l"/>
            <a:r>
              <a:rPr lang="zh-CN" altLang="en-US" dirty="0">
                <a:solidFill>
                  <a:schemeClr val="tx1"/>
                </a:solidFill>
              </a:rPr>
              <a:t>加强</a:t>
            </a:r>
            <a:endParaRPr lang="en-US" altLang="zh-CN" dirty="0">
              <a:solidFill>
                <a:schemeClr val="tx1"/>
              </a:solidFill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</a:rPr>
              <a:t>团队建设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5CFE58D-50A4-C552-5E25-23B228133FD8}"/>
              </a:ext>
            </a:extLst>
          </p:cNvPr>
          <p:cNvSpPr txBox="1"/>
          <p:nvPr/>
        </p:nvSpPr>
        <p:spPr>
          <a:xfrm>
            <a:off x="6597382" y="3204612"/>
            <a:ext cx="141289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400" b="1" dirty="0">
                <a:latin typeface="+mn-ea"/>
              </a:rPr>
              <a:t>强化</a:t>
            </a:r>
            <a:endParaRPr lang="en-US" altLang="zh-CN" sz="2400" b="1" dirty="0">
              <a:latin typeface="+mn-ea"/>
            </a:endParaRPr>
          </a:p>
          <a:p>
            <a:pPr algn="r"/>
            <a:r>
              <a:rPr lang="zh-CN" altLang="en-US" sz="2400" b="1" dirty="0">
                <a:latin typeface="+mn-ea"/>
              </a:rPr>
              <a:t>成本控制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604B77A-05DD-711A-1095-0401334FBB33}"/>
              </a:ext>
            </a:extLst>
          </p:cNvPr>
          <p:cNvGrpSpPr/>
          <p:nvPr/>
        </p:nvGrpSpPr>
        <p:grpSpPr>
          <a:xfrm>
            <a:off x="4098006" y="2459600"/>
            <a:ext cx="4047774" cy="2467120"/>
            <a:chOff x="4867394" y="2613920"/>
            <a:chExt cx="3541392" cy="2158480"/>
          </a:xfrm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2BDF03F-1289-E5E2-C286-D577B81C71D8}"/>
                </a:ext>
              </a:extLst>
            </p:cNvPr>
            <p:cNvSpPr/>
            <p:nvPr/>
          </p:nvSpPr>
          <p:spPr>
            <a:xfrm>
              <a:off x="6250307" y="2864875"/>
              <a:ext cx="775567" cy="1656573"/>
            </a:xfrm>
            <a:custGeom>
              <a:avLst/>
              <a:gdLst>
                <a:gd name="connsiteX0" fmla="*/ 387784 w 775567"/>
                <a:gd name="connsiteY0" fmla="*/ 0 h 1656573"/>
                <a:gd name="connsiteX1" fmla="*/ 459465 w 775567"/>
                <a:gd name="connsiteY1" fmla="*/ 65148 h 1656573"/>
                <a:gd name="connsiteX2" fmla="*/ 775567 w 775567"/>
                <a:gd name="connsiteY2" fmla="*/ 828286 h 1656573"/>
                <a:gd name="connsiteX3" fmla="*/ 459465 w 775567"/>
                <a:gd name="connsiteY3" fmla="*/ 1591424 h 1656573"/>
                <a:gd name="connsiteX4" fmla="*/ 387784 w 775567"/>
                <a:gd name="connsiteY4" fmla="*/ 1656573 h 1656573"/>
                <a:gd name="connsiteX5" fmla="*/ 316102 w 775567"/>
                <a:gd name="connsiteY5" fmla="*/ 1591424 h 1656573"/>
                <a:gd name="connsiteX6" fmla="*/ 0 w 775567"/>
                <a:gd name="connsiteY6" fmla="*/ 828286 h 1656573"/>
                <a:gd name="connsiteX7" fmla="*/ 316102 w 775567"/>
                <a:gd name="connsiteY7" fmla="*/ 65148 h 1656573"/>
                <a:gd name="connsiteX8" fmla="*/ 387784 w 775567"/>
                <a:gd name="connsiteY8" fmla="*/ 0 h 16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5567" h="1656573">
                  <a:moveTo>
                    <a:pt x="387784" y="0"/>
                  </a:moveTo>
                  <a:lnTo>
                    <a:pt x="459465" y="65148"/>
                  </a:lnTo>
                  <a:cubicBezTo>
                    <a:pt x="654769" y="260452"/>
                    <a:pt x="775567" y="530262"/>
                    <a:pt x="775567" y="828286"/>
                  </a:cubicBezTo>
                  <a:cubicBezTo>
                    <a:pt x="775567" y="1126310"/>
                    <a:pt x="654769" y="1396120"/>
                    <a:pt x="459465" y="1591424"/>
                  </a:cubicBezTo>
                  <a:lnTo>
                    <a:pt x="387784" y="1656573"/>
                  </a:lnTo>
                  <a:lnTo>
                    <a:pt x="316102" y="1591424"/>
                  </a:lnTo>
                  <a:cubicBezTo>
                    <a:pt x="120798" y="1396120"/>
                    <a:pt x="0" y="1126310"/>
                    <a:pt x="0" y="828286"/>
                  </a:cubicBezTo>
                  <a:cubicBezTo>
                    <a:pt x="0" y="530262"/>
                    <a:pt x="120798" y="260452"/>
                    <a:pt x="316102" y="65148"/>
                  </a:cubicBezTo>
                  <a:lnTo>
                    <a:pt x="387784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990B516-C6B8-515B-CC8E-DC01D6FE6DDD}"/>
                </a:ext>
              </a:extLst>
            </p:cNvPr>
            <p:cNvSpPr/>
            <p:nvPr/>
          </p:nvSpPr>
          <p:spPr>
            <a:xfrm>
              <a:off x="4867394" y="2613920"/>
              <a:ext cx="1770697" cy="2158480"/>
            </a:xfrm>
            <a:custGeom>
              <a:avLst/>
              <a:gdLst>
                <a:gd name="connsiteX0" fmla="*/ 1079240 w 1770697"/>
                <a:gd name="connsiteY0" fmla="*/ 0 h 2158480"/>
                <a:gd name="connsiteX1" fmla="*/ 1765737 w 1770697"/>
                <a:gd name="connsiteY1" fmla="*/ 246446 h 2158480"/>
                <a:gd name="connsiteX2" fmla="*/ 1770697 w 1770697"/>
                <a:gd name="connsiteY2" fmla="*/ 250954 h 2158480"/>
                <a:gd name="connsiteX3" fmla="*/ 1699015 w 1770697"/>
                <a:gd name="connsiteY3" fmla="*/ 316102 h 2158480"/>
                <a:gd name="connsiteX4" fmla="*/ 1382913 w 1770697"/>
                <a:gd name="connsiteY4" fmla="*/ 1079240 h 2158480"/>
                <a:gd name="connsiteX5" fmla="*/ 1699015 w 1770697"/>
                <a:gd name="connsiteY5" fmla="*/ 1842378 h 2158480"/>
                <a:gd name="connsiteX6" fmla="*/ 1770697 w 1770697"/>
                <a:gd name="connsiteY6" fmla="*/ 1907527 h 2158480"/>
                <a:gd name="connsiteX7" fmla="*/ 1765737 w 1770697"/>
                <a:gd name="connsiteY7" fmla="*/ 1912034 h 2158480"/>
                <a:gd name="connsiteX8" fmla="*/ 1079240 w 1770697"/>
                <a:gd name="connsiteY8" fmla="*/ 2158480 h 2158480"/>
                <a:gd name="connsiteX9" fmla="*/ 0 w 1770697"/>
                <a:gd name="connsiteY9" fmla="*/ 1079240 h 2158480"/>
                <a:gd name="connsiteX10" fmla="*/ 1079240 w 1770697"/>
                <a:gd name="connsiteY10" fmla="*/ 0 h 21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697" h="2158480">
                  <a:moveTo>
                    <a:pt x="1079240" y="0"/>
                  </a:moveTo>
                  <a:cubicBezTo>
                    <a:pt x="1340011" y="0"/>
                    <a:pt x="1579181" y="92486"/>
                    <a:pt x="1765737" y="246446"/>
                  </a:cubicBezTo>
                  <a:lnTo>
                    <a:pt x="1770697" y="250954"/>
                  </a:lnTo>
                  <a:lnTo>
                    <a:pt x="1699015" y="316102"/>
                  </a:lnTo>
                  <a:cubicBezTo>
                    <a:pt x="1503711" y="511406"/>
                    <a:pt x="1382913" y="781216"/>
                    <a:pt x="1382913" y="1079240"/>
                  </a:cubicBezTo>
                  <a:cubicBezTo>
                    <a:pt x="1382913" y="1377264"/>
                    <a:pt x="1503711" y="1647074"/>
                    <a:pt x="1699015" y="1842378"/>
                  </a:cubicBezTo>
                  <a:lnTo>
                    <a:pt x="1770697" y="1907527"/>
                  </a:lnTo>
                  <a:lnTo>
                    <a:pt x="1765737" y="1912034"/>
                  </a:lnTo>
                  <a:cubicBezTo>
                    <a:pt x="1579181" y="2065994"/>
                    <a:pt x="1340011" y="2158480"/>
                    <a:pt x="1079240" y="2158480"/>
                  </a:cubicBezTo>
                  <a:cubicBezTo>
                    <a:pt x="483192" y="2158480"/>
                    <a:pt x="0" y="1675288"/>
                    <a:pt x="0" y="1079240"/>
                  </a:cubicBezTo>
                  <a:cubicBezTo>
                    <a:pt x="0" y="483192"/>
                    <a:pt x="483192" y="0"/>
                    <a:pt x="1079240" y="0"/>
                  </a:cubicBezTo>
                  <a:close/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F775E8C7-5408-AC36-92C3-3CB73703C12C}"/>
                </a:ext>
              </a:extLst>
            </p:cNvPr>
            <p:cNvSpPr/>
            <p:nvPr/>
          </p:nvSpPr>
          <p:spPr>
            <a:xfrm>
              <a:off x="6638090" y="2613920"/>
              <a:ext cx="1770696" cy="2158480"/>
            </a:xfrm>
            <a:custGeom>
              <a:avLst/>
              <a:gdLst>
                <a:gd name="connsiteX0" fmla="*/ 691456 w 1770696"/>
                <a:gd name="connsiteY0" fmla="*/ 0 h 2158480"/>
                <a:gd name="connsiteX1" fmla="*/ 1770696 w 1770696"/>
                <a:gd name="connsiteY1" fmla="*/ 1079240 h 2158480"/>
                <a:gd name="connsiteX2" fmla="*/ 691456 w 1770696"/>
                <a:gd name="connsiteY2" fmla="*/ 2158480 h 2158480"/>
                <a:gd name="connsiteX3" fmla="*/ 4959 w 1770696"/>
                <a:gd name="connsiteY3" fmla="*/ 1912034 h 2158480"/>
                <a:gd name="connsiteX4" fmla="*/ 0 w 1770696"/>
                <a:gd name="connsiteY4" fmla="*/ 1907527 h 2158480"/>
                <a:gd name="connsiteX5" fmla="*/ 71681 w 1770696"/>
                <a:gd name="connsiteY5" fmla="*/ 1842378 h 2158480"/>
                <a:gd name="connsiteX6" fmla="*/ 387783 w 1770696"/>
                <a:gd name="connsiteY6" fmla="*/ 1079240 h 2158480"/>
                <a:gd name="connsiteX7" fmla="*/ 71681 w 1770696"/>
                <a:gd name="connsiteY7" fmla="*/ 316102 h 2158480"/>
                <a:gd name="connsiteX8" fmla="*/ 0 w 1770696"/>
                <a:gd name="connsiteY8" fmla="*/ 250954 h 2158480"/>
                <a:gd name="connsiteX9" fmla="*/ 4959 w 1770696"/>
                <a:gd name="connsiteY9" fmla="*/ 246446 h 2158480"/>
                <a:gd name="connsiteX10" fmla="*/ 691456 w 1770696"/>
                <a:gd name="connsiteY10" fmla="*/ 0 h 215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696" h="2158480">
                  <a:moveTo>
                    <a:pt x="691456" y="0"/>
                  </a:moveTo>
                  <a:cubicBezTo>
                    <a:pt x="1287504" y="0"/>
                    <a:pt x="1770696" y="483192"/>
                    <a:pt x="1770696" y="1079240"/>
                  </a:cubicBezTo>
                  <a:cubicBezTo>
                    <a:pt x="1770696" y="1675288"/>
                    <a:pt x="1287504" y="2158480"/>
                    <a:pt x="691456" y="2158480"/>
                  </a:cubicBezTo>
                  <a:cubicBezTo>
                    <a:pt x="430685" y="2158480"/>
                    <a:pt x="191516" y="2065994"/>
                    <a:pt x="4959" y="1912034"/>
                  </a:cubicBezTo>
                  <a:lnTo>
                    <a:pt x="0" y="1907527"/>
                  </a:lnTo>
                  <a:lnTo>
                    <a:pt x="71681" y="1842378"/>
                  </a:lnTo>
                  <a:cubicBezTo>
                    <a:pt x="266985" y="1647074"/>
                    <a:pt x="387783" y="1377264"/>
                    <a:pt x="387783" y="1079240"/>
                  </a:cubicBezTo>
                  <a:cubicBezTo>
                    <a:pt x="387783" y="781216"/>
                    <a:pt x="266985" y="511406"/>
                    <a:pt x="71681" y="316102"/>
                  </a:cubicBezTo>
                  <a:lnTo>
                    <a:pt x="0" y="250954"/>
                  </a:lnTo>
                  <a:lnTo>
                    <a:pt x="4959" y="246446"/>
                  </a:lnTo>
                  <a:cubicBezTo>
                    <a:pt x="191516" y="92486"/>
                    <a:pt x="430685" y="0"/>
                    <a:pt x="691456" y="0"/>
                  </a:cubicBezTo>
                  <a:close/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55F882CA-6134-172D-A9AD-15D74DECD98B}"/>
              </a:ext>
            </a:extLst>
          </p:cNvPr>
          <p:cNvSpPr txBox="1"/>
          <p:nvPr/>
        </p:nvSpPr>
        <p:spPr>
          <a:xfrm>
            <a:off x="8301138" y="2739886"/>
            <a:ext cx="3144852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客房部从加强自身源头控制做起，加强了低值易耗品的管理，对物品备量进行缩减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8C0304D-80CD-0399-8535-D43ABF74795B}"/>
              </a:ext>
            </a:extLst>
          </p:cNvPr>
          <p:cNvSpPr txBox="1"/>
          <p:nvPr/>
        </p:nvSpPr>
        <p:spPr>
          <a:xfrm>
            <a:off x="8340408" y="4511391"/>
            <a:ext cx="3057247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采取出有签字、用有去向、损有记录等措施，像客房部提供给客人用的免费品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EFDC62D-CB3E-D100-8C07-FBA65E84D5ED}"/>
              </a:ext>
            </a:extLst>
          </p:cNvPr>
          <p:cNvSpPr txBox="1"/>
          <p:nvPr/>
        </p:nvSpPr>
        <p:spPr>
          <a:xfrm>
            <a:off x="783429" y="2703943"/>
            <a:ext cx="3057247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客房部是服务性部门，员工的思想和态度决定着工作结果在员工管理上注重业务能力</a:t>
            </a:r>
            <a:endParaRPr lang="zh-CN" altLang="en-US" sz="16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AC5F81E-57B6-3CEB-5206-3BE2432D3439}"/>
              </a:ext>
            </a:extLst>
          </p:cNvPr>
          <p:cNvSpPr txBox="1"/>
          <p:nvPr/>
        </p:nvSpPr>
        <p:spPr>
          <a:xfrm>
            <a:off x="783428" y="4511391"/>
            <a:ext cx="3057247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要求员工做好的自己首先要做好，在有重大会议会或重要接待时我一定会工作于现场</a:t>
            </a:r>
            <a:endParaRPr lang="zh-CN" altLang="en-US" sz="1600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4F0E984-354D-A39B-C2F8-5905326E0133}"/>
              </a:ext>
            </a:extLst>
          </p:cNvPr>
          <p:cNvSpPr/>
          <p:nvPr/>
        </p:nvSpPr>
        <p:spPr>
          <a:xfrm>
            <a:off x="2198370" y="2211609"/>
            <a:ext cx="1670572" cy="4904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52400" dist="152400" dir="12000000" sx="95000" sy="95000" algn="br" rotWithShape="0">
              <a:srgbClr val="115BD8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13519D8-5083-E7B9-048F-C2072E78F7D1}"/>
              </a:ext>
            </a:extLst>
          </p:cNvPr>
          <p:cNvSpPr txBox="1"/>
          <p:nvPr/>
        </p:nvSpPr>
        <p:spPr>
          <a:xfrm>
            <a:off x="2379144" y="2276747"/>
            <a:ext cx="141835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培养责任感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8E328711-2D6A-B0E3-63D6-E8C3AEB61CFA}"/>
              </a:ext>
            </a:extLst>
          </p:cNvPr>
          <p:cNvSpPr/>
          <p:nvPr/>
        </p:nvSpPr>
        <p:spPr>
          <a:xfrm>
            <a:off x="2198370" y="3949965"/>
            <a:ext cx="1670572" cy="4904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52400" dist="152400" dir="12000000" sx="95000" sy="95000" algn="br" rotWithShape="0">
              <a:srgbClr val="115BD8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442683D-A762-3EA0-3AD5-769F57B6DE14}"/>
              </a:ext>
            </a:extLst>
          </p:cNvPr>
          <p:cNvSpPr txBox="1"/>
          <p:nvPr/>
        </p:nvSpPr>
        <p:spPr>
          <a:xfrm>
            <a:off x="2361762" y="4010534"/>
            <a:ext cx="134378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服务性部门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83181802-E462-F0EA-A3B4-DF02045B3C9D}"/>
              </a:ext>
            </a:extLst>
          </p:cNvPr>
          <p:cNvSpPr/>
          <p:nvPr/>
        </p:nvSpPr>
        <p:spPr>
          <a:xfrm>
            <a:off x="8301137" y="2211609"/>
            <a:ext cx="1819078" cy="4904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52400" dist="152400" dir="12000000" sx="95000" sy="95000" algn="br" rotWithShape="0">
              <a:srgbClr val="115BD8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EEB2A48-3425-953C-3902-5CFF64FDB740}"/>
              </a:ext>
            </a:extLst>
          </p:cNvPr>
          <p:cNvSpPr txBox="1"/>
          <p:nvPr/>
        </p:nvSpPr>
        <p:spPr>
          <a:xfrm>
            <a:off x="8419004" y="2272178"/>
            <a:ext cx="15833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缩减物品备量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53F28054-BA4C-0D1B-0CC9-B24240BAC647}"/>
              </a:ext>
            </a:extLst>
          </p:cNvPr>
          <p:cNvSpPr/>
          <p:nvPr/>
        </p:nvSpPr>
        <p:spPr>
          <a:xfrm>
            <a:off x="8351327" y="3949965"/>
            <a:ext cx="1819078" cy="4904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152400" dist="152400" dir="12000000" sx="95000" sy="95000" algn="br" rotWithShape="0">
              <a:srgbClr val="115BD8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8891A45-10EB-9765-AB50-BB1615E224D2}"/>
              </a:ext>
            </a:extLst>
          </p:cNvPr>
          <p:cNvSpPr txBox="1"/>
          <p:nvPr/>
        </p:nvSpPr>
        <p:spPr>
          <a:xfrm>
            <a:off x="8480251" y="4010534"/>
            <a:ext cx="156123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控制物品去向</a:t>
            </a:r>
          </a:p>
        </p:txBody>
      </p:sp>
    </p:spTree>
    <p:extLst>
      <p:ext uri="{BB962C8B-B14F-4D97-AF65-F5344CB8AC3E}">
        <p14:creationId xmlns:p14="http://schemas.microsoft.com/office/powerpoint/2010/main" val="3524559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60DF662-38A6-D96C-3357-175DADA2EAB6}"/>
              </a:ext>
            </a:extLst>
          </p:cNvPr>
          <p:cNvGrpSpPr/>
          <p:nvPr/>
        </p:nvGrpSpPr>
        <p:grpSpPr>
          <a:xfrm>
            <a:off x="3743866" y="1328871"/>
            <a:ext cx="4814006" cy="4814006"/>
            <a:chOff x="3743866" y="1328871"/>
            <a:chExt cx="4814006" cy="4814006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CB624CA-9492-7BD5-4F38-F0D00AD10A7E}"/>
                </a:ext>
              </a:extLst>
            </p:cNvPr>
            <p:cNvGrpSpPr/>
            <p:nvPr/>
          </p:nvGrpSpPr>
          <p:grpSpPr>
            <a:xfrm>
              <a:off x="3743866" y="1328873"/>
              <a:ext cx="4814006" cy="4814002"/>
              <a:chOff x="3542917" y="1160310"/>
              <a:chExt cx="4814006" cy="4814002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F041CB2-E9D0-A1E1-1528-7841DCDCAC40}"/>
                  </a:ext>
                </a:extLst>
              </p:cNvPr>
              <p:cNvSpPr/>
              <p:nvPr/>
            </p:nvSpPr>
            <p:spPr>
              <a:xfrm>
                <a:off x="3542917" y="1160310"/>
                <a:ext cx="4814006" cy="4814002"/>
              </a:xfrm>
              <a:prstGeom prst="ellipse">
                <a:avLst/>
              </a:prstGeom>
              <a:solidFill>
                <a:schemeClr val="accent1"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3" name="图片 22" descr="背景图案&#10;&#10;中度可信度描述已自动生成">
                <a:extLst>
                  <a:ext uri="{FF2B5EF4-FFF2-40B4-BE49-F238E27FC236}">
                    <a16:creationId xmlns:a16="http://schemas.microsoft.com/office/drawing/2014/main" id="{40A68375-4136-3252-14D0-62B9F7321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4210" y="1314679"/>
                <a:ext cx="4393950" cy="4346766"/>
              </a:xfrm>
              <a:prstGeom prst="rect">
                <a:avLst/>
              </a:prstGeom>
            </p:spPr>
          </p:pic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EFBFFCB1-1163-E813-B05F-FAAFF6BB6686}"/>
                  </a:ext>
                </a:extLst>
              </p:cNvPr>
              <p:cNvSpPr/>
              <p:nvPr/>
            </p:nvSpPr>
            <p:spPr>
              <a:xfrm>
                <a:off x="4381550" y="1998941"/>
                <a:ext cx="3136739" cy="313673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52C88ADD-A10C-8FE9-48BA-912C79F9D171}"/>
                </a:ext>
              </a:extLst>
            </p:cNvPr>
            <p:cNvSpPr/>
            <p:nvPr/>
          </p:nvSpPr>
          <p:spPr>
            <a:xfrm>
              <a:off x="6426937" y="2977148"/>
              <a:ext cx="430306" cy="43030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弧形 26">
              <a:extLst>
                <a:ext uri="{FF2B5EF4-FFF2-40B4-BE49-F238E27FC236}">
                  <a16:creationId xmlns:a16="http://schemas.microsoft.com/office/drawing/2014/main" id="{28B7A962-6FFB-FB8F-6CEA-0321169458AC}"/>
                </a:ext>
              </a:extLst>
            </p:cNvPr>
            <p:cNvSpPr/>
            <p:nvPr/>
          </p:nvSpPr>
          <p:spPr>
            <a:xfrm rot="18000000">
              <a:off x="3743866" y="1328871"/>
              <a:ext cx="4814006" cy="4814006"/>
            </a:xfrm>
            <a:prstGeom prst="arc">
              <a:avLst>
                <a:gd name="adj1" fmla="val 14840546"/>
                <a:gd name="adj2" fmla="val 5823389"/>
              </a:avLst>
            </a:prstGeom>
            <a:ln w="38100" cap="rnd">
              <a:gradFill>
                <a:gsLst>
                  <a:gs pos="3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弧形 27">
              <a:extLst>
                <a:ext uri="{FF2B5EF4-FFF2-40B4-BE49-F238E27FC236}">
                  <a16:creationId xmlns:a16="http://schemas.microsoft.com/office/drawing/2014/main" id="{D84B8F47-0C1F-6CB3-2AD4-084572F2F0EC}"/>
                </a:ext>
              </a:extLst>
            </p:cNvPr>
            <p:cNvSpPr/>
            <p:nvPr/>
          </p:nvSpPr>
          <p:spPr>
            <a:xfrm rot="9000000">
              <a:off x="3743866" y="1328871"/>
              <a:ext cx="4814006" cy="4814006"/>
            </a:xfrm>
            <a:prstGeom prst="arc">
              <a:avLst>
                <a:gd name="adj1" fmla="val 14840546"/>
                <a:gd name="adj2" fmla="val 4065184"/>
              </a:avLst>
            </a:prstGeom>
            <a:ln w="38100" cap="rnd">
              <a:gradFill>
                <a:gsLst>
                  <a:gs pos="3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FEB7EF22-7DCB-778B-64AC-CA2AD517E8FB}"/>
              </a:ext>
            </a:extLst>
          </p:cNvPr>
          <p:cNvSpPr/>
          <p:nvPr/>
        </p:nvSpPr>
        <p:spPr>
          <a:xfrm>
            <a:off x="926511" y="3317979"/>
            <a:ext cx="2154223" cy="573902"/>
          </a:xfrm>
          <a:custGeom>
            <a:avLst/>
            <a:gdLst>
              <a:gd name="connsiteX0" fmla="*/ 95652 w 2154223"/>
              <a:gd name="connsiteY0" fmla="*/ 0 h 573902"/>
              <a:gd name="connsiteX1" fmla="*/ 1835337 w 2154223"/>
              <a:gd name="connsiteY1" fmla="*/ 0 h 573902"/>
              <a:gd name="connsiteX2" fmla="*/ 1930989 w 2154223"/>
              <a:gd name="connsiteY2" fmla="*/ 95652 h 573902"/>
              <a:gd name="connsiteX3" fmla="*/ 1930989 w 2154223"/>
              <a:gd name="connsiteY3" fmla="*/ 145231 h 573902"/>
              <a:gd name="connsiteX4" fmla="*/ 2154223 w 2154223"/>
              <a:gd name="connsiteY4" fmla="*/ 285092 h 573902"/>
              <a:gd name="connsiteX5" fmla="*/ 1930989 w 2154223"/>
              <a:gd name="connsiteY5" fmla="*/ 424952 h 573902"/>
              <a:gd name="connsiteX6" fmla="*/ 1930989 w 2154223"/>
              <a:gd name="connsiteY6" fmla="*/ 478250 h 573902"/>
              <a:gd name="connsiteX7" fmla="*/ 1835337 w 2154223"/>
              <a:gd name="connsiteY7" fmla="*/ 573902 h 573902"/>
              <a:gd name="connsiteX8" fmla="*/ 95652 w 2154223"/>
              <a:gd name="connsiteY8" fmla="*/ 573902 h 573902"/>
              <a:gd name="connsiteX9" fmla="*/ 0 w 2154223"/>
              <a:gd name="connsiteY9" fmla="*/ 478250 h 573902"/>
              <a:gd name="connsiteX10" fmla="*/ 0 w 2154223"/>
              <a:gd name="connsiteY10" fmla="*/ 95652 h 573902"/>
              <a:gd name="connsiteX11" fmla="*/ 95652 w 2154223"/>
              <a:gd name="connsiteY11" fmla="*/ 0 h 57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4223" h="573902">
                <a:moveTo>
                  <a:pt x="95652" y="0"/>
                </a:moveTo>
                <a:lnTo>
                  <a:pt x="1835337" y="0"/>
                </a:lnTo>
                <a:cubicBezTo>
                  <a:pt x="1888164" y="0"/>
                  <a:pt x="1930989" y="42825"/>
                  <a:pt x="1930989" y="95652"/>
                </a:cubicBezTo>
                <a:lnTo>
                  <a:pt x="1930989" y="145231"/>
                </a:lnTo>
                <a:lnTo>
                  <a:pt x="2154223" y="285092"/>
                </a:lnTo>
                <a:lnTo>
                  <a:pt x="1930989" y="424952"/>
                </a:lnTo>
                <a:lnTo>
                  <a:pt x="1930989" y="478250"/>
                </a:lnTo>
                <a:cubicBezTo>
                  <a:pt x="1930989" y="531077"/>
                  <a:pt x="1888164" y="573902"/>
                  <a:pt x="1835337" y="573902"/>
                </a:cubicBezTo>
                <a:lnTo>
                  <a:pt x="95652" y="573902"/>
                </a:lnTo>
                <a:cubicBezTo>
                  <a:pt x="42825" y="573902"/>
                  <a:pt x="0" y="531077"/>
                  <a:pt x="0" y="478250"/>
                </a:cubicBezTo>
                <a:lnTo>
                  <a:pt x="0" y="95652"/>
                </a:lnTo>
                <a:cubicBezTo>
                  <a:pt x="0" y="42825"/>
                  <a:pt x="42825" y="0"/>
                  <a:pt x="95652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152400" dist="114300" dir="5400000" sx="94000" sy="94000" algn="t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BDF5EA4-FA76-7BAE-9678-B960BFEC0C9B}"/>
              </a:ext>
            </a:extLst>
          </p:cNvPr>
          <p:cNvSpPr/>
          <p:nvPr/>
        </p:nvSpPr>
        <p:spPr>
          <a:xfrm flipH="1">
            <a:off x="9163065" y="3317979"/>
            <a:ext cx="2154223" cy="573902"/>
          </a:xfrm>
          <a:custGeom>
            <a:avLst/>
            <a:gdLst>
              <a:gd name="connsiteX0" fmla="*/ 95652 w 2154223"/>
              <a:gd name="connsiteY0" fmla="*/ 0 h 573902"/>
              <a:gd name="connsiteX1" fmla="*/ 1835337 w 2154223"/>
              <a:gd name="connsiteY1" fmla="*/ 0 h 573902"/>
              <a:gd name="connsiteX2" fmla="*/ 1930989 w 2154223"/>
              <a:gd name="connsiteY2" fmla="*/ 95652 h 573902"/>
              <a:gd name="connsiteX3" fmla="*/ 1930989 w 2154223"/>
              <a:gd name="connsiteY3" fmla="*/ 145231 h 573902"/>
              <a:gd name="connsiteX4" fmla="*/ 2154223 w 2154223"/>
              <a:gd name="connsiteY4" fmla="*/ 285092 h 573902"/>
              <a:gd name="connsiteX5" fmla="*/ 1930989 w 2154223"/>
              <a:gd name="connsiteY5" fmla="*/ 424952 h 573902"/>
              <a:gd name="connsiteX6" fmla="*/ 1930989 w 2154223"/>
              <a:gd name="connsiteY6" fmla="*/ 478250 h 573902"/>
              <a:gd name="connsiteX7" fmla="*/ 1835337 w 2154223"/>
              <a:gd name="connsiteY7" fmla="*/ 573902 h 573902"/>
              <a:gd name="connsiteX8" fmla="*/ 95652 w 2154223"/>
              <a:gd name="connsiteY8" fmla="*/ 573902 h 573902"/>
              <a:gd name="connsiteX9" fmla="*/ 0 w 2154223"/>
              <a:gd name="connsiteY9" fmla="*/ 478250 h 573902"/>
              <a:gd name="connsiteX10" fmla="*/ 0 w 2154223"/>
              <a:gd name="connsiteY10" fmla="*/ 95652 h 573902"/>
              <a:gd name="connsiteX11" fmla="*/ 95652 w 2154223"/>
              <a:gd name="connsiteY11" fmla="*/ 0 h 57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4223" h="573902">
                <a:moveTo>
                  <a:pt x="95652" y="0"/>
                </a:moveTo>
                <a:lnTo>
                  <a:pt x="1835337" y="0"/>
                </a:lnTo>
                <a:cubicBezTo>
                  <a:pt x="1888164" y="0"/>
                  <a:pt x="1930989" y="42825"/>
                  <a:pt x="1930989" y="95652"/>
                </a:cubicBezTo>
                <a:lnTo>
                  <a:pt x="1930989" y="145231"/>
                </a:lnTo>
                <a:lnTo>
                  <a:pt x="2154223" y="285092"/>
                </a:lnTo>
                <a:lnTo>
                  <a:pt x="1930989" y="424952"/>
                </a:lnTo>
                <a:lnTo>
                  <a:pt x="1930989" y="478250"/>
                </a:lnTo>
                <a:cubicBezTo>
                  <a:pt x="1930989" y="531077"/>
                  <a:pt x="1888164" y="573902"/>
                  <a:pt x="1835337" y="573902"/>
                </a:cubicBezTo>
                <a:lnTo>
                  <a:pt x="95652" y="573902"/>
                </a:lnTo>
                <a:cubicBezTo>
                  <a:pt x="42825" y="573902"/>
                  <a:pt x="0" y="531077"/>
                  <a:pt x="0" y="478250"/>
                </a:cubicBezTo>
                <a:lnTo>
                  <a:pt x="0" y="95652"/>
                </a:lnTo>
                <a:cubicBezTo>
                  <a:pt x="0" y="42825"/>
                  <a:pt x="42825" y="0"/>
                  <a:pt x="95652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152400" dist="114300" dir="5400000" sx="94000" sy="94000" algn="t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381C496-BE81-38E0-3D86-8BF92D2513B4}"/>
              </a:ext>
            </a:extLst>
          </p:cNvPr>
          <p:cNvSpPr/>
          <p:nvPr/>
        </p:nvSpPr>
        <p:spPr>
          <a:xfrm>
            <a:off x="923458" y="2167504"/>
            <a:ext cx="2139865" cy="576980"/>
          </a:xfrm>
          <a:custGeom>
            <a:avLst/>
            <a:gdLst>
              <a:gd name="connsiteX0" fmla="*/ 88740 w 2139865"/>
              <a:gd name="connsiteY0" fmla="*/ 0 h 576980"/>
              <a:gd name="connsiteX1" fmla="*/ 1849832 w 2139865"/>
              <a:gd name="connsiteY1" fmla="*/ 0 h 576980"/>
              <a:gd name="connsiteX2" fmla="*/ 1938572 w 2139865"/>
              <a:gd name="connsiteY2" fmla="*/ 88740 h 576980"/>
              <a:gd name="connsiteX3" fmla="*/ 1938572 w 2139865"/>
              <a:gd name="connsiteY3" fmla="*/ 359683 h 576980"/>
              <a:gd name="connsiteX4" fmla="*/ 2139865 w 2139865"/>
              <a:gd name="connsiteY4" fmla="*/ 576978 h 576980"/>
              <a:gd name="connsiteX5" fmla="*/ 1849842 w 2139865"/>
              <a:gd name="connsiteY5" fmla="*/ 576978 h 576980"/>
              <a:gd name="connsiteX6" fmla="*/ 1849832 w 2139865"/>
              <a:gd name="connsiteY6" fmla="*/ 576980 h 576980"/>
              <a:gd name="connsiteX7" fmla="*/ 88740 w 2139865"/>
              <a:gd name="connsiteY7" fmla="*/ 576980 h 576980"/>
              <a:gd name="connsiteX8" fmla="*/ 0 w 2139865"/>
              <a:gd name="connsiteY8" fmla="*/ 488240 h 576980"/>
              <a:gd name="connsiteX9" fmla="*/ 0 w 2139865"/>
              <a:gd name="connsiteY9" fmla="*/ 88740 h 576980"/>
              <a:gd name="connsiteX10" fmla="*/ 88740 w 2139865"/>
              <a:gd name="connsiteY10" fmla="*/ 0 h 57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9865" h="576980">
                <a:moveTo>
                  <a:pt x="88740" y="0"/>
                </a:moveTo>
                <a:lnTo>
                  <a:pt x="1849832" y="0"/>
                </a:lnTo>
                <a:cubicBezTo>
                  <a:pt x="1898842" y="0"/>
                  <a:pt x="1938572" y="39730"/>
                  <a:pt x="1938572" y="88740"/>
                </a:cubicBezTo>
                <a:lnTo>
                  <a:pt x="1938572" y="359683"/>
                </a:lnTo>
                <a:lnTo>
                  <a:pt x="2139865" y="576978"/>
                </a:lnTo>
                <a:lnTo>
                  <a:pt x="1849842" y="576978"/>
                </a:lnTo>
                <a:lnTo>
                  <a:pt x="1849832" y="576980"/>
                </a:lnTo>
                <a:lnTo>
                  <a:pt x="88740" y="576980"/>
                </a:lnTo>
                <a:cubicBezTo>
                  <a:pt x="39730" y="576980"/>
                  <a:pt x="0" y="537250"/>
                  <a:pt x="0" y="48824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152400" dist="114300" dir="5400000" sx="94000" sy="94000" algn="t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43FDF813-2619-E1AB-4CC4-098E8FEEAD05}"/>
              </a:ext>
            </a:extLst>
          </p:cNvPr>
          <p:cNvSpPr/>
          <p:nvPr/>
        </p:nvSpPr>
        <p:spPr>
          <a:xfrm flipV="1">
            <a:off x="923458" y="4572787"/>
            <a:ext cx="2139865" cy="576980"/>
          </a:xfrm>
          <a:custGeom>
            <a:avLst/>
            <a:gdLst>
              <a:gd name="connsiteX0" fmla="*/ 88740 w 2139865"/>
              <a:gd name="connsiteY0" fmla="*/ 0 h 576980"/>
              <a:gd name="connsiteX1" fmla="*/ 1849832 w 2139865"/>
              <a:gd name="connsiteY1" fmla="*/ 0 h 576980"/>
              <a:gd name="connsiteX2" fmla="*/ 1938572 w 2139865"/>
              <a:gd name="connsiteY2" fmla="*/ 88740 h 576980"/>
              <a:gd name="connsiteX3" fmla="*/ 1938572 w 2139865"/>
              <a:gd name="connsiteY3" fmla="*/ 359683 h 576980"/>
              <a:gd name="connsiteX4" fmla="*/ 2139865 w 2139865"/>
              <a:gd name="connsiteY4" fmla="*/ 576978 h 576980"/>
              <a:gd name="connsiteX5" fmla="*/ 1849842 w 2139865"/>
              <a:gd name="connsiteY5" fmla="*/ 576978 h 576980"/>
              <a:gd name="connsiteX6" fmla="*/ 1849832 w 2139865"/>
              <a:gd name="connsiteY6" fmla="*/ 576980 h 576980"/>
              <a:gd name="connsiteX7" fmla="*/ 88740 w 2139865"/>
              <a:gd name="connsiteY7" fmla="*/ 576980 h 576980"/>
              <a:gd name="connsiteX8" fmla="*/ 0 w 2139865"/>
              <a:gd name="connsiteY8" fmla="*/ 488240 h 576980"/>
              <a:gd name="connsiteX9" fmla="*/ 0 w 2139865"/>
              <a:gd name="connsiteY9" fmla="*/ 88740 h 576980"/>
              <a:gd name="connsiteX10" fmla="*/ 88740 w 2139865"/>
              <a:gd name="connsiteY10" fmla="*/ 0 h 57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9865" h="576980">
                <a:moveTo>
                  <a:pt x="88740" y="0"/>
                </a:moveTo>
                <a:lnTo>
                  <a:pt x="1849832" y="0"/>
                </a:lnTo>
                <a:cubicBezTo>
                  <a:pt x="1898842" y="0"/>
                  <a:pt x="1938572" y="39730"/>
                  <a:pt x="1938572" y="88740"/>
                </a:cubicBezTo>
                <a:lnTo>
                  <a:pt x="1938572" y="359683"/>
                </a:lnTo>
                <a:lnTo>
                  <a:pt x="2139865" y="576978"/>
                </a:lnTo>
                <a:lnTo>
                  <a:pt x="1849842" y="576978"/>
                </a:lnTo>
                <a:lnTo>
                  <a:pt x="1849832" y="576980"/>
                </a:lnTo>
                <a:lnTo>
                  <a:pt x="88740" y="576980"/>
                </a:lnTo>
                <a:cubicBezTo>
                  <a:pt x="39730" y="576980"/>
                  <a:pt x="0" y="537250"/>
                  <a:pt x="0" y="48824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152400" dist="114300" dir="5400000" sx="94000" sy="94000" algn="t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C42B62-7E6A-5FF0-F81B-61F6E7223DDA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核心工作重点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7478C5-9ECC-D15A-D3CB-F96D4B3606E0}"/>
              </a:ext>
            </a:extLst>
          </p:cNvPr>
          <p:cNvSpPr txBox="1"/>
          <p:nvPr/>
        </p:nvSpPr>
        <p:spPr>
          <a:xfrm>
            <a:off x="1090239" y="2280556"/>
            <a:ext cx="1620957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展开了普查工作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D0311BF-E7A8-CA19-DEEB-852ECF2F94EE}"/>
              </a:ext>
            </a:extLst>
          </p:cNvPr>
          <p:cNvSpPr txBox="1"/>
          <p:nvPr/>
        </p:nvSpPr>
        <p:spPr>
          <a:xfrm>
            <a:off x="979674" y="4692000"/>
            <a:ext cx="1826141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积极开展河道清理</a:t>
            </a:r>
            <a:endParaRPr lang="zh-CN" altLang="en-US" sz="16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A94D2BB-C4C9-7194-1598-A7441835C81D}"/>
              </a:ext>
            </a:extLst>
          </p:cNvPr>
          <p:cNvSpPr txBox="1"/>
          <p:nvPr/>
        </p:nvSpPr>
        <p:spPr>
          <a:xfrm>
            <a:off x="5024528" y="1979468"/>
            <a:ext cx="2228495" cy="37702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3900" dirty="0">
                <a:solidFill>
                  <a:schemeClr val="bg1">
                    <a:alpha val="12000"/>
                  </a:schemeClr>
                </a:solidFill>
                <a:latin typeface="+mj-lt"/>
              </a:rPr>
              <a:t>6</a:t>
            </a:r>
            <a:endParaRPr lang="zh-CN" altLang="en-US" sz="23900" dirty="0">
              <a:solidFill>
                <a:schemeClr val="bg1">
                  <a:alpha val="12000"/>
                </a:schemeClr>
              </a:solidFill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D64681-4ACE-5BDF-0D76-BF484483B7C0}"/>
              </a:ext>
            </a:extLst>
          </p:cNvPr>
          <p:cNvSpPr txBox="1"/>
          <p:nvPr/>
        </p:nvSpPr>
        <p:spPr>
          <a:xfrm>
            <a:off x="5016027" y="3358708"/>
            <a:ext cx="2339102" cy="83099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在工作实施方面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主抓了六项重点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86ED33-A217-21E6-5906-F3CD76646C46}"/>
              </a:ext>
            </a:extLst>
          </p:cNvPr>
          <p:cNvSpPr txBox="1"/>
          <p:nvPr/>
        </p:nvSpPr>
        <p:spPr>
          <a:xfrm>
            <a:off x="1096001" y="3435653"/>
            <a:ext cx="1620957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组建联合执法队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DD141FB-DE8C-764C-EC43-C3DA7586AC41}"/>
              </a:ext>
            </a:extLst>
          </p:cNvPr>
          <p:cNvSpPr txBox="1"/>
          <p:nvPr/>
        </p:nvSpPr>
        <p:spPr>
          <a:xfrm>
            <a:off x="9458914" y="3435653"/>
            <a:ext cx="1826141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购置办公执法装备</a:t>
            </a: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61DEA79-90B9-7F22-07B6-A257E68B9808}"/>
              </a:ext>
            </a:extLst>
          </p:cNvPr>
          <p:cNvSpPr/>
          <p:nvPr/>
        </p:nvSpPr>
        <p:spPr>
          <a:xfrm flipH="1" flipV="1">
            <a:off x="9160012" y="4572787"/>
            <a:ext cx="2139865" cy="576980"/>
          </a:xfrm>
          <a:custGeom>
            <a:avLst/>
            <a:gdLst>
              <a:gd name="connsiteX0" fmla="*/ 88740 w 2139865"/>
              <a:gd name="connsiteY0" fmla="*/ 0 h 576980"/>
              <a:gd name="connsiteX1" fmla="*/ 1849832 w 2139865"/>
              <a:gd name="connsiteY1" fmla="*/ 0 h 576980"/>
              <a:gd name="connsiteX2" fmla="*/ 1938572 w 2139865"/>
              <a:gd name="connsiteY2" fmla="*/ 88740 h 576980"/>
              <a:gd name="connsiteX3" fmla="*/ 1938572 w 2139865"/>
              <a:gd name="connsiteY3" fmla="*/ 359683 h 576980"/>
              <a:gd name="connsiteX4" fmla="*/ 2139865 w 2139865"/>
              <a:gd name="connsiteY4" fmla="*/ 576978 h 576980"/>
              <a:gd name="connsiteX5" fmla="*/ 1849842 w 2139865"/>
              <a:gd name="connsiteY5" fmla="*/ 576978 h 576980"/>
              <a:gd name="connsiteX6" fmla="*/ 1849832 w 2139865"/>
              <a:gd name="connsiteY6" fmla="*/ 576980 h 576980"/>
              <a:gd name="connsiteX7" fmla="*/ 88740 w 2139865"/>
              <a:gd name="connsiteY7" fmla="*/ 576980 h 576980"/>
              <a:gd name="connsiteX8" fmla="*/ 0 w 2139865"/>
              <a:gd name="connsiteY8" fmla="*/ 488240 h 576980"/>
              <a:gd name="connsiteX9" fmla="*/ 0 w 2139865"/>
              <a:gd name="connsiteY9" fmla="*/ 88740 h 576980"/>
              <a:gd name="connsiteX10" fmla="*/ 88740 w 2139865"/>
              <a:gd name="connsiteY10" fmla="*/ 0 h 57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9865" h="576980">
                <a:moveTo>
                  <a:pt x="88740" y="0"/>
                </a:moveTo>
                <a:lnTo>
                  <a:pt x="1849832" y="0"/>
                </a:lnTo>
                <a:cubicBezTo>
                  <a:pt x="1898842" y="0"/>
                  <a:pt x="1938572" y="39730"/>
                  <a:pt x="1938572" y="88740"/>
                </a:cubicBezTo>
                <a:lnTo>
                  <a:pt x="1938572" y="359683"/>
                </a:lnTo>
                <a:lnTo>
                  <a:pt x="2139865" y="576978"/>
                </a:lnTo>
                <a:lnTo>
                  <a:pt x="1849842" y="576978"/>
                </a:lnTo>
                <a:lnTo>
                  <a:pt x="1849832" y="576980"/>
                </a:lnTo>
                <a:lnTo>
                  <a:pt x="88740" y="576980"/>
                </a:lnTo>
                <a:cubicBezTo>
                  <a:pt x="39730" y="576980"/>
                  <a:pt x="0" y="537250"/>
                  <a:pt x="0" y="48824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152400" dist="114300" dir="5400000" sx="94000" sy="94000" algn="t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BA81C4-BD92-10FB-879D-21D452D18D5D}"/>
              </a:ext>
            </a:extLst>
          </p:cNvPr>
          <p:cNvSpPr txBox="1"/>
          <p:nvPr/>
        </p:nvSpPr>
        <p:spPr>
          <a:xfrm>
            <a:off x="9452252" y="4692000"/>
            <a:ext cx="1826141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开展河道保洁工作</a:t>
            </a: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AA5AAAD9-670F-C479-479B-FF9185299B4D}"/>
              </a:ext>
            </a:extLst>
          </p:cNvPr>
          <p:cNvSpPr/>
          <p:nvPr/>
        </p:nvSpPr>
        <p:spPr>
          <a:xfrm flipH="1">
            <a:off x="9160012" y="2167504"/>
            <a:ext cx="2139865" cy="576980"/>
          </a:xfrm>
          <a:custGeom>
            <a:avLst/>
            <a:gdLst>
              <a:gd name="connsiteX0" fmla="*/ 88740 w 2139865"/>
              <a:gd name="connsiteY0" fmla="*/ 0 h 576980"/>
              <a:gd name="connsiteX1" fmla="*/ 1849832 w 2139865"/>
              <a:gd name="connsiteY1" fmla="*/ 0 h 576980"/>
              <a:gd name="connsiteX2" fmla="*/ 1938572 w 2139865"/>
              <a:gd name="connsiteY2" fmla="*/ 88740 h 576980"/>
              <a:gd name="connsiteX3" fmla="*/ 1938572 w 2139865"/>
              <a:gd name="connsiteY3" fmla="*/ 359683 h 576980"/>
              <a:gd name="connsiteX4" fmla="*/ 2139865 w 2139865"/>
              <a:gd name="connsiteY4" fmla="*/ 576978 h 576980"/>
              <a:gd name="connsiteX5" fmla="*/ 1849842 w 2139865"/>
              <a:gd name="connsiteY5" fmla="*/ 576978 h 576980"/>
              <a:gd name="connsiteX6" fmla="*/ 1849832 w 2139865"/>
              <a:gd name="connsiteY6" fmla="*/ 576980 h 576980"/>
              <a:gd name="connsiteX7" fmla="*/ 88740 w 2139865"/>
              <a:gd name="connsiteY7" fmla="*/ 576980 h 576980"/>
              <a:gd name="connsiteX8" fmla="*/ 0 w 2139865"/>
              <a:gd name="connsiteY8" fmla="*/ 488240 h 576980"/>
              <a:gd name="connsiteX9" fmla="*/ 0 w 2139865"/>
              <a:gd name="connsiteY9" fmla="*/ 88740 h 576980"/>
              <a:gd name="connsiteX10" fmla="*/ 88740 w 2139865"/>
              <a:gd name="connsiteY10" fmla="*/ 0 h 57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9865" h="576980">
                <a:moveTo>
                  <a:pt x="88740" y="0"/>
                </a:moveTo>
                <a:lnTo>
                  <a:pt x="1849832" y="0"/>
                </a:lnTo>
                <a:cubicBezTo>
                  <a:pt x="1898842" y="0"/>
                  <a:pt x="1938572" y="39730"/>
                  <a:pt x="1938572" y="88740"/>
                </a:cubicBezTo>
                <a:lnTo>
                  <a:pt x="1938572" y="359683"/>
                </a:lnTo>
                <a:lnTo>
                  <a:pt x="2139865" y="576978"/>
                </a:lnTo>
                <a:lnTo>
                  <a:pt x="1849842" y="576978"/>
                </a:lnTo>
                <a:lnTo>
                  <a:pt x="1849832" y="576980"/>
                </a:lnTo>
                <a:lnTo>
                  <a:pt x="88740" y="576980"/>
                </a:lnTo>
                <a:cubicBezTo>
                  <a:pt x="39730" y="576980"/>
                  <a:pt x="0" y="537250"/>
                  <a:pt x="0" y="48824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</a:ln>
          <a:effectLst>
            <a:outerShdw blurRad="152400" dist="114300" dir="5400000" sx="94000" sy="94000" algn="t" rotWithShape="0">
              <a:schemeClr val="accent1">
                <a:lumMod val="7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C7FE3F6-F433-EB1C-E442-9E2A839D0FB6}"/>
              </a:ext>
            </a:extLst>
          </p:cNvPr>
          <p:cNvSpPr txBox="1"/>
          <p:nvPr/>
        </p:nvSpPr>
        <p:spPr>
          <a:xfrm>
            <a:off x="9440202" y="2295490"/>
            <a:ext cx="1826141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积极开展河道巡查</a:t>
            </a:r>
          </a:p>
        </p:txBody>
      </p:sp>
    </p:spTree>
    <p:extLst>
      <p:ext uri="{BB962C8B-B14F-4D97-AF65-F5344CB8AC3E}">
        <p14:creationId xmlns:p14="http://schemas.microsoft.com/office/powerpoint/2010/main" val="1510293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边形 40">
            <a:extLst>
              <a:ext uri="{FF2B5EF4-FFF2-40B4-BE49-F238E27FC236}">
                <a16:creationId xmlns:a16="http://schemas.microsoft.com/office/drawing/2014/main" id="{AB7B8870-E2DD-C118-FE97-B665A90A231D}"/>
              </a:ext>
            </a:extLst>
          </p:cNvPr>
          <p:cNvSpPr/>
          <p:nvPr/>
        </p:nvSpPr>
        <p:spPr>
          <a:xfrm>
            <a:off x="939941" y="3188213"/>
            <a:ext cx="2118582" cy="361485"/>
          </a:xfrm>
          <a:prstGeom prst="parallelogram">
            <a:avLst>
              <a:gd name="adj" fmla="val 18149"/>
            </a:avLst>
          </a:prstGeom>
          <a:gradFill flip="none" rotWithShape="1">
            <a:gsLst>
              <a:gs pos="100000">
                <a:schemeClr val="accent1">
                  <a:alpha val="14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平行四边形 41">
            <a:extLst>
              <a:ext uri="{FF2B5EF4-FFF2-40B4-BE49-F238E27FC236}">
                <a16:creationId xmlns:a16="http://schemas.microsoft.com/office/drawing/2014/main" id="{978145CB-1476-DAC1-FA1F-AEFB70D1E2D6}"/>
              </a:ext>
            </a:extLst>
          </p:cNvPr>
          <p:cNvSpPr/>
          <p:nvPr/>
        </p:nvSpPr>
        <p:spPr>
          <a:xfrm>
            <a:off x="6578396" y="5830337"/>
            <a:ext cx="2118582" cy="361485"/>
          </a:xfrm>
          <a:prstGeom prst="parallelogram">
            <a:avLst>
              <a:gd name="adj" fmla="val 18149"/>
            </a:avLst>
          </a:prstGeom>
          <a:gradFill flip="none" rotWithShape="1">
            <a:gsLst>
              <a:gs pos="100000">
                <a:schemeClr val="accent1">
                  <a:alpha val="14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平行四边形 42">
            <a:extLst>
              <a:ext uri="{FF2B5EF4-FFF2-40B4-BE49-F238E27FC236}">
                <a16:creationId xmlns:a16="http://schemas.microsoft.com/office/drawing/2014/main" id="{DEDF8AD1-99E2-166E-EAD7-A77B54C7C363}"/>
              </a:ext>
            </a:extLst>
          </p:cNvPr>
          <p:cNvSpPr/>
          <p:nvPr/>
        </p:nvSpPr>
        <p:spPr>
          <a:xfrm>
            <a:off x="8608497" y="2527016"/>
            <a:ext cx="2118582" cy="361485"/>
          </a:xfrm>
          <a:prstGeom prst="parallelogram">
            <a:avLst>
              <a:gd name="adj" fmla="val 18149"/>
            </a:avLst>
          </a:prstGeom>
          <a:gradFill flip="none" rotWithShape="1">
            <a:gsLst>
              <a:gs pos="100000">
                <a:schemeClr val="accent1">
                  <a:alpha val="14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577799-DE7E-4980-6D91-42C84C71FC02}"/>
              </a:ext>
            </a:extLst>
          </p:cNvPr>
          <p:cNvSpPr txBox="1"/>
          <p:nvPr/>
        </p:nvSpPr>
        <p:spPr>
          <a:xfrm>
            <a:off x="1100251" y="3188213"/>
            <a:ext cx="1710725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DC机房项目总计</a:t>
            </a:r>
            <a:endParaRPr lang="en-US" altLang="zh-CN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E5879E2-0D12-058F-06BC-83F3E3629B38}"/>
              </a:ext>
            </a:extLst>
          </p:cNvPr>
          <p:cNvSpPr txBox="1"/>
          <p:nvPr/>
        </p:nvSpPr>
        <p:spPr>
          <a:xfrm>
            <a:off x="1055133" y="2503007"/>
            <a:ext cx="191084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kumimoji="0" sz="4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微软雅黑"/>
              </a:defRPr>
            </a:lvl1pPr>
          </a:lstStyle>
          <a:p>
            <a:r>
              <a:rPr lang="en-US" altLang="zh-CN" dirty="0"/>
              <a:t>4522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2A0AD9-C3D7-216C-8120-768B77D378EA}"/>
              </a:ext>
            </a:extLst>
          </p:cNvPr>
          <p:cNvSpPr txBox="1"/>
          <p:nvPr/>
        </p:nvSpPr>
        <p:spPr>
          <a:xfrm>
            <a:off x="2758216" y="2818881"/>
            <a:ext cx="4154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954E245-3D79-9342-46AE-56B5ECF1119E}"/>
              </a:ext>
            </a:extLst>
          </p:cNvPr>
          <p:cNvSpPr txBox="1"/>
          <p:nvPr/>
        </p:nvSpPr>
        <p:spPr>
          <a:xfrm>
            <a:off x="6708667" y="5831254"/>
            <a:ext cx="1415772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工程项目总计</a:t>
            </a:r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BB5513C-8ED4-A98A-1DC7-E13A5441627E}"/>
              </a:ext>
            </a:extLst>
          </p:cNvPr>
          <p:cNvSpPr txBox="1"/>
          <p:nvPr/>
        </p:nvSpPr>
        <p:spPr>
          <a:xfrm>
            <a:off x="6708667" y="5157152"/>
            <a:ext cx="2701607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kumimoji="0" sz="4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微软雅黑"/>
              </a:defRPr>
            </a:lvl1pPr>
          </a:lstStyle>
          <a:p>
            <a:r>
              <a:rPr lang="en-US" altLang="zh-CN" dirty="0"/>
              <a:t>4657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4A024A-0A97-8450-09EF-E806A05289AC}"/>
              </a:ext>
            </a:extLst>
          </p:cNvPr>
          <p:cNvSpPr txBox="1"/>
          <p:nvPr/>
        </p:nvSpPr>
        <p:spPr>
          <a:xfrm>
            <a:off x="8381526" y="5473026"/>
            <a:ext cx="4154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1E0F53A-91ED-B09C-ADCA-9F24153F1E81}"/>
              </a:ext>
            </a:extLst>
          </p:cNvPr>
          <p:cNvSpPr txBox="1"/>
          <p:nvPr/>
        </p:nvSpPr>
        <p:spPr>
          <a:xfrm>
            <a:off x="8518160" y="2525486"/>
            <a:ext cx="2008883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T系统集成项目总计</a:t>
            </a:r>
            <a:endParaRPr lang="en-US" altLang="zh-CN" sz="16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9CB4B45-7CFF-13A9-A8E8-7AAA9E5B0A2A}"/>
              </a:ext>
            </a:extLst>
          </p:cNvPr>
          <p:cNvSpPr txBox="1"/>
          <p:nvPr/>
        </p:nvSpPr>
        <p:spPr>
          <a:xfrm>
            <a:off x="8385635" y="1844675"/>
            <a:ext cx="2274128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kumimoji="0" sz="4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微软雅黑"/>
              </a:defRPr>
            </a:lvl1pPr>
          </a:lstStyle>
          <a:p>
            <a:r>
              <a:rPr lang="zh-CN" altLang="en-US" dirty="0"/>
              <a:t>19737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B874BE3-9845-24C4-7003-4E8CD299BDFE}"/>
              </a:ext>
            </a:extLst>
          </p:cNvPr>
          <p:cNvSpPr txBox="1"/>
          <p:nvPr/>
        </p:nvSpPr>
        <p:spPr>
          <a:xfrm>
            <a:off x="10437642" y="2186195"/>
            <a:ext cx="4154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</a:rPr>
              <a:t>万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EB547A4-A780-AB3B-77C9-DE3CD23625FD}"/>
              </a:ext>
            </a:extLst>
          </p:cNvPr>
          <p:cNvGrpSpPr/>
          <p:nvPr/>
        </p:nvGrpSpPr>
        <p:grpSpPr>
          <a:xfrm>
            <a:off x="3059813" y="525475"/>
            <a:ext cx="5488711" cy="5448261"/>
            <a:chOff x="3059813" y="525475"/>
            <a:chExt cx="5488711" cy="5448261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45D6E3D4-A2B5-A7AA-B55F-635080AC406A}"/>
                </a:ext>
              </a:extLst>
            </p:cNvPr>
            <p:cNvSpPr/>
            <p:nvPr/>
          </p:nvSpPr>
          <p:spPr>
            <a:xfrm>
              <a:off x="3560360" y="1114107"/>
              <a:ext cx="4766044" cy="476604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27000"/>
                  </a:schemeClr>
                </a:gs>
                <a:gs pos="57000">
                  <a:schemeClr val="accent1">
                    <a:lumMod val="7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9" name="图片 38" descr="背景图案&#10;&#10;中度可信度描述已自动生成">
              <a:extLst>
                <a:ext uri="{FF2B5EF4-FFF2-40B4-BE49-F238E27FC236}">
                  <a16:creationId xmlns:a16="http://schemas.microsoft.com/office/drawing/2014/main" id="{4F70B269-9F65-DC26-6319-AD008E6B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396" y="1244716"/>
              <a:ext cx="4325470" cy="4279020"/>
            </a:xfrm>
            <a:prstGeom prst="rect">
              <a:avLst/>
            </a:prstGeom>
          </p:spPr>
        </p:pic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37C8BEF9-4FD3-85EA-5E96-C4C20FEEF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9298" y="1261110"/>
              <a:ext cx="841763" cy="1191304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C2C9062C-65FF-C608-9094-F38164EF3E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8094" y="1462802"/>
              <a:ext cx="781960" cy="1299306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DF846B87-58DA-D4D9-9F0B-07CB1052F4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5494" y="1780485"/>
              <a:ext cx="1402243" cy="1304038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E19D8F7B-3AAF-922E-5FFB-DA1836A10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3597" y="2278564"/>
              <a:ext cx="2154927" cy="1100938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D44D6CE4-B9A2-3D56-181A-E1BEA1D89C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0847" y="3178680"/>
              <a:ext cx="1473721" cy="374247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02A5579F-FD91-D866-DF1C-6EA80909EB9D}"/>
                </a:ext>
              </a:extLst>
            </p:cNvPr>
            <p:cNvCxnSpPr>
              <a:cxnSpLocks/>
            </p:cNvCxnSpPr>
            <p:nvPr/>
          </p:nvCxnSpPr>
          <p:spPr>
            <a:xfrm>
              <a:off x="6708667" y="3651622"/>
              <a:ext cx="1831182" cy="577778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38164F08-62CF-AD42-BF5A-0E0D2F5A574E}"/>
                </a:ext>
              </a:extLst>
            </p:cNvPr>
            <p:cNvCxnSpPr>
              <a:cxnSpLocks/>
            </p:cNvCxnSpPr>
            <p:nvPr/>
          </p:nvCxnSpPr>
          <p:spPr>
            <a:xfrm>
              <a:off x="6364750" y="3487905"/>
              <a:ext cx="1462987" cy="925445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B662962E-5229-7675-08D3-B218A9240BF4}"/>
                </a:ext>
              </a:extLst>
            </p:cNvPr>
            <p:cNvCxnSpPr>
              <a:cxnSpLocks/>
            </p:cNvCxnSpPr>
            <p:nvPr/>
          </p:nvCxnSpPr>
          <p:spPr>
            <a:xfrm>
              <a:off x="6131905" y="3972041"/>
              <a:ext cx="1084608" cy="997548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03A07556-1B2E-47B1-5263-BC2E9FEF3686}"/>
                </a:ext>
              </a:extLst>
            </p:cNvPr>
            <p:cNvCxnSpPr>
              <a:cxnSpLocks/>
            </p:cNvCxnSpPr>
            <p:nvPr/>
          </p:nvCxnSpPr>
          <p:spPr>
            <a:xfrm>
              <a:off x="6054612" y="4241915"/>
              <a:ext cx="539622" cy="1398613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B8B2B787-2F4A-E87E-95FE-5E6CCB9559A0}"/>
                </a:ext>
              </a:extLst>
            </p:cNvPr>
            <p:cNvCxnSpPr>
              <a:cxnSpLocks/>
            </p:cNvCxnSpPr>
            <p:nvPr/>
          </p:nvCxnSpPr>
          <p:spPr>
            <a:xfrm>
              <a:off x="7357616" y="4579080"/>
              <a:ext cx="615852" cy="566418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7C2D28A2-B170-0C85-12AE-F4F0BF8CB0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3080" y="4262934"/>
              <a:ext cx="1178796" cy="1710802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22E83521-6BCD-8350-C811-C4FDB29169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0877" y="3571622"/>
              <a:ext cx="2027240" cy="791827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26FAEBA0-50FD-DB99-0DFC-7BDD84460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8634" y="3910887"/>
              <a:ext cx="1608834" cy="1208402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A6C7EE-8F32-4E5A-AAA6-3346D2FD4F22}"/>
                </a:ext>
              </a:extLst>
            </p:cNvPr>
            <p:cNvSpPr/>
            <p:nvPr/>
          </p:nvSpPr>
          <p:spPr>
            <a:xfrm>
              <a:off x="4359056" y="1912802"/>
              <a:ext cx="3168652" cy="316865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5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30AAD370-A0D6-978A-E1B1-F96ECE6B8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9813" y="3787078"/>
              <a:ext cx="1040681" cy="6858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7C4E02E3-0F30-22CC-39A7-B395238B84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95124" y="2273357"/>
              <a:ext cx="1411546" cy="857463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F440AA32-E7B8-059B-F0C1-FBE4879F76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7089" y="3279044"/>
              <a:ext cx="594165" cy="68120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0490C8B5-03ED-1DA5-ED6A-9A6C2D6B47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3163" y="1352841"/>
              <a:ext cx="1044054" cy="1384501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5CD0416C-6A89-B4E5-2C54-8C0CAE3B75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0244" y="525475"/>
              <a:ext cx="829176" cy="1978337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1B3836FF-DD0C-1481-C553-C63121AA3F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2218" y="2062692"/>
              <a:ext cx="905237" cy="656576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F1A7DB7F-EC35-E4EB-C257-3D54BA7686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1085" y="929600"/>
              <a:ext cx="135735" cy="1283295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F8C854E7-E879-8002-0215-AC4B2D8CA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7353" y="1334264"/>
              <a:ext cx="177636" cy="978760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6562839A-0423-A7FB-B7C2-C773EBCB55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808" y="605258"/>
              <a:ext cx="177636" cy="1609107"/>
            </a:xfrm>
            <a:prstGeom prst="line">
              <a:avLst/>
            </a:prstGeom>
            <a:ln w="15875" cap="rnd">
              <a:gradFill>
                <a:gsLst>
                  <a:gs pos="16000">
                    <a:schemeClr val="accent1">
                      <a:lumMod val="5000"/>
                      <a:lumOff val="95000"/>
                      <a:alpha val="0"/>
                    </a:schemeClr>
                  </a:gs>
                  <a:gs pos="94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图形 108" descr="奖杯 纯色填充">
            <a:extLst>
              <a:ext uri="{FF2B5EF4-FFF2-40B4-BE49-F238E27FC236}">
                <a16:creationId xmlns:a16="http://schemas.microsoft.com/office/drawing/2014/main" id="{38AED456-E1BD-0C1B-85F6-DF5CADB74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8191" y="2252364"/>
            <a:ext cx="2371048" cy="237104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91A7C40-965D-919D-48C4-2FDC2B46E0E6}"/>
              </a:ext>
            </a:extLst>
          </p:cNvPr>
          <p:cNvSpPr txBox="1"/>
          <p:nvPr/>
        </p:nvSpPr>
        <p:spPr>
          <a:xfrm>
            <a:off x="4825127" y="3610169"/>
            <a:ext cx="2236510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今年实际总完成销售量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658242-2772-30BA-0BB4-63CE993ABBBE}"/>
              </a:ext>
            </a:extLst>
          </p:cNvPr>
          <p:cNvSpPr txBox="1"/>
          <p:nvPr/>
        </p:nvSpPr>
        <p:spPr>
          <a:xfrm>
            <a:off x="4750294" y="2931666"/>
            <a:ext cx="2701607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10000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2222CCE-F2EB-CDC5-F65B-6867B0E4756B}"/>
              </a:ext>
            </a:extLst>
          </p:cNvPr>
          <p:cNvSpPr txBox="1"/>
          <p:nvPr/>
        </p:nvSpPr>
        <p:spPr>
          <a:xfrm>
            <a:off x="6877740" y="3222379"/>
            <a:ext cx="4154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万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82F8FC6A-B458-B03C-0745-987973DF3DE1}"/>
              </a:ext>
            </a:extLst>
          </p:cNvPr>
          <p:cNvSpPr txBox="1"/>
          <p:nvPr/>
        </p:nvSpPr>
        <p:spPr>
          <a:xfrm>
            <a:off x="1054847" y="841349"/>
            <a:ext cx="264687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工作成果展示</a:t>
            </a:r>
          </a:p>
        </p:txBody>
      </p:sp>
    </p:spTree>
    <p:extLst>
      <p:ext uri="{BB962C8B-B14F-4D97-AF65-F5344CB8AC3E}">
        <p14:creationId xmlns:p14="http://schemas.microsoft.com/office/powerpoint/2010/main" val="414273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图片 542" descr="蓝色的天空和建筑&#10;&#10;中度可信度描述已自动生成">
            <a:extLst>
              <a:ext uri="{FF2B5EF4-FFF2-40B4-BE49-F238E27FC236}">
                <a16:creationId xmlns:a16="http://schemas.microsoft.com/office/drawing/2014/main" id="{089211BD-57FE-DF7C-B09F-A20E9A8D4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94" r="6042" b="20928"/>
          <a:stretch/>
        </p:blipFill>
        <p:spPr>
          <a:xfrm>
            <a:off x="0" y="8176"/>
            <a:ext cx="12192000" cy="6849824"/>
          </a:xfrm>
          <a:custGeom>
            <a:avLst/>
            <a:gdLst>
              <a:gd name="connsiteX0" fmla="*/ 0 w 12192000"/>
              <a:gd name="connsiteY0" fmla="*/ 0 h 6849824"/>
              <a:gd name="connsiteX1" fmla="*/ 12192000 w 12192000"/>
              <a:gd name="connsiteY1" fmla="*/ 0 h 6849824"/>
              <a:gd name="connsiteX2" fmla="*/ 12192000 w 12192000"/>
              <a:gd name="connsiteY2" fmla="*/ 6849824 h 6849824"/>
              <a:gd name="connsiteX3" fmla="*/ 0 w 12192000"/>
              <a:gd name="connsiteY3" fmla="*/ 6849824 h 684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49824">
                <a:moveTo>
                  <a:pt x="0" y="0"/>
                </a:moveTo>
                <a:lnTo>
                  <a:pt x="12192000" y="0"/>
                </a:lnTo>
                <a:lnTo>
                  <a:pt x="12192000" y="6849824"/>
                </a:lnTo>
                <a:lnTo>
                  <a:pt x="0" y="6849824"/>
                </a:lnTo>
                <a:close/>
              </a:path>
            </a:pathLst>
          </a:cu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8C36451-E048-4408-F6FF-C2669108730F}"/>
              </a:ext>
            </a:extLst>
          </p:cNvPr>
          <p:cNvSpPr txBox="1"/>
          <p:nvPr/>
        </p:nvSpPr>
        <p:spPr>
          <a:xfrm>
            <a:off x="1054847" y="841349"/>
            <a:ext cx="2236510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所获得荣誉</a:t>
            </a: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47DF9922-DC28-2C71-0BC6-BFF14F6E6BEC}"/>
              </a:ext>
            </a:extLst>
          </p:cNvPr>
          <p:cNvGrpSpPr/>
          <p:nvPr/>
        </p:nvGrpSpPr>
        <p:grpSpPr>
          <a:xfrm>
            <a:off x="973996" y="1969009"/>
            <a:ext cx="2124866" cy="2043032"/>
            <a:chOff x="1214863" y="1844675"/>
            <a:chExt cx="2383491" cy="2291699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ECEB63E2-ABCA-D645-AEE7-BA02FA4EB97B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8" name="Oval 1277">
                <a:extLst>
                  <a:ext uri="{FF2B5EF4-FFF2-40B4-BE49-F238E27FC236}">
                    <a16:creationId xmlns:a16="http://schemas.microsoft.com/office/drawing/2014/main" id="{CEC092B4-7DBB-1DE9-A05F-E392B458F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1278">
                <a:extLst>
                  <a:ext uri="{FF2B5EF4-FFF2-40B4-BE49-F238E27FC236}">
                    <a16:creationId xmlns:a16="http://schemas.microsoft.com/office/drawing/2014/main" id="{841F1111-1F6D-E300-E450-CBBE1CECC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1279">
                <a:extLst>
                  <a:ext uri="{FF2B5EF4-FFF2-40B4-BE49-F238E27FC236}">
                    <a16:creationId xmlns:a16="http://schemas.microsoft.com/office/drawing/2014/main" id="{4C08AC8A-F96E-AB19-E6C5-2E2BC0A41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1280">
                <a:extLst>
                  <a:ext uri="{FF2B5EF4-FFF2-40B4-BE49-F238E27FC236}">
                    <a16:creationId xmlns:a16="http://schemas.microsoft.com/office/drawing/2014/main" id="{B3670BDE-A75F-2139-3761-B756DD71B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1281">
                <a:extLst>
                  <a:ext uri="{FF2B5EF4-FFF2-40B4-BE49-F238E27FC236}">
                    <a16:creationId xmlns:a16="http://schemas.microsoft.com/office/drawing/2014/main" id="{E418A045-AC3B-C95A-D0C8-028A03EBA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1282">
                <a:extLst>
                  <a:ext uri="{FF2B5EF4-FFF2-40B4-BE49-F238E27FC236}">
                    <a16:creationId xmlns:a16="http://schemas.microsoft.com/office/drawing/2014/main" id="{47D584E8-B4E5-84F9-91E3-1EF4B4919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283">
                <a:extLst>
                  <a:ext uri="{FF2B5EF4-FFF2-40B4-BE49-F238E27FC236}">
                    <a16:creationId xmlns:a16="http://schemas.microsoft.com/office/drawing/2014/main" id="{7AB2E529-94DF-86EC-53C6-F1A58B4D4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284">
                <a:extLst>
                  <a:ext uri="{FF2B5EF4-FFF2-40B4-BE49-F238E27FC236}">
                    <a16:creationId xmlns:a16="http://schemas.microsoft.com/office/drawing/2014/main" id="{94D18504-9603-5921-7975-127E50CD9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85">
                <a:extLst>
                  <a:ext uri="{FF2B5EF4-FFF2-40B4-BE49-F238E27FC236}">
                    <a16:creationId xmlns:a16="http://schemas.microsoft.com/office/drawing/2014/main" id="{40BFB5E0-CE54-EC41-76A5-FBE976B65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286">
                <a:extLst>
                  <a:ext uri="{FF2B5EF4-FFF2-40B4-BE49-F238E27FC236}">
                    <a16:creationId xmlns:a16="http://schemas.microsoft.com/office/drawing/2014/main" id="{18EC2E07-17D4-D85C-DDB8-71ABE93B1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287">
                <a:extLst>
                  <a:ext uri="{FF2B5EF4-FFF2-40B4-BE49-F238E27FC236}">
                    <a16:creationId xmlns:a16="http://schemas.microsoft.com/office/drawing/2014/main" id="{4F17292C-EF45-92C3-CF6A-CF1B6EC73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288">
                <a:extLst>
                  <a:ext uri="{FF2B5EF4-FFF2-40B4-BE49-F238E27FC236}">
                    <a16:creationId xmlns:a16="http://schemas.microsoft.com/office/drawing/2014/main" id="{F82215A9-5084-9556-296A-AD89CFB64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289">
                <a:extLst>
                  <a:ext uri="{FF2B5EF4-FFF2-40B4-BE49-F238E27FC236}">
                    <a16:creationId xmlns:a16="http://schemas.microsoft.com/office/drawing/2014/main" id="{E442D217-66D8-AE33-74DD-9FD36F6B6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290">
                <a:extLst>
                  <a:ext uri="{FF2B5EF4-FFF2-40B4-BE49-F238E27FC236}">
                    <a16:creationId xmlns:a16="http://schemas.microsoft.com/office/drawing/2014/main" id="{FED15BF8-5DA0-3AEB-21D3-4BB5893FF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91">
                <a:extLst>
                  <a:ext uri="{FF2B5EF4-FFF2-40B4-BE49-F238E27FC236}">
                    <a16:creationId xmlns:a16="http://schemas.microsoft.com/office/drawing/2014/main" id="{1ABCC731-CB4A-7F2F-E3B7-2BF3570A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292">
                <a:extLst>
                  <a:ext uri="{FF2B5EF4-FFF2-40B4-BE49-F238E27FC236}">
                    <a16:creationId xmlns:a16="http://schemas.microsoft.com/office/drawing/2014/main" id="{1F2F5330-FE61-F829-49DB-B765A4A25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293">
                <a:extLst>
                  <a:ext uri="{FF2B5EF4-FFF2-40B4-BE49-F238E27FC236}">
                    <a16:creationId xmlns:a16="http://schemas.microsoft.com/office/drawing/2014/main" id="{EB7E74AA-8CDC-B6A5-2BC6-766BAE437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294">
                <a:extLst>
                  <a:ext uri="{FF2B5EF4-FFF2-40B4-BE49-F238E27FC236}">
                    <a16:creationId xmlns:a16="http://schemas.microsoft.com/office/drawing/2014/main" id="{E2464764-862D-ABF3-E5DA-537D801FB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295">
                <a:extLst>
                  <a:ext uri="{FF2B5EF4-FFF2-40B4-BE49-F238E27FC236}">
                    <a16:creationId xmlns:a16="http://schemas.microsoft.com/office/drawing/2014/main" id="{8ACDC974-0AB3-4C51-BE34-7B373E21F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296">
                <a:extLst>
                  <a:ext uri="{FF2B5EF4-FFF2-40B4-BE49-F238E27FC236}">
                    <a16:creationId xmlns:a16="http://schemas.microsoft.com/office/drawing/2014/main" id="{30B83D89-30D1-9D41-EE64-CA44A1319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297">
                <a:extLst>
                  <a:ext uri="{FF2B5EF4-FFF2-40B4-BE49-F238E27FC236}">
                    <a16:creationId xmlns:a16="http://schemas.microsoft.com/office/drawing/2014/main" id="{EB03BE14-0BB6-2A66-C317-BB485EC85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298">
                <a:extLst>
                  <a:ext uri="{FF2B5EF4-FFF2-40B4-BE49-F238E27FC236}">
                    <a16:creationId xmlns:a16="http://schemas.microsoft.com/office/drawing/2014/main" id="{5E32DAF0-F4B7-4082-2564-F2333DA7A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299">
                <a:extLst>
                  <a:ext uri="{FF2B5EF4-FFF2-40B4-BE49-F238E27FC236}">
                    <a16:creationId xmlns:a16="http://schemas.microsoft.com/office/drawing/2014/main" id="{732A1377-FC56-0666-5529-6A264C104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300">
                <a:extLst>
                  <a:ext uri="{FF2B5EF4-FFF2-40B4-BE49-F238E27FC236}">
                    <a16:creationId xmlns:a16="http://schemas.microsoft.com/office/drawing/2014/main" id="{A9881D45-5A3F-371B-0BF3-AF877A37E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301">
                <a:extLst>
                  <a:ext uri="{FF2B5EF4-FFF2-40B4-BE49-F238E27FC236}">
                    <a16:creationId xmlns:a16="http://schemas.microsoft.com/office/drawing/2014/main" id="{8860CEE9-54BA-FBA1-F7B4-52842342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302">
                <a:extLst>
                  <a:ext uri="{FF2B5EF4-FFF2-40B4-BE49-F238E27FC236}">
                    <a16:creationId xmlns:a16="http://schemas.microsoft.com/office/drawing/2014/main" id="{1F8DB006-E48A-C4AC-7D7F-4EE306382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303">
                <a:extLst>
                  <a:ext uri="{FF2B5EF4-FFF2-40B4-BE49-F238E27FC236}">
                    <a16:creationId xmlns:a16="http://schemas.microsoft.com/office/drawing/2014/main" id="{85B12A03-EF95-F79B-E166-13D736B22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304">
                <a:extLst>
                  <a:ext uri="{FF2B5EF4-FFF2-40B4-BE49-F238E27FC236}">
                    <a16:creationId xmlns:a16="http://schemas.microsoft.com/office/drawing/2014/main" id="{C3E62A2A-FADB-D51F-9C92-3D2178D82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305">
                <a:extLst>
                  <a:ext uri="{FF2B5EF4-FFF2-40B4-BE49-F238E27FC236}">
                    <a16:creationId xmlns:a16="http://schemas.microsoft.com/office/drawing/2014/main" id="{A3A00CB2-E3D4-5457-C302-5846E922C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306">
                <a:extLst>
                  <a:ext uri="{FF2B5EF4-FFF2-40B4-BE49-F238E27FC236}">
                    <a16:creationId xmlns:a16="http://schemas.microsoft.com/office/drawing/2014/main" id="{4315F4C5-830B-20AA-05A3-050B04236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307">
                <a:extLst>
                  <a:ext uri="{FF2B5EF4-FFF2-40B4-BE49-F238E27FC236}">
                    <a16:creationId xmlns:a16="http://schemas.microsoft.com/office/drawing/2014/main" id="{0984AF79-457B-8A07-84BC-CEFA2457E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308">
                <a:extLst>
                  <a:ext uri="{FF2B5EF4-FFF2-40B4-BE49-F238E27FC236}">
                    <a16:creationId xmlns:a16="http://schemas.microsoft.com/office/drawing/2014/main" id="{1F1F57FB-9D5A-36C4-4C18-4A0F5E2A4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309">
                <a:extLst>
                  <a:ext uri="{FF2B5EF4-FFF2-40B4-BE49-F238E27FC236}">
                    <a16:creationId xmlns:a16="http://schemas.microsoft.com/office/drawing/2014/main" id="{8075BDAC-15D5-C4BE-F236-44ACC4102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310">
                <a:extLst>
                  <a:ext uri="{FF2B5EF4-FFF2-40B4-BE49-F238E27FC236}">
                    <a16:creationId xmlns:a16="http://schemas.microsoft.com/office/drawing/2014/main" id="{17F51B0C-713C-BEF7-7CC7-74EB2C6CC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311">
                <a:extLst>
                  <a:ext uri="{FF2B5EF4-FFF2-40B4-BE49-F238E27FC236}">
                    <a16:creationId xmlns:a16="http://schemas.microsoft.com/office/drawing/2014/main" id="{C46C0EA5-9CA5-2260-F7BF-7EFB328F0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312">
                <a:extLst>
                  <a:ext uri="{FF2B5EF4-FFF2-40B4-BE49-F238E27FC236}">
                    <a16:creationId xmlns:a16="http://schemas.microsoft.com/office/drawing/2014/main" id="{05896B62-4747-89D0-6D1C-ADC6B05A9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313">
                <a:extLst>
                  <a:ext uri="{FF2B5EF4-FFF2-40B4-BE49-F238E27FC236}">
                    <a16:creationId xmlns:a16="http://schemas.microsoft.com/office/drawing/2014/main" id="{A8580BCC-59C2-F3A1-740D-0B4874529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314">
                <a:extLst>
                  <a:ext uri="{FF2B5EF4-FFF2-40B4-BE49-F238E27FC236}">
                    <a16:creationId xmlns:a16="http://schemas.microsoft.com/office/drawing/2014/main" id="{61415C41-DFD6-498A-A827-F2CF9F91D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315">
                <a:extLst>
                  <a:ext uri="{FF2B5EF4-FFF2-40B4-BE49-F238E27FC236}">
                    <a16:creationId xmlns:a16="http://schemas.microsoft.com/office/drawing/2014/main" id="{28FE8224-3AB5-5DDC-FAA7-B3509B47E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316">
                <a:extLst>
                  <a:ext uri="{FF2B5EF4-FFF2-40B4-BE49-F238E27FC236}">
                    <a16:creationId xmlns:a16="http://schemas.microsoft.com/office/drawing/2014/main" id="{08445D9B-0F3F-7B3D-CB47-49A0FFCC2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317">
                <a:extLst>
                  <a:ext uri="{FF2B5EF4-FFF2-40B4-BE49-F238E27FC236}">
                    <a16:creationId xmlns:a16="http://schemas.microsoft.com/office/drawing/2014/main" id="{974667BE-F6D4-9CC5-D0B0-C5F1CB09C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318">
                <a:extLst>
                  <a:ext uri="{FF2B5EF4-FFF2-40B4-BE49-F238E27FC236}">
                    <a16:creationId xmlns:a16="http://schemas.microsoft.com/office/drawing/2014/main" id="{02A23738-B32A-19CF-47BC-B92A3D15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319">
                <a:extLst>
                  <a:ext uri="{FF2B5EF4-FFF2-40B4-BE49-F238E27FC236}">
                    <a16:creationId xmlns:a16="http://schemas.microsoft.com/office/drawing/2014/main" id="{1A45B5F3-FB8C-E007-5D8A-18411E40E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320">
                <a:extLst>
                  <a:ext uri="{FF2B5EF4-FFF2-40B4-BE49-F238E27FC236}">
                    <a16:creationId xmlns:a16="http://schemas.microsoft.com/office/drawing/2014/main" id="{EC8683BA-B1D8-5609-F23B-DB2BF71C3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321">
                <a:extLst>
                  <a:ext uri="{FF2B5EF4-FFF2-40B4-BE49-F238E27FC236}">
                    <a16:creationId xmlns:a16="http://schemas.microsoft.com/office/drawing/2014/main" id="{24B86C3D-F1D4-4407-5CA0-66A22CBB8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322">
                <a:extLst>
                  <a:ext uri="{FF2B5EF4-FFF2-40B4-BE49-F238E27FC236}">
                    <a16:creationId xmlns:a16="http://schemas.microsoft.com/office/drawing/2014/main" id="{E16F8850-75C6-EAD5-F868-FA389F07C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323">
                <a:extLst>
                  <a:ext uri="{FF2B5EF4-FFF2-40B4-BE49-F238E27FC236}">
                    <a16:creationId xmlns:a16="http://schemas.microsoft.com/office/drawing/2014/main" id="{9BDC1C37-3DC1-0ECC-84C9-C9A380EEB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324">
                <a:extLst>
                  <a:ext uri="{FF2B5EF4-FFF2-40B4-BE49-F238E27FC236}">
                    <a16:creationId xmlns:a16="http://schemas.microsoft.com/office/drawing/2014/main" id="{E4F88D60-B7B5-C54E-89E2-7689DB3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325">
                <a:extLst>
                  <a:ext uri="{FF2B5EF4-FFF2-40B4-BE49-F238E27FC236}">
                    <a16:creationId xmlns:a16="http://schemas.microsoft.com/office/drawing/2014/main" id="{8D3DA873-35B2-EC94-6CE8-6CDA9E64F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1326">
                <a:extLst>
                  <a:ext uri="{FF2B5EF4-FFF2-40B4-BE49-F238E27FC236}">
                    <a16:creationId xmlns:a16="http://schemas.microsoft.com/office/drawing/2014/main" id="{6BA87CE1-CD8D-25FC-6CFD-B9D823E01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1327">
                <a:extLst>
                  <a:ext uri="{FF2B5EF4-FFF2-40B4-BE49-F238E27FC236}">
                    <a16:creationId xmlns:a16="http://schemas.microsoft.com/office/drawing/2014/main" id="{85DCB01B-D7D4-8AA9-42CD-887FD8F79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328">
                <a:extLst>
                  <a:ext uri="{FF2B5EF4-FFF2-40B4-BE49-F238E27FC236}">
                    <a16:creationId xmlns:a16="http://schemas.microsoft.com/office/drawing/2014/main" id="{FC598169-7AFC-9329-E524-07C874334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1329">
                <a:extLst>
                  <a:ext uri="{FF2B5EF4-FFF2-40B4-BE49-F238E27FC236}">
                    <a16:creationId xmlns:a16="http://schemas.microsoft.com/office/drawing/2014/main" id="{2862A813-14D5-9443-C15C-21060D552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1330">
                <a:extLst>
                  <a:ext uri="{FF2B5EF4-FFF2-40B4-BE49-F238E27FC236}">
                    <a16:creationId xmlns:a16="http://schemas.microsoft.com/office/drawing/2014/main" id="{337B043C-5B31-8DE8-AF7C-AE9AC5317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1331">
                <a:extLst>
                  <a:ext uri="{FF2B5EF4-FFF2-40B4-BE49-F238E27FC236}">
                    <a16:creationId xmlns:a16="http://schemas.microsoft.com/office/drawing/2014/main" id="{5DCEE479-3147-ED26-E907-F3DCFB65D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59D0D0ED-6ABF-0BA1-0FAF-4455EC8FAACF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66" name="Freeform 1335">
                <a:extLst>
                  <a:ext uri="{FF2B5EF4-FFF2-40B4-BE49-F238E27FC236}">
                    <a16:creationId xmlns:a16="http://schemas.microsoft.com/office/drawing/2014/main" id="{A165221A-3888-2C16-A67B-7E395C698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" name="Rectangle 1332">
                <a:extLst>
                  <a:ext uri="{FF2B5EF4-FFF2-40B4-BE49-F238E27FC236}">
                    <a16:creationId xmlns:a16="http://schemas.microsoft.com/office/drawing/2014/main" id="{9D41B047-E6A7-6E28-FE2A-0F2B5F157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333">
                <a:extLst>
                  <a:ext uri="{FF2B5EF4-FFF2-40B4-BE49-F238E27FC236}">
                    <a16:creationId xmlns:a16="http://schemas.microsoft.com/office/drawing/2014/main" id="{6991D660-B6D1-2FAF-32B8-63A23DC14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334">
                <a:extLst>
                  <a:ext uri="{FF2B5EF4-FFF2-40B4-BE49-F238E27FC236}">
                    <a16:creationId xmlns:a16="http://schemas.microsoft.com/office/drawing/2014/main" id="{52EBDE57-4C83-1519-2A94-8AFBFD0FA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F92332D1-B613-9A4E-9C5C-83A5ADD4ABEC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DA50F078-8E8F-DEAA-0FF2-425B84E27E87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71" name="Freeform 1340">
                  <a:extLst>
                    <a:ext uri="{FF2B5EF4-FFF2-40B4-BE49-F238E27FC236}">
                      <a16:creationId xmlns:a16="http://schemas.microsoft.com/office/drawing/2014/main" id="{BE7A79DE-E75E-B6EF-3847-4382FFBB2B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Freeform 1341">
                  <a:extLst>
                    <a:ext uri="{FF2B5EF4-FFF2-40B4-BE49-F238E27FC236}">
                      <a16:creationId xmlns:a16="http://schemas.microsoft.com/office/drawing/2014/main" id="{D72F4D96-C76A-B929-E93D-87E14884C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Freeform 1342">
                  <a:extLst>
                    <a:ext uri="{FF2B5EF4-FFF2-40B4-BE49-F238E27FC236}">
                      <a16:creationId xmlns:a16="http://schemas.microsoft.com/office/drawing/2014/main" id="{9C8FCF13-EBE9-8AB4-EE6B-DB6FC2BD67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06696813-236E-72E3-4AC8-96EE1851A158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74" name="Rectangle 1343">
                  <a:extLst>
                    <a:ext uri="{FF2B5EF4-FFF2-40B4-BE49-F238E27FC236}">
                      <a16:creationId xmlns:a16="http://schemas.microsoft.com/office/drawing/2014/main" id="{BAD9559F-6054-E822-28E0-F3105E6D7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Rectangle 1344">
                  <a:extLst>
                    <a:ext uri="{FF2B5EF4-FFF2-40B4-BE49-F238E27FC236}">
                      <a16:creationId xmlns:a16="http://schemas.microsoft.com/office/drawing/2014/main" id="{8A8006A4-EBB7-38AA-E601-1A4461A2E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Rectangle 1345">
                  <a:extLst>
                    <a:ext uri="{FF2B5EF4-FFF2-40B4-BE49-F238E27FC236}">
                      <a16:creationId xmlns:a16="http://schemas.microsoft.com/office/drawing/2014/main" id="{3EBD3110-D9BB-EF87-2CC2-FDE99A54EA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Rectangle 1346">
                  <a:extLst>
                    <a:ext uri="{FF2B5EF4-FFF2-40B4-BE49-F238E27FC236}">
                      <a16:creationId xmlns:a16="http://schemas.microsoft.com/office/drawing/2014/main" id="{244A7FAB-FBA3-0879-60B4-E9677A49D5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8F7498A9-C271-15BC-7D1F-7249DFA17E17}"/>
              </a:ext>
            </a:extLst>
          </p:cNvPr>
          <p:cNvSpPr txBox="1"/>
          <p:nvPr/>
        </p:nvSpPr>
        <p:spPr>
          <a:xfrm>
            <a:off x="1328543" y="267775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销售精英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30A7E921-C447-0EC1-BB86-27EDA4182574}"/>
              </a:ext>
            </a:extLst>
          </p:cNvPr>
          <p:cNvGrpSpPr/>
          <p:nvPr/>
        </p:nvGrpSpPr>
        <p:grpSpPr>
          <a:xfrm>
            <a:off x="3713471" y="1969009"/>
            <a:ext cx="2124866" cy="2043032"/>
            <a:chOff x="1214863" y="1844675"/>
            <a:chExt cx="2383491" cy="2291699"/>
          </a:xfrm>
        </p:grpSpPr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0EF22CB5-4BC8-6C7F-CFD9-A71D13C4A548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118" name="Oval 1277">
                <a:extLst>
                  <a:ext uri="{FF2B5EF4-FFF2-40B4-BE49-F238E27FC236}">
                    <a16:creationId xmlns:a16="http://schemas.microsoft.com/office/drawing/2014/main" id="{69015987-7B39-8D84-9322-CD35F83DC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278">
                <a:extLst>
                  <a:ext uri="{FF2B5EF4-FFF2-40B4-BE49-F238E27FC236}">
                    <a16:creationId xmlns:a16="http://schemas.microsoft.com/office/drawing/2014/main" id="{AB7D25C9-F565-502E-9213-3CE3237D1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279">
                <a:extLst>
                  <a:ext uri="{FF2B5EF4-FFF2-40B4-BE49-F238E27FC236}">
                    <a16:creationId xmlns:a16="http://schemas.microsoft.com/office/drawing/2014/main" id="{AA6FF7A3-5E9D-5038-A042-1A76AE011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1280">
                <a:extLst>
                  <a:ext uri="{FF2B5EF4-FFF2-40B4-BE49-F238E27FC236}">
                    <a16:creationId xmlns:a16="http://schemas.microsoft.com/office/drawing/2014/main" id="{87AA8588-2B53-3F81-86F2-D7EA32440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1281">
                <a:extLst>
                  <a:ext uri="{FF2B5EF4-FFF2-40B4-BE49-F238E27FC236}">
                    <a16:creationId xmlns:a16="http://schemas.microsoft.com/office/drawing/2014/main" id="{7B9863E8-2D10-2599-91AC-747186BFA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1282">
                <a:extLst>
                  <a:ext uri="{FF2B5EF4-FFF2-40B4-BE49-F238E27FC236}">
                    <a16:creationId xmlns:a16="http://schemas.microsoft.com/office/drawing/2014/main" id="{7D4610F1-B0DB-36AF-7E9F-46740BB95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1283">
                <a:extLst>
                  <a:ext uri="{FF2B5EF4-FFF2-40B4-BE49-F238E27FC236}">
                    <a16:creationId xmlns:a16="http://schemas.microsoft.com/office/drawing/2014/main" id="{F8A67C8E-CE4D-1F2E-ED6D-1973C2E6F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284">
                <a:extLst>
                  <a:ext uri="{FF2B5EF4-FFF2-40B4-BE49-F238E27FC236}">
                    <a16:creationId xmlns:a16="http://schemas.microsoft.com/office/drawing/2014/main" id="{BD33D886-F71F-B862-AA3C-C9683A130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1285">
                <a:extLst>
                  <a:ext uri="{FF2B5EF4-FFF2-40B4-BE49-F238E27FC236}">
                    <a16:creationId xmlns:a16="http://schemas.microsoft.com/office/drawing/2014/main" id="{2E889B31-DDFA-E8F4-090C-C4A9780BF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86">
                <a:extLst>
                  <a:ext uri="{FF2B5EF4-FFF2-40B4-BE49-F238E27FC236}">
                    <a16:creationId xmlns:a16="http://schemas.microsoft.com/office/drawing/2014/main" id="{3C8E5041-671A-CEA2-3586-73D6D8260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287">
                <a:extLst>
                  <a:ext uri="{FF2B5EF4-FFF2-40B4-BE49-F238E27FC236}">
                    <a16:creationId xmlns:a16="http://schemas.microsoft.com/office/drawing/2014/main" id="{BE86CBF9-1085-D44D-7426-649D9DD43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288">
                <a:extLst>
                  <a:ext uri="{FF2B5EF4-FFF2-40B4-BE49-F238E27FC236}">
                    <a16:creationId xmlns:a16="http://schemas.microsoft.com/office/drawing/2014/main" id="{96C69668-9906-2A4F-9867-F0F51052D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1289">
                <a:extLst>
                  <a:ext uri="{FF2B5EF4-FFF2-40B4-BE49-F238E27FC236}">
                    <a16:creationId xmlns:a16="http://schemas.microsoft.com/office/drawing/2014/main" id="{A09E32F2-C8FD-59B1-A282-258BC66A3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290">
                <a:extLst>
                  <a:ext uri="{FF2B5EF4-FFF2-40B4-BE49-F238E27FC236}">
                    <a16:creationId xmlns:a16="http://schemas.microsoft.com/office/drawing/2014/main" id="{40630C7C-6113-9416-66C3-96A370988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291">
                <a:extLst>
                  <a:ext uri="{FF2B5EF4-FFF2-40B4-BE49-F238E27FC236}">
                    <a16:creationId xmlns:a16="http://schemas.microsoft.com/office/drawing/2014/main" id="{9FD2D830-A86C-C10A-970C-0C18FFD44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292">
                <a:extLst>
                  <a:ext uri="{FF2B5EF4-FFF2-40B4-BE49-F238E27FC236}">
                    <a16:creationId xmlns:a16="http://schemas.microsoft.com/office/drawing/2014/main" id="{78D0DE8A-435C-E21A-833E-9924FA750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1293">
                <a:extLst>
                  <a:ext uri="{FF2B5EF4-FFF2-40B4-BE49-F238E27FC236}">
                    <a16:creationId xmlns:a16="http://schemas.microsoft.com/office/drawing/2014/main" id="{C4387AEE-42E3-C9E5-BAC0-AFBA1E00D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1294">
                <a:extLst>
                  <a:ext uri="{FF2B5EF4-FFF2-40B4-BE49-F238E27FC236}">
                    <a16:creationId xmlns:a16="http://schemas.microsoft.com/office/drawing/2014/main" id="{9B3EC1EE-A2D4-C8D1-04D2-BF7F94687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1295">
                <a:extLst>
                  <a:ext uri="{FF2B5EF4-FFF2-40B4-BE49-F238E27FC236}">
                    <a16:creationId xmlns:a16="http://schemas.microsoft.com/office/drawing/2014/main" id="{AB759098-1652-1BFC-B213-072478B2F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1296">
                <a:extLst>
                  <a:ext uri="{FF2B5EF4-FFF2-40B4-BE49-F238E27FC236}">
                    <a16:creationId xmlns:a16="http://schemas.microsoft.com/office/drawing/2014/main" id="{93000496-DFA2-AE55-AAFA-96575AC40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1297">
                <a:extLst>
                  <a:ext uri="{FF2B5EF4-FFF2-40B4-BE49-F238E27FC236}">
                    <a16:creationId xmlns:a16="http://schemas.microsoft.com/office/drawing/2014/main" id="{D2DF7E17-1A96-4A20-0F6C-EE2E60963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1298">
                <a:extLst>
                  <a:ext uri="{FF2B5EF4-FFF2-40B4-BE49-F238E27FC236}">
                    <a16:creationId xmlns:a16="http://schemas.microsoft.com/office/drawing/2014/main" id="{6AE918A8-08AC-AF93-CF4B-8F7F8AD1C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1299">
                <a:extLst>
                  <a:ext uri="{FF2B5EF4-FFF2-40B4-BE49-F238E27FC236}">
                    <a16:creationId xmlns:a16="http://schemas.microsoft.com/office/drawing/2014/main" id="{1913A88F-4C52-504B-A24C-F1FB5C301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1300">
                <a:extLst>
                  <a:ext uri="{FF2B5EF4-FFF2-40B4-BE49-F238E27FC236}">
                    <a16:creationId xmlns:a16="http://schemas.microsoft.com/office/drawing/2014/main" id="{76AC0F52-E994-C811-A86A-33BAA669E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1301">
                <a:extLst>
                  <a:ext uri="{FF2B5EF4-FFF2-40B4-BE49-F238E27FC236}">
                    <a16:creationId xmlns:a16="http://schemas.microsoft.com/office/drawing/2014/main" id="{1F0B91D6-5D14-0379-D006-B273C6A36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1302">
                <a:extLst>
                  <a:ext uri="{FF2B5EF4-FFF2-40B4-BE49-F238E27FC236}">
                    <a16:creationId xmlns:a16="http://schemas.microsoft.com/office/drawing/2014/main" id="{1394A5EF-E519-5597-81A0-722571998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1303">
                <a:extLst>
                  <a:ext uri="{FF2B5EF4-FFF2-40B4-BE49-F238E27FC236}">
                    <a16:creationId xmlns:a16="http://schemas.microsoft.com/office/drawing/2014/main" id="{23069E75-1FDA-BFC1-D139-AE6C03245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1304">
                <a:extLst>
                  <a:ext uri="{FF2B5EF4-FFF2-40B4-BE49-F238E27FC236}">
                    <a16:creationId xmlns:a16="http://schemas.microsoft.com/office/drawing/2014/main" id="{570B4108-12ED-FB83-C7AD-AD4FC4D36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1305">
                <a:extLst>
                  <a:ext uri="{FF2B5EF4-FFF2-40B4-BE49-F238E27FC236}">
                    <a16:creationId xmlns:a16="http://schemas.microsoft.com/office/drawing/2014/main" id="{559B0AC3-3603-9852-FC8D-278264ADC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1306">
                <a:extLst>
                  <a:ext uri="{FF2B5EF4-FFF2-40B4-BE49-F238E27FC236}">
                    <a16:creationId xmlns:a16="http://schemas.microsoft.com/office/drawing/2014/main" id="{F5973964-3ED6-351E-5708-31903F098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1307">
                <a:extLst>
                  <a:ext uri="{FF2B5EF4-FFF2-40B4-BE49-F238E27FC236}">
                    <a16:creationId xmlns:a16="http://schemas.microsoft.com/office/drawing/2014/main" id="{8DC90908-B901-5A14-14CA-26C38115A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Freeform 1308">
                <a:extLst>
                  <a:ext uri="{FF2B5EF4-FFF2-40B4-BE49-F238E27FC236}">
                    <a16:creationId xmlns:a16="http://schemas.microsoft.com/office/drawing/2014/main" id="{7E75FB31-6F56-D2E2-BA1C-932D610F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1309">
                <a:extLst>
                  <a:ext uri="{FF2B5EF4-FFF2-40B4-BE49-F238E27FC236}">
                    <a16:creationId xmlns:a16="http://schemas.microsoft.com/office/drawing/2014/main" id="{E122C6B5-E6F0-7047-EC6B-832BF634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1310">
                <a:extLst>
                  <a:ext uri="{FF2B5EF4-FFF2-40B4-BE49-F238E27FC236}">
                    <a16:creationId xmlns:a16="http://schemas.microsoft.com/office/drawing/2014/main" id="{833A6C71-450F-6A8D-F89E-F086D2AD2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1311">
                <a:extLst>
                  <a:ext uri="{FF2B5EF4-FFF2-40B4-BE49-F238E27FC236}">
                    <a16:creationId xmlns:a16="http://schemas.microsoft.com/office/drawing/2014/main" id="{EABB56F3-4D03-0039-6BB3-57F92E970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1312">
                <a:extLst>
                  <a:ext uri="{FF2B5EF4-FFF2-40B4-BE49-F238E27FC236}">
                    <a16:creationId xmlns:a16="http://schemas.microsoft.com/office/drawing/2014/main" id="{4030EFE6-318E-793D-A697-1D5F6009D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1313">
                <a:extLst>
                  <a:ext uri="{FF2B5EF4-FFF2-40B4-BE49-F238E27FC236}">
                    <a16:creationId xmlns:a16="http://schemas.microsoft.com/office/drawing/2014/main" id="{8C9F396F-5E6D-9CF4-12BC-16FB2E39A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1314">
                <a:extLst>
                  <a:ext uri="{FF2B5EF4-FFF2-40B4-BE49-F238E27FC236}">
                    <a16:creationId xmlns:a16="http://schemas.microsoft.com/office/drawing/2014/main" id="{8B6F68DF-B609-A516-3E04-A0CF56EE5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1315">
                <a:extLst>
                  <a:ext uri="{FF2B5EF4-FFF2-40B4-BE49-F238E27FC236}">
                    <a16:creationId xmlns:a16="http://schemas.microsoft.com/office/drawing/2014/main" id="{F1A6612F-0B76-1905-65D4-D2B6EE527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1316">
                <a:extLst>
                  <a:ext uri="{FF2B5EF4-FFF2-40B4-BE49-F238E27FC236}">
                    <a16:creationId xmlns:a16="http://schemas.microsoft.com/office/drawing/2014/main" id="{A150E56F-57B7-B8C6-3EBB-55A7297BC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1317">
                <a:extLst>
                  <a:ext uri="{FF2B5EF4-FFF2-40B4-BE49-F238E27FC236}">
                    <a16:creationId xmlns:a16="http://schemas.microsoft.com/office/drawing/2014/main" id="{C91BB40E-3E43-C862-544A-B278E9428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1318">
                <a:extLst>
                  <a:ext uri="{FF2B5EF4-FFF2-40B4-BE49-F238E27FC236}">
                    <a16:creationId xmlns:a16="http://schemas.microsoft.com/office/drawing/2014/main" id="{11514321-A1F6-D497-4993-31342A1D9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1319">
                <a:extLst>
                  <a:ext uri="{FF2B5EF4-FFF2-40B4-BE49-F238E27FC236}">
                    <a16:creationId xmlns:a16="http://schemas.microsoft.com/office/drawing/2014/main" id="{F7A72E21-FF81-D288-6193-8AFC83D74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1320">
                <a:extLst>
                  <a:ext uri="{FF2B5EF4-FFF2-40B4-BE49-F238E27FC236}">
                    <a16:creationId xmlns:a16="http://schemas.microsoft.com/office/drawing/2014/main" id="{4D73B046-6718-9687-0886-BE64695F3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1321">
                <a:extLst>
                  <a:ext uri="{FF2B5EF4-FFF2-40B4-BE49-F238E27FC236}">
                    <a16:creationId xmlns:a16="http://schemas.microsoft.com/office/drawing/2014/main" id="{F2DE1DC8-20DA-C85E-14C6-2FFFF1DFC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1322">
                <a:extLst>
                  <a:ext uri="{FF2B5EF4-FFF2-40B4-BE49-F238E27FC236}">
                    <a16:creationId xmlns:a16="http://schemas.microsoft.com/office/drawing/2014/main" id="{CC74EF71-06B0-EB8B-8F48-18A33FE23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1323">
                <a:extLst>
                  <a:ext uri="{FF2B5EF4-FFF2-40B4-BE49-F238E27FC236}">
                    <a16:creationId xmlns:a16="http://schemas.microsoft.com/office/drawing/2014/main" id="{88FB4E58-8E4F-48F7-A712-93B263255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1324">
                <a:extLst>
                  <a:ext uri="{FF2B5EF4-FFF2-40B4-BE49-F238E27FC236}">
                    <a16:creationId xmlns:a16="http://schemas.microsoft.com/office/drawing/2014/main" id="{E073A923-C083-B0AE-3F9E-326B556F7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1325">
                <a:extLst>
                  <a:ext uri="{FF2B5EF4-FFF2-40B4-BE49-F238E27FC236}">
                    <a16:creationId xmlns:a16="http://schemas.microsoft.com/office/drawing/2014/main" id="{B5BB7759-E4C4-BCE4-99CE-EFF35B09D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1326">
                <a:extLst>
                  <a:ext uri="{FF2B5EF4-FFF2-40B4-BE49-F238E27FC236}">
                    <a16:creationId xmlns:a16="http://schemas.microsoft.com/office/drawing/2014/main" id="{52F9F4D2-82CE-9263-D80A-6A10C173D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1327">
                <a:extLst>
                  <a:ext uri="{FF2B5EF4-FFF2-40B4-BE49-F238E27FC236}">
                    <a16:creationId xmlns:a16="http://schemas.microsoft.com/office/drawing/2014/main" id="{7D6EA54B-54AC-49F9-524B-585960CE6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1328">
                <a:extLst>
                  <a:ext uri="{FF2B5EF4-FFF2-40B4-BE49-F238E27FC236}">
                    <a16:creationId xmlns:a16="http://schemas.microsoft.com/office/drawing/2014/main" id="{A5DA8483-0C56-E1D3-247B-90DB1A53F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1329">
                <a:extLst>
                  <a:ext uri="{FF2B5EF4-FFF2-40B4-BE49-F238E27FC236}">
                    <a16:creationId xmlns:a16="http://schemas.microsoft.com/office/drawing/2014/main" id="{BCAF09F7-F726-9CAA-8CFC-3EA194AAF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1330">
                <a:extLst>
                  <a:ext uri="{FF2B5EF4-FFF2-40B4-BE49-F238E27FC236}">
                    <a16:creationId xmlns:a16="http://schemas.microsoft.com/office/drawing/2014/main" id="{BDBD7DE8-0181-8707-EFDD-EFA2F8B3D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1331">
                <a:extLst>
                  <a:ext uri="{FF2B5EF4-FFF2-40B4-BE49-F238E27FC236}">
                    <a16:creationId xmlns:a16="http://schemas.microsoft.com/office/drawing/2014/main" id="{AAF5E3A5-5188-1232-43BF-4CCEF842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ACE7476D-D9F2-89AB-41CB-E97D9A39C0D1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114" name="Freeform 1335">
                <a:extLst>
                  <a:ext uri="{FF2B5EF4-FFF2-40B4-BE49-F238E27FC236}">
                    <a16:creationId xmlns:a16="http://schemas.microsoft.com/office/drawing/2014/main" id="{E55E40BA-037A-1F16-BCA6-E830D3A84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" name="Rectangle 1332">
                <a:extLst>
                  <a:ext uri="{FF2B5EF4-FFF2-40B4-BE49-F238E27FC236}">
                    <a16:creationId xmlns:a16="http://schemas.microsoft.com/office/drawing/2014/main" id="{2E400AF8-B352-AD1B-091C-24AE642B9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333">
                <a:extLst>
                  <a:ext uri="{FF2B5EF4-FFF2-40B4-BE49-F238E27FC236}">
                    <a16:creationId xmlns:a16="http://schemas.microsoft.com/office/drawing/2014/main" id="{46884057-3825-A5E3-DB40-DBD052BA1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1334">
                <a:extLst>
                  <a:ext uri="{FF2B5EF4-FFF2-40B4-BE49-F238E27FC236}">
                    <a16:creationId xmlns:a16="http://schemas.microsoft.com/office/drawing/2014/main" id="{E4F0EF81-76D2-486B-C028-DAE24C62E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2471FF0F-23E7-DA5B-294C-DF702608301F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105" name="组合 104">
                <a:extLst>
                  <a:ext uri="{FF2B5EF4-FFF2-40B4-BE49-F238E27FC236}">
                    <a16:creationId xmlns:a16="http://schemas.microsoft.com/office/drawing/2014/main" id="{459747A1-C1A0-4EAC-4FCB-CB9374BEFF98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111" name="Freeform 1340">
                  <a:extLst>
                    <a:ext uri="{FF2B5EF4-FFF2-40B4-BE49-F238E27FC236}">
                      <a16:creationId xmlns:a16="http://schemas.microsoft.com/office/drawing/2014/main" id="{4852B96D-1CF5-3056-3271-3E6CF4924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Freeform 1341">
                  <a:extLst>
                    <a:ext uri="{FF2B5EF4-FFF2-40B4-BE49-F238E27FC236}">
                      <a16:creationId xmlns:a16="http://schemas.microsoft.com/office/drawing/2014/main" id="{5DB5BFB9-B76A-BCA1-82CD-64AC3F234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Freeform 1342">
                  <a:extLst>
                    <a:ext uri="{FF2B5EF4-FFF2-40B4-BE49-F238E27FC236}">
                      <a16:creationId xmlns:a16="http://schemas.microsoft.com/office/drawing/2014/main" id="{B153C0B9-DF38-6391-A801-56DBAF5E4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6" name="组合 105">
                <a:extLst>
                  <a:ext uri="{FF2B5EF4-FFF2-40B4-BE49-F238E27FC236}">
                    <a16:creationId xmlns:a16="http://schemas.microsoft.com/office/drawing/2014/main" id="{C0754185-395E-061D-309C-996D3AF50351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107" name="Rectangle 1343">
                  <a:extLst>
                    <a:ext uri="{FF2B5EF4-FFF2-40B4-BE49-F238E27FC236}">
                      <a16:creationId xmlns:a16="http://schemas.microsoft.com/office/drawing/2014/main" id="{47802661-C4C5-6FC5-961C-DEE3E4504A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Rectangle 1344">
                  <a:extLst>
                    <a:ext uri="{FF2B5EF4-FFF2-40B4-BE49-F238E27FC236}">
                      <a16:creationId xmlns:a16="http://schemas.microsoft.com/office/drawing/2014/main" id="{46C01D70-3841-DBB1-897D-6EAE72814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Rectangle 1345">
                  <a:extLst>
                    <a:ext uri="{FF2B5EF4-FFF2-40B4-BE49-F238E27FC236}">
                      <a16:creationId xmlns:a16="http://schemas.microsoft.com/office/drawing/2014/main" id="{C8BF5A6A-F4D5-8BD2-1CB6-B250F3537F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Rectangle 1346">
                  <a:extLst>
                    <a:ext uri="{FF2B5EF4-FFF2-40B4-BE49-F238E27FC236}">
                      <a16:creationId xmlns:a16="http://schemas.microsoft.com/office/drawing/2014/main" id="{67D1E756-D56A-14C0-02DD-C02665BB7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B125E4E4-7330-7BB5-C658-74D0F193D20C}"/>
              </a:ext>
            </a:extLst>
          </p:cNvPr>
          <p:cNvGrpSpPr/>
          <p:nvPr/>
        </p:nvGrpSpPr>
        <p:grpSpPr>
          <a:xfrm>
            <a:off x="9192422" y="1969009"/>
            <a:ext cx="2124866" cy="2043032"/>
            <a:chOff x="1214863" y="1844675"/>
            <a:chExt cx="2383491" cy="2291699"/>
          </a:xfrm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A74AD5D5-8157-74B4-0330-ABF89FEA8D73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190" name="Oval 1277">
                <a:extLst>
                  <a:ext uri="{FF2B5EF4-FFF2-40B4-BE49-F238E27FC236}">
                    <a16:creationId xmlns:a16="http://schemas.microsoft.com/office/drawing/2014/main" id="{218D1AF1-3939-4AB8-C914-F8BAEFFAD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1278">
                <a:extLst>
                  <a:ext uri="{FF2B5EF4-FFF2-40B4-BE49-F238E27FC236}">
                    <a16:creationId xmlns:a16="http://schemas.microsoft.com/office/drawing/2014/main" id="{396E2462-382D-E978-EA2D-9DDCBEC60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1279">
                <a:extLst>
                  <a:ext uri="{FF2B5EF4-FFF2-40B4-BE49-F238E27FC236}">
                    <a16:creationId xmlns:a16="http://schemas.microsoft.com/office/drawing/2014/main" id="{A02F51C8-7F77-049C-FE4D-339AE3516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1280">
                <a:extLst>
                  <a:ext uri="{FF2B5EF4-FFF2-40B4-BE49-F238E27FC236}">
                    <a16:creationId xmlns:a16="http://schemas.microsoft.com/office/drawing/2014/main" id="{8B6659AF-C06F-2D32-07EA-579AC2501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1281">
                <a:extLst>
                  <a:ext uri="{FF2B5EF4-FFF2-40B4-BE49-F238E27FC236}">
                    <a16:creationId xmlns:a16="http://schemas.microsoft.com/office/drawing/2014/main" id="{075C0974-5971-7CD6-DEBF-FFEA44B53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1282">
                <a:extLst>
                  <a:ext uri="{FF2B5EF4-FFF2-40B4-BE49-F238E27FC236}">
                    <a16:creationId xmlns:a16="http://schemas.microsoft.com/office/drawing/2014/main" id="{A5268251-EB87-AD4D-0E3A-499AD662D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1283">
                <a:extLst>
                  <a:ext uri="{FF2B5EF4-FFF2-40B4-BE49-F238E27FC236}">
                    <a16:creationId xmlns:a16="http://schemas.microsoft.com/office/drawing/2014/main" id="{4A718ED7-9336-05E3-36F0-58840E5C3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1284">
                <a:extLst>
                  <a:ext uri="{FF2B5EF4-FFF2-40B4-BE49-F238E27FC236}">
                    <a16:creationId xmlns:a16="http://schemas.microsoft.com/office/drawing/2014/main" id="{1CE73D42-EE16-33F9-92FC-54A0AEFC7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1285">
                <a:extLst>
                  <a:ext uri="{FF2B5EF4-FFF2-40B4-BE49-F238E27FC236}">
                    <a16:creationId xmlns:a16="http://schemas.microsoft.com/office/drawing/2014/main" id="{9E37C5FA-D24E-BEB1-F096-56DCF180E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1286">
                <a:extLst>
                  <a:ext uri="{FF2B5EF4-FFF2-40B4-BE49-F238E27FC236}">
                    <a16:creationId xmlns:a16="http://schemas.microsoft.com/office/drawing/2014/main" id="{243B8FFC-F5A9-45A6-8030-5F19CA299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1287">
                <a:extLst>
                  <a:ext uri="{FF2B5EF4-FFF2-40B4-BE49-F238E27FC236}">
                    <a16:creationId xmlns:a16="http://schemas.microsoft.com/office/drawing/2014/main" id="{2F89A621-9A2C-E412-BC6C-1515A8E01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1288">
                <a:extLst>
                  <a:ext uri="{FF2B5EF4-FFF2-40B4-BE49-F238E27FC236}">
                    <a16:creationId xmlns:a16="http://schemas.microsoft.com/office/drawing/2014/main" id="{B5629779-1E46-2D9B-3852-64FAB667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289">
                <a:extLst>
                  <a:ext uri="{FF2B5EF4-FFF2-40B4-BE49-F238E27FC236}">
                    <a16:creationId xmlns:a16="http://schemas.microsoft.com/office/drawing/2014/main" id="{B1E59AB8-DF7E-4199-8B05-528234EDB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290">
                <a:extLst>
                  <a:ext uri="{FF2B5EF4-FFF2-40B4-BE49-F238E27FC236}">
                    <a16:creationId xmlns:a16="http://schemas.microsoft.com/office/drawing/2014/main" id="{2C566B84-26D1-7C87-45A7-7F249A201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1291">
                <a:extLst>
                  <a:ext uri="{FF2B5EF4-FFF2-40B4-BE49-F238E27FC236}">
                    <a16:creationId xmlns:a16="http://schemas.microsoft.com/office/drawing/2014/main" id="{33700C73-C274-F0FF-1625-D36672876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292">
                <a:extLst>
                  <a:ext uri="{FF2B5EF4-FFF2-40B4-BE49-F238E27FC236}">
                    <a16:creationId xmlns:a16="http://schemas.microsoft.com/office/drawing/2014/main" id="{B57765ED-5D90-9F51-3F03-58AB42504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293">
                <a:extLst>
                  <a:ext uri="{FF2B5EF4-FFF2-40B4-BE49-F238E27FC236}">
                    <a16:creationId xmlns:a16="http://schemas.microsoft.com/office/drawing/2014/main" id="{C32087AB-D859-7D62-99C5-7903BE8F1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1294">
                <a:extLst>
                  <a:ext uri="{FF2B5EF4-FFF2-40B4-BE49-F238E27FC236}">
                    <a16:creationId xmlns:a16="http://schemas.microsoft.com/office/drawing/2014/main" id="{A5D7651F-F747-464F-DD58-001FB9C9D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1295">
                <a:extLst>
                  <a:ext uri="{FF2B5EF4-FFF2-40B4-BE49-F238E27FC236}">
                    <a16:creationId xmlns:a16="http://schemas.microsoft.com/office/drawing/2014/main" id="{C48E43B4-DB05-E116-6E44-FB96283E4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1296">
                <a:extLst>
                  <a:ext uri="{FF2B5EF4-FFF2-40B4-BE49-F238E27FC236}">
                    <a16:creationId xmlns:a16="http://schemas.microsoft.com/office/drawing/2014/main" id="{E1F12292-E654-FA72-120C-8612973DB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1297">
                <a:extLst>
                  <a:ext uri="{FF2B5EF4-FFF2-40B4-BE49-F238E27FC236}">
                    <a16:creationId xmlns:a16="http://schemas.microsoft.com/office/drawing/2014/main" id="{5A5E26F1-D494-74FB-84E6-CC6D70FA5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1298">
                <a:extLst>
                  <a:ext uri="{FF2B5EF4-FFF2-40B4-BE49-F238E27FC236}">
                    <a16:creationId xmlns:a16="http://schemas.microsoft.com/office/drawing/2014/main" id="{02EA9045-CB2E-DD1C-0BD0-76344D3EF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1299">
                <a:extLst>
                  <a:ext uri="{FF2B5EF4-FFF2-40B4-BE49-F238E27FC236}">
                    <a16:creationId xmlns:a16="http://schemas.microsoft.com/office/drawing/2014/main" id="{14358ED5-2658-D397-18BE-FBC26B0A5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1300">
                <a:extLst>
                  <a:ext uri="{FF2B5EF4-FFF2-40B4-BE49-F238E27FC236}">
                    <a16:creationId xmlns:a16="http://schemas.microsoft.com/office/drawing/2014/main" id="{A75A747F-B404-A8BE-10F1-465CA757B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1301">
                <a:extLst>
                  <a:ext uri="{FF2B5EF4-FFF2-40B4-BE49-F238E27FC236}">
                    <a16:creationId xmlns:a16="http://schemas.microsoft.com/office/drawing/2014/main" id="{80D5ED49-9E31-ABF8-5D06-E1C34E194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302">
                <a:extLst>
                  <a:ext uri="{FF2B5EF4-FFF2-40B4-BE49-F238E27FC236}">
                    <a16:creationId xmlns:a16="http://schemas.microsoft.com/office/drawing/2014/main" id="{FFEF23A6-3539-DE9B-4826-EA42C147C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303">
                <a:extLst>
                  <a:ext uri="{FF2B5EF4-FFF2-40B4-BE49-F238E27FC236}">
                    <a16:creationId xmlns:a16="http://schemas.microsoft.com/office/drawing/2014/main" id="{519916DE-E2FE-60DF-2A91-3C3DA9752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304">
                <a:extLst>
                  <a:ext uri="{FF2B5EF4-FFF2-40B4-BE49-F238E27FC236}">
                    <a16:creationId xmlns:a16="http://schemas.microsoft.com/office/drawing/2014/main" id="{6341AFD2-FD80-7325-3B14-6910C68F4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305">
                <a:extLst>
                  <a:ext uri="{FF2B5EF4-FFF2-40B4-BE49-F238E27FC236}">
                    <a16:creationId xmlns:a16="http://schemas.microsoft.com/office/drawing/2014/main" id="{DDD25B38-2758-B043-A608-C7B012FD3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306">
                <a:extLst>
                  <a:ext uri="{FF2B5EF4-FFF2-40B4-BE49-F238E27FC236}">
                    <a16:creationId xmlns:a16="http://schemas.microsoft.com/office/drawing/2014/main" id="{3EE5DDEF-D1DE-9CC9-AA45-8D64E614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307">
                <a:extLst>
                  <a:ext uri="{FF2B5EF4-FFF2-40B4-BE49-F238E27FC236}">
                    <a16:creationId xmlns:a16="http://schemas.microsoft.com/office/drawing/2014/main" id="{7982AE01-593F-191B-77AC-BA2584E8A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308">
                <a:extLst>
                  <a:ext uri="{FF2B5EF4-FFF2-40B4-BE49-F238E27FC236}">
                    <a16:creationId xmlns:a16="http://schemas.microsoft.com/office/drawing/2014/main" id="{013C67BF-B5EF-C3DA-C138-A478AF4E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309">
                <a:extLst>
                  <a:ext uri="{FF2B5EF4-FFF2-40B4-BE49-F238E27FC236}">
                    <a16:creationId xmlns:a16="http://schemas.microsoft.com/office/drawing/2014/main" id="{C0FD800C-CBF9-5A46-9360-7D56439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310">
                <a:extLst>
                  <a:ext uri="{FF2B5EF4-FFF2-40B4-BE49-F238E27FC236}">
                    <a16:creationId xmlns:a16="http://schemas.microsoft.com/office/drawing/2014/main" id="{365AAC08-4CFF-6C70-661C-B64C8A8B7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311">
                <a:extLst>
                  <a:ext uri="{FF2B5EF4-FFF2-40B4-BE49-F238E27FC236}">
                    <a16:creationId xmlns:a16="http://schemas.microsoft.com/office/drawing/2014/main" id="{3081B283-14A3-C93D-2AFE-B7D3F963D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312">
                <a:extLst>
                  <a:ext uri="{FF2B5EF4-FFF2-40B4-BE49-F238E27FC236}">
                    <a16:creationId xmlns:a16="http://schemas.microsoft.com/office/drawing/2014/main" id="{EF95282F-21FF-9C69-CCDF-E14455550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313">
                <a:extLst>
                  <a:ext uri="{FF2B5EF4-FFF2-40B4-BE49-F238E27FC236}">
                    <a16:creationId xmlns:a16="http://schemas.microsoft.com/office/drawing/2014/main" id="{209EA1B8-087D-96BE-7206-8B26D8DDD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314">
                <a:extLst>
                  <a:ext uri="{FF2B5EF4-FFF2-40B4-BE49-F238E27FC236}">
                    <a16:creationId xmlns:a16="http://schemas.microsoft.com/office/drawing/2014/main" id="{26A09F3C-74D3-6F29-B3DB-5746FFCE1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315">
                <a:extLst>
                  <a:ext uri="{FF2B5EF4-FFF2-40B4-BE49-F238E27FC236}">
                    <a16:creationId xmlns:a16="http://schemas.microsoft.com/office/drawing/2014/main" id="{C6453B8E-E67C-901F-58B0-AA1106B26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316">
                <a:extLst>
                  <a:ext uri="{FF2B5EF4-FFF2-40B4-BE49-F238E27FC236}">
                    <a16:creationId xmlns:a16="http://schemas.microsoft.com/office/drawing/2014/main" id="{0F220C0A-1075-AC07-F465-8ADF6EB77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317">
                <a:extLst>
                  <a:ext uri="{FF2B5EF4-FFF2-40B4-BE49-F238E27FC236}">
                    <a16:creationId xmlns:a16="http://schemas.microsoft.com/office/drawing/2014/main" id="{7DF08F69-1E08-3511-6C39-20F114C4D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318">
                <a:extLst>
                  <a:ext uri="{FF2B5EF4-FFF2-40B4-BE49-F238E27FC236}">
                    <a16:creationId xmlns:a16="http://schemas.microsoft.com/office/drawing/2014/main" id="{20410CFA-0B98-5D2E-33D8-4D1302944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319">
                <a:extLst>
                  <a:ext uri="{FF2B5EF4-FFF2-40B4-BE49-F238E27FC236}">
                    <a16:creationId xmlns:a16="http://schemas.microsoft.com/office/drawing/2014/main" id="{B698E66E-015E-E045-048F-6681B2E7B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320">
                <a:extLst>
                  <a:ext uri="{FF2B5EF4-FFF2-40B4-BE49-F238E27FC236}">
                    <a16:creationId xmlns:a16="http://schemas.microsoft.com/office/drawing/2014/main" id="{32226156-4543-7A21-40E6-8012EBADA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321">
                <a:extLst>
                  <a:ext uri="{FF2B5EF4-FFF2-40B4-BE49-F238E27FC236}">
                    <a16:creationId xmlns:a16="http://schemas.microsoft.com/office/drawing/2014/main" id="{C4AEA90F-D02C-ECD6-1E08-A6E1EF547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322">
                <a:extLst>
                  <a:ext uri="{FF2B5EF4-FFF2-40B4-BE49-F238E27FC236}">
                    <a16:creationId xmlns:a16="http://schemas.microsoft.com/office/drawing/2014/main" id="{E75D7A9E-EF2D-6885-0D85-EF358517F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323">
                <a:extLst>
                  <a:ext uri="{FF2B5EF4-FFF2-40B4-BE49-F238E27FC236}">
                    <a16:creationId xmlns:a16="http://schemas.microsoft.com/office/drawing/2014/main" id="{645492C7-965F-0571-43B7-7F3B05C1A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324">
                <a:extLst>
                  <a:ext uri="{FF2B5EF4-FFF2-40B4-BE49-F238E27FC236}">
                    <a16:creationId xmlns:a16="http://schemas.microsoft.com/office/drawing/2014/main" id="{201B721F-F65B-4E5D-4517-649AC1104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325">
                <a:extLst>
                  <a:ext uri="{FF2B5EF4-FFF2-40B4-BE49-F238E27FC236}">
                    <a16:creationId xmlns:a16="http://schemas.microsoft.com/office/drawing/2014/main" id="{3AF8E246-BF35-5706-F053-79D9689FD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326">
                <a:extLst>
                  <a:ext uri="{FF2B5EF4-FFF2-40B4-BE49-F238E27FC236}">
                    <a16:creationId xmlns:a16="http://schemas.microsoft.com/office/drawing/2014/main" id="{5411E915-C49A-3990-7FD3-8B8000FB5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327">
                <a:extLst>
                  <a:ext uri="{FF2B5EF4-FFF2-40B4-BE49-F238E27FC236}">
                    <a16:creationId xmlns:a16="http://schemas.microsoft.com/office/drawing/2014/main" id="{E07CEC0C-7C0B-8503-D8CF-A29393039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328">
                <a:extLst>
                  <a:ext uri="{FF2B5EF4-FFF2-40B4-BE49-F238E27FC236}">
                    <a16:creationId xmlns:a16="http://schemas.microsoft.com/office/drawing/2014/main" id="{AD89CB8B-8C56-EC60-3F1B-BF5064696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329">
                <a:extLst>
                  <a:ext uri="{FF2B5EF4-FFF2-40B4-BE49-F238E27FC236}">
                    <a16:creationId xmlns:a16="http://schemas.microsoft.com/office/drawing/2014/main" id="{DFAECF31-EEC5-372E-863A-08F3F86CF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330">
                <a:extLst>
                  <a:ext uri="{FF2B5EF4-FFF2-40B4-BE49-F238E27FC236}">
                    <a16:creationId xmlns:a16="http://schemas.microsoft.com/office/drawing/2014/main" id="{3FE99233-7E84-0D6C-6220-5FBA5854E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331">
                <a:extLst>
                  <a:ext uri="{FF2B5EF4-FFF2-40B4-BE49-F238E27FC236}">
                    <a16:creationId xmlns:a16="http://schemas.microsoft.com/office/drawing/2014/main" id="{67F9EB12-9CCF-EE25-3503-D7B5723A2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id="{370D2E88-D6A2-37C4-FC19-318FDF4617B9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186" name="Freeform 1335">
                <a:extLst>
                  <a:ext uri="{FF2B5EF4-FFF2-40B4-BE49-F238E27FC236}">
                    <a16:creationId xmlns:a16="http://schemas.microsoft.com/office/drawing/2014/main" id="{7CBA6CCD-6737-CFD4-0968-9DB3A27BD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" name="Rectangle 1332">
                <a:extLst>
                  <a:ext uri="{FF2B5EF4-FFF2-40B4-BE49-F238E27FC236}">
                    <a16:creationId xmlns:a16="http://schemas.microsoft.com/office/drawing/2014/main" id="{5AE0A382-F298-E02E-62DD-67FB82C9F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1333">
                <a:extLst>
                  <a:ext uri="{FF2B5EF4-FFF2-40B4-BE49-F238E27FC236}">
                    <a16:creationId xmlns:a16="http://schemas.microsoft.com/office/drawing/2014/main" id="{F42B3ABF-413B-91CD-C709-C35269D2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1334">
                <a:extLst>
                  <a:ext uri="{FF2B5EF4-FFF2-40B4-BE49-F238E27FC236}">
                    <a16:creationId xmlns:a16="http://schemas.microsoft.com/office/drawing/2014/main" id="{97F14B98-88DD-3EB2-3532-45B454C4B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6" name="组合 175">
              <a:extLst>
                <a:ext uri="{FF2B5EF4-FFF2-40B4-BE49-F238E27FC236}">
                  <a16:creationId xmlns:a16="http://schemas.microsoft.com/office/drawing/2014/main" id="{9CC7C175-3B23-AA68-FB1B-F447297031EB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177" name="组合 176">
                <a:extLst>
                  <a:ext uri="{FF2B5EF4-FFF2-40B4-BE49-F238E27FC236}">
                    <a16:creationId xmlns:a16="http://schemas.microsoft.com/office/drawing/2014/main" id="{FEFCFB25-A6F3-650F-C57C-85FB20A9CAC4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183" name="Freeform 1340">
                  <a:extLst>
                    <a:ext uri="{FF2B5EF4-FFF2-40B4-BE49-F238E27FC236}">
                      <a16:creationId xmlns:a16="http://schemas.microsoft.com/office/drawing/2014/main" id="{0347BB9F-423E-C951-0472-7D53E6178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4" name="Freeform 1341">
                  <a:extLst>
                    <a:ext uri="{FF2B5EF4-FFF2-40B4-BE49-F238E27FC236}">
                      <a16:creationId xmlns:a16="http://schemas.microsoft.com/office/drawing/2014/main" id="{BA33D818-7416-7ACD-5A0D-9990EE5AD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5" name="Freeform 1342">
                  <a:extLst>
                    <a:ext uri="{FF2B5EF4-FFF2-40B4-BE49-F238E27FC236}">
                      <a16:creationId xmlns:a16="http://schemas.microsoft.com/office/drawing/2014/main" id="{8CFC43E4-547E-FA5D-9115-E87F9C546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8" name="组合 177">
                <a:extLst>
                  <a:ext uri="{FF2B5EF4-FFF2-40B4-BE49-F238E27FC236}">
                    <a16:creationId xmlns:a16="http://schemas.microsoft.com/office/drawing/2014/main" id="{FA01B929-CB47-6C11-BAE7-5ACD75286B3E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179" name="Rectangle 1343">
                  <a:extLst>
                    <a:ext uri="{FF2B5EF4-FFF2-40B4-BE49-F238E27FC236}">
                      <a16:creationId xmlns:a16="http://schemas.microsoft.com/office/drawing/2014/main" id="{AA5F0CED-F83C-47C5-6E63-A8F9DFE6F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0" name="Rectangle 1344">
                  <a:extLst>
                    <a:ext uri="{FF2B5EF4-FFF2-40B4-BE49-F238E27FC236}">
                      <a16:creationId xmlns:a16="http://schemas.microsoft.com/office/drawing/2014/main" id="{6FE41A3F-3BA3-D28F-38C2-B919BCB08C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1" name="Rectangle 1345">
                  <a:extLst>
                    <a:ext uri="{FF2B5EF4-FFF2-40B4-BE49-F238E27FC236}">
                      <a16:creationId xmlns:a16="http://schemas.microsoft.com/office/drawing/2014/main" id="{1C1774DB-2983-F6E3-28FA-6A358F273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2" name="Rectangle 1346">
                  <a:extLst>
                    <a:ext uri="{FF2B5EF4-FFF2-40B4-BE49-F238E27FC236}">
                      <a16:creationId xmlns:a16="http://schemas.microsoft.com/office/drawing/2014/main" id="{56EE63B9-CBBF-5775-71E9-775220FF5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45" name="组合 244">
            <a:extLst>
              <a:ext uri="{FF2B5EF4-FFF2-40B4-BE49-F238E27FC236}">
                <a16:creationId xmlns:a16="http://schemas.microsoft.com/office/drawing/2014/main" id="{84C2AFAE-C3F7-3FBE-29A3-8D41C9B40699}"/>
              </a:ext>
            </a:extLst>
          </p:cNvPr>
          <p:cNvGrpSpPr/>
          <p:nvPr/>
        </p:nvGrpSpPr>
        <p:grpSpPr>
          <a:xfrm>
            <a:off x="2278890" y="4155249"/>
            <a:ext cx="2124866" cy="2043032"/>
            <a:chOff x="1214863" y="1844675"/>
            <a:chExt cx="2383491" cy="2291699"/>
          </a:xfrm>
        </p:grpSpPr>
        <p:grpSp>
          <p:nvGrpSpPr>
            <p:cNvPr id="246" name="组合 245">
              <a:extLst>
                <a:ext uri="{FF2B5EF4-FFF2-40B4-BE49-F238E27FC236}">
                  <a16:creationId xmlns:a16="http://schemas.microsoft.com/office/drawing/2014/main" id="{06209F46-9438-D99D-B9C3-4FFB14358C52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262" name="Oval 1277">
                <a:extLst>
                  <a:ext uri="{FF2B5EF4-FFF2-40B4-BE49-F238E27FC236}">
                    <a16:creationId xmlns:a16="http://schemas.microsoft.com/office/drawing/2014/main" id="{F3296F1B-3234-A747-F35E-CBD36CF5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278">
                <a:extLst>
                  <a:ext uri="{FF2B5EF4-FFF2-40B4-BE49-F238E27FC236}">
                    <a16:creationId xmlns:a16="http://schemas.microsoft.com/office/drawing/2014/main" id="{30BB6FAD-3E05-47A0-467E-E745D09C3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279">
                <a:extLst>
                  <a:ext uri="{FF2B5EF4-FFF2-40B4-BE49-F238E27FC236}">
                    <a16:creationId xmlns:a16="http://schemas.microsoft.com/office/drawing/2014/main" id="{83DECE94-3ECF-E319-A1E5-0B28F9C9D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280">
                <a:extLst>
                  <a:ext uri="{FF2B5EF4-FFF2-40B4-BE49-F238E27FC236}">
                    <a16:creationId xmlns:a16="http://schemas.microsoft.com/office/drawing/2014/main" id="{47B400A3-C332-293B-107E-436CDE474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281">
                <a:extLst>
                  <a:ext uri="{FF2B5EF4-FFF2-40B4-BE49-F238E27FC236}">
                    <a16:creationId xmlns:a16="http://schemas.microsoft.com/office/drawing/2014/main" id="{24471FF7-EA20-81ED-3382-E1A0E441E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282">
                <a:extLst>
                  <a:ext uri="{FF2B5EF4-FFF2-40B4-BE49-F238E27FC236}">
                    <a16:creationId xmlns:a16="http://schemas.microsoft.com/office/drawing/2014/main" id="{864F1E41-1B7E-4D79-6ACD-A66E74566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283">
                <a:extLst>
                  <a:ext uri="{FF2B5EF4-FFF2-40B4-BE49-F238E27FC236}">
                    <a16:creationId xmlns:a16="http://schemas.microsoft.com/office/drawing/2014/main" id="{C615F738-08FF-5089-7FB5-AD4438E1A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284">
                <a:extLst>
                  <a:ext uri="{FF2B5EF4-FFF2-40B4-BE49-F238E27FC236}">
                    <a16:creationId xmlns:a16="http://schemas.microsoft.com/office/drawing/2014/main" id="{E0A101D5-1D77-CCED-8463-C21F4506E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285">
                <a:extLst>
                  <a:ext uri="{FF2B5EF4-FFF2-40B4-BE49-F238E27FC236}">
                    <a16:creationId xmlns:a16="http://schemas.microsoft.com/office/drawing/2014/main" id="{EC95DFF3-3607-36F5-9B56-BB366432C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286">
                <a:extLst>
                  <a:ext uri="{FF2B5EF4-FFF2-40B4-BE49-F238E27FC236}">
                    <a16:creationId xmlns:a16="http://schemas.microsoft.com/office/drawing/2014/main" id="{F07D9F63-8932-143E-E00E-68055764E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287">
                <a:extLst>
                  <a:ext uri="{FF2B5EF4-FFF2-40B4-BE49-F238E27FC236}">
                    <a16:creationId xmlns:a16="http://schemas.microsoft.com/office/drawing/2014/main" id="{0F5962C8-8749-2948-CC4C-75D53934B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288">
                <a:extLst>
                  <a:ext uri="{FF2B5EF4-FFF2-40B4-BE49-F238E27FC236}">
                    <a16:creationId xmlns:a16="http://schemas.microsoft.com/office/drawing/2014/main" id="{DD2298FB-564A-DF57-D5BF-0A4B43C62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289">
                <a:extLst>
                  <a:ext uri="{FF2B5EF4-FFF2-40B4-BE49-F238E27FC236}">
                    <a16:creationId xmlns:a16="http://schemas.microsoft.com/office/drawing/2014/main" id="{6CA66159-A2A5-3B09-7BD5-41668C904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290">
                <a:extLst>
                  <a:ext uri="{FF2B5EF4-FFF2-40B4-BE49-F238E27FC236}">
                    <a16:creationId xmlns:a16="http://schemas.microsoft.com/office/drawing/2014/main" id="{76E1CC94-6CF7-ED70-829A-25D028458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291">
                <a:extLst>
                  <a:ext uri="{FF2B5EF4-FFF2-40B4-BE49-F238E27FC236}">
                    <a16:creationId xmlns:a16="http://schemas.microsoft.com/office/drawing/2014/main" id="{FDF306A2-B025-19E3-0A6C-30588CB83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292">
                <a:extLst>
                  <a:ext uri="{FF2B5EF4-FFF2-40B4-BE49-F238E27FC236}">
                    <a16:creationId xmlns:a16="http://schemas.microsoft.com/office/drawing/2014/main" id="{C0046B84-5E11-7559-68EE-63155890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293">
                <a:extLst>
                  <a:ext uri="{FF2B5EF4-FFF2-40B4-BE49-F238E27FC236}">
                    <a16:creationId xmlns:a16="http://schemas.microsoft.com/office/drawing/2014/main" id="{44622660-E297-E0E9-686A-8EA977F3C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294">
                <a:extLst>
                  <a:ext uri="{FF2B5EF4-FFF2-40B4-BE49-F238E27FC236}">
                    <a16:creationId xmlns:a16="http://schemas.microsoft.com/office/drawing/2014/main" id="{5719369E-9573-F1EA-216F-1B6022C7A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295">
                <a:extLst>
                  <a:ext uri="{FF2B5EF4-FFF2-40B4-BE49-F238E27FC236}">
                    <a16:creationId xmlns:a16="http://schemas.microsoft.com/office/drawing/2014/main" id="{B46CFA19-0A73-E53A-F8A3-7C49A1BEB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296">
                <a:extLst>
                  <a:ext uri="{FF2B5EF4-FFF2-40B4-BE49-F238E27FC236}">
                    <a16:creationId xmlns:a16="http://schemas.microsoft.com/office/drawing/2014/main" id="{2AFD1B7D-C0A9-0C7F-1F3A-5CA98CF2A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297">
                <a:extLst>
                  <a:ext uri="{FF2B5EF4-FFF2-40B4-BE49-F238E27FC236}">
                    <a16:creationId xmlns:a16="http://schemas.microsoft.com/office/drawing/2014/main" id="{8A113288-96D6-363A-7309-EE2B0500C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298">
                <a:extLst>
                  <a:ext uri="{FF2B5EF4-FFF2-40B4-BE49-F238E27FC236}">
                    <a16:creationId xmlns:a16="http://schemas.microsoft.com/office/drawing/2014/main" id="{3CFDD894-3431-764A-F064-C4B448128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299">
                <a:extLst>
                  <a:ext uri="{FF2B5EF4-FFF2-40B4-BE49-F238E27FC236}">
                    <a16:creationId xmlns:a16="http://schemas.microsoft.com/office/drawing/2014/main" id="{C4AA2DF9-4C71-C3C8-75D2-382319D2F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300">
                <a:extLst>
                  <a:ext uri="{FF2B5EF4-FFF2-40B4-BE49-F238E27FC236}">
                    <a16:creationId xmlns:a16="http://schemas.microsoft.com/office/drawing/2014/main" id="{22ADAA34-3F57-6694-A09F-0E56DE7E9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301">
                <a:extLst>
                  <a:ext uri="{FF2B5EF4-FFF2-40B4-BE49-F238E27FC236}">
                    <a16:creationId xmlns:a16="http://schemas.microsoft.com/office/drawing/2014/main" id="{9C86BD36-2E2F-1AB1-3B4B-DDA7444C6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302">
                <a:extLst>
                  <a:ext uri="{FF2B5EF4-FFF2-40B4-BE49-F238E27FC236}">
                    <a16:creationId xmlns:a16="http://schemas.microsoft.com/office/drawing/2014/main" id="{2AD825A1-9442-D2C4-DBA8-02A3AB75B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303">
                <a:extLst>
                  <a:ext uri="{FF2B5EF4-FFF2-40B4-BE49-F238E27FC236}">
                    <a16:creationId xmlns:a16="http://schemas.microsoft.com/office/drawing/2014/main" id="{B1B315FC-9722-AC27-C372-7415A40B1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304">
                <a:extLst>
                  <a:ext uri="{FF2B5EF4-FFF2-40B4-BE49-F238E27FC236}">
                    <a16:creationId xmlns:a16="http://schemas.microsoft.com/office/drawing/2014/main" id="{47ED2B6D-8D3D-6D69-C2BB-E58CD895D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305">
                <a:extLst>
                  <a:ext uri="{FF2B5EF4-FFF2-40B4-BE49-F238E27FC236}">
                    <a16:creationId xmlns:a16="http://schemas.microsoft.com/office/drawing/2014/main" id="{0190EDE0-89E5-C908-D33A-5BE87AC4D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306">
                <a:extLst>
                  <a:ext uri="{FF2B5EF4-FFF2-40B4-BE49-F238E27FC236}">
                    <a16:creationId xmlns:a16="http://schemas.microsoft.com/office/drawing/2014/main" id="{04B8555E-BF7D-ED04-40E3-DB9F2AF25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307">
                <a:extLst>
                  <a:ext uri="{FF2B5EF4-FFF2-40B4-BE49-F238E27FC236}">
                    <a16:creationId xmlns:a16="http://schemas.microsoft.com/office/drawing/2014/main" id="{BFF9B07A-BC2E-1D35-84EC-0045CCF67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308">
                <a:extLst>
                  <a:ext uri="{FF2B5EF4-FFF2-40B4-BE49-F238E27FC236}">
                    <a16:creationId xmlns:a16="http://schemas.microsoft.com/office/drawing/2014/main" id="{4E21E606-373A-97F0-91A7-5E058D3F8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309">
                <a:extLst>
                  <a:ext uri="{FF2B5EF4-FFF2-40B4-BE49-F238E27FC236}">
                    <a16:creationId xmlns:a16="http://schemas.microsoft.com/office/drawing/2014/main" id="{D358C6CA-DD70-6005-185D-6E6A2EFFA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310">
                <a:extLst>
                  <a:ext uri="{FF2B5EF4-FFF2-40B4-BE49-F238E27FC236}">
                    <a16:creationId xmlns:a16="http://schemas.microsoft.com/office/drawing/2014/main" id="{B110A5F5-940D-DC6A-F996-121D9EF5B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311">
                <a:extLst>
                  <a:ext uri="{FF2B5EF4-FFF2-40B4-BE49-F238E27FC236}">
                    <a16:creationId xmlns:a16="http://schemas.microsoft.com/office/drawing/2014/main" id="{71216097-4388-6DB4-4307-E8ACEFD6F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312">
                <a:extLst>
                  <a:ext uri="{FF2B5EF4-FFF2-40B4-BE49-F238E27FC236}">
                    <a16:creationId xmlns:a16="http://schemas.microsoft.com/office/drawing/2014/main" id="{BD6DEA0E-3DC5-4532-BECD-CDF9DDE7D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313">
                <a:extLst>
                  <a:ext uri="{FF2B5EF4-FFF2-40B4-BE49-F238E27FC236}">
                    <a16:creationId xmlns:a16="http://schemas.microsoft.com/office/drawing/2014/main" id="{B91239F8-7BF3-D2AB-B117-39B3A1DA4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314">
                <a:extLst>
                  <a:ext uri="{FF2B5EF4-FFF2-40B4-BE49-F238E27FC236}">
                    <a16:creationId xmlns:a16="http://schemas.microsoft.com/office/drawing/2014/main" id="{751F97DF-3B20-DE20-F956-D3CBDCE9F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315">
                <a:extLst>
                  <a:ext uri="{FF2B5EF4-FFF2-40B4-BE49-F238E27FC236}">
                    <a16:creationId xmlns:a16="http://schemas.microsoft.com/office/drawing/2014/main" id="{CC91464C-D3E4-9D82-8856-AD9A35DA7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316">
                <a:extLst>
                  <a:ext uri="{FF2B5EF4-FFF2-40B4-BE49-F238E27FC236}">
                    <a16:creationId xmlns:a16="http://schemas.microsoft.com/office/drawing/2014/main" id="{F39C8B02-C3AD-C75D-0C0F-9CBBC60F1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317">
                <a:extLst>
                  <a:ext uri="{FF2B5EF4-FFF2-40B4-BE49-F238E27FC236}">
                    <a16:creationId xmlns:a16="http://schemas.microsoft.com/office/drawing/2014/main" id="{5F3E87F5-6AD2-2700-84FB-B3F226D9C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318">
                <a:extLst>
                  <a:ext uri="{FF2B5EF4-FFF2-40B4-BE49-F238E27FC236}">
                    <a16:creationId xmlns:a16="http://schemas.microsoft.com/office/drawing/2014/main" id="{74BE4507-BAD0-12F7-1774-451CFC43F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319">
                <a:extLst>
                  <a:ext uri="{FF2B5EF4-FFF2-40B4-BE49-F238E27FC236}">
                    <a16:creationId xmlns:a16="http://schemas.microsoft.com/office/drawing/2014/main" id="{1C58FA85-A5A1-14DB-5496-D36885E29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320">
                <a:extLst>
                  <a:ext uri="{FF2B5EF4-FFF2-40B4-BE49-F238E27FC236}">
                    <a16:creationId xmlns:a16="http://schemas.microsoft.com/office/drawing/2014/main" id="{487028F2-6C79-3D97-87FA-1C7475AC9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321">
                <a:extLst>
                  <a:ext uri="{FF2B5EF4-FFF2-40B4-BE49-F238E27FC236}">
                    <a16:creationId xmlns:a16="http://schemas.microsoft.com/office/drawing/2014/main" id="{DF5B11ED-C3C7-7905-DBCF-39280415E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322">
                <a:extLst>
                  <a:ext uri="{FF2B5EF4-FFF2-40B4-BE49-F238E27FC236}">
                    <a16:creationId xmlns:a16="http://schemas.microsoft.com/office/drawing/2014/main" id="{16708C12-2A5C-8468-9ED2-9446E7B88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323">
                <a:extLst>
                  <a:ext uri="{FF2B5EF4-FFF2-40B4-BE49-F238E27FC236}">
                    <a16:creationId xmlns:a16="http://schemas.microsoft.com/office/drawing/2014/main" id="{CAD9EA42-6598-8910-3B35-2C0D928F6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324">
                <a:extLst>
                  <a:ext uri="{FF2B5EF4-FFF2-40B4-BE49-F238E27FC236}">
                    <a16:creationId xmlns:a16="http://schemas.microsoft.com/office/drawing/2014/main" id="{2DFD1603-2B3D-6EDC-8C15-9437171A9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325">
                <a:extLst>
                  <a:ext uri="{FF2B5EF4-FFF2-40B4-BE49-F238E27FC236}">
                    <a16:creationId xmlns:a16="http://schemas.microsoft.com/office/drawing/2014/main" id="{5279F4A5-DE05-8540-6228-591F727E9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326">
                <a:extLst>
                  <a:ext uri="{FF2B5EF4-FFF2-40B4-BE49-F238E27FC236}">
                    <a16:creationId xmlns:a16="http://schemas.microsoft.com/office/drawing/2014/main" id="{97F51ABA-D1BC-3B96-F6B1-A0932546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327">
                <a:extLst>
                  <a:ext uri="{FF2B5EF4-FFF2-40B4-BE49-F238E27FC236}">
                    <a16:creationId xmlns:a16="http://schemas.microsoft.com/office/drawing/2014/main" id="{2C0A1E9D-E08E-4948-AFE2-100B30037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328">
                <a:extLst>
                  <a:ext uri="{FF2B5EF4-FFF2-40B4-BE49-F238E27FC236}">
                    <a16:creationId xmlns:a16="http://schemas.microsoft.com/office/drawing/2014/main" id="{BCAB1D6C-1EBD-7800-2830-4A003A7CA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329">
                <a:extLst>
                  <a:ext uri="{FF2B5EF4-FFF2-40B4-BE49-F238E27FC236}">
                    <a16:creationId xmlns:a16="http://schemas.microsoft.com/office/drawing/2014/main" id="{1DCD43EB-7032-5D60-8D65-5CD82165C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1330">
                <a:extLst>
                  <a:ext uri="{FF2B5EF4-FFF2-40B4-BE49-F238E27FC236}">
                    <a16:creationId xmlns:a16="http://schemas.microsoft.com/office/drawing/2014/main" id="{404DAB63-AE98-C8C0-D6E8-0637334B4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1331">
                <a:extLst>
                  <a:ext uri="{FF2B5EF4-FFF2-40B4-BE49-F238E27FC236}">
                    <a16:creationId xmlns:a16="http://schemas.microsoft.com/office/drawing/2014/main" id="{53944ED4-CADC-EA1B-8C85-B64930070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47" name="组合 246">
              <a:extLst>
                <a:ext uri="{FF2B5EF4-FFF2-40B4-BE49-F238E27FC236}">
                  <a16:creationId xmlns:a16="http://schemas.microsoft.com/office/drawing/2014/main" id="{2EB299EE-6720-74F5-977E-CA68EFCF87C3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258" name="Freeform 1335">
                <a:extLst>
                  <a:ext uri="{FF2B5EF4-FFF2-40B4-BE49-F238E27FC236}">
                    <a16:creationId xmlns:a16="http://schemas.microsoft.com/office/drawing/2014/main" id="{38E670AF-F60A-C344-3AB0-86E1B87C8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9" name="Rectangle 1332">
                <a:extLst>
                  <a:ext uri="{FF2B5EF4-FFF2-40B4-BE49-F238E27FC236}">
                    <a16:creationId xmlns:a16="http://schemas.microsoft.com/office/drawing/2014/main" id="{E8CF1761-BA97-7C12-5105-DB5D92EBF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333">
                <a:extLst>
                  <a:ext uri="{FF2B5EF4-FFF2-40B4-BE49-F238E27FC236}">
                    <a16:creationId xmlns:a16="http://schemas.microsoft.com/office/drawing/2014/main" id="{7AD5A49B-71C4-0DA3-553E-6634A36A5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334">
                <a:extLst>
                  <a:ext uri="{FF2B5EF4-FFF2-40B4-BE49-F238E27FC236}">
                    <a16:creationId xmlns:a16="http://schemas.microsoft.com/office/drawing/2014/main" id="{D06BB061-B10E-633D-D37D-9581E55A4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5DC8294B-4FA9-6C0E-8968-6BE1A91B77FE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249" name="组合 248">
                <a:extLst>
                  <a:ext uri="{FF2B5EF4-FFF2-40B4-BE49-F238E27FC236}">
                    <a16:creationId xmlns:a16="http://schemas.microsoft.com/office/drawing/2014/main" id="{7F9F71CA-CD6E-3341-9060-6F9DD9203FE9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255" name="Freeform 1340">
                  <a:extLst>
                    <a:ext uri="{FF2B5EF4-FFF2-40B4-BE49-F238E27FC236}">
                      <a16:creationId xmlns:a16="http://schemas.microsoft.com/office/drawing/2014/main" id="{9B138E14-E275-89AE-4947-5605F08CD6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6" name="Freeform 1341">
                  <a:extLst>
                    <a:ext uri="{FF2B5EF4-FFF2-40B4-BE49-F238E27FC236}">
                      <a16:creationId xmlns:a16="http://schemas.microsoft.com/office/drawing/2014/main" id="{DEC8309F-6611-A9CF-81C2-E5BF6CA52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7" name="Freeform 1342">
                  <a:extLst>
                    <a:ext uri="{FF2B5EF4-FFF2-40B4-BE49-F238E27FC236}">
                      <a16:creationId xmlns:a16="http://schemas.microsoft.com/office/drawing/2014/main" id="{7C674EBC-7287-C703-C5C5-A75DB9A3B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50" name="组合 249">
                <a:extLst>
                  <a:ext uri="{FF2B5EF4-FFF2-40B4-BE49-F238E27FC236}">
                    <a16:creationId xmlns:a16="http://schemas.microsoft.com/office/drawing/2014/main" id="{10B697B5-800C-2F19-C7E7-407A9A770B4B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251" name="Rectangle 1343">
                  <a:extLst>
                    <a:ext uri="{FF2B5EF4-FFF2-40B4-BE49-F238E27FC236}">
                      <a16:creationId xmlns:a16="http://schemas.microsoft.com/office/drawing/2014/main" id="{C6E31A13-E7E9-27ED-2E26-2E97736759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2" name="Rectangle 1344">
                  <a:extLst>
                    <a:ext uri="{FF2B5EF4-FFF2-40B4-BE49-F238E27FC236}">
                      <a16:creationId xmlns:a16="http://schemas.microsoft.com/office/drawing/2014/main" id="{62628152-2544-8A69-AB97-0822AE362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3" name="Rectangle 1345">
                  <a:extLst>
                    <a:ext uri="{FF2B5EF4-FFF2-40B4-BE49-F238E27FC236}">
                      <a16:creationId xmlns:a16="http://schemas.microsoft.com/office/drawing/2014/main" id="{72EA882E-7E4E-2476-71A8-8EAAFB6C9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4" name="Rectangle 1346">
                  <a:extLst>
                    <a:ext uri="{FF2B5EF4-FFF2-40B4-BE49-F238E27FC236}">
                      <a16:creationId xmlns:a16="http://schemas.microsoft.com/office/drawing/2014/main" id="{7EB9A2DB-9A36-3B1E-3E99-423F962A9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17" name="组合 316">
            <a:extLst>
              <a:ext uri="{FF2B5EF4-FFF2-40B4-BE49-F238E27FC236}">
                <a16:creationId xmlns:a16="http://schemas.microsoft.com/office/drawing/2014/main" id="{E62850A9-F781-F05E-0B83-E4A55E7E3869}"/>
              </a:ext>
            </a:extLst>
          </p:cNvPr>
          <p:cNvGrpSpPr/>
          <p:nvPr/>
        </p:nvGrpSpPr>
        <p:grpSpPr>
          <a:xfrm>
            <a:off x="6452946" y="1969009"/>
            <a:ext cx="2124866" cy="2043032"/>
            <a:chOff x="1214863" y="1844675"/>
            <a:chExt cx="2383491" cy="2291699"/>
          </a:xfrm>
        </p:grpSpPr>
        <p:grpSp>
          <p:nvGrpSpPr>
            <p:cNvPr id="318" name="组合 317">
              <a:extLst>
                <a:ext uri="{FF2B5EF4-FFF2-40B4-BE49-F238E27FC236}">
                  <a16:creationId xmlns:a16="http://schemas.microsoft.com/office/drawing/2014/main" id="{9C7C6E2D-FDAC-24C1-D089-C9F0BBCC5A94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334" name="Oval 1277">
                <a:extLst>
                  <a:ext uri="{FF2B5EF4-FFF2-40B4-BE49-F238E27FC236}">
                    <a16:creationId xmlns:a16="http://schemas.microsoft.com/office/drawing/2014/main" id="{27ACDD6F-CE55-D4CB-890F-D182045C1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1278">
                <a:extLst>
                  <a:ext uri="{FF2B5EF4-FFF2-40B4-BE49-F238E27FC236}">
                    <a16:creationId xmlns:a16="http://schemas.microsoft.com/office/drawing/2014/main" id="{26E0FAF9-66A9-F874-65E9-8ABA2247D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1279">
                <a:extLst>
                  <a:ext uri="{FF2B5EF4-FFF2-40B4-BE49-F238E27FC236}">
                    <a16:creationId xmlns:a16="http://schemas.microsoft.com/office/drawing/2014/main" id="{B5404FAE-1FA8-939F-E282-81BB0D859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1280">
                <a:extLst>
                  <a:ext uri="{FF2B5EF4-FFF2-40B4-BE49-F238E27FC236}">
                    <a16:creationId xmlns:a16="http://schemas.microsoft.com/office/drawing/2014/main" id="{3CB3FEF0-043F-79F9-ED95-A6985E545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8" name="Freeform 1281">
                <a:extLst>
                  <a:ext uri="{FF2B5EF4-FFF2-40B4-BE49-F238E27FC236}">
                    <a16:creationId xmlns:a16="http://schemas.microsoft.com/office/drawing/2014/main" id="{F5ABDCBA-B422-6415-4762-916FE2C7D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9" name="Freeform 1282">
                <a:extLst>
                  <a:ext uri="{FF2B5EF4-FFF2-40B4-BE49-F238E27FC236}">
                    <a16:creationId xmlns:a16="http://schemas.microsoft.com/office/drawing/2014/main" id="{CC69F80A-AA93-924B-31F3-FD6B51F55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0" name="Freeform 1283">
                <a:extLst>
                  <a:ext uri="{FF2B5EF4-FFF2-40B4-BE49-F238E27FC236}">
                    <a16:creationId xmlns:a16="http://schemas.microsoft.com/office/drawing/2014/main" id="{239AF31A-7CD4-44F3-9720-449F85BB0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1" name="Freeform 1284">
                <a:extLst>
                  <a:ext uri="{FF2B5EF4-FFF2-40B4-BE49-F238E27FC236}">
                    <a16:creationId xmlns:a16="http://schemas.microsoft.com/office/drawing/2014/main" id="{CF5A6872-15FA-142D-0C9C-91DFF3B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2" name="Freeform 1285">
                <a:extLst>
                  <a:ext uri="{FF2B5EF4-FFF2-40B4-BE49-F238E27FC236}">
                    <a16:creationId xmlns:a16="http://schemas.microsoft.com/office/drawing/2014/main" id="{87F7423A-6106-8FEA-DBC8-931FD81D5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3" name="Freeform 1286">
                <a:extLst>
                  <a:ext uri="{FF2B5EF4-FFF2-40B4-BE49-F238E27FC236}">
                    <a16:creationId xmlns:a16="http://schemas.microsoft.com/office/drawing/2014/main" id="{FF272BD5-82B7-5256-6D93-C5B51D1A7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4" name="Freeform 1287">
                <a:extLst>
                  <a:ext uri="{FF2B5EF4-FFF2-40B4-BE49-F238E27FC236}">
                    <a16:creationId xmlns:a16="http://schemas.microsoft.com/office/drawing/2014/main" id="{AC1F14D8-42E8-B670-EEB4-2BD045DF7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5" name="Freeform 1288">
                <a:extLst>
                  <a:ext uri="{FF2B5EF4-FFF2-40B4-BE49-F238E27FC236}">
                    <a16:creationId xmlns:a16="http://schemas.microsoft.com/office/drawing/2014/main" id="{A669EA05-AF51-411F-A1A8-82A3151DC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6" name="Freeform 1289">
                <a:extLst>
                  <a:ext uri="{FF2B5EF4-FFF2-40B4-BE49-F238E27FC236}">
                    <a16:creationId xmlns:a16="http://schemas.microsoft.com/office/drawing/2014/main" id="{1D36B9D8-493D-110C-5776-0B9F36461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7" name="Freeform 1290">
                <a:extLst>
                  <a:ext uri="{FF2B5EF4-FFF2-40B4-BE49-F238E27FC236}">
                    <a16:creationId xmlns:a16="http://schemas.microsoft.com/office/drawing/2014/main" id="{2F8205ED-2800-ACE5-23D1-7392294E8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8" name="Freeform 1291">
                <a:extLst>
                  <a:ext uri="{FF2B5EF4-FFF2-40B4-BE49-F238E27FC236}">
                    <a16:creationId xmlns:a16="http://schemas.microsoft.com/office/drawing/2014/main" id="{11B06F9F-52BE-21EF-DC51-792FE634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9" name="Freeform 1292">
                <a:extLst>
                  <a:ext uri="{FF2B5EF4-FFF2-40B4-BE49-F238E27FC236}">
                    <a16:creationId xmlns:a16="http://schemas.microsoft.com/office/drawing/2014/main" id="{F172B82E-79F0-F53E-7FB5-3DF68338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0" name="Freeform 1293">
                <a:extLst>
                  <a:ext uri="{FF2B5EF4-FFF2-40B4-BE49-F238E27FC236}">
                    <a16:creationId xmlns:a16="http://schemas.microsoft.com/office/drawing/2014/main" id="{61E23EE3-8BEB-BFBC-F202-627B5DBF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1" name="Freeform 1294">
                <a:extLst>
                  <a:ext uri="{FF2B5EF4-FFF2-40B4-BE49-F238E27FC236}">
                    <a16:creationId xmlns:a16="http://schemas.microsoft.com/office/drawing/2014/main" id="{D7D6BFAE-04F2-32FB-25CF-A2E55709D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2" name="Freeform 1295">
                <a:extLst>
                  <a:ext uri="{FF2B5EF4-FFF2-40B4-BE49-F238E27FC236}">
                    <a16:creationId xmlns:a16="http://schemas.microsoft.com/office/drawing/2014/main" id="{19B3F2B5-6A6A-1357-C4A7-527157A24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3" name="Freeform 1296">
                <a:extLst>
                  <a:ext uri="{FF2B5EF4-FFF2-40B4-BE49-F238E27FC236}">
                    <a16:creationId xmlns:a16="http://schemas.microsoft.com/office/drawing/2014/main" id="{63AA9787-156F-1DDF-CCE8-0C023DDCA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4" name="Freeform 1297">
                <a:extLst>
                  <a:ext uri="{FF2B5EF4-FFF2-40B4-BE49-F238E27FC236}">
                    <a16:creationId xmlns:a16="http://schemas.microsoft.com/office/drawing/2014/main" id="{1C4B183A-4AA1-9702-17EE-B642FC0D2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5" name="Freeform 1298">
                <a:extLst>
                  <a:ext uri="{FF2B5EF4-FFF2-40B4-BE49-F238E27FC236}">
                    <a16:creationId xmlns:a16="http://schemas.microsoft.com/office/drawing/2014/main" id="{F35FE9A5-E0F3-7133-2489-A9ACFA3EB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6" name="Freeform 1299">
                <a:extLst>
                  <a:ext uri="{FF2B5EF4-FFF2-40B4-BE49-F238E27FC236}">
                    <a16:creationId xmlns:a16="http://schemas.microsoft.com/office/drawing/2014/main" id="{D0D59F28-D84E-103F-0A4B-CEC24F911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7" name="Freeform 1300">
                <a:extLst>
                  <a:ext uri="{FF2B5EF4-FFF2-40B4-BE49-F238E27FC236}">
                    <a16:creationId xmlns:a16="http://schemas.microsoft.com/office/drawing/2014/main" id="{B6FCA6CC-D52D-98D4-5351-DC47330DB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8" name="Freeform 1301">
                <a:extLst>
                  <a:ext uri="{FF2B5EF4-FFF2-40B4-BE49-F238E27FC236}">
                    <a16:creationId xmlns:a16="http://schemas.microsoft.com/office/drawing/2014/main" id="{48F13ACC-CB6E-E875-7118-88DC1788F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1302">
                <a:extLst>
                  <a:ext uri="{FF2B5EF4-FFF2-40B4-BE49-F238E27FC236}">
                    <a16:creationId xmlns:a16="http://schemas.microsoft.com/office/drawing/2014/main" id="{151D1235-8708-9940-1DB3-5614212FD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1303">
                <a:extLst>
                  <a:ext uri="{FF2B5EF4-FFF2-40B4-BE49-F238E27FC236}">
                    <a16:creationId xmlns:a16="http://schemas.microsoft.com/office/drawing/2014/main" id="{2A3120AB-60F2-D329-5EF6-F19D57CF4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1" name="Freeform 1304">
                <a:extLst>
                  <a:ext uri="{FF2B5EF4-FFF2-40B4-BE49-F238E27FC236}">
                    <a16:creationId xmlns:a16="http://schemas.microsoft.com/office/drawing/2014/main" id="{554411CB-BB6E-C77B-DB7E-884109D9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2" name="Freeform 1305">
                <a:extLst>
                  <a:ext uri="{FF2B5EF4-FFF2-40B4-BE49-F238E27FC236}">
                    <a16:creationId xmlns:a16="http://schemas.microsoft.com/office/drawing/2014/main" id="{EC074279-F903-F74D-C101-7102DB5AE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3" name="Freeform 1306">
                <a:extLst>
                  <a:ext uri="{FF2B5EF4-FFF2-40B4-BE49-F238E27FC236}">
                    <a16:creationId xmlns:a16="http://schemas.microsoft.com/office/drawing/2014/main" id="{35AD4D05-B4CE-75D8-F462-708CE795C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4" name="Freeform 1307">
                <a:extLst>
                  <a:ext uri="{FF2B5EF4-FFF2-40B4-BE49-F238E27FC236}">
                    <a16:creationId xmlns:a16="http://schemas.microsoft.com/office/drawing/2014/main" id="{46A9E685-93D8-E644-D761-448873677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5" name="Freeform 1308">
                <a:extLst>
                  <a:ext uri="{FF2B5EF4-FFF2-40B4-BE49-F238E27FC236}">
                    <a16:creationId xmlns:a16="http://schemas.microsoft.com/office/drawing/2014/main" id="{A97945C4-E7BE-8053-3159-192250DA4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1309">
                <a:extLst>
                  <a:ext uri="{FF2B5EF4-FFF2-40B4-BE49-F238E27FC236}">
                    <a16:creationId xmlns:a16="http://schemas.microsoft.com/office/drawing/2014/main" id="{27B97CA9-FBA8-CE73-E6C8-F35959D8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7" name="Freeform 1310">
                <a:extLst>
                  <a:ext uri="{FF2B5EF4-FFF2-40B4-BE49-F238E27FC236}">
                    <a16:creationId xmlns:a16="http://schemas.microsoft.com/office/drawing/2014/main" id="{38E72077-8B39-4ED6-1678-7477C893D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8" name="Freeform 1311">
                <a:extLst>
                  <a:ext uri="{FF2B5EF4-FFF2-40B4-BE49-F238E27FC236}">
                    <a16:creationId xmlns:a16="http://schemas.microsoft.com/office/drawing/2014/main" id="{553B5165-4009-2312-8735-CD7F9197A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9" name="Freeform 1312">
                <a:extLst>
                  <a:ext uri="{FF2B5EF4-FFF2-40B4-BE49-F238E27FC236}">
                    <a16:creationId xmlns:a16="http://schemas.microsoft.com/office/drawing/2014/main" id="{CBE7055F-8CD6-DE5A-05EB-2610C43DA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1313">
                <a:extLst>
                  <a:ext uri="{FF2B5EF4-FFF2-40B4-BE49-F238E27FC236}">
                    <a16:creationId xmlns:a16="http://schemas.microsoft.com/office/drawing/2014/main" id="{11471C71-1333-E115-2D8A-82E90F4C7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1314">
                <a:extLst>
                  <a:ext uri="{FF2B5EF4-FFF2-40B4-BE49-F238E27FC236}">
                    <a16:creationId xmlns:a16="http://schemas.microsoft.com/office/drawing/2014/main" id="{A1518546-A2CE-CAB4-C89F-D1FD1BBCF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1315">
                <a:extLst>
                  <a:ext uri="{FF2B5EF4-FFF2-40B4-BE49-F238E27FC236}">
                    <a16:creationId xmlns:a16="http://schemas.microsoft.com/office/drawing/2014/main" id="{A22FD2F6-044B-DBC9-4494-918335B17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1316">
                <a:extLst>
                  <a:ext uri="{FF2B5EF4-FFF2-40B4-BE49-F238E27FC236}">
                    <a16:creationId xmlns:a16="http://schemas.microsoft.com/office/drawing/2014/main" id="{F04C4E6E-2CE7-3081-E3F8-2B908F2A0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1317">
                <a:extLst>
                  <a:ext uri="{FF2B5EF4-FFF2-40B4-BE49-F238E27FC236}">
                    <a16:creationId xmlns:a16="http://schemas.microsoft.com/office/drawing/2014/main" id="{C2FEB953-42C6-B8B6-1AE2-088001F9A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1318">
                <a:extLst>
                  <a:ext uri="{FF2B5EF4-FFF2-40B4-BE49-F238E27FC236}">
                    <a16:creationId xmlns:a16="http://schemas.microsoft.com/office/drawing/2014/main" id="{2555D834-A12F-45FA-DC8B-C4D35C2F1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1319">
                <a:extLst>
                  <a:ext uri="{FF2B5EF4-FFF2-40B4-BE49-F238E27FC236}">
                    <a16:creationId xmlns:a16="http://schemas.microsoft.com/office/drawing/2014/main" id="{8F2CF96E-B3EF-9881-4E9A-EED17D949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1320">
                <a:extLst>
                  <a:ext uri="{FF2B5EF4-FFF2-40B4-BE49-F238E27FC236}">
                    <a16:creationId xmlns:a16="http://schemas.microsoft.com/office/drawing/2014/main" id="{0694F620-2CBF-24B2-0ED7-798455948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1321">
                <a:extLst>
                  <a:ext uri="{FF2B5EF4-FFF2-40B4-BE49-F238E27FC236}">
                    <a16:creationId xmlns:a16="http://schemas.microsoft.com/office/drawing/2014/main" id="{EF805E25-0F80-9FE4-5C3F-92E9DAEDC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1322">
                <a:extLst>
                  <a:ext uri="{FF2B5EF4-FFF2-40B4-BE49-F238E27FC236}">
                    <a16:creationId xmlns:a16="http://schemas.microsoft.com/office/drawing/2014/main" id="{3EB759FD-23B4-0D6E-5B66-03CB07B06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1323">
                <a:extLst>
                  <a:ext uri="{FF2B5EF4-FFF2-40B4-BE49-F238E27FC236}">
                    <a16:creationId xmlns:a16="http://schemas.microsoft.com/office/drawing/2014/main" id="{E0E7C789-F138-8A52-2656-8B0C24AD6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1324">
                <a:extLst>
                  <a:ext uri="{FF2B5EF4-FFF2-40B4-BE49-F238E27FC236}">
                    <a16:creationId xmlns:a16="http://schemas.microsoft.com/office/drawing/2014/main" id="{C92018CC-A163-4B32-A2B9-FA139CE8B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1325">
                <a:extLst>
                  <a:ext uri="{FF2B5EF4-FFF2-40B4-BE49-F238E27FC236}">
                    <a16:creationId xmlns:a16="http://schemas.microsoft.com/office/drawing/2014/main" id="{9F4CAF0C-E382-7334-C87E-57153E3C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1326">
                <a:extLst>
                  <a:ext uri="{FF2B5EF4-FFF2-40B4-BE49-F238E27FC236}">
                    <a16:creationId xmlns:a16="http://schemas.microsoft.com/office/drawing/2014/main" id="{803F0974-87F7-5C86-18AC-2323706AE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1327">
                <a:extLst>
                  <a:ext uri="{FF2B5EF4-FFF2-40B4-BE49-F238E27FC236}">
                    <a16:creationId xmlns:a16="http://schemas.microsoft.com/office/drawing/2014/main" id="{29C24927-3650-477F-79DF-09E846F48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1328">
                <a:extLst>
                  <a:ext uri="{FF2B5EF4-FFF2-40B4-BE49-F238E27FC236}">
                    <a16:creationId xmlns:a16="http://schemas.microsoft.com/office/drawing/2014/main" id="{07B32AA6-033F-0474-1F52-29AE6C41D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1329">
                <a:extLst>
                  <a:ext uri="{FF2B5EF4-FFF2-40B4-BE49-F238E27FC236}">
                    <a16:creationId xmlns:a16="http://schemas.microsoft.com/office/drawing/2014/main" id="{72832852-72D5-A55F-F195-200AB54AE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1330">
                <a:extLst>
                  <a:ext uri="{FF2B5EF4-FFF2-40B4-BE49-F238E27FC236}">
                    <a16:creationId xmlns:a16="http://schemas.microsoft.com/office/drawing/2014/main" id="{7B9565E2-6730-667A-1304-D8B9B35EF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1331">
                <a:extLst>
                  <a:ext uri="{FF2B5EF4-FFF2-40B4-BE49-F238E27FC236}">
                    <a16:creationId xmlns:a16="http://schemas.microsoft.com/office/drawing/2014/main" id="{3FA670AC-3F18-62CC-08B2-5C7B8DE51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9" name="组合 318">
              <a:extLst>
                <a:ext uri="{FF2B5EF4-FFF2-40B4-BE49-F238E27FC236}">
                  <a16:creationId xmlns:a16="http://schemas.microsoft.com/office/drawing/2014/main" id="{82B55760-0E36-C5B0-8E1C-A79B41EE3D38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330" name="Freeform 1335">
                <a:extLst>
                  <a:ext uri="{FF2B5EF4-FFF2-40B4-BE49-F238E27FC236}">
                    <a16:creationId xmlns:a16="http://schemas.microsoft.com/office/drawing/2014/main" id="{65A6244E-7782-D73D-29F6-2A0BDE69F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1" name="Rectangle 1332">
                <a:extLst>
                  <a:ext uri="{FF2B5EF4-FFF2-40B4-BE49-F238E27FC236}">
                    <a16:creationId xmlns:a16="http://schemas.microsoft.com/office/drawing/2014/main" id="{D2065EED-C10F-A016-6E83-56CDAD3F8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1333">
                <a:extLst>
                  <a:ext uri="{FF2B5EF4-FFF2-40B4-BE49-F238E27FC236}">
                    <a16:creationId xmlns:a16="http://schemas.microsoft.com/office/drawing/2014/main" id="{FA37231A-D8EE-4F91-1762-C85F0E1B5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1334">
                <a:extLst>
                  <a:ext uri="{FF2B5EF4-FFF2-40B4-BE49-F238E27FC236}">
                    <a16:creationId xmlns:a16="http://schemas.microsoft.com/office/drawing/2014/main" id="{199ABD03-40B1-9BCE-67A3-0E85A0398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0" name="组合 319">
              <a:extLst>
                <a:ext uri="{FF2B5EF4-FFF2-40B4-BE49-F238E27FC236}">
                  <a16:creationId xmlns:a16="http://schemas.microsoft.com/office/drawing/2014/main" id="{572371DD-DF48-CAF8-10AB-DC841BFD8CBA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321" name="组合 320">
                <a:extLst>
                  <a:ext uri="{FF2B5EF4-FFF2-40B4-BE49-F238E27FC236}">
                    <a16:creationId xmlns:a16="http://schemas.microsoft.com/office/drawing/2014/main" id="{7B5F0FD5-D327-8397-0B19-880E80EB76F1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327" name="Freeform 1340">
                  <a:extLst>
                    <a:ext uri="{FF2B5EF4-FFF2-40B4-BE49-F238E27FC236}">
                      <a16:creationId xmlns:a16="http://schemas.microsoft.com/office/drawing/2014/main" id="{F8C66959-A2D9-9B08-ACB5-C0496BA33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8" name="Freeform 1341">
                  <a:extLst>
                    <a:ext uri="{FF2B5EF4-FFF2-40B4-BE49-F238E27FC236}">
                      <a16:creationId xmlns:a16="http://schemas.microsoft.com/office/drawing/2014/main" id="{8DF27893-5D2A-38B5-160C-1313C891E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9" name="Freeform 1342">
                  <a:extLst>
                    <a:ext uri="{FF2B5EF4-FFF2-40B4-BE49-F238E27FC236}">
                      <a16:creationId xmlns:a16="http://schemas.microsoft.com/office/drawing/2014/main" id="{9400A913-B9C4-C658-05F1-8B472DDC1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22" name="组合 321">
                <a:extLst>
                  <a:ext uri="{FF2B5EF4-FFF2-40B4-BE49-F238E27FC236}">
                    <a16:creationId xmlns:a16="http://schemas.microsoft.com/office/drawing/2014/main" id="{E6470A41-2CCB-A069-67EE-334864F5D13C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323" name="Rectangle 1343">
                  <a:extLst>
                    <a:ext uri="{FF2B5EF4-FFF2-40B4-BE49-F238E27FC236}">
                      <a16:creationId xmlns:a16="http://schemas.microsoft.com/office/drawing/2014/main" id="{9C2CD7E3-02E2-F0C2-DA9E-8041CD5BB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4" name="Rectangle 1344">
                  <a:extLst>
                    <a:ext uri="{FF2B5EF4-FFF2-40B4-BE49-F238E27FC236}">
                      <a16:creationId xmlns:a16="http://schemas.microsoft.com/office/drawing/2014/main" id="{DAA7BA47-60D8-0240-7700-6C5E48A236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5" name="Rectangle 1345">
                  <a:extLst>
                    <a:ext uri="{FF2B5EF4-FFF2-40B4-BE49-F238E27FC236}">
                      <a16:creationId xmlns:a16="http://schemas.microsoft.com/office/drawing/2014/main" id="{7B095850-0E85-80E1-59EE-019BF5BB8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6" name="Rectangle 1346">
                  <a:extLst>
                    <a:ext uri="{FF2B5EF4-FFF2-40B4-BE49-F238E27FC236}">
                      <a16:creationId xmlns:a16="http://schemas.microsoft.com/office/drawing/2014/main" id="{DA0FB69E-206A-5D71-2683-2EFDC7163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89" name="组合 388">
            <a:extLst>
              <a:ext uri="{FF2B5EF4-FFF2-40B4-BE49-F238E27FC236}">
                <a16:creationId xmlns:a16="http://schemas.microsoft.com/office/drawing/2014/main" id="{EB38AE3A-7E21-B01A-38BF-C37AC9CCC195}"/>
              </a:ext>
            </a:extLst>
          </p:cNvPr>
          <p:cNvGrpSpPr/>
          <p:nvPr/>
        </p:nvGrpSpPr>
        <p:grpSpPr>
          <a:xfrm>
            <a:off x="5150269" y="4155249"/>
            <a:ext cx="2124866" cy="2043032"/>
            <a:chOff x="1214863" y="1844675"/>
            <a:chExt cx="2383491" cy="2291699"/>
          </a:xfrm>
        </p:grpSpPr>
        <p:grpSp>
          <p:nvGrpSpPr>
            <p:cNvPr id="390" name="组合 389">
              <a:extLst>
                <a:ext uri="{FF2B5EF4-FFF2-40B4-BE49-F238E27FC236}">
                  <a16:creationId xmlns:a16="http://schemas.microsoft.com/office/drawing/2014/main" id="{E0A2124F-9D48-D638-B76F-973CB9EB351D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406" name="Oval 1277">
                <a:extLst>
                  <a:ext uri="{FF2B5EF4-FFF2-40B4-BE49-F238E27FC236}">
                    <a16:creationId xmlns:a16="http://schemas.microsoft.com/office/drawing/2014/main" id="{20AC47BF-B1E9-AAD9-3698-49B2C94A2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7" name="Freeform 1278">
                <a:extLst>
                  <a:ext uri="{FF2B5EF4-FFF2-40B4-BE49-F238E27FC236}">
                    <a16:creationId xmlns:a16="http://schemas.microsoft.com/office/drawing/2014/main" id="{27DF8C85-41FA-3ECC-DD55-459128AAD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8" name="Freeform 1279">
                <a:extLst>
                  <a:ext uri="{FF2B5EF4-FFF2-40B4-BE49-F238E27FC236}">
                    <a16:creationId xmlns:a16="http://schemas.microsoft.com/office/drawing/2014/main" id="{411180D2-C0A6-69FD-98CD-FAA39300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9" name="Freeform 1280">
                <a:extLst>
                  <a:ext uri="{FF2B5EF4-FFF2-40B4-BE49-F238E27FC236}">
                    <a16:creationId xmlns:a16="http://schemas.microsoft.com/office/drawing/2014/main" id="{8F4D9F44-6A2F-CF3C-0C8C-DE890DADD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0" name="Freeform 1281">
                <a:extLst>
                  <a:ext uri="{FF2B5EF4-FFF2-40B4-BE49-F238E27FC236}">
                    <a16:creationId xmlns:a16="http://schemas.microsoft.com/office/drawing/2014/main" id="{76E548BE-7791-C9E0-5FED-6DB502AD8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1" name="Freeform 1282">
                <a:extLst>
                  <a:ext uri="{FF2B5EF4-FFF2-40B4-BE49-F238E27FC236}">
                    <a16:creationId xmlns:a16="http://schemas.microsoft.com/office/drawing/2014/main" id="{45A771B1-7F16-8100-244E-1D7B6528C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2" name="Freeform 1283">
                <a:extLst>
                  <a:ext uri="{FF2B5EF4-FFF2-40B4-BE49-F238E27FC236}">
                    <a16:creationId xmlns:a16="http://schemas.microsoft.com/office/drawing/2014/main" id="{2A801ADA-3F4A-B935-46BC-93F4C1D0A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3" name="Freeform 1284">
                <a:extLst>
                  <a:ext uri="{FF2B5EF4-FFF2-40B4-BE49-F238E27FC236}">
                    <a16:creationId xmlns:a16="http://schemas.microsoft.com/office/drawing/2014/main" id="{F3D0855C-E604-2BE0-3AAB-47AA32E6A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4" name="Freeform 1285">
                <a:extLst>
                  <a:ext uri="{FF2B5EF4-FFF2-40B4-BE49-F238E27FC236}">
                    <a16:creationId xmlns:a16="http://schemas.microsoft.com/office/drawing/2014/main" id="{D9177BE2-B4A9-29C9-C5A9-7243FA321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5" name="Freeform 1286">
                <a:extLst>
                  <a:ext uri="{FF2B5EF4-FFF2-40B4-BE49-F238E27FC236}">
                    <a16:creationId xmlns:a16="http://schemas.microsoft.com/office/drawing/2014/main" id="{E7548482-C179-9547-8490-830C90F96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6" name="Freeform 1287">
                <a:extLst>
                  <a:ext uri="{FF2B5EF4-FFF2-40B4-BE49-F238E27FC236}">
                    <a16:creationId xmlns:a16="http://schemas.microsoft.com/office/drawing/2014/main" id="{2ED258A4-5FED-FB9E-9E80-030F01CC9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7" name="Freeform 1288">
                <a:extLst>
                  <a:ext uri="{FF2B5EF4-FFF2-40B4-BE49-F238E27FC236}">
                    <a16:creationId xmlns:a16="http://schemas.microsoft.com/office/drawing/2014/main" id="{00E3429F-0927-07DC-B2FF-F9F4A5194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8" name="Freeform 1289">
                <a:extLst>
                  <a:ext uri="{FF2B5EF4-FFF2-40B4-BE49-F238E27FC236}">
                    <a16:creationId xmlns:a16="http://schemas.microsoft.com/office/drawing/2014/main" id="{BCFCC246-5D83-B1E0-052D-7F363CEC1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9" name="Freeform 1290">
                <a:extLst>
                  <a:ext uri="{FF2B5EF4-FFF2-40B4-BE49-F238E27FC236}">
                    <a16:creationId xmlns:a16="http://schemas.microsoft.com/office/drawing/2014/main" id="{9AF2AB96-5463-26BC-D22C-D9FC5A116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0" name="Freeform 1291">
                <a:extLst>
                  <a:ext uri="{FF2B5EF4-FFF2-40B4-BE49-F238E27FC236}">
                    <a16:creationId xmlns:a16="http://schemas.microsoft.com/office/drawing/2014/main" id="{2A292B04-41BE-9F21-AC85-F911EF9BB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1" name="Freeform 1292">
                <a:extLst>
                  <a:ext uri="{FF2B5EF4-FFF2-40B4-BE49-F238E27FC236}">
                    <a16:creationId xmlns:a16="http://schemas.microsoft.com/office/drawing/2014/main" id="{88EA0D71-C03F-96EA-FF7E-030574910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2" name="Freeform 1293">
                <a:extLst>
                  <a:ext uri="{FF2B5EF4-FFF2-40B4-BE49-F238E27FC236}">
                    <a16:creationId xmlns:a16="http://schemas.microsoft.com/office/drawing/2014/main" id="{06AE36D4-A721-D799-FF55-DD609A372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3" name="Freeform 1294">
                <a:extLst>
                  <a:ext uri="{FF2B5EF4-FFF2-40B4-BE49-F238E27FC236}">
                    <a16:creationId xmlns:a16="http://schemas.microsoft.com/office/drawing/2014/main" id="{82A258DF-B4B0-6AA4-1480-F2C836B47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4" name="Freeform 1295">
                <a:extLst>
                  <a:ext uri="{FF2B5EF4-FFF2-40B4-BE49-F238E27FC236}">
                    <a16:creationId xmlns:a16="http://schemas.microsoft.com/office/drawing/2014/main" id="{808BEB91-6FDE-02A6-0AD6-810740545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5" name="Freeform 1296">
                <a:extLst>
                  <a:ext uri="{FF2B5EF4-FFF2-40B4-BE49-F238E27FC236}">
                    <a16:creationId xmlns:a16="http://schemas.microsoft.com/office/drawing/2014/main" id="{B706E210-E225-0EF0-B2AC-45115A192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6" name="Freeform 1297">
                <a:extLst>
                  <a:ext uri="{FF2B5EF4-FFF2-40B4-BE49-F238E27FC236}">
                    <a16:creationId xmlns:a16="http://schemas.microsoft.com/office/drawing/2014/main" id="{02A24D81-04F8-D584-61C5-C4DDC6E97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7" name="Freeform 1298">
                <a:extLst>
                  <a:ext uri="{FF2B5EF4-FFF2-40B4-BE49-F238E27FC236}">
                    <a16:creationId xmlns:a16="http://schemas.microsoft.com/office/drawing/2014/main" id="{07825EE6-AEF3-BF8C-92C3-C7ED1FD7C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8" name="Freeform 1299">
                <a:extLst>
                  <a:ext uri="{FF2B5EF4-FFF2-40B4-BE49-F238E27FC236}">
                    <a16:creationId xmlns:a16="http://schemas.microsoft.com/office/drawing/2014/main" id="{78772A55-C1F6-AAC4-62EE-D85BF6593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9" name="Freeform 1300">
                <a:extLst>
                  <a:ext uri="{FF2B5EF4-FFF2-40B4-BE49-F238E27FC236}">
                    <a16:creationId xmlns:a16="http://schemas.microsoft.com/office/drawing/2014/main" id="{96F14924-EB18-C58D-6D9D-60DED47CE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0" name="Freeform 1301">
                <a:extLst>
                  <a:ext uri="{FF2B5EF4-FFF2-40B4-BE49-F238E27FC236}">
                    <a16:creationId xmlns:a16="http://schemas.microsoft.com/office/drawing/2014/main" id="{25E2F0AF-247A-6AE7-58BC-BA18FE76E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1" name="Freeform 1302">
                <a:extLst>
                  <a:ext uri="{FF2B5EF4-FFF2-40B4-BE49-F238E27FC236}">
                    <a16:creationId xmlns:a16="http://schemas.microsoft.com/office/drawing/2014/main" id="{B90EB507-28B4-B756-C64F-A4463C576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2" name="Freeform 1303">
                <a:extLst>
                  <a:ext uri="{FF2B5EF4-FFF2-40B4-BE49-F238E27FC236}">
                    <a16:creationId xmlns:a16="http://schemas.microsoft.com/office/drawing/2014/main" id="{C25E341A-1E6D-F9F8-49ED-B2EAC40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3" name="Freeform 1304">
                <a:extLst>
                  <a:ext uri="{FF2B5EF4-FFF2-40B4-BE49-F238E27FC236}">
                    <a16:creationId xmlns:a16="http://schemas.microsoft.com/office/drawing/2014/main" id="{121DE3B5-BF9C-844C-FE53-60F43D52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4" name="Freeform 1305">
                <a:extLst>
                  <a:ext uri="{FF2B5EF4-FFF2-40B4-BE49-F238E27FC236}">
                    <a16:creationId xmlns:a16="http://schemas.microsoft.com/office/drawing/2014/main" id="{7BECD09C-1B5C-1870-87BF-71ABFA14E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5" name="Freeform 1306">
                <a:extLst>
                  <a:ext uri="{FF2B5EF4-FFF2-40B4-BE49-F238E27FC236}">
                    <a16:creationId xmlns:a16="http://schemas.microsoft.com/office/drawing/2014/main" id="{E2DA464E-2ABE-8836-5E22-6CB64A4A2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6" name="Freeform 1307">
                <a:extLst>
                  <a:ext uri="{FF2B5EF4-FFF2-40B4-BE49-F238E27FC236}">
                    <a16:creationId xmlns:a16="http://schemas.microsoft.com/office/drawing/2014/main" id="{11696317-60A7-39FB-03DF-A064B50F2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7" name="Freeform 1308">
                <a:extLst>
                  <a:ext uri="{FF2B5EF4-FFF2-40B4-BE49-F238E27FC236}">
                    <a16:creationId xmlns:a16="http://schemas.microsoft.com/office/drawing/2014/main" id="{0C4132CD-62D4-3F10-1D77-E36B3742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8" name="Freeform 1309">
                <a:extLst>
                  <a:ext uri="{FF2B5EF4-FFF2-40B4-BE49-F238E27FC236}">
                    <a16:creationId xmlns:a16="http://schemas.microsoft.com/office/drawing/2014/main" id="{08B6EA96-A72A-D8BC-5225-84F197A49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9" name="Freeform 1310">
                <a:extLst>
                  <a:ext uri="{FF2B5EF4-FFF2-40B4-BE49-F238E27FC236}">
                    <a16:creationId xmlns:a16="http://schemas.microsoft.com/office/drawing/2014/main" id="{A89E813B-2373-F917-D108-B74ADF34E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0" name="Freeform 1311">
                <a:extLst>
                  <a:ext uri="{FF2B5EF4-FFF2-40B4-BE49-F238E27FC236}">
                    <a16:creationId xmlns:a16="http://schemas.microsoft.com/office/drawing/2014/main" id="{2F58A753-949A-8C09-EA59-E65F9B25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1" name="Freeform 1312">
                <a:extLst>
                  <a:ext uri="{FF2B5EF4-FFF2-40B4-BE49-F238E27FC236}">
                    <a16:creationId xmlns:a16="http://schemas.microsoft.com/office/drawing/2014/main" id="{ADE319DE-41FF-21B4-DA97-637551476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2" name="Freeform 1313">
                <a:extLst>
                  <a:ext uri="{FF2B5EF4-FFF2-40B4-BE49-F238E27FC236}">
                    <a16:creationId xmlns:a16="http://schemas.microsoft.com/office/drawing/2014/main" id="{64B0B78C-BC91-6F87-DB70-A78F66195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3" name="Freeform 1314">
                <a:extLst>
                  <a:ext uri="{FF2B5EF4-FFF2-40B4-BE49-F238E27FC236}">
                    <a16:creationId xmlns:a16="http://schemas.microsoft.com/office/drawing/2014/main" id="{3F6EEE51-FD86-8984-16F7-18509F729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4" name="Freeform 1315">
                <a:extLst>
                  <a:ext uri="{FF2B5EF4-FFF2-40B4-BE49-F238E27FC236}">
                    <a16:creationId xmlns:a16="http://schemas.microsoft.com/office/drawing/2014/main" id="{FE2F0005-AF92-CFED-5CDF-7E3CBF6C8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5" name="Freeform 1316">
                <a:extLst>
                  <a:ext uri="{FF2B5EF4-FFF2-40B4-BE49-F238E27FC236}">
                    <a16:creationId xmlns:a16="http://schemas.microsoft.com/office/drawing/2014/main" id="{37C4B604-BF8E-581B-6D3C-DD1A5FAD8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6" name="Freeform 1317">
                <a:extLst>
                  <a:ext uri="{FF2B5EF4-FFF2-40B4-BE49-F238E27FC236}">
                    <a16:creationId xmlns:a16="http://schemas.microsoft.com/office/drawing/2014/main" id="{0053283A-F230-6337-7C5E-4A84ADCD8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7" name="Freeform 1318">
                <a:extLst>
                  <a:ext uri="{FF2B5EF4-FFF2-40B4-BE49-F238E27FC236}">
                    <a16:creationId xmlns:a16="http://schemas.microsoft.com/office/drawing/2014/main" id="{58D1FEF0-9DEA-A327-9DAB-94174F172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8" name="Freeform 1319">
                <a:extLst>
                  <a:ext uri="{FF2B5EF4-FFF2-40B4-BE49-F238E27FC236}">
                    <a16:creationId xmlns:a16="http://schemas.microsoft.com/office/drawing/2014/main" id="{A250DB6D-81E5-C4B4-65F0-37AA6ACB8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9" name="Freeform 1320">
                <a:extLst>
                  <a:ext uri="{FF2B5EF4-FFF2-40B4-BE49-F238E27FC236}">
                    <a16:creationId xmlns:a16="http://schemas.microsoft.com/office/drawing/2014/main" id="{8664D824-CC8A-1D83-8618-E4A252C26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0" name="Freeform 1321">
                <a:extLst>
                  <a:ext uri="{FF2B5EF4-FFF2-40B4-BE49-F238E27FC236}">
                    <a16:creationId xmlns:a16="http://schemas.microsoft.com/office/drawing/2014/main" id="{C676E208-9B6D-A56F-627B-6DFC6E37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1" name="Freeform 1322">
                <a:extLst>
                  <a:ext uri="{FF2B5EF4-FFF2-40B4-BE49-F238E27FC236}">
                    <a16:creationId xmlns:a16="http://schemas.microsoft.com/office/drawing/2014/main" id="{C674C646-F46C-CD93-1740-81829550D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2" name="Freeform 1323">
                <a:extLst>
                  <a:ext uri="{FF2B5EF4-FFF2-40B4-BE49-F238E27FC236}">
                    <a16:creationId xmlns:a16="http://schemas.microsoft.com/office/drawing/2014/main" id="{9767A878-0A62-9C2B-2BE2-70A37162B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3" name="Freeform 1324">
                <a:extLst>
                  <a:ext uri="{FF2B5EF4-FFF2-40B4-BE49-F238E27FC236}">
                    <a16:creationId xmlns:a16="http://schemas.microsoft.com/office/drawing/2014/main" id="{003C1CA8-1D0D-4F03-E008-A41990BEB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4" name="Freeform 1325">
                <a:extLst>
                  <a:ext uri="{FF2B5EF4-FFF2-40B4-BE49-F238E27FC236}">
                    <a16:creationId xmlns:a16="http://schemas.microsoft.com/office/drawing/2014/main" id="{B89D217A-0FC3-17C5-BA3A-2806D1D75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5" name="Freeform 1326">
                <a:extLst>
                  <a:ext uri="{FF2B5EF4-FFF2-40B4-BE49-F238E27FC236}">
                    <a16:creationId xmlns:a16="http://schemas.microsoft.com/office/drawing/2014/main" id="{94E4323F-1A67-784A-B837-43D1ED1D0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6" name="Freeform 1327">
                <a:extLst>
                  <a:ext uri="{FF2B5EF4-FFF2-40B4-BE49-F238E27FC236}">
                    <a16:creationId xmlns:a16="http://schemas.microsoft.com/office/drawing/2014/main" id="{AA961574-CD7D-0E5A-2042-5A24ED0E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7" name="Freeform 1328">
                <a:extLst>
                  <a:ext uri="{FF2B5EF4-FFF2-40B4-BE49-F238E27FC236}">
                    <a16:creationId xmlns:a16="http://schemas.microsoft.com/office/drawing/2014/main" id="{C7AD095D-2E68-E4BC-D693-1DB86BD67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8" name="Freeform 1329">
                <a:extLst>
                  <a:ext uri="{FF2B5EF4-FFF2-40B4-BE49-F238E27FC236}">
                    <a16:creationId xmlns:a16="http://schemas.microsoft.com/office/drawing/2014/main" id="{ABE370E1-5FD3-E33C-5607-D578B56D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9" name="Freeform 1330">
                <a:extLst>
                  <a:ext uri="{FF2B5EF4-FFF2-40B4-BE49-F238E27FC236}">
                    <a16:creationId xmlns:a16="http://schemas.microsoft.com/office/drawing/2014/main" id="{D93F11AB-BAEC-926B-B177-0B9B5D424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0" name="Freeform 1331">
                <a:extLst>
                  <a:ext uri="{FF2B5EF4-FFF2-40B4-BE49-F238E27FC236}">
                    <a16:creationId xmlns:a16="http://schemas.microsoft.com/office/drawing/2014/main" id="{05A147AC-02CF-7332-687F-FFA81C929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91" name="组合 390">
              <a:extLst>
                <a:ext uri="{FF2B5EF4-FFF2-40B4-BE49-F238E27FC236}">
                  <a16:creationId xmlns:a16="http://schemas.microsoft.com/office/drawing/2014/main" id="{5851FCCF-E214-6BB2-8707-2B95D865AF95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402" name="Freeform 1335">
                <a:extLst>
                  <a:ext uri="{FF2B5EF4-FFF2-40B4-BE49-F238E27FC236}">
                    <a16:creationId xmlns:a16="http://schemas.microsoft.com/office/drawing/2014/main" id="{F401AEC9-9C84-31CB-BAB8-DB5B16DF9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3" name="Rectangle 1332">
                <a:extLst>
                  <a:ext uri="{FF2B5EF4-FFF2-40B4-BE49-F238E27FC236}">
                    <a16:creationId xmlns:a16="http://schemas.microsoft.com/office/drawing/2014/main" id="{7990CD07-DC24-8ED6-DE54-5C7A1BD02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4" name="Freeform 1333">
                <a:extLst>
                  <a:ext uri="{FF2B5EF4-FFF2-40B4-BE49-F238E27FC236}">
                    <a16:creationId xmlns:a16="http://schemas.microsoft.com/office/drawing/2014/main" id="{427BCB9F-BDFF-4E8E-EEF1-2D1499C3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5" name="Freeform 1334">
                <a:extLst>
                  <a:ext uri="{FF2B5EF4-FFF2-40B4-BE49-F238E27FC236}">
                    <a16:creationId xmlns:a16="http://schemas.microsoft.com/office/drawing/2014/main" id="{C0C32B9E-674A-006C-7539-04EEAA219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92" name="组合 391">
              <a:extLst>
                <a:ext uri="{FF2B5EF4-FFF2-40B4-BE49-F238E27FC236}">
                  <a16:creationId xmlns:a16="http://schemas.microsoft.com/office/drawing/2014/main" id="{B3F12C62-8CBD-3D0A-7E8E-B1E9B3DF8118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393" name="组合 392">
                <a:extLst>
                  <a:ext uri="{FF2B5EF4-FFF2-40B4-BE49-F238E27FC236}">
                    <a16:creationId xmlns:a16="http://schemas.microsoft.com/office/drawing/2014/main" id="{80F25BA8-433E-13A1-4EDD-27B1CBAFC8E3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399" name="Freeform 1340">
                  <a:extLst>
                    <a:ext uri="{FF2B5EF4-FFF2-40B4-BE49-F238E27FC236}">
                      <a16:creationId xmlns:a16="http://schemas.microsoft.com/office/drawing/2014/main" id="{641BB4B0-3FDC-F5D5-31C2-766C133A5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0" name="Freeform 1341">
                  <a:extLst>
                    <a:ext uri="{FF2B5EF4-FFF2-40B4-BE49-F238E27FC236}">
                      <a16:creationId xmlns:a16="http://schemas.microsoft.com/office/drawing/2014/main" id="{A0CC6AA7-842C-7E99-EA6E-095BA7EF7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1" name="Freeform 1342">
                  <a:extLst>
                    <a:ext uri="{FF2B5EF4-FFF2-40B4-BE49-F238E27FC236}">
                      <a16:creationId xmlns:a16="http://schemas.microsoft.com/office/drawing/2014/main" id="{CC1AC867-1F98-84D4-DF64-F260FE575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94" name="组合 393">
                <a:extLst>
                  <a:ext uri="{FF2B5EF4-FFF2-40B4-BE49-F238E27FC236}">
                    <a16:creationId xmlns:a16="http://schemas.microsoft.com/office/drawing/2014/main" id="{5FB98F50-B1EB-5166-FD09-77BFE164B42F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395" name="Rectangle 1343">
                  <a:extLst>
                    <a:ext uri="{FF2B5EF4-FFF2-40B4-BE49-F238E27FC236}">
                      <a16:creationId xmlns:a16="http://schemas.microsoft.com/office/drawing/2014/main" id="{25548CFC-6E6F-1751-6CDC-F1E6C989F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6" name="Rectangle 1344">
                  <a:extLst>
                    <a:ext uri="{FF2B5EF4-FFF2-40B4-BE49-F238E27FC236}">
                      <a16:creationId xmlns:a16="http://schemas.microsoft.com/office/drawing/2014/main" id="{D0BF0BE8-8FAD-297E-B649-ED4057FCC3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7" name="Rectangle 1345">
                  <a:extLst>
                    <a:ext uri="{FF2B5EF4-FFF2-40B4-BE49-F238E27FC236}">
                      <a16:creationId xmlns:a16="http://schemas.microsoft.com/office/drawing/2014/main" id="{A62B1761-A0FC-2A86-20DD-08C58C4EC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8" name="Rectangle 1346">
                  <a:extLst>
                    <a:ext uri="{FF2B5EF4-FFF2-40B4-BE49-F238E27FC236}">
                      <a16:creationId xmlns:a16="http://schemas.microsoft.com/office/drawing/2014/main" id="{C9EE2ECB-8883-F3CC-FBFB-DAE1AA2B0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61" name="组合 460">
            <a:extLst>
              <a:ext uri="{FF2B5EF4-FFF2-40B4-BE49-F238E27FC236}">
                <a16:creationId xmlns:a16="http://schemas.microsoft.com/office/drawing/2014/main" id="{603C04A0-45EC-502B-871E-7B9E4732AB04}"/>
              </a:ext>
            </a:extLst>
          </p:cNvPr>
          <p:cNvGrpSpPr/>
          <p:nvPr/>
        </p:nvGrpSpPr>
        <p:grpSpPr>
          <a:xfrm>
            <a:off x="7996634" y="4155249"/>
            <a:ext cx="2124866" cy="2043032"/>
            <a:chOff x="1214863" y="1844675"/>
            <a:chExt cx="2383491" cy="2291699"/>
          </a:xfrm>
        </p:grpSpPr>
        <p:grpSp>
          <p:nvGrpSpPr>
            <p:cNvPr id="462" name="组合 461">
              <a:extLst>
                <a:ext uri="{FF2B5EF4-FFF2-40B4-BE49-F238E27FC236}">
                  <a16:creationId xmlns:a16="http://schemas.microsoft.com/office/drawing/2014/main" id="{B9611044-5A8B-8680-572F-66DEC2EE28E0}"/>
                </a:ext>
              </a:extLst>
            </p:cNvPr>
            <p:cNvGrpSpPr/>
            <p:nvPr/>
          </p:nvGrpSpPr>
          <p:grpSpPr>
            <a:xfrm>
              <a:off x="1214863" y="1844675"/>
              <a:ext cx="2383491" cy="2291699"/>
              <a:chOff x="1214863" y="1844675"/>
              <a:chExt cx="2383491" cy="2291699"/>
            </a:xfrm>
            <a:solidFill>
              <a:schemeClr val="accent1"/>
            </a:solidFill>
          </p:grpSpPr>
          <p:sp>
            <p:nvSpPr>
              <p:cNvPr id="478" name="Oval 1277">
                <a:extLst>
                  <a:ext uri="{FF2B5EF4-FFF2-40B4-BE49-F238E27FC236}">
                    <a16:creationId xmlns:a16="http://schemas.microsoft.com/office/drawing/2014/main" id="{D012AD2A-DA6E-1AC0-DCD6-E188F40FB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9" y="4073652"/>
                <a:ext cx="33657" cy="336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9" name="Freeform 1278">
                <a:extLst>
                  <a:ext uri="{FF2B5EF4-FFF2-40B4-BE49-F238E27FC236}">
                    <a16:creationId xmlns:a16="http://schemas.microsoft.com/office/drawing/2014/main" id="{7A00E3AA-A4E1-63FD-CD7F-A0FD78C1A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20" y="4021637"/>
                <a:ext cx="107089" cy="114737"/>
              </a:xfrm>
              <a:custGeom>
                <a:avLst/>
                <a:gdLst>
                  <a:gd name="T0" fmla="*/ 60 w 60"/>
                  <a:gd name="T1" fmla="*/ 57 h 64"/>
                  <a:gd name="T2" fmla="*/ 31 w 60"/>
                  <a:gd name="T3" fmla="*/ 36 h 64"/>
                  <a:gd name="T4" fmla="*/ 24 w 60"/>
                  <a:gd name="T5" fmla="*/ 34 h 64"/>
                  <a:gd name="T6" fmla="*/ 30 w 60"/>
                  <a:gd name="T7" fmla="*/ 30 h 64"/>
                  <a:gd name="T8" fmla="*/ 52 w 60"/>
                  <a:gd name="T9" fmla="*/ 1 h 64"/>
                  <a:gd name="T10" fmla="*/ 15 w 60"/>
                  <a:gd name="T11" fmla="*/ 11 h 64"/>
                  <a:gd name="T12" fmla="*/ 2 w 60"/>
                  <a:gd name="T13" fmla="*/ 26 h 64"/>
                  <a:gd name="T14" fmla="*/ 1 w 60"/>
                  <a:gd name="T15" fmla="*/ 37 h 64"/>
                  <a:gd name="T16" fmla="*/ 5 w 60"/>
                  <a:gd name="T17" fmla="*/ 47 h 64"/>
                  <a:gd name="T18" fmla="*/ 22 w 60"/>
                  <a:gd name="T19" fmla="*/ 58 h 64"/>
                  <a:gd name="T20" fmla="*/ 60 w 60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4">
                    <a:moveTo>
                      <a:pt x="60" y="57"/>
                    </a:moveTo>
                    <a:cubicBezTo>
                      <a:pt x="60" y="57"/>
                      <a:pt x="47" y="42"/>
                      <a:pt x="31" y="36"/>
                    </a:cubicBezTo>
                    <a:cubicBezTo>
                      <a:pt x="29" y="35"/>
                      <a:pt x="26" y="34"/>
                      <a:pt x="24" y="34"/>
                    </a:cubicBezTo>
                    <a:cubicBezTo>
                      <a:pt x="25" y="33"/>
                      <a:pt x="29" y="31"/>
                      <a:pt x="30" y="30"/>
                    </a:cubicBezTo>
                    <a:cubicBezTo>
                      <a:pt x="44" y="19"/>
                      <a:pt x="52" y="1"/>
                      <a:pt x="52" y="1"/>
                    </a:cubicBezTo>
                    <a:cubicBezTo>
                      <a:pt x="52" y="1"/>
                      <a:pt x="30" y="0"/>
                      <a:pt x="15" y="11"/>
                    </a:cubicBezTo>
                    <a:cubicBezTo>
                      <a:pt x="8" y="16"/>
                      <a:pt x="5" y="22"/>
                      <a:pt x="2" y="26"/>
                    </a:cubicBezTo>
                    <a:cubicBezTo>
                      <a:pt x="1" y="29"/>
                      <a:pt x="0" y="32"/>
                      <a:pt x="1" y="37"/>
                    </a:cubicBezTo>
                    <a:cubicBezTo>
                      <a:pt x="2" y="41"/>
                      <a:pt x="3" y="44"/>
                      <a:pt x="5" y="47"/>
                    </a:cubicBezTo>
                    <a:cubicBezTo>
                      <a:pt x="9" y="50"/>
                      <a:pt x="14" y="55"/>
                      <a:pt x="22" y="58"/>
                    </a:cubicBezTo>
                    <a:cubicBezTo>
                      <a:pt x="39" y="64"/>
                      <a:pt x="60" y="57"/>
                      <a:pt x="6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0" name="Freeform 1279">
                <a:extLst>
                  <a:ext uri="{FF2B5EF4-FFF2-40B4-BE49-F238E27FC236}">
                    <a16:creationId xmlns:a16="http://schemas.microsoft.com/office/drawing/2014/main" id="{F9AECC35-1C3C-AC1E-7249-2EA768F8E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548" y="4000219"/>
                <a:ext cx="108618" cy="114737"/>
              </a:xfrm>
              <a:custGeom>
                <a:avLst/>
                <a:gdLst>
                  <a:gd name="T0" fmla="*/ 61 w 61"/>
                  <a:gd name="T1" fmla="*/ 55 h 64"/>
                  <a:gd name="T2" fmla="*/ 30 w 61"/>
                  <a:gd name="T3" fmla="*/ 36 h 64"/>
                  <a:gd name="T4" fmla="*/ 23 w 61"/>
                  <a:gd name="T5" fmla="*/ 35 h 64"/>
                  <a:gd name="T6" fmla="*/ 29 w 61"/>
                  <a:gd name="T7" fmla="*/ 31 h 64"/>
                  <a:gd name="T8" fmla="*/ 48 w 61"/>
                  <a:gd name="T9" fmla="*/ 0 h 64"/>
                  <a:gd name="T10" fmla="*/ 12 w 61"/>
                  <a:gd name="T11" fmla="*/ 13 h 64"/>
                  <a:gd name="T12" fmla="*/ 1 w 61"/>
                  <a:gd name="T13" fmla="*/ 30 h 64"/>
                  <a:gd name="T14" fmla="*/ 1 w 61"/>
                  <a:gd name="T15" fmla="*/ 40 h 64"/>
                  <a:gd name="T16" fmla="*/ 6 w 61"/>
                  <a:gd name="T17" fmla="*/ 50 h 64"/>
                  <a:gd name="T18" fmla="*/ 23 w 61"/>
                  <a:gd name="T19" fmla="*/ 59 h 64"/>
                  <a:gd name="T20" fmla="*/ 61 w 61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4">
                    <a:moveTo>
                      <a:pt x="61" y="55"/>
                    </a:moveTo>
                    <a:cubicBezTo>
                      <a:pt x="61" y="55"/>
                      <a:pt x="47" y="41"/>
                      <a:pt x="30" y="36"/>
                    </a:cubicBezTo>
                    <a:cubicBezTo>
                      <a:pt x="28" y="35"/>
                      <a:pt x="25" y="35"/>
                      <a:pt x="23" y="35"/>
                    </a:cubicBezTo>
                    <a:cubicBezTo>
                      <a:pt x="24" y="34"/>
                      <a:pt x="27" y="32"/>
                      <a:pt x="29" y="31"/>
                    </a:cubicBezTo>
                    <a:cubicBezTo>
                      <a:pt x="41" y="18"/>
                      <a:pt x="48" y="0"/>
                      <a:pt x="48" y="0"/>
                    </a:cubicBezTo>
                    <a:cubicBezTo>
                      <a:pt x="48" y="0"/>
                      <a:pt x="26" y="1"/>
                      <a:pt x="12" y="13"/>
                    </a:cubicBezTo>
                    <a:cubicBezTo>
                      <a:pt x="5" y="19"/>
                      <a:pt x="3" y="25"/>
                      <a:pt x="1" y="30"/>
                    </a:cubicBezTo>
                    <a:cubicBezTo>
                      <a:pt x="0" y="32"/>
                      <a:pt x="0" y="36"/>
                      <a:pt x="1" y="40"/>
                    </a:cubicBezTo>
                    <a:cubicBezTo>
                      <a:pt x="2" y="45"/>
                      <a:pt x="4" y="48"/>
                      <a:pt x="6" y="50"/>
                    </a:cubicBezTo>
                    <a:cubicBezTo>
                      <a:pt x="10" y="53"/>
                      <a:pt x="15" y="57"/>
                      <a:pt x="23" y="59"/>
                    </a:cubicBezTo>
                    <a:cubicBezTo>
                      <a:pt x="41" y="64"/>
                      <a:pt x="61" y="55"/>
                      <a:pt x="6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1" name="Freeform 1280">
                <a:extLst>
                  <a:ext uri="{FF2B5EF4-FFF2-40B4-BE49-F238E27FC236}">
                    <a16:creationId xmlns:a16="http://schemas.microsoft.com/office/drawing/2014/main" id="{C589F817-4757-D344-B1FF-2B3159C1C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285" y="3965033"/>
                <a:ext cx="113208" cy="114737"/>
              </a:xfrm>
              <a:custGeom>
                <a:avLst/>
                <a:gdLst>
                  <a:gd name="T0" fmla="*/ 63 w 63"/>
                  <a:gd name="T1" fmla="*/ 53 h 64"/>
                  <a:gd name="T2" fmla="*/ 30 w 63"/>
                  <a:gd name="T3" fmla="*/ 38 h 64"/>
                  <a:gd name="T4" fmla="*/ 23 w 63"/>
                  <a:gd name="T5" fmla="*/ 38 h 64"/>
                  <a:gd name="T6" fmla="*/ 28 w 63"/>
                  <a:gd name="T7" fmla="*/ 33 h 64"/>
                  <a:gd name="T8" fmla="*/ 44 w 63"/>
                  <a:gd name="T9" fmla="*/ 0 h 64"/>
                  <a:gd name="T10" fmla="*/ 9 w 63"/>
                  <a:gd name="T11" fmla="*/ 17 h 64"/>
                  <a:gd name="T12" fmla="*/ 0 w 63"/>
                  <a:gd name="T13" fmla="*/ 35 h 64"/>
                  <a:gd name="T14" fmla="*/ 1 w 63"/>
                  <a:gd name="T15" fmla="*/ 45 h 64"/>
                  <a:gd name="T16" fmla="*/ 7 w 63"/>
                  <a:gd name="T17" fmla="*/ 54 h 64"/>
                  <a:gd name="T18" fmla="*/ 25 w 63"/>
                  <a:gd name="T19" fmla="*/ 62 h 64"/>
                  <a:gd name="T20" fmla="*/ 63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63" y="53"/>
                    </a:moveTo>
                    <a:cubicBezTo>
                      <a:pt x="63" y="53"/>
                      <a:pt x="47" y="41"/>
                      <a:pt x="30" y="38"/>
                    </a:cubicBezTo>
                    <a:cubicBezTo>
                      <a:pt x="28" y="38"/>
                      <a:pt x="24" y="38"/>
                      <a:pt x="23" y="38"/>
                    </a:cubicBezTo>
                    <a:cubicBezTo>
                      <a:pt x="24" y="36"/>
                      <a:pt x="27" y="34"/>
                      <a:pt x="28" y="33"/>
                    </a:cubicBezTo>
                    <a:cubicBezTo>
                      <a:pt x="39" y="19"/>
                      <a:pt x="44" y="0"/>
                      <a:pt x="44" y="0"/>
                    </a:cubicBezTo>
                    <a:cubicBezTo>
                      <a:pt x="44" y="0"/>
                      <a:pt x="22" y="3"/>
                      <a:pt x="9" y="17"/>
                    </a:cubicBezTo>
                    <a:cubicBezTo>
                      <a:pt x="4" y="23"/>
                      <a:pt x="1" y="30"/>
                      <a:pt x="0" y="35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9"/>
                      <a:pt x="5" y="52"/>
                      <a:pt x="7" y="54"/>
                    </a:cubicBezTo>
                    <a:cubicBezTo>
                      <a:pt x="11" y="57"/>
                      <a:pt x="17" y="61"/>
                      <a:pt x="25" y="62"/>
                    </a:cubicBezTo>
                    <a:cubicBezTo>
                      <a:pt x="44" y="64"/>
                      <a:pt x="63" y="53"/>
                      <a:pt x="6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2" name="Freeform 1281">
                <a:extLst>
                  <a:ext uri="{FF2B5EF4-FFF2-40B4-BE49-F238E27FC236}">
                    <a16:creationId xmlns:a16="http://schemas.microsoft.com/office/drawing/2014/main" id="{464B1EEF-1C98-8A4E-CB88-1E214023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03" y="3917608"/>
                <a:ext cx="117799" cy="114737"/>
              </a:xfrm>
              <a:custGeom>
                <a:avLst/>
                <a:gdLst>
                  <a:gd name="T0" fmla="*/ 65 w 65"/>
                  <a:gd name="T1" fmla="*/ 51 h 64"/>
                  <a:gd name="T2" fmla="*/ 31 w 65"/>
                  <a:gd name="T3" fmla="*/ 39 h 64"/>
                  <a:gd name="T4" fmla="*/ 23 w 65"/>
                  <a:gd name="T5" fmla="*/ 40 h 64"/>
                  <a:gd name="T6" fmla="*/ 28 w 65"/>
                  <a:gd name="T7" fmla="*/ 34 h 64"/>
                  <a:gd name="T8" fmla="*/ 40 w 65"/>
                  <a:gd name="T9" fmla="*/ 0 h 64"/>
                  <a:gd name="T10" fmla="*/ 8 w 65"/>
                  <a:gd name="T11" fmla="*/ 21 h 64"/>
                  <a:gd name="T12" fmla="*/ 0 w 65"/>
                  <a:gd name="T13" fmla="*/ 39 h 64"/>
                  <a:gd name="T14" fmla="*/ 2 w 65"/>
                  <a:gd name="T15" fmla="*/ 50 h 64"/>
                  <a:gd name="T16" fmla="*/ 9 w 65"/>
                  <a:gd name="T17" fmla="*/ 58 h 64"/>
                  <a:gd name="T18" fmla="*/ 28 w 65"/>
                  <a:gd name="T19" fmla="*/ 63 h 64"/>
                  <a:gd name="T20" fmla="*/ 65 w 65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65" y="51"/>
                    </a:moveTo>
                    <a:cubicBezTo>
                      <a:pt x="65" y="51"/>
                      <a:pt x="48" y="41"/>
                      <a:pt x="31" y="39"/>
                    </a:cubicBezTo>
                    <a:cubicBezTo>
                      <a:pt x="28" y="39"/>
                      <a:pt x="25" y="40"/>
                      <a:pt x="23" y="40"/>
                    </a:cubicBezTo>
                    <a:cubicBezTo>
                      <a:pt x="24" y="38"/>
                      <a:pt x="27" y="36"/>
                      <a:pt x="28" y="34"/>
                    </a:cubicBezTo>
                    <a:cubicBezTo>
                      <a:pt x="38" y="19"/>
                      <a:pt x="40" y="0"/>
                      <a:pt x="40" y="0"/>
                    </a:cubicBezTo>
                    <a:cubicBezTo>
                      <a:pt x="40" y="0"/>
                      <a:pt x="19" y="6"/>
                      <a:pt x="8" y="21"/>
                    </a:cubicBezTo>
                    <a:cubicBezTo>
                      <a:pt x="3" y="28"/>
                      <a:pt x="1" y="34"/>
                      <a:pt x="0" y="39"/>
                    </a:cubicBezTo>
                    <a:cubicBezTo>
                      <a:pt x="0" y="42"/>
                      <a:pt x="1" y="46"/>
                      <a:pt x="2" y="50"/>
                    </a:cubicBezTo>
                    <a:cubicBezTo>
                      <a:pt x="4" y="54"/>
                      <a:pt x="7" y="56"/>
                      <a:pt x="9" y="58"/>
                    </a:cubicBezTo>
                    <a:cubicBezTo>
                      <a:pt x="14" y="60"/>
                      <a:pt x="20" y="63"/>
                      <a:pt x="28" y="63"/>
                    </a:cubicBezTo>
                    <a:cubicBezTo>
                      <a:pt x="47" y="64"/>
                      <a:pt x="65" y="51"/>
                      <a:pt x="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3" name="Freeform 1282">
                <a:extLst>
                  <a:ext uri="{FF2B5EF4-FFF2-40B4-BE49-F238E27FC236}">
                    <a16:creationId xmlns:a16="http://schemas.microsoft.com/office/drawing/2014/main" id="{E47315D7-452B-FE63-1163-09CCA3903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992" y="3861004"/>
                <a:ext cx="116268" cy="116268"/>
              </a:xfrm>
              <a:custGeom>
                <a:avLst/>
                <a:gdLst>
                  <a:gd name="T0" fmla="*/ 65 w 65"/>
                  <a:gd name="T1" fmla="*/ 48 h 65"/>
                  <a:gd name="T2" fmla="*/ 30 w 65"/>
                  <a:gd name="T3" fmla="*/ 40 h 65"/>
                  <a:gd name="T4" fmla="*/ 23 w 65"/>
                  <a:gd name="T5" fmla="*/ 41 h 65"/>
                  <a:gd name="T6" fmla="*/ 27 w 65"/>
                  <a:gd name="T7" fmla="*/ 35 h 65"/>
                  <a:gd name="T8" fmla="*/ 35 w 65"/>
                  <a:gd name="T9" fmla="*/ 0 h 65"/>
                  <a:gd name="T10" fmla="*/ 5 w 65"/>
                  <a:gd name="T11" fmla="*/ 24 h 65"/>
                  <a:gd name="T12" fmla="*/ 0 w 65"/>
                  <a:gd name="T13" fmla="*/ 43 h 65"/>
                  <a:gd name="T14" fmla="*/ 3 w 65"/>
                  <a:gd name="T15" fmla="*/ 53 h 65"/>
                  <a:gd name="T16" fmla="*/ 11 w 65"/>
                  <a:gd name="T17" fmla="*/ 61 h 65"/>
                  <a:gd name="T18" fmla="*/ 30 w 65"/>
                  <a:gd name="T19" fmla="*/ 64 h 65"/>
                  <a:gd name="T20" fmla="*/ 65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65" y="48"/>
                    </a:moveTo>
                    <a:cubicBezTo>
                      <a:pt x="65" y="48"/>
                      <a:pt x="48" y="40"/>
                      <a:pt x="30" y="40"/>
                    </a:cubicBezTo>
                    <a:cubicBezTo>
                      <a:pt x="28" y="40"/>
                      <a:pt x="25" y="41"/>
                      <a:pt x="23" y="41"/>
                    </a:cubicBezTo>
                    <a:cubicBezTo>
                      <a:pt x="24" y="40"/>
                      <a:pt x="26" y="37"/>
                      <a:pt x="27" y="35"/>
                    </a:cubicBezTo>
                    <a:cubicBezTo>
                      <a:pt x="35" y="20"/>
                      <a:pt x="35" y="0"/>
                      <a:pt x="35" y="0"/>
                    </a:cubicBezTo>
                    <a:cubicBezTo>
                      <a:pt x="35" y="0"/>
                      <a:pt x="15" y="8"/>
                      <a:pt x="5" y="24"/>
                    </a:cubicBezTo>
                    <a:cubicBezTo>
                      <a:pt x="1" y="31"/>
                      <a:pt x="0" y="38"/>
                      <a:pt x="0" y="43"/>
                    </a:cubicBezTo>
                    <a:cubicBezTo>
                      <a:pt x="0" y="46"/>
                      <a:pt x="1" y="50"/>
                      <a:pt x="3" y="53"/>
                    </a:cubicBezTo>
                    <a:cubicBezTo>
                      <a:pt x="5" y="57"/>
                      <a:pt x="9" y="60"/>
                      <a:pt x="11" y="61"/>
                    </a:cubicBezTo>
                    <a:cubicBezTo>
                      <a:pt x="16" y="63"/>
                      <a:pt x="22" y="65"/>
                      <a:pt x="30" y="64"/>
                    </a:cubicBezTo>
                    <a:cubicBezTo>
                      <a:pt x="49" y="63"/>
                      <a:pt x="65" y="48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4" name="Freeform 1283">
                <a:extLst>
                  <a:ext uri="{FF2B5EF4-FFF2-40B4-BE49-F238E27FC236}">
                    <a16:creationId xmlns:a16="http://schemas.microsoft.com/office/drawing/2014/main" id="{5DFE5047-4389-AD24-6C3D-22DFDCACE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32" y="3793691"/>
                <a:ext cx="117799" cy="119328"/>
              </a:xfrm>
              <a:custGeom>
                <a:avLst/>
                <a:gdLst>
                  <a:gd name="T0" fmla="*/ 66 w 66"/>
                  <a:gd name="T1" fmla="*/ 45 h 66"/>
                  <a:gd name="T2" fmla="*/ 30 w 66"/>
                  <a:gd name="T3" fmla="*/ 40 h 66"/>
                  <a:gd name="T4" fmla="*/ 23 w 66"/>
                  <a:gd name="T5" fmla="*/ 42 h 66"/>
                  <a:gd name="T6" fmla="*/ 27 w 66"/>
                  <a:gd name="T7" fmla="*/ 36 h 66"/>
                  <a:gd name="T8" fmla="*/ 31 w 66"/>
                  <a:gd name="T9" fmla="*/ 0 h 66"/>
                  <a:gd name="T10" fmla="*/ 4 w 66"/>
                  <a:gd name="T11" fmla="*/ 27 h 66"/>
                  <a:gd name="T12" fmla="*/ 1 w 66"/>
                  <a:gd name="T13" fmla="*/ 46 h 66"/>
                  <a:gd name="T14" fmla="*/ 5 w 66"/>
                  <a:gd name="T15" fmla="*/ 56 h 66"/>
                  <a:gd name="T16" fmla="*/ 13 w 66"/>
                  <a:gd name="T17" fmla="*/ 63 h 66"/>
                  <a:gd name="T18" fmla="*/ 33 w 66"/>
                  <a:gd name="T19" fmla="*/ 64 h 66"/>
                  <a:gd name="T20" fmla="*/ 66 w 66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5"/>
                    </a:moveTo>
                    <a:cubicBezTo>
                      <a:pt x="66" y="45"/>
                      <a:pt x="48" y="38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6" y="38"/>
                      <a:pt x="27" y="36"/>
                    </a:cubicBezTo>
                    <a:cubicBezTo>
                      <a:pt x="33" y="19"/>
                      <a:pt x="31" y="0"/>
                      <a:pt x="31" y="0"/>
                    </a:cubicBezTo>
                    <a:cubicBezTo>
                      <a:pt x="31" y="0"/>
                      <a:pt x="12" y="10"/>
                      <a:pt x="4" y="27"/>
                    </a:cubicBezTo>
                    <a:cubicBezTo>
                      <a:pt x="0" y="35"/>
                      <a:pt x="0" y="41"/>
                      <a:pt x="1" y="46"/>
                    </a:cubicBezTo>
                    <a:cubicBezTo>
                      <a:pt x="1" y="49"/>
                      <a:pt x="2" y="53"/>
                      <a:pt x="5" y="56"/>
                    </a:cubicBezTo>
                    <a:cubicBezTo>
                      <a:pt x="7" y="60"/>
                      <a:pt x="11" y="62"/>
                      <a:pt x="13" y="63"/>
                    </a:cubicBezTo>
                    <a:cubicBezTo>
                      <a:pt x="18" y="64"/>
                      <a:pt x="25" y="66"/>
                      <a:pt x="33" y="64"/>
                    </a:cubicBezTo>
                    <a:cubicBezTo>
                      <a:pt x="52" y="61"/>
                      <a:pt x="66" y="45"/>
                      <a:pt x="6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5" name="Freeform 1284">
                <a:extLst>
                  <a:ext uri="{FF2B5EF4-FFF2-40B4-BE49-F238E27FC236}">
                    <a16:creationId xmlns:a16="http://schemas.microsoft.com/office/drawing/2014/main" id="{457C1DB3-228C-479A-C811-B9A09C617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693" y="3718729"/>
                <a:ext cx="119328" cy="117797"/>
              </a:xfrm>
              <a:custGeom>
                <a:avLst/>
                <a:gdLst>
                  <a:gd name="T0" fmla="*/ 66 w 66"/>
                  <a:gd name="T1" fmla="*/ 40 h 66"/>
                  <a:gd name="T2" fmla="*/ 30 w 66"/>
                  <a:gd name="T3" fmla="*/ 40 h 66"/>
                  <a:gd name="T4" fmla="*/ 23 w 66"/>
                  <a:gd name="T5" fmla="*/ 42 h 66"/>
                  <a:gd name="T6" fmla="*/ 26 w 66"/>
                  <a:gd name="T7" fmla="*/ 35 h 66"/>
                  <a:gd name="T8" fmla="*/ 27 w 66"/>
                  <a:gd name="T9" fmla="*/ 0 h 66"/>
                  <a:gd name="T10" fmla="*/ 3 w 66"/>
                  <a:gd name="T11" fmla="*/ 29 h 66"/>
                  <a:gd name="T12" fmla="*/ 1 w 66"/>
                  <a:gd name="T13" fmla="*/ 49 h 66"/>
                  <a:gd name="T14" fmla="*/ 6 w 66"/>
                  <a:gd name="T15" fmla="*/ 58 h 66"/>
                  <a:gd name="T16" fmla="*/ 15 w 66"/>
                  <a:gd name="T17" fmla="*/ 64 h 66"/>
                  <a:gd name="T18" fmla="*/ 35 w 66"/>
                  <a:gd name="T19" fmla="*/ 63 h 66"/>
                  <a:gd name="T20" fmla="*/ 66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66" y="40"/>
                    </a:moveTo>
                    <a:cubicBezTo>
                      <a:pt x="66" y="40"/>
                      <a:pt x="47" y="36"/>
                      <a:pt x="30" y="40"/>
                    </a:cubicBezTo>
                    <a:cubicBezTo>
                      <a:pt x="28" y="40"/>
                      <a:pt x="25" y="42"/>
                      <a:pt x="23" y="42"/>
                    </a:cubicBezTo>
                    <a:cubicBezTo>
                      <a:pt x="24" y="41"/>
                      <a:pt x="25" y="38"/>
                      <a:pt x="26" y="35"/>
                    </a:cubicBezTo>
                    <a:cubicBezTo>
                      <a:pt x="31" y="19"/>
                      <a:pt x="27" y="0"/>
                      <a:pt x="27" y="0"/>
                    </a:cubicBezTo>
                    <a:cubicBezTo>
                      <a:pt x="27" y="0"/>
                      <a:pt x="9" y="11"/>
                      <a:pt x="3" y="29"/>
                    </a:cubicBezTo>
                    <a:cubicBezTo>
                      <a:pt x="0" y="37"/>
                      <a:pt x="0" y="44"/>
                      <a:pt x="1" y="49"/>
                    </a:cubicBezTo>
                    <a:cubicBezTo>
                      <a:pt x="2" y="52"/>
                      <a:pt x="3" y="55"/>
                      <a:pt x="6" y="58"/>
                    </a:cubicBezTo>
                    <a:cubicBezTo>
                      <a:pt x="9" y="61"/>
                      <a:pt x="13" y="63"/>
                      <a:pt x="15" y="64"/>
                    </a:cubicBezTo>
                    <a:cubicBezTo>
                      <a:pt x="20" y="65"/>
                      <a:pt x="27" y="66"/>
                      <a:pt x="35" y="63"/>
                    </a:cubicBezTo>
                    <a:cubicBezTo>
                      <a:pt x="53" y="58"/>
                      <a:pt x="66" y="40"/>
                      <a:pt x="6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6" name="Freeform 1285">
                <a:extLst>
                  <a:ext uri="{FF2B5EF4-FFF2-40B4-BE49-F238E27FC236}">
                    <a16:creationId xmlns:a16="http://schemas.microsoft.com/office/drawing/2014/main" id="{CF93186B-12FD-B453-5B83-7021112C7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835" y="3633058"/>
                <a:ext cx="117799" cy="117797"/>
              </a:xfrm>
              <a:custGeom>
                <a:avLst/>
                <a:gdLst>
                  <a:gd name="T0" fmla="*/ 66 w 66"/>
                  <a:gd name="T1" fmla="*/ 36 h 65"/>
                  <a:gd name="T2" fmla="*/ 30 w 66"/>
                  <a:gd name="T3" fmla="*/ 39 h 65"/>
                  <a:gd name="T4" fmla="*/ 23 w 66"/>
                  <a:gd name="T5" fmla="*/ 43 h 65"/>
                  <a:gd name="T6" fmla="*/ 26 w 66"/>
                  <a:gd name="T7" fmla="*/ 35 h 65"/>
                  <a:gd name="T8" fmla="*/ 23 w 66"/>
                  <a:gd name="T9" fmla="*/ 0 h 65"/>
                  <a:gd name="T10" fmla="*/ 2 w 66"/>
                  <a:gd name="T11" fmla="*/ 31 h 65"/>
                  <a:gd name="T12" fmla="*/ 3 w 66"/>
                  <a:gd name="T13" fmla="*/ 51 h 65"/>
                  <a:gd name="T14" fmla="*/ 9 w 66"/>
                  <a:gd name="T15" fmla="*/ 60 h 65"/>
                  <a:gd name="T16" fmla="*/ 18 w 66"/>
                  <a:gd name="T17" fmla="*/ 65 h 65"/>
                  <a:gd name="T18" fmla="*/ 38 w 66"/>
                  <a:gd name="T19" fmla="*/ 62 h 65"/>
                  <a:gd name="T20" fmla="*/ 66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66" y="36"/>
                    </a:moveTo>
                    <a:cubicBezTo>
                      <a:pt x="66" y="36"/>
                      <a:pt x="47" y="33"/>
                      <a:pt x="30" y="39"/>
                    </a:cubicBezTo>
                    <a:cubicBezTo>
                      <a:pt x="28" y="40"/>
                      <a:pt x="25" y="42"/>
                      <a:pt x="23" y="43"/>
                    </a:cubicBezTo>
                    <a:cubicBezTo>
                      <a:pt x="24" y="41"/>
                      <a:pt x="25" y="37"/>
                      <a:pt x="26" y="35"/>
                    </a:cubicBezTo>
                    <a:cubicBezTo>
                      <a:pt x="28" y="18"/>
                      <a:pt x="23" y="0"/>
                      <a:pt x="23" y="0"/>
                    </a:cubicBezTo>
                    <a:cubicBezTo>
                      <a:pt x="23" y="0"/>
                      <a:pt x="6" y="13"/>
                      <a:pt x="2" y="31"/>
                    </a:cubicBezTo>
                    <a:cubicBezTo>
                      <a:pt x="0" y="40"/>
                      <a:pt x="1" y="46"/>
                      <a:pt x="3" y="51"/>
                    </a:cubicBezTo>
                    <a:cubicBezTo>
                      <a:pt x="3" y="54"/>
                      <a:pt x="5" y="57"/>
                      <a:pt x="9" y="60"/>
                    </a:cubicBezTo>
                    <a:cubicBezTo>
                      <a:pt x="12" y="63"/>
                      <a:pt x="16" y="64"/>
                      <a:pt x="18" y="65"/>
                    </a:cubicBezTo>
                    <a:cubicBezTo>
                      <a:pt x="23" y="65"/>
                      <a:pt x="30" y="65"/>
                      <a:pt x="38" y="62"/>
                    </a:cubicBezTo>
                    <a:cubicBezTo>
                      <a:pt x="55" y="55"/>
                      <a:pt x="66" y="36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7" name="Freeform 1286">
                <a:extLst>
                  <a:ext uri="{FF2B5EF4-FFF2-40B4-BE49-F238E27FC236}">
                    <a16:creationId xmlns:a16="http://schemas.microsoft.com/office/drawing/2014/main" id="{B5940FA7-9E71-658C-2898-1324617EC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267" y="3539737"/>
                <a:ext cx="116268" cy="119328"/>
              </a:xfrm>
              <a:custGeom>
                <a:avLst/>
                <a:gdLst>
                  <a:gd name="T0" fmla="*/ 65 w 65"/>
                  <a:gd name="T1" fmla="*/ 32 h 66"/>
                  <a:gd name="T2" fmla="*/ 30 w 65"/>
                  <a:gd name="T3" fmla="*/ 39 h 66"/>
                  <a:gd name="T4" fmla="*/ 24 w 65"/>
                  <a:gd name="T5" fmla="*/ 43 h 66"/>
                  <a:gd name="T6" fmla="*/ 25 w 65"/>
                  <a:gd name="T7" fmla="*/ 36 h 66"/>
                  <a:gd name="T8" fmla="*/ 19 w 65"/>
                  <a:gd name="T9" fmla="*/ 0 h 66"/>
                  <a:gd name="T10" fmla="*/ 1 w 65"/>
                  <a:gd name="T11" fmla="*/ 34 h 66"/>
                  <a:gd name="T12" fmla="*/ 4 w 65"/>
                  <a:gd name="T13" fmla="*/ 54 h 66"/>
                  <a:gd name="T14" fmla="*/ 11 w 65"/>
                  <a:gd name="T15" fmla="*/ 62 h 66"/>
                  <a:gd name="T16" fmla="*/ 21 w 65"/>
                  <a:gd name="T17" fmla="*/ 65 h 66"/>
                  <a:gd name="T18" fmla="*/ 40 w 65"/>
                  <a:gd name="T19" fmla="*/ 61 h 66"/>
                  <a:gd name="T20" fmla="*/ 65 w 65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65" y="32"/>
                    </a:moveTo>
                    <a:cubicBezTo>
                      <a:pt x="65" y="32"/>
                      <a:pt x="46" y="32"/>
                      <a:pt x="30" y="39"/>
                    </a:cubicBezTo>
                    <a:cubicBezTo>
                      <a:pt x="28" y="40"/>
                      <a:pt x="25" y="42"/>
                      <a:pt x="24" y="43"/>
                    </a:cubicBezTo>
                    <a:cubicBezTo>
                      <a:pt x="24" y="41"/>
                      <a:pt x="25" y="38"/>
                      <a:pt x="25" y="36"/>
                    </a:cubicBezTo>
                    <a:cubicBezTo>
                      <a:pt x="26" y="18"/>
                      <a:pt x="19" y="0"/>
                      <a:pt x="19" y="0"/>
                    </a:cubicBezTo>
                    <a:cubicBezTo>
                      <a:pt x="19" y="0"/>
                      <a:pt x="3" y="16"/>
                      <a:pt x="1" y="34"/>
                    </a:cubicBezTo>
                    <a:cubicBezTo>
                      <a:pt x="0" y="43"/>
                      <a:pt x="2" y="49"/>
                      <a:pt x="4" y="54"/>
                    </a:cubicBezTo>
                    <a:cubicBezTo>
                      <a:pt x="5" y="56"/>
                      <a:pt x="7" y="60"/>
                      <a:pt x="11" y="62"/>
                    </a:cubicBezTo>
                    <a:cubicBezTo>
                      <a:pt x="14" y="64"/>
                      <a:pt x="18" y="65"/>
                      <a:pt x="21" y="65"/>
                    </a:cubicBezTo>
                    <a:cubicBezTo>
                      <a:pt x="26" y="66"/>
                      <a:pt x="33" y="65"/>
                      <a:pt x="40" y="61"/>
                    </a:cubicBezTo>
                    <a:cubicBezTo>
                      <a:pt x="57" y="52"/>
                      <a:pt x="65" y="32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8" name="Freeform 1287">
                <a:extLst>
                  <a:ext uri="{FF2B5EF4-FFF2-40B4-BE49-F238E27FC236}">
                    <a16:creationId xmlns:a16="http://schemas.microsoft.com/office/drawing/2014/main" id="{20A258AC-7184-EDE2-8816-D15F183C1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521" y="3443357"/>
                <a:ext cx="114739" cy="114737"/>
              </a:xfrm>
              <a:custGeom>
                <a:avLst/>
                <a:gdLst>
                  <a:gd name="T0" fmla="*/ 64 w 64"/>
                  <a:gd name="T1" fmla="*/ 26 h 64"/>
                  <a:gd name="T2" fmla="*/ 29 w 64"/>
                  <a:gd name="T3" fmla="*/ 37 h 64"/>
                  <a:gd name="T4" fmla="*/ 23 w 64"/>
                  <a:gd name="T5" fmla="*/ 42 h 64"/>
                  <a:gd name="T6" fmla="*/ 24 w 64"/>
                  <a:gd name="T7" fmla="*/ 34 h 64"/>
                  <a:gd name="T8" fmla="*/ 14 w 64"/>
                  <a:gd name="T9" fmla="*/ 0 h 64"/>
                  <a:gd name="T10" fmla="*/ 0 w 64"/>
                  <a:gd name="T11" fmla="*/ 35 h 64"/>
                  <a:gd name="T12" fmla="*/ 5 w 64"/>
                  <a:gd name="T13" fmla="*/ 54 h 64"/>
                  <a:gd name="T14" fmla="*/ 13 w 64"/>
                  <a:gd name="T15" fmla="*/ 62 h 64"/>
                  <a:gd name="T16" fmla="*/ 23 w 64"/>
                  <a:gd name="T17" fmla="*/ 64 h 64"/>
                  <a:gd name="T18" fmla="*/ 42 w 64"/>
                  <a:gd name="T19" fmla="*/ 58 h 64"/>
                  <a:gd name="T20" fmla="*/ 64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6"/>
                    </a:moveTo>
                    <a:cubicBezTo>
                      <a:pt x="64" y="26"/>
                      <a:pt x="44" y="28"/>
                      <a:pt x="29" y="37"/>
                    </a:cubicBezTo>
                    <a:cubicBezTo>
                      <a:pt x="27" y="38"/>
                      <a:pt x="25" y="40"/>
                      <a:pt x="23" y="42"/>
                    </a:cubicBezTo>
                    <a:cubicBezTo>
                      <a:pt x="23" y="40"/>
                      <a:pt x="24" y="36"/>
                      <a:pt x="24" y="34"/>
                    </a:cubicBezTo>
                    <a:cubicBezTo>
                      <a:pt x="23" y="16"/>
                      <a:pt x="14" y="0"/>
                      <a:pt x="14" y="0"/>
                    </a:cubicBezTo>
                    <a:cubicBezTo>
                      <a:pt x="14" y="0"/>
                      <a:pt x="0" y="16"/>
                      <a:pt x="0" y="35"/>
                    </a:cubicBezTo>
                    <a:cubicBezTo>
                      <a:pt x="0" y="44"/>
                      <a:pt x="2" y="50"/>
                      <a:pt x="5" y="54"/>
                    </a:cubicBezTo>
                    <a:cubicBezTo>
                      <a:pt x="6" y="57"/>
                      <a:pt x="9" y="60"/>
                      <a:pt x="13" y="62"/>
                    </a:cubicBezTo>
                    <a:cubicBezTo>
                      <a:pt x="16" y="64"/>
                      <a:pt x="20" y="64"/>
                      <a:pt x="23" y="64"/>
                    </a:cubicBezTo>
                    <a:cubicBezTo>
                      <a:pt x="28" y="64"/>
                      <a:pt x="35" y="62"/>
                      <a:pt x="42" y="58"/>
                    </a:cubicBezTo>
                    <a:cubicBezTo>
                      <a:pt x="57" y="47"/>
                      <a:pt x="64" y="26"/>
                      <a:pt x="6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9" name="Freeform 1288">
                <a:extLst>
                  <a:ext uri="{FF2B5EF4-FFF2-40B4-BE49-F238E27FC236}">
                    <a16:creationId xmlns:a16="http://schemas.microsoft.com/office/drawing/2014/main" id="{EC8A6B7D-43C7-E0A4-2D84-9E28DE6FF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475" y="3339329"/>
                <a:ext cx="114739" cy="114737"/>
              </a:xfrm>
              <a:custGeom>
                <a:avLst/>
                <a:gdLst>
                  <a:gd name="T0" fmla="*/ 64 w 64"/>
                  <a:gd name="T1" fmla="*/ 21 h 64"/>
                  <a:gd name="T2" fmla="*/ 31 w 64"/>
                  <a:gd name="T3" fmla="*/ 35 h 64"/>
                  <a:gd name="T4" fmla="*/ 26 w 64"/>
                  <a:gd name="T5" fmla="*/ 41 h 64"/>
                  <a:gd name="T6" fmla="*/ 26 w 64"/>
                  <a:gd name="T7" fmla="*/ 33 h 64"/>
                  <a:gd name="T8" fmla="*/ 12 w 64"/>
                  <a:gd name="T9" fmla="*/ 0 h 64"/>
                  <a:gd name="T10" fmla="*/ 2 w 64"/>
                  <a:gd name="T11" fmla="*/ 37 h 64"/>
                  <a:gd name="T12" fmla="*/ 9 w 64"/>
                  <a:gd name="T13" fmla="*/ 55 h 64"/>
                  <a:gd name="T14" fmla="*/ 17 w 64"/>
                  <a:gd name="T15" fmla="*/ 62 h 64"/>
                  <a:gd name="T16" fmla="*/ 28 w 64"/>
                  <a:gd name="T17" fmla="*/ 63 h 64"/>
                  <a:gd name="T18" fmla="*/ 46 w 64"/>
                  <a:gd name="T19" fmla="*/ 55 h 64"/>
                  <a:gd name="T20" fmla="*/ 64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64" y="21"/>
                    </a:moveTo>
                    <a:cubicBezTo>
                      <a:pt x="64" y="21"/>
                      <a:pt x="45" y="25"/>
                      <a:pt x="31" y="35"/>
                    </a:cubicBezTo>
                    <a:cubicBezTo>
                      <a:pt x="30" y="36"/>
                      <a:pt x="27" y="39"/>
                      <a:pt x="26" y="41"/>
                    </a:cubicBezTo>
                    <a:cubicBezTo>
                      <a:pt x="26" y="39"/>
                      <a:pt x="26" y="35"/>
                      <a:pt x="26" y="33"/>
                    </a:cubicBezTo>
                    <a:cubicBezTo>
                      <a:pt x="23" y="16"/>
                      <a:pt x="12" y="0"/>
                      <a:pt x="12" y="0"/>
                    </a:cubicBezTo>
                    <a:cubicBezTo>
                      <a:pt x="12" y="0"/>
                      <a:pt x="0" y="18"/>
                      <a:pt x="2" y="37"/>
                    </a:cubicBezTo>
                    <a:cubicBezTo>
                      <a:pt x="3" y="45"/>
                      <a:pt x="6" y="51"/>
                      <a:pt x="9" y="55"/>
                    </a:cubicBezTo>
                    <a:cubicBezTo>
                      <a:pt x="10" y="58"/>
                      <a:pt x="13" y="60"/>
                      <a:pt x="17" y="62"/>
                    </a:cubicBezTo>
                    <a:cubicBezTo>
                      <a:pt x="21" y="63"/>
                      <a:pt x="25" y="64"/>
                      <a:pt x="28" y="63"/>
                    </a:cubicBezTo>
                    <a:cubicBezTo>
                      <a:pt x="33" y="62"/>
                      <a:pt x="39" y="60"/>
                      <a:pt x="46" y="55"/>
                    </a:cubicBezTo>
                    <a:cubicBezTo>
                      <a:pt x="60" y="42"/>
                      <a:pt x="64" y="21"/>
                      <a:pt x="6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0" name="Freeform 1289">
                <a:extLst>
                  <a:ext uri="{FF2B5EF4-FFF2-40B4-BE49-F238E27FC236}">
                    <a16:creationId xmlns:a16="http://schemas.microsoft.com/office/drawing/2014/main" id="{832AE90C-55F0-C9D1-1B29-F89C2381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721" y="3230710"/>
                <a:ext cx="116268" cy="111679"/>
              </a:xfrm>
              <a:custGeom>
                <a:avLst/>
                <a:gdLst>
                  <a:gd name="T0" fmla="*/ 65 w 65"/>
                  <a:gd name="T1" fmla="*/ 16 h 62"/>
                  <a:gd name="T2" fmla="*/ 33 w 65"/>
                  <a:gd name="T3" fmla="*/ 33 h 62"/>
                  <a:gd name="T4" fmla="*/ 28 w 65"/>
                  <a:gd name="T5" fmla="*/ 39 h 62"/>
                  <a:gd name="T6" fmla="*/ 28 w 65"/>
                  <a:gd name="T7" fmla="*/ 31 h 62"/>
                  <a:gd name="T8" fmla="*/ 10 w 65"/>
                  <a:gd name="T9" fmla="*/ 0 h 62"/>
                  <a:gd name="T10" fmla="*/ 4 w 65"/>
                  <a:gd name="T11" fmla="*/ 38 h 62"/>
                  <a:gd name="T12" fmla="*/ 13 w 65"/>
                  <a:gd name="T13" fmla="*/ 55 h 62"/>
                  <a:gd name="T14" fmla="*/ 22 w 65"/>
                  <a:gd name="T15" fmla="*/ 61 h 62"/>
                  <a:gd name="T16" fmla="*/ 33 w 65"/>
                  <a:gd name="T17" fmla="*/ 61 h 62"/>
                  <a:gd name="T18" fmla="*/ 50 w 65"/>
                  <a:gd name="T19" fmla="*/ 51 h 62"/>
                  <a:gd name="T20" fmla="*/ 65 w 65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2">
                    <a:moveTo>
                      <a:pt x="65" y="16"/>
                    </a:moveTo>
                    <a:cubicBezTo>
                      <a:pt x="65" y="16"/>
                      <a:pt x="46" y="21"/>
                      <a:pt x="33" y="33"/>
                    </a:cubicBezTo>
                    <a:cubicBezTo>
                      <a:pt x="31" y="34"/>
                      <a:pt x="30" y="37"/>
                      <a:pt x="28" y="39"/>
                    </a:cubicBezTo>
                    <a:cubicBezTo>
                      <a:pt x="28" y="37"/>
                      <a:pt x="28" y="33"/>
                      <a:pt x="28" y="31"/>
                    </a:cubicBezTo>
                    <a:cubicBezTo>
                      <a:pt x="23" y="14"/>
                      <a:pt x="10" y="0"/>
                      <a:pt x="10" y="0"/>
                    </a:cubicBezTo>
                    <a:cubicBezTo>
                      <a:pt x="10" y="0"/>
                      <a:pt x="0" y="19"/>
                      <a:pt x="4" y="38"/>
                    </a:cubicBezTo>
                    <a:cubicBezTo>
                      <a:pt x="6" y="46"/>
                      <a:pt x="10" y="51"/>
                      <a:pt x="13" y="55"/>
                    </a:cubicBezTo>
                    <a:cubicBezTo>
                      <a:pt x="15" y="57"/>
                      <a:pt x="18" y="60"/>
                      <a:pt x="22" y="61"/>
                    </a:cubicBezTo>
                    <a:cubicBezTo>
                      <a:pt x="26" y="62"/>
                      <a:pt x="30" y="62"/>
                      <a:pt x="33" y="61"/>
                    </a:cubicBezTo>
                    <a:cubicBezTo>
                      <a:pt x="38" y="60"/>
                      <a:pt x="44" y="57"/>
                      <a:pt x="50" y="51"/>
                    </a:cubicBezTo>
                    <a:cubicBezTo>
                      <a:pt x="63" y="37"/>
                      <a:pt x="65" y="16"/>
                      <a:pt x="6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1" name="Freeform 1290">
                <a:extLst>
                  <a:ext uri="{FF2B5EF4-FFF2-40B4-BE49-F238E27FC236}">
                    <a16:creationId xmlns:a16="http://schemas.microsoft.com/office/drawing/2014/main" id="{3F98FFA4-7A59-BCDA-118B-71F45F5A1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728" y="3119032"/>
                <a:ext cx="114739" cy="108618"/>
              </a:xfrm>
              <a:custGeom>
                <a:avLst/>
                <a:gdLst>
                  <a:gd name="T0" fmla="*/ 64 w 64"/>
                  <a:gd name="T1" fmla="*/ 10 h 60"/>
                  <a:gd name="T2" fmla="*/ 34 w 64"/>
                  <a:gd name="T3" fmla="*/ 31 h 60"/>
                  <a:gd name="T4" fmla="*/ 30 w 64"/>
                  <a:gd name="T5" fmla="*/ 37 h 60"/>
                  <a:gd name="T6" fmla="*/ 29 w 64"/>
                  <a:gd name="T7" fmla="*/ 30 h 60"/>
                  <a:gd name="T8" fmla="*/ 8 w 64"/>
                  <a:gd name="T9" fmla="*/ 0 h 60"/>
                  <a:gd name="T10" fmla="*/ 6 w 64"/>
                  <a:gd name="T11" fmla="*/ 38 h 60"/>
                  <a:gd name="T12" fmla="*/ 16 w 64"/>
                  <a:gd name="T13" fmla="*/ 55 h 60"/>
                  <a:gd name="T14" fmla="*/ 26 w 64"/>
                  <a:gd name="T15" fmla="*/ 60 h 60"/>
                  <a:gd name="T16" fmla="*/ 37 w 64"/>
                  <a:gd name="T17" fmla="*/ 59 h 60"/>
                  <a:gd name="T18" fmla="*/ 52 w 64"/>
                  <a:gd name="T19" fmla="*/ 47 h 60"/>
                  <a:gd name="T20" fmla="*/ 64 w 6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0">
                    <a:moveTo>
                      <a:pt x="64" y="10"/>
                    </a:moveTo>
                    <a:cubicBezTo>
                      <a:pt x="64" y="10"/>
                      <a:pt x="46" y="18"/>
                      <a:pt x="34" y="31"/>
                    </a:cubicBezTo>
                    <a:cubicBezTo>
                      <a:pt x="33" y="32"/>
                      <a:pt x="31" y="36"/>
                      <a:pt x="30" y="37"/>
                    </a:cubicBezTo>
                    <a:cubicBezTo>
                      <a:pt x="30" y="35"/>
                      <a:pt x="29" y="32"/>
                      <a:pt x="29" y="30"/>
                    </a:cubicBezTo>
                    <a:cubicBezTo>
                      <a:pt x="22" y="13"/>
                      <a:pt x="8" y="0"/>
                      <a:pt x="8" y="0"/>
                    </a:cubicBezTo>
                    <a:cubicBezTo>
                      <a:pt x="8" y="0"/>
                      <a:pt x="0" y="20"/>
                      <a:pt x="6" y="38"/>
                    </a:cubicBezTo>
                    <a:cubicBezTo>
                      <a:pt x="8" y="46"/>
                      <a:pt x="13" y="52"/>
                      <a:pt x="16" y="55"/>
                    </a:cubicBezTo>
                    <a:cubicBezTo>
                      <a:pt x="18" y="57"/>
                      <a:pt x="22" y="59"/>
                      <a:pt x="26" y="60"/>
                    </a:cubicBezTo>
                    <a:cubicBezTo>
                      <a:pt x="30" y="60"/>
                      <a:pt x="34" y="60"/>
                      <a:pt x="37" y="59"/>
                    </a:cubicBezTo>
                    <a:cubicBezTo>
                      <a:pt x="41" y="57"/>
                      <a:pt x="47" y="53"/>
                      <a:pt x="52" y="47"/>
                    </a:cubicBezTo>
                    <a:cubicBezTo>
                      <a:pt x="64" y="32"/>
                      <a:pt x="64" y="10"/>
                      <a:pt x="6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2" name="Freeform 1291">
                <a:extLst>
                  <a:ext uri="{FF2B5EF4-FFF2-40B4-BE49-F238E27FC236}">
                    <a16:creationId xmlns:a16="http://schemas.microsoft.com/office/drawing/2014/main" id="{2A0FDFCD-6FD8-74F8-30E5-FC14678E2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555" y="3005824"/>
                <a:ext cx="114739" cy="105558"/>
              </a:xfrm>
              <a:custGeom>
                <a:avLst/>
                <a:gdLst>
                  <a:gd name="T0" fmla="*/ 62 w 64"/>
                  <a:gd name="T1" fmla="*/ 5 h 58"/>
                  <a:gd name="T2" fmla="*/ 35 w 64"/>
                  <a:gd name="T3" fmla="*/ 28 h 58"/>
                  <a:gd name="T4" fmla="*/ 31 w 64"/>
                  <a:gd name="T5" fmla="*/ 35 h 58"/>
                  <a:gd name="T6" fmla="*/ 29 w 64"/>
                  <a:gd name="T7" fmla="*/ 28 h 58"/>
                  <a:gd name="T8" fmla="*/ 5 w 64"/>
                  <a:gd name="T9" fmla="*/ 0 h 58"/>
                  <a:gd name="T10" fmla="*/ 7 w 64"/>
                  <a:gd name="T11" fmla="*/ 39 h 58"/>
                  <a:gd name="T12" fmla="*/ 19 w 64"/>
                  <a:gd name="T13" fmla="*/ 54 h 58"/>
                  <a:gd name="T14" fmla="*/ 29 w 64"/>
                  <a:gd name="T15" fmla="*/ 58 h 58"/>
                  <a:gd name="T16" fmla="*/ 40 w 64"/>
                  <a:gd name="T17" fmla="*/ 56 h 58"/>
                  <a:gd name="T18" fmla="*/ 54 w 64"/>
                  <a:gd name="T19" fmla="*/ 42 h 58"/>
                  <a:gd name="T20" fmla="*/ 62 w 64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8">
                    <a:moveTo>
                      <a:pt x="62" y="5"/>
                    </a:moveTo>
                    <a:cubicBezTo>
                      <a:pt x="62" y="5"/>
                      <a:pt x="45" y="14"/>
                      <a:pt x="35" y="28"/>
                    </a:cubicBezTo>
                    <a:cubicBezTo>
                      <a:pt x="33" y="30"/>
                      <a:pt x="32" y="33"/>
                      <a:pt x="31" y="35"/>
                    </a:cubicBezTo>
                    <a:cubicBezTo>
                      <a:pt x="30" y="33"/>
                      <a:pt x="30" y="30"/>
                      <a:pt x="29" y="28"/>
                    </a:cubicBezTo>
                    <a:cubicBezTo>
                      <a:pt x="21" y="12"/>
                      <a:pt x="5" y="0"/>
                      <a:pt x="5" y="0"/>
                    </a:cubicBezTo>
                    <a:cubicBezTo>
                      <a:pt x="5" y="0"/>
                      <a:pt x="0" y="21"/>
                      <a:pt x="7" y="39"/>
                    </a:cubicBezTo>
                    <a:cubicBezTo>
                      <a:pt x="10" y="46"/>
                      <a:pt x="15" y="51"/>
                      <a:pt x="19" y="54"/>
                    </a:cubicBezTo>
                    <a:cubicBezTo>
                      <a:pt x="22" y="56"/>
                      <a:pt x="25" y="57"/>
                      <a:pt x="29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4" y="53"/>
                      <a:pt x="50" y="49"/>
                      <a:pt x="54" y="42"/>
                    </a:cubicBezTo>
                    <a:cubicBezTo>
                      <a:pt x="64" y="2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3" name="Freeform 1292">
                <a:extLst>
                  <a:ext uri="{FF2B5EF4-FFF2-40B4-BE49-F238E27FC236}">
                    <a16:creationId xmlns:a16="http://schemas.microsoft.com/office/drawing/2014/main" id="{069C35AF-4AEF-E182-7B59-3043FC107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615" y="2891085"/>
                <a:ext cx="114739" cy="100969"/>
              </a:xfrm>
              <a:custGeom>
                <a:avLst/>
                <a:gdLst>
                  <a:gd name="T0" fmla="*/ 59 w 64"/>
                  <a:gd name="T1" fmla="*/ 0 h 56"/>
                  <a:gd name="T2" fmla="*/ 35 w 64"/>
                  <a:gd name="T3" fmla="*/ 26 h 56"/>
                  <a:gd name="T4" fmla="*/ 32 w 64"/>
                  <a:gd name="T5" fmla="*/ 33 h 56"/>
                  <a:gd name="T6" fmla="*/ 29 w 64"/>
                  <a:gd name="T7" fmla="*/ 26 h 56"/>
                  <a:gd name="T8" fmla="*/ 3 w 64"/>
                  <a:gd name="T9" fmla="*/ 1 h 56"/>
                  <a:gd name="T10" fmla="*/ 9 w 64"/>
                  <a:gd name="T11" fmla="*/ 39 h 56"/>
                  <a:gd name="T12" fmla="*/ 23 w 64"/>
                  <a:gd name="T13" fmla="*/ 53 h 56"/>
                  <a:gd name="T14" fmla="*/ 33 w 64"/>
                  <a:gd name="T15" fmla="*/ 56 h 56"/>
                  <a:gd name="T16" fmla="*/ 43 w 64"/>
                  <a:gd name="T17" fmla="*/ 53 h 56"/>
                  <a:gd name="T18" fmla="*/ 56 w 64"/>
                  <a:gd name="T19" fmla="*/ 38 h 56"/>
                  <a:gd name="T20" fmla="*/ 59 w 64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6">
                    <a:moveTo>
                      <a:pt x="59" y="0"/>
                    </a:moveTo>
                    <a:cubicBezTo>
                      <a:pt x="59" y="0"/>
                      <a:pt x="44" y="11"/>
                      <a:pt x="35" y="26"/>
                    </a:cubicBezTo>
                    <a:cubicBezTo>
                      <a:pt x="34" y="28"/>
                      <a:pt x="33" y="31"/>
                      <a:pt x="32" y="33"/>
                    </a:cubicBezTo>
                    <a:cubicBezTo>
                      <a:pt x="31" y="31"/>
                      <a:pt x="30" y="28"/>
                      <a:pt x="29" y="26"/>
                    </a:cubicBezTo>
                    <a:cubicBezTo>
                      <a:pt x="20" y="11"/>
                      <a:pt x="3" y="1"/>
                      <a:pt x="3" y="1"/>
                    </a:cubicBezTo>
                    <a:cubicBezTo>
                      <a:pt x="3" y="1"/>
                      <a:pt x="0" y="23"/>
                      <a:pt x="9" y="39"/>
                    </a:cubicBezTo>
                    <a:cubicBezTo>
                      <a:pt x="13" y="47"/>
                      <a:pt x="18" y="51"/>
                      <a:pt x="23" y="53"/>
                    </a:cubicBezTo>
                    <a:cubicBezTo>
                      <a:pt x="25" y="55"/>
                      <a:pt x="29" y="56"/>
                      <a:pt x="33" y="56"/>
                    </a:cubicBezTo>
                    <a:cubicBezTo>
                      <a:pt x="37" y="56"/>
                      <a:pt x="41" y="54"/>
                      <a:pt x="43" y="53"/>
                    </a:cubicBezTo>
                    <a:cubicBezTo>
                      <a:pt x="47" y="50"/>
                      <a:pt x="52" y="45"/>
                      <a:pt x="56" y="38"/>
                    </a:cubicBezTo>
                    <a:cubicBezTo>
                      <a:pt x="64" y="21"/>
                      <a:pt x="59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4" name="Freeform 1293">
                <a:extLst>
                  <a:ext uri="{FF2B5EF4-FFF2-40B4-BE49-F238E27FC236}">
                    <a16:creationId xmlns:a16="http://schemas.microsoft.com/office/drawing/2014/main" id="{9B15FB89-CE14-317E-DAB2-14209900A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436" y="2767167"/>
                <a:ext cx="114739" cy="107089"/>
              </a:xfrm>
              <a:custGeom>
                <a:avLst/>
                <a:gdLst>
                  <a:gd name="T0" fmla="*/ 57 w 64"/>
                  <a:gd name="T1" fmla="*/ 0 h 59"/>
                  <a:gd name="T2" fmla="*/ 35 w 64"/>
                  <a:gd name="T3" fmla="*/ 29 h 59"/>
                  <a:gd name="T4" fmla="*/ 34 w 64"/>
                  <a:gd name="T5" fmla="*/ 36 h 59"/>
                  <a:gd name="T6" fmla="*/ 30 w 64"/>
                  <a:gd name="T7" fmla="*/ 29 h 59"/>
                  <a:gd name="T8" fmla="*/ 1 w 64"/>
                  <a:gd name="T9" fmla="*/ 8 h 59"/>
                  <a:gd name="T10" fmla="*/ 11 w 64"/>
                  <a:gd name="T11" fmla="*/ 45 h 59"/>
                  <a:gd name="T12" fmla="*/ 26 w 64"/>
                  <a:gd name="T13" fmla="*/ 57 h 59"/>
                  <a:gd name="T14" fmla="*/ 37 w 64"/>
                  <a:gd name="T15" fmla="*/ 59 h 59"/>
                  <a:gd name="T16" fmla="*/ 46 w 64"/>
                  <a:gd name="T17" fmla="*/ 55 h 59"/>
                  <a:gd name="T18" fmla="*/ 58 w 64"/>
                  <a:gd name="T19" fmla="*/ 38 h 59"/>
                  <a:gd name="T20" fmla="*/ 5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57" y="0"/>
                    </a:moveTo>
                    <a:cubicBezTo>
                      <a:pt x="57" y="0"/>
                      <a:pt x="42" y="13"/>
                      <a:pt x="35" y="29"/>
                    </a:cubicBezTo>
                    <a:cubicBezTo>
                      <a:pt x="35" y="31"/>
                      <a:pt x="34" y="34"/>
                      <a:pt x="34" y="36"/>
                    </a:cubicBezTo>
                    <a:cubicBezTo>
                      <a:pt x="32" y="34"/>
                      <a:pt x="31" y="31"/>
                      <a:pt x="30" y="29"/>
                    </a:cubicBezTo>
                    <a:cubicBezTo>
                      <a:pt x="19" y="16"/>
                      <a:pt x="1" y="8"/>
                      <a:pt x="1" y="8"/>
                    </a:cubicBezTo>
                    <a:cubicBezTo>
                      <a:pt x="1" y="8"/>
                      <a:pt x="0" y="29"/>
                      <a:pt x="11" y="45"/>
                    </a:cubicBezTo>
                    <a:cubicBezTo>
                      <a:pt x="16" y="52"/>
                      <a:pt x="21" y="55"/>
                      <a:pt x="26" y="57"/>
                    </a:cubicBezTo>
                    <a:cubicBezTo>
                      <a:pt x="29" y="59"/>
                      <a:pt x="32" y="59"/>
                      <a:pt x="37" y="59"/>
                    </a:cubicBezTo>
                    <a:cubicBezTo>
                      <a:pt x="41" y="58"/>
                      <a:pt x="44" y="56"/>
                      <a:pt x="46" y="55"/>
                    </a:cubicBezTo>
                    <a:cubicBezTo>
                      <a:pt x="50" y="51"/>
                      <a:pt x="55" y="46"/>
                      <a:pt x="58" y="38"/>
                    </a:cubicBezTo>
                    <a:cubicBezTo>
                      <a:pt x="64" y="21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5" name="Freeform 1294">
                <a:extLst>
                  <a:ext uri="{FF2B5EF4-FFF2-40B4-BE49-F238E27FC236}">
                    <a16:creationId xmlns:a16="http://schemas.microsoft.com/office/drawing/2014/main" id="{16004ECA-78BF-0AC5-C094-16F803F8C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18" y="2646312"/>
                <a:ext cx="114739" cy="110147"/>
              </a:xfrm>
              <a:custGeom>
                <a:avLst/>
                <a:gdLst>
                  <a:gd name="T0" fmla="*/ 55 w 64"/>
                  <a:gd name="T1" fmla="*/ 0 h 61"/>
                  <a:gd name="T2" fmla="*/ 36 w 64"/>
                  <a:gd name="T3" fmla="*/ 30 h 61"/>
                  <a:gd name="T4" fmla="*/ 35 w 64"/>
                  <a:gd name="T5" fmla="*/ 38 h 61"/>
                  <a:gd name="T6" fmla="*/ 30 w 64"/>
                  <a:gd name="T7" fmla="*/ 32 h 61"/>
                  <a:gd name="T8" fmla="*/ 0 w 64"/>
                  <a:gd name="T9" fmla="*/ 13 h 61"/>
                  <a:gd name="T10" fmla="*/ 13 w 64"/>
                  <a:gd name="T11" fmla="*/ 49 h 61"/>
                  <a:gd name="T12" fmla="*/ 30 w 64"/>
                  <a:gd name="T13" fmla="*/ 60 h 61"/>
                  <a:gd name="T14" fmla="*/ 40 w 64"/>
                  <a:gd name="T15" fmla="*/ 60 h 61"/>
                  <a:gd name="T16" fmla="*/ 50 w 64"/>
                  <a:gd name="T17" fmla="*/ 55 h 61"/>
                  <a:gd name="T18" fmla="*/ 59 w 64"/>
                  <a:gd name="T19" fmla="*/ 38 h 61"/>
                  <a:gd name="T20" fmla="*/ 55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55" y="0"/>
                    </a:moveTo>
                    <a:cubicBezTo>
                      <a:pt x="55" y="0"/>
                      <a:pt x="41" y="14"/>
                      <a:pt x="36" y="30"/>
                    </a:cubicBezTo>
                    <a:cubicBezTo>
                      <a:pt x="35" y="32"/>
                      <a:pt x="35" y="36"/>
                      <a:pt x="35" y="38"/>
                    </a:cubicBezTo>
                    <a:cubicBezTo>
                      <a:pt x="34" y="36"/>
                      <a:pt x="32" y="33"/>
                      <a:pt x="30" y="32"/>
                    </a:cubicBezTo>
                    <a:cubicBezTo>
                      <a:pt x="18" y="19"/>
                      <a:pt x="0" y="13"/>
                      <a:pt x="0" y="13"/>
                    </a:cubicBezTo>
                    <a:cubicBezTo>
                      <a:pt x="0" y="13"/>
                      <a:pt x="1" y="35"/>
                      <a:pt x="13" y="49"/>
                    </a:cubicBezTo>
                    <a:cubicBezTo>
                      <a:pt x="19" y="55"/>
                      <a:pt x="25" y="58"/>
                      <a:pt x="30" y="60"/>
                    </a:cubicBezTo>
                    <a:cubicBezTo>
                      <a:pt x="32" y="61"/>
                      <a:pt x="36" y="61"/>
                      <a:pt x="40" y="60"/>
                    </a:cubicBezTo>
                    <a:cubicBezTo>
                      <a:pt x="44" y="59"/>
                      <a:pt x="48" y="57"/>
                      <a:pt x="50" y="55"/>
                    </a:cubicBezTo>
                    <a:cubicBezTo>
                      <a:pt x="53" y="51"/>
                      <a:pt x="57" y="46"/>
                      <a:pt x="59" y="38"/>
                    </a:cubicBezTo>
                    <a:cubicBezTo>
                      <a:pt x="64" y="19"/>
                      <a:pt x="55" y="0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6" name="Freeform 1295">
                <a:extLst>
                  <a:ext uri="{FF2B5EF4-FFF2-40B4-BE49-F238E27FC236}">
                    <a16:creationId xmlns:a16="http://schemas.microsoft.com/office/drawing/2014/main" id="{5EF4BE56-0FE3-9BA1-B6EE-328942BCA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32" y="2528513"/>
                <a:ext cx="114739" cy="113208"/>
              </a:xfrm>
              <a:custGeom>
                <a:avLst/>
                <a:gdLst>
                  <a:gd name="T0" fmla="*/ 53 w 64"/>
                  <a:gd name="T1" fmla="*/ 0 h 63"/>
                  <a:gd name="T2" fmla="*/ 38 w 64"/>
                  <a:gd name="T3" fmla="*/ 33 h 63"/>
                  <a:gd name="T4" fmla="*/ 38 w 64"/>
                  <a:gd name="T5" fmla="*/ 40 h 63"/>
                  <a:gd name="T6" fmla="*/ 32 w 64"/>
                  <a:gd name="T7" fmla="*/ 35 h 63"/>
                  <a:gd name="T8" fmla="*/ 0 w 64"/>
                  <a:gd name="T9" fmla="*/ 19 h 63"/>
                  <a:gd name="T10" fmla="*/ 17 w 64"/>
                  <a:gd name="T11" fmla="*/ 53 h 63"/>
                  <a:gd name="T12" fmla="*/ 35 w 64"/>
                  <a:gd name="T13" fmla="*/ 63 h 63"/>
                  <a:gd name="T14" fmla="*/ 45 w 64"/>
                  <a:gd name="T15" fmla="*/ 62 h 63"/>
                  <a:gd name="T16" fmla="*/ 54 w 64"/>
                  <a:gd name="T17" fmla="*/ 56 h 63"/>
                  <a:gd name="T18" fmla="*/ 62 w 64"/>
                  <a:gd name="T19" fmla="*/ 37 h 63"/>
                  <a:gd name="T20" fmla="*/ 53 w 64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3">
                    <a:moveTo>
                      <a:pt x="53" y="0"/>
                    </a:moveTo>
                    <a:cubicBezTo>
                      <a:pt x="53" y="0"/>
                      <a:pt x="41" y="16"/>
                      <a:pt x="38" y="33"/>
                    </a:cubicBezTo>
                    <a:cubicBezTo>
                      <a:pt x="37" y="35"/>
                      <a:pt x="38" y="38"/>
                      <a:pt x="38" y="40"/>
                    </a:cubicBezTo>
                    <a:cubicBezTo>
                      <a:pt x="36" y="39"/>
                      <a:pt x="34" y="36"/>
                      <a:pt x="32" y="35"/>
                    </a:cubicBezTo>
                    <a:cubicBezTo>
                      <a:pt x="19" y="24"/>
                      <a:pt x="0" y="19"/>
                      <a:pt x="0" y="19"/>
                    </a:cubicBezTo>
                    <a:cubicBezTo>
                      <a:pt x="0" y="19"/>
                      <a:pt x="3" y="41"/>
                      <a:pt x="17" y="53"/>
                    </a:cubicBezTo>
                    <a:cubicBezTo>
                      <a:pt x="23" y="59"/>
                      <a:pt x="30" y="61"/>
                      <a:pt x="35" y="63"/>
                    </a:cubicBezTo>
                    <a:cubicBezTo>
                      <a:pt x="37" y="63"/>
                      <a:pt x="41" y="63"/>
                      <a:pt x="45" y="62"/>
                    </a:cubicBezTo>
                    <a:cubicBezTo>
                      <a:pt x="49" y="60"/>
                      <a:pt x="52" y="58"/>
                      <a:pt x="54" y="56"/>
                    </a:cubicBezTo>
                    <a:cubicBezTo>
                      <a:pt x="57" y="52"/>
                      <a:pt x="61" y="46"/>
                      <a:pt x="62" y="37"/>
                    </a:cubicBezTo>
                    <a:cubicBezTo>
                      <a:pt x="64" y="19"/>
                      <a:pt x="53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7" name="Freeform 1296">
                <a:extLst>
                  <a:ext uri="{FF2B5EF4-FFF2-40B4-BE49-F238E27FC236}">
                    <a16:creationId xmlns:a16="http://schemas.microsoft.com/office/drawing/2014/main" id="{782E8EBC-7DFB-B760-1D2A-7A8F016A5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407" y="2415305"/>
                <a:ext cx="114739" cy="116268"/>
              </a:xfrm>
              <a:custGeom>
                <a:avLst/>
                <a:gdLst>
                  <a:gd name="T0" fmla="*/ 51 w 64"/>
                  <a:gd name="T1" fmla="*/ 0 h 65"/>
                  <a:gd name="T2" fmla="*/ 39 w 64"/>
                  <a:gd name="T3" fmla="*/ 34 h 65"/>
                  <a:gd name="T4" fmla="*/ 40 w 64"/>
                  <a:gd name="T5" fmla="*/ 42 h 65"/>
                  <a:gd name="T6" fmla="*/ 34 w 64"/>
                  <a:gd name="T7" fmla="*/ 37 h 65"/>
                  <a:gd name="T8" fmla="*/ 0 w 64"/>
                  <a:gd name="T9" fmla="*/ 25 h 65"/>
                  <a:gd name="T10" fmla="*/ 21 w 64"/>
                  <a:gd name="T11" fmla="*/ 57 h 65"/>
                  <a:gd name="T12" fmla="*/ 39 w 64"/>
                  <a:gd name="T13" fmla="*/ 64 h 65"/>
                  <a:gd name="T14" fmla="*/ 49 w 64"/>
                  <a:gd name="T15" fmla="*/ 62 h 65"/>
                  <a:gd name="T16" fmla="*/ 57 w 64"/>
                  <a:gd name="T17" fmla="*/ 55 h 65"/>
                  <a:gd name="T18" fmla="*/ 63 w 64"/>
                  <a:gd name="T19" fmla="*/ 36 h 65"/>
                  <a:gd name="T20" fmla="*/ 51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51" y="0"/>
                    </a:moveTo>
                    <a:cubicBezTo>
                      <a:pt x="51" y="0"/>
                      <a:pt x="41" y="17"/>
                      <a:pt x="39" y="34"/>
                    </a:cubicBezTo>
                    <a:cubicBezTo>
                      <a:pt x="39" y="36"/>
                      <a:pt x="40" y="40"/>
                      <a:pt x="40" y="42"/>
                    </a:cubicBezTo>
                    <a:cubicBezTo>
                      <a:pt x="38" y="41"/>
                      <a:pt x="36" y="38"/>
                      <a:pt x="34" y="37"/>
                    </a:cubicBezTo>
                    <a:cubicBezTo>
                      <a:pt x="19" y="27"/>
                      <a:pt x="0" y="25"/>
                      <a:pt x="0" y="25"/>
                    </a:cubicBezTo>
                    <a:cubicBezTo>
                      <a:pt x="0" y="25"/>
                      <a:pt x="6" y="46"/>
                      <a:pt x="21" y="57"/>
                    </a:cubicBezTo>
                    <a:cubicBezTo>
                      <a:pt x="27" y="62"/>
                      <a:pt x="34" y="64"/>
                      <a:pt x="39" y="64"/>
                    </a:cubicBezTo>
                    <a:cubicBezTo>
                      <a:pt x="42" y="65"/>
                      <a:pt x="46" y="64"/>
                      <a:pt x="49" y="62"/>
                    </a:cubicBezTo>
                    <a:cubicBezTo>
                      <a:pt x="53" y="60"/>
                      <a:pt x="56" y="58"/>
                      <a:pt x="57" y="55"/>
                    </a:cubicBezTo>
                    <a:cubicBezTo>
                      <a:pt x="60" y="51"/>
                      <a:pt x="63" y="45"/>
                      <a:pt x="63" y="36"/>
                    </a:cubicBezTo>
                    <a:cubicBezTo>
                      <a:pt x="64" y="18"/>
                      <a:pt x="51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8" name="Freeform 1297">
                <a:extLst>
                  <a:ext uri="{FF2B5EF4-FFF2-40B4-BE49-F238E27FC236}">
                    <a16:creationId xmlns:a16="http://schemas.microsoft.com/office/drawing/2014/main" id="{68BC943A-497F-E7CE-41BD-00077B16A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274" y="2309747"/>
                <a:ext cx="117799" cy="116268"/>
              </a:xfrm>
              <a:custGeom>
                <a:avLst/>
                <a:gdLst>
                  <a:gd name="T0" fmla="*/ 48 w 65"/>
                  <a:gd name="T1" fmla="*/ 0 h 65"/>
                  <a:gd name="T2" fmla="*/ 40 w 65"/>
                  <a:gd name="T3" fmla="*/ 35 h 65"/>
                  <a:gd name="T4" fmla="*/ 41 w 65"/>
                  <a:gd name="T5" fmla="*/ 42 h 65"/>
                  <a:gd name="T6" fmla="*/ 35 w 65"/>
                  <a:gd name="T7" fmla="*/ 38 h 65"/>
                  <a:gd name="T8" fmla="*/ 0 w 65"/>
                  <a:gd name="T9" fmla="*/ 29 h 65"/>
                  <a:gd name="T10" fmla="*/ 24 w 65"/>
                  <a:gd name="T11" fmla="*/ 59 h 65"/>
                  <a:gd name="T12" fmla="*/ 43 w 65"/>
                  <a:gd name="T13" fmla="*/ 65 h 65"/>
                  <a:gd name="T14" fmla="*/ 53 w 65"/>
                  <a:gd name="T15" fmla="*/ 62 h 65"/>
                  <a:gd name="T16" fmla="*/ 61 w 65"/>
                  <a:gd name="T17" fmla="*/ 54 h 65"/>
                  <a:gd name="T18" fmla="*/ 64 w 65"/>
                  <a:gd name="T19" fmla="*/ 34 h 65"/>
                  <a:gd name="T20" fmla="*/ 48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48" y="0"/>
                    </a:moveTo>
                    <a:cubicBezTo>
                      <a:pt x="48" y="0"/>
                      <a:pt x="40" y="17"/>
                      <a:pt x="40" y="35"/>
                    </a:cubicBezTo>
                    <a:cubicBezTo>
                      <a:pt x="40" y="37"/>
                      <a:pt x="41" y="40"/>
                      <a:pt x="41" y="42"/>
                    </a:cubicBezTo>
                    <a:cubicBezTo>
                      <a:pt x="40" y="41"/>
                      <a:pt x="37" y="39"/>
                      <a:pt x="35" y="38"/>
                    </a:cubicBezTo>
                    <a:cubicBezTo>
                      <a:pt x="19" y="30"/>
                      <a:pt x="0" y="29"/>
                      <a:pt x="0" y="29"/>
                    </a:cubicBezTo>
                    <a:cubicBezTo>
                      <a:pt x="0" y="29"/>
                      <a:pt x="8" y="50"/>
                      <a:pt x="24" y="59"/>
                    </a:cubicBezTo>
                    <a:cubicBezTo>
                      <a:pt x="31" y="64"/>
                      <a:pt x="38" y="64"/>
                      <a:pt x="43" y="65"/>
                    </a:cubicBezTo>
                    <a:cubicBezTo>
                      <a:pt x="46" y="65"/>
                      <a:pt x="50" y="64"/>
                      <a:pt x="53" y="62"/>
                    </a:cubicBezTo>
                    <a:cubicBezTo>
                      <a:pt x="57" y="59"/>
                      <a:pt x="59" y="56"/>
                      <a:pt x="61" y="54"/>
                    </a:cubicBezTo>
                    <a:cubicBezTo>
                      <a:pt x="63" y="49"/>
                      <a:pt x="65" y="43"/>
                      <a:pt x="64" y="34"/>
                    </a:cubicBezTo>
                    <a:cubicBezTo>
                      <a:pt x="63" y="15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9" name="Freeform 1298">
                <a:extLst>
                  <a:ext uri="{FF2B5EF4-FFF2-40B4-BE49-F238E27FC236}">
                    <a16:creationId xmlns:a16="http://schemas.microsoft.com/office/drawing/2014/main" id="{15A703BB-6B8D-C36C-24F4-74CF6CEF0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492" y="2208776"/>
                <a:ext cx="119328" cy="117797"/>
              </a:xfrm>
              <a:custGeom>
                <a:avLst/>
                <a:gdLst>
                  <a:gd name="T0" fmla="*/ 44 w 66"/>
                  <a:gd name="T1" fmla="*/ 0 h 66"/>
                  <a:gd name="T2" fmla="*/ 40 w 66"/>
                  <a:gd name="T3" fmla="*/ 36 h 66"/>
                  <a:gd name="T4" fmla="*/ 42 w 66"/>
                  <a:gd name="T5" fmla="*/ 43 h 66"/>
                  <a:gd name="T6" fmla="*/ 35 w 66"/>
                  <a:gd name="T7" fmla="*/ 39 h 66"/>
                  <a:gd name="T8" fmla="*/ 0 w 66"/>
                  <a:gd name="T9" fmla="*/ 35 h 66"/>
                  <a:gd name="T10" fmla="*/ 27 w 66"/>
                  <a:gd name="T11" fmla="*/ 62 h 66"/>
                  <a:gd name="T12" fmla="*/ 46 w 66"/>
                  <a:gd name="T13" fmla="*/ 65 h 66"/>
                  <a:gd name="T14" fmla="*/ 56 w 66"/>
                  <a:gd name="T15" fmla="*/ 61 h 66"/>
                  <a:gd name="T16" fmla="*/ 62 w 66"/>
                  <a:gd name="T17" fmla="*/ 53 h 66"/>
                  <a:gd name="T18" fmla="*/ 64 w 66"/>
                  <a:gd name="T19" fmla="*/ 33 h 66"/>
                  <a:gd name="T20" fmla="*/ 44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44" y="0"/>
                    </a:moveTo>
                    <a:cubicBezTo>
                      <a:pt x="44" y="0"/>
                      <a:pt x="38" y="18"/>
                      <a:pt x="40" y="36"/>
                    </a:cubicBezTo>
                    <a:cubicBezTo>
                      <a:pt x="40" y="38"/>
                      <a:pt x="42" y="41"/>
                      <a:pt x="42" y="43"/>
                    </a:cubicBezTo>
                    <a:cubicBezTo>
                      <a:pt x="40" y="42"/>
                      <a:pt x="37" y="40"/>
                      <a:pt x="35" y="39"/>
                    </a:cubicBezTo>
                    <a:cubicBezTo>
                      <a:pt x="19" y="33"/>
                      <a:pt x="0" y="35"/>
                      <a:pt x="0" y="35"/>
                    </a:cubicBezTo>
                    <a:cubicBezTo>
                      <a:pt x="0" y="35"/>
                      <a:pt x="10" y="54"/>
                      <a:pt x="27" y="62"/>
                    </a:cubicBezTo>
                    <a:cubicBezTo>
                      <a:pt x="34" y="65"/>
                      <a:pt x="41" y="66"/>
                      <a:pt x="46" y="65"/>
                    </a:cubicBezTo>
                    <a:cubicBezTo>
                      <a:pt x="49" y="65"/>
                      <a:pt x="53" y="64"/>
                      <a:pt x="56" y="61"/>
                    </a:cubicBezTo>
                    <a:cubicBezTo>
                      <a:pt x="59" y="58"/>
                      <a:pt x="62" y="55"/>
                      <a:pt x="62" y="53"/>
                    </a:cubicBezTo>
                    <a:cubicBezTo>
                      <a:pt x="64" y="48"/>
                      <a:pt x="66" y="41"/>
                      <a:pt x="64" y="33"/>
                    </a:cubicBezTo>
                    <a:cubicBezTo>
                      <a:pt x="61" y="14"/>
                      <a:pt x="44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0" name="Freeform 1299">
                <a:extLst>
                  <a:ext uri="{FF2B5EF4-FFF2-40B4-BE49-F238E27FC236}">
                    <a16:creationId xmlns:a16="http://schemas.microsoft.com/office/drawing/2014/main" id="{2C80155B-5D60-AE10-D3EF-06B70C31B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468" y="2116986"/>
                <a:ext cx="120857" cy="117797"/>
              </a:xfrm>
              <a:custGeom>
                <a:avLst/>
                <a:gdLst>
                  <a:gd name="T0" fmla="*/ 41 w 67"/>
                  <a:gd name="T1" fmla="*/ 0 h 66"/>
                  <a:gd name="T2" fmla="*/ 40 w 67"/>
                  <a:gd name="T3" fmla="*/ 36 h 66"/>
                  <a:gd name="T4" fmla="*/ 43 w 67"/>
                  <a:gd name="T5" fmla="*/ 43 h 66"/>
                  <a:gd name="T6" fmla="*/ 36 w 67"/>
                  <a:gd name="T7" fmla="*/ 40 h 66"/>
                  <a:gd name="T8" fmla="*/ 0 w 67"/>
                  <a:gd name="T9" fmla="*/ 39 h 66"/>
                  <a:gd name="T10" fmla="*/ 30 w 67"/>
                  <a:gd name="T11" fmla="*/ 63 h 66"/>
                  <a:gd name="T12" fmla="*/ 50 w 67"/>
                  <a:gd name="T13" fmla="*/ 64 h 66"/>
                  <a:gd name="T14" fmla="*/ 59 w 67"/>
                  <a:gd name="T15" fmla="*/ 59 h 66"/>
                  <a:gd name="T16" fmla="*/ 65 w 67"/>
                  <a:gd name="T17" fmla="*/ 50 h 66"/>
                  <a:gd name="T18" fmla="*/ 64 w 67"/>
                  <a:gd name="T19" fmla="*/ 30 h 66"/>
                  <a:gd name="T20" fmla="*/ 41 w 67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6">
                    <a:moveTo>
                      <a:pt x="41" y="0"/>
                    </a:moveTo>
                    <a:cubicBezTo>
                      <a:pt x="41" y="0"/>
                      <a:pt x="37" y="19"/>
                      <a:pt x="40" y="36"/>
                    </a:cubicBezTo>
                    <a:cubicBezTo>
                      <a:pt x="41" y="38"/>
                      <a:pt x="43" y="41"/>
                      <a:pt x="43" y="43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5"/>
                      <a:pt x="0" y="39"/>
                      <a:pt x="0" y="39"/>
                    </a:cubicBezTo>
                    <a:cubicBezTo>
                      <a:pt x="0" y="39"/>
                      <a:pt x="12" y="57"/>
                      <a:pt x="30" y="63"/>
                    </a:cubicBezTo>
                    <a:cubicBezTo>
                      <a:pt x="38" y="66"/>
                      <a:pt x="45" y="65"/>
                      <a:pt x="50" y="64"/>
                    </a:cubicBezTo>
                    <a:cubicBezTo>
                      <a:pt x="52" y="64"/>
                      <a:pt x="56" y="62"/>
                      <a:pt x="59" y="59"/>
                    </a:cubicBezTo>
                    <a:cubicBezTo>
                      <a:pt x="62" y="56"/>
                      <a:pt x="64" y="53"/>
                      <a:pt x="65" y="50"/>
                    </a:cubicBezTo>
                    <a:cubicBezTo>
                      <a:pt x="66" y="45"/>
                      <a:pt x="67" y="39"/>
                      <a:pt x="64" y="30"/>
                    </a:cubicBezTo>
                    <a:cubicBezTo>
                      <a:pt x="59" y="12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1" name="Freeform 1300">
                <a:extLst>
                  <a:ext uri="{FF2B5EF4-FFF2-40B4-BE49-F238E27FC236}">
                    <a16:creationId xmlns:a16="http://schemas.microsoft.com/office/drawing/2014/main" id="{6C746FAF-9D99-21A6-416F-EABC4AA92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328" y="2034375"/>
                <a:ext cx="119328" cy="117797"/>
              </a:xfrm>
              <a:custGeom>
                <a:avLst/>
                <a:gdLst>
                  <a:gd name="T0" fmla="*/ 37 w 66"/>
                  <a:gd name="T1" fmla="*/ 0 h 66"/>
                  <a:gd name="T2" fmla="*/ 40 w 66"/>
                  <a:gd name="T3" fmla="*/ 36 h 66"/>
                  <a:gd name="T4" fmla="*/ 43 w 66"/>
                  <a:gd name="T5" fmla="*/ 42 h 66"/>
                  <a:gd name="T6" fmla="*/ 36 w 66"/>
                  <a:gd name="T7" fmla="*/ 40 h 66"/>
                  <a:gd name="T8" fmla="*/ 0 w 66"/>
                  <a:gd name="T9" fmla="*/ 43 h 66"/>
                  <a:gd name="T10" fmla="*/ 32 w 66"/>
                  <a:gd name="T11" fmla="*/ 64 h 66"/>
                  <a:gd name="T12" fmla="*/ 52 w 66"/>
                  <a:gd name="T13" fmla="*/ 63 h 66"/>
                  <a:gd name="T14" fmla="*/ 61 w 66"/>
                  <a:gd name="T15" fmla="*/ 57 h 66"/>
                  <a:gd name="T16" fmla="*/ 65 w 66"/>
                  <a:gd name="T17" fmla="*/ 48 h 66"/>
                  <a:gd name="T18" fmla="*/ 63 w 66"/>
                  <a:gd name="T19" fmla="*/ 28 h 66"/>
                  <a:gd name="T20" fmla="*/ 37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37" y="0"/>
                    </a:moveTo>
                    <a:cubicBezTo>
                      <a:pt x="37" y="0"/>
                      <a:pt x="34" y="19"/>
                      <a:pt x="40" y="36"/>
                    </a:cubicBezTo>
                    <a:cubicBezTo>
                      <a:pt x="41" y="38"/>
                      <a:pt x="43" y="41"/>
                      <a:pt x="43" y="42"/>
                    </a:cubicBezTo>
                    <a:cubicBezTo>
                      <a:pt x="42" y="42"/>
                      <a:pt x="38" y="40"/>
                      <a:pt x="36" y="40"/>
                    </a:cubicBezTo>
                    <a:cubicBezTo>
                      <a:pt x="19" y="37"/>
                      <a:pt x="0" y="43"/>
                      <a:pt x="0" y="43"/>
                    </a:cubicBezTo>
                    <a:cubicBezTo>
                      <a:pt x="0" y="43"/>
                      <a:pt x="14" y="60"/>
                      <a:pt x="32" y="64"/>
                    </a:cubicBezTo>
                    <a:cubicBezTo>
                      <a:pt x="41" y="66"/>
                      <a:pt x="47" y="65"/>
                      <a:pt x="52" y="63"/>
                    </a:cubicBezTo>
                    <a:cubicBezTo>
                      <a:pt x="55" y="62"/>
                      <a:pt x="58" y="60"/>
                      <a:pt x="61" y="57"/>
                    </a:cubicBezTo>
                    <a:cubicBezTo>
                      <a:pt x="64" y="54"/>
                      <a:pt x="65" y="50"/>
                      <a:pt x="65" y="48"/>
                    </a:cubicBezTo>
                    <a:cubicBezTo>
                      <a:pt x="66" y="42"/>
                      <a:pt x="66" y="36"/>
                      <a:pt x="63" y="28"/>
                    </a:cubicBezTo>
                    <a:cubicBezTo>
                      <a:pt x="56" y="10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2" name="Freeform 1301">
                <a:extLst>
                  <a:ext uri="{FF2B5EF4-FFF2-40B4-BE49-F238E27FC236}">
                    <a16:creationId xmlns:a16="http://schemas.microsoft.com/office/drawing/2014/main" id="{CF75CA93-BAA0-7F0E-9F55-564D1CEE1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538" y="1962472"/>
                <a:ext cx="117799" cy="116268"/>
              </a:xfrm>
              <a:custGeom>
                <a:avLst/>
                <a:gdLst>
                  <a:gd name="T0" fmla="*/ 32 w 65"/>
                  <a:gd name="T1" fmla="*/ 0 h 65"/>
                  <a:gd name="T2" fmla="*/ 39 w 65"/>
                  <a:gd name="T3" fmla="*/ 35 h 65"/>
                  <a:gd name="T4" fmla="*/ 43 w 65"/>
                  <a:gd name="T5" fmla="*/ 41 h 65"/>
                  <a:gd name="T6" fmla="*/ 35 w 65"/>
                  <a:gd name="T7" fmla="*/ 40 h 65"/>
                  <a:gd name="T8" fmla="*/ 0 w 65"/>
                  <a:gd name="T9" fmla="*/ 46 h 65"/>
                  <a:gd name="T10" fmla="*/ 34 w 65"/>
                  <a:gd name="T11" fmla="*/ 64 h 65"/>
                  <a:gd name="T12" fmla="*/ 54 w 65"/>
                  <a:gd name="T13" fmla="*/ 61 h 65"/>
                  <a:gd name="T14" fmla="*/ 62 w 65"/>
                  <a:gd name="T15" fmla="*/ 54 h 65"/>
                  <a:gd name="T16" fmla="*/ 65 w 65"/>
                  <a:gd name="T17" fmla="*/ 44 h 65"/>
                  <a:gd name="T18" fmla="*/ 61 w 65"/>
                  <a:gd name="T19" fmla="*/ 25 h 65"/>
                  <a:gd name="T20" fmla="*/ 32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cubicBezTo>
                      <a:pt x="32" y="0"/>
                      <a:pt x="31" y="19"/>
                      <a:pt x="39" y="35"/>
                    </a:cubicBezTo>
                    <a:cubicBezTo>
                      <a:pt x="40" y="37"/>
                      <a:pt x="42" y="40"/>
                      <a:pt x="43" y="41"/>
                    </a:cubicBezTo>
                    <a:cubicBezTo>
                      <a:pt x="41" y="41"/>
                      <a:pt x="38" y="40"/>
                      <a:pt x="35" y="40"/>
                    </a:cubicBezTo>
                    <a:cubicBezTo>
                      <a:pt x="18" y="39"/>
                      <a:pt x="0" y="46"/>
                      <a:pt x="0" y="46"/>
                    </a:cubicBezTo>
                    <a:cubicBezTo>
                      <a:pt x="0" y="46"/>
                      <a:pt x="15" y="62"/>
                      <a:pt x="34" y="64"/>
                    </a:cubicBezTo>
                    <a:cubicBezTo>
                      <a:pt x="43" y="65"/>
                      <a:pt x="49" y="63"/>
                      <a:pt x="54" y="61"/>
                    </a:cubicBezTo>
                    <a:cubicBezTo>
                      <a:pt x="56" y="60"/>
                      <a:pt x="59" y="58"/>
                      <a:pt x="62" y="54"/>
                    </a:cubicBezTo>
                    <a:cubicBezTo>
                      <a:pt x="64" y="50"/>
                      <a:pt x="65" y="47"/>
                      <a:pt x="65" y="44"/>
                    </a:cubicBezTo>
                    <a:cubicBezTo>
                      <a:pt x="65" y="39"/>
                      <a:pt x="65" y="32"/>
                      <a:pt x="61" y="25"/>
                    </a:cubicBezTo>
                    <a:cubicBezTo>
                      <a:pt x="52" y="8"/>
                      <a:pt x="32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3" name="Freeform 1302">
                <a:extLst>
                  <a:ext uri="{FF2B5EF4-FFF2-40B4-BE49-F238E27FC236}">
                    <a16:creationId xmlns:a16="http://schemas.microsoft.com/office/drawing/2014/main" id="{3B692BD5-C7E6-7293-8A80-BD81938BC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096" y="1899750"/>
                <a:ext cx="117799" cy="114737"/>
              </a:xfrm>
              <a:custGeom>
                <a:avLst/>
                <a:gdLst>
                  <a:gd name="T0" fmla="*/ 27 w 65"/>
                  <a:gd name="T1" fmla="*/ 0 h 64"/>
                  <a:gd name="T2" fmla="*/ 38 w 65"/>
                  <a:gd name="T3" fmla="*/ 35 h 64"/>
                  <a:gd name="T4" fmla="*/ 42 w 65"/>
                  <a:gd name="T5" fmla="*/ 40 h 64"/>
                  <a:gd name="T6" fmla="*/ 35 w 65"/>
                  <a:gd name="T7" fmla="*/ 40 h 64"/>
                  <a:gd name="T8" fmla="*/ 0 w 65"/>
                  <a:gd name="T9" fmla="*/ 50 h 64"/>
                  <a:gd name="T10" fmla="*/ 36 w 65"/>
                  <a:gd name="T11" fmla="*/ 64 h 64"/>
                  <a:gd name="T12" fmla="*/ 55 w 65"/>
                  <a:gd name="T13" fmla="*/ 59 h 64"/>
                  <a:gd name="T14" fmla="*/ 63 w 65"/>
                  <a:gd name="T15" fmla="*/ 51 h 64"/>
                  <a:gd name="T16" fmla="*/ 65 w 65"/>
                  <a:gd name="T17" fmla="*/ 41 h 64"/>
                  <a:gd name="T18" fmla="*/ 58 w 65"/>
                  <a:gd name="T19" fmla="*/ 22 h 64"/>
                  <a:gd name="T20" fmla="*/ 27 w 65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4">
                    <a:moveTo>
                      <a:pt x="27" y="0"/>
                    </a:moveTo>
                    <a:cubicBezTo>
                      <a:pt x="27" y="0"/>
                      <a:pt x="29" y="20"/>
                      <a:pt x="38" y="35"/>
                    </a:cubicBezTo>
                    <a:cubicBezTo>
                      <a:pt x="39" y="36"/>
                      <a:pt x="41" y="39"/>
                      <a:pt x="42" y="40"/>
                    </a:cubicBezTo>
                    <a:cubicBezTo>
                      <a:pt x="41" y="40"/>
                      <a:pt x="37" y="40"/>
                      <a:pt x="35" y="40"/>
                    </a:cubicBezTo>
                    <a:cubicBezTo>
                      <a:pt x="17" y="41"/>
                      <a:pt x="0" y="50"/>
                      <a:pt x="0" y="50"/>
                    </a:cubicBezTo>
                    <a:cubicBezTo>
                      <a:pt x="0" y="50"/>
                      <a:pt x="17" y="64"/>
                      <a:pt x="36" y="64"/>
                    </a:cubicBezTo>
                    <a:cubicBezTo>
                      <a:pt x="45" y="64"/>
                      <a:pt x="51" y="61"/>
                      <a:pt x="55" y="59"/>
                    </a:cubicBezTo>
                    <a:cubicBezTo>
                      <a:pt x="58" y="58"/>
                      <a:pt x="60" y="55"/>
                      <a:pt x="63" y="51"/>
                    </a:cubicBezTo>
                    <a:cubicBezTo>
                      <a:pt x="65" y="47"/>
                      <a:pt x="65" y="44"/>
                      <a:pt x="65" y="41"/>
                    </a:cubicBezTo>
                    <a:cubicBezTo>
                      <a:pt x="65" y="36"/>
                      <a:pt x="63" y="29"/>
                      <a:pt x="58" y="22"/>
                    </a:cubicBezTo>
                    <a:cubicBezTo>
                      <a:pt x="48" y="7"/>
                      <a:pt x="27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4" name="Freeform 1303">
                <a:extLst>
                  <a:ext uri="{FF2B5EF4-FFF2-40B4-BE49-F238E27FC236}">
                    <a16:creationId xmlns:a16="http://schemas.microsoft.com/office/drawing/2014/main" id="{C7603BE9-4D44-AFAE-35AE-A42D01702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599" y="1849264"/>
                <a:ext cx="114739" cy="116268"/>
              </a:xfrm>
              <a:custGeom>
                <a:avLst/>
                <a:gdLst>
                  <a:gd name="T0" fmla="*/ 21 w 63"/>
                  <a:gd name="T1" fmla="*/ 0 h 65"/>
                  <a:gd name="T2" fmla="*/ 35 w 63"/>
                  <a:gd name="T3" fmla="*/ 33 h 65"/>
                  <a:gd name="T4" fmla="*/ 41 w 63"/>
                  <a:gd name="T5" fmla="*/ 39 h 65"/>
                  <a:gd name="T6" fmla="*/ 33 w 63"/>
                  <a:gd name="T7" fmla="*/ 39 h 65"/>
                  <a:gd name="T8" fmla="*/ 0 w 63"/>
                  <a:gd name="T9" fmla="*/ 53 h 65"/>
                  <a:gd name="T10" fmla="*/ 37 w 63"/>
                  <a:gd name="T11" fmla="*/ 63 h 65"/>
                  <a:gd name="T12" fmla="*/ 55 w 63"/>
                  <a:gd name="T13" fmla="*/ 56 h 65"/>
                  <a:gd name="T14" fmla="*/ 62 w 63"/>
                  <a:gd name="T15" fmla="*/ 47 h 65"/>
                  <a:gd name="T16" fmla="*/ 63 w 63"/>
                  <a:gd name="T17" fmla="*/ 37 h 65"/>
                  <a:gd name="T18" fmla="*/ 55 w 63"/>
                  <a:gd name="T19" fmla="*/ 19 h 65"/>
                  <a:gd name="T20" fmla="*/ 21 w 6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5">
                    <a:moveTo>
                      <a:pt x="21" y="0"/>
                    </a:moveTo>
                    <a:cubicBezTo>
                      <a:pt x="21" y="0"/>
                      <a:pt x="25" y="19"/>
                      <a:pt x="35" y="33"/>
                    </a:cubicBezTo>
                    <a:cubicBezTo>
                      <a:pt x="36" y="35"/>
                      <a:pt x="39" y="37"/>
                      <a:pt x="41" y="39"/>
                    </a:cubicBezTo>
                    <a:cubicBezTo>
                      <a:pt x="39" y="39"/>
                      <a:pt x="35" y="38"/>
                      <a:pt x="33" y="39"/>
                    </a:cubicBezTo>
                    <a:cubicBezTo>
                      <a:pt x="16" y="42"/>
                      <a:pt x="0" y="53"/>
                      <a:pt x="0" y="53"/>
                    </a:cubicBezTo>
                    <a:cubicBezTo>
                      <a:pt x="0" y="53"/>
                      <a:pt x="18" y="65"/>
                      <a:pt x="37" y="63"/>
                    </a:cubicBezTo>
                    <a:cubicBezTo>
                      <a:pt x="45" y="62"/>
                      <a:pt x="51" y="59"/>
                      <a:pt x="55" y="56"/>
                    </a:cubicBezTo>
                    <a:cubicBezTo>
                      <a:pt x="57" y="54"/>
                      <a:pt x="60" y="51"/>
                      <a:pt x="62" y="47"/>
                    </a:cubicBezTo>
                    <a:cubicBezTo>
                      <a:pt x="63" y="43"/>
                      <a:pt x="63" y="40"/>
                      <a:pt x="63" y="37"/>
                    </a:cubicBezTo>
                    <a:cubicBezTo>
                      <a:pt x="62" y="32"/>
                      <a:pt x="60" y="25"/>
                      <a:pt x="55" y="19"/>
                    </a:cubicBezTo>
                    <a:cubicBezTo>
                      <a:pt x="42" y="5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5" name="Freeform 1304">
                <a:extLst>
                  <a:ext uri="{FF2B5EF4-FFF2-40B4-BE49-F238E27FC236}">
                    <a16:creationId xmlns:a16="http://schemas.microsoft.com/office/drawing/2014/main" id="{BA2806B9-ACCB-285D-B8BA-C7CF9863C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099" y="1844675"/>
                <a:ext cx="110150" cy="64254"/>
              </a:xfrm>
              <a:custGeom>
                <a:avLst/>
                <a:gdLst>
                  <a:gd name="T0" fmla="*/ 31 w 61"/>
                  <a:gd name="T1" fmla="*/ 30 h 35"/>
                  <a:gd name="T2" fmla="*/ 0 w 61"/>
                  <a:gd name="T3" fmla="*/ 6 h 35"/>
                  <a:gd name="T4" fmla="*/ 39 w 61"/>
                  <a:gd name="T5" fmla="*/ 5 h 35"/>
                  <a:gd name="T6" fmla="*/ 59 w 61"/>
                  <a:gd name="T7" fmla="*/ 26 h 35"/>
                  <a:gd name="T8" fmla="*/ 31 w 61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31" y="30"/>
                    </a:moveTo>
                    <a:cubicBezTo>
                      <a:pt x="14" y="24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5"/>
                    </a:cubicBezTo>
                    <a:cubicBezTo>
                      <a:pt x="55" y="11"/>
                      <a:pt x="61" y="19"/>
                      <a:pt x="59" y="26"/>
                    </a:cubicBezTo>
                    <a:cubicBezTo>
                      <a:pt x="57" y="32"/>
                      <a:pt x="47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6" name="Freeform 1305">
                <a:extLst>
                  <a:ext uri="{FF2B5EF4-FFF2-40B4-BE49-F238E27FC236}">
                    <a16:creationId xmlns:a16="http://schemas.microsoft.com/office/drawing/2014/main" id="{D97BB50C-8DF0-0337-535A-625DBEE77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4021637"/>
                <a:ext cx="105560" cy="114737"/>
              </a:xfrm>
              <a:custGeom>
                <a:avLst/>
                <a:gdLst>
                  <a:gd name="T0" fmla="*/ 0 w 59"/>
                  <a:gd name="T1" fmla="*/ 57 h 64"/>
                  <a:gd name="T2" fmla="*/ 28 w 59"/>
                  <a:gd name="T3" fmla="*/ 36 h 64"/>
                  <a:gd name="T4" fmla="*/ 36 w 59"/>
                  <a:gd name="T5" fmla="*/ 34 h 64"/>
                  <a:gd name="T6" fmla="*/ 29 w 59"/>
                  <a:gd name="T7" fmla="*/ 30 h 64"/>
                  <a:gd name="T8" fmla="*/ 7 w 59"/>
                  <a:gd name="T9" fmla="*/ 1 h 64"/>
                  <a:gd name="T10" fmla="*/ 45 w 59"/>
                  <a:gd name="T11" fmla="*/ 11 h 64"/>
                  <a:gd name="T12" fmla="*/ 57 w 59"/>
                  <a:gd name="T13" fmla="*/ 26 h 64"/>
                  <a:gd name="T14" fmla="*/ 59 w 59"/>
                  <a:gd name="T15" fmla="*/ 37 h 64"/>
                  <a:gd name="T16" fmla="*/ 54 w 59"/>
                  <a:gd name="T17" fmla="*/ 47 h 64"/>
                  <a:gd name="T18" fmla="*/ 38 w 59"/>
                  <a:gd name="T19" fmla="*/ 58 h 64"/>
                  <a:gd name="T20" fmla="*/ 0 w 59"/>
                  <a:gd name="T21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64">
                    <a:moveTo>
                      <a:pt x="0" y="57"/>
                    </a:moveTo>
                    <a:cubicBezTo>
                      <a:pt x="0" y="57"/>
                      <a:pt x="12" y="42"/>
                      <a:pt x="28" y="36"/>
                    </a:cubicBezTo>
                    <a:cubicBezTo>
                      <a:pt x="30" y="35"/>
                      <a:pt x="34" y="34"/>
                      <a:pt x="36" y="34"/>
                    </a:cubicBezTo>
                    <a:cubicBezTo>
                      <a:pt x="34" y="33"/>
                      <a:pt x="31" y="31"/>
                      <a:pt x="29" y="30"/>
                    </a:cubicBezTo>
                    <a:cubicBezTo>
                      <a:pt x="16" y="19"/>
                      <a:pt x="7" y="1"/>
                      <a:pt x="7" y="1"/>
                    </a:cubicBezTo>
                    <a:cubicBezTo>
                      <a:pt x="7" y="1"/>
                      <a:pt x="29" y="0"/>
                      <a:pt x="45" y="11"/>
                    </a:cubicBezTo>
                    <a:cubicBezTo>
                      <a:pt x="51" y="16"/>
                      <a:pt x="55" y="22"/>
                      <a:pt x="57" y="26"/>
                    </a:cubicBezTo>
                    <a:cubicBezTo>
                      <a:pt x="58" y="29"/>
                      <a:pt x="59" y="32"/>
                      <a:pt x="59" y="37"/>
                    </a:cubicBezTo>
                    <a:cubicBezTo>
                      <a:pt x="58" y="41"/>
                      <a:pt x="56" y="44"/>
                      <a:pt x="54" y="47"/>
                    </a:cubicBezTo>
                    <a:cubicBezTo>
                      <a:pt x="51" y="50"/>
                      <a:pt x="46" y="55"/>
                      <a:pt x="38" y="58"/>
                    </a:cubicBezTo>
                    <a:cubicBezTo>
                      <a:pt x="20" y="64"/>
                      <a:pt x="0" y="57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7" name="Freeform 1306">
                <a:extLst>
                  <a:ext uri="{FF2B5EF4-FFF2-40B4-BE49-F238E27FC236}">
                    <a16:creationId xmlns:a16="http://schemas.microsoft.com/office/drawing/2014/main" id="{02CCE9A9-C698-6412-23D5-FB9EE0920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580" y="4000219"/>
                <a:ext cx="111679" cy="114737"/>
              </a:xfrm>
              <a:custGeom>
                <a:avLst/>
                <a:gdLst>
                  <a:gd name="T0" fmla="*/ 0 w 62"/>
                  <a:gd name="T1" fmla="*/ 55 h 64"/>
                  <a:gd name="T2" fmla="*/ 31 w 62"/>
                  <a:gd name="T3" fmla="*/ 36 h 64"/>
                  <a:gd name="T4" fmla="*/ 39 w 62"/>
                  <a:gd name="T5" fmla="*/ 35 h 64"/>
                  <a:gd name="T6" fmla="*/ 33 w 62"/>
                  <a:gd name="T7" fmla="*/ 31 h 64"/>
                  <a:gd name="T8" fmla="*/ 14 w 62"/>
                  <a:gd name="T9" fmla="*/ 0 h 64"/>
                  <a:gd name="T10" fmla="*/ 50 w 62"/>
                  <a:gd name="T11" fmla="*/ 13 h 64"/>
                  <a:gd name="T12" fmla="*/ 61 w 62"/>
                  <a:gd name="T13" fmla="*/ 30 h 64"/>
                  <a:gd name="T14" fmla="*/ 61 w 62"/>
                  <a:gd name="T15" fmla="*/ 40 h 64"/>
                  <a:gd name="T16" fmla="*/ 56 w 62"/>
                  <a:gd name="T17" fmla="*/ 50 h 64"/>
                  <a:gd name="T18" fmla="*/ 38 w 62"/>
                  <a:gd name="T19" fmla="*/ 59 h 64"/>
                  <a:gd name="T20" fmla="*/ 0 w 62"/>
                  <a:gd name="T21" fmla="*/ 5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4">
                    <a:moveTo>
                      <a:pt x="0" y="55"/>
                    </a:moveTo>
                    <a:cubicBezTo>
                      <a:pt x="0" y="55"/>
                      <a:pt x="15" y="41"/>
                      <a:pt x="31" y="36"/>
                    </a:cubicBezTo>
                    <a:cubicBezTo>
                      <a:pt x="33" y="35"/>
                      <a:pt x="37" y="35"/>
                      <a:pt x="39" y="35"/>
                    </a:cubicBezTo>
                    <a:cubicBezTo>
                      <a:pt x="37" y="34"/>
                      <a:pt x="34" y="32"/>
                      <a:pt x="33" y="31"/>
                    </a:cubicBezTo>
                    <a:cubicBezTo>
                      <a:pt x="20" y="18"/>
                      <a:pt x="14" y="0"/>
                      <a:pt x="14" y="0"/>
                    </a:cubicBezTo>
                    <a:cubicBezTo>
                      <a:pt x="14" y="0"/>
                      <a:pt x="36" y="1"/>
                      <a:pt x="50" y="13"/>
                    </a:cubicBezTo>
                    <a:cubicBezTo>
                      <a:pt x="56" y="19"/>
                      <a:pt x="59" y="25"/>
                      <a:pt x="61" y="30"/>
                    </a:cubicBezTo>
                    <a:cubicBezTo>
                      <a:pt x="62" y="32"/>
                      <a:pt x="62" y="36"/>
                      <a:pt x="61" y="40"/>
                    </a:cubicBezTo>
                    <a:cubicBezTo>
                      <a:pt x="60" y="45"/>
                      <a:pt x="58" y="48"/>
                      <a:pt x="56" y="50"/>
                    </a:cubicBezTo>
                    <a:cubicBezTo>
                      <a:pt x="52" y="53"/>
                      <a:pt x="47" y="57"/>
                      <a:pt x="38" y="59"/>
                    </a:cubicBezTo>
                    <a:cubicBezTo>
                      <a:pt x="20" y="64"/>
                      <a:pt x="0" y="55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8" name="Freeform 1307">
                <a:extLst>
                  <a:ext uri="{FF2B5EF4-FFF2-40B4-BE49-F238E27FC236}">
                    <a16:creationId xmlns:a16="http://schemas.microsoft.com/office/drawing/2014/main" id="{496CD029-4B2C-E5B8-373E-8EBD06A0F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9783" y="3965033"/>
                <a:ext cx="113208" cy="114737"/>
              </a:xfrm>
              <a:custGeom>
                <a:avLst/>
                <a:gdLst>
                  <a:gd name="T0" fmla="*/ 0 w 63"/>
                  <a:gd name="T1" fmla="*/ 53 h 64"/>
                  <a:gd name="T2" fmla="*/ 32 w 63"/>
                  <a:gd name="T3" fmla="*/ 38 h 64"/>
                  <a:gd name="T4" fmla="*/ 40 w 63"/>
                  <a:gd name="T5" fmla="*/ 38 h 64"/>
                  <a:gd name="T6" fmla="*/ 34 w 63"/>
                  <a:gd name="T7" fmla="*/ 33 h 64"/>
                  <a:gd name="T8" fmla="*/ 19 w 63"/>
                  <a:gd name="T9" fmla="*/ 0 h 64"/>
                  <a:gd name="T10" fmla="*/ 53 w 63"/>
                  <a:gd name="T11" fmla="*/ 17 h 64"/>
                  <a:gd name="T12" fmla="*/ 62 w 63"/>
                  <a:gd name="T13" fmla="*/ 35 h 64"/>
                  <a:gd name="T14" fmla="*/ 62 w 63"/>
                  <a:gd name="T15" fmla="*/ 45 h 64"/>
                  <a:gd name="T16" fmla="*/ 56 w 63"/>
                  <a:gd name="T17" fmla="*/ 54 h 64"/>
                  <a:gd name="T18" fmla="*/ 37 w 63"/>
                  <a:gd name="T19" fmla="*/ 62 h 64"/>
                  <a:gd name="T20" fmla="*/ 0 w 63"/>
                  <a:gd name="T21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4">
                    <a:moveTo>
                      <a:pt x="0" y="53"/>
                    </a:moveTo>
                    <a:cubicBezTo>
                      <a:pt x="0" y="53"/>
                      <a:pt x="15" y="41"/>
                      <a:pt x="32" y="38"/>
                    </a:cubicBezTo>
                    <a:cubicBezTo>
                      <a:pt x="35" y="38"/>
                      <a:pt x="38" y="38"/>
                      <a:pt x="40" y="38"/>
                    </a:cubicBezTo>
                    <a:cubicBezTo>
                      <a:pt x="39" y="36"/>
                      <a:pt x="36" y="34"/>
                      <a:pt x="34" y="33"/>
                    </a:cubicBezTo>
                    <a:cubicBezTo>
                      <a:pt x="23" y="19"/>
                      <a:pt x="19" y="0"/>
                      <a:pt x="19" y="0"/>
                    </a:cubicBezTo>
                    <a:cubicBezTo>
                      <a:pt x="19" y="0"/>
                      <a:pt x="41" y="3"/>
                      <a:pt x="53" y="17"/>
                    </a:cubicBezTo>
                    <a:cubicBezTo>
                      <a:pt x="59" y="23"/>
                      <a:pt x="61" y="30"/>
                      <a:pt x="62" y="35"/>
                    </a:cubicBezTo>
                    <a:cubicBezTo>
                      <a:pt x="63" y="37"/>
                      <a:pt x="63" y="41"/>
                      <a:pt x="62" y="45"/>
                    </a:cubicBezTo>
                    <a:cubicBezTo>
                      <a:pt x="60" y="49"/>
                      <a:pt x="58" y="52"/>
                      <a:pt x="56" y="54"/>
                    </a:cubicBezTo>
                    <a:cubicBezTo>
                      <a:pt x="51" y="57"/>
                      <a:pt x="46" y="61"/>
                      <a:pt x="37" y="62"/>
                    </a:cubicBezTo>
                    <a:cubicBezTo>
                      <a:pt x="19" y="64"/>
                      <a:pt x="0" y="53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9" name="Freeform 1308">
                <a:extLst>
                  <a:ext uri="{FF2B5EF4-FFF2-40B4-BE49-F238E27FC236}">
                    <a16:creationId xmlns:a16="http://schemas.microsoft.com/office/drawing/2014/main" id="{E5B79B37-2BA9-5905-B959-48DE80A31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575" y="3917608"/>
                <a:ext cx="114739" cy="114737"/>
              </a:xfrm>
              <a:custGeom>
                <a:avLst/>
                <a:gdLst>
                  <a:gd name="T0" fmla="*/ 0 w 64"/>
                  <a:gd name="T1" fmla="*/ 51 h 64"/>
                  <a:gd name="T2" fmla="*/ 34 w 64"/>
                  <a:gd name="T3" fmla="*/ 39 h 64"/>
                  <a:gd name="T4" fmla="*/ 42 w 64"/>
                  <a:gd name="T5" fmla="*/ 40 h 64"/>
                  <a:gd name="T6" fmla="*/ 36 w 64"/>
                  <a:gd name="T7" fmla="*/ 34 h 64"/>
                  <a:gd name="T8" fmla="*/ 25 w 64"/>
                  <a:gd name="T9" fmla="*/ 0 h 64"/>
                  <a:gd name="T10" fmla="*/ 57 w 64"/>
                  <a:gd name="T11" fmla="*/ 21 h 64"/>
                  <a:gd name="T12" fmla="*/ 64 w 64"/>
                  <a:gd name="T13" fmla="*/ 39 h 64"/>
                  <a:gd name="T14" fmla="*/ 62 w 64"/>
                  <a:gd name="T15" fmla="*/ 50 h 64"/>
                  <a:gd name="T16" fmla="*/ 55 w 64"/>
                  <a:gd name="T17" fmla="*/ 58 h 64"/>
                  <a:gd name="T18" fmla="*/ 36 w 64"/>
                  <a:gd name="T19" fmla="*/ 63 h 64"/>
                  <a:gd name="T20" fmla="*/ 0 w 64"/>
                  <a:gd name="T21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51"/>
                    </a:moveTo>
                    <a:cubicBezTo>
                      <a:pt x="0" y="51"/>
                      <a:pt x="17" y="41"/>
                      <a:pt x="34" y="39"/>
                    </a:cubicBezTo>
                    <a:cubicBezTo>
                      <a:pt x="36" y="39"/>
                      <a:pt x="40" y="40"/>
                      <a:pt x="42" y="40"/>
                    </a:cubicBezTo>
                    <a:cubicBezTo>
                      <a:pt x="40" y="38"/>
                      <a:pt x="38" y="36"/>
                      <a:pt x="36" y="34"/>
                    </a:cubicBezTo>
                    <a:cubicBezTo>
                      <a:pt x="27" y="19"/>
                      <a:pt x="25" y="0"/>
                      <a:pt x="25" y="0"/>
                    </a:cubicBezTo>
                    <a:cubicBezTo>
                      <a:pt x="25" y="0"/>
                      <a:pt x="46" y="6"/>
                      <a:pt x="57" y="21"/>
                    </a:cubicBezTo>
                    <a:cubicBezTo>
                      <a:pt x="62" y="28"/>
                      <a:pt x="64" y="34"/>
                      <a:pt x="64" y="39"/>
                    </a:cubicBezTo>
                    <a:cubicBezTo>
                      <a:pt x="64" y="42"/>
                      <a:pt x="64" y="46"/>
                      <a:pt x="62" y="50"/>
                    </a:cubicBezTo>
                    <a:cubicBezTo>
                      <a:pt x="60" y="54"/>
                      <a:pt x="58" y="56"/>
                      <a:pt x="55" y="58"/>
                    </a:cubicBezTo>
                    <a:cubicBezTo>
                      <a:pt x="51" y="60"/>
                      <a:pt x="45" y="63"/>
                      <a:pt x="36" y="63"/>
                    </a:cubicBezTo>
                    <a:cubicBezTo>
                      <a:pt x="17" y="64"/>
                      <a:pt x="0" y="51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0" name="Freeform 1309">
                <a:extLst>
                  <a:ext uri="{FF2B5EF4-FFF2-40B4-BE49-F238E27FC236}">
                    <a16:creationId xmlns:a16="http://schemas.microsoft.com/office/drawing/2014/main" id="{6BDBB805-395E-9DA7-F07E-4917C831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486" y="3861004"/>
                <a:ext cx="116268" cy="116268"/>
              </a:xfrm>
              <a:custGeom>
                <a:avLst/>
                <a:gdLst>
                  <a:gd name="T0" fmla="*/ 0 w 65"/>
                  <a:gd name="T1" fmla="*/ 48 h 65"/>
                  <a:gd name="T2" fmla="*/ 35 w 65"/>
                  <a:gd name="T3" fmla="*/ 40 h 65"/>
                  <a:gd name="T4" fmla="*/ 43 w 65"/>
                  <a:gd name="T5" fmla="*/ 41 h 65"/>
                  <a:gd name="T6" fmla="*/ 38 w 65"/>
                  <a:gd name="T7" fmla="*/ 35 h 65"/>
                  <a:gd name="T8" fmla="*/ 30 w 65"/>
                  <a:gd name="T9" fmla="*/ 0 h 65"/>
                  <a:gd name="T10" fmla="*/ 60 w 65"/>
                  <a:gd name="T11" fmla="*/ 24 h 65"/>
                  <a:gd name="T12" fmla="*/ 65 w 65"/>
                  <a:gd name="T13" fmla="*/ 43 h 65"/>
                  <a:gd name="T14" fmla="*/ 62 w 65"/>
                  <a:gd name="T15" fmla="*/ 53 h 65"/>
                  <a:gd name="T16" fmla="*/ 55 w 65"/>
                  <a:gd name="T17" fmla="*/ 61 h 65"/>
                  <a:gd name="T18" fmla="*/ 35 w 65"/>
                  <a:gd name="T19" fmla="*/ 64 h 65"/>
                  <a:gd name="T20" fmla="*/ 0 w 65"/>
                  <a:gd name="T21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0" y="48"/>
                    </a:moveTo>
                    <a:cubicBezTo>
                      <a:pt x="0" y="48"/>
                      <a:pt x="18" y="40"/>
                      <a:pt x="35" y="40"/>
                    </a:cubicBezTo>
                    <a:cubicBezTo>
                      <a:pt x="38" y="40"/>
                      <a:pt x="41" y="41"/>
                      <a:pt x="43" y="41"/>
                    </a:cubicBezTo>
                    <a:cubicBezTo>
                      <a:pt x="42" y="40"/>
                      <a:pt x="39" y="37"/>
                      <a:pt x="38" y="35"/>
                    </a:cubicBezTo>
                    <a:cubicBezTo>
                      <a:pt x="31" y="20"/>
                      <a:pt x="30" y="0"/>
                      <a:pt x="30" y="0"/>
                    </a:cubicBezTo>
                    <a:cubicBezTo>
                      <a:pt x="30" y="0"/>
                      <a:pt x="50" y="8"/>
                      <a:pt x="60" y="24"/>
                    </a:cubicBezTo>
                    <a:cubicBezTo>
                      <a:pt x="64" y="31"/>
                      <a:pt x="65" y="38"/>
                      <a:pt x="65" y="43"/>
                    </a:cubicBezTo>
                    <a:cubicBezTo>
                      <a:pt x="65" y="46"/>
                      <a:pt x="65" y="50"/>
                      <a:pt x="62" y="53"/>
                    </a:cubicBezTo>
                    <a:cubicBezTo>
                      <a:pt x="60" y="57"/>
                      <a:pt x="57" y="60"/>
                      <a:pt x="55" y="61"/>
                    </a:cubicBezTo>
                    <a:cubicBezTo>
                      <a:pt x="50" y="63"/>
                      <a:pt x="44" y="65"/>
                      <a:pt x="35" y="64"/>
                    </a:cubicBezTo>
                    <a:cubicBezTo>
                      <a:pt x="16" y="63"/>
                      <a:pt x="0" y="4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1" name="Freeform 1310">
                <a:extLst>
                  <a:ext uri="{FF2B5EF4-FFF2-40B4-BE49-F238E27FC236}">
                    <a16:creationId xmlns:a16="http://schemas.microsoft.com/office/drawing/2014/main" id="{CCF37E14-3F1F-809D-D2ED-819145B63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046" y="3793691"/>
                <a:ext cx="116268" cy="119328"/>
              </a:xfrm>
              <a:custGeom>
                <a:avLst/>
                <a:gdLst>
                  <a:gd name="T0" fmla="*/ 0 w 65"/>
                  <a:gd name="T1" fmla="*/ 45 h 66"/>
                  <a:gd name="T2" fmla="*/ 35 w 65"/>
                  <a:gd name="T3" fmla="*/ 40 h 66"/>
                  <a:gd name="T4" fmla="*/ 43 w 65"/>
                  <a:gd name="T5" fmla="*/ 42 h 66"/>
                  <a:gd name="T6" fmla="*/ 39 w 65"/>
                  <a:gd name="T7" fmla="*/ 36 h 66"/>
                  <a:gd name="T8" fmla="*/ 34 w 65"/>
                  <a:gd name="T9" fmla="*/ 0 h 66"/>
                  <a:gd name="T10" fmla="*/ 62 w 65"/>
                  <a:gd name="T11" fmla="*/ 27 h 66"/>
                  <a:gd name="T12" fmla="*/ 65 w 65"/>
                  <a:gd name="T13" fmla="*/ 46 h 66"/>
                  <a:gd name="T14" fmla="*/ 61 w 65"/>
                  <a:gd name="T15" fmla="*/ 56 h 66"/>
                  <a:gd name="T16" fmla="*/ 52 w 65"/>
                  <a:gd name="T17" fmla="*/ 63 h 66"/>
                  <a:gd name="T18" fmla="*/ 33 w 65"/>
                  <a:gd name="T19" fmla="*/ 64 h 66"/>
                  <a:gd name="T20" fmla="*/ 0 w 65"/>
                  <a:gd name="T21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0" y="45"/>
                    </a:moveTo>
                    <a:cubicBezTo>
                      <a:pt x="0" y="45"/>
                      <a:pt x="18" y="38"/>
                      <a:pt x="35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39" y="36"/>
                    </a:cubicBezTo>
                    <a:cubicBezTo>
                      <a:pt x="33" y="19"/>
                      <a:pt x="34" y="0"/>
                      <a:pt x="34" y="0"/>
                    </a:cubicBezTo>
                    <a:cubicBezTo>
                      <a:pt x="34" y="0"/>
                      <a:pt x="54" y="10"/>
                      <a:pt x="62" y="27"/>
                    </a:cubicBezTo>
                    <a:cubicBezTo>
                      <a:pt x="65" y="35"/>
                      <a:pt x="65" y="41"/>
                      <a:pt x="65" y="46"/>
                    </a:cubicBezTo>
                    <a:cubicBezTo>
                      <a:pt x="65" y="49"/>
                      <a:pt x="63" y="53"/>
                      <a:pt x="61" y="56"/>
                    </a:cubicBezTo>
                    <a:cubicBezTo>
                      <a:pt x="58" y="60"/>
                      <a:pt x="55" y="62"/>
                      <a:pt x="52" y="63"/>
                    </a:cubicBezTo>
                    <a:cubicBezTo>
                      <a:pt x="48" y="64"/>
                      <a:pt x="41" y="66"/>
                      <a:pt x="33" y="64"/>
                    </a:cubicBezTo>
                    <a:cubicBezTo>
                      <a:pt x="14" y="61"/>
                      <a:pt x="0" y="45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2" name="Freeform 1311">
                <a:extLst>
                  <a:ext uri="{FF2B5EF4-FFF2-40B4-BE49-F238E27FC236}">
                    <a16:creationId xmlns:a16="http://schemas.microsoft.com/office/drawing/2014/main" id="{0D39BCDC-804E-E0A9-C05E-027E0145A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56" y="3718729"/>
                <a:ext cx="119328" cy="117797"/>
              </a:xfrm>
              <a:custGeom>
                <a:avLst/>
                <a:gdLst>
                  <a:gd name="T0" fmla="*/ 0 w 66"/>
                  <a:gd name="T1" fmla="*/ 40 h 66"/>
                  <a:gd name="T2" fmla="*/ 36 w 66"/>
                  <a:gd name="T3" fmla="*/ 40 h 66"/>
                  <a:gd name="T4" fmla="*/ 43 w 66"/>
                  <a:gd name="T5" fmla="*/ 42 h 66"/>
                  <a:gd name="T6" fmla="*/ 40 w 66"/>
                  <a:gd name="T7" fmla="*/ 35 h 66"/>
                  <a:gd name="T8" fmla="*/ 39 w 66"/>
                  <a:gd name="T9" fmla="*/ 0 h 66"/>
                  <a:gd name="T10" fmla="*/ 63 w 66"/>
                  <a:gd name="T11" fmla="*/ 29 h 66"/>
                  <a:gd name="T12" fmla="*/ 64 w 66"/>
                  <a:gd name="T13" fmla="*/ 49 h 66"/>
                  <a:gd name="T14" fmla="*/ 59 w 66"/>
                  <a:gd name="T15" fmla="*/ 58 h 66"/>
                  <a:gd name="T16" fmla="*/ 50 w 66"/>
                  <a:gd name="T17" fmla="*/ 64 h 66"/>
                  <a:gd name="T18" fmla="*/ 30 w 66"/>
                  <a:gd name="T19" fmla="*/ 63 h 66"/>
                  <a:gd name="T20" fmla="*/ 0 w 66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40"/>
                    </a:moveTo>
                    <a:cubicBezTo>
                      <a:pt x="0" y="40"/>
                      <a:pt x="19" y="36"/>
                      <a:pt x="36" y="40"/>
                    </a:cubicBezTo>
                    <a:cubicBezTo>
                      <a:pt x="38" y="40"/>
                      <a:pt x="41" y="42"/>
                      <a:pt x="43" y="42"/>
                    </a:cubicBezTo>
                    <a:cubicBezTo>
                      <a:pt x="42" y="41"/>
                      <a:pt x="40" y="38"/>
                      <a:pt x="40" y="35"/>
                    </a:cubicBezTo>
                    <a:cubicBezTo>
                      <a:pt x="35" y="19"/>
                      <a:pt x="39" y="0"/>
                      <a:pt x="39" y="0"/>
                    </a:cubicBezTo>
                    <a:cubicBezTo>
                      <a:pt x="39" y="0"/>
                      <a:pt x="57" y="11"/>
                      <a:pt x="63" y="29"/>
                    </a:cubicBezTo>
                    <a:cubicBezTo>
                      <a:pt x="66" y="37"/>
                      <a:pt x="65" y="44"/>
                      <a:pt x="64" y="49"/>
                    </a:cubicBezTo>
                    <a:cubicBezTo>
                      <a:pt x="64" y="52"/>
                      <a:pt x="62" y="55"/>
                      <a:pt x="59" y="58"/>
                    </a:cubicBezTo>
                    <a:cubicBezTo>
                      <a:pt x="56" y="61"/>
                      <a:pt x="53" y="63"/>
                      <a:pt x="50" y="64"/>
                    </a:cubicBezTo>
                    <a:cubicBezTo>
                      <a:pt x="45" y="65"/>
                      <a:pt x="38" y="66"/>
                      <a:pt x="30" y="63"/>
                    </a:cubicBezTo>
                    <a:cubicBezTo>
                      <a:pt x="12" y="58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3" name="Freeform 1312">
                <a:extLst>
                  <a:ext uri="{FF2B5EF4-FFF2-40B4-BE49-F238E27FC236}">
                    <a16:creationId xmlns:a16="http://schemas.microsoft.com/office/drawing/2014/main" id="{90546A9F-DEF3-225F-014B-DBD1F2E82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643" y="3633058"/>
                <a:ext cx="117799" cy="117797"/>
              </a:xfrm>
              <a:custGeom>
                <a:avLst/>
                <a:gdLst>
                  <a:gd name="T0" fmla="*/ 0 w 66"/>
                  <a:gd name="T1" fmla="*/ 36 h 65"/>
                  <a:gd name="T2" fmla="*/ 35 w 66"/>
                  <a:gd name="T3" fmla="*/ 39 h 65"/>
                  <a:gd name="T4" fmla="*/ 42 w 66"/>
                  <a:gd name="T5" fmla="*/ 43 h 65"/>
                  <a:gd name="T6" fmla="*/ 40 w 66"/>
                  <a:gd name="T7" fmla="*/ 35 h 65"/>
                  <a:gd name="T8" fmla="*/ 43 w 66"/>
                  <a:gd name="T9" fmla="*/ 0 h 65"/>
                  <a:gd name="T10" fmla="*/ 64 w 66"/>
                  <a:gd name="T11" fmla="*/ 31 h 65"/>
                  <a:gd name="T12" fmla="*/ 63 w 66"/>
                  <a:gd name="T13" fmla="*/ 51 h 65"/>
                  <a:gd name="T14" fmla="*/ 57 w 66"/>
                  <a:gd name="T15" fmla="*/ 60 h 65"/>
                  <a:gd name="T16" fmla="*/ 47 w 66"/>
                  <a:gd name="T17" fmla="*/ 65 h 65"/>
                  <a:gd name="T18" fmla="*/ 28 w 66"/>
                  <a:gd name="T19" fmla="*/ 62 h 65"/>
                  <a:gd name="T20" fmla="*/ 0 w 66"/>
                  <a:gd name="T21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5">
                    <a:moveTo>
                      <a:pt x="0" y="36"/>
                    </a:moveTo>
                    <a:cubicBezTo>
                      <a:pt x="0" y="36"/>
                      <a:pt x="19" y="33"/>
                      <a:pt x="35" y="39"/>
                    </a:cubicBezTo>
                    <a:cubicBezTo>
                      <a:pt x="38" y="40"/>
                      <a:pt x="41" y="42"/>
                      <a:pt x="42" y="43"/>
                    </a:cubicBezTo>
                    <a:cubicBezTo>
                      <a:pt x="42" y="41"/>
                      <a:pt x="40" y="37"/>
                      <a:pt x="40" y="35"/>
                    </a:cubicBezTo>
                    <a:cubicBezTo>
                      <a:pt x="37" y="18"/>
                      <a:pt x="43" y="0"/>
                      <a:pt x="43" y="0"/>
                    </a:cubicBezTo>
                    <a:cubicBezTo>
                      <a:pt x="43" y="0"/>
                      <a:pt x="60" y="13"/>
                      <a:pt x="64" y="31"/>
                    </a:cubicBezTo>
                    <a:cubicBezTo>
                      <a:pt x="66" y="40"/>
                      <a:pt x="65" y="46"/>
                      <a:pt x="63" y="51"/>
                    </a:cubicBezTo>
                    <a:cubicBezTo>
                      <a:pt x="62" y="54"/>
                      <a:pt x="60" y="57"/>
                      <a:pt x="57" y="60"/>
                    </a:cubicBezTo>
                    <a:cubicBezTo>
                      <a:pt x="54" y="63"/>
                      <a:pt x="50" y="64"/>
                      <a:pt x="47" y="65"/>
                    </a:cubicBezTo>
                    <a:cubicBezTo>
                      <a:pt x="42" y="65"/>
                      <a:pt x="36" y="65"/>
                      <a:pt x="28" y="62"/>
                    </a:cubicBezTo>
                    <a:cubicBezTo>
                      <a:pt x="10" y="55"/>
                      <a:pt x="0" y="36"/>
                      <a:pt x="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4" name="Freeform 1313">
                <a:extLst>
                  <a:ext uri="{FF2B5EF4-FFF2-40B4-BE49-F238E27FC236}">
                    <a16:creationId xmlns:a16="http://schemas.microsoft.com/office/drawing/2014/main" id="{954BB3AB-B1F2-3586-99C0-6BBEA3BF9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211" y="3539737"/>
                <a:ext cx="117799" cy="119328"/>
              </a:xfrm>
              <a:custGeom>
                <a:avLst/>
                <a:gdLst>
                  <a:gd name="T0" fmla="*/ 0 w 66"/>
                  <a:gd name="T1" fmla="*/ 32 h 66"/>
                  <a:gd name="T2" fmla="*/ 36 w 66"/>
                  <a:gd name="T3" fmla="*/ 39 h 66"/>
                  <a:gd name="T4" fmla="*/ 42 w 66"/>
                  <a:gd name="T5" fmla="*/ 43 h 66"/>
                  <a:gd name="T6" fmla="*/ 40 w 66"/>
                  <a:gd name="T7" fmla="*/ 36 h 66"/>
                  <a:gd name="T8" fmla="*/ 47 w 66"/>
                  <a:gd name="T9" fmla="*/ 0 h 66"/>
                  <a:gd name="T10" fmla="*/ 65 w 66"/>
                  <a:gd name="T11" fmla="*/ 34 h 66"/>
                  <a:gd name="T12" fmla="*/ 62 w 66"/>
                  <a:gd name="T13" fmla="*/ 54 h 66"/>
                  <a:gd name="T14" fmla="*/ 55 w 66"/>
                  <a:gd name="T15" fmla="*/ 62 h 66"/>
                  <a:gd name="T16" fmla="*/ 45 w 66"/>
                  <a:gd name="T17" fmla="*/ 65 h 66"/>
                  <a:gd name="T18" fmla="*/ 25 w 66"/>
                  <a:gd name="T19" fmla="*/ 61 h 66"/>
                  <a:gd name="T20" fmla="*/ 0 w 66"/>
                  <a:gd name="T21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0" y="32"/>
                    </a:moveTo>
                    <a:cubicBezTo>
                      <a:pt x="0" y="32"/>
                      <a:pt x="20" y="32"/>
                      <a:pt x="36" y="39"/>
                    </a:cubicBezTo>
                    <a:cubicBezTo>
                      <a:pt x="38" y="40"/>
                      <a:pt x="40" y="42"/>
                      <a:pt x="42" y="43"/>
                    </a:cubicBezTo>
                    <a:cubicBezTo>
                      <a:pt x="42" y="41"/>
                      <a:pt x="41" y="38"/>
                      <a:pt x="40" y="36"/>
                    </a:cubicBezTo>
                    <a:cubicBezTo>
                      <a:pt x="39" y="18"/>
                      <a:pt x="47" y="0"/>
                      <a:pt x="47" y="0"/>
                    </a:cubicBezTo>
                    <a:cubicBezTo>
                      <a:pt x="47" y="0"/>
                      <a:pt x="62" y="16"/>
                      <a:pt x="65" y="34"/>
                    </a:cubicBezTo>
                    <a:cubicBezTo>
                      <a:pt x="66" y="43"/>
                      <a:pt x="64" y="49"/>
                      <a:pt x="62" y="54"/>
                    </a:cubicBezTo>
                    <a:cubicBezTo>
                      <a:pt x="61" y="56"/>
                      <a:pt x="58" y="60"/>
                      <a:pt x="55" y="62"/>
                    </a:cubicBezTo>
                    <a:cubicBezTo>
                      <a:pt x="51" y="64"/>
                      <a:pt x="47" y="65"/>
                      <a:pt x="45" y="65"/>
                    </a:cubicBezTo>
                    <a:cubicBezTo>
                      <a:pt x="40" y="66"/>
                      <a:pt x="33" y="65"/>
                      <a:pt x="25" y="61"/>
                    </a:cubicBezTo>
                    <a:cubicBezTo>
                      <a:pt x="9" y="52"/>
                      <a:pt x="0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5" name="Freeform 1314">
                <a:extLst>
                  <a:ext uri="{FF2B5EF4-FFF2-40B4-BE49-F238E27FC236}">
                    <a16:creationId xmlns:a16="http://schemas.microsoft.com/office/drawing/2014/main" id="{F251B04C-C046-FCBD-B347-B698F7ADB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1018" y="3443357"/>
                <a:ext cx="114739" cy="114737"/>
              </a:xfrm>
              <a:custGeom>
                <a:avLst/>
                <a:gdLst>
                  <a:gd name="T0" fmla="*/ 0 w 64"/>
                  <a:gd name="T1" fmla="*/ 26 h 64"/>
                  <a:gd name="T2" fmla="*/ 34 w 64"/>
                  <a:gd name="T3" fmla="*/ 37 h 64"/>
                  <a:gd name="T4" fmla="*/ 40 w 64"/>
                  <a:gd name="T5" fmla="*/ 42 h 64"/>
                  <a:gd name="T6" fmla="*/ 39 w 64"/>
                  <a:gd name="T7" fmla="*/ 34 h 64"/>
                  <a:gd name="T8" fmla="*/ 50 w 64"/>
                  <a:gd name="T9" fmla="*/ 0 h 64"/>
                  <a:gd name="T10" fmla="*/ 64 w 64"/>
                  <a:gd name="T11" fmla="*/ 35 h 64"/>
                  <a:gd name="T12" fmla="*/ 59 w 64"/>
                  <a:gd name="T13" fmla="*/ 54 h 64"/>
                  <a:gd name="T14" fmla="*/ 51 w 64"/>
                  <a:gd name="T15" fmla="*/ 62 h 64"/>
                  <a:gd name="T16" fmla="*/ 41 w 64"/>
                  <a:gd name="T17" fmla="*/ 64 h 64"/>
                  <a:gd name="T18" fmla="*/ 22 w 64"/>
                  <a:gd name="T19" fmla="*/ 58 h 64"/>
                  <a:gd name="T20" fmla="*/ 0 w 64"/>
                  <a:gd name="T2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6"/>
                    </a:moveTo>
                    <a:cubicBezTo>
                      <a:pt x="0" y="26"/>
                      <a:pt x="19" y="28"/>
                      <a:pt x="34" y="37"/>
                    </a:cubicBezTo>
                    <a:cubicBezTo>
                      <a:pt x="36" y="38"/>
                      <a:pt x="39" y="40"/>
                      <a:pt x="40" y="42"/>
                    </a:cubicBezTo>
                    <a:cubicBezTo>
                      <a:pt x="40" y="40"/>
                      <a:pt x="39" y="36"/>
                      <a:pt x="39" y="34"/>
                    </a:cubicBezTo>
                    <a:cubicBezTo>
                      <a:pt x="40" y="16"/>
                      <a:pt x="50" y="0"/>
                      <a:pt x="50" y="0"/>
                    </a:cubicBezTo>
                    <a:cubicBezTo>
                      <a:pt x="50" y="0"/>
                      <a:pt x="64" y="16"/>
                      <a:pt x="64" y="35"/>
                    </a:cubicBezTo>
                    <a:cubicBezTo>
                      <a:pt x="64" y="44"/>
                      <a:pt x="61" y="50"/>
                      <a:pt x="59" y="54"/>
                    </a:cubicBezTo>
                    <a:cubicBezTo>
                      <a:pt x="58" y="57"/>
                      <a:pt x="55" y="60"/>
                      <a:pt x="51" y="62"/>
                    </a:cubicBezTo>
                    <a:cubicBezTo>
                      <a:pt x="47" y="64"/>
                      <a:pt x="43" y="64"/>
                      <a:pt x="41" y="64"/>
                    </a:cubicBezTo>
                    <a:cubicBezTo>
                      <a:pt x="36" y="64"/>
                      <a:pt x="29" y="62"/>
                      <a:pt x="22" y="58"/>
                    </a:cubicBezTo>
                    <a:cubicBezTo>
                      <a:pt x="6" y="47"/>
                      <a:pt x="0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6" name="Freeform 1315">
                <a:extLst>
                  <a:ext uri="{FF2B5EF4-FFF2-40B4-BE49-F238E27FC236}">
                    <a16:creationId xmlns:a16="http://schemas.microsoft.com/office/drawing/2014/main" id="{7D8AB5B3-AB94-B3F3-1138-E53C840C0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534" y="3339329"/>
                <a:ext cx="114739" cy="114737"/>
              </a:xfrm>
              <a:custGeom>
                <a:avLst/>
                <a:gdLst>
                  <a:gd name="T0" fmla="*/ 0 w 64"/>
                  <a:gd name="T1" fmla="*/ 21 h 64"/>
                  <a:gd name="T2" fmla="*/ 33 w 64"/>
                  <a:gd name="T3" fmla="*/ 35 h 64"/>
                  <a:gd name="T4" fmla="*/ 39 w 64"/>
                  <a:gd name="T5" fmla="*/ 41 h 64"/>
                  <a:gd name="T6" fmla="*/ 39 w 64"/>
                  <a:gd name="T7" fmla="*/ 33 h 64"/>
                  <a:gd name="T8" fmla="*/ 53 w 64"/>
                  <a:gd name="T9" fmla="*/ 0 h 64"/>
                  <a:gd name="T10" fmla="*/ 63 w 64"/>
                  <a:gd name="T11" fmla="*/ 37 h 64"/>
                  <a:gd name="T12" fmla="*/ 56 w 64"/>
                  <a:gd name="T13" fmla="*/ 55 h 64"/>
                  <a:gd name="T14" fmla="*/ 47 w 64"/>
                  <a:gd name="T15" fmla="*/ 62 h 64"/>
                  <a:gd name="T16" fmla="*/ 37 w 64"/>
                  <a:gd name="T17" fmla="*/ 63 h 64"/>
                  <a:gd name="T18" fmla="*/ 19 w 64"/>
                  <a:gd name="T19" fmla="*/ 55 h 64"/>
                  <a:gd name="T20" fmla="*/ 0 w 64"/>
                  <a:gd name="T21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0" y="21"/>
                    </a:moveTo>
                    <a:cubicBezTo>
                      <a:pt x="0" y="21"/>
                      <a:pt x="19" y="25"/>
                      <a:pt x="33" y="35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39" y="39"/>
                      <a:pt x="38" y="35"/>
                      <a:pt x="39" y="33"/>
                    </a:cubicBezTo>
                    <a:cubicBezTo>
                      <a:pt x="41" y="16"/>
                      <a:pt x="53" y="0"/>
                      <a:pt x="53" y="0"/>
                    </a:cubicBezTo>
                    <a:cubicBezTo>
                      <a:pt x="53" y="0"/>
                      <a:pt x="64" y="18"/>
                      <a:pt x="63" y="37"/>
                    </a:cubicBezTo>
                    <a:cubicBezTo>
                      <a:pt x="62" y="45"/>
                      <a:pt x="59" y="51"/>
                      <a:pt x="56" y="55"/>
                    </a:cubicBezTo>
                    <a:cubicBezTo>
                      <a:pt x="54" y="58"/>
                      <a:pt x="51" y="60"/>
                      <a:pt x="47" y="62"/>
                    </a:cubicBezTo>
                    <a:cubicBezTo>
                      <a:pt x="43" y="63"/>
                      <a:pt x="39" y="64"/>
                      <a:pt x="37" y="63"/>
                    </a:cubicBezTo>
                    <a:cubicBezTo>
                      <a:pt x="32" y="62"/>
                      <a:pt x="25" y="60"/>
                      <a:pt x="19" y="55"/>
                    </a:cubicBezTo>
                    <a:cubicBezTo>
                      <a:pt x="4" y="42"/>
                      <a:pt x="0" y="21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7" name="Freeform 1316">
                <a:extLst>
                  <a:ext uri="{FF2B5EF4-FFF2-40B4-BE49-F238E27FC236}">
                    <a16:creationId xmlns:a16="http://schemas.microsoft.com/office/drawing/2014/main" id="{7664DCBA-A88D-E771-77F7-79EE24B0B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288" y="3230710"/>
                <a:ext cx="114739" cy="111679"/>
              </a:xfrm>
              <a:custGeom>
                <a:avLst/>
                <a:gdLst>
                  <a:gd name="T0" fmla="*/ 0 w 64"/>
                  <a:gd name="T1" fmla="*/ 16 h 62"/>
                  <a:gd name="T2" fmla="*/ 32 w 64"/>
                  <a:gd name="T3" fmla="*/ 33 h 62"/>
                  <a:gd name="T4" fmla="*/ 36 w 64"/>
                  <a:gd name="T5" fmla="*/ 39 h 62"/>
                  <a:gd name="T6" fmla="*/ 37 w 64"/>
                  <a:gd name="T7" fmla="*/ 31 h 62"/>
                  <a:gd name="T8" fmla="*/ 54 w 64"/>
                  <a:gd name="T9" fmla="*/ 0 h 62"/>
                  <a:gd name="T10" fmla="*/ 61 w 64"/>
                  <a:gd name="T11" fmla="*/ 38 h 62"/>
                  <a:gd name="T12" fmla="*/ 52 w 64"/>
                  <a:gd name="T13" fmla="*/ 55 h 62"/>
                  <a:gd name="T14" fmla="*/ 43 w 64"/>
                  <a:gd name="T15" fmla="*/ 61 h 62"/>
                  <a:gd name="T16" fmla="*/ 32 w 64"/>
                  <a:gd name="T17" fmla="*/ 61 h 62"/>
                  <a:gd name="T18" fmla="*/ 15 w 64"/>
                  <a:gd name="T19" fmla="*/ 51 h 62"/>
                  <a:gd name="T20" fmla="*/ 0 w 64"/>
                  <a:gd name="T2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2">
                    <a:moveTo>
                      <a:pt x="0" y="16"/>
                    </a:moveTo>
                    <a:cubicBezTo>
                      <a:pt x="0" y="16"/>
                      <a:pt x="19" y="21"/>
                      <a:pt x="32" y="33"/>
                    </a:cubicBezTo>
                    <a:cubicBezTo>
                      <a:pt x="33" y="34"/>
                      <a:pt x="35" y="37"/>
                      <a:pt x="36" y="39"/>
                    </a:cubicBezTo>
                    <a:cubicBezTo>
                      <a:pt x="37" y="37"/>
                      <a:pt x="37" y="33"/>
                      <a:pt x="37" y="31"/>
                    </a:cubicBezTo>
                    <a:cubicBezTo>
                      <a:pt x="42" y="14"/>
                      <a:pt x="54" y="0"/>
                      <a:pt x="54" y="0"/>
                    </a:cubicBezTo>
                    <a:cubicBezTo>
                      <a:pt x="54" y="0"/>
                      <a:pt x="64" y="19"/>
                      <a:pt x="61" y="38"/>
                    </a:cubicBezTo>
                    <a:cubicBezTo>
                      <a:pt x="59" y="46"/>
                      <a:pt x="55" y="51"/>
                      <a:pt x="52" y="55"/>
                    </a:cubicBezTo>
                    <a:cubicBezTo>
                      <a:pt x="50" y="57"/>
                      <a:pt x="47" y="60"/>
                      <a:pt x="43" y="61"/>
                    </a:cubicBezTo>
                    <a:cubicBezTo>
                      <a:pt x="39" y="62"/>
                      <a:pt x="35" y="62"/>
                      <a:pt x="32" y="61"/>
                    </a:cubicBezTo>
                    <a:cubicBezTo>
                      <a:pt x="27" y="60"/>
                      <a:pt x="21" y="57"/>
                      <a:pt x="15" y="51"/>
                    </a:cubicBezTo>
                    <a:cubicBezTo>
                      <a:pt x="2" y="37"/>
                      <a:pt x="0" y="1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8" name="Freeform 1317">
                <a:extLst>
                  <a:ext uri="{FF2B5EF4-FFF2-40B4-BE49-F238E27FC236}">
                    <a16:creationId xmlns:a16="http://schemas.microsoft.com/office/drawing/2014/main" id="{51B32E10-7C1E-C8EB-78E7-457730FA2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810" y="3119032"/>
                <a:ext cx="113208" cy="108618"/>
              </a:xfrm>
              <a:custGeom>
                <a:avLst/>
                <a:gdLst>
                  <a:gd name="T0" fmla="*/ 0 w 63"/>
                  <a:gd name="T1" fmla="*/ 10 h 60"/>
                  <a:gd name="T2" fmla="*/ 29 w 63"/>
                  <a:gd name="T3" fmla="*/ 31 h 60"/>
                  <a:gd name="T4" fmla="*/ 34 w 63"/>
                  <a:gd name="T5" fmla="*/ 37 h 60"/>
                  <a:gd name="T6" fmla="*/ 35 w 63"/>
                  <a:gd name="T7" fmla="*/ 30 h 60"/>
                  <a:gd name="T8" fmla="*/ 56 w 63"/>
                  <a:gd name="T9" fmla="*/ 0 h 60"/>
                  <a:gd name="T10" fmla="*/ 58 w 63"/>
                  <a:gd name="T11" fmla="*/ 38 h 60"/>
                  <a:gd name="T12" fmla="*/ 47 w 63"/>
                  <a:gd name="T13" fmla="*/ 55 h 60"/>
                  <a:gd name="T14" fmla="*/ 38 w 63"/>
                  <a:gd name="T15" fmla="*/ 60 h 60"/>
                  <a:gd name="T16" fmla="*/ 27 w 63"/>
                  <a:gd name="T17" fmla="*/ 59 h 60"/>
                  <a:gd name="T18" fmla="*/ 11 w 63"/>
                  <a:gd name="T19" fmla="*/ 47 h 60"/>
                  <a:gd name="T20" fmla="*/ 0 w 63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0">
                    <a:moveTo>
                      <a:pt x="0" y="10"/>
                    </a:moveTo>
                    <a:cubicBezTo>
                      <a:pt x="0" y="10"/>
                      <a:pt x="18" y="18"/>
                      <a:pt x="29" y="31"/>
                    </a:cubicBezTo>
                    <a:cubicBezTo>
                      <a:pt x="31" y="32"/>
                      <a:pt x="32" y="36"/>
                      <a:pt x="34" y="37"/>
                    </a:cubicBezTo>
                    <a:cubicBezTo>
                      <a:pt x="34" y="35"/>
                      <a:pt x="34" y="32"/>
                      <a:pt x="35" y="30"/>
                    </a:cubicBezTo>
                    <a:cubicBezTo>
                      <a:pt x="41" y="13"/>
                      <a:pt x="56" y="0"/>
                      <a:pt x="56" y="0"/>
                    </a:cubicBezTo>
                    <a:cubicBezTo>
                      <a:pt x="56" y="0"/>
                      <a:pt x="63" y="20"/>
                      <a:pt x="58" y="38"/>
                    </a:cubicBezTo>
                    <a:cubicBezTo>
                      <a:pt x="55" y="46"/>
                      <a:pt x="51" y="52"/>
                      <a:pt x="47" y="55"/>
                    </a:cubicBezTo>
                    <a:cubicBezTo>
                      <a:pt x="45" y="57"/>
                      <a:pt x="42" y="59"/>
                      <a:pt x="38" y="60"/>
                    </a:cubicBezTo>
                    <a:cubicBezTo>
                      <a:pt x="33" y="60"/>
                      <a:pt x="29" y="60"/>
                      <a:pt x="27" y="59"/>
                    </a:cubicBezTo>
                    <a:cubicBezTo>
                      <a:pt x="22" y="57"/>
                      <a:pt x="16" y="53"/>
                      <a:pt x="11" y="47"/>
                    </a:cubicBezTo>
                    <a:cubicBezTo>
                      <a:pt x="0" y="32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9" name="Freeform 1318">
                <a:extLst>
                  <a:ext uri="{FF2B5EF4-FFF2-40B4-BE49-F238E27FC236}">
                    <a16:creationId xmlns:a16="http://schemas.microsoft.com/office/drawing/2014/main" id="{8631B599-0CA5-AAE5-9225-A263CEABD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452" y="3005824"/>
                <a:ext cx="116268" cy="105558"/>
              </a:xfrm>
              <a:custGeom>
                <a:avLst/>
                <a:gdLst>
                  <a:gd name="T0" fmla="*/ 3 w 65"/>
                  <a:gd name="T1" fmla="*/ 5 h 58"/>
                  <a:gd name="T2" fmla="*/ 30 w 65"/>
                  <a:gd name="T3" fmla="*/ 28 h 58"/>
                  <a:gd name="T4" fmla="*/ 33 w 65"/>
                  <a:gd name="T5" fmla="*/ 35 h 58"/>
                  <a:gd name="T6" fmla="*/ 36 w 65"/>
                  <a:gd name="T7" fmla="*/ 28 h 58"/>
                  <a:gd name="T8" fmla="*/ 59 w 65"/>
                  <a:gd name="T9" fmla="*/ 0 h 58"/>
                  <a:gd name="T10" fmla="*/ 58 w 65"/>
                  <a:gd name="T11" fmla="*/ 39 h 58"/>
                  <a:gd name="T12" fmla="*/ 45 w 65"/>
                  <a:gd name="T13" fmla="*/ 54 h 58"/>
                  <a:gd name="T14" fmla="*/ 35 w 65"/>
                  <a:gd name="T15" fmla="*/ 58 h 58"/>
                  <a:gd name="T16" fmla="*/ 25 w 65"/>
                  <a:gd name="T17" fmla="*/ 56 h 58"/>
                  <a:gd name="T18" fmla="*/ 10 w 65"/>
                  <a:gd name="T19" fmla="*/ 42 h 58"/>
                  <a:gd name="T20" fmla="*/ 3 w 65"/>
                  <a:gd name="T21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8">
                    <a:moveTo>
                      <a:pt x="3" y="5"/>
                    </a:moveTo>
                    <a:cubicBezTo>
                      <a:pt x="3" y="5"/>
                      <a:pt x="20" y="14"/>
                      <a:pt x="30" y="28"/>
                    </a:cubicBezTo>
                    <a:cubicBezTo>
                      <a:pt x="31" y="30"/>
                      <a:pt x="33" y="33"/>
                      <a:pt x="33" y="35"/>
                    </a:cubicBezTo>
                    <a:cubicBezTo>
                      <a:pt x="34" y="33"/>
                      <a:pt x="35" y="30"/>
                      <a:pt x="36" y="28"/>
                    </a:cubicBezTo>
                    <a:cubicBezTo>
                      <a:pt x="44" y="12"/>
                      <a:pt x="59" y="0"/>
                      <a:pt x="59" y="0"/>
                    </a:cubicBezTo>
                    <a:cubicBezTo>
                      <a:pt x="59" y="0"/>
                      <a:pt x="65" y="21"/>
                      <a:pt x="58" y="39"/>
                    </a:cubicBezTo>
                    <a:cubicBezTo>
                      <a:pt x="54" y="46"/>
                      <a:pt x="49" y="51"/>
                      <a:pt x="45" y="54"/>
                    </a:cubicBezTo>
                    <a:cubicBezTo>
                      <a:pt x="43" y="56"/>
                      <a:pt x="40" y="57"/>
                      <a:pt x="35" y="58"/>
                    </a:cubicBezTo>
                    <a:cubicBezTo>
                      <a:pt x="31" y="58"/>
                      <a:pt x="27" y="57"/>
                      <a:pt x="25" y="56"/>
                    </a:cubicBezTo>
                    <a:cubicBezTo>
                      <a:pt x="20" y="53"/>
                      <a:pt x="15" y="49"/>
                      <a:pt x="10" y="42"/>
                    </a:cubicBezTo>
                    <a:cubicBezTo>
                      <a:pt x="0" y="26"/>
                      <a:pt x="3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0" name="Freeform 1319">
                <a:extLst>
                  <a:ext uri="{FF2B5EF4-FFF2-40B4-BE49-F238E27FC236}">
                    <a16:creationId xmlns:a16="http://schemas.microsoft.com/office/drawing/2014/main" id="{00056217-576F-F0AC-2650-CA202A50B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863" y="2891085"/>
                <a:ext cx="117799" cy="100969"/>
              </a:xfrm>
              <a:custGeom>
                <a:avLst/>
                <a:gdLst>
                  <a:gd name="T0" fmla="*/ 5 w 65"/>
                  <a:gd name="T1" fmla="*/ 0 h 56"/>
                  <a:gd name="T2" fmla="*/ 30 w 65"/>
                  <a:gd name="T3" fmla="*/ 26 h 56"/>
                  <a:gd name="T4" fmla="*/ 32 w 65"/>
                  <a:gd name="T5" fmla="*/ 33 h 56"/>
                  <a:gd name="T6" fmla="*/ 35 w 65"/>
                  <a:gd name="T7" fmla="*/ 26 h 56"/>
                  <a:gd name="T8" fmla="*/ 62 w 65"/>
                  <a:gd name="T9" fmla="*/ 1 h 56"/>
                  <a:gd name="T10" fmla="*/ 56 w 65"/>
                  <a:gd name="T11" fmla="*/ 39 h 56"/>
                  <a:gd name="T12" fmla="*/ 42 w 65"/>
                  <a:gd name="T13" fmla="*/ 53 h 56"/>
                  <a:gd name="T14" fmla="*/ 32 w 65"/>
                  <a:gd name="T15" fmla="*/ 56 h 56"/>
                  <a:gd name="T16" fmla="*/ 22 w 65"/>
                  <a:gd name="T17" fmla="*/ 53 h 56"/>
                  <a:gd name="T18" fmla="*/ 8 w 65"/>
                  <a:gd name="T19" fmla="*/ 38 h 56"/>
                  <a:gd name="T20" fmla="*/ 5 w 65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56">
                    <a:moveTo>
                      <a:pt x="5" y="0"/>
                    </a:moveTo>
                    <a:cubicBezTo>
                      <a:pt x="5" y="0"/>
                      <a:pt x="21" y="11"/>
                      <a:pt x="30" y="26"/>
                    </a:cubicBezTo>
                    <a:cubicBezTo>
                      <a:pt x="31" y="28"/>
                      <a:pt x="32" y="31"/>
                      <a:pt x="32" y="33"/>
                    </a:cubicBezTo>
                    <a:cubicBezTo>
                      <a:pt x="33" y="31"/>
                      <a:pt x="34" y="28"/>
                      <a:pt x="35" y="26"/>
                    </a:cubicBezTo>
                    <a:cubicBezTo>
                      <a:pt x="45" y="11"/>
                      <a:pt x="62" y="1"/>
                      <a:pt x="62" y="1"/>
                    </a:cubicBezTo>
                    <a:cubicBezTo>
                      <a:pt x="62" y="1"/>
                      <a:pt x="65" y="23"/>
                      <a:pt x="56" y="39"/>
                    </a:cubicBezTo>
                    <a:cubicBezTo>
                      <a:pt x="52" y="47"/>
                      <a:pt x="46" y="51"/>
                      <a:pt x="42" y="53"/>
                    </a:cubicBezTo>
                    <a:cubicBezTo>
                      <a:pt x="40" y="55"/>
                      <a:pt x="36" y="56"/>
                      <a:pt x="32" y="56"/>
                    </a:cubicBezTo>
                    <a:cubicBezTo>
                      <a:pt x="27" y="56"/>
                      <a:pt x="24" y="54"/>
                      <a:pt x="22" y="53"/>
                    </a:cubicBezTo>
                    <a:cubicBezTo>
                      <a:pt x="17" y="50"/>
                      <a:pt x="12" y="45"/>
                      <a:pt x="8" y="38"/>
                    </a:cubicBezTo>
                    <a:cubicBezTo>
                      <a:pt x="0" y="21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1" name="Freeform 1320">
                <a:extLst>
                  <a:ext uri="{FF2B5EF4-FFF2-40B4-BE49-F238E27FC236}">
                    <a16:creationId xmlns:a16="http://schemas.microsoft.com/office/drawing/2014/main" id="{2D98C050-1E51-AAA0-072B-72E1A21FD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102" y="2767167"/>
                <a:ext cx="114739" cy="107089"/>
              </a:xfrm>
              <a:custGeom>
                <a:avLst/>
                <a:gdLst>
                  <a:gd name="T0" fmla="*/ 7 w 64"/>
                  <a:gd name="T1" fmla="*/ 0 h 59"/>
                  <a:gd name="T2" fmla="*/ 28 w 64"/>
                  <a:gd name="T3" fmla="*/ 29 h 59"/>
                  <a:gd name="T4" fmla="*/ 30 w 64"/>
                  <a:gd name="T5" fmla="*/ 36 h 59"/>
                  <a:gd name="T6" fmla="*/ 34 w 64"/>
                  <a:gd name="T7" fmla="*/ 29 h 59"/>
                  <a:gd name="T8" fmla="*/ 63 w 64"/>
                  <a:gd name="T9" fmla="*/ 8 h 59"/>
                  <a:gd name="T10" fmla="*/ 53 w 64"/>
                  <a:gd name="T11" fmla="*/ 45 h 59"/>
                  <a:gd name="T12" fmla="*/ 38 w 64"/>
                  <a:gd name="T13" fmla="*/ 57 h 59"/>
                  <a:gd name="T14" fmla="*/ 27 w 64"/>
                  <a:gd name="T15" fmla="*/ 59 h 59"/>
                  <a:gd name="T16" fmla="*/ 17 w 64"/>
                  <a:gd name="T17" fmla="*/ 55 h 59"/>
                  <a:gd name="T18" fmla="*/ 6 w 64"/>
                  <a:gd name="T19" fmla="*/ 38 h 59"/>
                  <a:gd name="T20" fmla="*/ 7 w 6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9">
                    <a:moveTo>
                      <a:pt x="7" y="0"/>
                    </a:moveTo>
                    <a:cubicBezTo>
                      <a:pt x="7" y="0"/>
                      <a:pt x="21" y="13"/>
                      <a:pt x="28" y="29"/>
                    </a:cubicBezTo>
                    <a:cubicBezTo>
                      <a:pt x="29" y="31"/>
                      <a:pt x="30" y="34"/>
                      <a:pt x="30" y="36"/>
                    </a:cubicBezTo>
                    <a:cubicBezTo>
                      <a:pt x="31" y="34"/>
                      <a:pt x="33" y="31"/>
                      <a:pt x="34" y="29"/>
                    </a:cubicBezTo>
                    <a:cubicBezTo>
                      <a:pt x="45" y="16"/>
                      <a:pt x="63" y="8"/>
                      <a:pt x="63" y="8"/>
                    </a:cubicBezTo>
                    <a:cubicBezTo>
                      <a:pt x="63" y="8"/>
                      <a:pt x="64" y="29"/>
                      <a:pt x="53" y="45"/>
                    </a:cubicBezTo>
                    <a:cubicBezTo>
                      <a:pt x="48" y="52"/>
                      <a:pt x="42" y="55"/>
                      <a:pt x="38" y="57"/>
                    </a:cubicBezTo>
                    <a:cubicBezTo>
                      <a:pt x="35" y="59"/>
                      <a:pt x="31" y="59"/>
                      <a:pt x="27" y="59"/>
                    </a:cubicBezTo>
                    <a:cubicBezTo>
                      <a:pt x="23" y="58"/>
                      <a:pt x="19" y="56"/>
                      <a:pt x="17" y="55"/>
                    </a:cubicBezTo>
                    <a:cubicBezTo>
                      <a:pt x="13" y="51"/>
                      <a:pt x="9" y="46"/>
                      <a:pt x="6" y="38"/>
                    </a:cubicBezTo>
                    <a:cubicBezTo>
                      <a:pt x="0" y="2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2" name="Freeform 1321">
                <a:extLst>
                  <a:ext uri="{FF2B5EF4-FFF2-40B4-BE49-F238E27FC236}">
                    <a16:creationId xmlns:a16="http://schemas.microsoft.com/office/drawing/2014/main" id="{226C2B80-D59A-5ED9-858A-F8E382F03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20" y="2646312"/>
                <a:ext cx="114739" cy="110147"/>
              </a:xfrm>
              <a:custGeom>
                <a:avLst/>
                <a:gdLst>
                  <a:gd name="T0" fmla="*/ 9 w 64"/>
                  <a:gd name="T1" fmla="*/ 0 h 61"/>
                  <a:gd name="T2" fmla="*/ 28 w 64"/>
                  <a:gd name="T3" fmla="*/ 30 h 61"/>
                  <a:gd name="T4" fmla="*/ 29 w 64"/>
                  <a:gd name="T5" fmla="*/ 38 h 61"/>
                  <a:gd name="T6" fmla="*/ 33 w 64"/>
                  <a:gd name="T7" fmla="*/ 32 h 61"/>
                  <a:gd name="T8" fmla="*/ 64 w 64"/>
                  <a:gd name="T9" fmla="*/ 13 h 61"/>
                  <a:gd name="T10" fmla="*/ 50 w 64"/>
                  <a:gd name="T11" fmla="*/ 49 h 61"/>
                  <a:gd name="T12" fmla="*/ 34 w 64"/>
                  <a:gd name="T13" fmla="*/ 60 h 61"/>
                  <a:gd name="T14" fmla="*/ 23 w 64"/>
                  <a:gd name="T15" fmla="*/ 60 h 61"/>
                  <a:gd name="T16" fmla="*/ 14 w 64"/>
                  <a:gd name="T17" fmla="*/ 55 h 61"/>
                  <a:gd name="T18" fmla="*/ 4 w 64"/>
                  <a:gd name="T19" fmla="*/ 38 h 61"/>
                  <a:gd name="T20" fmla="*/ 9 w 6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1">
                    <a:moveTo>
                      <a:pt x="9" y="0"/>
                    </a:moveTo>
                    <a:cubicBezTo>
                      <a:pt x="9" y="0"/>
                      <a:pt x="22" y="14"/>
                      <a:pt x="28" y="30"/>
                    </a:cubicBezTo>
                    <a:cubicBezTo>
                      <a:pt x="28" y="32"/>
                      <a:pt x="28" y="36"/>
                      <a:pt x="29" y="38"/>
                    </a:cubicBezTo>
                    <a:cubicBezTo>
                      <a:pt x="30" y="36"/>
                      <a:pt x="32" y="33"/>
                      <a:pt x="33" y="32"/>
                    </a:cubicBezTo>
                    <a:cubicBezTo>
                      <a:pt x="46" y="19"/>
                      <a:pt x="64" y="13"/>
                      <a:pt x="64" y="13"/>
                    </a:cubicBezTo>
                    <a:cubicBezTo>
                      <a:pt x="64" y="13"/>
                      <a:pt x="63" y="35"/>
                      <a:pt x="50" y="49"/>
                    </a:cubicBezTo>
                    <a:cubicBezTo>
                      <a:pt x="45" y="55"/>
                      <a:pt x="39" y="58"/>
                      <a:pt x="34" y="60"/>
                    </a:cubicBezTo>
                    <a:cubicBezTo>
                      <a:pt x="31" y="61"/>
                      <a:pt x="28" y="61"/>
                      <a:pt x="23" y="60"/>
                    </a:cubicBezTo>
                    <a:cubicBezTo>
                      <a:pt x="19" y="59"/>
                      <a:pt x="16" y="57"/>
                      <a:pt x="14" y="55"/>
                    </a:cubicBezTo>
                    <a:cubicBezTo>
                      <a:pt x="11" y="51"/>
                      <a:pt x="6" y="46"/>
                      <a:pt x="4" y="38"/>
                    </a:cubicBezTo>
                    <a:cubicBezTo>
                      <a:pt x="0" y="19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3" name="Freeform 1322">
                <a:extLst>
                  <a:ext uri="{FF2B5EF4-FFF2-40B4-BE49-F238E27FC236}">
                    <a16:creationId xmlns:a16="http://schemas.microsoft.com/office/drawing/2014/main" id="{73D27483-32C3-00AD-86EE-69A9966D2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177" y="2528513"/>
                <a:ext cx="116268" cy="113208"/>
              </a:xfrm>
              <a:custGeom>
                <a:avLst/>
                <a:gdLst>
                  <a:gd name="T0" fmla="*/ 12 w 65"/>
                  <a:gd name="T1" fmla="*/ 0 h 63"/>
                  <a:gd name="T2" fmla="*/ 27 w 65"/>
                  <a:gd name="T3" fmla="*/ 33 h 63"/>
                  <a:gd name="T4" fmla="*/ 27 w 65"/>
                  <a:gd name="T5" fmla="*/ 40 h 63"/>
                  <a:gd name="T6" fmla="*/ 32 w 65"/>
                  <a:gd name="T7" fmla="*/ 35 h 63"/>
                  <a:gd name="T8" fmla="*/ 65 w 65"/>
                  <a:gd name="T9" fmla="*/ 19 h 63"/>
                  <a:gd name="T10" fmla="*/ 48 w 65"/>
                  <a:gd name="T11" fmla="*/ 53 h 63"/>
                  <a:gd name="T12" fmla="*/ 30 w 65"/>
                  <a:gd name="T13" fmla="*/ 63 h 63"/>
                  <a:gd name="T14" fmla="*/ 19 w 65"/>
                  <a:gd name="T15" fmla="*/ 62 h 63"/>
                  <a:gd name="T16" fmla="*/ 11 w 65"/>
                  <a:gd name="T17" fmla="*/ 56 h 63"/>
                  <a:gd name="T18" fmla="*/ 3 w 65"/>
                  <a:gd name="T19" fmla="*/ 37 h 63"/>
                  <a:gd name="T20" fmla="*/ 12 w 6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12" y="0"/>
                    </a:moveTo>
                    <a:cubicBezTo>
                      <a:pt x="12" y="0"/>
                      <a:pt x="23" y="16"/>
                      <a:pt x="27" y="33"/>
                    </a:cubicBezTo>
                    <a:cubicBezTo>
                      <a:pt x="27" y="35"/>
                      <a:pt x="27" y="38"/>
                      <a:pt x="27" y="40"/>
                    </a:cubicBezTo>
                    <a:cubicBezTo>
                      <a:pt x="29" y="39"/>
                      <a:pt x="31" y="36"/>
                      <a:pt x="32" y="35"/>
                    </a:cubicBezTo>
                    <a:cubicBezTo>
                      <a:pt x="46" y="24"/>
                      <a:pt x="65" y="19"/>
                      <a:pt x="65" y="19"/>
                    </a:cubicBezTo>
                    <a:cubicBezTo>
                      <a:pt x="65" y="19"/>
                      <a:pt x="61" y="41"/>
                      <a:pt x="48" y="53"/>
                    </a:cubicBezTo>
                    <a:cubicBezTo>
                      <a:pt x="41" y="59"/>
                      <a:pt x="35" y="61"/>
                      <a:pt x="30" y="63"/>
                    </a:cubicBezTo>
                    <a:cubicBezTo>
                      <a:pt x="27" y="63"/>
                      <a:pt x="24" y="63"/>
                      <a:pt x="19" y="62"/>
                    </a:cubicBezTo>
                    <a:cubicBezTo>
                      <a:pt x="15" y="60"/>
                      <a:pt x="12" y="58"/>
                      <a:pt x="11" y="56"/>
                    </a:cubicBezTo>
                    <a:cubicBezTo>
                      <a:pt x="8" y="52"/>
                      <a:pt x="4" y="46"/>
                      <a:pt x="3" y="37"/>
                    </a:cubicBezTo>
                    <a:cubicBezTo>
                      <a:pt x="0" y="19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4" name="Freeform 1323">
                <a:extLst>
                  <a:ext uri="{FF2B5EF4-FFF2-40B4-BE49-F238E27FC236}">
                    <a16:creationId xmlns:a16="http://schemas.microsoft.com/office/drawing/2014/main" id="{943169B7-9E2B-A95E-2B02-5B083EA05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131" y="2415305"/>
                <a:ext cx="114739" cy="116268"/>
              </a:xfrm>
              <a:custGeom>
                <a:avLst/>
                <a:gdLst>
                  <a:gd name="T0" fmla="*/ 13 w 64"/>
                  <a:gd name="T1" fmla="*/ 0 h 65"/>
                  <a:gd name="T2" fmla="*/ 25 w 64"/>
                  <a:gd name="T3" fmla="*/ 34 h 65"/>
                  <a:gd name="T4" fmla="*/ 24 w 64"/>
                  <a:gd name="T5" fmla="*/ 42 h 65"/>
                  <a:gd name="T6" fmla="*/ 30 w 64"/>
                  <a:gd name="T7" fmla="*/ 37 h 65"/>
                  <a:gd name="T8" fmla="*/ 64 w 64"/>
                  <a:gd name="T9" fmla="*/ 25 h 65"/>
                  <a:gd name="T10" fmla="*/ 43 w 64"/>
                  <a:gd name="T11" fmla="*/ 57 h 65"/>
                  <a:gd name="T12" fmla="*/ 25 w 64"/>
                  <a:gd name="T13" fmla="*/ 64 h 65"/>
                  <a:gd name="T14" fmla="*/ 14 w 64"/>
                  <a:gd name="T15" fmla="*/ 62 h 65"/>
                  <a:gd name="T16" fmla="*/ 6 w 64"/>
                  <a:gd name="T17" fmla="*/ 55 h 65"/>
                  <a:gd name="T18" fmla="*/ 0 w 64"/>
                  <a:gd name="T19" fmla="*/ 36 h 65"/>
                  <a:gd name="T20" fmla="*/ 1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3" y="0"/>
                    </a:moveTo>
                    <a:cubicBezTo>
                      <a:pt x="13" y="0"/>
                      <a:pt x="23" y="17"/>
                      <a:pt x="25" y="34"/>
                    </a:cubicBezTo>
                    <a:cubicBezTo>
                      <a:pt x="25" y="36"/>
                      <a:pt x="24" y="40"/>
                      <a:pt x="24" y="42"/>
                    </a:cubicBezTo>
                    <a:cubicBezTo>
                      <a:pt x="26" y="41"/>
                      <a:pt x="28" y="38"/>
                      <a:pt x="30" y="37"/>
                    </a:cubicBezTo>
                    <a:cubicBezTo>
                      <a:pt x="44" y="27"/>
                      <a:pt x="64" y="25"/>
                      <a:pt x="64" y="25"/>
                    </a:cubicBezTo>
                    <a:cubicBezTo>
                      <a:pt x="64" y="25"/>
                      <a:pt x="58" y="46"/>
                      <a:pt x="43" y="57"/>
                    </a:cubicBezTo>
                    <a:cubicBezTo>
                      <a:pt x="36" y="62"/>
                      <a:pt x="30" y="64"/>
                      <a:pt x="25" y="64"/>
                    </a:cubicBezTo>
                    <a:cubicBezTo>
                      <a:pt x="22" y="65"/>
                      <a:pt x="18" y="64"/>
                      <a:pt x="14" y="62"/>
                    </a:cubicBezTo>
                    <a:cubicBezTo>
                      <a:pt x="10" y="60"/>
                      <a:pt x="8" y="58"/>
                      <a:pt x="6" y="55"/>
                    </a:cubicBezTo>
                    <a:cubicBezTo>
                      <a:pt x="3" y="51"/>
                      <a:pt x="1" y="45"/>
                      <a:pt x="0" y="36"/>
                    </a:cubicBezTo>
                    <a:cubicBezTo>
                      <a:pt x="0" y="18"/>
                      <a:pt x="13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5" name="Freeform 1324">
                <a:extLst>
                  <a:ext uri="{FF2B5EF4-FFF2-40B4-BE49-F238E27FC236}">
                    <a16:creationId xmlns:a16="http://schemas.microsoft.com/office/drawing/2014/main" id="{66C76DC7-816B-8CF9-88F5-23D273D58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206" y="2309747"/>
                <a:ext cx="114739" cy="116268"/>
              </a:xfrm>
              <a:custGeom>
                <a:avLst/>
                <a:gdLst>
                  <a:gd name="T0" fmla="*/ 16 w 64"/>
                  <a:gd name="T1" fmla="*/ 0 h 65"/>
                  <a:gd name="T2" fmla="*/ 25 w 64"/>
                  <a:gd name="T3" fmla="*/ 35 h 65"/>
                  <a:gd name="T4" fmla="*/ 23 w 64"/>
                  <a:gd name="T5" fmla="*/ 42 h 65"/>
                  <a:gd name="T6" fmla="*/ 30 w 64"/>
                  <a:gd name="T7" fmla="*/ 38 h 65"/>
                  <a:gd name="T8" fmla="*/ 64 w 64"/>
                  <a:gd name="T9" fmla="*/ 29 h 65"/>
                  <a:gd name="T10" fmla="*/ 41 w 64"/>
                  <a:gd name="T11" fmla="*/ 59 h 65"/>
                  <a:gd name="T12" fmla="*/ 21 w 64"/>
                  <a:gd name="T13" fmla="*/ 65 h 65"/>
                  <a:gd name="T14" fmla="*/ 11 w 64"/>
                  <a:gd name="T15" fmla="*/ 62 h 65"/>
                  <a:gd name="T16" fmla="*/ 4 w 64"/>
                  <a:gd name="T17" fmla="*/ 54 h 65"/>
                  <a:gd name="T18" fmla="*/ 0 w 64"/>
                  <a:gd name="T19" fmla="*/ 34 h 65"/>
                  <a:gd name="T20" fmla="*/ 16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16" y="0"/>
                    </a:moveTo>
                    <a:cubicBezTo>
                      <a:pt x="16" y="0"/>
                      <a:pt x="25" y="17"/>
                      <a:pt x="25" y="35"/>
                    </a:cubicBezTo>
                    <a:cubicBezTo>
                      <a:pt x="25" y="37"/>
                      <a:pt x="24" y="40"/>
                      <a:pt x="23" y="42"/>
                    </a:cubicBezTo>
                    <a:cubicBezTo>
                      <a:pt x="25" y="41"/>
                      <a:pt x="28" y="39"/>
                      <a:pt x="30" y="38"/>
                    </a:cubicBezTo>
                    <a:cubicBezTo>
                      <a:pt x="45" y="30"/>
                      <a:pt x="64" y="29"/>
                      <a:pt x="64" y="29"/>
                    </a:cubicBezTo>
                    <a:cubicBezTo>
                      <a:pt x="64" y="29"/>
                      <a:pt x="57" y="50"/>
                      <a:pt x="41" y="59"/>
                    </a:cubicBezTo>
                    <a:cubicBezTo>
                      <a:pt x="33" y="64"/>
                      <a:pt x="27" y="64"/>
                      <a:pt x="21" y="65"/>
                    </a:cubicBezTo>
                    <a:cubicBezTo>
                      <a:pt x="19" y="65"/>
                      <a:pt x="15" y="64"/>
                      <a:pt x="11" y="62"/>
                    </a:cubicBezTo>
                    <a:cubicBezTo>
                      <a:pt x="8" y="59"/>
                      <a:pt x="5" y="56"/>
                      <a:pt x="4" y="54"/>
                    </a:cubicBezTo>
                    <a:cubicBezTo>
                      <a:pt x="2" y="49"/>
                      <a:pt x="0" y="43"/>
                      <a:pt x="0" y="34"/>
                    </a:cubicBezTo>
                    <a:cubicBezTo>
                      <a:pt x="2" y="15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6" name="Freeform 1325">
                <a:extLst>
                  <a:ext uri="{FF2B5EF4-FFF2-40B4-BE49-F238E27FC236}">
                    <a16:creationId xmlns:a16="http://schemas.microsoft.com/office/drawing/2014/main" id="{3EB12EAC-0EDA-DEEE-E48C-C88BAC840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988" y="2208776"/>
                <a:ext cx="117799" cy="117797"/>
              </a:xfrm>
              <a:custGeom>
                <a:avLst/>
                <a:gdLst>
                  <a:gd name="T0" fmla="*/ 21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39 h 66"/>
                  <a:gd name="T8" fmla="*/ 66 w 66"/>
                  <a:gd name="T9" fmla="*/ 35 h 66"/>
                  <a:gd name="T10" fmla="*/ 39 w 66"/>
                  <a:gd name="T11" fmla="*/ 62 h 66"/>
                  <a:gd name="T12" fmla="*/ 19 w 66"/>
                  <a:gd name="T13" fmla="*/ 65 h 66"/>
                  <a:gd name="T14" fmla="*/ 10 w 66"/>
                  <a:gd name="T15" fmla="*/ 61 h 66"/>
                  <a:gd name="T16" fmla="*/ 3 w 66"/>
                  <a:gd name="T17" fmla="*/ 53 h 66"/>
                  <a:gd name="T18" fmla="*/ 1 w 66"/>
                  <a:gd name="T19" fmla="*/ 33 h 66"/>
                  <a:gd name="T20" fmla="*/ 21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1" y="0"/>
                    </a:moveTo>
                    <a:cubicBezTo>
                      <a:pt x="21" y="0"/>
                      <a:pt x="28" y="18"/>
                      <a:pt x="26" y="36"/>
                    </a:cubicBezTo>
                    <a:cubicBezTo>
                      <a:pt x="25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39"/>
                    </a:cubicBezTo>
                    <a:cubicBezTo>
                      <a:pt x="47" y="33"/>
                      <a:pt x="66" y="35"/>
                      <a:pt x="66" y="35"/>
                    </a:cubicBezTo>
                    <a:cubicBezTo>
                      <a:pt x="66" y="35"/>
                      <a:pt x="56" y="54"/>
                      <a:pt x="39" y="62"/>
                    </a:cubicBezTo>
                    <a:cubicBezTo>
                      <a:pt x="31" y="65"/>
                      <a:pt x="24" y="66"/>
                      <a:pt x="19" y="65"/>
                    </a:cubicBezTo>
                    <a:cubicBezTo>
                      <a:pt x="17" y="65"/>
                      <a:pt x="13" y="64"/>
                      <a:pt x="10" y="61"/>
                    </a:cubicBezTo>
                    <a:cubicBezTo>
                      <a:pt x="6" y="58"/>
                      <a:pt x="4" y="55"/>
                      <a:pt x="3" y="53"/>
                    </a:cubicBezTo>
                    <a:cubicBezTo>
                      <a:pt x="1" y="48"/>
                      <a:pt x="0" y="41"/>
                      <a:pt x="1" y="33"/>
                    </a:cubicBezTo>
                    <a:cubicBezTo>
                      <a:pt x="5" y="14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7" name="Freeform 1326">
                <a:extLst>
                  <a:ext uri="{FF2B5EF4-FFF2-40B4-BE49-F238E27FC236}">
                    <a16:creationId xmlns:a16="http://schemas.microsoft.com/office/drawing/2014/main" id="{3C5A010B-FD28-DB7F-A470-E46DF4A6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950" y="2116986"/>
                <a:ext cx="117799" cy="117797"/>
              </a:xfrm>
              <a:custGeom>
                <a:avLst/>
                <a:gdLst>
                  <a:gd name="T0" fmla="*/ 25 w 66"/>
                  <a:gd name="T1" fmla="*/ 0 h 66"/>
                  <a:gd name="T2" fmla="*/ 26 w 66"/>
                  <a:gd name="T3" fmla="*/ 36 h 66"/>
                  <a:gd name="T4" fmla="*/ 23 w 66"/>
                  <a:gd name="T5" fmla="*/ 43 h 66"/>
                  <a:gd name="T6" fmla="*/ 30 w 66"/>
                  <a:gd name="T7" fmla="*/ 40 h 66"/>
                  <a:gd name="T8" fmla="*/ 66 w 66"/>
                  <a:gd name="T9" fmla="*/ 39 h 66"/>
                  <a:gd name="T10" fmla="*/ 37 w 66"/>
                  <a:gd name="T11" fmla="*/ 63 h 66"/>
                  <a:gd name="T12" fmla="*/ 17 w 66"/>
                  <a:gd name="T13" fmla="*/ 64 h 66"/>
                  <a:gd name="T14" fmla="*/ 8 w 66"/>
                  <a:gd name="T15" fmla="*/ 59 h 66"/>
                  <a:gd name="T16" fmla="*/ 2 w 66"/>
                  <a:gd name="T17" fmla="*/ 50 h 66"/>
                  <a:gd name="T18" fmla="*/ 2 w 66"/>
                  <a:gd name="T19" fmla="*/ 30 h 66"/>
                  <a:gd name="T20" fmla="*/ 25 w 66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6">
                    <a:moveTo>
                      <a:pt x="25" y="0"/>
                    </a:moveTo>
                    <a:cubicBezTo>
                      <a:pt x="25" y="0"/>
                      <a:pt x="30" y="19"/>
                      <a:pt x="26" y="36"/>
                    </a:cubicBezTo>
                    <a:cubicBezTo>
                      <a:pt x="26" y="38"/>
                      <a:pt x="24" y="41"/>
                      <a:pt x="23" y="43"/>
                    </a:cubicBezTo>
                    <a:cubicBezTo>
                      <a:pt x="25" y="42"/>
                      <a:pt x="28" y="40"/>
                      <a:pt x="30" y="40"/>
                    </a:cubicBezTo>
                    <a:cubicBezTo>
                      <a:pt x="47" y="35"/>
                      <a:pt x="66" y="39"/>
                      <a:pt x="66" y="39"/>
                    </a:cubicBezTo>
                    <a:cubicBezTo>
                      <a:pt x="66" y="39"/>
                      <a:pt x="54" y="57"/>
                      <a:pt x="37" y="63"/>
                    </a:cubicBezTo>
                    <a:cubicBezTo>
                      <a:pt x="29" y="66"/>
                      <a:pt x="22" y="65"/>
                      <a:pt x="17" y="64"/>
                    </a:cubicBezTo>
                    <a:cubicBezTo>
                      <a:pt x="14" y="64"/>
                      <a:pt x="11" y="62"/>
                      <a:pt x="8" y="59"/>
                    </a:cubicBezTo>
                    <a:cubicBezTo>
                      <a:pt x="4" y="56"/>
                      <a:pt x="3" y="53"/>
                      <a:pt x="2" y="50"/>
                    </a:cubicBezTo>
                    <a:cubicBezTo>
                      <a:pt x="1" y="45"/>
                      <a:pt x="0" y="39"/>
                      <a:pt x="2" y="30"/>
                    </a:cubicBezTo>
                    <a:cubicBezTo>
                      <a:pt x="8" y="12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8" name="Freeform 1327">
                <a:extLst>
                  <a:ext uri="{FF2B5EF4-FFF2-40B4-BE49-F238E27FC236}">
                    <a16:creationId xmlns:a16="http://schemas.microsoft.com/office/drawing/2014/main" id="{39DB93E5-B9AE-1767-0B54-67E5C537E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621" y="2034375"/>
                <a:ext cx="117799" cy="117797"/>
              </a:xfrm>
              <a:custGeom>
                <a:avLst/>
                <a:gdLst>
                  <a:gd name="T0" fmla="*/ 29 w 65"/>
                  <a:gd name="T1" fmla="*/ 0 h 66"/>
                  <a:gd name="T2" fmla="*/ 26 w 65"/>
                  <a:gd name="T3" fmla="*/ 36 h 66"/>
                  <a:gd name="T4" fmla="*/ 22 w 65"/>
                  <a:gd name="T5" fmla="*/ 42 h 66"/>
                  <a:gd name="T6" fmla="*/ 29 w 65"/>
                  <a:gd name="T7" fmla="*/ 40 h 66"/>
                  <a:gd name="T8" fmla="*/ 65 w 65"/>
                  <a:gd name="T9" fmla="*/ 43 h 66"/>
                  <a:gd name="T10" fmla="*/ 33 w 65"/>
                  <a:gd name="T11" fmla="*/ 64 h 66"/>
                  <a:gd name="T12" fmla="*/ 13 w 65"/>
                  <a:gd name="T13" fmla="*/ 63 h 66"/>
                  <a:gd name="T14" fmla="*/ 5 w 65"/>
                  <a:gd name="T15" fmla="*/ 57 h 66"/>
                  <a:gd name="T16" fmla="*/ 0 w 65"/>
                  <a:gd name="T17" fmla="*/ 48 h 66"/>
                  <a:gd name="T18" fmla="*/ 3 w 65"/>
                  <a:gd name="T19" fmla="*/ 28 h 66"/>
                  <a:gd name="T20" fmla="*/ 29 w 65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6">
                    <a:moveTo>
                      <a:pt x="29" y="0"/>
                    </a:moveTo>
                    <a:cubicBezTo>
                      <a:pt x="29" y="0"/>
                      <a:pt x="31" y="19"/>
                      <a:pt x="26" y="36"/>
                    </a:cubicBezTo>
                    <a:cubicBezTo>
                      <a:pt x="25" y="38"/>
                      <a:pt x="23" y="41"/>
                      <a:pt x="22" y="42"/>
                    </a:cubicBezTo>
                    <a:cubicBezTo>
                      <a:pt x="24" y="42"/>
                      <a:pt x="27" y="40"/>
                      <a:pt x="29" y="40"/>
                    </a:cubicBezTo>
                    <a:cubicBezTo>
                      <a:pt x="47" y="37"/>
                      <a:pt x="65" y="43"/>
                      <a:pt x="65" y="43"/>
                    </a:cubicBezTo>
                    <a:cubicBezTo>
                      <a:pt x="65" y="43"/>
                      <a:pt x="52" y="60"/>
                      <a:pt x="33" y="64"/>
                    </a:cubicBezTo>
                    <a:cubicBezTo>
                      <a:pt x="25" y="66"/>
                      <a:pt x="18" y="65"/>
                      <a:pt x="13" y="63"/>
                    </a:cubicBezTo>
                    <a:cubicBezTo>
                      <a:pt x="11" y="62"/>
                      <a:pt x="8" y="60"/>
                      <a:pt x="5" y="57"/>
                    </a:cubicBezTo>
                    <a:cubicBezTo>
                      <a:pt x="2" y="54"/>
                      <a:pt x="1" y="50"/>
                      <a:pt x="0" y="48"/>
                    </a:cubicBezTo>
                    <a:cubicBezTo>
                      <a:pt x="0" y="42"/>
                      <a:pt x="0" y="36"/>
                      <a:pt x="3" y="28"/>
                    </a:cubicBezTo>
                    <a:cubicBezTo>
                      <a:pt x="10" y="1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9" name="Freeform 1328">
                <a:extLst>
                  <a:ext uri="{FF2B5EF4-FFF2-40B4-BE49-F238E27FC236}">
                    <a16:creationId xmlns:a16="http://schemas.microsoft.com/office/drawing/2014/main" id="{9C83D243-7CF8-0A62-A56F-F7DFB75C4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411" y="1962472"/>
                <a:ext cx="117799" cy="116268"/>
              </a:xfrm>
              <a:custGeom>
                <a:avLst/>
                <a:gdLst>
                  <a:gd name="T0" fmla="*/ 34 w 65"/>
                  <a:gd name="T1" fmla="*/ 0 h 65"/>
                  <a:gd name="T2" fmla="*/ 27 w 65"/>
                  <a:gd name="T3" fmla="*/ 35 h 65"/>
                  <a:gd name="T4" fmla="*/ 23 w 65"/>
                  <a:gd name="T5" fmla="*/ 41 h 65"/>
                  <a:gd name="T6" fmla="*/ 30 w 65"/>
                  <a:gd name="T7" fmla="*/ 40 h 65"/>
                  <a:gd name="T8" fmla="*/ 65 w 65"/>
                  <a:gd name="T9" fmla="*/ 46 h 65"/>
                  <a:gd name="T10" fmla="*/ 31 w 65"/>
                  <a:gd name="T11" fmla="*/ 64 h 65"/>
                  <a:gd name="T12" fmla="*/ 12 w 65"/>
                  <a:gd name="T13" fmla="*/ 61 h 65"/>
                  <a:gd name="T14" fmla="*/ 4 w 65"/>
                  <a:gd name="T15" fmla="*/ 54 h 65"/>
                  <a:gd name="T16" fmla="*/ 0 w 65"/>
                  <a:gd name="T17" fmla="*/ 44 h 65"/>
                  <a:gd name="T18" fmla="*/ 5 w 65"/>
                  <a:gd name="T19" fmla="*/ 25 h 65"/>
                  <a:gd name="T20" fmla="*/ 34 w 65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5">
                    <a:moveTo>
                      <a:pt x="34" y="0"/>
                    </a:moveTo>
                    <a:cubicBezTo>
                      <a:pt x="34" y="0"/>
                      <a:pt x="34" y="19"/>
                      <a:pt x="27" y="35"/>
                    </a:cubicBezTo>
                    <a:cubicBezTo>
                      <a:pt x="26" y="37"/>
                      <a:pt x="24" y="40"/>
                      <a:pt x="23" y="41"/>
                    </a:cubicBezTo>
                    <a:cubicBezTo>
                      <a:pt x="25" y="41"/>
                      <a:pt x="28" y="40"/>
                      <a:pt x="30" y="40"/>
                    </a:cubicBezTo>
                    <a:cubicBezTo>
                      <a:pt x="48" y="39"/>
                      <a:pt x="65" y="46"/>
                      <a:pt x="65" y="46"/>
                    </a:cubicBezTo>
                    <a:cubicBezTo>
                      <a:pt x="65" y="46"/>
                      <a:pt x="50" y="62"/>
                      <a:pt x="31" y="64"/>
                    </a:cubicBezTo>
                    <a:cubicBezTo>
                      <a:pt x="23" y="65"/>
                      <a:pt x="17" y="63"/>
                      <a:pt x="12" y="61"/>
                    </a:cubicBezTo>
                    <a:cubicBezTo>
                      <a:pt x="9" y="60"/>
                      <a:pt x="6" y="58"/>
                      <a:pt x="4" y="54"/>
                    </a:cubicBezTo>
                    <a:cubicBezTo>
                      <a:pt x="1" y="50"/>
                      <a:pt x="0" y="47"/>
                      <a:pt x="0" y="44"/>
                    </a:cubicBezTo>
                    <a:cubicBezTo>
                      <a:pt x="0" y="39"/>
                      <a:pt x="1" y="32"/>
                      <a:pt x="5" y="25"/>
                    </a:cubicBezTo>
                    <a:cubicBezTo>
                      <a:pt x="14" y="8"/>
                      <a:pt x="34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0" name="Freeform 1329">
                <a:extLst>
                  <a:ext uri="{FF2B5EF4-FFF2-40B4-BE49-F238E27FC236}">
                    <a16:creationId xmlns:a16="http://schemas.microsoft.com/office/drawing/2014/main" id="{8704B062-6380-6EA3-5C41-7AF7B3752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382" y="1899750"/>
                <a:ext cx="114739" cy="114737"/>
              </a:xfrm>
              <a:custGeom>
                <a:avLst/>
                <a:gdLst>
                  <a:gd name="T0" fmla="*/ 37 w 64"/>
                  <a:gd name="T1" fmla="*/ 0 h 64"/>
                  <a:gd name="T2" fmla="*/ 27 w 64"/>
                  <a:gd name="T3" fmla="*/ 35 h 64"/>
                  <a:gd name="T4" fmla="*/ 22 w 64"/>
                  <a:gd name="T5" fmla="*/ 40 h 64"/>
                  <a:gd name="T6" fmla="*/ 30 w 64"/>
                  <a:gd name="T7" fmla="*/ 40 h 64"/>
                  <a:gd name="T8" fmla="*/ 64 w 64"/>
                  <a:gd name="T9" fmla="*/ 50 h 64"/>
                  <a:gd name="T10" fmla="*/ 29 w 64"/>
                  <a:gd name="T11" fmla="*/ 64 h 64"/>
                  <a:gd name="T12" fmla="*/ 9 w 64"/>
                  <a:gd name="T13" fmla="*/ 59 h 64"/>
                  <a:gd name="T14" fmla="*/ 2 w 64"/>
                  <a:gd name="T15" fmla="*/ 51 h 64"/>
                  <a:gd name="T16" fmla="*/ 0 w 64"/>
                  <a:gd name="T17" fmla="*/ 41 h 64"/>
                  <a:gd name="T18" fmla="*/ 6 w 64"/>
                  <a:gd name="T19" fmla="*/ 22 h 64"/>
                  <a:gd name="T20" fmla="*/ 37 w 64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4">
                    <a:moveTo>
                      <a:pt x="37" y="0"/>
                    </a:moveTo>
                    <a:cubicBezTo>
                      <a:pt x="37" y="0"/>
                      <a:pt x="36" y="20"/>
                      <a:pt x="27" y="35"/>
                    </a:cubicBezTo>
                    <a:cubicBezTo>
                      <a:pt x="26" y="36"/>
                      <a:pt x="23" y="39"/>
                      <a:pt x="22" y="40"/>
                    </a:cubicBezTo>
                    <a:cubicBezTo>
                      <a:pt x="24" y="40"/>
                      <a:pt x="28" y="40"/>
                      <a:pt x="30" y="40"/>
                    </a:cubicBezTo>
                    <a:cubicBezTo>
                      <a:pt x="47" y="41"/>
                      <a:pt x="64" y="50"/>
                      <a:pt x="64" y="50"/>
                    </a:cubicBezTo>
                    <a:cubicBezTo>
                      <a:pt x="64" y="50"/>
                      <a:pt x="47" y="64"/>
                      <a:pt x="29" y="64"/>
                    </a:cubicBezTo>
                    <a:cubicBezTo>
                      <a:pt x="20" y="64"/>
                      <a:pt x="14" y="61"/>
                      <a:pt x="9" y="59"/>
                    </a:cubicBezTo>
                    <a:cubicBezTo>
                      <a:pt x="7" y="58"/>
                      <a:pt x="4" y="55"/>
                      <a:pt x="2" y="51"/>
                    </a:cubicBezTo>
                    <a:cubicBezTo>
                      <a:pt x="0" y="47"/>
                      <a:pt x="0" y="44"/>
                      <a:pt x="0" y="41"/>
                    </a:cubicBezTo>
                    <a:cubicBezTo>
                      <a:pt x="0" y="36"/>
                      <a:pt x="1" y="29"/>
                      <a:pt x="6" y="22"/>
                    </a:cubicBezTo>
                    <a:cubicBezTo>
                      <a:pt x="17" y="7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1" name="Freeform 1330">
                <a:extLst>
                  <a:ext uri="{FF2B5EF4-FFF2-40B4-BE49-F238E27FC236}">
                    <a16:creationId xmlns:a16="http://schemas.microsoft.com/office/drawing/2014/main" id="{60080676-6455-C18F-28E1-5222BA9C5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411" y="1849264"/>
                <a:ext cx="116268" cy="116268"/>
              </a:xfrm>
              <a:custGeom>
                <a:avLst/>
                <a:gdLst>
                  <a:gd name="T0" fmla="*/ 43 w 64"/>
                  <a:gd name="T1" fmla="*/ 0 h 65"/>
                  <a:gd name="T2" fmla="*/ 29 w 64"/>
                  <a:gd name="T3" fmla="*/ 33 h 65"/>
                  <a:gd name="T4" fmla="*/ 23 w 64"/>
                  <a:gd name="T5" fmla="*/ 39 h 65"/>
                  <a:gd name="T6" fmla="*/ 31 w 64"/>
                  <a:gd name="T7" fmla="*/ 39 h 65"/>
                  <a:gd name="T8" fmla="*/ 64 w 64"/>
                  <a:gd name="T9" fmla="*/ 53 h 65"/>
                  <a:gd name="T10" fmla="*/ 27 w 64"/>
                  <a:gd name="T11" fmla="*/ 63 h 65"/>
                  <a:gd name="T12" fmla="*/ 8 w 64"/>
                  <a:gd name="T13" fmla="*/ 56 h 65"/>
                  <a:gd name="T14" fmla="*/ 2 w 64"/>
                  <a:gd name="T15" fmla="*/ 47 h 65"/>
                  <a:gd name="T16" fmla="*/ 1 w 64"/>
                  <a:gd name="T17" fmla="*/ 37 h 65"/>
                  <a:gd name="T18" fmla="*/ 9 w 64"/>
                  <a:gd name="T19" fmla="*/ 19 h 65"/>
                  <a:gd name="T20" fmla="*/ 43 w 64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65">
                    <a:moveTo>
                      <a:pt x="43" y="0"/>
                    </a:moveTo>
                    <a:cubicBezTo>
                      <a:pt x="43" y="0"/>
                      <a:pt x="39" y="19"/>
                      <a:pt x="29" y="33"/>
                    </a:cubicBezTo>
                    <a:cubicBezTo>
                      <a:pt x="27" y="35"/>
                      <a:pt x="24" y="37"/>
                      <a:pt x="23" y="39"/>
                    </a:cubicBezTo>
                    <a:cubicBezTo>
                      <a:pt x="25" y="39"/>
                      <a:pt x="29" y="38"/>
                      <a:pt x="31" y="39"/>
                    </a:cubicBezTo>
                    <a:cubicBezTo>
                      <a:pt x="48" y="42"/>
                      <a:pt x="64" y="53"/>
                      <a:pt x="64" y="53"/>
                    </a:cubicBezTo>
                    <a:cubicBezTo>
                      <a:pt x="64" y="53"/>
                      <a:pt x="46" y="65"/>
                      <a:pt x="27" y="63"/>
                    </a:cubicBezTo>
                    <a:cubicBezTo>
                      <a:pt x="19" y="62"/>
                      <a:pt x="13" y="59"/>
                      <a:pt x="8" y="56"/>
                    </a:cubicBezTo>
                    <a:cubicBezTo>
                      <a:pt x="6" y="54"/>
                      <a:pt x="4" y="51"/>
                      <a:pt x="2" y="47"/>
                    </a:cubicBezTo>
                    <a:cubicBezTo>
                      <a:pt x="0" y="43"/>
                      <a:pt x="0" y="40"/>
                      <a:pt x="1" y="37"/>
                    </a:cubicBezTo>
                    <a:cubicBezTo>
                      <a:pt x="2" y="32"/>
                      <a:pt x="4" y="25"/>
                      <a:pt x="9" y="19"/>
                    </a:cubicBezTo>
                    <a:cubicBezTo>
                      <a:pt x="21" y="5"/>
                      <a:pt x="43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2" name="Freeform 1331">
                <a:extLst>
                  <a:ext uri="{FF2B5EF4-FFF2-40B4-BE49-F238E27FC236}">
                    <a16:creationId xmlns:a16="http://schemas.microsoft.com/office/drawing/2014/main" id="{D9865D3F-0C89-5951-D2D0-E94AF28EC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500" y="1844675"/>
                <a:ext cx="111679" cy="64254"/>
              </a:xfrm>
              <a:custGeom>
                <a:avLst/>
                <a:gdLst>
                  <a:gd name="T0" fmla="*/ 31 w 62"/>
                  <a:gd name="T1" fmla="*/ 30 h 35"/>
                  <a:gd name="T2" fmla="*/ 62 w 62"/>
                  <a:gd name="T3" fmla="*/ 6 h 35"/>
                  <a:gd name="T4" fmla="*/ 23 w 62"/>
                  <a:gd name="T5" fmla="*/ 5 h 35"/>
                  <a:gd name="T6" fmla="*/ 3 w 62"/>
                  <a:gd name="T7" fmla="*/ 26 h 35"/>
                  <a:gd name="T8" fmla="*/ 31 w 62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31" y="30"/>
                    </a:moveTo>
                    <a:cubicBezTo>
                      <a:pt x="47" y="24"/>
                      <a:pt x="62" y="6"/>
                      <a:pt x="62" y="6"/>
                    </a:cubicBezTo>
                    <a:cubicBezTo>
                      <a:pt x="62" y="6"/>
                      <a:pt x="39" y="0"/>
                      <a:pt x="23" y="5"/>
                    </a:cubicBezTo>
                    <a:cubicBezTo>
                      <a:pt x="6" y="11"/>
                      <a:pt x="0" y="19"/>
                      <a:pt x="3" y="26"/>
                    </a:cubicBezTo>
                    <a:cubicBezTo>
                      <a:pt x="5" y="32"/>
                      <a:pt x="14" y="35"/>
                      <a:pt x="3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63" name="组合 462">
              <a:extLst>
                <a:ext uri="{FF2B5EF4-FFF2-40B4-BE49-F238E27FC236}">
                  <a16:creationId xmlns:a16="http://schemas.microsoft.com/office/drawing/2014/main" id="{ABEF14F8-7CE8-8EFF-227C-7DF8A684318A}"/>
                </a:ext>
              </a:extLst>
            </p:cNvPr>
            <p:cNvGrpSpPr/>
            <p:nvPr/>
          </p:nvGrpSpPr>
          <p:grpSpPr>
            <a:xfrm>
              <a:off x="2219968" y="2136873"/>
              <a:ext cx="374811" cy="260074"/>
              <a:chOff x="2219968" y="2136873"/>
              <a:chExt cx="374811" cy="260074"/>
            </a:xfrm>
            <a:solidFill>
              <a:schemeClr val="accent2"/>
            </a:solidFill>
          </p:grpSpPr>
          <p:sp>
            <p:nvSpPr>
              <p:cNvPr id="474" name="Freeform 1335">
                <a:extLst>
                  <a:ext uri="{FF2B5EF4-FFF2-40B4-BE49-F238E27FC236}">
                    <a16:creationId xmlns:a16="http://schemas.microsoft.com/office/drawing/2014/main" id="{DE68C304-1F37-4034-193A-82CB82A72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968" y="2136873"/>
                <a:ext cx="374811" cy="218766"/>
              </a:xfrm>
              <a:custGeom>
                <a:avLst/>
                <a:gdLst>
                  <a:gd name="T0" fmla="*/ 201 w 209"/>
                  <a:gd name="T1" fmla="*/ 18 h 122"/>
                  <a:gd name="T2" fmla="*/ 192 w 209"/>
                  <a:gd name="T3" fmla="*/ 27 h 122"/>
                  <a:gd name="T4" fmla="*/ 197 w 209"/>
                  <a:gd name="T5" fmla="*/ 35 h 122"/>
                  <a:gd name="T6" fmla="*/ 135 w 209"/>
                  <a:gd name="T7" fmla="*/ 99 h 122"/>
                  <a:gd name="T8" fmla="*/ 106 w 209"/>
                  <a:gd name="T9" fmla="*/ 17 h 122"/>
                  <a:gd name="T10" fmla="*/ 113 w 209"/>
                  <a:gd name="T11" fmla="*/ 9 h 122"/>
                  <a:gd name="T12" fmla="*/ 105 w 209"/>
                  <a:gd name="T13" fmla="*/ 0 h 122"/>
                  <a:gd name="T14" fmla="*/ 96 w 209"/>
                  <a:gd name="T15" fmla="*/ 9 h 122"/>
                  <a:gd name="T16" fmla="*/ 103 w 209"/>
                  <a:gd name="T17" fmla="*/ 17 h 122"/>
                  <a:gd name="T18" fmla="*/ 75 w 209"/>
                  <a:gd name="T19" fmla="*/ 99 h 122"/>
                  <a:gd name="T20" fmla="*/ 13 w 209"/>
                  <a:gd name="T21" fmla="*/ 35 h 122"/>
                  <a:gd name="T22" fmla="*/ 17 w 209"/>
                  <a:gd name="T23" fmla="*/ 27 h 122"/>
                  <a:gd name="T24" fmla="*/ 9 w 209"/>
                  <a:gd name="T25" fmla="*/ 18 h 122"/>
                  <a:gd name="T26" fmla="*/ 0 w 209"/>
                  <a:gd name="T27" fmla="*/ 27 h 122"/>
                  <a:gd name="T28" fmla="*/ 9 w 209"/>
                  <a:gd name="T29" fmla="*/ 36 h 122"/>
                  <a:gd name="T30" fmla="*/ 12 w 209"/>
                  <a:gd name="T31" fmla="*/ 35 h 122"/>
                  <a:gd name="T32" fmla="*/ 36 w 209"/>
                  <a:gd name="T33" fmla="*/ 122 h 122"/>
                  <a:gd name="T34" fmla="*/ 105 w 209"/>
                  <a:gd name="T35" fmla="*/ 122 h 122"/>
                  <a:gd name="T36" fmla="*/ 174 w 209"/>
                  <a:gd name="T37" fmla="*/ 122 h 122"/>
                  <a:gd name="T38" fmla="*/ 198 w 209"/>
                  <a:gd name="T39" fmla="*/ 35 h 122"/>
                  <a:gd name="T40" fmla="*/ 201 w 209"/>
                  <a:gd name="T41" fmla="*/ 36 h 122"/>
                  <a:gd name="T42" fmla="*/ 209 w 209"/>
                  <a:gd name="T43" fmla="*/ 27 h 122"/>
                  <a:gd name="T44" fmla="*/ 201 w 209"/>
                  <a:gd name="T45" fmla="*/ 1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22">
                    <a:moveTo>
                      <a:pt x="201" y="18"/>
                    </a:moveTo>
                    <a:cubicBezTo>
                      <a:pt x="196" y="18"/>
                      <a:pt x="192" y="22"/>
                      <a:pt x="192" y="27"/>
                    </a:cubicBezTo>
                    <a:cubicBezTo>
                      <a:pt x="192" y="30"/>
                      <a:pt x="194" y="33"/>
                      <a:pt x="197" y="35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10" y="17"/>
                      <a:pt x="113" y="13"/>
                      <a:pt x="113" y="9"/>
                    </a:cubicBezTo>
                    <a:cubicBezTo>
                      <a:pt x="113" y="4"/>
                      <a:pt x="110" y="0"/>
                      <a:pt x="105" y="0"/>
                    </a:cubicBezTo>
                    <a:cubicBezTo>
                      <a:pt x="100" y="0"/>
                      <a:pt x="96" y="4"/>
                      <a:pt x="96" y="9"/>
                    </a:cubicBezTo>
                    <a:cubicBezTo>
                      <a:pt x="96" y="13"/>
                      <a:pt x="99" y="17"/>
                      <a:pt x="103" y="17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6" y="33"/>
                      <a:pt x="17" y="30"/>
                      <a:pt x="17" y="27"/>
                    </a:cubicBezTo>
                    <a:cubicBezTo>
                      <a:pt x="17" y="22"/>
                      <a:pt x="14" y="18"/>
                      <a:pt x="9" y="18"/>
                    </a:cubicBezTo>
                    <a:cubicBezTo>
                      <a:pt x="4" y="18"/>
                      <a:pt x="0" y="22"/>
                      <a:pt x="0" y="27"/>
                    </a:cubicBezTo>
                    <a:cubicBezTo>
                      <a:pt x="0" y="32"/>
                      <a:pt x="4" y="36"/>
                      <a:pt x="9" y="36"/>
                    </a:cubicBezTo>
                    <a:cubicBezTo>
                      <a:pt x="10" y="36"/>
                      <a:pt x="11" y="35"/>
                      <a:pt x="12" y="35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74" y="122"/>
                      <a:pt x="174" y="122"/>
                      <a:pt x="174" y="122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9" y="35"/>
                      <a:pt x="200" y="36"/>
                      <a:pt x="201" y="36"/>
                    </a:cubicBezTo>
                    <a:cubicBezTo>
                      <a:pt x="206" y="36"/>
                      <a:pt x="209" y="32"/>
                      <a:pt x="209" y="27"/>
                    </a:cubicBezTo>
                    <a:cubicBezTo>
                      <a:pt x="209" y="22"/>
                      <a:pt x="206" y="18"/>
                      <a:pt x="201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5" name="Rectangle 1332">
                <a:extLst>
                  <a:ext uri="{FF2B5EF4-FFF2-40B4-BE49-F238E27FC236}">
                    <a16:creationId xmlns:a16="http://schemas.microsoft.com/office/drawing/2014/main" id="{0E86803F-154F-19E3-C654-CF257BB8D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220" y="2370940"/>
                <a:ext cx="247833" cy="260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6" name="Freeform 1333">
                <a:extLst>
                  <a:ext uri="{FF2B5EF4-FFF2-40B4-BE49-F238E27FC236}">
                    <a16:creationId xmlns:a16="http://schemas.microsoft.com/office/drawing/2014/main" id="{B31A4BB8-E2A0-D50E-72BB-663B77E29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459" y="2155233"/>
                <a:ext cx="62724" cy="123916"/>
              </a:xfrm>
              <a:custGeom>
                <a:avLst/>
                <a:gdLst>
                  <a:gd name="T0" fmla="*/ 8 w 35"/>
                  <a:gd name="T1" fmla="*/ 17 h 69"/>
                  <a:gd name="T2" fmla="*/ 6 w 35"/>
                  <a:gd name="T3" fmla="*/ 48 h 69"/>
                  <a:gd name="T4" fmla="*/ 27 w 35"/>
                  <a:gd name="T5" fmla="*/ 69 h 69"/>
                  <a:gd name="T6" fmla="*/ 35 w 35"/>
                  <a:gd name="T7" fmla="*/ 48 h 69"/>
                  <a:gd name="T8" fmla="*/ 13 w 35"/>
                  <a:gd name="T9" fmla="*/ 15 h 69"/>
                  <a:gd name="T10" fmla="*/ 17 w 35"/>
                  <a:gd name="T11" fmla="*/ 8 h 69"/>
                  <a:gd name="T12" fmla="*/ 8 w 35"/>
                  <a:gd name="T13" fmla="*/ 0 h 69"/>
                  <a:gd name="T14" fmla="*/ 0 w 35"/>
                  <a:gd name="T15" fmla="*/ 8 h 69"/>
                  <a:gd name="T16" fmla="*/ 8 w 35"/>
                  <a:gd name="T17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69">
                    <a:moveTo>
                      <a:pt x="8" y="17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4"/>
                      <a:pt x="17" y="11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7" name="Freeform 1334">
                <a:extLst>
                  <a:ext uri="{FF2B5EF4-FFF2-40B4-BE49-F238E27FC236}">
                    <a16:creationId xmlns:a16="http://schemas.microsoft.com/office/drawing/2014/main" id="{402B8AE5-CD75-D14A-DA64-6EE73317D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563" y="2155233"/>
                <a:ext cx="64254" cy="123916"/>
              </a:xfrm>
              <a:custGeom>
                <a:avLst/>
                <a:gdLst>
                  <a:gd name="T0" fmla="*/ 9 w 36"/>
                  <a:gd name="T1" fmla="*/ 69 h 69"/>
                  <a:gd name="T2" fmla="*/ 30 w 36"/>
                  <a:gd name="T3" fmla="*/ 48 h 69"/>
                  <a:gd name="T4" fmla="*/ 28 w 36"/>
                  <a:gd name="T5" fmla="*/ 17 h 69"/>
                  <a:gd name="T6" fmla="*/ 36 w 36"/>
                  <a:gd name="T7" fmla="*/ 8 h 69"/>
                  <a:gd name="T8" fmla="*/ 27 w 36"/>
                  <a:gd name="T9" fmla="*/ 0 h 69"/>
                  <a:gd name="T10" fmla="*/ 19 w 36"/>
                  <a:gd name="T11" fmla="*/ 8 h 69"/>
                  <a:gd name="T12" fmla="*/ 22 w 36"/>
                  <a:gd name="T13" fmla="*/ 15 h 69"/>
                  <a:gd name="T14" fmla="*/ 0 w 36"/>
                  <a:gd name="T15" fmla="*/ 48 h 69"/>
                  <a:gd name="T16" fmla="*/ 9 w 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9">
                    <a:moveTo>
                      <a:pt x="9" y="69"/>
                    </a:moveTo>
                    <a:cubicBezTo>
                      <a:pt x="30" y="48"/>
                      <a:pt x="30" y="48"/>
                      <a:pt x="30" y="4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2" y="17"/>
                      <a:pt x="36" y="13"/>
                      <a:pt x="36" y="8"/>
                    </a:cubicBezTo>
                    <a:cubicBezTo>
                      <a:pt x="36" y="4"/>
                      <a:pt x="32" y="0"/>
                      <a:pt x="27" y="0"/>
                    </a:cubicBezTo>
                    <a:cubicBezTo>
                      <a:pt x="23" y="0"/>
                      <a:pt x="19" y="4"/>
                      <a:pt x="19" y="8"/>
                    </a:cubicBezTo>
                    <a:cubicBezTo>
                      <a:pt x="19" y="11"/>
                      <a:pt x="20" y="14"/>
                      <a:pt x="22" y="15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9" y="6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64" name="组合 463">
              <a:extLst>
                <a:ext uri="{FF2B5EF4-FFF2-40B4-BE49-F238E27FC236}">
                  <a16:creationId xmlns:a16="http://schemas.microsoft.com/office/drawing/2014/main" id="{BD94A415-8B7C-BE59-EDA6-A9124A26B516}"/>
                </a:ext>
              </a:extLst>
            </p:cNvPr>
            <p:cNvGrpSpPr/>
            <p:nvPr/>
          </p:nvGrpSpPr>
          <p:grpSpPr>
            <a:xfrm>
              <a:off x="1660046" y="2551462"/>
              <a:ext cx="1528310" cy="1291183"/>
              <a:chOff x="1660046" y="2551462"/>
              <a:chExt cx="1528310" cy="1291183"/>
            </a:xfrm>
          </p:grpSpPr>
          <p:grpSp>
            <p:nvGrpSpPr>
              <p:cNvPr id="465" name="组合 464">
                <a:extLst>
                  <a:ext uri="{FF2B5EF4-FFF2-40B4-BE49-F238E27FC236}">
                    <a16:creationId xmlns:a16="http://schemas.microsoft.com/office/drawing/2014/main" id="{0E9F128F-BAE8-1B34-F58B-28F0676B9B80}"/>
                  </a:ext>
                </a:extLst>
              </p:cNvPr>
              <p:cNvGrpSpPr/>
              <p:nvPr/>
            </p:nvGrpSpPr>
            <p:grpSpPr>
              <a:xfrm>
                <a:off x="1988962" y="3573394"/>
                <a:ext cx="838351" cy="269251"/>
                <a:chOff x="1988962" y="3573394"/>
                <a:chExt cx="838351" cy="269251"/>
              </a:xfrm>
            </p:grpSpPr>
            <p:sp>
              <p:nvSpPr>
                <p:cNvPr id="471" name="Freeform 1340">
                  <a:extLst>
                    <a:ext uri="{FF2B5EF4-FFF2-40B4-BE49-F238E27FC236}">
                      <a16:creationId xmlns:a16="http://schemas.microsoft.com/office/drawing/2014/main" id="{94B16AB0-7C41-07CE-993F-93BBFE644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758" y="3659065"/>
                  <a:ext cx="191232" cy="183580"/>
                </a:xfrm>
                <a:custGeom>
                  <a:avLst/>
                  <a:gdLst>
                    <a:gd name="T0" fmla="*/ 63 w 125"/>
                    <a:gd name="T1" fmla="*/ 0 h 120"/>
                    <a:gd name="T2" fmla="*/ 82 w 125"/>
                    <a:gd name="T3" fmla="*/ 40 h 120"/>
                    <a:gd name="T4" fmla="*/ 125 w 125"/>
                    <a:gd name="T5" fmla="*/ 46 h 120"/>
                    <a:gd name="T6" fmla="*/ 95 w 125"/>
                    <a:gd name="T7" fmla="*/ 76 h 120"/>
                    <a:gd name="T8" fmla="*/ 102 w 125"/>
                    <a:gd name="T9" fmla="*/ 120 h 120"/>
                    <a:gd name="T10" fmla="*/ 63 w 125"/>
                    <a:gd name="T11" fmla="*/ 99 h 120"/>
                    <a:gd name="T12" fmla="*/ 24 w 125"/>
                    <a:gd name="T13" fmla="*/ 120 h 120"/>
                    <a:gd name="T14" fmla="*/ 31 w 125"/>
                    <a:gd name="T15" fmla="*/ 76 h 120"/>
                    <a:gd name="T16" fmla="*/ 0 w 125"/>
                    <a:gd name="T17" fmla="*/ 46 h 120"/>
                    <a:gd name="T18" fmla="*/ 43 w 125"/>
                    <a:gd name="T19" fmla="*/ 40 h 120"/>
                    <a:gd name="T20" fmla="*/ 63 w 125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5" h="120">
                      <a:moveTo>
                        <a:pt x="63" y="0"/>
                      </a:moveTo>
                      <a:lnTo>
                        <a:pt x="82" y="40"/>
                      </a:lnTo>
                      <a:lnTo>
                        <a:pt x="125" y="46"/>
                      </a:lnTo>
                      <a:lnTo>
                        <a:pt x="95" y="76"/>
                      </a:lnTo>
                      <a:lnTo>
                        <a:pt x="102" y="120"/>
                      </a:lnTo>
                      <a:lnTo>
                        <a:pt x="63" y="99"/>
                      </a:lnTo>
                      <a:lnTo>
                        <a:pt x="24" y="120"/>
                      </a:lnTo>
                      <a:lnTo>
                        <a:pt x="31" y="76"/>
                      </a:lnTo>
                      <a:lnTo>
                        <a:pt x="0" y="46"/>
                      </a:lnTo>
                      <a:lnTo>
                        <a:pt x="43" y="4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2" name="Freeform 1341">
                  <a:extLst>
                    <a:ext uri="{FF2B5EF4-FFF2-40B4-BE49-F238E27FC236}">
                      <a16:creationId xmlns:a16="http://schemas.microsoft.com/office/drawing/2014/main" id="{CED5561A-F7E5-49C0-64B5-F48BF126B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962" y="3573394"/>
                  <a:ext cx="133096" cy="136155"/>
                </a:xfrm>
                <a:custGeom>
                  <a:avLst/>
                  <a:gdLst>
                    <a:gd name="T0" fmla="*/ 56 w 87"/>
                    <a:gd name="T1" fmla="*/ 0 h 89"/>
                    <a:gd name="T2" fmla="*/ 60 w 87"/>
                    <a:gd name="T3" fmla="*/ 30 h 89"/>
                    <a:gd name="T4" fmla="*/ 87 w 87"/>
                    <a:gd name="T5" fmla="*/ 47 h 89"/>
                    <a:gd name="T6" fmla="*/ 58 w 87"/>
                    <a:gd name="T7" fmla="*/ 58 h 89"/>
                    <a:gd name="T8" fmla="*/ 52 w 87"/>
                    <a:gd name="T9" fmla="*/ 89 h 89"/>
                    <a:gd name="T10" fmla="*/ 31 w 87"/>
                    <a:gd name="T11" fmla="*/ 65 h 89"/>
                    <a:gd name="T12" fmla="*/ 0 w 87"/>
                    <a:gd name="T13" fmla="*/ 69 h 89"/>
                    <a:gd name="T14" fmla="*/ 17 w 87"/>
                    <a:gd name="T15" fmla="*/ 42 h 89"/>
                    <a:gd name="T16" fmla="*/ 4 w 87"/>
                    <a:gd name="T17" fmla="*/ 12 h 89"/>
                    <a:gd name="T18" fmla="*/ 34 w 87"/>
                    <a:gd name="T19" fmla="*/ 21 h 89"/>
                    <a:gd name="T20" fmla="*/ 56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56" y="0"/>
                      </a:moveTo>
                      <a:lnTo>
                        <a:pt x="60" y="30"/>
                      </a:lnTo>
                      <a:lnTo>
                        <a:pt x="87" y="47"/>
                      </a:lnTo>
                      <a:lnTo>
                        <a:pt x="58" y="58"/>
                      </a:lnTo>
                      <a:lnTo>
                        <a:pt x="52" y="89"/>
                      </a:lnTo>
                      <a:lnTo>
                        <a:pt x="31" y="65"/>
                      </a:lnTo>
                      <a:lnTo>
                        <a:pt x="0" y="69"/>
                      </a:lnTo>
                      <a:lnTo>
                        <a:pt x="17" y="42"/>
                      </a:lnTo>
                      <a:lnTo>
                        <a:pt x="4" y="12"/>
                      </a:lnTo>
                      <a:lnTo>
                        <a:pt x="34" y="2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3" name="Freeform 1342">
                  <a:extLst>
                    <a:ext uri="{FF2B5EF4-FFF2-40B4-BE49-F238E27FC236}">
                      <a16:creationId xmlns:a16="http://schemas.microsoft.com/office/drawing/2014/main" id="{56080445-2547-1B41-C0D2-3EF4C48B6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217" y="3573394"/>
                  <a:ext cx="133096" cy="136155"/>
                </a:xfrm>
                <a:custGeom>
                  <a:avLst/>
                  <a:gdLst>
                    <a:gd name="T0" fmla="*/ 29 w 87"/>
                    <a:gd name="T1" fmla="*/ 0 h 89"/>
                    <a:gd name="T2" fmla="*/ 27 w 87"/>
                    <a:gd name="T3" fmla="*/ 30 h 89"/>
                    <a:gd name="T4" fmla="*/ 0 w 87"/>
                    <a:gd name="T5" fmla="*/ 47 h 89"/>
                    <a:gd name="T6" fmla="*/ 28 w 87"/>
                    <a:gd name="T7" fmla="*/ 58 h 89"/>
                    <a:gd name="T8" fmla="*/ 35 w 87"/>
                    <a:gd name="T9" fmla="*/ 89 h 89"/>
                    <a:gd name="T10" fmla="*/ 55 w 87"/>
                    <a:gd name="T11" fmla="*/ 65 h 89"/>
                    <a:gd name="T12" fmla="*/ 87 w 87"/>
                    <a:gd name="T13" fmla="*/ 69 h 89"/>
                    <a:gd name="T14" fmla="*/ 71 w 87"/>
                    <a:gd name="T15" fmla="*/ 42 h 89"/>
                    <a:gd name="T16" fmla="*/ 83 w 87"/>
                    <a:gd name="T17" fmla="*/ 12 h 89"/>
                    <a:gd name="T18" fmla="*/ 53 w 87"/>
                    <a:gd name="T19" fmla="*/ 21 h 89"/>
                    <a:gd name="T20" fmla="*/ 29 w 87"/>
                    <a:gd name="T21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9">
                      <a:moveTo>
                        <a:pt x="29" y="0"/>
                      </a:moveTo>
                      <a:lnTo>
                        <a:pt x="27" y="30"/>
                      </a:lnTo>
                      <a:lnTo>
                        <a:pt x="0" y="47"/>
                      </a:lnTo>
                      <a:lnTo>
                        <a:pt x="28" y="58"/>
                      </a:lnTo>
                      <a:lnTo>
                        <a:pt x="35" y="89"/>
                      </a:lnTo>
                      <a:lnTo>
                        <a:pt x="55" y="65"/>
                      </a:lnTo>
                      <a:lnTo>
                        <a:pt x="87" y="69"/>
                      </a:lnTo>
                      <a:lnTo>
                        <a:pt x="71" y="42"/>
                      </a:lnTo>
                      <a:lnTo>
                        <a:pt x="83" y="12"/>
                      </a:lnTo>
                      <a:lnTo>
                        <a:pt x="53" y="2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66" name="组合 465">
                <a:extLst>
                  <a:ext uri="{FF2B5EF4-FFF2-40B4-BE49-F238E27FC236}">
                    <a16:creationId xmlns:a16="http://schemas.microsoft.com/office/drawing/2014/main" id="{2CAD9FD8-D511-63A5-61BC-1CBC03B9657D}"/>
                  </a:ext>
                </a:extLst>
              </p:cNvPr>
              <p:cNvGrpSpPr/>
              <p:nvPr/>
            </p:nvGrpSpPr>
            <p:grpSpPr>
              <a:xfrm>
                <a:off x="1660046" y="2551462"/>
                <a:ext cx="1528310" cy="728202"/>
                <a:chOff x="1660046" y="2551462"/>
                <a:chExt cx="1528310" cy="728202"/>
              </a:xfrm>
            </p:grpSpPr>
            <p:sp>
              <p:nvSpPr>
                <p:cNvPr id="467" name="Rectangle 1343">
                  <a:extLst>
                    <a:ext uri="{FF2B5EF4-FFF2-40B4-BE49-F238E27FC236}">
                      <a16:creationId xmlns:a16="http://schemas.microsoft.com/office/drawing/2014/main" id="{71D7C86A-2CD9-5132-4B77-E49B123D3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3220000"/>
                  <a:ext cx="1528310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8" name="Rectangle 1344">
                  <a:extLst>
                    <a:ext uri="{FF2B5EF4-FFF2-40B4-BE49-F238E27FC236}">
                      <a16:creationId xmlns:a16="http://schemas.microsoft.com/office/drawing/2014/main" id="{4EBF055C-D508-2018-32A7-8BFBD03D9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3265896"/>
                  <a:ext cx="1439581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9" name="Rectangle 1345">
                  <a:extLst>
                    <a:ext uri="{FF2B5EF4-FFF2-40B4-BE49-F238E27FC236}">
                      <a16:creationId xmlns:a16="http://schemas.microsoft.com/office/drawing/2014/main" id="{378C4DFA-A2B1-6FF7-7942-AAB0F51CB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0046" y="2597356"/>
                  <a:ext cx="1528310" cy="1376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0" name="Rectangle 1346">
                  <a:extLst>
                    <a:ext uri="{FF2B5EF4-FFF2-40B4-BE49-F238E27FC236}">
                      <a16:creationId xmlns:a16="http://schemas.microsoft.com/office/drawing/2014/main" id="{54DCFBA0-93E0-533E-E1B1-9B392509E2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4411" y="2551462"/>
                  <a:ext cx="1439581" cy="152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33" name="文本框 532">
            <a:extLst>
              <a:ext uri="{FF2B5EF4-FFF2-40B4-BE49-F238E27FC236}">
                <a16:creationId xmlns:a16="http://schemas.microsoft.com/office/drawing/2014/main" id="{5DBC0A1D-F885-0364-79D4-9EEBB5E1A256}"/>
              </a:ext>
            </a:extLst>
          </p:cNvPr>
          <p:cNvSpPr txBox="1"/>
          <p:nvPr/>
        </p:nvSpPr>
        <p:spPr>
          <a:xfrm>
            <a:off x="4129409" y="267775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优秀员工</a:t>
            </a:r>
          </a:p>
        </p:txBody>
      </p:sp>
      <p:sp>
        <p:nvSpPr>
          <p:cNvPr id="534" name="文本框 533">
            <a:extLst>
              <a:ext uri="{FF2B5EF4-FFF2-40B4-BE49-F238E27FC236}">
                <a16:creationId xmlns:a16="http://schemas.microsoft.com/office/drawing/2014/main" id="{B85F06F4-B392-DE7F-308A-6483C17B8772}"/>
              </a:ext>
            </a:extLst>
          </p:cNvPr>
          <p:cNvSpPr txBox="1"/>
          <p:nvPr/>
        </p:nvSpPr>
        <p:spPr>
          <a:xfrm>
            <a:off x="6824541" y="267775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先进个人</a:t>
            </a:r>
          </a:p>
        </p:txBody>
      </p:sp>
      <p:sp>
        <p:nvSpPr>
          <p:cNvPr id="535" name="文本框 534">
            <a:extLst>
              <a:ext uri="{FF2B5EF4-FFF2-40B4-BE49-F238E27FC236}">
                <a16:creationId xmlns:a16="http://schemas.microsoft.com/office/drawing/2014/main" id="{8C83F629-1C39-7BE6-D173-63125A673FFD}"/>
              </a:ext>
            </a:extLst>
          </p:cNvPr>
          <p:cNvSpPr txBox="1"/>
          <p:nvPr/>
        </p:nvSpPr>
        <p:spPr>
          <a:xfrm>
            <a:off x="9574529" y="267775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优秀干部</a:t>
            </a:r>
          </a:p>
        </p:txBody>
      </p:sp>
      <p:sp>
        <p:nvSpPr>
          <p:cNvPr id="536" name="文本框 535">
            <a:extLst>
              <a:ext uri="{FF2B5EF4-FFF2-40B4-BE49-F238E27FC236}">
                <a16:creationId xmlns:a16="http://schemas.microsoft.com/office/drawing/2014/main" id="{5BDBB552-BB1B-A01E-62FE-3D6D4E8CBBCC}"/>
              </a:ext>
            </a:extLst>
          </p:cNvPr>
          <p:cNvSpPr txBox="1"/>
          <p:nvPr/>
        </p:nvSpPr>
        <p:spPr>
          <a:xfrm>
            <a:off x="8377436" y="4870168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杰出骨干</a:t>
            </a:r>
          </a:p>
        </p:txBody>
      </p:sp>
      <p:sp>
        <p:nvSpPr>
          <p:cNvPr id="538" name="文本框 537">
            <a:extLst>
              <a:ext uri="{FF2B5EF4-FFF2-40B4-BE49-F238E27FC236}">
                <a16:creationId xmlns:a16="http://schemas.microsoft.com/office/drawing/2014/main" id="{34E9E936-55B7-BDA8-5B0B-F4D86D639122}"/>
              </a:ext>
            </a:extLst>
          </p:cNvPr>
          <p:cNvSpPr txBox="1"/>
          <p:nvPr/>
        </p:nvSpPr>
        <p:spPr>
          <a:xfrm>
            <a:off x="5541997" y="4870168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卓越精英</a:t>
            </a:r>
          </a:p>
        </p:txBody>
      </p:sp>
      <p:sp>
        <p:nvSpPr>
          <p:cNvPr id="539" name="文本框 538">
            <a:extLst>
              <a:ext uri="{FF2B5EF4-FFF2-40B4-BE49-F238E27FC236}">
                <a16:creationId xmlns:a16="http://schemas.microsoft.com/office/drawing/2014/main" id="{40FB4F15-A696-5B5F-E9EA-CC9C02DA06F8}"/>
              </a:ext>
            </a:extLst>
          </p:cNvPr>
          <p:cNvSpPr txBox="1"/>
          <p:nvPr/>
        </p:nvSpPr>
        <p:spPr>
          <a:xfrm>
            <a:off x="2657123" y="4870168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 dirty="0"/>
              <a:t>业务专家</a:t>
            </a:r>
          </a:p>
        </p:txBody>
      </p:sp>
    </p:spTree>
    <p:extLst>
      <p:ext uri="{BB962C8B-B14F-4D97-AF65-F5344CB8AC3E}">
        <p14:creationId xmlns:p14="http://schemas.microsoft.com/office/powerpoint/2010/main" val="404856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B7B6F8-310A-CA28-30FB-D3E0F2ACC353}"/>
              </a:ext>
            </a:extLst>
          </p:cNvPr>
          <p:cNvSpPr txBox="1"/>
          <p:nvPr/>
        </p:nvSpPr>
        <p:spPr>
          <a:xfrm>
            <a:off x="8779507" y="1939266"/>
            <a:ext cx="1857274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0" scaled="1"/>
                </a:gradFill>
                <a:latin typeface="+mj-lt"/>
              </a:rPr>
              <a:t>02</a:t>
            </a:r>
            <a:endParaRPr lang="zh-CN" altLang="en-US" sz="9600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0" scaled="1"/>
              </a:gradFill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F8A9103-9BBD-4CA0-0DE0-FB49A918A855}"/>
              </a:ext>
            </a:extLst>
          </p:cNvPr>
          <p:cNvSpPr txBox="1"/>
          <p:nvPr/>
        </p:nvSpPr>
        <p:spPr>
          <a:xfrm>
            <a:off x="1969080" y="3421234"/>
            <a:ext cx="3671905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存在问题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FDA29A-2AB4-7810-8F34-6DAB3D86188A}"/>
              </a:ext>
            </a:extLst>
          </p:cNvPr>
          <p:cNvSpPr txBox="1"/>
          <p:nvPr/>
        </p:nvSpPr>
        <p:spPr>
          <a:xfrm>
            <a:off x="1969080" y="4445305"/>
            <a:ext cx="34807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+mj-lt"/>
              </a:rPr>
              <a:t>Job overview</a:t>
            </a:r>
          </a:p>
        </p:txBody>
      </p:sp>
    </p:spTree>
    <p:extLst>
      <p:ext uri="{BB962C8B-B14F-4D97-AF65-F5344CB8AC3E}">
        <p14:creationId xmlns:p14="http://schemas.microsoft.com/office/powerpoint/2010/main" val="150081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5BD8"/>
      </a:accent1>
      <a:accent2>
        <a:srgbClr val="FBBD0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00000">
              <a:schemeClr val="accent1"/>
            </a:gs>
            <a:gs pos="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</TotalTime>
  <Words>1469</Words>
  <Application>Microsoft Office PowerPoint</Application>
  <PresentationFormat>宽屏</PresentationFormat>
  <Paragraphs>240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Microsoft YaHei Light</vt:lpstr>
      <vt:lpstr>等线</vt:lpstr>
      <vt:lpstr>微软雅黑</vt:lpstr>
      <vt:lpstr>微软雅黑</vt:lpstr>
      <vt:lpstr>Arial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达鑫</dc:creator>
  <cp:lastModifiedBy>刘 达鑫</cp:lastModifiedBy>
  <cp:revision>75</cp:revision>
  <dcterms:created xsi:type="dcterms:W3CDTF">2022-07-12T06:21:12Z</dcterms:created>
  <dcterms:modified xsi:type="dcterms:W3CDTF">2022-08-04T07:49:47Z</dcterms:modified>
</cp:coreProperties>
</file>