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348" r:id="rId2"/>
    <p:sldId id="338" r:id="rId3"/>
    <p:sldId id="341" r:id="rId4"/>
    <p:sldId id="293" r:id="rId5"/>
    <p:sldId id="349" r:id="rId6"/>
    <p:sldId id="353" r:id="rId7"/>
    <p:sldId id="362" r:id="rId8"/>
    <p:sldId id="319" r:id="rId9"/>
    <p:sldId id="334" r:id="rId10"/>
    <p:sldId id="322" r:id="rId11"/>
    <p:sldId id="346" r:id="rId12"/>
    <p:sldId id="364" r:id="rId13"/>
    <p:sldId id="345" r:id="rId14"/>
    <p:sldId id="355" r:id="rId15"/>
    <p:sldId id="359" r:id="rId16"/>
    <p:sldId id="356" r:id="rId17"/>
    <p:sldId id="363" r:id="rId18"/>
    <p:sldId id="354" r:id="rId19"/>
    <p:sldId id="350" r:id="rId20"/>
    <p:sldId id="328" r:id="rId21"/>
    <p:sldId id="335" r:id="rId22"/>
    <p:sldId id="367" r:id="rId23"/>
    <p:sldId id="366" r:id="rId24"/>
    <p:sldId id="357" r:id="rId25"/>
    <p:sldId id="330" r:id="rId26"/>
    <p:sldId id="331" r:id="rId27"/>
    <p:sldId id="360" r:id="rId28"/>
    <p:sldId id="361" r:id="rId29"/>
    <p:sldId id="351" r:id="rId30"/>
    <p:sldId id="333" r:id="rId31"/>
    <p:sldId id="264" r:id="rId32"/>
    <p:sldId id="365" r:id="rId33"/>
  </p:sldIdLst>
  <p:sldSz cx="12192000" cy="6858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Microsoft YaHei Light" panose="020B0502040204020203" pitchFamily="34" charset="-122"/>
      <p:regular r:id="rId39"/>
    </p:embeddedFont>
    <p:embeddedFont>
      <p:font typeface="Segoe UI Light" panose="020B0502040204020203" pitchFamily="34" charset="0"/>
      <p:regular r:id="rId40"/>
      <p:italic r:id="rId41"/>
    </p:embeddedFont>
    <p:embeddedFont>
      <p:font typeface="等线" panose="02010600030101010101" pitchFamily="2" charset="-122"/>
      <p:regular r:id="rId42"/>
      <p:bold r:id="rId43"/>
    </p:embeddedFont>
    <p:embeddedFont>
      <p:font typeface="微软雅黑" panose="020B0503020204020204" pitchFamily="34" charset="-122"/>
      <p:regular r:id="rId44"/>
      <p:bold r:id="rId45"/>
    </p:embeddedFont>
    <p:embeddedFont>
      <p:font typeface="微软雅黑" panose="020B0503020204020204" pitchFamily="34" charset="-122"/>
      <p:regular r:id="rId44"/>
      <p:bold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381"/>
    <a:srgbClr val="2D70B4"/>
    <a:srgbClr val="537B83"/>
    <a:srgbClr val="1C2340"/>
    <a:srgbClr val="CD0100"/>
    <a:srgbClr val="21A6AA"/>
    <a:srgbClr val="191F3D"/>
    <a:srgbClr val="4A5A77"/>
    <a:srgbClr val="171C33"/>
    <a:srgbClr val="A2B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26" autoAdjust="0"/>
    <p:restoredTop sz="93062" autoAdjust="0"/>
  </p:normalViewPr>
  <p:slideViewPr>
    <p:cSldViewPr snapToGrid="0" showGuides="1">
      <p:cViewPr varScale="1">
        <p:scale>
          <a:sx n="59" d="100"/>
          <a:sy n="59" d="100"/>
        </p:scale>
        <p:origin x="988" y="64"/>
      </p:cViewPr>
      <p:guideLst>
        <p:guide pos="416"/>
        <p:guide pos="725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销售达成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销售金额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65000"/>
                  </a:schemeClr>
                </a:gs>
                <a:gs pos="75000">
                  <a:schemeClr val="accent1">
                    <a:shade val="65000"/>
                    <a:lumMod val="60000"/>
                    <a:lumOff val="40000"/>
                  </a:schemeClr>
                </a:gs>
                <a:gs pos="51000">
                  <a:schemeClr val="accent1">
                    <a:shade val="65000"/>
                    <a:alpha val="75000"/>
                  </a:schemeClr>
                </a:gs>
                <a:gs pos="100000">
                  <a:schemeClr val="accent1">
                    <a:shade val="65000"/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A区域</c:v>
                </c:pt>
                <c:pt idx="1">
                  <c:v>B区域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C-45EF-98BE-7CB6096C24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同比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A区域</c:v>
                </c:pt>
                <c:pt idx="1">
                  <c:v>B区域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108</c:v>
                </c:pt>
                <c:pt idx="1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C-45EF-98BE-7CB6096C24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环比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5000"/>
                  </a:schemeClr>
                </a:gs>
                <a:gs pos="75000">
                  <a:schemeClr val="accent1">
                    <a:tint val="65000"/>
                    <a:lumMod val="60000"/>
                    <a:lumOff val="40000"/>
                  </a:schemeClr>
                </a:gs>
                <a:gs pos="51000">
                  <a:schemeClr val="accent1">
                    <a:tint val="65000"/>
                    <a:alpha val="75000"/>
                  </a:schemeClr>
                </a:gs>
                <a:gs pos="100000">
                  <a:schemeClr val="accent1">
                    <a:tint val="65000"/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A区域</c:v>
                </c:pt>
                <c:pt idx="1">
                  <c:v>B区域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115</c:v>
                </c:pt>
                <c:pt idx="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C-45EF-98BE-7CB6096C2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axId val="720743368"/>
        <c:axId val="720742088"/>
      </c:barChart>
      <c:catAx>
        <c:axId val="72074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0742088"/>
        <c:crosses val="autoZero"/>
        <c:auto val="1"/>
        <c:lblAlgn val="ctr"/>
        <c:lblOffset val="100"/>
        <c:noMultiLvlLbl val="0"/>
      </c:catAx>
      <c:valAx>
        <c:axId val="7207420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074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会员总数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区域一</c:v>
                </c:pt>
                <c:pt idx="1">
                  <c:v>区域二</c:v>
                </c:pt>
                <c:pt idx="2">
                  <c:v>区域三</c:v>
                </c:pt>
                <c:pt idx="3">
                  <c:v>区域四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1500</c:v>
                </c:pt>
                <c:pt idx="1">
                  <c:v>2000</c:v>
                </c:pt>
                <c:pt idx="2">
                  <c:v>2000</c:v>
                </c:pt>
                <c:pt idx="3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C-45EF-98BE-7CB6096C24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新会员总数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区域一</c:v>
                </c:pt>
                <c:pt idx="1">
                  <c:v>区域二</c:v>
                </c:pt>
                <c:pt idx="2">
                  <c:v>区域三</c:v>
                </c:pt>
                <c:pt idx="3">
                  <c:v>区域四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180</c:v>
                </c:pt>
                <c:pt idx="1">
                  <c:v>270</c:v>
                </c:pt>
                <c:pt idx="2">
                  <c:v>250</c:v>
                </c:pt>
                <c:pt idx="3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C-45EF-98BE-7CB6096C2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axId val="720743368"/>
        <c:axId val="7207420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老会员总数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区域一</c:v>
                </c:pt>
                <c:pt idx="1">
                  <c:v>区域二</c:v>
                </c:pt>
                <c:pt idx="2">
                  <c:v>区域三</c:v>
                </c:pt>
                <c:pt idx="3">
                  <c:v>区域四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1320</c:v>
                </c:pt>
                <c:pt idx="1">
                  <c:v>1730</c:v>
                </c:pt>
                <c:pt idx="2">
                  <c:v>1750</c:v>
                </c:pt>
                <c:pt idx="3">
                  <c:v>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5C-45EF-98BE-7CB6096C2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97576"/>
        <c:axId val="911592456"/>
      </c:lineChart>
      <c:catAx>
        <c:axId val="72074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0742088"/>
        <c:crosses val="autoZero"/>
        <c:auto val="1"/>
        <c:lblAlgn val="ctr"/>
        <c:lblOffset val="100"/>
        <c:noMultiLvlLbl val="0"/>
      </c:catAx>
      <c:valAx>
        <c:axId val="72074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20743368"/>
        <c:crosses val="autoZero"/>
        <c:crossBetween val="between"/>
      </c:valAx>
      <c:valAx>
        <c:axId val="911592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1597576"/>
        <c:crosses val="max"/>
        <c:crossBetween val="between"/>
      </c:valAx>
      <c:catAx>
        <c:axId val="911597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1592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84CF7-9841-4A50-A08F-5F7BD1310F9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3A06C-1FAC-4C12-8DED-5DCD398A99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4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68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92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8718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2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514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633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29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2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3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65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62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301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3A06C-1FAC-4C12-8DED-5DCD398A99F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96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4B52C719-0D94-4B21-9775-FAC5354BF2AB}"/>
              </a:ext>
            </a:extLst>
          </p:cNvPr>
          <p:cNvSpPr/>
          <p:nvPr userDrawn="1"/>
        </p:nvSpPr>
        <p:spPr>
          <a:xfrm rot="5400000">
            <a:off x="6664792" y="1330793"/>
            <a:ext cx="6858000" cy="4196414"/>
          </a:xfrm>
          <a:custGeom>
            <a:avLst/>
            <a:gdLst>
              <a:gd name="connsiteX0" fmla="*/ 0 w 6858000"/>
              <a:gd name="connsiteY0" fmla="*/ 3676122 h 4196414"/>
              <a:gd name="connsiteX1" fmla="*/ 0 w 6858000"/>
              <a:gd name="connsiteY1" fmla="*/ 0 h 4196414"/>
              <a:gd name="connsiteX2" fmla="*/ 6858000 w 6858000"/>
              <a:gd name="connsiteY2" fmla="*/ 0 h 4196414"/>
              <a:gd name="connsiteX3" fmla="*/ 6858000 w 6858000"/>
              <a:gd name="connsiteY3" fmla="*/ 4139954 h 4196414"/>
              <a:gd name="connsiteX4" fmla="*/ 6814787 w 6858000"/>
              <a:gd name="connsiteY4" fmla="*/ 4153877 h 4196414"/>
              <a:gd name="connsiteX5" fmla="*/ 3428998 w 6858000"/>
              <a:gd name="connsiteY5" fmla="*/ 3908038 h 4196414"/>
              <a:gd name="connsiteX6" fmla="*/ 43209 w 6858000"/>
              <a:gd name="connsiteY6" fmla="*/ 3662200 h 41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196414">
                <a:moveTo>
                  <a:pt x="0" y="36761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139954"/>
                </a:lnTo>
                <a:lnTo>
                  <a:pt x="6814787" y="4153877"/>
                </a:lnTo>
                <a:cubicBezTo>
                  <a:pt x="5686191" y="4454346"/>
                  <a:pt x="4557594" y="3033945"/>
                  <a:pt x="3428998" y="3908038"/>
                </a:cubicBezTo>
                <a:cubicBezTo>
                  <a:pt x="2300402" y="4782131"/>
                  <a:pt x="1171805" y="3361729"/>
                  <a:pt x="43209" y="366220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22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9A149B5-309B-4AA4-A9A0-F103C2866FE4}"/>
              </a:ext>
            </a:extLst>
          </p:cNvPr>
          <p:cNvSpPr/>
          <p:nvPr userDrawn="1"/>
        </p:nvSpPr>
        <p:spPr>
          <a:xfrm rot="5400000">
            <a:off x="5064512" y="1042801"/>
            <a:ext cx="6858000" cy="4772399"/>
          </a:xfrm>
          <a:custGeom>
            <a:avLst/>
            <a:gdLst>
              <a:gd name="connsiteX0" fmla="*/ 0 w 6858000"/>
              <a:gd name="connsiteY0" fmla="*/ 4252108 h 4772399"/>
              <a:gd name="connsiteX1" fmla="*/ 0 w 6858000"/>
              <a:gd name="connsiteY1" fmla="*/ 56461 h 4772399"/>
              <a:gd name="connsiteX2" fmla="*/ 43212 w 6858000"/>
              <a:gd name="connsiteY2" fmla="*/ 42538 h 4772399"/>
              <a:gd name="connsiteX3" fmla="*/ 3429001 w 6858000"/>
              <a:gd name="connsiteY3" fmla="*/ 288376 h 4772399"/>
              <a:gd name="connsiteX4" fmla="*/ 6814790 w 6858000"/>
              <a:gd name="connsiteY4" fmla="*/ 534215 h 4772399"/>
              <a:gd name="connsiteX5" fmla="*/ 6858000 w 6858000"/>
              <a:gd name="connsiteY5" fmla="*/ 520293 h 4772399"/>
              <a:gd name="connsiteX6" fmla="*/ 6857999 w 6858000"/>
              <a:gd name="connsiteY6" fmla="*/ 4715940 h 4772399"/>
              <a:gd name="connsiteX7" fmla="*/ 6814790 w 6858000"/>
              <a:gd name="connsiteY7" fmla="*/ 4729862 h 4772399"/>
              <a:gd name="connsiteX8" fmla="*/ 3429001 w 6858000"/>
              <a:gd name="connsiteY8" fmla="*/ 4484023 h 4772399"/>
              <a:gd name="connsiteX9" fmla="*/ 43212 w 6858000"/>
              <a:gd name="connsiteY9" fmla="*/ 4238184 h 47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4772399">
                <a:moveTo>
                  <a:pt x="0" y="4252108"/>
                </a:moveTo>
                <a:lnTo>
                  <a:pt x="0" y="56461"/>
                </a:lnTo>
                <a:lnTo>
                  <a:pt x="43212" y="42538"/>
                </a:lnTo>
                <a:cubicBezTo>
                  <a:pt x="1171808" y="-257932"/>
                  <a:pt x="2300405" y="1162470"/>
                  <a:pt x="3429001" y="288376"/>
                </a:cubicBezTo>
                <a:cubicBezTo>
                  <a:pt x="4557597" y="-585717"/>
                  <a:pt x="5686194" y="834685"/>
                  <a:pt x="6814790" y="534215"/>
                </a:cubicBezTo>
                <a:lnTo>
                  <a:pt x="6858000" y="520293"/>
                </a:lnTo>
                <a:lnTo>
                  <a:pt x="6857999" y="4715940"/>
                </a:lnTo>
                <a:lnTo>
                  <a:pt x="6814790" y="4729862"/>
                </a:lnTo>
                <a:cubicBezTo>
                  <a:pt x="5686194" y="5030331"/>
                  <a:pt x="4557597" y="3609930"/>
                  <a:pt x="3429001" y="4484023"/>
                </a:cubicBezTo>
                <a:cubicBezTo>
                  <a:pt x="2300405" y="5358116"/>
                  <a:pt x="1171808" y="3937715"/>
                  <a:pt x="43212" y="423818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2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4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数据 2">
            <a:extLst>
              <a:ext uri="{FF2B5EF4-FFF2-40B4-BE49-F238E27FC236}">
                <a16:creationId xmlns:a16="http://schemas.microsoft.com/office/drawing/2014/main" id="{0CB2EA64-5BE9-4442-99A6-F4873FD2A065}"/>
              </a:ext>
            </a:extLst>
          </p:cNvPr>
          <p:cNvSpPr/>
          <p:nvPr userDrawn="1"/>
        </p:nvSpPr>
        <p:spPr>
          <a:xfrm>
            <a:off x="350067" y="1028700"/>
            <a:ext cx="4751062" cy="4389086"/>
          </a:xfrm>
          <a:prstGeom prst="flowChartInputOutput">
            <a:avLst/>
          </a:prstGeom>
          <a:gradFill>
            <a:gsLst>
              <a:gs pos="0">
                <a:schemeClr val="accent2"/>
              </a:gs>
              <a:gs pos="75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E970D0-1909-44AE-A238-75DAFFFE0E5B}"/>
              </a:ext>
            </a:extLst>
          </p:cNvPr>
          <p:cNvSpPr/>
          <p:nvPr userDrawn="1"/>
        </p:nvSpPr>
        <p:spPr>
          <a:xfrm>
            <a:off x="4300539" y="2238903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F9AAC7B-6A7E-473D-8B88-73BFEB2067F4}"/>
              </a:ext>
            </a:extLst>
          </p:cNvPr>
          <p:cNvSpPr/>
          <p:nvPr userDrawn="1"/>
        </p:nvSpPr>
        <p:spPr>
          <a:xfrm>
            <a:off x="5155568" y="3489032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7101F1A-B77A-4DB2-9E95-6102C996D79C}"/>
              </a:ext>
            </a:extLst>
          </p:cNvPr>
          <p:cNvSpPr/>
          <p:nvPr userDrawn="1"/>
        </p:nvSpPr>
        <p:spPr>
          <a:xfrm>
            <a:off x="4300544" y="3489032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AF7C253-64F0-48D6-9BFC-03E7CCC2B327}"/>
              </a:ext>
            </a:extLst>
          </p:cNvPr>
          <p:cNvSpPr/>
          <p:nvPr userDrawn="1"/>
        </p:nvSpPr>
        <p:spPr>
          <a:xfrm>
            <a:off x="5155563" y="2238903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AECB7BD-61E7-4DDD-952A-071B69323ECE}"/>
              </a:ext>
            </a:extLst>
          </p:cNvPr>
          <p:cNvSpPr/>
          <p:nvPr userDrawn="1"/>
        </p:nvSpPr>
        <p:spPr>
          <a:xfrm>
            <a:off x="8101942" y="2247606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63377DB-1A9E-4390-AEA7-1F65AB4FEF26}"/>
              </a:ext>
            </a:extLst>
          </p:cNvPr>
          <p:cNvSpPr/>
          <p:nvPr userDrawn="1"/>
        </p:nvSpPr>
        <p:spPr>
          <a:xfrm>
            <a:off x="8956966" y="2247606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DA80AD0-EE38-4BCF-8966-1C07F92A12EC}"/>
              </a:ext>
            </a:extLst>
          </p:cNvPr>
          <p:cNvSpPr/>
          <p:nvPr userDrawn="1"/>
        </p:nvSpPr>
        <p:spPr>
          <a:xfrm>
            <a:off x="8101941" y="3491864"/>
            <a:ext cx="712519" cy="8566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6643277-DCC3-4873-A949-4078695AEE44}"/>
              </a:ext>
            </a:extLst>
          </p:cNvPr>
          <p:cNvSpPr/>
          <p:nvPr userDrawn="1"/>
        </p:nvSpPr>
        <p:spPr>
          <a:xfrm>
            <a:off x="8956965" y="3496549"/>
            <a:ext cx="2750588" cy="835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D97E2AD-8F94-4B55-B371-C89A7259E1A3}"/>
              </a:ext>
            </a:extLst>
          </p:cNvPr>
          <p:cNvSpPr/>
          <p:nvPr userDrawn="1"/>
        </p:nvSpPr>
        <p:spPr>
          <a:xfrm rot="5400000">
            <a:off x="4509719" y="1984004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61F793C-C552-43BB-9B51-9422774AA021}"/>
              </a:ext>
            </a:extLst>
          </p:cNvPr>
          <p:cNvSpPr/>
          <p:nvPr userDrawn="1"/>
        </p:nvSpPr>
        <p:spPr>
          <a:xfrm rot="5400000">
            <a:off x="4509724" y="3240878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99E7140-B046-4821-886D-3F41A05391D4}"/>
              </a:ext>
            </a:extLst>
          </p:cNvPr>
          <p:cNvSpPr/>
          <p:nvPr userDrawn="1"/>
        </p:nvSpPr>
        <p:spPr>
          <a:xfrm rot="5400000">
            <a:off x="8311121" y="1996204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95DBC41-F16B-4B7F-AB46-8B3956745839}"/>
              </a:ext>
            </a:extLst>
          </p:cNvPr>
          <p:cNvSpPr/>
          <p:nvPr userDrawn="1"/>
        </p:nvSpPr>
        <p:spPr>
          <a:xfrm rot="5400000">
            <a:off x="8311119" y="3241899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8644EAEF-E364-47C1-B11C-9B12C78CFC6D}"/>
              </a:ext>
            </a:extLst>
          </p:cNvPr>
          <p:cNvSpPr/>
          <p:nvPr userDrawn="1"/>
        </p:nvSpPr>
        <p:spPr>
          <a:xfrm rot="5400000">
            <a:off x="11453606" y="4116432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DA8D697-49B1-40C6-89E4-0CFEDD2A6E90}"/>
              </a:ext>
            </a:extLst>
          </p:cNvPr>
          <p:cNvSpPr/>
          <p:nvPr userDrawn="1"/>
        </p:nvSpPr>
        <p:spPr>
          <a:xfrm rot="5400000">
            <a:off x="11453606" y="2845580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B86FE33-5EAB-42D9-BCF4-5ADD0CB36808}"/>
              </a:ext>
            </a:extLst>
          </p:cNvPr>
          <p:cNvSpPr/>
          <p:nvPr userDrawn="1"/>
        </p:nvSpPr>
        <p:spPr>
          <a:xfrm rot="5400000">
            <a:off x="7653720" y="4112285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22CDD9A-D417-4F88-8F21-17AFC294A0E9}"/>
              </a:ext>
            </a:extLst>
          </p:cNvPr>
          <p:cNvSpPr/>
          <p:nvPr userDrawn="1"/>
        </p:nvSpPr>
        <p:spPr>
          <a:xfrm rot="5400000">
            <a:off x="7651251" y="2836659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C947097-4A22-4857-8BF7-BFC492D8D8D9}"/>
              </a:ext>
            </a:extLst>
          </p:cNvPr>
          <p:cNvGrpSpPr/>
          <p:nvPr userDrawn="1"/>
        </p:nvGrpSpPr>
        <p:grpSpPr>
          <a:xfrm>
            <a:off x="9698681" y="442956"/>
            <a:ext cx="2184252" cy="421318"/>
            <a:chOff x="9698681" y="442956"/>
            <a:chExt cx="2184252" cy="421318"/>
          </a:xfrm>
        </p:grpSpPr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CC070C0C-212D-4A10-A578-93B97A8F2D4E}"/>
                </a:ext>
              </a:extLst>
            </p:cNvPr>
            <p:cNvSpPr/>
            <p:nvPr/>
          </p:nvSpPr>
          <p:spPr>
            <a:xfrm>
              <a:off x="969868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2DC25410-B198-4B34-A113-30052F2EE419}"/>
                </a:ext>
              </a:extLst>
            </p:cNvPr>
            <p:cNvSpPr/>
            <p:nvPr/>
          </p:nvSpPr>
          <p:spPr>
            <a:xfrm>
              <a:off x="990229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C800450F-92E0-4409-BC11-D76FFB9F0004}"/>
                </a:ext>
              </a:extLst>
            </p:cNvPr>
            <p:cNvSpPr/>
            <p:nvPr/>
          </p:nvSpPr>
          <p:spPr>
            <a:xfrm>
              <a:off x="1010591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865128D-A1E9-4E07-B2B9-B12BCBEDD18C}"/>
                </a:ext>
              </a:extLst>
            </p:cNvPr>
            <p:cNvSpPr/>
            <p:nvPr/>
          </p:nvSpPr>
          <p:spPr>
            <a:xfrm>
              <a:off x="1030952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EB4E575-D7BB-4535-AEE4-78C009EA6D4B}"/>
                </a:ext>
              </a:extLst>
            </p:cNvPr>
            <p:cNvSpPr/>
            <p:nvPr/>
          </p:nvSpPr>
          <p:spPr>
            <a:xfrm>
              <a:off x="10513145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BDEE92C-336A-490F-BAD9-5C69F8214BD8}"/>
                </a:ext>
              </a:extLst>
            </p:cNvPr>
            <p:cNvSpPr/>
            <p:nvPr/>
          </p:nvSpPr>
          <p:spPr>
            <a:xfrm>
              <a:off x="1071676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E74983B4-1484-4910-8CFB-EA284D9DA1B7}"/>
                </a:ext>
              </a:extLst>
            </p:cNvPr>
            <p:cNvSpPr/>
            <p:nvPr/>
          </p:nvSpPr>
          <p:spPr>
            <a:xfrm>
              <a:off x="1092037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61EE9A0-EA36-4F64-9E23-7108CECE3116}"/>
                </a:ext>
              </a:extLst>
            </p:cNvPr>
            <p:cNvSpPr/>
            <p:nvPr/>
          </p:nvSpPr>
          <p:spPr>
            <a:xfrm>
              <a:off x="1112399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53397D12-1C3A-4A2A-A9F5-1C655916A829}"/>
                </a:ext>
              </a:extLst>
            </p:cNvPr>
            <p:cNvSpPr/>
            <p:nvPr/>
          </p:nvSpPr>
          <p:spPr>
            <a:xfrm>
              <a:off x="1132760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87686178-A1A2-4022-B213-59B35B770559}"/>
                </a:ext>
              </a:extLst>
            </p:cNvPr>
            <p:cNvSpPr/>
            <p:nvPr/>
          </p:nvSpPr>
          <p:spPr>
            <a:xfrm>
              <a:off x="1010514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FFA9504C-7708-42FF-BB56-8667326D0488}"/>
                </a:ext>
              </a:extLst>
            </p:cNvPr>
            <p:cNvSpPr/>
            <p:nvPr/>
          </p:nvSpPr>
          <p:spPr>
            <a:xfrm>
              <a:off x="1030876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FC8C28D-8E94-4992-BAE6-E3DA4030CA1E}"/>
                </a:ext>
              </a:extLst>
            </p:cNvPr>
            <p:cNvSpPr/>
            <p:nvPr/>
          </p:nvSpPr>
          <p:spPr>
            <a:xfrm>
              <a:off x="1051238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A39C232-DC0C-4866-91A1-1C9CE31E336C}"/>
                </a:ext>
              </a:extLst>
            </p:cNvPr>
            <p:cNvSpPr/>
            <p:nvPr/>
          </p:nvSpPr>
          <p:spPr>
            <a:xfrm>
              <a:off x="1071599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45565215-EAC6-41AF-B2B1-2E9BD0F8F71B}"/>
                </a:ext>
              </a:extLst>
            </p:cNvPr>
            <p:cNvSpPr/>
            <p:nvPr/>
          </p:nvSpPr>
          <p:spPr>
            <a:xfrm>
              <a:off x="10919613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C21C9F55-5E9B-451B-AA7B-08DD12748058}"/>
                </a:ext>
              </a:extLst>
            </p:cNvPr>
            <p:cNvSpPr/>
            <p:nvPr/>
          </p:nvSpPr>
          <p:spPr>
            <a:xfrm>
              <a:off x="1112322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0E82BCDB-0173-460C-BCF2-84B8A5E38DB2}"/>
                </a:ext>
              </a:extLst>
            </p:cNvPr>
            <p:cNvSpPr/>
            <p:nvPr/>
          </p:nvSpPr>
          <p:spPr>
            <a:xfrm>
              <a:off x="1132684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BD91C0E5-4C6E-4BE2-9065-6E10259DB720}"/>
                </a:ext>
              </a:extLst>
            </p:cNvPr>
            <p:cNvSpPr/>
            <p:nvPr/>
          </p:nvSpPr>
          <p:spPr>
            <a:xfrm>
              <a:off x="1153046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2669929E-C47B-4B59-BF6F-29AD5CD80C81}"/>
                </a:ext>
              </a:extLst>
            </p:cNvPr>
            <p:cNvSpPr/>
            <p:nvPr/>
          </p:nvSpPr>
          <p:spPr>
            <a:xfrm>
              <a:off x="1173407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360BA31-03D3-44F0-ADAA-363696F30DDB}"/>
              </a:ext>
            </a:extLst>
          </p:cNvPr>
          <p:cNvSpPr/>
          <p:nvPr userDrawn="1"/>
        </p:nvSpPr>
        <p:spPr>
          <a:xfrm rot="10800000" flipH="1">
            <a:off x="-1" y="6082829"/>
            <a:ext cx="12192000" cy="775170"/>
          </a:xfrm>
          <a:custGeom>
            <a:avLst/>
            <a:gdLst>
              <a:gd name="connsiteX0" fmla="*/ 3018572 w 12192000"/>
              <a:gd name="connsiteY0" fmla="*/ 774887 h 775170"/>
              <a:gd name="connsiteX1" fmla="*/ 4764619 w 12192000"/>
              <a:gd name="connsiteY1" fmla="*/ 486795 h 775170"/>
              <a:gd name="connsiteX2" fmla="*/ 11998243 w 12192000"/>
              <a:gd name="connsiteY2" fmla="*/ 693672 h 775170"/>
              <a:gd name="connsiteX3" fmla="*/ 12192000 w 12192000"/>
              <a:gd name="connsiteY3" fmla="*/ 652325 h 775170"/>
              <a:gd name="connsiteX4" fmla="*/ 12192000 w 12192000"/>
              <a:gd name="connsiteY4" fmla="*/ 0 h 775170"/>
              <a:gd name="connsiteX5" fmla="*/ 0 w 12192000"/>
              <a:gd name="connsiteY5" fmla="*/ 0 h 775170"/>
              <a:gd name="connsiteX6" fmla="*/ 0 w 12192000"/>
              <a:gd name="connsiteY6" fmla="*/ 348663 h 775170"/>
              <a:gd name="connsiteX7" fmla="*/ 274783 w 12192000"/>
              <a:gd name="connsiteY7" fmla="*/ 394605 h 775170"/>
              <a:gd name="connsiteX8" fmla="*/ 3018572 w 12192000"/>
              <a:gd name="connsiteY8" fmla="*/ 774887 h 7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75170">
                <a:moveTo>
                  <a:pt x="3018572" y="774887"/>
                </a:moveTo>
                <a:cubicBezTo>
                  <a:pt x="3600588" y="780436"/>
                  <a:pt x="4182603" y="705318"/>
                  <a:pt x="4764619" y="486795"/>
                </a:cubicBezTo>
                <a:cubicBezTo>
                  <a:pt x="7175827" y="-418516"/>
                  <a:pt x="9587035" y="1137486"/>
                  <a:pt x="11998243" y="693672"/>
                </a:cubicBezTo>
                <a:lnTo>
                  <a:pt x="12192000" y="652325"/>
                </a:lnTo>
                <a:lnTo>
                  <a:pt x="12192000" y="0"/>
                </a:lnTo>
                <a:lnTo>
                  <a:pt x="0" y="0"/>
                </a:lnTo>
                <a:lnTo>
                  <a:pt x="0" y="348663"/>
                </a:lnTo>
                <a:lnTo>
                  <a:pt x="274783" y="394605"/>
                </a:lnTo>
                <a:cubicBezTo>
                  <a:pt x="1189379" y="558254"/>
                  <a:pt x="2103976" y="766168"/>
                  <a:pt x="3018572" y="7748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74000"/>
                  <a:lumMod val="44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41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30237B2F-317F-4CF6-9B46-9F80E40E5D06}"/>
              </a:ext>
            </a:extLst>
          </p:cNvPr>
          <p:cNvSpPr/>
          <p:nvPr userDrawn="1"/>
        </p:nvSpPr>
        <p:spPr>
          <a:xfrm rot="12987858" flipH="1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5D78B40-0DF0-4868-AF4A-3425F5EC76AD}"/>
              </a:ext>
            </a:extLst>
          </p:cNvPr>
          <p:cNvSpPr/>
          <p:nvPr userDrawn="1"/>
        </p:nvSpPr>
        <p:spPr>
          <a:xfrm>
            <a:off x="4627537" y="2487535"/>
            <a:ext cx="7564463" cy="1967948"/>
          </a:xfrm>
          <a:custGeom>
            <a:avLst/>
            <a:gdLst>
              <a:gd name="connsiteX0" fmla="*/ 327998 w 7564463"/>
              <a:gd name="connsiteY0" fmla="*/ 0 h 1967948"/>
              <a:gd name="connsiteX1" fmla="*/ 7564463 w 7564463"/>
              <a:gd name="connsiteY1" fmla="*/ 0 h 1967948"/>
              <a:gd name="connsiteX2" fmla="*/ 7564463 w 7564463"/>
              <a:gd name="connsiteY2" fmla="*/ 1967948 h 1967948"/>
              <a:gd name="connsiteX3" fmla="*/ 327998 w 7564463"/>
              <a:gd name="connsiteY3" fmla="*/ 1967948 h 1967948"/>
              <a:gd name="connsiteX4" fmla="*/ 0 w 7564463"/>
              <a:gd name="connsiteY4" fmla="*/ 1639950 h 1967948"/>
              <a:gd name="connsiteX5" fmla="*/ 0 w 7564463"/>
              <a:gd name="connsiteY5" fmla="*/ 327998 h 1967948"/>
              <a:gd name="connsiteX6" fmla="*/ 327998 w 7564463"/>
              <a:gd name="connsiteY6" fmla="*/ 0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4463" h="1967948">
                <a:moveTo>
                  <a:pt x="327998" y="0"/>
                </a:moveTo>
                <a:lnTo>
                  <a:pt x="7564463" y="0"/>
                </a:lnTo>
                <a:lnTo>
                  <a:pt x="7564463" y="1967948"/>
                </a:lnTo>
                <a:lnTo>
                  <a:pt x="327998" y="1967948"/>
                </a:lnTo>
                <a:cubicBezTo>
                  <a:pt x="146850" y="1967948"/>
                  <a:pt x="0" y="1821098"/>
                  <a:pt x="0" y="1639950"/>
                </a:cubicBezTo>
                <a:lnTo>
                  <a:pt x="0" y="327998"/>
                </a:lnTo>
                <a:cubicBezTo>
                  <a:pt x="0" y="146850"/>
                  <a:pt x="146850" y="0"/>
                  <a:pt x="327998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AA7CC5F3-2F55-4B4F-BCA5-B550C7520683}"/>
              </a:ext>
            </a:extLst>
          </p:cNvPr>
          <p:cNvSpPr/>
          <p:nvPr userDrawn="1"/>
        </p:nvSpPr>
        <p:spPr>
          <a:xfrm rot="12987858" flipH="1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38855F5-9E17-46C7-9449-BBB04A4C00C0}"/>
              </a:ext>
            </a:extLst>
          </p:cNvPr>
          <p:cNvSpPr/>
          <p:nvPr userDrawn="1"/>
        </p:nvSpPr>
        <p:spPr>
          <a:xfrm>
            <a:off x="0" y="2487535"/>
            <a:ext cx="4631635" cy="1967948"/>
          </a:xfrm>
          <a:custGeom>
            <a:avLst/>
            <a:gdLst>
              <a:gd name="connsiteX0" fmla="*/ 0 w 4631635"/>
              <a:gd name="connsiteY0" fmla="*/ 0 h 1967948"/>
              <a:gd name="connsiteX1" fmla="*/ 4303636 w 4631635"/>
              <a:gd name="connsiteY1" fmla="*/ 0 h 1967948"/>
              <a:gd name="connsiteX2" fmla="*/ 4631635 w 4631635"/>
              <a:gd name="connsiteY2" fmla="*/ 327998 h 1967948"/>
              <a:gd name="connsiteX3" fmla="*/ 4631635 w 4631635"/>
              <a:gd name="connsiteY3" fmla="*/ 1639950 h 1967948"/>
              <a:gd name="connsiteX4" fmla="*/ 4303636 w 4631635"/>
              <a:gd name="connsiteY4" fmla="*/ 1967948 h 1967948"/>
              <a:gd name="connsiteX5" fmla="*/ 0 w 4631635"/>
              <a:gd name="connsiteY5" fmla="*/ 1967948 h 196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1635" h="1967948">
                <a:moveTo>
                  <a:pt x="0" y="0"/>
                </a:moveTo>
                <a:lnTo>
                  <a:pt x="4303636" y="0"/>
                </a:lnTo>
                <a:cubicBezTo>
                  <a:pt x="4484785" y="0"/>
                  <a:pt x="4631635" y="146850"/>
                  <a:pt x="4631635" y="327998"/>
                </a:cubicBezTo>
                <a:lnTo>
                  <a:pt x="4631635" y="1639950"/>
                </a:lnTo>
                <a:cubicBezTo>
                  <a:pt x="4631635" y="1821098"/>
                  <a:pt x="4484785" y="1967948"/>
                  <a:pt x="4303636" y="1967948"/>
                </a:cubicBezTo>
                <a:lnTo>
                  <a:pt x="0" y="1967948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326A702-0ED0-476D-A20A-81EE1BF20EA0}"/>
              </a:ext>
            </a:extLst>
          </p:cNvPr>
          <p:cNvGrpSpPr/>
          <p:nvPr userDrawn="1"/>
        </p:nvGrpSpPr>
        <p:grpSpPr>
          <a:xfrm>
            <a:off x="9889972" y="6432290"/>
            <a:ext cx="1777784" cy="148856"/>
            <a:chOff x="9889972" y="6432290"/>
            <a:chExt cx="1777784" cy="148856"/>
          </a:xfrm>
          <a:gradFill>
            <a:gsLst>
              <a:gs pos="93000">
                <a:schemeClr val="bg1">
                  <a:lumMod val="94000"/>
                </a:schemeClr>
              </a:gs>
              <a:gs pos="32000">
                <a:schemeClr val="accent2">
                  <a:lumMod val="54000"/>
                  <a:lumOff val="46000"/>
                  <a:alpha val="16000"/>
                </a:schemeClr>
              </a:gs>
            </a:gsLst>
            <a:path path="circle">
              <a:fillToRect l="100000" t="100000"/>
            </a:path>
          </a:gra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BF0651B5-1643-4AE3-8267-3457724AB02A}"/>
                </a:ext>
              </a:extLst>
            </p:cNvPr>
            <p:cNvSpPr/>
            <p:nvPr/>
          </p:nvSpPr>
          <p:spPr>
            <a:xfrm>
              <a:off x="9889972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ECE11FD3-AE58-4391-936F-69A109E033CA}"/>
                </a:ext>
              </a:extLst>
            </p:cNvPr>
            <p:cNvSpPr/>
            <p:nvPr/>
          </p:nvSpPr>
          <p:spPr>
            <a:xfrm>
              <a:off x="10093588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6B8ABC9B-6CF8-4355-8FB6-E084012C8B06}"/>
                </a:ext>
              </a:extLst>
            </p:cNvPr>
            <p:cNvSpPr/>
            <p:nvPr/>
          </p:nvSpPr>
          <p:spPr>
            <a:xfrm>
              <a:off x="10297204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8B84DD7E-B341-4850-A342-CEE5D671631A}"/>
                </a:ext>
              </a:extLst>
            </p:cNvPr>
            <p:cNvSpPr/>
            <p:nvPr/>
          </p:nvSpPr>
          <p:spPr>
            <a:xfrm>
              <a:off x="10500820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6C3598A-A992-4332-A6E3-9619A732739F}"/>
                </a:ext>
              </a:extLst>
            </p:cNvPr>
            <p:cNvSpPr/>
            <p:nvPr/>
          </p:nvSpPr>
          <p:spPr>
            <a:xfrm>
              <a:off x="10704436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0D723F8-0740-49EB-8658-7D90EE792C45}"/>
                </a:ext>
              </a:extLst>
            </p:cNvPr>
            <p:cNvSpPr/>
            <p:nvPr/>
          </p:nvSpPr>
          <p:spPr>
            <a:xfrm>
              <a:off x="10908052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0040E94-C604-4913-9734-6AAAEFC1133B}"/>
                </a:ext>
              </a:extLst>
            </p:cNvPr>
            <p:cNvSpPr/>
            <p:nvPr/>
          </p:nvSpPr>
          <p:spPr>
            <a:xfrm>
              <a:off x="11111668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C7AE763-92B5-4B28-AC72-A34BA5CF4BCE}"/>
                </a:ext>
              </a:extLst>
            </p:cNvPr>
            <p:cNvSpPr/>
            <p:nvPr/>
          </p:nvSpPr>
          <p:spPr>
            <a:xfrm>
              <a:off x="11315284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932A41D6-AA20-4CAF-AA64-4E7037FEE046}"/>
                </a:ext>
              </a:extLst>
            </p:cNvPr>
            <p:cNvSpPr/>
            <p:nvPr/>
          </p:nvSpPr>
          <p:spPr>
            <a:xfrm>
              <a:off x="11518900" y="6432290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809479D-C23C-4AA1-B208-DA42056AA76E}"/>
              </a:ext>
            </a:extLst>
          </p:cNvPr>
          <p:cNvGrpSpPr/>
          <p:nvPr userDrawn="1"/>
        </p:nvGrpSpPr>
        <p:grpSpPr>
          <a:xfrm>
            <a:off x="500532" y="429807"/>
            <a:ext cx="1317726" cy="598893"/>
            <a:chOff x="511544" y="212651"/>
            <a:chExt cx="1777784" cy="807984"/>
          </a:xfrm>
          <a:gradFill flip="none" rotWithShape="1">
            <a:gsLst>
              <a:gs pos="100000">
                <a:schemeClr val="bg1"/>
              </a:gs>
              <a:gs pos="32000">
                <a:schemeClr val="accent2">
                  <a:lumMod val="54000"/>
                  <a:lumOff val="46000"/>
                  <a:alpha val="16000"/>
                </a:schemeClr>
              </a:gs>
            </a:gsLst>
            <a:path path="circle">
              <a:fillToRect l="100000" t="100000"/>
            </a:path>
            <a:tileRect r="-100000" b="-100000"/>
          </a:gradFill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FFFCB8D5-15FD-434A-8A15-95F214E1592C}"/>
                </a:ext>
              </a:extLst>
            </p:cNvPr>
            <p:cNvSpPr/>
            <p:nvPr/>
          </p:nvSpPr>
          <p:spPr>
            <a:xfrm>
              <a:off x="511544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64861C9D-52B3-4D8D-B58A-03137760EE7E}"/>
                </a:ext>
              </a:extLst>
            </p:cNvPr>
            <p:cNvSpPr/>
            <p:nvPr/>
          </p:nvSpPr>
          <p:spPr>
            <a:xfrm>
              <a:off x="715160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10FA655-1C66-4B9C-B3BE-6318D19FE962}"/>
                </a:ext>
              </a:extLst>
            </p:cNvPr>
            <p:cNvSpPr/>
            <p:nvPr/>
          </p:nvSpPr>
          <p:spPr>
            <a:xfrm>
              <a:off x="918776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D7A310C-0FCB-4A28-A88D-A47FBCDCDC31}"/>
                </a:ext>
              </a:extLst>
            </p:cNvPr>
            <p:cNvSpPr/>
            <p:nvPr/>
          </p:nvSpPr>
          <p:spPr>
            <a:xfrm>
              <a:off x="1122392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8D692A6-AAAC-4402-8AC6-A2F28662F0F9}"/>
                </a:ext>
              </a:extLst>
            </p:cNvPr>
            <p:cNvSpPr/>
            <p:nvPr/>
          </p:nvSpPr>
          <p:spPr>
            <a:xfrm>
              <a:off x="1326008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01BF0A4-47F6-4B21-9845-5EDF60CF0242}"/>
                </a:ext>
              </a:extLst>
            </p:cNvPr>
            <p:cNvSpPr/>
            <p:nvPr/>
          </p:nvSpPr>
          <p:spPr>
            <a:xfrm>
              <a:off x="1529624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A4093F5-FB05-4D2A-B991-ABE21B6E2D76}"/>
                </a:ext>
              </a:extLst>
            </p:cNvPr>
            <p:cNvSpPr/>
            <p:nvPr/>
          </p:nvSpPr>
          <p:spPr>
            <a:xfrm>
              <a:off x="1733240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9A29415-33ED-48A8-8B6A-65C611AE0035}"/>
                </a:ext>
              </a:extLst>
            </p:cNvPr>
            <p:cNvSpPr/>
            <p:nvPr/>
          </p:nvSpPr>
          <p:spPr>
            <a:xfrm>
              <a:off x="1936856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5A0C063-95CB-4858-B067-C8DD1FADC464}"/>
                </a:ext>
              </a:extLst>
            </p:cNvPr>
            <p:cNvSpPr/>
            <p:nvPr/>
          </p:nvSpPr>
          <p:spPr>
            <a:xfrm>
              <a:off x="2140472" y="212651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5B36F226-CA97-4C7C-AA84-586EAC114882}"/>
                </a:ext>
              </a:extLst>
            </p:cNvPr>
            <p:cNvSpPr/>
            <p:nvPr/>
          </p:nvSpPr>
          <p:spPr>
            <a:xfrm>
              <a:off x="511544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1E982CAC-E286-4391-A49A-847026675329}"/>
                </a:ext>
              </a:extLst>
            </p:cNvPr>
            <p:cNvSpPr/>
            <p:nvPr/>
          </p:nvSpPr>
          <p:spPr>
            <a:xfrm>
              <a:off x="715160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D532FDED-1C03-49F1-8BE7-58A930D3CAC1}"/>
                </a:ext>
              </a:extLst>
            </p:cNvPr>
            <p:cNvSpPr/>
            <p:nvPr/>
          </p:nvSpPr>
          <p:spPr>
            <a:xfrm>
              <a:off x="918776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913BFF7-B928-4A5D-BB61-3D55E183CB77}"/>
                </a:ext>
              </a:extLst>
            </p:cNvPr>
            <p:cNvSpPr/>
            <p:nvPr/>
          </p:nvSpPr>
          <p:spPr>
            <a:xfrm>
              <a:off x="1122392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1D4BC7A8-FE7E-4704-B9CB-4B50CADE7666}"/>
                </a:ext>
              </a:extLst>
            </p:cNvPr>
            <p:cNvSpPr/>
            <p:nvPr/>
          </p:nvSpPr>
          <p:spPr>
            <a:xfrm>
              <a:off x="1326008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8090395-AF4A-4494-8550-F6B2D8615739}"/>
                </a:ext>
              </a:extLst>
            </p:cNvPr>
            <p:cNvSpPr/>
            <p:nvPr/>
          </p:nvSpPr>
          <p:spPr>
            <a:xfrm>
              <a:off x="1529624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2DBBC637-B0BA-4EF3-87FB-476CB1FA061D}"/>
                </a:ext>
              </a:extLst>
            </p:cNvPr>
            <p:cNvSpPr/>
            <p:nvPr/>
          </p:nvSpPr>
          <p:spPr>
            <a:xfrm>
              <a:off x="1733240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1ABC4CE-2E8A-40A8-A3B7-90F86C7D7606}"/>
                </a:ext>
              </a:extLst>
            </p:cNvPr>
            <p:cNvSpPr/>
            <p:nvPr/>
          </p:nvSpPr>
          <p:spPr>
            <a:xfrm>
              <a:off x="1936856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84926E10-BA5C-4E4D-9411-431AAD49064B}"/>
                </a:ext>
              </a:extLst>
            </p:cNvPr>
            <p:cNvSpPr/>
            <p:nvPr/>
          </p:nvSpPr>
          <p:spPr>
            <a:xfrm>
              <a:off x="2140472" y="531527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FC776E95-943F-4A16-9FEB-9B939F6D2211}"/>
                </a:ext>
              </a:extLst>
            </p:cNvPr>
            <p:cNvSpPr/>
            <p:nvPr/>
          </p:nvSpPr>
          <p:spPr>
            <a:xfrm>
              <a:off x="511544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9CC3137-E3E7-49C8-BEA3-76EC45F87609}"/>
                </a:ext>
              </a:extLst>
            </p:cNvPr>
            <p:cNvSpPr/>
            <p:nvPr/>
          </p:nvSpPr>
          <p:spPr>
            <a:xfrm>
              <a:off x="715160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A571B17-53CA-4977-A359-821FC8E2026A}"/>
                </a:ext>
              </a:extLst>
            </p:cNvPr>
            <p:cNvSpPr/>
            <p:nvPr/>
          </p:nvSpPr>
          <p:spPr>
            <a:xfrm>
              <a:off x="918776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63CDF0E6-817F-46C9-B4C7-FA19CEF79FEF}"/>
                </a:ext>
              </a:extLst>
            </p:cNvPr>
            <p:cNvSpPr/>
            <p:nvPr/>
          </p:nvSpPr>
          <p:spPr>
            <a:xfrm>
              <a:off x="1122392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55D4E07-8958-463E-AEAB-9BAA25499F91}"/>
                </a:ext>
              </a:extLst>
            </p:cNvPr>
            <p:cNvSpPr/>
            <p:nvPr/>
          </p:nvSpPr>
          <p:spPr>
            <a:xfrm>
              <a:off x="1326008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18C82D96-001E-488D-BCDF-459FAC930441}"/>
                </a:ext>
              </a:extLst>
            </p:cNvPr>
            <p:cNvSpPr/>
            <p:nvPr/>
          </p:nvSpPr>
          <p:spPr>
            <a:xfrm>
              <a:off x="1529624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59A8D556-C6E8-4F15-9CD8-47350D149126}"/>
                </a:ext>
              </a:extLst>
            </p:cNvPr>
            <p:cNvSpPr/>
            <p:nvPr/>
          </p:nvSpPr>
          <p:spPr>
            <a:xfrm>
              <a:off x="1733240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CC1C493-B4AE-484D-BB07-02CF983D6116}"/>
                </a:ext>
              </a:extLst>
            </p:cNvPr>
            <p:cNvSpPr/>
            <p:nvPr/>
          </p:nvSpPr>
          <p:spPr>
            <a:xfrm>
              <a:off x="1936856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F41141F7-91BF-4125-85E9-B7F28708B1CF}"/>
                </a:ext>
              </a:extLst>
            </p:cNvPr>
            <p:cNvSpPr/>
            <p:nvPr/>
          </p:nvSpPr>
          <p:spPr>
            <a:xfrm>
              <a:off x="2140472" y="871779"/>
              <a:ext cx="148856" cy="148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62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67FF8F6-9116-4557-BCE6-DD52976A67F7}"/>
              </a:ext>
            </a:extLst>
          </p:cNvPr>
          <p:cNvSpPr/>
          <p:nvPr userDrawn="1"/>
        </p:nvSpPr>
        <p:spPr>
          <a:xfrm rot="12987858" flipH="1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80BA369-B32A-44E6-A515-8049C9B40451}"/>
              </a:ext>
            </a:extLst>
          </p:cNvPr>
          <p:cNvSpPr/>
          <p:nvPr userDrawn="1"/>
        </p:nvSpPr>
        <p:spPr>
          <a:xfrm rot="12987858" flipH="1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964E21-E911-438F-890C-0CF33ED71EA2}"/>
              </a:ext>
            </a:extLst>
          </p:cNvPr>
          <p:cNvGrpSpPr/>
          <p:nvPr userDrawn="1"/>
        </p:nvGrpSpPr>
        <p:grpSpPr>
          <a:xfrm>
            <a:off x="384816" y="282354"/>
            <a:ext cx="551168" cy="539566"/>
            <a:chOff x="308687" y="189427"/>
            <a:chExt cx="551168" cy="53956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1A45218-7E46-47CB-B68B-63262A0B53C8}"/>
                </a:ext>
              </a:extLst>
            </p:cNvPr>
            <p:cNvSpPr/>
            <p:nvPr/>
          </p:nvSpPr>
          <p:spPr>
            <a:xfrm>
              <a:off x="308687" y="189427"/>
              <a:ext cx="457200" cy="475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14AB815-9825-4DB1-8AC5-99A6C826D448}"/>
                </a:ext>
              </a:extLst>
            </p:cNvPr>
            <p:cNvSpPr/>
            <p:nvPr/>
          </p:nvSpPr>
          <p:spPr>
            <a:xfrm>
              <a:off x="600775" y="459550"/>
              <a:ext cx="259080" cy="2694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2065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6A1F49FA-3141-4C2D-893B-0540A2BB69C4}"/>
              </a:ext>
            </a:extLst>
          </p:cNvPr>
          <p:cNvSpPr/>
          <p:nvPr userDrawn="1"/>
        </p:nvSpPr>
        <p:spPr>
          <a:xfrm rot="12987858" flipH="1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63964D1-430A-4204-A55A-B8E3D56BB91A}"/>
              </a:ext>
            </a:extLst>
          </p:cNvPr>
          <p:cNvSpPr/>
          <p:nvPr userDrawn="1"/>
        </p:nvSpPr>
        <p:spPr>
          <a:xfrm rot="12987858" flipH="1">
            <a:off x="-1559495" y="4167467"/>
            <a:ext cx="6596581" cy="3544124"/>
          </a:xfrm>
          <a:custGeom>
            <a:avLst/>
            <a:gdLst>
              <a:gd name="connsiteX0" fmla="*/ 0 w 6596581"/>
              <a:gd name="connsiteY0" fmla="*/ 3309580 h 3544124"/>
              <a:gd name="connsiteX1" fmla="*/ 207570 w 6596581"/>
              <a:gd name="connsiteY1" fmla="*/ 3347938 h 3544124"/>
              <a:gd name="connsiteX2" fmla="*/ 3699664 w 6596581"/>
              <a:gd name="connsiteY2" fmla="*/ 3255749 h 3544124"/>
              <a:gd name="connsiteX3" fmla="*/ 6194017 w 6596581"/>
              <a:gd name="connsiteY3" fmla="*/ 3014300 h 3544124"/>
              <a:gd name="connsiteX4" fmla="*/ 6596581 w 6596581"/>
              <a:gd name="connsiteY4" fmla="*/ 3067437 h 3544124"/>
              <a:gd name="connsiteX5" fmla="*/ 2445771 w 6596581"/>
              <a:gd name="connsiteY5" fmla="*/ 0 h 3544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96581" h="3544124">
                <a:moveTo>
                  <a:pt x="0" y="3309580"/>
                </a:moveTo>
                <a:lnTo>
                  <a:pt x="207570" y="3347938"/>
                </a:lnTo>
                <a:cubicBezTo>
                  <a:pt x="1371601" y="3556218"/>
                  <a:pt x="2535633" y="3692795"/>
                  <a:pt x="3699664" y="3255749"/>
                </a:cubicBezTo>
                <a:cubicBezTo>
                  <a:pt x="4531115" y="2943573"/>
                  <a:pt x="5362566" y="2924062"/>
                  <a:pt x="6194017" y="3014300"/>
                </a:cubicBezTo>
                <a:lnTo>
                  <a:pt x="6596581" y="3067437"/>
                </a:lnTo>
                <a:lnTo>
                  <a:pt x="2445771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84D5378-D027-4BF3-BAC6-50AC315FAF8B}"/>
              </a:ext>
            </a:extLst>
          </p:cNvPr>
          <p:cNvSpPr/>
          <p:nvPr userDrawn="1"/>
        </p:nvSpPr>
        <p:spPr>
          <a:xfrm>
            <a:off x="660399" y="1060786"/>
            <a:ext cx="10858501" cy="5171835"/>
          </a:xfrm>
          <a:prstGeom prst="round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56A5F6-BE62-4501-8754-910B20C9FECA}"/>
              </a:ext>
            </a:extLst>
          </p:cNvPr>
          <p:cNvGrpSpPr/>
          <p:nvPr userDrawn="1"/>
        </p:nvGrpSpPr>
        <p:grpSpPr>
          <a:xfrm>
            <a:off x="384816" y="282354"/>
            <a:ext cx="551168" cy="539566"/>
            <a:chOff x="308687" y="189427"/>
            <a:chExt cx="551168" cy="539566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158D1CE2-CBBB-4885-B6E9-085B1915EA4E}"/>
                </a:ext>
              </a:extLst>
            </p:cNvPr>
            <p:cNvSpPr/>
            <p:nvPr/>
          </p:nvSpPr>
          <p:spPr>
            <a:xfrm>
              <a:off x="308687" y="189427"/>
              <a:ext cx="457200" cy="4754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79EF22AD-4582-4CE5-B307-1B119A0E1DE4}"/>
                </a:ext>
              </a:extLst>
            </p:cNvPr>
            <p:cNvSpPr/>
            <p:nvPr/>
          </p:nvSpPr>
          <p:spPr>
            <a:xfrm>
              <a:off x="600775" y="459550"/>
              <a:ext cx="259080" cy="26944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4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C859FCE-FCC1-4923-975E-4F4D1485B726}"/>
              </a:ext>
            </a:extLst>
          </p:cNvPr>
          <p:cNvSpPr/>
          <p:nvPr userDrawn="1"/>
        </p:nvSpPr>
        <p:spPr>
          <a:xfrm rot="753034" flipH="1">
            <a:off x="-662950" y="114455"/>
            <a:ext cx="11787457" cy="7023171"/>
          </a:xfrm>
          <a:custGeom>
            <a:avLst/>
            <a:gdLst>
              <a:gd name="connsiteX0" fmla="*/ 11787457 w 11787457"/>
              <a:gd name="connsiteY0" fmla="*/ 1108845 h 7023171"/>
              <a:gd name="connsiteX1" fmla="*/ 10305573 w 11787457"/>
              <a:gd name="connsiteY1" fmla="*/ 778947 h 7023171"/>
              <a:gd name="connsiteX2" fmla="*/ 10289412 w 11787457"/>
              <a:gd name="connsiteY2" fmla="*/ 797602 h 7023171"/>
              <a:gd name="connsiteX3" fmla="*/ 10174875 w 11787457"/>
              <a:gd name="connsiteY3" fmla="*/ 943737 h 7023171"/>
              <a:gd name="connsiteX4" fmla="*/ 2844472 w 11787457"/>
              <a:gd name="connsiteY4" fmla="*/ 943737 h 7023171"/>
              <a:gd name="connsiteX5" fmla="*/ 0 w 11787457"/>
              <a:gd name="connsiteY5" fmla="*/ 5510598 h 7023171"/>
              <a:gd name="connsiteX6" fmla="*/ 6421925 w 11787457"/>
              <a:gd name="connsiteY6" fmla="*/ 6940252 h 7023171"/>
              <a:gd name="connsiteX7" fmla="*/ 6509673 w 11787457"/>
              <a:gd name="connsiteY7" fmla="*/ 6828296 h 7023171"/>
              <a:gd name="connsiteX8" fmla="*/ 10174874 w 11787457"/>
              <a:gd name="connsiteY8" fmla="*/ 6828297 h 7023171"/>
              <a:gd name="connsiteX9" fmla="*/ 10470805 w 11787457"/>
              <a:gd name="connsiteY9" fmla="*/ 7023171 h 70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87457" h="7023171">
                <a:moveTo>
                  <a:pt x="11787457" y="1108845"/>
                </a:moveTo>
                <a:lnTo>
                  <a:pt x="10305573" y="778947"/>
                </a:lnTo>
                <a:lnTo>
                  <a:pt x="10289412" y="797602"/>
                </a:lnTo>
                <a:cubicBezTo>
                  <a:pt x="10251233" y="843969"/>
                  <a:pt x="10213054" y="892656"/>
                  <a:pt x="10174875" y="943737"/>
                </a:cubicBezTo>
                <a:cubicBezTo>
                  <a:pt x="7731407" y="4212936"/>
                  <a:pt x="5287940" y="-2325463"/>
                  <a:pt x="2844472" y="943737"/>
                </a:cubicBezTo>
                <a:lnTo>
                  <a:pt x="0" y="5510598"/>
                </a:lnTo>
                <a:lnTo>
                  <a:pt x="6421925" y="6940252"/>
                </a:lnTo>
                <a:lnTo>
                  <a:pt x="6509673" y="6828296"/>
                </a:lnTo>
                <a:cubicBezTo>
                  <a:pt x="7731407" y="5193696"/>
                  <a:pt x="8953140" y="6010997"/>
                  <a:pt x="10174874" y="6828297"/>
                </a:cubicBezTo>
                <a:lnTo>
                  <a:pt x="10470805" y="7023171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53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3Column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形状&#10;&#10;描述已自动生成">
            <a:extLst>
              <a:ext uri="{FF2B5EF4-FFF2-40B4-BE49-F238E27FC236}">
                <a16:creationId xmlns:a16="http://schemas.microsoft.com/office/drawing/2014/main" id="{2B6B1E38-92E7-264B-8E89-41E6E84A3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占位符 2">
            <a:extLst>
              <a:ext uri="{FF2B5EF4-FFF2-40B4-BE49-F238E27FC236}">
                <a16:creationId xmlns:a16="http://schemas.microsoft.com/office/drawing/2014/main" id="{8FD8A64B-6AD0-3A41-814C-1B6309689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9" name="文本占位符 2">
            <a:extLst>
              <a:ext uri="{FF2B5EF4-FFF2-40B4-BE49-F238E27FC236}">
                <a16:creationId xmlns:a16="http://schemas.microsoft.com/office/drawing/2014/main" id="{54EE1A10-8007-A34C-90EC-12BF9C0AED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FCC17F7B-0108-144F-8488-1E2862B90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3012" y="182445"/>
            <a:ext cx="2259871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30BB9E0B-0189-FE49-A78C-FE753F2AA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603" y="759873"/>
            <a:ext cx="1657138" cy="440267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7" b="0" i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6" name="文本占位符 2">
            <a:extLst>
              <a:ext uri="{FF2B5EF4-FFF2-40B4-BE49-F238E27FC236}">
                <a16:creationId xmlns:a16="http://schemas.microsoft.com/office/drawing/2014/main" id="{0794DEC1-0DDB-5444-9DA7-6EDC75F3C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603" y="1490309"/>
            <a:ext cx="1657138" cy="46078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/>
              <a:t>OfficePLUS</a:t>
            </a:r>
            <a:endParaRPr kumimoji="1" lang="zh-CN" altLang="en-US"/>
          </a:p>
        </p:txBody>
      </p:sp>
      <p:sp>
        <p:nvSpPr>
          <p:cNvPr id="8" name="文本占位符 2">
            <a:extLst>
              <a:ext uri="{FF2B5EF4-FFF2-40B4-BE49-F238E27FC236}">
                <a16:creationId xmlns:a16="http://schemas.microsoft.com/office/drawing/2014/main" id="{2E329B3E-8E5D-6C4F-8355-071113D737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77999" y="182445"/>
            <a:ext cx="1494754" cy="287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1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  <p:sp>
        <p:nvSpPr>
          <p:cNvPr id="14" name="文本占位符 2">
            <a:extLst>
              <a:ext uri="{FF2B5EF4-FFF2-40B4-BE49-F238E27FC236}">
                <a16:creationId xmlns:a16="http://schemas.microsoft.com/office/drawing/2014/main" id="{EE8BE598-6F23-D84B-ABD3-65A6F031CF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</a:lstStyle>
          <a:p>
            <a:pPr lvl="0"/>
            <a:r>
              <a:rPr kumimoji="1" lang="en-US" altLang="zh-CN" dirty="0" err="1"/>
              <a:t>OfficePLUS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873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12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2" r:id="rId4"/>
    <p:sldLayoutId id="2147483666" r:id="rId5"/>
    <p:sldLayoutId id="2147483663" r:id="rId6"/>
    <p:sldLayoutId id="214748366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jp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3.sv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2.png"/><Relationship Id="rId2" Type="http://schemas.openxmlformats.org/officeDocument/2006/relationships/tags" Target="../tags/tag20.xml"/><Relationship Id="rId16" Type="http://schemas.microsoft.com/office/2007/relationships/hdphoto" Target="../media/hdphoto1.wdp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11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56042E0E-7672-4B84-AFF4-0FCE8F9E2D31}"/>
              </a:ext>
            </a:extLst>
          </p:cNvPr>
          <p:cNvSpPr/>
          <p:nvPr/>
        </p:nvSpPr>
        <p:spPr>
          <a:xfrm rot="5400000">
            <a:off x="6664792" y="1330793"/>
            <a:ext cx="6858000" cy="4196414"/>
          </a:xfrm>
          <a:custGeom>
            <a:avLst/>
            <a:gdLst>
              <a:gd name="connsiteX0" fmla="*/ 0 w 6858000"/>
              <a:gd name="connsiteY0" fmla="*/ 3676122 h 4196414"/>
              <a:gd name="connsiteX1" fmla="*/ 0 w 6858000"/>
              <a:gd name="connsiteY1" fmla="*/ 0 h 4196414"/>
              <a:gd name="connsiteX2" fmla="*/ 6858000 w 6858000"/>
              <a:gd name="connsiteY2" fmla="*/ 0 h 4196414"/>
              <a:gd name="connsiteX3" fmla="*/ 6858000 w 6858000"/>
              <a:gd name="connsiteY3" fmla="*/ 4139954 h 4196414"/>
              <a:gd name="connsiteX4" fmla="*/ 6814787 w 6858000"/>
              <a:gd name="connsiteY4" fmla="*/ 4153877 h 4196414"/>
              <a:gd name="connsiteX5" fmla="*/ 3428998 w 6858000"/>
              <a:gd name="connsiteY5" fmla="*/ 3908038 h 4196414"/>
              <a:gd name="connsiteX6" fmla="*/ 43209 w 6858000"/>
              <a:gd name="connsiteY6" fmla="*/ 3662200 h 419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4196414">
                <a:moveTo>
                  <a:pt x="0" y="36761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139954"/>
                </a:lnTo>
                <a:lnTo>
                  <a:pt x="6814787" y="4153877"/>
                </a:lnTo>
                <a:cubicBezTo>
                  <a:pt x="5686191" y="4454346"/>
                  <a:pt x="4557594" y="3033945"/>
                  <a:pt x="3428998" y="3908038"/>
                </a:cubicBezTo>
                <a:cubicBezTo>
                  <a:pt x="2300402" y="4782131"/>
                  <a:pt x="1171805" y="3361729"/>
                  <a:pt x="43209" y="366220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22000">
                <a:schemeClr val="accent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BE4F5877-5D08-4C69-9DF8-703C082AA233}"/>
              </a:ext>
            </a:extLst>
          </p:cNvPr>
          <p:cNvSpPr/>
          <p:nvPr/>
        </p:nvSpPr>
        <p:spPr>
          <a:xfrm rot="5400000">
            <a:off x="5064512" y="1042801"/>
            <a:ext cx="6858000" cy="4772399"/>
          </a:xfrm>
          <a:custGeom>
            <a:avLst/>
            <a:gdLst>
              <a:gd name="connsiteX0" fmla="*/ 0 w 6858000"/>
              <a:gd name="connsiteY0" fmla="*/ 4252108 h 4772399"/>
              <a:gd name="connsiteX1" fmla="*/ 0 w 6858000"/>
              <a:gd name="connsiteY1" fmla="*/ 56461 h 4772399"/>
              <a:gd name="connsiteX2" fmla="*/ 43212 w 6858000"/>
              <a:gd name="connsiteY2" fmla="*/ 42538 h 4772399"/>
              <a:gd name="connsiteX3" fmla="*/ 3429001 w 6858000"/>
              <a:gd name="connsiteY3" fmla="*/ 288376 h 4772399"/>
              <a:gd name="connsiteX4" fmla="*/ 6814790 w 6858000"/>
              <a:gd name="connsiteY4" fmla="*/ 534215 h 4772399"/>
              <a:gd name="connsiteX5" fmla="*/ 6858000 w 6858000"/>
              <a:gd name="connsiteY5" fmla="*/ 520293 h 4772399"/>
              <a:gd name="connsiteX6" fmla="*/ 6857999 w 6858000"/>
              <a:gd name="connsiteY6" fmla="*/ 4715940 h 4772399"/>
              <a:gd name="connsiteX7" fmla="*/ 6814790 w 6858000"/>
              <a:gd name="connsiteY7" fmla="*/ 4729862 h 4772399"/>
              <a:gd name="connsiteX8" fmla="*/ 3429001 w 6858000"/>
              <a:gd name="connsiteY8" fmla="*/ 4484023 h 4772399"/>
              <a:gd name="connsiteX9" fmla="*/ 43212 w 6858000"/>
              <a:gd name="connsiteY9" fmla="*/ 4238184 h 47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58000" h="4772399">
                <a:moveTo>
                  <a:pt x="0" y="4252108"/>
                </a:moveTo>
                <a:lnTo>
                  <a:pt x="0" y="56461"/>
                </a:lnTo>
                <a:lnTo>
                  <a:pt x="43212" y="42538"/>
                </a:lnTo>
                <a:cubicBezTo>
                  <a:pt x="1171808" y="-257932"/>
                  <a:pt x="2300405" y="1162470"/>
                  <a:pt x="3429001" y="288376"/>
                </a:cubicBezTo>
                <a:cubicBezTo>
                  <a:pt x="4557597" y="-585717"/>
                  <a:pt x="5686194" y="834685"/>
                  <a:pt x="6814790" y="534215"/>
                </a:cubicBezTo>
                <a:lnTo>
                  <a:pt x="6858000" y="520293"/>
                </a:lnTo>
                <a:lnTo>
                  <a:pt x="6857999" y="4715940"/>
                </a:lnTo>
                <a:lnTo>
                  <a:pt x="6814790" y="4729862"/>
                </a:lnTo>
                <a:cubicBezTo>
                  <a:pt x="5686194" y="5030331"/>
                  <a:pt x="4557597" y="3609930"/>
                  <a:pt x="3429001" y="4484023"/>
                </a:cubicBezTo>
                <a:cubicBezTo>
                  <a:pt x="2300405" y="5358116"/>
                  <a:pt x="1171808" y="3937715"/>
                  <a:pt x="43212" y="4238184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/>
              </a:gs>
              <a:gs pos="2200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1E48BD2E-0393-4495-AC8F-2806043B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9122" r="14985" b="16870"/>
          <a:stretch>
            <a:fillRect/>
          </a:stretch>
        </p:blipFill>
        <p:spPr>
          <a:xfrm>
            <a:off x="7051449" y="0"/>
            <a:ext cx="4772399" cy="6858000"/>
          </a:xfrm>
          <a:custGeom>
            <a:avLst/>
            <a:gdLst>
              <a:gd name="connsiteX0" fmla="*/ 520293 w 4772399"/>
              <a:gd name="connsiteY0" fmla="*/ 0 h 6858000"/>
              <a:gd name="connsiteX1" fmla="*/ 4715940 w 4772399"/>
              <a:gd name="connsiteY1" fmla="*/ 0 h 6858000"/>
              <a:gd name="connsiteX2" fmla="*/ 4729862 w 4772399"/>
              <a:gd name="connsiteY2" fmla="*/ 43211 h 6858000"/>
              <a:gd name="connsiteX3" fmla="*/ 4484024 w 4772399"/>
              <a:gd name="connsiteY3" fmla="*/ 3429000 h 6858000"/>
              <a:gd name="connsiteX4" fmla="*/ 4238185 w 4772399"/>
              <a:gd name="connsiteY4" fmla="*/ 6814789 h 6858000"/>
              <a:gd name="connsiteX5" fmla="*/ 4252108 w 4772399"/>
              <a:gd name="connsiteY5" fmla="*/ 6858000 h 6858000"/>
              <a:gd name="connsiteX6" fmla="*/ 56461 w 4772399"/>
              <a:gd name="connsiteY6" fmla="*/ 6858000 h 6858000"/>
              <a:gd name="connsiteX7" fmla="*/ 42538 w 4772399"/>
              <a:gd name="connsiteY7" fmla="*/ 6814789 h 6858000"/>
              <a:gd name="connsiteX8" fmla="*/ 288377 w 4772399"/>
              <a:gd name="connsiteY8" fmla="*/ 3429000 h 6858000"/>
              <a:gd name="connsiteX9" fmla="*/ 534216 w 4772399"/>
              <a:gd name="connsiteY9" fmla="*/ 432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72399" h="6858000">
                <a:moveTo>
                  <a:pt x="520293" y="0"/>
                </a:moveTo>
                <a:lnTo>
                  <a:pt x="4715940" y="0"/>
                </a:lnTo>
                <a:lnTo>
                  <a:pt x="4729862" y="43211"/>
                </a:lnTo>
                <a:cubicBezTo>
                  <a:pt x="5030331" y="1171807"/>
                  <a:pt x="3609930" y="2300404"/>
                  <a:pt x="4484024" y="3429000"/>
                </a:cubicBezTo>
                <a:cubicBezTo>
                  <a:pt x="5358116" y="4557596"/>
                  <a:pt x="3937715" y="5686193"/>
                  <a:pt x="4238185" y="6814789"/>
                </a:cubicBezTo>
                <a:lnTo>
                  <a:pt x="4252108" y="6858000"/>
                </a:lnTo>
                <a:lnTo>
                  <a:pt x="56461" y="6858000"/>
                </a:lnTo>
                <a:lnTo>
                  <a:pt x="42538" y="6814789"/>
                </a:lnTo>
                <a:cubicBezTo>
                  <a:pt x="-257932" y="5686193"/>
                  <a:pt x="1162471" y="4557596"/>
                  <a:pt x="288377" y="3429000"/>
                </a:cubicBezTo>
                <a:cubicBezTo>
                  <a:pt x="-585717" y="2300404"/>
                  <a:pt x="834686" y="1171807"/>
                  <a:pt x="534216" y="43211"/>
                </a:cubicBezTo>
                <a:close/>
              </a:path>
            </a:pathLst>
          </a:cu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F4933F46-1094-4619-8121-8B2A49452D6D}"/>
              </a:ext>
            </a:extLst>
          </p:cNvPr>
          <p:cNvSpPr/>
          <p:nvPr/>
        </p:nvSpPr>
        <p:spPr>
          <a:xfrm>
            <a:off x="911664" y="1700213"/>
            <a:ext cx="2954655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4400" b="1" dirty="0"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蓝色简约风</a:t>
            </a:r>
            <a:endParaRPr lang="en-US" altLang="zh-CN" sz="4400" b="1" dirty="0">
              <a:gradFill>
                <a:gsLst>
                  <a:gs pos="0">
                    <a:schemeClr val="accent2"/>
                  </a:gs>
                  <a:gs pos="75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5CA2CDD-A29A-49B1-9AF7-D9865FC4D3F0}"/>
              </a:ext>
            </a:extLst>
          </p:cNvPr>
          <p:cNvSpPr/>
          <p:nvPr/>
        </p:nvSpPr>
        <p:spPr>
          <a:xfrm>
            <a:off x="869211" y="2346544"/>
            <a:ext cx="9369873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年中工作总结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C2FAFB0-C105-4B9A-88C9-FED248A03973}"/>
              </a:ext>
            </a:extLst>
          </p:cNvPr>
          <p:cNvSpPr txBox="1"/>
          <p:nvPr/>
        </p:nvSpPr>
        <p:spPr>
          <a:xfrm>
            <a:off x="966818" y="4250480"/>
            <a:ext cx="272034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汇报人：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OfficePLUS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42AAC53-1DB8-4403-A2D8-6502F1A0390F}"/>
              </a:ext>
            </a:extLst>
          </p:cNvPr>
          <p:cNvSpPr txBox="1"/>
          <p:nvPr/>
        </p:nvSpPr>
        <p:spPr>
          <a:xfrm>
            <a:off x="911664" y="3370399"/>
            <a:ext cx="4666393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MID-YEAR WORK</a:t>
            </a:r>
            <a:endParaRPr lang="zh-CN" altLang="en-US" sz="1600" spc="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1CE5EA-09D3-4FA5-8A28-33B3EC173F74}"/>
              </a:ext>
            </a:extLst>
          </p:cNvPr>
          <p:cNvSpPr txBox="1"/>
          <p:nvPr/>
        </p:nvSpPr>
        <p:spPr>
          <a:xfrm>
            <a:off x="935030" y="4662609"/>
            <a:ext cx="2720342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汇报时间：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20XX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年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月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日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601A556-0199-496B-B93A-F116D7967ECA}"/>
              </a:ext>
            </a:extLst>
          </p:cNvPr>
          <p:cNvGrpSpPr/>
          <p:nvPr/>
        </p:nvGrpSpPr>
        <p:grpSpPr>
          <a:xfrm>
            <a:off x="966818" y="3904796"/>
            <a:ext cx="4376380" cy="157674"/>
            <a:chOff x="1081667" y="3925228"/>
            <a:chExt cx="4203841" cy="258890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B78A62EB-DDDE-4D7C-A443-E1B6E0A402A0}"/>
                </a:ext>
              </a:extLst>
            </p:cNvPr>
            <p:cNvCxnSpPr>
              <a:cxnSpLocks/>
            </p:cNvCxnSpPr>
            <p:nvPr/>
          </p:nvCxnSpPr>
          <p:spPr>
            <a:xfrm>
              <a:off x="1081667" y="3925229"/>
              <a:ext cx="985167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3683167-C0E6-4047-AA91-CF7276EE8AF0}"/>
                </a:ext>
              </a:extLst>
            </p:cNvPr>
            <p:cNvCxnSpPr>
              <a:cxnSpLocks/>
            </p:cNvCxnSpPr>
            <p:nvPr/>
          </p:nvCxnSpPr>
          <p:spPr>
            <a:xfrm>
              <a:off x="2066834" y="3925229"/>
              <a:ext cx="78674" cy="2588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983E0D65-559E-4D37-9A9E-1D9ED1B1B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45508" y="3925228"/>
              <a:ext cx="169794" cy="25888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6D88CA14-86A7-4FF6-9808-4022323306FC}"/>
                </a:ext>
              </a:extLst>
            </p:cNvPr>
            <p:cNvCxnSpPr/>
            <p:nvPr/>
          </p:nvCxnSpPr>
          <p:spPr>
            <a:xfrm>
              <a:off x="2315302" y="3925228"/>
              <a:ext cx="297020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1535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4D3C12DA-05ED-4A26-8B52-9FCDABEF3FDC}"/>
              </a:ext>
            </a:extLst>
          </p:cNvPr>
          <p:cNvSpPr/>
          <p:nvPr/>
        </p:nvSpPr>
        <p:spPr>
          <a:xfrm>
            <a:off x="684447" y="2161486"/>
            <a:ext cx="3512838" cy="2525844"/>
          </a:xfrm>
          <a:prstGeom prst="roundRect">
            <a:avLst/>
          </a:prstGeom>
          <a:gradFill>
            <a:gsLst>
              <a:gs pos="93046">
                <a:schemeClr val="accent1">
                  <a:lumMod val="75000"/>
                </a:schemeClr>
              </a:gs>
              <a:gs pos="20000">
                <a:schemeClr val="accent1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AB3F84C-0688-4995-A21A-FF47E15F690F}"/>
              </a:ext>
            </a:extLst>
          </p:cNvPr>
          <p:cNvSpPr txBox="1"/>
          <p:nvPr/>
        </p:nvSpPr>
        <p:spPr>
          <a:xfrm>
            <a:off x="1698706" y="2866019"/>
            <a:ext cx="2311078" cy="9627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华北区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EFE59A-E7B8-4FB3-9A16-78B66F444F10}"/>
              </a:ext>
            </a:extLst>
          </p:cNvPr>
          <p:cNvGrpSpPr/>
          <p:nvPr/>
        </p:nvGrpSpPr>
        <p:grpSpPr>
          <a:xfrm>
            <a:off x="4460363" y="2306833"/>
            <a:ext cx="3538399" cy="940905"/>
            <a:chOff x="703257" y="4035375"/>
            <a:chExt cx="3538399" cy="940905"/>
          </a:xfrm>
        </p:grpSpPr>
        <p:sp>
          <p:nvSpPr>
            <p:cNvPr id="95" name="矩形: 圆角 94">
              <a:extLst>
                <a:ext uri="{FF2B5EF4-FFF2-40B4-BE49-F238E27FC236}">
                  <a16:creationId xmlns:a16="http://schemas.microsoft.com/office/drawing/2014/main" id="{B5FE5CE5-827D-4040-8C4D-E6802413EA9D}"/>
                </a:ext>
              </a:extLst>
            </p:cNvPr>
            <p:cNvSpPr/>
            <p:nvPr/>
          </p:nvSpPr>
          <p:spPr>
            <a:xfrm>
              <a:off x="703257" y="4035375"/>
              <a:ext cx="3426844" cy="940905"/>
            </a:xfrm>
            <a:prstGeom prst="roundRect">
              <a:avLst/>
            </a:prstGeom>
            <a:solidFill>
              <a:schemeClr val="tx2"/>
            </a:solidFill>
            <a:ln cmpd="tri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E7B4107-1637-4E13-8B07-16565F7E2544}"/>
                </a:ext>
              </a:extLst>
            </p:cNvPr>
            <p:cNvSpPr txBox="1"/>
            <p:nvPr/>
          </p:nvSpPr>
          <p:spPr>
            <a:xfrm>
              <a:off x="896758" y="4239387"/>
              <a:ext cx="681595" cy="569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北京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3243AD7-4E21-4341-9437-88223CB40853}"/>
                </a:ext>
              </a:extLst>
            </p:cNvPr>
            <p:cNvSpPr txBox="1"/>
            <p:nvPr/>
          </p:nvSpPr>
          <p:spPr>
            <a:xfrm>
              <a:off x="2895814" y="4119632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F2517A6-BC3A-465D-A256-60E4A9EC245A}"/>
                </a:ext>
              </a:extLst>
            </p:cNvPr>
            <p:cNvSpPr txBox="1"/>
            <p:nvPr/>
          </p:nvSpPr>
          <p:spPr>
            <a:xfrm>
              <a:off x="1599160" y="4119656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14C8A00C-A8A8-4B11-B1C1-47B211B131F5}"/>
                </a:ext>
              </a:extLst>
            </p:cNvPr>
            <p:cNvSpPr txBox="1"/>
            <p:nvPr/>
          </p:nvSpPr>
          <p:spPr>
            <a:xfrm>
              <a:off x="2895815" y="4412786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9E34C32-288C-4B11-8732-D506099C61B7}"/>
                </a:ext>
              </a:extLst>
            </p:cNvPr>
            <p:cNvSpPr txBox="1"/>
            <p:nvPr/>
          </p:nvSpPr>
          <p:spPr>
            <a:xfrm>
              <a:off x="1599160" y="4412786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FE8B47BB-A90B-475C-A539-4283A4084A52}"/>
                </a:ext>
              </a:extLst>
            </p:cNvPr>
            <p:cNvCxnSpPr>
              <a:cxnSpLocks/>
            </p:cNvCxnSpPr>
            <p:nvPr/>
          </p:nvCxnSpPr>
          <p:spPr>
            <a:xfrm>
              <a:off x="1591159" y="4237721"/>
              <a:ext cx="0" cy="4832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F5BB123-07D9-4D7F-8ACD-4B305BE3BB56}"/>
              </a:ext>
            </a:extLst>
          </p:cNvPr>
          <p:cNvGrpSpPr/>
          <p:nvPr/>
        </p:nvGrpSpPr>
        <p:grpSpPr>
          <a:xfrm>
            <a:off x="8080708" y="2297883"/>
            <a:ext cx="3426845" cy="940905"/>
            <a:chOff x="8086182" y="4023296"/>
            <a:chExt cx="3426845" cy="940905"/>
          </a:xfrm>
          <a:solidFill>
            <a:schemeClr val="accent1">
              <a:lumMod val="50000"/>
            </a:schemeClr>
          </a:solidFill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4D702B88-744E-4DC4-ABDF-0BCF004E510A}"/>
                </a:ext>
              </a:extLst>
            </p:cNvPr>
            <p:cNvSpPr/>
            <p:nvPr/>
          </p:nvSpPr>
          <p:spPr>
            <a:xfrm>
              <a:off x="8086182" y="4023296"/>
              <a:ext cx="3426844" cy="940905"/>
            </a:xfrm>
            <a:prstGeom prst="roundRect">
              <a:avLst/>
            </a:prstGeom>
            <a:grpFill/>
            <a:ln cmpd="tri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F23B2C50-0A09-4B04-8F02-BFD730825E04}"/>
                </a:ext>
              </a:extLst>
            </p:cNvPr>
            <p:cNvSpPr txBox="1"/>
            <p:nvPr/>
          </p:nvSpPr>
          <p:spPr>
            <a:xfrm>
              <a:off x="8207440" y="4256125"/>
              <a:ext cx="681595" cy="569844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天津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695AD80E-A854-4F2E-BDA8-B2118776339B}"/>
                </a:ext>
              </a:extLst>
            </p:cNvPr>
            <p:cNvSpPr txBox="1"/>
            <p:nvPr/>
          </p:nvSpPr>
          <p:spPr>
            <a:xfrm>
              <a:off x="10167185" y="4141788"/>
              <a:ext cx="1345841" cy="270933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D94E50D8-14F6-4503-802C-09EA4F3A4002}"/>
                </a:ext>
              </a:extLst>
            </p:cNvPr>
            <p:cNvSpPr txBox="1"/>
            <p:nvPr/>
          </p:nvSpPr>
          <p:spPr>
            <a:xfrm>
              <a:off x="8870531" y="4141812"/>
              <a:ext cx="1345841" cy="2709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30E0960B-04A2-4F4D-9A76-8F6FB5D6F4D7}"/>
                </a:ext>
              </a:extLst>
            </p:cNvPr>
            <p:cNvSpPr txBox="1"/>
            <p:nvPr/>
          </p:nvSpPr>
          <p:spPr>
            <a:xfrm>
              <a:off x="10167186" y="4434942"/>
              <a:ext cx="1345841" cy="2709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2EF63C4E-5EB4-4F1D-A790-CC3A0519687B}"/>
                </a:ext>
              </a:extLst>
            </p:cNvPr>
            <p:cNvSpPr txBox="1"/>
            <p:nvPr/>
          </p:nvSpPr>
          <p:spPr>
            <a:xfrm>
              <a:off x="8870531" y="4434942"/>
              <a:ext cx="1345841" cy="270909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7722DEFA-616C-453B-BF28-AEB12EC6EE69}"/>
                </a:ext>
              </a:extLst>
            </p:cNvPr>
            <p:cNvCxnSpPr>
              <a:cxnSpLocks/>
            </p:cNvCxnSpPr>
            <p:nvPr/>
          </p:nvCxnSpPr>
          <p:spPr>
            <a:xfrm>
              <a:off x="8862531" y="4276941"/>
              <a:ext cx="0" cy="483260"/>
            </a:xfrm>
            <a:prstGeom prst="lin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矩形: 圆角 93">
            <a:extLst>
              <a:ext uri="{FF2B5EF4-FFF2-40B4-BE49-F238E27FC236}">
                <a16:creationId xmlns:a16="http://schemas.microsoft.com/office/drawing/2014/main" id="{98E386BD-ECBA-4C83-A05C-76C8F514C31E}"/>
              </a:ext>
            </a:extLst>
          </p:cNvPr>
          <p:cNvSpPr/>
          <p:nvPr/>
        </p:nvSpPr>
        <p:spPr>
          <a:xfrm>
            <a:off x="4460363" y="3616694"/>
            <a:ext cx="3426844" cy="9409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cmpd="tri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C85C0D5-F909-4808-AEE3-750E532FDB33}"/>
              </a:ext>
            </a:extLst>
          </p:cNvPr>
          <p:cNvSpPr txBox="1"/>
          <p:nvPr/>
        </p:nvSpPr>
        <p:spPr>
          <a:xfrm>
            <a:off x="4679370" y="3846761"/>
            <a:ext cx="681595" cy="5698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河北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07D82BF7-3197-4608-BFD5-54032D5D36E5}"/>
              </a:ext>
            </a:extLst>
          </p:cNvPr>
          <p:cNvSpPr txBox="1"/>
          <p:nvPr/>
        </p:nvSpPr>
        <p:spPr>
          <a:xfrm>
            <a:off x="6662623" y="3757058"/>
            <a:ext cx="1345841" cy="2709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场次：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场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人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3F2E4A3-CCFD-4AE7-A368-4FB83FDA533C}"/>
              </a:ext>
            </a:extLst>
          </p:cNvPr>
          <p:cNvSpPr txBox="1"/>
          <p:nvPr/>
        </p:nvSpPr>
        <p:spPr>
          <a:xfrm>
            <a:off x="5365969" y="3757082"/>
            <a:ext cx="1345841" cy="270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笔试成绩：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85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分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75CB34E-8A55-42DF-98BF-8B9014F62AFE}"/>
              </a:ext>
            </a:extLst>
          </p:cNvPr>
          <p:cNvSpPr txBox="1"/>
          <p:nvPr/>
        </p:nvSpPr>
        <p:spPr>
          <a:xfrm>
            <a:off x="6662624" y="4050212"/>
            <a:ext cx="1345841" cy="270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及格率：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99%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FED93EA-437F-45C5-BADF-6742FC43631A}"/>
              </a:ext>
            </a:extLst>
          </p:cNvPr>
          <p:cNvSpPr txBox="1"/>
          <p:nvPr/>
        </p:nvSpPr>
        <p:spPr>
          <a:xfrm>
            <a:off x="5365969" y="4050212"/>
            <a:ext cx="1345841" cy="2709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实操成绩：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86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分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FD3511CA-940B-47A3-9C00-E4D0CB90D9CC}"/>
              </a:ext>
            </a:extLst>
          </p:cNvPr>
          <p:cNvCxnSpPr>
            <a:cxnSpLocks/>
          </p:cNvCxnSpPr>
          <p:nvPr/>
        </p:nvCxnSpPr>
        <p:spPr>
          <a:xfrm>
            <a:off x="5319936" y="3849729"/>
            <a:ext cx="0" cy="483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BEDDF341-FFBB-471F-8FB0-3D3A063512B2}"/>
              </a:ext>
            </a:extLst>
          </p:cNvPr>
          <p:cNvGrpSpPr/>
          <p:nvPr/>
        </p:nvGrpSpPr>
        <p:grpSpPr>
          <a:xfrm>
            <a:off x="8090502" y="3650434"/>
            <a:ext cx="3426845" cy="940905"/>
            <a:chOff x="8086182" y="4023296"/>
            <a:chExt cx="3426845" cy="940905"/>
          </a:xfrm>
        </p:grpSpPr>
        <p:sp>
          <p:nvSpPr>
            <p:cNvPr id="156" name="矩形: 圆角 155">
              <a:extLst>
                <a:ext uri="{FF2B5EF4-FFF2-40B4-BE49-F238E27FC236}">
                  <a16:creationId xmlns:a16="http://schemas.microsoft.com/office/drawing/2014/main" id="{E2E4727D-3AD8-4C5D-8776-A296F0824648}"/>
                </a:ext>
              </a:extLst>
            </p:cNvPr>
            <p:cNvSpPr/>
            <p:nvPr/>
          </p:nvSpPr>
          <p:spPr>
            <a:xfrm>
              <a:off x="8086182" y="4023296"/>
              <a:ext cx="3426844" cy="940905"/>
            </a:xfrm>
            <a:prstGeom prst="roundRect">
              <a:avLst/>
            </a:prstGeom>
            <a:solidFill>
              <a:schemeClr val="tx2"/>
            </a:solidFill>
            <a:ln cmpd="tri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4756C0D5-0345-4D63-AE5E-5FC09C0369DD}"/>
                </a:ext>
              </a:extLst>
            </p:cNvPr>
            <p:cNvSpPr txBox="1"/>
            <p:nvPr/>
          </p:nvSpPr>
          <p:spPr>
            <a:xfrm>
              <a:off x="8207440" y="4256125"/>
              <a:ext cx="681595" cy="569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山西</a:t>
              </a:r>
            </a:p>
          </p:txBody>
        </p:sp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5A9AA128-9B51-469F-84A4-515A62530F0F}"/>
                </a:ext>
              </a:extLst>
            </p:cNvPr>
            <p:cNvSpPr txBox="1"/>
            <p:nvPr/>
          </p:nvSpPr>
          <p:spPr>
            <a:xfrm>
              <a:off x="10167185" y="4141788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159" name="文本框 158">
              <a:extLst>
                <a:ext uri="{FF2B5EF4-FFF2-40B4-BE49-F238E27FC236}">
                  <a16:creationId xmlns:a16="http://schemas.microsoft.com/office/drawing/2014/main" id="{EB7AA109-01DE-4B46-AE79-3742696C6998}"/>
                </a:ext>
              </a:extLst>
            </p:cNvPr>
            <p:cNvSpPr txBox="1"/>
            <p:nvPr/>
          </p:nvSpPr>
          <p:spPr>
            <a:xfrm>
              <a:off x="8870531" y="4141812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4A8DDC0F-75EF-4405-A142-923875F30C36}"/>
                </a:ext>
              </a:extLst>
            </p:cNvPr>
            <p:cNvSpPr txBox="1"/>
            <p:nvPr/>
          </p:nvSpPr>
          <p:spPr>
            <a:xfrm>
              <a:off x="10167186" y="4434942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473AA2A0-622D-4A7D-B746-D6275C65F3FF}"/>
                </a:ext>
              </a:extLst>
            </p:cNvPr>
            <p:cNvSpPr txBox="1"/>
            <p:nvPr/>
          </p:nvSpPr>
          <p:spPr>
            <a:xfrm>
              <a:off x="8870531" y="4434942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456F6EC0-863A-4C7F-B17C-EA5066077A49}"/>
                </a:ext>
              </a:extLst>
            </p:cNvPr>
            <p:cNvCxnSpPr>
              <a:cxnSpLocks/>
            </p:cNvCxnSpPr>
            <p:nvPr/>
          </p:nvCxnSpPr>
          <p:spPr>
            <a:xfrm>
              <a:off x="8862531" y="4276941"/>
              <a:ext cx="0" cy="4832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矩形 164">
            <a:extLst>
              <a:ext uri="{FF2B5EF4-FFF2-40B4-BE49-F238E27FC236}">
                <a16:creationId xmlns:a16="http://schemas.microsoft.com/office/drawing/2014/main" id="{76D4B321-DF56-4282-BF8E-B7F7C78EDDFA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菁英计划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E12B61B-4295-4A1E-847E-F572C3BA1A79}"/>
              </a:ext>
            </a:extLst>
          </p:cNvPr>
          <p:cNvSpPr txBox="1"/>
          <p:nvPr/>
        </p:nvSpPr>
        <p:spPr>
          <a:xfrm>
            <a:off x="1781067" y="3522015"/>
            <a:ext cx="2616526" cy="502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店长培养项目</a:t>
            </a:r>
          </a:p>
        </p:txBody>
      </p:sp>
    </p:spTree>
    <p:extLst>
      <p:ext uri="{BB962C8B-B14F-4D97-AF65-F5344CB8AC3E}">
        <p14:creationId xmlns:p14="http://schemas.microsoft.com/office/powerpoint/2010/main" val="351855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7883DCDC-3328-4971-948D-8F622F4A8A7B}"/>
              </a:ext>
            </a:extLst>
          </p:cNvPr>
          <p:cNvSpPr/>
          <p:nvPr/>
        </p:nvSpPr>
        <p:spPr>
          <a:xfrm>
            <a:off x="7441337" y="1342781"/>
            <a:ext cx="4070195" cy="43401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五边形 15">
            <a:extLst>
              <a:ext uri="{FF2B5EF4-FFF2-40B4-BE49-F238E27FC236}">
                <a16:creationId xmlns:a16="http://schemas.microsoft.com/office/drawing/2014/main" id="{A7CFAD34-41B7-44A2-9418-81D3C1579781}"/>
              </a:ext>
            </a:extLst>
          </p:cNvPr>
          <p:cNvSpPr/>
          <p:nvPr/>
        </p:nvSpPr>
        <p:spPr>
          <a:xfrm rot="5400000" flipV="1">
            <a:off x="7808072" y="1246048"/>
            <a:ext cx="674916" cy="8065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771AAC-F6CD-449F-A247-73070BFB170C}"/>
              </a:ext>
            </a:extLst>
          </p:cNvPr>
          <p:cNvSpPr/>
          <p:nvPr/>
        </p:nvSpPr>
        <p:spPr>
          <a:xfrm>
            <a:off x="667834" y="2564083"/>
            <a:ext cx="2081560" cy="3122340"/>
          </a:xfrm>
          <a:prstGeom prst="rect">
            <a:avLst/>
          </a:prstGeom>
          <a:blipFill>
            <a:blip r:embed="rId3"/>
            <a:srcRect/>
            <a:stretch>
              <a:fillRect l="-357" r="-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83A484B-96B1-43C3-8A66-A7504E6F728C}"/>
              </a:ext>
            </a:extLst>
          </p:cNvPr>
          <p:cNvSpPr/>
          <p:nvPr/>
        </p:nvSpPr>
        <p:spPr>
          <a:xfrm>
            <a:off x="2913897" y="2052522"/>
            <a:ext cx="2081560" cy="3122340"/>
          </a:xfrm>
          <a:prstGeom prst="rect">
            <a:avLst/>
          </a:prstGeom>
          <a:blipFill>
            <a:blip r:embed="rId4"/>
            <a:srcRect/>
            <a:stretch>
              <a:fillRect l="-357" r="-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9E51C50-8530-4962-A232-AF41D476F138}"/>
              </a:ext>
            </a:extLst>
          </p:cNvPr>
          <p:cNvSpPr/>
          <p:nvPr/>
        </p:nvSpPr>
        <p:spPr>
          <a:xfrm>
            <a:off x="5181334" y="1346278"/>
            <a:ext cx="2081560" cy="3122340"/>
          </a:xfrm>
          <a:prstGeom prst="rect">
            <a:avLst/>
          </a:prstGeom>
          <a:blipFill>
            <a:blip r:embed="rId5"/>
            <a:srcRect/>
            <a:stretch>
              <a:fillRect l="-357" r="-3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931A38F-411D-43A2-A3AC-6B01B9DEB283}"/>
              </a:ext>
            </a:extLst>
          </p:cNvPr>
          <p:cNvSpPr txBox="1"/>
          <p:nvPr/>
        </p:nvSpPr>
        <p:spPr>
          <a:xfrm>
            <a:off x="5152526" y="4660229"/>
            <a:ext cx="217170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店长系列课程</a:t>
            </a:r>
            <a:r>
              <a:rPr lang="en-US" altLang="zh-CN" sz="20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9F33296-D8E4-419E-9573-30146C5B9178}"/>
              </a:ext>
            </a:extLst>
          </p:cNvPr>
          <p:cNvCxnSpPr/>
          <p:nvPr/>
        </p:nvCxnSpPr>
        <p:spPr>
          <a:xfrm>
            <a:off x="5278530" y="5266996"/>
            <a:ext cx="6012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247A1DE0-4C65-4508-B363-DCE9B1D4AB00}"/>
              </a:ext>
            </a:extLst>
          </p:cNvPr>
          <p:cNvSpPr txBox="1"/>
          <p:nvPr/>
        </p:nvSpPr>
        <p:spPr>
          <a:xfrm>
            <a:off x="7824812" y="2338467"/>
            <a:ext cx="2171700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店长系列课程介绍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0493D3D-63FF-441E-A4F4-D7D8E69D5F89}"/>
              </a:ext>
            </a:extLst>
          </p:cNvPr>
          <p:cNvSpPr txBox="1"/>
          <p:nvPr/>
        </p:nvSpPr>
        <p:spPr>
          <a:xfrm>
            <a:off x="7896225" y="3269376"/>
            <a:ext cx="3051861" cy="16971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 hangingPunct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店长课程主要分为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沟通技巧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高效例会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运营管理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，上半年通过店长基础课程巩固自身技能，从课程中更好的找出现在自身管理店铺中的问题，通过实践和运用在实际店铺中，把发现的问题作出更好的优化或者提升。</a:t>
            </a:r>
          </a:p>
        </p:txBody>
      </p:sp>
      <p:sp>
        <p:nvSpPr>
          <p:cNvPr id="15" name="people_15" title="Icon of a person behind a podium">
            <a:extLst>
              <a:ext uri="{FF2B5EF4-FFF2-40B4-BE49-F238E27FC236}">
                <a16:creationId xmlns:a16="http://schemas.microsoft.com/office/drawing/2014/main" id="{9D1675F9-CAF4-4F2B-AD49-2CB5C26AA03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7319" y="1390654"/>
            <a:ext cx="316422" cy="385345"/>
          </a:xfrm>
          <a:custGeom>
            <a:avLst/>
            <a:gdLst>
              <a:gd name="T0" fmla="*/ 95 w 278"/>
              <a:gd name="T1" fmla="*/ 44 h 340"/>
              <a:gd name="T2" fmla="*/ 139 w 278"/>
              <a:gd name="T3" fmla="*/ 0 h 340"/>
              <a:gd name="T4" fmla="*/ 184 w 278"/>
              <a:gd name="T5" fmla="*/ 44 h 340"/>
              <a:gd name="T6" fmla="*/ 139 w 278"/>
              <a:gd name="T7" fmla="*/ 89 h 340"/>
              <a:gd name="T8" fmla="*/ 95 w 278"/>
              <a:gd name="T9" fmla="*/ 44 h 340"/>
              <a:gd name="T10" fmla="*/ 211 w 278"/>
              <a:gd name="T11" fmla="*/ 160 h 340"/>
              <a:gd name="T12" fmla="*/ 139 w 278"/>
              <a:gd name="T13" fmla="*/ 89 h 340"/>
              <a:gd name="T14" fmla="*/ 68 w 278"/>
              <a:gd name="T15" fmla="*/ 160 h 340"/>
              <a:gd name="T16" fmla="*/ 45 w 278"/>
              <a:gd name="T17" fmla="*/ 160 h 340"/>
              <a:gd name="T18" fmla="*/ 45 w 278"/>
              <a:gd name="T19" fmla="*/ 340 h 340"/>
              <a:gd name="T20" fmla="*/ 234 w 278"/>
              <a:gd name="T21" fmla="*/ 340 h 340"/>
              <a:gd name="T22" fmla="*/ 234 w 278"/>
              <a:gd name="T23" fmla="*/ 160 h 340"/>
              <a:gd name="T24" fmla="*/ 0 w 278"/>
              <a:gd name="T25" fmla="*/ 160 h 340"/>
              <a:gd name="T26" fmla="*/ 278 w 278"/>
              <a:gd name="T27" fmla="*/ 16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8" h="340">
                <a:moveTo>
                  <a:pt x="95" y="44"/>
                </a:moveTo>
                <a:cubicBezTo>
                  <a:pt x="95" y="20"/>
                  <a:pt x="115" y="0"/>
                  <a:pt x="139" y="0"/>
                </a:cubicBezTo>
                <a:cubicBezTo>
                  <a:pt x="164" y="0"/>
                  <a:pt x="184" y="20"/>
                  <a:pt x="184" y="44"/>
                </a:cubicBezTo>
                <a:cubicBezTo>
                  <a:pt x="184" y="69"/>
                  <a:pt x="164" y="89"/>
                  <a:pt x="139" y="89"/>
                </a:cubicBezTo>
                <a:cubicBezTo>
                  <a:pt x="115" y="89"/>
                  <a:pt x="95" y="69"/>
                  <a:pt x="95" y="44"/>
                </a:cubicBezTo>
                <a:close/>
                <a:moveTo>
                  <a:pt x="211" y="160"/>
                </a:moveTo>
                <a:cubicBezTo>
                  <a:pt x="211" y="121"/>
                  <a:pt x="179" y="89"/>
                  <a:pt x="139" y="89"/>
                </a:cubicBezTo>
                <a:cubicBezTo>
                  <a:pt x="100" y="89"/>
                  <a:pt x="68" y="121"/>
                  <a:pt x="68" y="160"/>
                </a:cubicBezTo>
                <a:moveTo>
                  <a:pt x="45" y="160"/>
                </a:moveTo>
                <a:cubicBezTo>
                  <a:pt x="45" y="340"/>
                  <a:pt x="45" y="340"/>
                  <a:pt x="45" y="340"/>
                </a:cubicBezTo>
                <a:cubicBezTo>
                  <a:pt x="234" y="340"/>
                  <a:pt x="234" y="340"/>
                  <a:pt x="234" y="340"/>
                </a:cubicBezTo>
                <a:cubicBezTo>
                  <a:pt x="234" y="160"/>
                  <a:pt x="234" y="160"/>
                  <a:pt x="234" y="160"/>
                </a:cubicBezTo>
                <a:moveTo>
                  <a:pt x="0" y="160"/>
                </a:moveTo>
                <a:cubicBezTo>
                  <a:pt x="278" y="160"/>
                  <a:pt x="278" y="160"/>
                  <a:pt x="278" y="160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9944EE0-6B5D-455B-B68A-AF1221EAC853}"/>
              </a:ext>
            </a:extLst>
          </p:cNvPr>
          <p:cNvCxnSpPr/>
          <p:nvPr/>
        </p:nvCxnSpPr>
        <p:spPr>
          <a:xfrm>
            <a:off x="7947559" y="2907448"/>
            <a:ext cx="6012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4AFA414A-BAA9-4E97-B921-B53024F96A0E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菁英计划</a:t>
            </a:r>
          </a:p>
        </p:txBody>
      </p:sp>
    </p:spTree>
    <p:extLst>
      <p:ext uri="{BB962C8B-B14F-4D97-AF65-F5344CB8AC3E}">
        <p14:creationId xmlns:p14="http://schemas.microsoft.com/office/powerpoint/2010/main" val="179530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30D1DB52-AA03-41FF-B47A-E2D64D0614EB}"/>
              </a:ext>
            </a:extLst>
          </p:cNvPr>
          <p:cNvGrpSpPr/>
          <p:nvPr/>
        </p:nvGrpSpPr>
        <p:grpSpPr>
          <a:xfrm>
            <a:off x="4207250" y="1275200"/>
            <a:ext cx="3469815" cy="726141"/>
            <a:chOff x="4071142" y="1398498"/>
            <a:chExt cx="3469815" cy="726141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955A1613-1D1C-4820-B92D-293C80A9D198}"/>
                </a:ext>
              </a:extLst>
            </p:cNvPr>
            <p:cNvSpPr/>
            <p:nvPr/>
          </p:nvSpPr>
          <p:spPr>
            <a:xfrm>
              <a:off x="4071142" y="1398498"/>
              <a:ext cx="3469815" cy="726141"/>
            </a:xfrm>
            <a:prstGeom prst="snip2DiagRect">
              <a:avLst/>
            </a:prstGeom>
            <a:gradFill>
              <a:gsLst>
                <a:gs pos="93046">
                  <a:schemeClr val="accent1">
                    <a:lumMod val="75000"/>
                  </a:schemeClr>
                </a:gs>
                <a:gs pos="2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C60B7D17-7FD4-4F4D-94FF-773731174F95}"/>
                </a:ext>
              </a:extLst>
            </p:cNvPr>
            <p:cNvSpPr txBox="1"/>
            <p:nvPr/>
          </p:nvSpPr>
          <p:spPr>
            <a:xfrm>
              <a:off x="4528815" y="1398498"/>
              <a:ext cx="3012142" cy="7261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2022</a:t>
              </a:r>
              <a:r>
                <a:rPr lang="zh-CN" altLang="en-US" sz="2400" b="1" dirty="0">
                  <a:solidFill>
                    <a:schemeClr val="bg1"/>
                  </a:solidFill>
                </a:rPr>
                <a:t>年项目目标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4AFA414A-BAA9-4E97-B921-B53024F96A0E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菁英计划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70915EE-8714-4F62-8D82-1E1CC2B96A12}"/>
              </a:ext>
            </a:extLst>
          </p:cNvPr>
          <p:cNvSpPr txBox="1"/>
          <p:nvPr/>
        </p:nvSpPr>
        <p:spPr>
          <a:xfrm>
            <a:off x="2115671" y="5248809"/>
            <a:ext cx="2223247" cy="481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面试人数达到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100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B4F346A-A689-4591-A038-5FA9778BB7BD}"/>
              </a:ext>
            </a:extLst>
          </p:cNvPr>
          <p:cNvSpPr txBox="1"/>
          <p:nvPr/>
        </p:nvSpPr>
        <p:spPr>
          <a:xfrm>
            <a:off x="5155871" y="5248809"/>
            <a:ext cx="2223247" cy="481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培训人数达到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70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A604554-97D3-447F-9145-80C73C17E475}"/>
              </a:ext>
            </a:extLst>
          </p:cNvPr>
          <p:cNvSpPr txBox="1"/>
          <p:nvPr/>
        </p:nvSpPr>
        <p:spPr>
          <a:xfrm>
            <a:off x="7677065" y="5248809"/>
            <a:ext cx="2520201" cy="481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实际上岗人数达到</a:t>
            </a: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50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94948F-EC66-440D-86A2-87AE763A1A24}"/>
              </a:ext>
            </a:extLst>
          </p:cNvPr>
          <p:cNvGrpSpPr/>
          <p:nvPr/>
        </p:nvGrpSpPr>
        <p:grpSpPr>
          <a:xfrm>
            <a:off x="2187389" y="2847873"/>
            <a:ext cx="2151529" cy="2151529"/>
            <a:chOff x="2187389" y="2732373"/>
            <a:chExt cx="2151529" cy="2151529"/>
          </a:xfrm>
        </p:grpSpPr>
        <p:sp>
          <p:nvSpPr>
            <p:cNvPr id="28" name="圆: 空心 27">
              <a:extLst>
                <a:ext uri="{FF2B5EF4-FFF2-40B4-BE49-F238E27FC236}">
                  <a16:creationId xmlns:a16="http://schemas.microsoft.com/office/drawing/2014/main" id="{3D45211D-11F0-455F-90F5-B816E3709CD1}"/>
                </a:ext>
              </a:extLst>
            </p:cNvPr>
            <p:cNvSpPr/>
            <p:nvPr/>
          </p:nvSpPr>
          <p:spPr>
            <a:xfrm>
              <a:off x="2187389" y="2732373"/>
              <a:ext cx="2151529" cy="2151529"/>
            </a:xfrm>
            <a:prstGeom prst="donut">
              <a:avLst>
                <a:gd name="adj" fmla="val 12313"/>
              </a:avLst>
            </a:prstGeom>
            <a:gradFill flip="none" rotWithShape="1">
              <a:gsLst>
                <a:gs pos="93046">
                  <a:schemeClr val="accent6">
                    <a:lumMod val="75000"/>
                  </a:schemeClr>
                </a:gs>
                <a:gs pos="2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boy" title="Icon of a man">
              <a:extLst>
                <a:ext uri="{FF2B5EF4-FFF2-40B4-BE49-F238E27FC236}">
                  <a16:creationId xmlns:a16="http://schemas.microsoft.com/office/drawing/2014/main" id="{86906DA1-31F4-4F64-8CDF-77782B758C93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958811" y="3400038"/>
              <a:ext cx="608684" cy="792255"/>
            </a:xfrm>
            <a:custGeom>
              <a:avLst/>
              <a:gdLst>
                <a:gd name="T0" fmla="*/ 27 w 261"/>
                <a:gd name="T1" fmla="*/ 104 h 339"/>
                <a:gd name="T2" fmla="*/ 131 w 261"/>
                <a:gd name="T3" fmla="*/ 0 h 339"/>
                <a:gd name="T4" fmla="*/ 235 w 261"/>
                <a:gd name="T5" fmla="*/ 104 h 339"/>
                <a:gd name="T6" fmla="*/ 131 w 261"/>
                <a:gd name="T7" fmla="*/ 208 h 339"/>
                <a:gd name="T8" fmla="*/ 27 w 261"/>
                <a:gd name="T9" fmla="*/ 104 h 339"/>
                <a:gd name="T10" fmla="*/ 261 w 261"/>
                <a:gd name="T11" fmla="*/ 339 h 339"/>
                <a:gd name="T12" fmla="*/ 131 w 261"/>
                <a:gd name="T13" fmla="*/ 208 h 339"/>
                <a:gd name="T14" fmla="*/ 0 w 261"/>
                <a:gd name="T15" fmla="*/ 339 h 339"/>
                <a:gd name="T16" fmla="*/ 74 w 261"/>
                <a:gd name="T17" fmla="*/ 221 h 339"/>
                <a:gd name="T18" fmla="*/ 131 w 261"/>
                <a:gd name="T19" fmla="*/ 274 h 339"/>
                <a:gd name="T20" fmla="*/ 187 w 261"/>
                <a:gd name="T21" fmla="*/ 221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1" h="339">
                  <a:moveTo>
                    <a:pt x="27" y="104"/>
                  </a:moveTo>
                  <a:cubicBezTo>
                    <a:pt x="27" y="47"/>
                    <a:pt x="73" y="0"/>
                    <a:pt x="131" y="0"/>
                  </a:cubicBezTo>
                  <a:cubicBezTo>
                    <a:pt x="188" y="0"/>
                    <a:pt x="235" y="47"/>
                    <a:pt x="235" y="104"/>
                  </a:cubicBezTo>
                  <a:cubicBezTo>
                    <a:pt x="235" y="162"/>
                    <a:pt x="188" y="208"/>
                    <a:pt x="131" y="208"/>
                  </a:cubicBezTo>
                  <a:cubicBezTo>
                    <a:pt x="73" y="208"/>
                    <a:pt x="27" y="162"/>
                    <a:pt x="27" y="104"/>
                  </a:cubicBezTo>
                  <a:close/>
                  <a:moveTo>
                    <a:pt x="261" y="339"/>
                  </a:moveTo>
                  <a:cubicBezTo>
                    <a:pt x="261" y="267"/>
                    <a:pt x="203" y="208"/>
                    <a:pt x="131" y="208"/>
                  </a:cubicBezTo>
                  <a:cubicBezTo>
                    <a:pt x="59" y="208"/>
                    <a:pt x="0" y="267"/>
                    <a:pt x="0" y="339"/>
                  </a:cubicBezTo>
                  <a:moveTo>
                    <a:pt x="74" y="221"/>
                  </a:moveTo>
                  <a:cubicBezTo>
                    <a:pt x="131" y="274"/>
                    <a:pt x="131" y="274"/>
                    <a:pt x="131" y="274"/>
                  </a:cubicBezTo>
                  <a:cubicBezTo>
                    <a:pt x="187" y="221"/>
                    <a:pt x="187" y="221"/>
                    <a:pt x="187" y="221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8BD29B5-F45E-40ED-90E1-1AFC53A08222}"/>
              </a:ext>
            </a:extLst>
          </p:cNvPr>
          <p:cNvGrpSpPr/>
          <p:nvPr/>
        </p:nvGrpSpPr>
        <p:grpSpPr>
          <a:xfrm>
            <a:off x="4927508" y="2847873"/>
            <a:ext cx="2151530" cy="2157515"/>
            <a:chOff x="4927508" y="2732373"/>
            <a:chExt cx="2151530" cy="2157515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4295366-5F0A-4AF1-9068-C4CCD6962469}"/>
                </a:ext>
              </a:extLst>
            </p:cNvPr>
            <p:cNvGrpSpPr/>
            <p:nvPr/>
          </p:nvGrpSpPr>
          <p:grpSpPr>
            <a:xfrm>
              <a:off x="4927508" y="2732373"/>
              <a:ext cx="2151529" cy="2151529"/>
              <a:chOff x="4927508" y="2732373"/>
              <a:chExt cx="2151529" cy="2151529"/>
            </a:xfrm>
          </p:grpSpPr>
          <p:sp>
            <p:nvSpPr>
              <p:cNvPr id="30" name="圆: 空心 29">
                <a:extLst>
                  <a:ext uri="{FF2B5EF4-FFF2-40B4-BE49-F238E27FC236}">
                    <a16:creationId xmlns:a16="http://schemas.microsoft.com/office/drawing/2014/main" id="{20D3AFEF-06D7-4CAF-9E61-A855AB94613D}"/>
                  </a:ext>
                </a:extLst>
              </p:cNvPr>
              <p:cNvSpPr/>
              <p:nvPr/>
            </p:nvSpPr>
            <p:spPr>
              <a:xfrm>
                <a:off x="4927508" y="2732373"/>
                <a:ext cx="2151529" cy="2151529"/>
              </a:xfrm>
              <a:prstGeom prst="donut">
                <a:avLst>
                  <a:gd name="adj" fmla="val 12313"/>
                </a:avLst>
              </a:prstGeom>
              <a:gradFill flip="none" rotWithShape="1">
                <a:gsLst>
                  <a:gs pos="93046">
                    <a:schemeClr val="accent1">
                      <a:lumMod val="75000"/>
                    </a:schemeClr>
                  </a:gs>
                  <a:gs pos="2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people_23" title="Icon of a person with a chat bubble above them">
                <a:extLst>
                  <a:ext uri="{FF2B5EF4-FFF2-40B4-BE49-F238E27FC236}">
                    <a16:creationId xmlns:a16="http://schemas.microsoft.com/office/drawing/2014/main" id="{5BF00578-7B27-4B72-9E9F-D47121A3275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563059" y="3400038"/>
                <a:ext cx="831246" cy="822450"/>
              </a:xfrm>
              <a:custGeom>
                <a:avLst/>
                <a:gdLst>
                  <a:gd name="T0" fmla="*/ 75 w 275"/>
                  <a:gd name="T1" fmla="*/ 34 h 273"/>
                  <a:gd name="T2" fmla="*/ 75 w 275"/>
                  <a:gd name="T3" fmla="*/ 0 h 273"/>
                  <a:gd name="T4" fmla="*/ 275 w 275"/>
                  <a:gd name="T5" fmla="*/ 0 h 273"/>
                  <a:gd name="T6" fmla="*/ 275 w 275"/>
                  <a:gd name="T7" fmla="*/ 125 h 273"/>
                  <a:gd name="T8" fmla="*/ 247 w 275"/>
                  <a:gd name="T9" fmla="*/ 125 h 273"/>
                  <a:gd name="T10" fmla="*/ 203 w 275"/>
                  <a:gd name="T11" fmla="*/ 170 h 273"/>
                  <a:gd name="T12" fmla="*/ 203 w 275"/>
                  <a:gd name="T13" fmla="*/ 127 h 273"/>
                  <a:gd name="T14" fmla="*/ 181 w 275"/>
                  <a:gd name="T15" fmla="*/ 127 h 273"/>
                  <a:gd name="T16" fmla="*/ 92 w 275"/>
                  <a:gd name="T17" fmla="*/ 71 h 273"/>
                  <a:gd name="T18" fmla="*/ 38 w 275"/>
                  <a:gd name="T19" fmla="*/ 126 h 273"/>
                  <a:gd name="T20" fmla="*/ 92 w 275"/>
                  <a:gd name="T21" fmla="*/ 181 h 273"/>
                  <a:gd name="T22" fmla="*/ 147 w 275"/>
                  <a:gd name="T23" fmla="*/ 126 h 273"/>
                  <a:gd name="T24" fmla="*/ 92 w 275"/>
                  <a:gd name="T25" fmla="*/ 71 h 273"/>
                  <a:gd name="T26" fmla="*/ 185 w 275"/>
                  <a:gd name="T27" fmla="*/ 273 h 273"/>
                  <a:gd name="T28" fmla="*/ 92 w 275"/>
                  <a:gd name="T29" fmla="*/ 181 h 273"/>
                  <a:gd name="T30" fmla="*/ 0 w 275"/>
                  <a:gd name="T3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273">
                    <a:moveTo>
                      <a:pt x="75" y="34"/>
                    </a:moveTo>
                    <a:cubicBezTo>
                      <a:pt x="75" y="0"/>
                      <a:pt x="75" y="0"/>
                      <a:pt x="75" y="0"/>
                    </a:cubicBezTo>
                    <a:cubicBezTo>
                      <a:pt x="275" y="0"/>
                      <a:pt x="275" y="0"/>
                      <a:pt x="275" y="0"/>
                    </a:cubicBezTo>
                    <a:cubicBezTo>
                      <a:pt x="275" y="125"/>
                      <a:pt x="275" y="125"/>
                      <a:pt x="275" y="125"/>
                    </a:cubicBezTo>
                    <a:cubicBezTo>
                      <a:pt x="247" y="125"/>
                      <a:pt x="247" y="125"/>
                      <a:pt x="247" y="125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3" y="127"/>
                      <a:pt x="203" y="127"/>
                      <a:pt x="203" y="127"/>
                    </a:cubicBezTo>
                    <a:cubicBezTo>
                      <a:pt x="181" y="127"/>
                      <a:pt x="181" y="127"/>
                      <a:pt x="181" y="127"/>
                    </a:cubicBezTo>
                    <a:moveTo>
                      <a:pt x="92" y="71"/>
                    </a:moveTo>
                    <a:cubicBezTo>
                      <a:pt x="62" y="71"/>
                      <a:pt x="38" y="96"/>
                      <a:pt x="38" y="126"/>
                    </a:cubicBezTo>
                    <a:cubicBezTo>
                      <a:pt x="38" y="156"/>
                      <a:pt x="62" y="181"/>
                      <a:pt x="92" y="181"/>
                    </a:cubicBezTo>
                    <a:cubicBezTo>
                      <a:pt x="123" y="181"/>
                      <a:pt x="147" y="156"/>
                      <a:pt x="147" y="126"/>
                    </a:cubicBezTo>
                    <a:cubicBezTo>
                      <a:pt x="147" y="96"/>
                      <a:pt x="123" y="71"/>
                      <a:pt x="92" y="71"/>
                    </a:cubicBezTo>
                    <a:close/>
                    <a:moveTo>
                      <a:pt x="185" y="273"/>
                    </a:moveTo>
                    <a:cubicBezTo>
                      <a:pt x="185" y="222"/>
                      <a:pt x="144" y="181"/>
                      <a:pt x="92" y="181"/>
                    </a:cubicBezTo>
                    <a:cubicBezTo>
                      <a:pt x="41" y="181"/>
                      <a:pt x="0" y="222"/>
                      <a:pt x="0" y="273"/>
                    </a:cubicBezTo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0" dirty="0"/>
              </a:p>
            </p:txBody>
          </p:sp>
        </p:grp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F990444C-5ADB-47C1-899E-910B79D6E354}"/>
                </a:ext>
              </a:extLst>
            </p:cNvPr>
            <p:cNvSpPr/>
            <p:nvPr/>
          </p:nvSpPr>
          <p:spPr>
            <a:xfrm>
              <a:off x="5003772" y="2782722"/>
              <a:ext cx="2075266" cy="2107166"/>
            </a:xfrm>
            <a:custGeom>
              <a:avLst/>
              <a:gdLst>
                <a:gd name="connsiteX0" fmla="*/ 1303842 w 2075266"/>
                <a:gd name="connsiteY0" fmla="*/ 0 h 2107166"/>
                <a:gd name="connsiteX1" fmla="*/ 1319401 w 2075266"/>
                <a:gd name="connsiteY1" fmla="*/ 4000 h 2107166"/>
                <a:gd name="connsiteX2" fmla="*/ 2075266 w 2075266"/>
                <a:gd name="connsiteY2" fmla="*/ 1031401 h 2107166"/>
                <a:gd name="connsiteX3" fmla="*/ 999501 w 2075266"/>
                <a:gd name="connsiteY3" fmla="*/ 2107166 h 2107166"/>
                <a:gd name="connsiteX4" fmla="*/ 8275 w 2075266"/>
                <a:gd name="connsiteY4" fmla="*/ 1450138 h 2107166"/>
                <a:gd name="connsiteX5" fmla="*/ 0 w 2075266"/>
                <a:gd name="connsiteY5" fmla="*/ 1427529 h 2107166"/>
                <a:gd name="connsiteX6" fmla="*/ 296074 w 2075266"/>
                <a:gd name="connsiteY6" fmla="*/ 1427529 h 2107166"/>
                <a:gd name="connsiteX7" fmla="*/ 327134 w 2075266"/>
                <a:gd name="connsiteY7" fmla="*/ 1484753 h 2107166"/>
                <a:gd name="connsiteX8" fmla="*/ 999501 w 2075266"/>
                <a:gd name="connsiteY8" fmla="*/ 1842248 h 2107166"/>
                <a:gd name="connsiteX9" fmla="*/ 1810348 w 2075266"/>
                <a:gd name="connsiteY9" fmla="*/ 1031401 h 2107166"/>
                <a:gd name="connsiteX10" fmla="*/ 1315119 w 2075266"/>
                <a:gd name="connsiteY10" fmla="*/ 284275 h 2107166"/>
                <a:gd name="connsiteX11" fmla="*/ 1303842 w 2075266"/>
                <a:gd name="connsiteY11" fmla="*/ 280147 h 2107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5266" h="2107166">
                  <a:moveTo>
                    <a:pt x="1303842" y="0"/>
                  </a:moveTo>
                  <a:lnTo>
                    <a:pt x="1319401" y="4000"/>
                  </a:lnTo>
                  <a:cubicBezTo>
                    <a:pt x="1757311" y="140204"/>
                    <a:pt x="2075266" y="548671"/>
                    <a:pt x="2075266" y="1031401"/>
                  </a:cubicBezTo>
                  <a:cubicBezTo>
                    <a:pt x="2075266" y="1625530"/>
                    <a:pt x="1593630" y="2107166"/>
                    <a:pt x="999501" y="2107166"/>
                  </a:cubicBezTo>
                  <a:cubicBezTo>
                    <a:pt x="553905" y="2107166"/>
                    <a:pt x="171585" y="1836246"/>
                    <a:pt x="8275" y="1450138"/>
                  </a:cubicBezTo>
                  <a:lnTo>
                    <a:pt x="0" y="1427529"/>
                  </a:lnTo>
                  <a:lnTo>
                    <a:pt x="296074" y="1427529"/>
                  </a:lnTo>
                  <a:lnTo>
                    <a:pt x="327134" y="1484753"/>
                  </a:lnTo>
                  <a:cubicBezTo>
                    <a:pt x="472849" y="1700440"/>
                    <a:pt x="719615" y="1842248"/>
                    <a:pt x="999501" y="1842248"/>
                  </a:cubicBezTo>
                  <a:cubicBezTo>
                    <a:pt x="1447319" y="1842248"/>
                    <a:pt x="1810348" y="1479219"/>
                    <a:pt x="1810348" y="1031401"/>
                  </a:cubicBezTo>
                  <a:cubicBezTo>
                    <a:pt x="1810348" y="695538"/>
                    <a:pt x="1606144" y="407368"/>
                    <a:pt x="1315119" y="284275"/>
                  </a:cubicBezTo>
                  <a:lnTo>
                    <a:pt x="1303842" y="280147"/>
                  </a:lnTo>
                  <a:close/>
                </a:path>
              </a:pathLst>
            </a:custGeom>
            <a:gradFill flip="none" rotWithShape="1">
              <a:gsLst>
                <a:gs pos="93046">
                  <a:schemeClr val="accent6">
                    <a:lumMod val="75000"/>
                  </a:schemeClr>
                </a:gs>
                <a:gs pos="2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4CC5E7B-0A25-4937-A930-86D75DC44FF2}"/>
              </a:ext>
            </a:extLst>
          </p:cNvPr>
          <p:cNvGrpSpPr/>
          <p:nvPr/>
        </p:nvGrpSpPr>
        <p:grpSpPr>
          <a:xfrm>
            <a:off x="7667627" y="2847873"/>
            <a:ext cx="2151529" cy="2151529"/>
            <a:chOff x="7667627" y="2732373"/>
            <a:chExt cx="2151529" cy="2151529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D1628F0C-769D-491B-AEA9-63EBB4D5FCBE}"/>
                </a:ext>
              </a:extLst>
            </p:cNvPr>
            <p:cNvGrpSpPr/>
            <p:nvPr/>
          </p:nvGrpSpPr>
          <p:grpSpPr>
            <a:xfrm>
              <a:off x="7667627" y="2732373"/>
              <a:ext cx="2151529" cy="2151529"/>
              <a:chOff x="7667627" y="2732373"/>
              <a:chExt cx="2151529" cy="2151529"/>
            </a:xfrm>
          </p:grpSpPr>
          <p:sp>
            <p:nvSpPr>
              <p:cNvPr id="32" name="圆: 空心 31">
                <a:extLst>
                  <a:ext uri="{FF2B5EF4-FFF2-40B4-BE49-F238E27FC236}">
                    <a16:creationId xmlns:a16="http://schemas.microsoft.com/office/drawing/2014/main" id="{01BA207E-F772-4AD1-A4DC-988A4F41AC0F}"/>
                  </a:ext>
                </a:extLst>
              </p:cNvPr>
              <p:cNvSpPr/>
              <p:nvPr/>
            </p:nvSpPr>
            <p:spPr>
              <a:xfrm>
                <a:off x="7667627" y="2732373"/>
                <a:ext cx="2151529" cy="2151529"/>
              </a:xfrm>
              <a:prstGeom prst="donut">
                <a:avLst>
                  <a:gd name="adj" fmla="val 12313"/>
                </a:avLst>
              </a:prstGeom>
              <a:gradFill flip="none" rotWithShape="1">
                <a:gsLst>
                  <a:gs pos="93046">
                    <a:schemeClr val="accent1">
                      <a:lumMod val="75000"/>
                    </a:schemeClr>
                  </a:gs>
                  <a:gs pos="2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manager" title="Icon of three people with lines connecting them">
                <a:extLst>
                  <a:ext uri="{FF2B5EF4-FFF2-40B4-BE49-F238E27FC236}">
                    <a16:creationId xmlns:a16="http://schemas.microsoft.com/office/drawing/2014/main" id="{F836087D-C76F-438F-A380-897E3E09AFE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8321731" y="3400038"/>
                <a:ext cx="843320" cy="850012"/>
              </a:xfrm>
              <a:custGeom>
                <a:avLst/>
                <a:gdLst>
                  <a:gd name="T0" fmla="*/ 128 w 348"/>
                  <a:gd name="T1" fmla="*/ 46 h 352"/>
                  <a:gd name="T2" fmla="*/ 174 w 348"/>
                  <a:gd name="T3" fmla="*/ 0 h 352"/>
                  <a:gd name="T4" fmla="*/ 220 w 348"/>
                  <a:gd name="T5" fmla="*/ 46 h 352"/>
                  <a:gd name="T6" fmla="*/ 174 w 348"/>
                  <a:gd name="T7" fmla="*/ 91 h 352"/>
                  <a:gd name="T8" fmla="*/ 128 w 348"/>
                  <a:gd name="T9" fmla="*/ 46 h 352"/>
                  <a:gd name="T10" fmla="*/ 231 w 348"/>
                  <a:gd name="T11" fmla="*/ 148 h 352"/>
                  <a:gd name="T12" fmla="*/ 174 w 348"/>
                  <a:gd name="T13" fmla="*/ 91 h 352"/>
                  <a:gd name="T14" fmla="*/ 117 w 348"/>
                  <a:gd name="T15" fmla="*/ 148 h 352"/>
                  <a:gd name="T16" fmla="*/ 57 w 348"/>
                  <a:gd name="T17" fmla="*/ 295 h 352"/>
                  <a:gd name="T18" fmla="*/ 102 w 348"/>
                  <a:gd name="T19" fmla="*/ 249 h 352"/>
                  <a:gd name="T20" fmla="*/ 57 w 348"/>
                  <a:gd name="T21" fmla="*/ 204 h 352"/>
                  <a:gd name="T22" fmla="*/ 11 w 348"/>
                  <a:gd name="T23" fmla="*/ 249 h 352"/>
                  <a:gd name="T24" fmla="*/ 57 w 348"/>
                  <a:gd name="T25" fmla="*/ 295 h 352"/>
                  <a:gd name="T26" fmla="*/ 114 w 348"/>
                  <a:gd name="T27" fmla="*/ 352 h 352"/>
                  <a:gd name="T28" fmla="*/ 57 w 348"/>
                  <a:gd name="T29" fmla="*/ 295 h 352"/>
                  <a:gd name="T30" fmla="*/ 0 w 348"/>
                  <a:gd name="T31" fmla="*/ 352 h 352"/>
                  <a:gd name="T32" fmla="*/ 291 w 348"/>
                  <a:gd name="T33" fmla="*/ 295 h 352"/>
                  <a:gd name="T34" fmla="*/ 337 w 348"/>
                  <a:gd name="T35" fmla="*/ 249 h 352"/>
                  <a:gd name="T36" fmla="*/ 291 w 348"/>
                  <a:gd name="T37" fmla="*/ 204 h 352"/>
                  <a:gd name="T38" fmla="*/ 246 w 348"/>
                  <a:gd name="T39" fmla="*/ 249 h 352"/>
                  <a:gd name="T40" fmla="*/ 291 w 348"/>
                  <a:gd name="T41" fmla="*/ 295 h 352"/>
                  <a:gd name="T42" fmla="*/ 348 w 348"/>
                  <a:gd name="T43" fmla="*/ 352 h 352"/>
                  <a:gd name="T44" fmla="*/ 291 w 348"/>
                  <a:gd name="T45" fmla="*/ 295 h 352"/>
                  <a:gd name="T46" fmla="*/ 234 w 348"/>
                  <a:gd name="T47" fmla="*/ 352 h 352"/>
                  <a:gd name="T48" fmla="*/ 224 w 348"/>
                  <a:gd name="T49" fmla="*/ 219 h 352"/>
                  <a:gd name="T50" fmla="*/ 174 w 348"/>
                  <a:gd name="T51" fmla="*/ 169 h 352"/>
                  <a:gd name="T52" fmla="*/ 124 w 348"/>
                  <a:gd name="T53" fmla="*/ 219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48" h="352">
                    <a:moveTo>
                      <a:pt x="128" y="46"/>
                    </a:moveTo>
                    <a:cubicBezTo>
                      <a:pt x="128" y="20"/>
                      <a:pt x="149" y="0"/>
                      <a:pt x="174" y="0"/>
                    </a:cubicBezTo>
                    <a:cubicBezTo>
                      <a:pt x="199" y="0"/>
                      <a:pt x="220" y="20"/>
                      <a:pt x="220" y="46"/>
                    </a:cubicBezTo>
                    <a:cubicBezTo>
                      <a:pt x="220" y="71"/>
                      <a:pt x="199" y="91"/>
                      <a:pt x="174" y="91"/>
                    </a:cubicBezTo>
                    <a:cubicBezTo>
                      <a:pt x="149" y="91"/>
                      <a:pt x="128" y="71"/>
                      <a:pt x="128" y="46"/>
                    </a:cubicBezTo>
                    <a:close/>
                    <a:moveTo>
                      <a:pt x="231" y="148"/>
                    </a:moveTo>
                    <a:cubicBezTo>
                      <a:pt x="231" y="117"/>
                      <a:pt x="206" y="91"/>
                      <a:pt x="174" y="91"/>
                    </a:cubicBezTo>
                    <a:cubicBezTo>
                      <a:pt x="142" y="91"/>
                      <a:pt x="117" y="117"/>
                      <a:pt x="117" y="148"/>
                    </a:cubicBezTo>
                    <a:moveTo>
                      <a:pt x="57" y="295"/>
                    </a:moveTo>
                    <a:cubicBezTo>
                      <a:pt x="82" y="295"/>
                      <a:pt x="102" y="275"/>
                      <a:pt x="102" y="249"/>
                    </a:cubicBezTo>
                    <a:cubicBezTo>
                      <a:pt x="102" y="224"/>
                      <a:pt x="82" y="204"/>
                      <a:pt x="57" y="204"/>
                    </a:cubicBezTo>
                    <a:cubicBezTo>
                      <a:pt x="32" y="204"/>
                      <a:pt x="11" y="224"/>
                      <a:pt x="11" y="249"/>
                    </a:cubicBezTo>
                    <a:cubicBezTo>
                      <a:pt x="11" y="275"/>
                      <a:pt x="32" y="295"/>
                      <a:pt x="57" y="295"/>
                    </a:cubicBezTo>
                    <a:close/>
                    <a:moveTo>
                      <a:pt x="114" y="352"/>
                    </a:moveTo>
                    <a:cubicBezTo>
                      <a:pt x="114" y="320"/>
                      <a:pt x="88" y="295"/>
                      <a:pt x="57" y="295"/>
                    </a:cubicBezTo>
                    <a:cubicBezTo>
                      <a:pt x="25" y="295"/>
                      <a:pt x="0" y="320"/>
                      <a:pt x="0" y="352"/>
                    </a:cubicBezTo>
                    <a:moveTo>
                      <a:pt x="291" y="295"/>
                    </a:moveTo>
                    <a:cubicBezTo>
                      <a:pt x="316" y="295"/>
                      <a:pt x="337" y="275"/>
                      <a:pt x="337" y="249"/>
                    </a:cubicBezTo>
                    <a:cubicBezTo>
                      <a:pt x="337" y="224"/>
                      <a:pt x="316" y="204"/>
                      <a:pt x="291" y="204"/>
                    </a:cubicBezTo>
                    <a:cubicBezTo>
                      <a:pt x="266" y="204"/>
                      <a:pt x="246" y="224"/>
                      <a:pt x="246" y="249"/>
                    </a:cubicBezTo>
                    <a:cubicBezTo>
                      <a:pt x="246" y="275"/>
                      <a:pt x="266" y="295"/>
                      <a:pt x="291" y="295"/>
                    </a:cubicBezTo>
                    <a:close/>
                    <a:moveTo>
                      <a:pt x="348" y="352"/>
                    </a:moveTo>
                    <a:cubicBezTo>
                      <a:pt x="348" y="320"/>
                      <a:pt x="323" y="295"/>
                      <a:pt x="291" y="295"/>
                    </a:cubicBezTo>
                    <a:cubicBezTo>
                      <a:pt x="260" y="295"/>
                      <a:pt x="234" y="320"/>
                      <a:pt x="234" y="352"/>
                    </a:cubicBezTo>
                    <a:moveTo>
                      <a:pt x="224" y="219"/>
                    </a:moveTo>
                    <a:cubicBezTo>
                      <a:pt x="174" y="169"/>
                      <a:pt x="174" y="169"/>
                      <a:pt x="174" y="169"/>
                    </a:cubicBezTo>
                    <a:cubicBezTo>
                      <a:pt x="124" y="219"/>
                      <a:pt x="124" y="219"/>
                      <a:pt x="124" y="219"/>
                    </a:cubicBezTo>
                  </a:path>
                </a:pathLst>
              </a:custGeom>
              <a:noFill/>
              <a:ln w="15875" cap="sq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30" dirty="0"/>
              </a:p>
            </p:txBody>
          </p:sp>
        </p:grp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79298753-9A86-4ADE-B95C-348D54DEA1ED}"/>
                </a:ext>
              </a:extLst>
            </p:cNvPr>
            <p:cNvSpPr/>
            <p:nvPr/>
          </p:nvSpPr>
          <p:spPr>
            <a:xfrm>
              <a:off x="8836178" y="2741743"/>
              <a:ext cx="982977" cy="2142159"/>
            </a:xfrm>
            <a:custGeom>
              <a:avLst/>
              <a:gdLst>
                <a:gd name="connsiteX0" fmla="*/ 0 w 982977"/>
                <a:gd name="connsiteY0" fmla="*/ 0 h 2142159"/>
                <a:gd name="connsiteX1" fmla="*/ 17203 w 982977"/>
                <a:gd name="connsiteY1" fmla="*/ 868 h 2142159"/>
                <a:gd name="connsiteX2" fmla="*/ 982977 w 982977"/>
                <a:gd name="connsiteY2" fmla="*/ 1071079 h 2142159"/>
                <a:gd name="connsiteX3" fmla="*/ 17203 w 982977"/>
                <a:gd name="connsiteY3" fmla="*/ 2141290 h 2142159"/>
                <a:gd name="connsiteX4" fmla="*/ 0 w 982977"/>
                <a:gd name="connsiteY4" fmla="*/ 2142159 h 2142159"/>
                <a:gd name="connsiteX5" fmla="*/ 0 w 982977"/>
                <a:gd name="connsiteY5" fmla="*/ 1872572 h 2142159"/>
                <a:gd name="connsiteX6" fmla="*/ 70626 w 982977"/>
                <a:gd name="connsiteY6" fmla="*/ 1865453 h 2142159"/>
                <a:gd name="connsiteX7" fmla="*/ 718059 w 982977"/>
                <a:gd name="connsiteY7" fmla="*/ 1071079 h 2142159"/>
                <a:gd name="connsiteX8" fmla="*/ 70626 w 982977"/>
                <a:gd name="connsiteY8" fmla="*/ 276706 h 2142159"/>
                <a:gd name="connsiteX9" fmla="*/ 0 w 982977"/>
                <a:gd name="connsiteY9" fmla="*/ 269586 h 214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2977" h="2142159">
                  <a:moveTo>
                    <a:pt x="0" y="0"/>
                  </a:moveTo>
                  <a:lnTo>
                    <a:pt x="17203" y="868"/>
                  </a:lnTo>
                  <a:cubicBezTo>
                    <a:pt x="559664" y="55958"/>
                    <a:pt x="982977" y="514083"/>
                    <a:pt x="982977" y="1071079"/>
                  </a:cubicBezTo>
                  <a:cubicBezTo>
                    <a:pt x="982977" y="1628075"/>
                    <a:pt x="559664" y="2086200"/>
                    <a:pt x="17203" y="2141290"/>
                  </a:cubicBezTo>
                  <a:lnTo>
                    <a:pt x="0" y="2142159"/>
                  </a:lnTo>
                  <a:lnTo>
                    <a:pt x="0" y="1872572"/>
                  </a:lnTo>
                  <a:lnTo>
                    <a:pt x="70626" y="1865453"/>
                  </a:lnTo>
                  <a:cubicBezTo>
                    <a:pt x="440115" y="1789844"/>
                    <a:pt x="718059" y="1462920"/>
                    <a:pt x="718059" y="1071079"/>
                  </a:cubicBezTo>
                  <a:cubicBezTo>
                    <a:pt x="718059" y="679238"/>
                    <a:pt x="440115" y="352314"/>
                    <a:pt x="70626" y="276706"/>
                  </a:cubicBezTo>
                  <a:lnTo>
                    <a:pt x="0" y="269586"/>
                  </a:lnTo>
                  <a:close/>
                </a:path>
              </a:pathLst>
            </a:custGeom>
            <a:gradFill flip="none" rotWithShape="1">
              <a:gsLst>
                <a:gs pos="93046">
                  <a:schemeClr val="accent6">
                    <a:lumMod val="75000"/>
                  </a:schemeClr>
                </a:gs>
                <a:gs pos="2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16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新员工培养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C1B4EFB-7062-4EC9-82EE-0FA5AE24149C}"/>
              </a:ext>
            </a:extLst>
          </p:cNvPr>
          <p:cNvSpPr/>
          <p:nvPr/>
        </p:nvSpPr>
        <p:spPr>
          <a:xfrm>
            <a:off x="1533679" y="1650522"/>
            <a:ext cx="3550919" cy="4191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7F7FB9E-43A7-4522-B49D-248D130215DE}"/>
              </a:ext>
            </a:extLst>
          </p:cNvPr>
          <p:cNvGrpSpPr/>
          <p:nvPr/>
        </p:nvGrpSpPr>
        <p:grpSpPr>
          <a:xfrm>
            <a:off x="5685144" y="1650522"/>
            <a:ext cx="1171892" cy="777240"/>
            <a:chOff x="5685144" y="1650522"/>
            <a:chExt cx="1171892" cy="7772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8E21FE9-51DD-43AB-8C55-BA6FE1A5754F}"/>
                </a:ext>
              </a:extLst>
            </p:cNvPr>
            <p:cNvSpPr/>
            <p:nvPr/>
          </p:nvSpPr>
          <p:spPr>
            <a:xfrm>
              <a:off x="5685144" y="1650522"/>
              <a:ext cx="1069022" cy="7772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EBD3578-9F83-4AA9-8B71-70A436D82FA3}"/>
                </a:ext>
              </a:extLst>
            </p:cNvPr>
            <p:cNvSpPr txBox="1"/>
            <p:nvPr/>
          </p:nvSpPr>
          <p:spPr>
            <a:xfrm>
              <a:off x="5972481" y="1675604"/>
              <a:ext cx="884555" cy="363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7D40C5C-5D8B-4705-A512-B5F757262C5C}"/>
              </a:ext>
            </a:extLst>
          </p:cNvPr>
          <p:cNvGrpSpPr/>
          <p:nvPr/>
        </p:nvGrpSpPr>
        <p:grpSpPr>
          <a:xfrm>
            <a:off x="5685144" y="3357402"/>
            <a:ext cx="1149032" cy="777240"/>
            <a:chOff x="5685144" y="3357402"/>
            <a:chExt cx="1149032" cy="77724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DFB6886-AF02-4E85-944A-377B399F10B0}"/>
                </a:ext>
              </a:extLst>
            </p:cNvPr>
            <p:cNvSpPr/>
            <p:nvPr/>
          </p:nvSpPr>
          <p:spPr>
            <a:xfrm>
              <a:off x="5685144" y="3357402"/>
              <a:ext cx="1069022" cy="7772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21A274-07E6-4F87-A977-8FC9A3C2C95D}"/>
                </a:ext>
              </a:extLst>
            </p:cNvPr>
            <p:cNvSpPr txBox="1"/>
            <p:nvPr/>
          </p:nvSpPr>
          <p:spPr>
            <a:xfrm>
              <a:off x="5949621" y="3411853"/>
              <a:ext cx="884555" cy="363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958AE5B-56E1-49EB-838A-057D4D852E7B}"/>
              </a:ext>
            </a:extLst>
          </p:cNvPr>
          <p:cNvGrpSpPr/>
          <p:nvPr/>
        </p:nvGrpSpPr>
        <p:grpSpPr>
          <a:xfrm>
            <a:off x="5685144" y="5064282"/>
            <a:ext cx="1137602" cy="777240"/>
            <a:chOff x="5685144" y="5064282"/>
            <a:chExt cx="1137602" cy="77724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900D70D-A9B1-417F-8E5A-92FB879992D3}"/>
                </a:ext>
              </a:extLst>
            </p:cNvPr>
            <p:cNvSpPr/>
            <p:nvPr/>
          </p:nvSpPr>
          <p:spPr>
            <a:xfrm>
              <a:off x="5685144" y="5064282"/>
              <a:ext cx="1069022" cy="7772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D2E8AC3-667A-4508-9943-3F06A8AA21B2}"/>
                </a:ext>
              </a:extLst>
            </p:cNvPr>
            <p:cNvSpPr txBox="1"/>
            <p:nvPr/>
          </p:nvSpPr>
          <p:spPr>
            <a:xfrm>
              <a:off x="5938191" y="5148102"/>
              <a:ext cx="884555" cy="3635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026AFCE4-7C18-4146-9A04-B2B63F27A969}"/>
              </a:ext>
            </a:extLst>
          </p:cNvPr>
          <p:cNvSpPr txBox="1"/>
          <p:nvPr/>
        </p:nvSpPr>
        <p:spPr>
          <a:xfrm>
            <a:off x="7046241" y="1511298"/>
            <a:ext cx="1403662" cy="363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培训人数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6DE071-4DF3-4DE1-AB74-3CE877FF6F2D}"/>
              </a:ext>
            </a:extLst>
          </p:cNvPr>
          <p:cNvSpPr txBox="1"/>
          <p:nvPr/>
        </p:nvSpPr>
        <p:spPr>
          <a:xfrm>
            <a:off x="7046241" y="1874836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华南区：应参训人员</a:t>
            </a:r>
            <a:r>
              <a:rPr lang="en-US" altLang="zh-CN" sz="1200" dirty="0">
                <a:solidFill>
                  <a:schemeClr val="bg1"/>
                </a:solidFill>
              </a:rPr>
              <a:t>40</a:t>
            </a:r>
            <a:r>
              <a:rPr lang="zh-CN" altLang="en-US" sz="1200" dirty="0">
                <a:solidFill>
                  <a:schemeClr val="bg1"/>
                </a:solidFill>
              </a:rPr>
              <a:t>人，实际参训人员</a:t>
            </a:r>
            <a:r>
              <a:rPr lang="en-US" altLang="zh-CN" sz="1200" dirty="0">
                <a:solidFill>
                  <a:schemeClr val="bg1"/>
                </a:solidFill>
              </a:rPr>
              <a:t>39</a:t>
            </a:r>
            <a:r>
              <a:rPr lang="zh-CN" altLang="en-US" sz="1200" dirty="0">
                <a:solidFill>
                  <a:schemeClr val="bg1"/>
                </a:solidFill>
              </a:rPr>
              <a:t>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8704037-A1E4-45DC-9028-2BB39B81A183}"/>
              </a:ext>
            </a:extLst>
          </p:cNvPr>
          <p:cNvSpPr txBox="1"/>
          <p:nvPr/>
        </p:nvSpPr>
        <p:spPr>
          <a:xfrm>
            <a:off x="7046241" y="2128995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华北区：应参训人员</a:t>
            </a:r>
            <a:r>
              <a:rPr lang="en-US" altLang="zh-CN" sz="1200" dirty="0">
                <a:solidFill>
                  <a:schemeClr val="bg1"/>
                </a:solidFill>
              </a:rPr>
              <a:t>38</a:t>
            </a:r>
            <a:r>
              <a:rPr lang="zh-CN" altLang="en-US" sz="1200" dirty="0">
                <a:solidFill>
                  <a:schemeClr val="bg1"/>
                </a:solidFill>
              </a:rPr>
              <a:t>人，实际参训人员</a:t>
            </a:r>
            <a:r>
              <a:rPr lang="en-US" altLang="zh-CN" sz="1200" dirty="0">
                <a:solidFill>
                  <a:schemeClr val="bg1"/>
                </a:solidFill>
              </a:rPr>
              <a:t>38</a:t>
            </a:r>
            <a:r>
              <a:rPr lang="zh-CN" altLang="en-US" sz="1200" dirty="0">
                <a:solidFill>
                  <a:schemeClr val="bg1"/>
                </a:solidFill>
              </a:rPr>
              <a:t>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E0A029-B2A0-4123-8606-692C88D42751}"/>
              </a:ext>
            </a:extLst>
          </p:cNvPr>
          <p:cNvSpPr txBox="1"/>
          <p:nvPr/>
        </p:nvSpPr>
        <p:spPr>
          <a:xfrm>
            <a:off x="7048469" y="3212411"/>
            <a:ext cx="1403662" cy="363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课堂考试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099039-A8D5-4C6C-806D-BA44C03278DF}"/>
              </a:ext>
            </a:extLst>
          </p:cNvPr>
          <p:cNvSpPr txBox="1"/>
          <p:nvPr/>
        </p:nvSpPr>
        <p:spPr>
          <a:xfrm>
            <a:off x="7046241" y="3575949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华南区：考试成绩评价分为</a:t>
            </a:r>
            <a:r>
              <a:rPr lang="en-US" altLang="zh-CN" sz="1200" dirty="0">
                <a:solidFill>
                  <a:schemeClr val="bg1"/>
                </a:solidFill>
              </a:rPr>
              <a:t>89</a:t>
            </a:r>
            <a:r>
              <a:rPr lang="zh-CN" altLang="en-US" sz="1200" dirty="0">
                <a:solidFill>
                  <a:schemeClr val="bg1"/>
                </a:solidFill>
              </a:rPr>
              <a:t>分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8E418E-95B5-4C7C-A78C-9E0E8A1ABDC0}"/>
              </a:ext>
            </a:extLst>
          </p:cNvPr>
          <p:cNvSpPr txBox="1"/>
          <p:nvPr/>
        </p:nvSpPr>
        <p:spPr>
          <a:xfrm>
            <a:off x="7046241" y="3854822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华北区：考试成绩平均分为</a:t>
            </a:r>
            <a:r>
              <a:rPr lang="en-US" altLang="zh-CN" sz="1200" dirty="0">
                <a:solidFill>
                  <a:schemeClr val="bg1"/>
                </a:solidFill>
              </a:rPr>
              <a:t>85</a:t>
            </a:r>
            <a:r>
              <a:rPr lang="zh-CN" altLang="en-US" sz="1200" dirty="0">
                <a:solidFill>
                  <a:schemeClr val="bg1"/>
                </a:solidFill>
              </a:rPr>
              <a:t>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CD523FE-27D2-4C2B-9973-8AA02C4D001E}"/>
              </a:ext>
            </a:extLst>
          </p:cNvPr>
          <p:cNvSpPr txBox="1"/>
          <p:nvPr/>
        </p:nvSpPr>
        <p:spPr>
          <a:xfrm>
            <a:off x="7072947" y="4929351"/>
            <a:ext cx="1403662" cy="363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</a:rPr>
              <a:t>满意度调查表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049F31D-421D-4E26-9275-FF1C55E87DE6}"/>
              </a:ext>
            </a:extLst>
          </p:cNvPr>
          <p:cNvSpPr txBox="1"/>
          <p:nvPr/>
        </p:nvSpPr>
        <p:spPr>
          <a:xfrm>
            <a:off x="7070719" y="5292889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华南区：培训满意度为</a:t>
            </a:r>
            <a:r>
              <a:rPr lang="en-US" altLang="zh-CN" sz="1200" dirty="0">
                <a:solidFill>
                  <a:schemeClr val="bg1"/>
                </a:solidFill>
              </a:rPr>
              <a:t>98%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E86635-0CD2-45A0-8359-5337C2177118}"/>
              </a:ext>
            </a:extLst>
          </p:cNvPr>
          <p:cNvSpPr txBox="1"/>
          <p:nvPr/>
        </p:nvSpPr>
        <p:spPr>
          <a:xfrm>
            <a:off x="7070719" y="5547048"/>
            <a:ext cx="3707128" cy="3406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华北区：培训满意度为</a:t>
            </a:r>
            <a:r>
              <a:rPr lang="en-US" altLang="zh-CN" sz="1200" dirty="0">
                <a:solidFill>
                  <a:schemeClr val="bg1"/>
                </a:solidFill>
              </a:rPr>
              <a:t>98%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6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运营管理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2F097DDF-F6D1-4C3A-A979-E45D222B8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032448"/>
              </p:ext>
            </p:extLst>
          </p:nvPr>
        </p:nvGraphicFramePr>
        <p:xfrm>
          <a:off x="835376" y="1349414"/>
          <a:ext cx="7439944" cy="471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9260EED-8486-43E2-8B5E-BF2B1BFED4AF}"/>
              </a:ext>
            </a:extLst>
          </p:cNvPr>
          <p:cNvSpPr txBox="1"/>
          <p:nvPr/>
        </p:nvSpPr>
        <p:spPr>
          <a:xfrm>
            <a:off x="9108713" y="2024880"/>
            <a:ext cx="1934678" cy="55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</a:t>
            </a:r>
            <a:r>
              <a:rPr lang="zh-CN" altLang="en-US" sz="1200" dirty="0">
                <a:solidFill>
                  <a:schemeClr val="bg1"/>
                </a:solidFill>
              </a:rPr>
              <a:t>区域销售达成之上半年核心数据指标之一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E0F9DFC-6F4E-45DE-B6F1-E3C2C3F079B2}"/>
              </a:ext>
            </a:extLst>
          </p:cNvPr>
          <p:cNvGrpSpPr/>
          <p:nvPr/>
        </p:nvGrpSpPr>
        <p:grpSpPr>
          <a:xfrm>
            <a:off x="8542927" y="2097088"/>
            <a:ext cx="496577" cy="520984"/>
            <a:chOff x="8542927" y="2097088"/>
            <a:chExt cx="496577" cy="40137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A52AEEC0-213D-4D0B-B4B4-DB26CCB0949D}"/>
                </a:ext>
              </a:extLst>
            </p:cNvPr>
            <p:cNvSpPr/>
            <p:nvPr/>
          </p:nvSpPr>
          <p:spPr>
            <a:xfrm>
              <a:off x="8542927" y="2097088"/>
              <a:ext cx="496577" cy="40137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1B0A894-89C4-4535-9843-BD4F20B4B95D}"/>
                </a:ext>
              </a:extLst>
            </p:cNvPr>
            <p:cNvSpPr txBox="1"/>
            <p:nvPr/>
          </p:nvSpPr>
          <p:spPr>
            <a:xfrm>
              <a:off x="8612136" y="2150127"/>
              <a:ext cx="358154" cy="1349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336A5C49-8356-41D3-98C3-E698FB221EAB}"/>
              </a:ext>
            </a:extLst>
          </p:cNvPr>
          <p:cNvSpPr txBox="1"/>
          <p:nvPr/>
        </p:nvSpPr>
        <p:spPr>
          <a:xfrm>
            <a:off x="9108713" y="3402279"/>
            <a:ext cx="1934678" cy="55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</a:t>
            </a:r>
            <a:r>
              <a:rPr lang="zh-CN" altLang="en-US" sz="1200" dirty="0">
                <a:solidFill>
                  <a:schemeClr val="bg1"/>
                </a:solidFill>
              </a:rPr>
              <a:t>区域销售达成之上半年核心数据指标之一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E083A74-4676-4239-9FDC-83F4D73FAC2E}"/>
              </a:ext>
            </a:extLst>
          </p:cNvPr>
          <p:cNvGrpSpPr/>
          <p:nvPr/>
        </p:nvGrpSpPr>
        <p:grpSpPr>
          <a:xfrm>
            <a:off x="8542927" y="3474487"/>
            <a:ext cx="496577" cy="520984"/>
            <a:chOff x="8542927" y="2097088"/>
            <a:chExt cx="496577" cy="40137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7FF7342-9833-4776-9CC5-613B3F05383E}"/>
                </a:ext>
              </a:extLst>
            </p:cNvPr>
            <p:cNvSpPr/>
            <p:nvPr/>
          </p:nvSpPr>
          <p:spPr>
            <a:xfrm>
              <a:off x="8542927" y="2097088"/>
              <a:ext cx="496577" cy="40137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19D19D8-0511-448C-A27C-A19AE6DB67DF}"/>
                </a:ext>
              </a:extLst>
            </p:cNvPr>
            <p:cNvSpPr txBox="1"/>
            <p:nvPr/>
          </p:nvSpPr>
          <p:spPr>
            <a:xfrm>
              <a:off x="8612136" y="2150127"/>
              <a:ext cx="358154" cy="1349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A60590C-F624-43DD-84AA-96DE719E2134}"/>
              </a:ext>
            </a:extLst>
          </p:cNvPr>
          <p:cNvSpPr txBox="1"/>
          <p:nvPr/>
        </p:nvSpPr>
        <p:spPr>
          <a:xfrm>
            <a:off x="9108713" y="4707471"/>
            <a:ext cx="1934678" cy="553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</a:t>
            </a:r>
            <a:r>
              <a:rPr lang="zh-CN" altLang="en-US" sz="1200" dirty="0">
                <a:solidFill>
                  <a:schemeClr val="bg1"/>
                </a:solidFill>
              </a:rPr>
              <a:t>区域销售达成之上半年核心数据指标之一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16C87E1-A0E5-4CEB-BB45-705B2D446DA3}"/>
              </a:ext>
            </a:extLst>
          </p:cNvPr>
          <p:cNvGrpSpPr/>
          <p:nvPr/>
        </p:nvGrpSpPr>
        <p:grpSpPr>
          <a:xfrm>
            <a:off x="8542927" y="4779679"/>
            <a:ext cx="496577" cy="520984"/>
            <a:chOff x="8542927" y="2097088"/>
            <a:chExt cx="496577" cy="40137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7DA9738-09C4-4B39-83C6-B327B4C01A5F}"/>
                </a:ext>
              </a:extLst>
            </p:cNvPr>
            <p:cNvSpPr/>
            <p:nvPr/>
          </p:nvSpPr>
          <p:spPr>
            <a:xfrm>
              <a:off x="8542927" y="2097088"/>
              <a:ext cx="496577" cy="401370"/>
            </a:xfrm>
            <a:prstGeom prst="rect">
              <a:avLst/>
            </a:prstGeom>
            <a:solidFill>
              <a:schemeClr val="accent6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463B5050-869E-4131-BE92-3E120EA55089}"/>
                </a:ext>
              </a:extLst>
            </p:cNvPr>
            <p:cNvSpPr txBox="1"/>
            <p:nvPr/>
          </p:nvSpPr>
          <p:spPr>
            <a:xfrm>
              <a:off x="8612136" y="2150127"/>
              <a:ext cx="358154" cy="1349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79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运营管理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2F097DDF-F6D1-4C3A-A979-E45D222B8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2380388"/>
              </p:ext>
            </p:extLst>
          </p:nvPr>
        </p:nvGraphicFramePr>
        <p:xfrm>
          <a:off x="835376" y="1349414"/>
          <a:ext cx="7439944" cy="4717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3F78E6CE-8784-4EA0-8B23-D2D45DACAEEE}"/>
              </a:ext>
            </a:extLst>
          </p:cNvPr>
          <p:cNvSpPr/>
          <p:nvPr/>
        </p:nvSpPr>
        <p:spPr>
          <a:xfrm>
            <a:off x="8704061" y="2017045"/>
            <a:ext cx="2670694" cy="1378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F330030-80D9-433F-A37D-25760C50F3DF}"/>
              </a:ext>
            </a:extLst>
          </p:cNvPr>
          <p:cNvSpPr/>
          <p:nvPr/>
        </p:nvSpPr>
        <p:spPr>
          <a:xfrm>
            <a:off x="8704061" y="3910965"/>
            <a:ext cx="2670694" cy="1378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AFBD4E8-8562-4304-A03D-1AE74A077920}"/>
              </a:ext>
            </a:extLst>
          </p:cNvPr>
          <p:cNvSpPr/>
          <p:nvPr/>
        </p:nvSpPr>
        <p:spPr>
          <a:xfrm>
            <a:off x="9035835" y="2304764"/>
            <a:ext cx="2007146" cy="89916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会员核心数据</a:t>
            </a:r>
            <a:endParaRPr lang="en-US" altLang="zh-CN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E0D0BF6-7E0B-40FD-8764-E8633D7AE9C0}"/>
              </a:ext>
            </a:extLst>
          </p:cNvPr>
          <p:cNvSpPr/>
          <p:nvPr/>
        </p:nvSpPr>
        <p:spPr>
          <a:xfrm>
            <a:off x="8989482" y="4218924"/>
            <a:ext cx="2007146" cy="89916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会员核心数据</a:t>
            </a:r>
            <a:endParaRPr lang="en-US" altLang="zh-CN" sz="1600" b="1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19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5CDD0EF3-7BEC-4AB8-9C84-71607FCE171C}"/>
              </a:ext>
            </a:extLst>
          </p:cNvPr>
          <p:cNvSpPr/>
          <p:nvPr/>
        </p:nvSpPr>
        <p:spPr>
          <a:xfrm>
            <a:off x="760396" y="1714364"/>
            <a:ext cx="7228573" cy="57645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运营管理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6445A88-680F-4A86-9992-43FAFD3B9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665661"/>
              </p:ext>
            </p:extLst>
          </p:nvPr>
        </p:nvGraphicFramePr>
        <p:xfrm>
          <a:off x="558584" y="1714364"/>
          <a:ext cx="7228575" cy="38706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715">
                  <a:extLst>
                    <a:ext uri="{9D8B030D-6E8A-4147-A177-3AD203B41FA5}">
                      <a16:colId xmlns:a16="http://schemas.microsoft.com/office/drawing/2014/main" val="4276583584"/>
                    </a:ext>
                  </a:extLst>
                </a:gridCol>
                <a:gridCol w="1445715">
                  <a:extLst>
                    <a:ext uri="{9D8B030D-6E8A-4147-A177-3AD203B41FA5}">
                      <a16:colId xmlns:a16="http://schemas.microsoft.com/office/drawing/2014/main" val="736953841"/>
                    </a:ext>
                  </a:extLst>
                </a:gridCol>
                <a:gridCol w="1445715">
                  <a:extLst>
                    <a:ext uri="{9D8B030D-6E8A-4147-A177-3AD203B41FA5}">
                      <a16:colId xmlns:a16="http://schemas.microsoft.com/office/drawing/2014/main" val="1308056238"/>
                    </a:ext>
                  </a:extLst>
                </a:gridCol>
                <a:gridCol w="1445715">
                  <a:extLst>
                    <a:ext uri="{9D8B030D-6E8A-4147-A177-3AD203B41FA5}">
                      <a16:colId xmlns:a16="http://schemas.microsoft.com/office/drawing/2014/main" val="4084789676"/>
                    </a:ext>
                  </a:extLst>
                </a:gridCol>
                <a:gridCol w="1445715">
                  <a:extLst>
                    <a:ext uri="{9D8B030D-6E8A-4147-A177-3AD203B41FA5}">
                      <a16:colId xmlns:a16="http://schemas.microsoft.com/office/drawing/2014/main" val="2986803834"/>
                    </a:ext>
                  </a:extLst>
                </a:gridCol>
              </a:tblGrid>
              <a:tr h="5529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月份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区域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会员总数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会员增长数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会员达成情况</a:t>
                      </a: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65357966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3000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70%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788675839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4000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75%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2779108732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5000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700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80%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1551162337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6000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85%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3380470293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7000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900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90%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2953203409"/>
                  </a:ext>
                </a:extLst>
              </a:tr>
              <a:tr h="5529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月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/>
                          </a:solidFill>
                        </a:rPr>
                        <a:t>全国</a:t>
                      </a: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8000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1000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bg1"/>
                          </a:solidFill>
                        </a:rPr>
                        <a:t>95%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90479" marR="90479" marT="45239" marB="45239" anchor="ctr"/>
                </a:tc>
                <a:extLst>
                  <a:ext uri="{0D108BD9-81ED-4DB2-BD59-A6C34878D82A}">
                    <a16:rowId xmlns:a16="http://schemas.microsoft.com/office/drawing/2014/main" val="900634336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03E482AE-F779-41D4-9C0A-9D03F3B91B1A}"/>
              </a:ext>
            </a:extLst>
          </p:cNvPr>
          <p:cNvSpPr txBox="1"/>
          <p:nvPr/>
        </p:nvSpPr>
        <p:spPr>
          <a:xfrm>
            <a:off x="8469568" y="2673697"/>
            <a:ext cx="2651760" cy="483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1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月</a:t>
            </a:r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-6</a:t>
            </a:r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</a:rPr>
              <a:t>月全国会员增长情况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F3544EE-CC8D-4717-9364-7A623F1C3F4A}"/>
              </a:ext>
            </a:extLst>
          </p:cNvPr>
          <p:cNvSpPr txBox="1"/>
          <p:nvPr/>
        </p:nvSpPr>
        <p:spPr>
          <a:xfrm>
            <a:off x="8469568" y="3293921"/>
            <a:ext cx="2651760" cy="12773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通过表格数值更直观的体现全国会员增长的情况，从三个维度分析会员运营的优化与改善，维度分别有会员总数、会员增长数、会员达成情况。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E390211-548F-4F60-BD87-D6E6ADB5B9CB}"/>
              </a:ext>
            </a:extLst>
          </p:cNvPr>
          <p:cNvCxnSpPr/>
          <p:nvPr/>
        </p:nvCxnSpPr>
        <p:spPr>
          <a:xfrm>
            <a:off x="959282" y="2723950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1A1050DC-DEBA-4C42-BA3A-6E8372CF60E8}"/>
              </a:ext>
            </a:extLst>
          </p:cNvPr>
          <p:cNvCxnSpPr/>
          <p:nvPr/>
        </p:nvCxnSpPr>
        <p:spPr>
          <a:xfrm>
            <a:off x="959282" y="3293921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541ABE9-ECDD-42E0-AC96-8707FC815CAC}"/>
              </a:ext>
            </a:extLst>
          </p:cNvPr>
          <p:cNvCxnSpPr/>
          <p:nvPr/>
        </p:nvCxnSpPr>
        <p:spPr>
          <a:xfrm>
            <a:off x="959282" y="3863892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7E22E83-0D73-4742-90E6-51666C0D0DE9}"/>
              </a:ext>
            </a:extLst>
          </p:cNvPr>
          <p:cNvCxnSpPr/>
          <p:nvPr/>
        </p:nvCxnSpPr>
        <p:spPr>
          <a:xfrm>
            <a:off x="959282" y="4433863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7AFE17-0924-4DDA-8551-44AC6647340C}"/>
              </a:ext>
            </a:extLst>
          </p:cNvPr>
          <p:cNvCxnSpPr/>
          <p:nvPr/>
        </p:nvCxnSpPr>
        <p:spPr>
          <a:xfrm>
            <a:off x="959282" y="5003834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8698339-0CDB-4AE5-884B-E54F94985D03}"/>
              </a:ext>
            </a:extLst>
          </p:cNvPr>
          <p:cNvCxnSpPr/>
          <p:nvPr/>
        </p:nvCxnSpPr>
        <p:spPr>
          <a:xfrm>
            <a:off x="959282" y="5573805"/>
            <a:ext cx="69469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16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5E7D3B75-3107-409B-8966-DDC2CE5724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74" r="814"/>
          <a:stretch>
            <a:fillRect/>
          </a:stretch>
        </p:blipFill>
        <p:spPr>
          <a:xfrm>
            <a:off x="0" y="2765789"/>
            <a:ext cx="12192000" cy="3517697"/>
          </a:xfrm>
          <a:custGeom>
            <a:avLst/>
            <a:gdLst>
              <a:gd name="connsiteX0" fmla="*/ 0 w 12192000"/>
              <a:gd name="connsiteY0" fmla="*/ 0 h 3517697"/>
              <a:gd name="connsiteX1" fmla="*/ 12192000 w 12192000"/>
              <a:gd name="connsiteY1" fmla="*/ 0 h 3517697"/>
              <a:gd name="connsiteX2" fmla="*/ 12192000 w 12192000"/>
              <a:gd name="connsiteY2" fmla="*/ 3517697 h 3517697"/>
              <a:gd name="connsiteX3" fmla="*/ 0 w 12192000"/>
              <a:gd name="connsiteY3" fmla="*/ 3517697 h 351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17697">
                <a:moveTo>
                  <a:pt x="0" y="0"/>
                </a:moveTo>
                <a:lnTo>
                  <a:pt x="12192000" y="0"/>
                </a:lnTo>
                <a:lnTo>
                  <a:pt x="12192000" y="3517697"/>
                </a:lnTo>
                <a:lnTo>
                  <a:pt x="0" y="3517697"/>
                </a:lnTo>
                <a:close/>
              </a:path>
            </a:pathLst>
          </a:cu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运营管理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E0A029-B2A0-4123-8606-692C88D42751}"/>
              </a:ext>
            </a:extLst>
          </p:cNvPr>
          <p:cNvSpPr txBox="1"/>
          <p:nvPr/>
        </p:nvSpPr>
        <p:spPr>
          <a:xfrm>
            <a:off x="2059927" y="2589486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运营管理方式一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986BF83D-7050-4F3B-A6E4-BB9EDBEC69AB}"/>
              </a:ext>
            </a:extLst>
          </p:cNvPr>
          <p:cNvSpPr/>
          <p:nvPr/>
        </p:nvSpPr>
        <p:spPr>
          <a:xfrm>
            <a:off x="2646317" y="3041972"/>
            <a:ext cx="323386" cy="324329"/>
          </a:xfrm>
          <a:prstGeom prst="ellipse">
            <a:avLst/>
          </a:prstGeom>
          <a:solidFill>
            <a:schemeClr val="accent1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F40AA9A-A1CC-4192-8764-D84414DA1A3B}"/>
              </a:ext>
            </a:extLst>
          </p:cNvPr>
          <p:cNvSpPr/>
          <p:nvPr/>
        </p:nvSpPr>
        <p:spPr>
          <a:xfrm>
            <a:off x="5079817" y="4640421"/>
            <a:ext cx="323386" cy="324329"/>
          </a:xfrm>
          <a:prstGeom prst="ellipse">
            <a:avLst/>
          </a:prstGeom>
          <a:solidFill>
            <a:schemeClr val="accent1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2D0CBB2-3A6C-4B1B-B59E-021545875162}"/>
              </a:ext>
            </a:extLst>
          </p:cNvPr>
          <p:cNvSpPr txBox="1"/>
          <p:nvPr/>
        </p:nvSpPr>
        <p:spPr>
          <a:xfrm>
            <a:off x="6511232" y="2436491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运营管理方式三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A333F6C-5234-4259-803C-E2E6D99BA344}"/>
              </a:ext>
            </a:extLst>
          </p:cNvPr>
          <p:cNvSpPr/>
          <p:nvPr/>
        </p:nvSpPr>
        <p:spPr>
          <a:xfrm>
            <a:off x="7051561" y="2957010"/>
            <a:ext cx="323386" cy="324329"/>
          </a:xfrm>
          <a:prstGeom prst="ellipse">
            <a:avLst/>
          </a:prstGeom>
          <a:solidFill>
            <a:schemeClr val="accent1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46BEAA6-1A51-47E4-AC0A-D6E2B0A5D629}"/>
              </a:ext>
            </a:extLst>
          </p:cNvPr>
          <p:cNvSpPr txBox="1"/>
          <p:nvPr/>
        </p:nvSpPr>
        <p:spPr>
          <a:xfrm>
            <a:off x="4567636" y="4962877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运营管理方式二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A518E040-4D23-4794-AFBF-EA28F2CE0A25}"/>
              </a:ext>
            </a:extLst>
          </p:cNvPr>
          <p:cNvSpPr/>
          <p:nvPr/>
        </p:nvSpPr>
        <p:spPr>
          <a:xfrm>
            <a:off x="9789665" y="4354615"/>
            <a:ext cx="323386" cy="3243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0346406-41BC-4042-84BD-D2C8BF1230A0}"/>
              </a:ext>
            </a:extLst>
          </p:cNvPr>
          <p:cNvSpPr txBox="1"/>
          <p:nvPr/>
        </p:nvSpPr>
        <p:spPr>
          <a:xfrm>
            <a:off x="9260393" y="4814432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运营管理方式四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31C25A-3A9B-49F5-96F2-51FD5AAA73BF}"/>
              </a:ext>
            </a:extLst>
          </p:cNvPr>
          <p:cNvSpPr txBox="1"/>
          <p:nvPr/>
        </p:nvSpPr>
        <p:spPr>
          <a:xfrm>
            <a:off x="2059927" y="1954600"/>
            <a:ext cx="1702144" cy="506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运营方式模块化进行内容如何跟进和督促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D8B2146-88F5-4457-A60C-7246214937C9}"/>
              </a:ext>
            </a:extLst>
          </p:cNvPr>
          <p:cNvSpPr txBox="1"/>
          <p:nvPr/>
        </p:nvSpPr>
        <p:spPr>
          <a:xfrm>
            <a:off x="4567636" y="5391975"/>
            <a:ext cx="1702144" cy="506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运营方式模块化进行内容如何跟进和督促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B998BF17-C6EB-4DF1-BF5D-59EB022293FB}"/>
              </a:ext>
            </a:extLst>
          </p:cNvPr>
          <p:cNvSpPr txBox="1"/>
          <p:nvPr/>
        </p:nvSpPr>
        <p:spPr>
          <a:xfrm>
            <a:off x="9261979" y="5321859"/>
            <a:ext cx="1702144" cy="506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运营方式模块化进行内容如何跟进和督促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1F979BE-8105-4937-8F02-0CF9E2CFB5B8}"/>
              </a:ext>
            </a:extLst>
          </p:cNvPr>
          <p:cNvSpPr txBox="1"/>
          <p:nvPr/>
        </p:nvSpPr>
        <p:spPr>
          <a:xfrm>
            <a:off x="6511232" y="1849416"/>
            <a:ext cx="1702144" cy="5067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运营方式模块化进行内容如何跟进和督促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95B3323-9DDE-428B-865C-4A38FCFB8155}"/>
              </a:ext>
            </a:extLst>
          </p:cNvPr>
          <p:cNvSpPr/>
          <p:nvPr/>
        </p:nvSpPr>
        <p:spPr>
          <a:xfrm>
            <a:off x="2511382" y="1352878"/>
            <a:ext cx="1791905" cy="179190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F14E2B38-8FAD-470A-A4A0-3FC709C38087}"/>
              </a:ext>
            </a:extLst>
          </p:cNvPr>
          <p:cNvSpPr/>
          <p:nvPr/>
        </p:nvSpPr>
        <p:spPr>
          <a:xfrm>
            <a:off x="4083072" y="4945216"/>
            <a:ext cx="1642731" cy="1642731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19C82285-3FBC-464A-BC0B-6A0E826682D2}"/>
              </a:ext>
            </a:extLst>
          </p:cNvPr>
          <p:cNvSpPr/>
          <p:nvPr/>
        </p:nvSpPr>
        <p:spPr>
          <a:xfrm>
            <a:off x="6903819" y="1233488"/>
            <a:ext cx="1791905" cy="1791905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B42334DA-3BFF-46FD-ABB3-8022776C48CF}"/>
              </a:ext>
            </a:extLst>
          </p:cNvPr>
          <p:cNvSpPr/>
          <p:nvPr/>
        </p:nvSpPr>
        <p:spPr>
          <a:xfrm>
            <a:off x="9888870" y="4631282"/>
            <a:ext cx="1642731" cy="1642731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15872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F1D0CA1-9F67-466E-A884-EC40AE5AED4C}"/>
              </a:ext>
            </a:extLst>
          </p:cNvPr>
          <p:cNvSpPr/>
          <p:nvPr/>
        </p:nvSpPr>
        <p:spPr>
          <a:xfrm>
            <a:off x="1231500" y="1535605"/>
            <a:ext cx="2346036" cy="143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51266A6-6AB2-40E1-A47F-6AA4716C560E}"/>
              </a:ext>
            </a:extLst>
          </p:cNvPr>
          <p:cNvSpPr/>
          <p:nvPr/>
        </p:nvSpPr>
        <p:spPr>
          <a:xfrm>
            <a:off x="1231500" y="3103609"/>
            <a:ext cx="2346036" cy="2641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0AD24320-F26C-42E3-92F2-EF77B3553F25}"/>
              </a:ext>
            </a:extLst>
          </p:cNvPr>
          <p:cNvSpPr/>
          <p:nvPr/>
        </p:nvSpPr>
        <p:spPr>
          <a:xfrm>
            <a:off x="3706327" y="1535605"/>
            <a:ext cx="2346036" cy="1431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461FBB3-DD03-48D0-9D64-626BCE0D9C61}"/>
              </a:ext>
            </a:extLst>
          </p:cNvPr>
          <p:cNvSpPr/>
          <p:nvPr/>
        </p:nvSpPr>
        <p:spPr>
          <a:xfrm>
            <a:off x="3706327" y="3097977"/>
            <a:ext cx="2346036" cy="2641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F5677C2-11D7-4A02-AABC-0DDB692D7724}"/>
              </a:ext>
            </a:extLst>
          </p:cNvPr>
          <p:cNvSpPr/>
          <p:nvPr/>
        </p:nvSpPr>
        <p:spPr>
          <a:xfrm>
            <a:off x="6181154" y="1535605"/>
            <a:ext cx="2346036" cy="143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D061716-6E40-43AE-AF22-417C6C5E5B94}"/>
              </a:ext>
            </a:extLst>
          </p:cNvPr>
          <p:cNvSpPr/>
          <p:nvPr/>
        </p:nvSpPr>
        <p:spPr>
          <a:xfrm>
            <a:off x="6181154" y="3095161"/>
            <a:ext cx="2346036" cy="2641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EFB57132-79DB-4E63-8D99-9472177072A2}"/>
              </a:ext>
            </a:extLst>
          </p:cNvPr>
          <p:cNvSpPr/>
          <p:nvPr/>
        </p:nvSpPr>
        <p:spPr>
          <a:xfrm>
            <a:off x="8655980" y="1535605"/>
            <a:ext cx="2346036" cy="14316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3F2DE4B4-90C6-42B0-A2F8-150A3E8B1998}"/>
              </a:ext>
            </a:extLst>
          </p:cNvPr>
          <p:cNvSpPr/>
          <p:nvPr/>
        </p:nvSpPr>
        <p:spPr>
          <a:xfrm>
            <a:off x="8655980" y="3100793"/>
            <a:ext cx="2346036" cy="26416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F111C-AA7A-43A1-8942-27B6A8900E44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运营管理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CE0A029-B2A0-4123-8606-692C88D42751}"/>
              </a:ext>
            </a:extLst>
          </p:cNvPr>
          <p:cNvSpPr txBox="1"/>
          <p:nvPr/>
        </p:nvSpPr>
        <p:spPr>
          <a:xfrm>
            <a:off x="1675038" y="1822947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核心关键指标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31C25A-3A9B-49F5-96F2-51FD5AAA73BF}"/>
              </a:ext>
            </a:extLst>
          </p:cNvPr>
          <p:cNvSpPr txBox="1"/>
          <p:nvPr/>
        </p:nvSpPr>
        <p:spPr>
          <a:xfrm>
            <a:off x="1553446" y="3256967"/>
            <a:ext cx="1702144" cy="206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关键动作七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32D8DCB-C0F3-48DB-A1D6-DFB2B1EB6984}"/>
              </a:ext>
            </a:extLst>
          </p:cNvPr>
          <p:cNvSpPr txBox="1"/>
          <p:nvPr/>
        </p:nvSpPr>
        <p:spPr>
          <a:xfrm>
            <a:off x="1976850" y="2327025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全员覆盖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797B78D0-3CF5-43FF-A3BE-80E637734B6B}"/>
              </a:ext>
            </a:extLst>
          </p:cNvPr>
          <p:cNvSpPr txBox="1"/>
          <p:nvPr/>
        </p:nvSpPr>
        <p:spPr>
          <a:xfrm>
            <a:off x="4138073" y="1822947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核心关键指标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5D1C9B8-7282-40E8-97A4-17C8C7F241CB}"/>
              </a:ext>
            </a:extLst>
          </p:cNvPr>
          <p:cNvSpPr txBox="1"/>
          <p:nvPr/>
        </p:nvSpPr>
        <p:spPr>
          <a:xfrm>
            <a:off x="4439885" y="2327025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全员覆盖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BA1B891-811F-48B8-9EFC-CDF129A9A957}"/>
              </a:ext>
            </a:extLst>
          </p:cNvPr>
          <p:cNvSpPr txBox="1"/>
          <p:nvPr/>
        </p:nvSpPr>
        <p:spPr>
          <a:xfrm>
            <a:off x="6601108" y="1822947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核心关键指标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AAD2684-20B4-4CEF-8D8C-5EAD73C2A81A}"/>
              </a:ext>
            </a:extLst>
          </p:cNvPr>
          <p:cNvSpPr txBox="1"/>
          <p:nvPr/>
        </p:nvSpPr>
        <p:spPr>
          <a:xfrm>
            <a:off x="6902920" y="2327025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全员覆盖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9EA9DC09-2AAE-4EBA-8AC0-2B5BD39CE51E}"/>
              </a:ext>
            </a:extLst>
          </p:cNvPr>
          <p:cNvSpPr txBox="1"/>
          <p:nvPr/>
        </p:nvSpPr>
        <p:spPr>
          <a:xfrm>
            <a:off x="9064144" y="1822947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核心关键指标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934B733-2D23-4DBC-A160-36731FEF7DB3}"/>
              </a:ext>
            </a:extLst>
          </p:cNvPr>
          <p:cNvSpPr txBox="1"/>
          <p:nvPr/>
        </p:nvSpPr>
        <p:spPr>
          <a:xfrm>
            <a:off x="9365956" y="2327025"/>
            <a:ext cx="2258507" cy="324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全员覆盖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FB861AA-3118-4423-BC27-2C7D0D69697A}"/>
              </a:ext>
            </a:extLst>
          </p:cNvPr>
          <p:cNvSpPr txBox="1"/>
          <p:nvPr/>
        </p:nvSpPr>
        <p:spPr>
          <a:xfrm>
            <a:off x="4138073" y="3256967"/>
            <a:ext cx="1702144" cy="206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关键动作七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EF8AD181-1507-47BF-B297-CB3B2CDB29C9}"/>
              </a:ext>
            </a:extLst>
          </p:cNvPr>
          <p:cNvSpPr txBox="1"/>
          <p:nvPr/>
        </p:nvSpPr>
        <p:spPr>
          <a:xfrm>
            <a:off x="6601108" y="3256967"/>
            <a:ext cx="1702144" cy="206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关键动作七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FE1CE6F-A386-4295-AB45-5A01A6710C74}"/>
              </a:ext>
            </a:extLst>
          </p:cNvPr>
          <p:cNvSpPr txBox="1"/>
          <p:nvPr/>
        </p:nvSpPr>
        <p:spPr>
          <a:xfrm>
            <a:off x="9064144" y="3256967"/>
            <a:ext cx="1702144" cy="2065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关键动作一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关键动作二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关键动作三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关键动作四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关键动作五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关键动作六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关键动作七</a:t>
            </a:r>
          </a:p>
        </p:txBody>
      </p:sp>
    </p:spTree>
    <p:extLst>
      <p:ext uri="{BB962C8B-B14F-4D97-AF65-F5344CB8AC3E}">
        <p14:creationId xmlns:p14="http://schemas.microsoft.com/office/powerpoint/2010/main" val="1094203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>
            <a:extLst>
              <a:ext uri="{FF2B5EF4-FFF2-40B4-BE49-F238E27FC236}">
                <a16:creationId xmlns:a16="http://schemas.microsoft.com/office/drawing/2014/main" id="{D3FF9698-AEC8-40C1-99DE-27F6187F7700}"/>
              </a:ext>
            </a:extLst>
          </p:cNvPr>
          <p:cNvSpPr/>
          <p:nvPr/>
        </p:nvSpPr>
        <p:spPr>
          <a:xfrm>
            <a:off x="5200981" y="2960435"/>
            <a:ext cx="5570756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下半年工作计划</a:t>
            </a:r>
          </a:p>
        </p:txBody>
      </p:sp>
      <p:sp>
        <p:nvSpPr>
          <p:cNvPr id="460" name="文本框 459">
            <a:extLst>
              <a:ext uri="{FF2B5EF4-FFF2-40B4-BE49-F238E27FC236}">
                <a16:creationId xmlns:a16="http://schemas.microsoft.com/office/drawing/2014/main" id="{9E2CDA16-591D-4159-9500-8FBC954FF30D}"/>
              </a:ext>
            </a:extLst>
          </p:cNvPr>
          <p:cNvSpPr txBox="1"/>
          <p:nvPr/>
        </p:nvSpPr>
        <p:spPr>
          <a:xfrm>
            <a:off x="2175259" y="2321004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03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00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435E67B-EDE6-4B51-95E0-FC46FEDA60E9}"/>
              </a:ext>
            </a:extLst>
          </p:cNvPr>
          <p:cNvSpPr/>
          <p:nvPr/>
        </p:nvSpPr>
        <p:spPr>
          <a:xfrm rot="5400000">
            <a:off x="11453606" y="4116432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B9AAF4B-1983-448F-BBAE-1F57A4879350}"/>
              </a:ext>
            </a:extLst>
          </p:cNvPr>
          <p:cNvSpPr/>
          <p:nvPr/>
        </p:nvSpPr>
        <p:spPr>
          <a:xfrm rot="5400000">
            <a:off x="7653720" y="4112285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7AF932E-286D-4D9F-B7CB-7138228FC812}"/>
              </a:ext>
            </a:extLst>
          </p:cNvPr>
          <p:cNvGrpSpPr/>
          <p:nvPr/>
        </p:nvGrpSpPr>
        <p:grpSpPr>
          <a:xfrm>
            <a:off x="4300539" y="2193184"/>
            <a:ext cx="712519" cy="902327"/>
            <a:chOff x="4300539" y="2193184"/>
            <a:chExt cx="712519" cy="90232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438D453-9EB4-40F6-83FB-ABBA636881CC}"/>
                </a:ext>
              </a:extLst>
            </p:cNvPr>
            <p:cNvSpPr/>
            <p:nvPr/>
          </p:nvSpPr>
          <p:spPr>
            <a:xfrm>
              <a:off x="4300539" y="2238903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AD351F0-64E0-4D36-99C0-4340B89B8B17}"/>
                </a:ext>
              </a:extLst>
            </p:cNvPr>
            <p:cNvSpPr/>
            <p:nvPr/>
          </p:nvSpPr>
          <p:spPr>
            <a:xfrm rot="5400000">
              <a:off x="4509719" y="1984004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A5325F8-721B-48AE-A922-5CDC4C05520F}"/>
                </a:ext>
              </a:extLst>
            </p:cNvPr>
            <p:cNvSpPr txBox="1"/>
            <p:nvPr/>
          </p:nvSpPr>
          <p:spPr>
            <a:xfrm>
              <a:off x="4434679" y="2344041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1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A35F8F15-B5AE-46F6-A3B5-D16BD3282C7F}"/>
              </a:ext>
            </a:extLst>
          </p:cNvPr>
          <p:cNvGrpSpPr/>
          <p:nvPr/>
        </p:nvGrpSpPr>
        <p:grpSpPr>
          <a:xfrm>
            <a:off x="4300544" y="3450058"/>
            <a:ext cx="712519" cy="895582"/>
            <a:chOff x="4300544" y="3450058"/>
            <a:chExt cx="712519" cy="895582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3E163B9-8AC4-4277-985C-CBE981D36F97}"/>
                </a:ext>
              </a:extLst>
            </p:cNvPr>
            <p:cNvSpPr/>
            <p:nvPr/>
          </p:nvSpPr>
          <p:spPr>
            <a:xfrm>
              <a:off x="4300544" y="3489032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30FD019-AE61-4A15-9402-1A1FD549A967}"/>
                </a:ext>
              </a:extLst>
            </p:cNvPr>
            <p:cNvSpPr/>
            <p:nvPr/>
          </p:nvSpPr>
          <p:spPr>
            <a:xfrm rot="5400000">
              <a:off x="4509724" y="3240878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7F7DA78-281B-4DCA-9BB8-004FAB79777F}"/>
                </a:ext>
              </a:extLst>
            </p:cNvPr>
            <p:cNvSpPr txBox="1"/>
            <p:nvPr/>
          </p:nvSpPr>
          <p:spPr>
            <a:xfrm>
              <a:off x="4434684" y="3594170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2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3DD44F5-FBDA-402E-935C-3BFCAFA97286}"/>
              </a:ext>
            </a:extLst>
          </p:cNvPr>
          <p:cNvGrpSpPr/>
          <p:nvPr/>
        </p:nvGrpSpPr>
        <p:grpSpPr>
          <a:xfrm>
            <a:off x="8101941" y="2205384"/>
            <a:ext cx="712520" cy="898830"/>
            <a:chOff x="8101941" y="2205384"/>
            <a:chExt cx="712520" cy="89883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0504E4A-A6DC-4915-A34A-901027B0DCCE}"/>
                </a:ext>
              </a:extLst>
            </p:cNvPr>
            <p:cNvSpPr/>
            <p:nvPr/>
          </p:nvSpPr>
          <p:spPr>
            <a:xfrm>
              <a:off x="8101942" y="2247606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65A4070-A738-40EC-9062-B829C419AF53}"/>
                </a:ext>
              </a:extLst>
            </p:cNvPr>
            <p:cNvSpPr/>
            <p:nvPr/>
          </p:nvSpPr>
          <p:spPr>
            <a:xfrm rot="5400000">
              <a:off x="8311121" y="1996204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4E48374-A3C3-4B31-82E1-7BD93BC39467}"/>
                </a:ext>
              </a:extLst>
            </p:cNvPr>
            <p:cNvSpPr txBox="1"/>
            <p:nvPr/>
          </p:nvSpPr>
          <p:spPr>
            <a:xfrm>
              <a:off x="8203573" y="2364560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3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44B6FA9-A1F9-46D1-A954-77FC7618546A}"/>
              </a:ext>
            </a:extLst>
          </p:cNvPr>
          <p:cNvGrpSpPr/>
          <p:nvPr/>
        </p:nvGrpSpPr>
        <p:grpSpPr>
          <a:xfrm>
            <a:off x="8101939" y="3451079"/>
            <a:ext cx="712521" cy="897393"/>
            <a:chOff x="8101939" y="3451079"/>
            <a:chExt cx="712521" cy="897393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A5D5A7C-D677-4120-BAC4-E088F2178889}"/>
                </a:ext>
              </a:extLst>
            </p:cNvPr>
            <p:cNvSpPr/>
            <p:nvPr/>
          </p:nvSpPr>
          <p:spPr>
            <a:xfrm>
              <a:off x="8101941" y="3491864"/>
              <a:ext cx="712519" cy="8566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3448D4BB-D33F-43D4-9950-C4D8228639C1}"/>
                </a:ext>
              </a:extLst>
            </p:cNvPr>
            <p:cNvSpPr/>
            <p:nvPr/>
          </p:nvSpPr>
          <p:spPr>
            <a:xfrm rot="5400000">
              <a:off x="8311119" y="3241899"/>
              <a:ext cx="45719" cy="4640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CCA07C4-D44B-4554-BF72-5FB5E762BA87}"/>
                </a:ext>
              </a:extLst>
            </p:cNvPr>
            <p:cNvSpPr txBox="1"/>
            <p:nvPr/>
          </p:nvSpPr>
          <p:spPr>
            <a:xfrm>
              <a:off x="8203572" y="3618012"/>
              <a:ext cx="260812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</a:rPr>
                <a:t>4</a:t>
              </a:r>
              <a:endParaRPr lang="zh-CN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4259FB47-17FE-4463-A387-F0E76A1F8E73}"/>
              </a:ext>
            </a:extLst>
          </p:cNvPr>
          <p:cNvSpPr txBox="1"/>
          <p:nvPr/>
        </p:nvSpPr>
        <p:spPr>
          <a:xfrm>
            <a:off x="1765280" y="3611695"/>
            <a:ext cx="2662454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600" i="1" dirty="0">
                <a:solidFill>
                  <a:schemeClr val="bg1"/>
                </a:solidFill>
              </a:rPr>
              <a:t>CONTENT</a:t>
            </a:r>
            <a:endParaRPr lang="zh-CN" altLang="en-US" sz="3600" i="1" dirty="0">
              <a:solidFill>
                <a:schemeClr val="bg1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8FE0B9E-64AC-4A4B-9C6E-65D169E2658B}"/>
              </a:ext>
            </a:extLst>
          </p:cNvPr>
          <p:cNvSpPr txBox="1"/>
          <p:nvPr/>
        </p:nvSpPr>
        <p:spPr>
          <a:xfrm>
            <a:off x="1146398" y="2423504"/>
            <a:ext cx="3002507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</a:rPr>
              <a:t>目录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3FE93AA-4179-4FE6-8FBD-E8C4788F7B75}"/>
              </a:ext>
            </a:extLst>
          </p:cNvPr>
          <p:cNvGrpSpPr/>
          <p:nvPr/>
        </p:nvGrpSpPr>
        <p:grpSpPr>
          <a:xfrm>
            <a:off x="5155563" y="2238903"/>
            <a:ext cx="2750588" cy="835622"/>
            <a:chOff x="5155563" y="2238903"/>
            <a:chExt cx="2750588" cy="83562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613B0FA-0CC9-48E3-A08C-C137190116EC}"/>
                </a:ext>
              </a:extLst>
            </p:cNvPr>
            <p:cNvSpPr/>
            <p:nvPr/>
          </p:nvSpPr>
          <p:spPr>
            <a:xfrm>
              <a:off x="5155563" y="2238903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B13CC49-FFCD-45EE-BB05-C3522F587FE0}"/>
                </a:ext>
              </a:extLst>
            </p:cNvPr>
            <p:cNvSpPr/>
            <p:nvPr/>
          </p:nvSpPr>
          <p:spPr>
            <a:xfrm>
              <a:off x="5380563" y="2431377"/>
              <a:ext cx="2339102" cy="4616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上半年工作概述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0D3663A-20E3-4CFB-81AF-70D9F109F066}"/>
              </a:ext>
            </a:extLst>
          </p:cNvPr>
          <p:cNvGrpSpPr/>
          <p:nvPr/>
        </p:nvGrpSpPr>
        <p:grpSpPr>
          <a:xfrm>
            <a:off x="5155568" y="3489032"/>
            <a:ext cx="2750588" cy="835622"/>
            <a:chOff x="5155568" y="3489032"/>
            <a:chExt cx="2750588" cy="83562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34BAD00-60FE-4EA0-8868-6EAD6AA45C33}"/>
                </a:ext>
              </a:extLst>
            </p:cNvPr>
            <p:cNvSpPr/>
            <p:nvPr/>
          </p:nvSpPr>
          <p:spPr>
            <a:xfrm>
              <a:off x="5155568" y="3489032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5AD77AE-0404-4C4C-AA97-FB4EBAA41EC0}"/>
                </a:ext>
              </a:extLst>
            </p:cNvPr>
            <p:cNvSpPr txBox="1"/>
            <p:nvPr/>
          </p:nvSpPr>
          <p:spPr>
            <a:xfrm>
              <a:off x="5380563" y="3646540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成果展示</a:t>
              </a:r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&amp;</a:t>
              </a:r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分析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9D3024CB-6C06-40A7-9B16-99A7BFEDB1E1}"/>
              </a:ext>
            </a:extLst>
          </p:cNvPr>
          <p:cNvGrpSpPr/>
          <p:nvPr/>
        </p:nvGrpSpPr>
        <p:grpSpPr>
          <a:xfrm>
            <a:off x="8956966" y="2247606"/>
            <a:ext cx="2750588" cy="835622"/>
            <a:chOff x="8956966" y="2247606"/>
            <a:chExt cx="2750588" cy="83562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77C4DF-9C54-423F-8D59-4E4994DA0CF7}"/>
                </a:ext>
              </a:extLst>
            </p:cNvPr>
            <p:cNvSpPr/>
            <p:nvPr/>
          </p:nvSpPr>
          <p:spPr>
            <a:xfrm>
              <a:off x="8956966" y="2247606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574792F6-C468-475A-B8E3-1308A2DA4466}"/>
                </a:ext>
              </a:extLst>
            </p:cNvPr>
            <p:cNvSpPr/>
            <p:nvPr/>
          </p:nvSpPr>
          <p:spPr>
            <a:xfrm>
              <a:off x="9181968" y="2431377"/>
              <a:ext cx="2339102" cy="4616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下半年工作计划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67C4E88-5B0D-4FE5-B574-84EEDA2A6EA2}"/>
              </a:ext>
            </a:extLst>
          </p:cNvPr>
          <p:cNvGrpSpPr/>
          <p:nvPr/>
        </p:nvGrpSpPr>
        <p:grpSpPr>
          <a:xfrm>
            <a:off x="8956965" y="3496549"/>
            <a:ext cx="2750588" cy="835622"/>
            <a:chOff x="8956965" y="3496549"/>
            <a:chExt cx="2750588" cy="835622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6E8F42F-DE46-4617-973A-4C9F2AA0612B}"/>
                </a:ext>
              </a:extLst>
            </p:cNvPr>
            <p:cNvSpPr/>
            <p:nvPr/>
          </p:nvSpPr>
          <p:spPr>
            <a:xfrm>
              <a:off x="8956965" y="3496549"/>
              <a:ext cx="2750588" cy="8356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D06F0DD4-3BEE-493E-B147-710C6A70D637}"/>
                </a:ext>
              </a:extLst>
            </p:cNvPr>
            <p:cNvSpPr/>
            <p:nvPr/>
          </p:nvSpPr>
          <p:spPr>
            <a:xfrm>
              <a:off x="9181968" y="3646540"/>
              <a:ext cx="2031325" cy="461665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j-ea"/>
                  <a:ea typeface="+mj-ea"/>
                </a:rPr>
                <a:t>全年工作计划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C8D577-B959-4DF5-BFB6-13A3AF66EFFC}"/>
              </a:ext>
            </a:extLst>
          </p:cNvPr>
          <p:cNvGrpSpPr/>
          <p:nvPr/>
        </p:nvGrpSpPr>
        <p:grpSpPr>
          <a:xfrm>
            <a:off x="9698681" y="442956"/>
            <a:ext cx="2184252" cy="421318"/>
            <a:chOff x="9698681" y="442956"/>
            <a:chExt cx="2184252" cy="421318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05C9D878-CA8E-4458-8D6A-D19EDAD25197}"/>
                </a:ext>
              </a:extLst>
            </p:cNvPr>
            <p:cNvSpPr/>
            <p:nvPr/>
          </p:nvSpPr>
          <p:spPr>
            <a:xfrm>
              <a:off x="969868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B7B5D8A5-8DD3-400B-B62A-889BC47C0F71}"/>
                </a:ext>
              </a:extLst>
            </p:cNvPr>
            <p:cNvSpPr/>
            <p:nvPr/>
          </p:nvSpPr>
          <p:spPr>
            <a:xfrm>
              <a:off x="990229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BFF1644F-CC2F-4239-AFAC-199D37A7CA05}"/>
                </a:ext>
              </a:extLst>
            </p:cNvPr>
            <p:cNvSpPr/>
            <p:nvPr/>
          </p:nvSpPr>
          <p:spPr>
            <a:xfrm>
              <a:off x="1010591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83DF1C7-BC23-4701-8D03-715E551CA48C}"/>
                </a:ext>
              </a:extLst>
            </p:cNvPr>
            <p:cNvSpPr/>
            <p:nvPr/>
          </p:nvSpPr>
          <p:spPr>
            <a:xfrm>
              <a:off x="1030952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ACAECDA9-552F-4845-A0CE-A4159031FF4D}"/>
                </a:ext>
              </a:extLst>
            </p:cNvPr>
            <p:cNvSpPr/>
            <p:nvPr/>
          </p:nvSpPr>
          <p:spPr>
            <a:xfrm>
              <a:off x="10513145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C25D1362-443D-4DCB-A721-B414C8CFB63E}"/>
                </a:ext>
              </a:extLst>
            </p:cNvPr>
            <p:cNvSpPr/>
            <p:nvPr/>
          </p:nvSpPr>
          <p:spPr>
            <a:xfrm>
              <a:off x="10716761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871AFC0E-9664-446C-B6E0-4BF81AE38D71}"/>
                </a:ext>
              </a:extLst>
            </p:cNvPr>
            <p:cNvSpPr/>
            <p:nvPr/>
          </p:nvSpPr>
          <p:spPr>
            <a:xfrm>
              <a:off x="10920377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3A496DE6-841F-4360-A1B0-F74107833FC3}"/>
                </a:ext>
              </a:extLst>
            </p:cNvPr>
            <p:cNvSpPr/>
            <p:nvPr/>
          </p:nvSpPr>
          <p:spPr>
            <a:xfrm>
              <a:off x="11123993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A728D854-4B78-46F1-B17E-B3D7B89B3625}"/>
                </a:ext>
              </a:extLst>
            </p:cNvPr>
            <p:cNvSpPr/>
            <p:nvPr/>
          </p:nvSpPr>
          <p:spPr>
            <a:xfrm>
              <a:off x="11327609" y="442956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ADF95AC7-6A51-4C19-ACFB-F8895432D1AC}"/>
                </a:ext>
              </a:extLst>
            </p:cNvPr>
            <p:cNvSpPr/>
            <p:nvPr/>
          </p:nvSpPr>
          <p:spPr>
            <a:xfrm>
              <a:off x="1010514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2ABEDB5E-2482-4CF9-AB0E-4470F2661C42}"/>
                </a:ext>
              </a:extLst>
            </p:cNvPr>
            <p:cNvSpPr/>
            <p:nvPr/>
          </p:nvSpPr>
          <p:spPr>
            <a:xfrm>
              <a:off x="1030876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4423E994-0A7B-4EB0-B0BB-1FFC0C4B795F}"/>
                </a:ext>
              </a:extLst>
            </p:cNvPr>
            <p:cNvSpPr/>
            <p:nvPr/>
          </p:nvSpPr>
          <p:spPr>
            <a:xfrm>
              <a:off x="1051238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864E7FC7-5B81-4471-9F1B-FC6924C00024}"/>
                </a:ext>
              </a:extLst>
            </p:cNvPr>
            <p:cNvSpPr/>
            <p:nvPr/>
          </p:nvSpPr>
          <p:spPr>
            <a:xfrm>
              <a:off x="1071599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347BD405-512D-4513-995F-15AA58BAB635}"/>
                </a:ext>
              </a:extLst>
            </p:cNvPr>
            <p:cNvSpPr/>
            <p:nvPr/>
          </p:nvSpPr>
          <p:spPr>
            <a:xfrm>
              <a:off x="10919613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C78F6DCD-FC99-4BFB-9B07-877656F2369D}"/>
                </a:ext>
              </a:extLst>
            </p:cNvPr>
            <p:cNvSpPr/>
            <p:nvPr/>
          </p:nvSpPr>
          <p:spPr>
            <a:xfrm>
              <a:off x="11123229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E375DEF0-8C08-4C40-BE6C-1336CC9C11E3}"/>
                </a:ext>
              </a:extLst>
            </p:cNvPr>
            <p:cNvSpPr/>
            <p:nvPr/>
          </p:nvSpPr>
          <p:spPr>
            <a:xfrm>
              <a:off x="11326845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DB4E1A7-AFE1-4645-83B0-1FE19B180F30}"/>
                </a:ext>
              </a:extLst>
            </p:cNvPr>
            <p:cNvSpPr/>
            <p:nvPr/>
          </p:nvSpPr>
          <p:spPr>
            <a:xfrm>
              <a:off x="11530461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FC4C77D7-2A85-4ACB-B59E-83FDEB936E19}"/>
                </a:ext>
              </a:extLst>
            </p:cNvPr>
            <p:cNvSpPr/>
            <p:nvPr/>
          </p:nvSpPr>
          <p:spPr>
            <a:xfrm>
              <a:off x="11734077" y="715418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2643A34C-09A7-4DD3-9710-1849E5AF505E}"/>
              </a:ext>
            </a:extLst>
          </p:cNvPr>
          <p:cNvSpPr/>
          <p:nvPr/>
        </p:nvSpPr>
        <p:spPr>
          <a:xfrm rot="10800000" flipH="1">
            <a:off x="-1" y="6082829"/>
            <a:ext cx="12192000" cy="775170"/>
          </a:xfrm>
          <a:custGeom>
            <a:avLst/>
            <a:gdLst>
              <a:gd name="connsiteX0" fmla="*/ 3018572 w 12192000"/>
              <a:gd name="connsiteY0" fmla="*/ 774887 h 775170"/>
              <a:gd name="connsiteX1" fmla="*/ 4764619 w 12192000"/>
              <a:gd name="connsiteY1" fmla="*/ 486795 h 775170"/>
              <a:gd name="connsiteX2" fmla="*/ 11998243 w 12192000"/>
              <a:gd name="connsiteY2" fmla="*/ 693672 h 775170"/>
              <a:gd name="connsiteX3" fmla="*/ 12192000 w 12192000"/>
              <a:gd name="connsiteY3" fmla="*/ 652325 h 775170"/>
              <a:gd name="connsiteX4" fmla="*/ 12192000 w 12192000"/>
              <a:gd name="connsiteY4" fmla="*/ 0 h 775170"/>
              <a:gd name="connsiteX5" fmla="*/ 0 w 12192000"/>
              <a:gd name="connsiteY5" fmla="*/ 0 h 775170"/>
              <a:gd name="connsiteX6" fmla="*/ 0 w 12192000"/>
              <a:gd name="connsiteY6" fmla="*/ 348663 h 775170"/>
              <a:gd name="connsiteX7" fmla="*/ 274783 w 12192000"/>
              <a:gd name="connsiteY7" fmla="*/ 394605 h 775170"/>
              <a:gd name="connsiteX8" fmla="*/ 3018572 w 12192000"/>
              <a:gd name="connsiteY8" fmla="*/ 774887 h 7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775170">
                <a:moveTo>
                  <a:pt x="3018572" y="774887"/>
                </a:moveTo>
                <a:cubicBezTo>
                  <a:pt x="3600588" y="780436"/>
                  <a:pt x="4182603" y="705318"/>
                  <a:pt x="4764619" y="486795"/>
                </a:cubicBezTo>
                <a:cubicBezTo>
                  <a:pt x="7175827" y="-418516"/>
                  <a:pt x="9587035" y="1137486"/>
                  <a:pt x="11998243" y="693672"/>
                </a:cubicBezTo>
                <a:lnTo>
                  <a:pt x="12192000" y="652325"/>
                </a:lnTo>
                <a:lnTo>
                  <a:pt x="12192000" y="0"/>
                </a:lnTo>
                <a:lnTo>
                  <a:pt x="0" y="0"/>
                </a:lnTo>
                <a:lnTo>
                  <a:pt x="0" y="348663"/>
                </a:lnTo>
                <a:lnTo>
                  <a:pt x="274783" y="394605"/>
                </a:lnTo>
                <a:cubicBezTo>
                  <a:pt x="1189379" y="558254"/>
                  <a:pt x="2103976" y="766168"/>
                  <a:pt x="3018572" y="7748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alpha val="74000"/>
                  <a:lumMod val="44000"/>
                </a:schemeClr>
              </a:gs>
              <a:gs pos="43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8144FCE4-8788-457A-A5C2-DBFDABD53912}"/>
              </a:ext>
            </a:extLst>
          </p:cNvPr>
          <p:cNvSpPr/>
          <p:nvPr/>
        </p:nvSpPr>
        <p:spPr>
          <a:xfrm rot="5400000">
            <a:off x="7651251" y="2836659"/>
            <a:ext cx="45719" cy="464080"/>
          </a:xfrm>
          <a:prstGeom prst="round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163E6EF-3D95-4294-B2D6-6BA1BED42581}"/>
              </a:ext>
            </a:extLst>
          </p:cNvPr>
          <p:cNvSpPr/>
          <p:nvPr/>
        </p:nvSpPr>
        <p:spPr>
          <a:xfrm rot="5400000">
            <a:off x="11453606" y="2845580"/>
            <a:ext cx="45719" cy="464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69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>
            <a:extLst>
              <a:ext uri="{FF2B5EF4-FFF2-40B4-BE49-F238E27FC236}">
                <a16:creationId xmlns:a16="http://schemas.microsoft.com/office/drawing/2014/main" id="{4E46D888-30CE-4291-83C9-C86C5EDB77A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300696" y="1832887"/>
            <a:ext cx="597102" cy="5973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DEB4EC-620D-4E8B-914D-E534701AEB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096670" y="1656525"/>
            <a:ext cx="4378849" cy="371513"/>
          </a:xfrm>
          <a:prstGeom prst="rect">
            <a:avLst/>
          </a:prstGeom>
          <a:noFill/>
        </p:spPr>
        <p:txBody>
          <a:bodyPr wrap="square" lIns="90000" tIns="46800" rIns="90000" bIns="0" rtlCol="0" anchor="b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b="1" spc="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cs typeface="+mn-cs"/>
                <a:sym typeface="+mn-ea"/>
              </a:rPr>
              <a:t>人才培养项目</a:t>
            </a:r>
            <a:endParaRPr lang="zh-CN" altLang="en-US" sz="1600" dirty="0">
              <a:solidFill>
                <a:schemeClr val="bg1"/>
              </a:solidFill>
              <a:latin typeface="+mn-ea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2F75A77-F89A-4053-8C94-6832A3F9F47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96000" y="2027353"/>
            <a:ext cx="4379519" cy="6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金牌店长培养、菁英计划、中级导购培养、新员工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9811AF2-16CA-4E14-BE62-D8AB60943F4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300696" y="3289948"/>
            <a:ext cx="597102" cy="59734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13D3217-8E7E-4E8C-A4FF-96B26C2EFA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670" y="3129597"/>
            <a:ext cx="4378849" cy="371513"/>
          </a:xfrm>
          <a:prstGeom prst="rect">
            <a:avLst/>
          </a:prstGeom>
          <a:noFill/>
        </p:spPr>
        <p:txBody>
          <a:bodyPr wrap="square" lIns="90000" tIns="46800" rIns="90000" bIns="0" rtlCol="0" anchor="b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b="1" spc="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标准推进项目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0B8B857-8AC6-4295-BAF4-AEBB336BA71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096000" y="3500425"/>
            <a:ext cx="4379519" cy="6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服务标准、全国标准执行</a:t>
            </a:r>
            <a:endParaRPr lang="en-US" altLang="zh-CN" sz="1200" spc="15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D2D700D6-150E-4A67-A076-641B852A164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300696" y="4747009"/>
            <a:ext cx="597102" cy="5973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2D220A2-0130-43E6-917F-78F9DD75A7A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096670" y="4602669"/>
            <a:ext cx="4378849" cy="371513"/>
          </a:xfrm>
          <a:prstGeom prst="rect">
            <a:avLst/>
          </a:prstGeom>
          <a:noFill/>
        </p:spPr>
        <p:txBody>
          <a:bodyPr wrap="square" lIns="90000" tIns="46800" rIns="90000" bIns="0" rtlCol="0" anchor="b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b="1" spc="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600" dirty="0">
                <a:solidFill>
                  <a:schemeClr val="bg1"/>
                </a:solidFill>
                <a:sym typeface="+mn-ea"/>
              </a:rPr>
              <a:t>运营改善项目</a:t>
            </a:r>
            <a:endParaRPr lang="zh-CN" altLang="en-US" sz="1600" dirty="0">
              <a:solidFill>
                <a:schemeClr val="bg1"/>
              </a:solidFill>
              <a:sym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93253C-C527-40B0-8408-D6E1CED29F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096000" y="4973497"/>
            <a:ext cx="4379519" cy="61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0" rIns="90000" bIns="46800" anchor="ctr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ts val="400"/>
              </a:spcBef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zh-CN" altLang="en-US" sz="12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新品培训、产品知识、线上学习跟进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837E09F-0486-4B91-83D0-AA3AE9221A5D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下半年工作计划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B16298-99A4-4D02-B51E-EB76E7A6F106}"/>
              </a:ext>
            </a:extLst>
          </p:cNvPr>
          <p:cNvSpPr txBox="1"/>
          <p:nvPr/>
        </p:nvSpPr>
        <p:spPr>
          <a:xfrm>
            <a:off x="1979425" y="2838852"/>
            <a:ext cx="2931886" cy="1457061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4800" b="1" i="1" dirty="0">
                <a:solidFill>
                  <a:schemeClr val="bg1"/>
                </a:solidFill>
              </a:rPr>
              <a:t>重点项目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5D44397-9CF2-41FC-BECC-C9EEA4F6B074}"/>
              </a:ext>
            </a:extLst>
          </p:cNvPr>
          <p:cNvCxnSpPr>
            <a:cxnSpLocks/>
          </p:cNvCxnSpPr>
          <p:nvPr/>
        </p:nvCxnSpPr>
        <p:spPr>
          <a:xfrm>
            <a:off x="1979425" y="4011558"/>
            <a:ext cx="2577726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59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>
            <a:extLst>
              <a:ext uri="{FF2B5EF4-FFF2-40B4-BE49-F238E27FC236}">
                <a16:creationId xmlns:a16="http://schemas.microsoft.com/office/drawing/2014/main" id="{7AACB52F-0952-469E-96A1-C9381ADAE3B2}"/>
              </a:ext>
            </a:extLst>
          </p:cNvPr>
          <p:cNvGrpSpPr/>
          <p:nvPr/>
        </p:nvGrpSpPr>
        <p:grpSpPr>
          <a:xfrm>
            <a:off x="1799178" y="1651234"/>
            <a:ext cx="2133781" cy="1045992"/>
            <a:chOff x="1658314" y="2349127"/>
            <a:chExt cx="2133781" cy="104599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A4DBF8D1-9BD7-4917-8C30-100252E46018}"/>
                </a:ext>
              </a:extLst>
            </p:cNvPr>
            <p:cNvSpPr txBox="1"/>
            <p:nvPr/>
          </p:nvSpPr>
          <p:spPr>
            <a:xfrm>
              <a:off x="165831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晋升课程迭代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63A35DC4-8DC1-43D5-9592-419860F7A852}"/>
                </a:ext>
              </a:extLst>
            </p:cNvPr>
            <p:cNvSpPr txBox="1"/>
            <p:nvPr/>
          </p:nvSpPr>
          <p:spPr>
            <a:xfrm>
              <a:off x="2031330" y="2687681"/>
              <a:ext cx="1518375" cy="707438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根据员工课程规划进行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“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导购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”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级别课程迭代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9C6E79F-CA33-453E-9E59-1075F689CC8E}"/>
              </a:ext>
            </a:extLst>
          </p:cNvPr>
          <p:cNvGrpSpPr/>
          <p:nvPr/>
        </p:nvGrpSpPr>
        <p:grpSpPr>
          <a:xfrm>
            <a:off x="8172854" y="1654978"/>
            <a:ext cx="2402013" cy="1466905"/>
            <a:chOff x="1657679" y="2349127"/>
            <a:chExt cx="2402013" cy="1466905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0CCDD5E4-113F-4045-BE67-DC6BA3149848}"/>
                </a:ext>
              </a:extLst>
            </p:cNvPr>
            <p:cNvSpPr txBox="1"/>
            <p:nvPr/>
          </p:nvSpPr>
          <p:spPr>
            <a:xfrm>
              <a:off x="165831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培养目标梳理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D48DD6D9-F58A-4AAB-AC9A-15FD23293300}"/>
                </a:ext>
              </a:extLst>
            </p:cNvPr>
            <p:cNvSpPr txBox="1"/>
            <p:nvPr/>
          </p:nvSpPr>
          <p:spPr>
            <a:xfrm>
              <a:off x="1657679" y="2687582"/>
              <a:ext cx="2402013" cy="1128450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与人资、主管沟通，店长及员工确认，开展半年、季度的各层级人员培养目标    （高级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人、资深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8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人、超级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、初店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4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人、店长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人，共计</a:t>
              </a:r>
              <a:r>
                <a:rPr lang="en-US" altLang="zh-CN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26</a:t>
              </a: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人）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5C5DE792-1B13-490E-922B-05DF10265CB3}"/>
              </a:ext>
            </a:extLst>
          </p:cNvPr>
          <p:cNvGrpSpPr/>
          <p:nvPr/>
        </p:nvGrpSpPr>
        <p:grpSpPr>
          <a:xfrm>
            <a:off x="1489014" y="4620912"/>
            <a:ext cx="2354110" cy="1247772"/>
            <a:chOff x="1658314" y="2349127"/>
            <a:chExt cx="2354110" cy="1247772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DF524473-D0B3-4820-A050-0998383891C6}"/>
                </a:ext>
              </a:extLst>
            </p:cNvPr>
            <p:cNvSpPr txBox="1"/>
            <p:nvPr/>
          </p:nvSpPr>
          <p:spPr>
            <a:xfrm>
              <a:off x="165831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1600" b="1" dirty="0">
                  <a:solidFill>
                    <a:schemeClr val="accent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专人专项辅导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AC1426CC-A9F8-4B01-9577-400DCA70E94F}"/>
                </a:ext>
              </a:extLst>
            </p:cNvPr>
            <p:cNvSpPr txBox="1"/>
            <p:nvPr/>
          </p:nvSpPr>
          <p:spPr>
            <a:xfrm>
              <a:off x="2374325" y="2678955"/>
              <a:ext cx="1638099" cy="91794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在确定人员的基础上进行月月跟进，针对缺失项进行赋能带训提升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4877E37C-ED2A-4B44-B678-110F9A8128DD}"/>
              </a:ext>
            </a:extLst>
          </p:cNvPr>
          <p:cNvGrpSpPr/>
          <p:nvPr/>
        </p:nvGrpSpPr>
        <p:grpSpPr>
          <a:xfrm>
            <a:off x="8173489" y="4674682"/>
            <a:ext cx="2133781" cy="795888"/>
            <a:chOff x="1658314" y="2349127"/>
            <a:chExt cx="2133781" cy="795888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169046B-0E16-456A-B4F6-771C96699B7A}"/>
                </a:ext>
              </a:extLst>
            </p:cNvPr>
            <p:cNvSpPr txBox="1"/>
            <p:nvPr/>
          </p:nvSpPr>
          <p:spPr>
            <a:xfrm>
              <a:off x="1658314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晋升达成</a:t>
              </a:r>
              <a:r>
                <a:rPr lang="en-US" altLang="zh-CN" sz="1600" b="1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70%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674A6A8-6263-49C7-9B55-99612732CB6C}"/>
                </a:ext>
              </a:extLst>
            </p:cNvPr>
            <p:cNvSpPr txBox="1"/>
            <p:nvPr/>
          </p:nvSpPr>
          <p:spPr>
            <a:xfrm>
              <a:off x="1672993" y="2685910"/>
              <a:ext cx="1912064" cy="459105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通过梳理、带训、跟进，达成晋升匹配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70%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的目标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C4075DBB-68A1-4213-A5BA-C97F0BCFD9F2}"/>
              </a:ext>
            </a:extLst>
          </p:cNvPr>
          <p:cNvGrpSpPr/>
          <p:nvPr/>
        </p:nvGrpSpPr>
        <p:grpSpPr>
          <a:xfrm>
            <a:off x="3925861" y="1711609"/>
            <a:ext cx="3924222" cy="3946240"/>
            <a:chOff x="3925861" y="1711609"/>
            <a:chExt cx="3924222" cy="3946240"/>
          </a:xfrm>
        </p:grpSpPr>
        <p:sp>
          <p:nvSpPr>
            <p:cNvPr id="38" name="泪滴形 37">
              <a:extLst>
                <a:ext uri="{FF2B5EF4-FFF2-40B4-BE49-F238E27FC236}">
                  <a16:creationId xmlns:a16="http://schemas.microsoft.com/office/drawing/2014/main" id="{66166E8E-133F-48E3-8233-285C86303C40}"/>
                </a:ext>
              </a:extLst>
            </p:cNvPr>
            <p:cNvSpPr/>
            <p:nvPr/>
          </p:nvSpPr>
          <p:spPr>
            <a:xfrm rot="16200000">
              <a:off x="3932947" y="1708469"/>
              <a:ext cx="1924692" cy="1938863"/>
            </a:xfrm>
            <a:prstGeom prst="teardrop">
              <a:avLst>
                <a:gd name="adj" fmla="val 10170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泪滴形 38">
              <a:extLst>
                <a:ext uri="{FF2B5EF4-FFF2-40B4-BE49-F238E27FC236}">
                  <a16:creationId xmlns:a16="http://schemas.microsoft.com/office/drawing/2014/main" id="{C513313E-802C-4653-AFAE-D9B4FD94E3B8}"/>
                </a:ext>
              </a:extLst>
            </p:cNvPr>
            <p:cNvSpPr/>
            <p:nvPr/>
          </p:nvSpPr>
          <p:spPr>
            <a:xfrm>
              <a:off x="5921918" y="1711609"/>
              <a:ext cx="1928165" cy="1937577"/>
            </a:xfrm>
            <a:prstGeom prst="teardrop">
              <a:avLst>
                <a:gd name="adj" fmla="val 9987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泪滴形 39">
              <a:extLst>
                <a:ext uri="{FF2B5EF4-FFF2-40B4-BE49-F238E27FC236}">
                  <a16:creationId xmlns:a16="http://schemas.microsoft.com/office/drawing/2014/main" id="{4B335CD7-905F-455D-BAA5-536C5A87B6D2}"/>
                </a:ext>
              </a:extLst>
            </p:cNvPr>
            <p:cNvSpPr/>
            <p:nvPr/>
          </p:nvSpPr>
          <p:spPr>
            <a:xfrm rot="10800000">
              <a:off x="3925861" y="3712335"/>
              <a:ext cx="1924692" cy="1924693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>
              <a:extLst>
                <a:ext uri="{FF2B5EF4-FFF2-40B4-BE49-F238E27FC236}">
                  <a16:creationId xmlns:a16="http://schemas.microsoft.com/office/drawing/2014/main" id="{A7A6A16A-CAFE-4B3B-9AC7-D40DD6A621F3}"/>
                </a:ext>
              </a:extLst>
            </p:cNvPr>
            <p:cNvSpPr/>
            <p:nvPr/>
          </p:nvSpPr>
          <p:spPr>
            <a:xfrm rot="5400000">
              <a:off x="5913468" y="3721235"/>
              <a:ext cx="1948537" cy="1924692"/>
            </a:xfrm>
            <a:prstGeom prst="teardrop">
              <a:avLst>
                <a:gd name="adj" fmla="val 98388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559AD625-19A9-427E-86D2-B70E5972E5DF}"/>
                </a:ext>
              </a:extLst>
            </p:cNvPr>
            <p:cNvSpPr/>
            <p:nvPr/>
          </p:nvSpPr>
          <p:spPr>
            <a:xfrm>
              <a:off x="4671641" y="2517065"/>
              <a:ext cx="2357823" cy="2264241"/>
            </a:xfrm>
            <a:prstGeom prst="ellipse">
              <a:avLst/>
            </a:prstGeom>
            <a:solidFill>
              <a:schemeClr val="bg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ouchscreen" title="Icon of a closed hand with one finger touching a screen">
              <a:extLst>
                <a:ext uri="{FF2B5EF4-FFF2-40B4-BE49-F238E27FC236}">
                  <a16:creationId xmlns:a16="http://schemas.microsoft.com/office/drawing/2014/main" id="{3E632B41-3074-49B5-9948-4B111D1E33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029464" y="2150698"/>
              <a:ext cx="382434" cy="358570"/>
            </a:xfrm>
            <a:custGeom>
              <a:avLst/>
              <a:gdLst>
                <a:gd name="T0" fmla="*/ 1917 w 3772"/>
                <a:gd name="T1" fmla="*/ 1791 h 3535"/>
                <a:gd name="T2" fmla="*/ 1917 w 3772"/>
                <a:gd name="T3" fmla="*/ 1985 h 3535"/>
                <a:gd name="T4" fmla="*/ 1917 w 3772"/>
                <a:gd name="T5" fmla="*/ 1123 h 3535"/>
                <a:gd name="T6" fmla="*/ 1745 w 3772"/>
                <a:gd name="T7" fmla="*/ 951 h 3535"/>
                <a:gd name="T8" fmla="*/ 1573 w 3772"/>
                <a:gd name="T9" fmla="*/ 1123 h 3535"/>
                <a:gd name="T10" fmla="*/ 1573 w 3772"/>
                <a:gd name="T11" fmla="*/ 1135 h 3535"/>
                <a:gd name="T12" fmla="*/ 1573 w 3772"/>
                <a:gd name="T13" fmla="*/ 2527 h 3535"/>
                <a:gd name="T14" fmla="*/ 1469 w 3772"/>
                <a:gd name="T15" fmla="*/ 2569 h 3535"/>
                <a:gd name="T16" fmla="*/ 1282 w 3772"/>
                <a:gd name="T17" fmla="*/ 2383 h 3535"/>
                <a:gd name="T18" fmla="*/ 1023 w 3772"/>
                <a:gd name="T19" fmla="*/ 2383 h 3535"/>
                <a:gd name="T20" fmla="*/ 1023 w 3772"/>
                <a:gd name="T21" fmla="*/ 2641 h 3535"/>
                <a:gd name="T22" fmla="*/ 1659 w 3772"/>
                <a:gd name="T23" fmla="*/ 3277 h 3535"/>
                <a:gd name="T24" fmla="*/ 2262 w 3772"/>
                <a:gd name="T25" fmla="*/ 3535 h 3535"/>
                <a:gd name="T26" fmla="*/ 2951 w 3772"/>
                <a:gd name="T27" fmla="*/ 2846 h 3535"/>
                <a:gd name="T28" fmla="*/ 2951 w 3772"/>
                <a:gd name="T29" fmla="*/ 2184 h 3535"/>
                <a:gd name="T30" fmla="*/ 2820 w 3772"/>
                <a:gd name="T31" fmla="*/ 2017 h 3535"/>
                <a:gd name="T32" fmla="*/ 1917 w 3772"/>
                <a:gd name="T33" fmla="*/ 1791 h 3535"/>
                <a:gd name="T34" fmla="*/ 1917 w 3772"/>
                <a:gd name="T35" fmla="*/ 1123 h 3535"/>
                <a:gd name="T36" fmla="*/ 1917 w 3772"/>
                <a:gd name="T37" fmla="*/ 1602 h 3535"/>
                <a:gd name="T38" fmla="*/ 2254 w 3772"/>
                <a:gd name="T39" fmla="*/ 1123 h 3535"/>
                <a:gd name="T40" fmla="*/ 1744 w 3772"/>
                <a:gd name="T41" fmla="*/ 614 h 3535"/>
                <a:gd name="T42" fmla="*/ 1235 w 3772"/>
                <a:gd name="T43" fmla="*/ 1123 h 3535"/>
                <a:gd name="T44" fmla="*/ 1573 w 3772"/>
                <a:gd name="T45" fmla="*/ 1603 h 3535"/>
                <a:gd name="T46" fmla="*/ 2951 w 3772"/>
                <a:gd name="T47" fmla="*/ 2672 h 3535"/>
                <a:gd name="T48" fmla="*/ 3657 w 3772"/>
                <a:gd name="T49" fmla="*/ 2672 h 3535"/>
                <a:gd name="T50" fmla="*/ 3772 w 3772"/>
                <a:gd name="T51" fmla="*/ 2557 h 3535"/>
                <a:gd name="T52" fmla="*/ 3772 w 3772"/>
                <a:gd name="T53" fmla="*/ 115 h 3535"/>
                <a:gd name="T54" fmla="*/ 3657 w 3772"/>
                <a:gd name="T55" fmla="*/ 0 h 3535"/>
                <a:gd name="T56" fmla="*/ 115 w 3772"/>
                <a:gd name="T57" fmla="*/ 0 h 3535"/>
                <a:gd name="T58" fmla="*/ 0 w 3772"/>
                <a:gd name="T59" fmla="*/ 115 h 3535"/>
                <a:gd name="T60" fmla="*/ 0 w 3772"/>
                <a:gd name="T61" fmla="*/ 2557 h 3535"/>
                <a:gd name="T62" fmla="*/ 115 w 3772"/>
                <a:gd name="T63" fmla="*/ 2672 h 3535"/>
                <a:gd name="T64" fmla="*/ 1054 w 3772"/>
                <a:gd name="T65" fmla="*/ 2672 h 3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2" h="3535">
                  <a:moveTo>
                    <a:pt x="1917" y="1791"/>
                  </a:moveTo>
                  <a:cubicBezTo>
                    <a:pt x="1917" y="1985"/>
                    <a:pt x="1917" y="1985"/>
                    <a:pt x="1917" y="1985"/>
                  </a:cubicBezTo>
                  <a:moveTo>
                    <a:pt x="1917" y="1123"/>
                  </a:moveTo>
                  <a:cubicBezTo>
                    <a:pt x="1917" y="1028"/>
                    <a:pt x="1840" y="951"/>
                    <a:pt x="1745" y="951"/>
                  </a:cubicBezTo>
                  <a:cubicBezTo>
                    <a:pt x="1650" y="951"/>
                    <a:pt x="1573" y="1028"/>
                    <a:pt x="1573" y="1123"/>
                  </a:cubicBezTo>
                  <a:cubicBezTo>
                    <a:pt x="1573" y="1123"/>
                    <a:pt x="1573" y="1127"/>
                    <a:pt x="1573" y="1135"/>
                  </a:cubicBezTo>
                  <a:cubicBezTo>
                    <a:pt x="1573" y="1252"/>
                    <a:pt x="1573" y="2194"/>
                    <a:pt x="1573" y="2527"/>
                  </a:cubicBezTo>
                  <a:cubicBezTo>
                    <a:pt x="1573" y="2581"/>
                    <a:pt x="1507" y="2608"/>
                    <a:pt x="1469" y="2569"/>
                  </a:cubicBezTo>
                  <a:cubicBezTo>
                    <a:pt x="1282" y="2383"/>
                    <a:pt x="1282" y="2383"/>
                    <a:pt x="1282" y="2383"/>
                  </a:cubicBezTo>
                  <a:cubicBezTo>
                    <a:pt x="1210" y="2311"/>
                    <a:pt x="1095" y="2311"/>
                    <a:pt x="1023" y="2383"/>
                  </a:cubicBezTo>
                  <a:cubicBezTo>
                    <a:pt x="952" y="2454"/>
                    <a:pt x="952" y="2570"/>
                    <a:pt x="1023" y="2641"/>
                  </a:cubicBezTo>
                  <a:cubicBezTo>
                    <a:pt x="1659" y="3277"/>
                    <a:pt x="1659" y="3277"/>
                    <a:pt x="1659" y="3277"/>
                  </a:cubicBezTo>
                  <a:cubicBezTo>
                    <a:pt x="1813" y="3436"/>
                    <a:pt x="2026" y="3535"/>
                    <a:pt x="2262" y="3535"/>
                  </a:cubicBezTo>
                  <a:cubicBezTo>
                    <a:pt x="2643" y="3535"/>
                    <a:pt x="2951" y="3227"/>
                    <a:pt x="2951" y="2846"/>
                  </a:cubicBezTo>
                  <a:cubicBezTo>
                    <a:pt x="2951" y="2184"/>
                    <a:pt x="2951" y="2184"/>
                    <a:pt x="2951" y="2184"/>
                  </a:cubicBezTo>
                  <a:cubicBezTo>
                    <a:pt x="2951" y="2105"/>
                    <a:pt x="2897" y="2036"/>
                    <a:pt x="2820" y="2017"/>
                  </a:cubicBezTo>
                  <a:cubicBezTo>
                    <a:pt x="1917" y="1791"/>
                    <a:pt x="1917" y="1791"/>
                    <a:pt x="1917" y="1791"/>
                  </a:cubicBezTo>
                  <a:lnTo>
                    <a:pt x="1917" y="1123"/>
                  </a:lnTo>
                  <a:close/>
                  <a:moveTo>
                    <a:pt x="1917" y="1602"/>
                  </a:moveTo>
                  <a:cubicBezTo>
                    <a:pt x="2114" y="1532"/>
                    <a:pt x="2254" y="1344"/>
                    <a:pt x="2254" y="1123"/>
                  </a:cubicBezTo>
                  <a:cubicBezTo>
                    <a:pt x="2254" y="842"/>
                    <a:pt x="2026" y="614"/>
                    <a:pt x="1744" y="614"/>
                  </a:cubicBezTo>
                  <a:cubicBezTo>
                    <a:pt x="1463" y="614"/>
                    <a:pt x="1235" y="842"/>
                    <a:pt x="1235" y="1123"/>
                  </a:cubicBezTo>
                  <a:cubicBezTo>
                    <a:pt x="1235" y="1344"/>
                    <a:pt x="1376" y="1532"/>
                    <a:pt x="1573" y="1603"/>
                  </a:cubicBezTo>
                  <a:moveTo>
                    <a:pt x="2951" y="2672"/>
                  </a:moveTo>
                  <a:cubicBezTo>
                    <a:pt x="3657" y="2672"/>
                    <a:pt x="3657" y="2672"/>
                    <a:pt x="3657" y="2672"/>
                  </a:cubicBezTo>
                  <a:cubicBezTo>
                    <a:pt x="3720" y="2672"/>
                    <a:pt x="3772" y="2621"/>
                    <a:pt x="3772" y="2557"/>
                  </a:cubicBezTo>
                  <a:cubicBezTo>
                    <a:pt x="3772" y="115"/>
                    <a:pt x="3772" y="115"/>
                    <a:pt x="3772" y="115"/>
                  </a:cubicBezTo>
                  <a:cubicBezTo>
                    <a:pt x="3772" y="51"/>
                    <a:pt x="3720" y="0"/>
                    <a:pt x="3657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5"/>
                  </a:cubicBezTo>
                  <a:cubicBezTo>
                    <a:pt x="0" y="2557"/>
                    <a:pt x="0" y="2557"/>
                    <a:pt x="0" y="2557"/>
                  </a:cubicBezTo>
                  <a:cubicBezTo>
                    <a:pt x="0" y="2621"/>
                    <a:pt x="51" y="2672"/>
                    <a:pt x="115" y="2672"/>
                  </a:cubicBezTo>
                  <a:cubicBezTo>
                    <a:pt x="1054" y="2672"/>
                    <a:pt x="1054" y="2672"/>
                    <a:pt x="1054" y="2672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882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</a:endParaRPr>
            </a:p>
          </p:txBody>
        </p:sp>
        <p:sp>
          <p:nvSpPr>
            <p:cNvPr id="26" name="people_23" title="Icon of a person with a chat bubble above them">
              <a:extLst>
                <a:ext uri="{FF2B5EF4-FFF2-40B4-BE49-F238E27FC236}">
                  <a16:creationId xmlns:a16="http://schemas.microsoft.com/office/drawing/2014/main" id="{046D7196-B2D6-43F4-A01A-8CB5DCE44B1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165895" y="5002085"/>
              <a:ext cx="362405" cy="358570"/>
            </a:xfrm>
            <a:custGeom>
              <a:avLst/>
              <a:gdLst>
                <a:gd name="T0" fmla="*/ 75 w 275"/>
                <a:gd name="T1" fmla="*/ 34 h 273"/>
                <a:gd name="T2" fmla="*/ 75 w 275"/>
                <a:gd name="T3" fmla="*/ 0 h 273"/>
                <a:gd name="T4" fmla="*/ 275 w 275"/>
                <a:gd name="T5" fmla="*/ 0 h 273"/>
                <a:gd name="T6" fmla="*/ 275 w 275"/>
                <a:gd name="T7" fmla="*/ 125 h 273"/>
                <a:gd name="T8" fmla="*/ 247 w 275"/>
                <a:gd name="T9" fmla="*/ 125 h 273"/>
                <a:gd name="T10" fmla="*/ 203 w 275"/>
                <a:gd name="T11" fmla="*/ 170 h 273"/>
                <a:gd name="T12" fmla="*/ 203 w 275"/>
                <a:gd name="T13" fmla="*/ 127 h 273"/>
                <a:gd name="T14" fmla="*/ 181 w 275"/>
                <a:gd name="T15" fmla="*/ 127 h 273"/>
                <a:gd name="T16" fmla="*/ 92 w 275"/>
                <a:gd name="T17" fmla="*/ 71 h 273"/>
                <a:gd name="T18" fmla="*/ 38 w 275"/>
                <a:gd name="T19" fmla="*/ 126 h 273"/>
                <a:gd name="T20" fmla="*/ 92 w 275"/>
                <a:gd name="T21" fmla="*/ 181 h 273"/>
                <a:gd name="T22" fmla="*/ 147 w 275"/>
                <a:gd name="T23" fmla="*/ 126 h 273"/>
                <a:gd name="T24" fmla="*/ 92 w 275"/>
                <a:gd name="T25" fmla="*/ 71 h 273"/>
                <a:gd name="T26" fmla="*/ 185 w 275"/>
                <a:gd name="T27" fmla="*/ 273 h 273"/>
                <a:gd name="T28" fmla="*/ 92 w 275"/>
                <a:gd name="T29" fmla="*/ 181 h 273"/>
                <a:gd name="T30" fmla="*/ 0 w 275"/>
                <a:gd name="T31" fmla="*/ 27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5" h="273">
                  <a:moveTo>
                    <a:pt x="75" y="34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5" y="125"/>
                    <a:pt x="275" y="125"/>
                    <a:pt x="275" y="125"/>
                  </a:cubicBezTo>
                  <a:cubicBezTo>
                    <a:pt x="247" y="125"/>
                    <a:pt x="247" y="125"/>
                    <a:pt x="247" y="125"/>
                  </a:cubicBezTo>
                  <a:cubicBezTo>
                    <a:pt x="203" y="170"/>
                    <a:pt x="203" y="170"/>
                    <a:pt x="203" y="170"/>
                  </a:cubicBezTo>
                  <a:cubicBezTo>
                    <a:pt x="203" y="127"/>
                    <a:pt x="203" y="127"/>
                    <a:pt x="203" y="127"/>
                  </a:cubicBezTo>
                  <a:cubicBezTo>
                    <a:pt x="181" y="127"/>
                    <a:pt x="181" y="127"/>
                    <a:pt x="181" y="127"/>
                  </a:cubicBezTo>
                  <a:moveTo>
                    <a:pt x="92" y="71"/>
                  </a:moveTo>
                  <a:cubicBezTo>
                    <a:pt x="62" y="71"/>
                    <a:pt x="38" y="96"/>
                    <a:pt x="38" y="126"/>
                  </a:cubicBezTo>
                  <a:cubicBezTo>
                    <a:pt x="38" y="156"/>
                    <a:pt x="62" y="181"/>
                    <a:pt x="92" y="181"/>
                  </a:cubicBezTo>
                  <a:cubicBezTo>
                    <a:pt x="123" y="181"/>
                    <a:pt x="147" y="156"/>
                    <a:pt x="147" y="126"/>
                  </a:cubicBezTo>
                  <a:cubicBezTo>
                    <a:pt x="147" y="96"/>
                    <a:pt x="123" y="71"/>
                    <a:pt x="92" y="71"/>
                  </a:cubicBezTo>
                  <a:close/>
                  <a:moveTo>
                    <a:pt x="185" y="273"/>
                  </a:moveTo>
                  <a:cubicBezTo>
                    <a:pt x="185" y="222"/>
                    <a:pt x="144" y="181"/>
                    <a:pt x="92" y="181"/>
                  </a:cubicBezTo>
                  <a:cubicBezTo>
                    <a:pt x="41" y="181"/>
                    <a:pt x="0" y="222"/>
                    <a:pt x="0" y="273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 dirty="0"/>
            </a:p>
          </p:txBody>
        </p:sp>
        <p:sp>
          <p:nvSpPr>
            <p:cNvPr id="27" name="Books" title="Icon of a stack of books">
              <a:extLst>
                <a:ext uri="{FF2B5EF4-FFF2-40B4-BE49-F238E27FC236}">
                  <a16:creationId xmlns:a16="http://schemas.microsoft.com/office/drawing/2014/main" id="{C9E55AFE-D83E-4ED6-88DC-87C7AE7FE06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037283" y="1893301"/>
              <a:ext cx="454130" cy="358570"/>
            </a:xfrm>
            <a:custGeom>
              <a:avLst/>
              <a:gdLst>
                <a:gd name="T0" fmla="*/ 3195 w 3452"/>
                <a:gd name="T1" fmla="*/ 1671 h 2724"/>
                <a:gd name="T2" fmla="*/ 309 w 3452"/>
                <a:gd name="T3" fmla="*/ 1671 h 2724"/>
                <a:gd name="T4" fmla="*/ 0 w 3452"/>
                <a:gd name="T5" fmla="*/ 1362 h 2724"/>
                <a:gd name="T6" fmla="*/ 309 w 3452"/>
                <a:gd name="T7" fmla="*/ 1053 h 2724"/>
                <a:gd name="T8" fmla="*/ 3195 w 3452"/>
                <a:gd name="T9" fmla="*/ 1053 h 2724"/>
                <a:gd name="T10" fmla="*/ 3018 w 3452"/>
                <a:gd name="T11" fmla="*/ 1053 h 2724"/>
                <a:gd name="T12" fmla="*/ 2937 w 3452"/>
                <a:gd name="T13" fmla="*/ 1362 h 2724"/>
                <a:gd name="T14" fmla="*/ 3018 w 3452"/>
                <a:gd name="T15" fmla="*/ 1671 h 2724"/>
                <a:gd name="T16" fmla="*/ 3452 w 3452"/>
                <a:gd name="T17" fmla="*/ 0 h 2724"/>
                <a:gd name="T18" fmla="*/ 566 w 3452"/>
                <a:gd name="T19" fmla="*/ 0 h 2724"/>
                <a:gd name="T20" fmla="*/ 257 w 3452"/>
                <a:gd name="T21" fmla="*/ 309 h 2724"/>
                <a:gd name="T22" fmla="*/ 566 w 3452"/>
                <a:gd name="T23" fmla="*/ 618 h 2724"/>
                <a:gd name="T24" fmla="*/ 3452 w 3452"/>
                <a:gd name="T25" fmla="*/ 618 h 2724"/>
                <a:gd name="T26" fmla="*/ 3275 w 3452"/>
                <a:gd name="T27" fmla="*/ 0 h 2724"/>
                <a:gd name="T28" fmla="*/ 3195 w 3452"/>
                <a:gd name="T29" fmla="*/ 309 h 2724"/>
                <a:gd name="T30" fmla="*/ 3275 w 3452"/>
                <a:gd name="T31" fmla="*/ 618 h 2724"/>
                <a:gd name="T32" fmla="*/ 192 w 3452"/>
                <a:gd name="T33" fmla="*/ 2724 h 2724"/>
                <a:gd name="T34" fmla="*/ 3078 w 3452"/>
                <a:gd name="T35" fmla="*/ 2724 h 2724"/>
                <a:gd name="T36" fmla="*/ 3387 w 3452"/>
                <a:gd name="T37" fmla="*/ 2415 h 2724"/>
                <a:gd name="T38" fmla="*/ 3078 w 3452"/>
                <a:gd name="T39" fmla="*/ 2106 h 2724"/>
                <a:gd name="T40" fmla="*/ 192 w 3452"/>
                <a:gd name="T41" fmla="*/ 2106 h 2724"/>
                <a:gd name="T42" fmla="*/ 369 w 3452"/>
                <a:gd name="T43" fmla="*/ 2724 h 2724"/>
                <a:gd name="T44" fmla="*/ 450 w 3452"/>
                <a:gd name="T45" fmla="*/ 2415 h 2724"/>
                <a:gd name="T46" fmla="*/ 369 w 3452"/>
                <a:gd name="T47" fmla="*/ 2106 h 2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52" h="2724">
                  <a:moveTo>
                    <a:pt x="3195" y="1671"/>
                  </a:moveTo>
                  <a:cubicBezTo>
                    <a:pt x="309" y="1671"/>
                    <a:pt x="309" y="1671"/>
                    <a:pt x="309" y="1671"/>
                  </a:cubicBezTo>
                  <a:cubicBezTo>
                    <a:pt x="138" y="1671"/>
                    <a:pt x="0" y="1533"/>
                    <a:pt x="0" y="1362"/>
                  </a:cubicBezTo>
                  <a:cubicBezTo>
                    <a:pt x="0" y="1191"/>
                    <a:pt x="138" y="1053"/>
                    <a:pt x="309" y="1053"/>
                  </a:cubicBezTo>
                  <a:cubicBezTo>
                    <a:pt x="3195" y="1053"/>
                    <a:pt x="3195" y="1053"/>
                    <a:pt x="3195" y="1053"/>
                  </a:cubicBezTo>
                  <a:moveTo>
                    <a:pt x="3018" y="1053"/>
                  </a:moveTo>
                  <a:cubicBezTo>
                    <a:pt x="2968" y="1126"/>
                    <a:pt x="2937" y="1237"/>
                    <a:pt x="2937" y="1362"/>
                  </a:cubicBezTo>
                  <a:cubicBezTo>
                    <a:pt x="2937" y="1486"/>
                    <a:pt x="2968" y="1598"/>
                    <a:pt x="3018" y="1671"/>
                  </a:cubicBezTo>
                  <a:moveTo>
                    <a:pt x="3452" y="0"/>
                  </a:moveTo>
                  <a:cubicBezTo>
                    <a:pt x="566" y="0"/>
                    <a:pt x="566" y="0"/>
                    <a:pt x="566" y="0"/>
                  </a:cubicBezTo>
                  <a:cubicBezTo>
                    <a:pt x="396" y="0"/>
                    <a:pt x="257" y="139"/>
                    <a:pt x="257" y="309"/>
                  </a:cubicBezTo>
                  <a:cubicBezTo>
                    <a:pt x="257" y="480"/>
                    <a:pt x="396" y="618"/>
                    <a:pt x="566" y="618"/>
                  </a:cubicBezTo>
                  <a:cubicBezTo>
                    <a:pt x="3452" y="618"/>
                    <a:pt x="3452" y="618"/>
                    <a:pt x="3452" y="618"/>
                  </a:cubicBezTo>
                  <a:moveTo>
                    <a:pt x="3275" y="0"/>
                  </a:moveTo>
                  <a:cubicBezTo>
                    <a:pt x="3226" y="74"/>
                    <a:pt x="3195" y="185"/>
                    <a:pt x="3195" y="309"/>
                  </a:cubicBezTo>
                  <a:cubicBezTo>
                    <a:pt x="3195" y="434"/>
                    <a:pt x="3226" y="545"/>
                    <a:pt x="3275" y="618"/>
                  </a:cubicBezTo>
                  <a:moveTo>
                    <a:pt x="192" y="2724"/>
                  </a:moveTo>
                  <a:cubicBezTo>
                    <a:pt x="3078" y="2724"/>
                    <a:pt x="3078" y="2724"/>
                    <a:pt x="3078" y="2724"/>
                  </a:cubicBezTo>
                  <a:cubicBezTo>
                    <a:pt x="3249" y="2724"/>
                    <a:pt x="3387" y="2585"/>
                    <a:pt x="3387" y="2415"/>
                  </a:cubicBezTo>
                  <a:cubicBezTo>
                    <a:pt x="3387" y="2244"/>
                    <a:pt x="3249" y="2106"/>
                    <a:pt x="3078" y="2106"/>
                  </a:cubicBezTo>
                  <a:cubicBezTo>
                    <a:pt x="192" y="2106"/>
                    <a:pt x="192" y="2106"/>
                    <a:pt x="192" y="2106"/>
                  </a:cubicBezTo>
                  <a:moveTo>
                    <a:pt x="369" y="2724"/>
                  </a:moveTo>
                  <a:cubicBezTo>
                    <a:pt x="418" y="2650"/>
                    <a:pt x="450" y="2539"/>
                    <a:pt x="450" y="2415"/>
                  </a:cubicBezTo>
                  <a:cubicBezTo>
                    <a:pt x="450" y="2290"/>
                    <a:pt x="418" y="2179"/>
                    <a:pt x="369" y="2106"/>
                  </a:cubicBezTo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  <p:sp>
          <p:nvSpPr>
            <p:cNvPr id="28" name="Trophy2_F1AE" title="Icon of a trophy">
              <a:extLst>
                <a:ext uri="{FF2B5EF4-FFF2-40B4-BE49-F238E27FC236}">
                  <a16:creationId xmlns:a16="http://schemas.microsoft.com/office/drawing/2014/main" id="{05E51B0F-6DC7-475A-A0BD-1C2239176651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7218872" y="4957097"/>
              <a:ext cx="386051" cy="358570"/>
            </a:xfrm>
            <a:custGeom>
              <a:avLst/>
              <a:gdLst>
                <a:gd name="T0" fmla="*/ 1250 w 3500"/>
                <a:gd name="T1" fmla="*/ 2750 h 3250"/>
                <a:gd name="T2" fmla="*/ 1750 w 3500"/>
                <a:gd name="T3" fmla="*/ 2250 h 3250"/>
                <a:gd name="T4" fmla="*/ 2250 w 3500"/>
                <a:gd name="T5" fmla="*/ 2750 h 3250"/>
                <a:gd name="T6" fmla="*/ 2750 w 3500"/>
                <a:gd name="T7" fmla="*/ 0 h 3250"/>
                <a:gd name="T8" fmla="*/ 750 w 3500"/>
                <a:gd name="T9" fmla="*/ 0 h 3250"/>
                <a:gd name="T10" fmla="*/ 750 w 3500"/>
                <a:gd name="T11" fmla="*/ 1375 h 3250"/>
                <a:gd name="T12" fmla="*/ 1750 w 3500"/>
                <a:gd name="T13" fmla="*/ 2250 h 3250"/>
                <a:gd name="T14" fmla="*/ 2750 w 3500"/>
                <a:gd name="T15" fmla="*/ 1375 h 3250"/>
                <a:gd name="T16" fmla="*/ 2750 w 3500"/>
                <a:gd name="T17" fmla="*/ 0 h 3250"/>
                <a:gd name="T18" fmla="*/ 2746 w 3500"/>
                <a:gd name="T19" fmla="*/ 2750 h 3250"/>
                <a:gd name="T20" fmla="*/ 754 w 3500"/>
                <a:gd name="T21" fmla="*/ 2750 h 3250"/>
                <a:gd name="T22" fmla="*/ 750 w 3500"/>
                <a:gd name="T23" fmla="*/ 2754 h 3250"/>
                <a:gd name="T24" fmla="*/ 750 w 3500"/>
                <a:gd name="T25" fmla="*/ 3250 h 3250"/>
                <a:gd name="T26" fmla="*/ 2750 w 3500"/>
                <a:gd name="T27" fmla="*/ 3250 h 3250"/>
                <a:gd name="T28" fmla="*/ 2750 w 3500"/>
                <a:gd name="T29" fmla="*/ 2754 h 3250"/>
                <a:gd name="T30" fmla="*/ 2746 w 3500"/>
                <a:gd name="T31" fmla="*/ 2750 h 3250"/>
                <a:gd name="T32" fmla="*/ 750 w 3500"/>
                <a:gd name="T33" fmla="*/ 500 h 3250"/>
                <a:gd name="T34" fmla="*/ 2750 w 3500"/>
                <a:gd name="T35" fmla="*/ 500 h 3250"/>
                <a:gd name="T36" fmla="*/ 750 w 3500"/>
                <a:gd name="T37" fmla="*/ 250 h 3250"/>
                <a:gd name="T38" fmla="*/ 125 w 3500"/>
                <a:gd name="T39" fmla="*/ 250 h 3250"/>
                <a:gd name="T40" fmla="*/ 0 w 3500"/>
                <a:gd name="T41" fmla="*/ 375 h 3250"/>
                <a:gd name="T42" fmla="*/ 0 w 3500"/>
                <a:gd name="T43" fmla="*/ 750 h 3250"/>
                <a:gd name="T44" fmla="*/ 750 w 3500"/>
                <a:gd name="T45" fmla="*/ 1500 h 3250"/>
                <a:gd name="T46" fmla="*/ 750 w 3500"/>
                <a:gd name="T47" fmla="*/ 250 h 3250"/>
                <a:gd name="T48" fmla="*/ 2750 w 3500"/>
                <a:gd name="T49" fmla="*/ 1500 h 3250"/>
                <a:gd name="T50" fmla="*/ 3500 w 3500"/>
                <a:gd name="T51" fmla="*/ 750 h 3250"/>
                <a:gd name="T52" fmla="*/ 3500 w 3500"/>
                <a:gd name="T53" fmla="*/ 375 h 3250"/>
                <a:gd name="T54" fmla="*/ 3375 w 3500"/>
                <a:gd name="T55" fmla="*/ 250 h 3250"/>
                <a:gd name="T56" fmla="*/ 2750 w 3500"/>
                <a:gd name="T57" fmla="*/ 250 h 3250"/>
                <a:gd name="T58" fmla="*/ 2750 w 3500"/>
                <a:gd name="T59" fmla="*/ 1500 h 3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00" h="3250">
                  <a:moveTo>
                    <a:pt x="1250" y="2750"/>
                  </a:moveTo>
                  <a:cubicBezTo>
                    <a:pt x="1250" y="2474"/>
                    <a:pt x="1474" y="2250"/>
                    <a:pt x="1750" y="2250"/>
                  </a:cubicBezTo>
                  <a:cubicBezTo>
                    <a:pt x="2026" y="2250"/>
                    <a:pt x="2250" y="2474"/>
                    <a:pt x="2250" y="2750"/>
                  </a:cubicBezTo>
                  <a:moveTo>
                    <a:pt x="2750" y="0"/>
                  </a:moveTo>
                  <a:cubicBezTo>
                    <a:pt x="750" y="0"/>
                    <a:pt x="750" y="0"/>
                    <a:pt x="750" y="0"/>
                  </a:cubicBezTo>
                  <a:cubicBezTo>
                    <a:pt x="750" y="1375"/>
                    <a:pt x="750" y="1375"/>
                    <a:pt x="750" y="1375"/>
                  </a:cubicBezTo>
                  <a:cubicBezTo>
                    <a:pt x="750" y="1858"/>
                    <a:pt x="1198" y="2250"/>
                    <a:pt x="1750" y="2250"/>
                  </a:cubicBezTo>
                  <a:cubicBezTo>
                    <a:pt x="2302" y="2250"/>
                    <a:pt x="2750" y="1858"/>
                    <a:pt x="2750" y="1375"/>
                  </a:cubicBezTo>
                  <a:lnTo>
                    <a:pt x="2750" y="0"/>
                  </a:lnTo>
                  <a:close/>
                  <a:moveTo>
                    <a:pt x="2746" y="2750"/>
                  </a:moveTo>
                  <a:cubicBezTo>
                    <a:pt x="754" y="2750"/>
                    <a:pt x="754" y="2750"/>
                    <a:pt x="754" y="2750"/>
                  </a:cubicBezTo>
                  <a:cubicBezTo>
                    <a:pt x="752" y="2750"/>
                    <a:pt x="750" y="2752"/>
                    <a:pt x="750" y="2754"/>
                  </a:cubicBezTo>
                  <a:cubicBezTo>
                    <a:pt x="750" y="3250"/>
                    <a:pt x="750" y="3250"/>
                    <a:pt x="750" y="3250"/>
                  </a:cubicBezTo>
                  <a:cubicBezTo>
                    <a:pt x="2750" y="3250"/>
                    <a:pt x="2750" y="3250"/>
                    <a:pt x="2750" y="3250"/>
                  </a:cubicBezTo>
                  <a:cubicBezTo>
                    <a:pt x="2750" y="2754"/>
                    <a:pt x="2750" y="2754"/>
                    <a:pt x="2750" y="2754"/>
                  </a:cubicBezTo>
                  <a:cubicBezTo>
                    <a:pt x="2750" y="2752"/>
                    <a:pt x="2748" y="2750"/>
                    <a:pt x="2746" y="2750"/>
                  </a:cubicBezTo>
                  <a:close/>
                  <a:moveTo>
                    <a:pt x="750" y="500"/>
                  </a:moveTo>
                  <a:cubicBezTo>
                    <a:pt x="2750" y="500"/>
                    <a:pt x="2750" y="500"/>
                    <a:pt x="2750" y="500"/>
                  </a:cubicBezTo>
                  <a:moveTo>
                    <a:pt x="750" y="250"/>
                  </a:moveTo>
                  <a:cubicBezTo>
                    <a:pt x="125" y="250"/>
                    <a:pt x="125" y="250"/>
                    <a:pt x="125" y="250"/>
                  </a:cubicBezTo>
                  <a:cubicBezTo>
                    <a:pt x="56" y="250"/>
                    <a:pt x="0" y="306"/>
                    <a:pt x="0" y="375"/>
                  </a:cubicBezTo>
                  <a:cubicBezTo>
                    <a:pt x="0" y="750"/>
                    <a:pt x="0" y="750"/>
                    <a:pt x="0" y="750"/>
                  </a:cubicBezTo>
                  <a:cubicBezTo>
                    <a:pt x="0" y="1165"/>
                    <a:pt x="335" y="1500"/>
                    <a:pt x="750" y="1500"/>
                  </a:cubicBezTo>
                  <a:lnTo>
                    <a:pt x="750" y="250"/>
                  </a:lnTo>
                  <a:close/>
                  <a:moveTo>
                    <a:pt x="2750" y="1500"/>
                  </a:moveTo>
                  <a:cubicBezTo>
                    <a:pt x="3165" y="1500"/>
                    <a:pt x="3500" y="1165"/>
                    <a:pt x="3500" y="750"/>
                  </a:cubicBezTo>
                  <a:cubicBezTo>
                    <a:pt x="3500" y="375"/>
                    <a:pt x="3500" y="375"/>
                    <a:pt x="3500" y="375"/>
                  </a:cubicBezTo>
                  <a:cubicBezTo>
                    <a:pt x="3500" y="306"/>
                    <a:pt x="3444" y="250"/>
                    <a:pt x="3375" y="250"/>
                  </a:cubicBezTo>
                  <a:cubicBezTo>
                    <a:pt x="2750" y="250"/>
                    <a:pt x="2750" y="250"/>
                    <a:pt x="2750" y="250"/>
                  </a:cubicBezTo>
                  <a:lnTo>
                    <a:pt x="2750" y="1500"/>
                  </a:lnTo>
                  <a:close/>
                </a:path>
              </a:pathLst>
            </a:custGeom>
            <a:noFill/>
            <a:ln w="15875" cap="sq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endParaRPr lang="en-US" sz="1730"/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CDC20934-3F0D-4403-BE5F-00EBEAAED8DE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9575E66-B027-423D-8D27-5384A5106EB8}"/>
              </a:ext>
            </a:extLst>
          </p:cNvPr>
          <p:cNvSpPr/>
          <p:nvPr/>
        </p:nvSpPr>
        <p:spPr>
          <a:xfrm>
            <a:off x="5180561" y="3445459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+mn-ea"/>
              </a:rPr>
              <a:t>人才培养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7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713E71-1E83-47AD-B86F-26488F91A8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17"/>
          <a:stretch/>
        </p:blipFill>
        <p:spPr>
          <a:xfrm>
            <a:off x="1786556" y="1190520"/>
            <a:ext cx="4893377" cy="49435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AF54459-A375-414F-9BB3-09708D91DB90}"/>
              </a:ext>
            </a:extLst>
          </p:cNvPr>
          <p:cNvSpPr/>
          <p:nvPr/>
        </p:nvSpPr>
        <p:spPr>
          <a:xfrm>
            <a:off x="7100827" y="3711584"/>
            <a:ext cx="2899030" cy="2422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594D93-0B24-4BB8-9B85-5CB465EDB695}"/>
              </a:ext>
            </a:extLst>
          </p:cNvPr>
          <p:cNvSpPr/>
          <p:nvPr/>
        </p:nvSpPr>
        <p:spPr>
          <a:xfrm>
            <a:off x="7100827" y="1192389"/>
            <a:ext cx="2899030" cy="2422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6FCFE3F-0C44-4FF4-B62D-85701DAF43F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319791" y="4771067"/>
            <a:ext cx="2411760" cy="94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下半年店长培养目标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9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对应课程培训和考试跟进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按要求跟进线上学习任务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7F8B2C7-E856-4F26-B608-71C26B709DC9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7319791" y="3904942"/>
            <a:ext cx="1381857" cy="5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店长竞聘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1ECAB62-32E0-4223-B9CD-97E965EF37A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319791" y="2077287"/>
            <a:ext cx="2707649" cy="10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下半年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A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层级培养目标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15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晋升率达到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50%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完成新版菁英课程的认证</a:t>
            </a:r>
            <a:endParaRPr lang="en-US" altLang="zh-CN" sz="1200" spc="15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7DD7C4E-7E56-43DF-A97D-7A12AD16474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7319791" y="1280171"/>
            <a:ext cx="1409437" cy="5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菁英计划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6875EB-F787-44B4-B563-8521C231E622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57B3AC1-6900-4D6F-A132-CDFE5979B2B1}"/>
              </a:ext>
            </a:extLst>
          </p:cNvPr>
          <p:cNvCxnSpPr/>
          <p:nvPr/>
        </p:nvCxnSpPr>
        <p:spPr>
          <a:xfrm>
            <a:off x="7493565" y="1905803"/>
            <a:ext cx="10618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7ADCD6E-58BD-4C5A-AF7C-FE57DD2B67CA}"/>
              </a:ext>
            </a:extLst>
          </p:cNvPr>
          <p:cNvCxnSpPr/>
          <p:nvPr/>
        </p:nvCxnSpPr>
        <p:spPr>
          <a:xfrm>
            <a:off x="7460475" y="4522270"/>
            <a:ext cx="10618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21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A9CA64A-E7CD-44FA-A39C-D6A46A6000BD}"/>
              </a:ext>
            </a:extLst>
          </p:cNvPr>
          <p:cNvSpPr/>
          <p:nvPr/>
        </p:nvSpPr>
        <p:spPr>
          <a:xfrm>
            <a:off x="1126155" y="1994906"/>
            <a:ext cx="10096901" cy="178199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22B7CE7-CBA2-48C5-9E73-AB6D3101BA8B}"/>
              </a:ext>
            </a:extLst>
          </p:cNvPr>
          <p:cNvSpPr/>
          <p:nvPr/>
        </p:nvSpPr>
        <p:spPr>
          <a:xfrm>
            <a:off x="1126155" y="4132476"/>
            <a:ext cx="10096901" cy="1781998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26FCFE3F-0C44-4FF4-B62D-85701DAF43FD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672387" y="4815077"/>
            <a:ext cx="6239453" cy="156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下半年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A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类店铺培养目标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5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/B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类店铺培养目标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8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对应课程培训和考试跟进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按要求跟进线上学习任务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7F8B2C7-E856-4F26-B608-71C26B709DC9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4701351" y="4254786"/>
            <a:ext cx="3278416" cy="5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中级导购进阶篇认证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61ECAB62-32E0-4223-B9CD-97E965EF37A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4662761" y="2621217"/>
            <a:ext cx="5876902" cy="140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下半年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A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类店铺培养目标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10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/B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类店铺培养目标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25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人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晋升率达到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50%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l"/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完成中级导购基础篇课程的认证</a:t>
            </a:r>
            <a:endParaRPr lang="en-US" altLang="zh-CN" sz="1200" spc="150" dirty="0">
              <a:solidFill>
                <a:schemeClr val="bg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7DD7C4E-7E56-43DF-A97D-7A12AD164749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4662760" y="2087923"/>
            <a:ext cx="2844288" cy="5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中级导购基础篇认证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4D1D76-5AC4-4AF9-ADE3-20D8E5A17DC6}"/>
              </a:ext>
            </a:extLst>
          </p:cNvPr>
          <p:cNvSpPr txBox="1"/>
          <p:nvPr/>
        </p:nvSpPr>
        <p:spPr>
          <a:xfrm>
            <a:off x="4437057" y="1126694"/>
            <a:ext cx="3069991" cy="569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人才培养项目内容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6875EB-F787-44B4-B563-8521C231E622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5444F05-9BB3-4AEF-B040-2E428D91DE8C}"/>
              </a:ext>
            </a:extLst>
          </p:cNvPr>
          <p:cNvSpPr/>
          <p:nvPr/>
        </p:nvSpPr>
        <p:spPr>
          <a:xfrm>
            <a:off x="1289784" y="2107626"/>
            <a:ext cx="3022333" cy="156207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AFD6936-7306-4419-B696-AE74C5133FB5}"/>
              </a:ext>
            </a:extLst>
          </p:cNvPr>
          <p:cNvSpPr/>
          <p:nvPr/>
        </p:nvSpPr>
        <p:spPr>
          <a:xfrm>
            <a:off x="1289785" y="4254786"/>
            <a:ext cx="3022333" cy="1562076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75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BC592F76-17AB-4EA9-96D5-97F794185F59}"/>
              </a:ext>
            </a:extLst>
          </p:cNvPr>
          <p:cNvSpPr/>
          <p:nvPr/>
        </p:nvSpPr>
        <p:spPr>
          <a:xfrm>
            <a:off x="6298004" y="2454729"/>
            <a:ext cx="4893903" cy="28320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35BBBB35-AD80-42F9-B055-39C001A21F24}"/>
              </a:ext>
            </a:extLst>
          </p:cNvPr>
          <p:cNvSpPr/>
          <p:nvPr/>
        </p:nvSpPr>
        <p:spPr>
          <a:xfrm>
            <a:off x="6538781" y="2742658"/>
            <a:ext cx="578919" cy="561691"/>
          </a:xfrm>
          <a:prstGeom prst="ellipse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ED9043FE-10FE-4BB3-B0EA-3C67EC8FD687}"/>
              </a:ext>
            </a:extLst>
          </p:cNvPr>
          <p:cNvSpPr/>
          <p:nvPr/>
        </p:nvSpPr>
        <p:spPr>
          <a:xfrm>
            <a:off x="1130721" y="2454729"/>
            <a:ext cx="4893903" cy="2832099"/>
          </a:xfrm>
          <a:prstGeom prst="round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96519C-6A25-4530-AE45-700766A70C9C}"/>
              </a:ext>
            </a:extLst>
          </p:cNvPr>
          <p:cNvGrpSpPr/>
          <p:nvPr/>
        </p:nvGrpSpPr>
        <p:grpSpPr>
          <a:xfrm>
            <a:off x="1377685" y="2738738"/>
            <a:ext cx="947777" cy="594933"/>
            <a:chOff x="1312371" y="2455709"/>
            <a:chExt cx="947777" cy="594933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C215D7E-761B-4E2F-9005-2C13CCDB5BC4}"/>
                </a:ext>
              </a:extLst>
            </p:cNvPr>
            <p:cNvSpPr txBox="1"/>
            <p:nvPr/>
          </p:nvSpPr>
          <p:spPr>
            <a:xfrm>
              <a:off x="1371600" y="2455709"/>
              <a:ext cx="888548" cy="594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23918C3-7852-4AA4-85E2-B8444559CFC1}"/>
                </a:ext>
              </a:extLst>
            </p:cNvPr>
            <p:cNvSpPr/>
            <p:nvPr/>
          </p:nvSpPr>
          <p:spPr>
            <a:xfrm>
              <a:off x="1312371" y="2459629"/>
              <a:ext cx="578919" cy="561691"/>
            </a:xfrm>
            <a:prstGeom prst="ellipse">
              <a:avLst/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1" name="椭圆 100">
            <a:extLst>
              <a:ext uri="{FF2B5EF4-FFF2-40B4-BE49-F238E27FC236}">
                <a16:creationId xmlns:a16="http://schemas.microsoft.com/office/drawing/2014/main" id="{28F79570-7351-4F23-8345-8BEF36CE32C1}"/>
              </a:ext>
            </a:extLst>
          </p:cNvPr>
          <p:cNvSpPr/>
          <p:nvPr/>
        </p:nvSpPr>
        <p:spPr>
          <a:xfrm>
            <a:off x="308687" y="189427"/>
            <a:ext cx="457200" cy="4754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6" name="椭圆 165">
            <a:extLst>
              <a:ext uri="{FF2B5EF4-FFF2-40B4-BE49-F238E27FC236}">
                <a16:creationId xmlns:a16="http://schemas.microsoft.com/office/drawing/2014/main" id="{8FD4D34A-1D66-4C67-8623-4D34F5709555}"/>
              </a:ext>
            </a:extLst>
          </p:cNvPr>
          <p:cNvSpPr/>
          <p:nvPr/>
        </p:nvSpPr>
        <p:spPr>
          <a:xfrm>
            <a:off x="600775" y="459550"/>
            <a:ext cx="259080" cy="26944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76D4B321-DF56-4282-BF8E-B7F7C78EDDFA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839A2F11-BB7C-4B2E-9766-4E4241E54B36}"/>
              </a:ext>
            </a:extLst>
          </p:cNvPr>
          <p:cNvSpPr txBox="1"/>
          <p:nvPr/>
        </p:nvSpPr>
        <p:spPr>
          <a:xfrm>
            <a:off x="6597056" y="2763154"/>
            <a:ext cx="888548" cy="546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</a:rPr>
              <a:t>02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1101691-90FB-4FB2-8507-FC33E1796F33}"/>
              </a:ext>
            </a:extLst>
          </p:cNvPr>
          <p:cNvSpPr txBox="1"/>
          <p:nvPr/>
        </p:nvSpPr>
        <p:spPr>
          <a:xfrm>
            <a:off x="2014879" y="2771698"/>
            <a:ext cx="2710381" cy="348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上半年新员工跟进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CD06BB9-798D-4FA1-B54D-B473EEA793CB}"/>
              </a:ext>
            </a:extLst>
          </p:cNvPr>
          <p:cNvSpPr txBox="1"/>
          <p:nvPr/>
        </p:nvSpPr>
        <p:spPr>
          <a:xfrm>
            <a:off x="2015833" y="3448957"/>
            <a:ext cx="2486538" cy="134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具体跟进转岗后的工作，与直接上级沟通情况，确保工作与绩效能达到预期效果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0C2A8322-6A30-4546-B8F3-053832C075B1}"/>
              </a:ext>
            </a:extLst>
          </p:cNvPr>
          <p:cNvSpPr/>
          <p:nvPr/>
        </p:nvSpPr>
        <p:spPr>
          <a:xfrm>
            <a:off x="4354904" y="3578864"/>
            <a:ext cx="1527915" cy="1527915"/>
          </a:xfrm>
          <a:prstGeom prst="ellipse">
            <a:avLst/>
          </a:prstGeom>
          <a:gradFill flip="none" rotWithShape="1">
            <a:gsLst>
              <a:gs pos="10160">
                <a:schemeClr val="accent1">
                  <a:lumMod val="20000"/>
                  <a:lumOff val="80000"/>
                </a:schemeClr>
              </a:gs>
              <a:gs pos="93046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0046E598-3272-4823-8FFF-2605AB337ED1}"/>
              </a:ext>
            </a:extLst>
          </p:cNvPr>
          <p:cNvCxnSpPr/>
          <p:nvPr/>
        </p:nvCxnSpPr>
        <p:spPr>
          <a:xfrm>
            <a:off x="2109629" y="4790509"/>
            <a:ext cx="22452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>
            <a:extLst>
              <a:ext uri="{FF2B5EF4-FFF2-40B4-BE49-F238E27FC236}">
                <a16:creationId xmlns:a16="http://schemas.microsoft.com/office/drawing/2014/main" id="{60B7F56C-F137-4300-9AEE-3DFE66D60579}"/>
              </a:ext>
            </a:extLst>
          </p:cNvPr>
          <p:cNvSpPr txBox="1"/>
          <p:nvPr/>
        </p:nvSpPr>
        <p:spPr>
          <a:xfrm>
            <a:off x="7157850" y="2795443"/>
            <a:ext cx="2710381" cy="3484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下半年新员工培养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DA301ED-63B1-4EAA-8E3E-17AACC6D49CE}"/>
              </a:ext>
            </a:extLst>
          </p:cNvPr>
          <p:cNvSpPr txBox="1"/>
          <p:nvPr/>
        </p:nvSpPr>
        <p:spPr>
          <a:xfrm>
            <a:off x="7217079" y="3448957"/>
            <a:ext cx="2449435" cy="13415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具体跟进转岗后的工作，与直接上级沟通情况，确保工作与绩效能达到预期效果</a:t>
            </a: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B65FC75E-9EE1-4970-93E1-4BD56A1022C9}"/>
              </a:ext>
            </a:extLst>
          </p:cNvPr>
          <p:cNvSpPr/>
          <p:nvPr/>
        </p:nvSpPr>
        <p:spPr>
          <a:xfrm>
            <a:off x="9556150" y="3578864"/>
            <a:ext cx="1527915" cy="1527915"/>
          </a:xfrm>
          <a:prstGeom prst="ellipse">
            <a:avLst/>
          </a:prstGeom>
          <a:gradFill flip="none" rotWithShape="1">
            <a:gsLst>
              <a:gs pos="10160">
                <a:schemeClr val="accent1">
                  <a:lumMod val="20000"/>
                  <a:lumOff val="80000"/>
                </a:schemeClr>
              </a:gs>
              <a:gs pos="93046">
                <a:schemeClr val="accent1">
                  <a:lumMod val="20000"/>
                  <a:lumOff val="8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BF04240E-62E4-4621-BCBC-3A3A800BB69C}"/>
              </a:ext>
            </a:extLst>
          </p:cNvPr>
          <p:cNvCxnSpPr/>
          <p:nvPr/>
        </p:nvCxnSpPr>
        <p:spPr>
          <a:xfrm>
            <a:off x="7310875" y="4763069"/>
            <a:ext cx="22452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6279917-DFC8-4563-8DF3-609553EE60FE}"/>
              </a:ext>
            </a:extLst>
          </p:cNvPr>
          <p:cNvSpPr txBox="1"/>
          <p:nvPr/>
        </p:nvSpPr>
        <p:spPr>
          <a:xfrm>
            <a:off x="4437057" y="1230889"/>
            <a:ext cx="3069991" cy="5698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人才培养项目内容</a:t>
            </a:r>
          </a:p>
        </p:txBody>
      </p:sp>
    </p:spTree>
    <p:extLst>
      <p:ext uri="{BB962C8B-B14F-4D97-AF65-F5344CB8AC3E}">
        <p14:creationId xmlns:p14="http://schemas.microsoft.com/office/powerpoint/2010/main" val="3753762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AF759B8-C2A1-455A-89D1-092514FA7C2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56615" y1="67891" x2="55729" y2="78125"/>
                        <a14:foregroundMark x1="24479" y1="62109" x2="21510" y2="68672"/>
                        <a14:foregroundMark x1="20833" y1="73672" x2="26094" y2="79766"/>
                        <a14:foregroundMark x1="26094" y1="79766" x2="30104" y2="80000"/>
                        <a14:foregroundMark x1="36094" y1="75781" x2="42865" y2="78047"/>
                        <a14:foregroundMark x1="42865" y1="78047" x2="45365" y2="77656"/>
                        <a14:foregroundMark x1="31875" y1="79219" x2="24844" y2="80313"/>
                        <a14:foregroundMark x1="24844" y1="80313" x2="23281" y2="78672"/>
                        <a14:foregroundMark x1="22396" y1="78984" x2="28906" y2="81016"/>
                        <a14:foregroundMark x1="28906" y1="81016" x2="33281" y2="77891"/>
                        <a14:foregroundMark x1="72760" y1="49219" x2="75938" y2="50000"/>
                        <a14:foregroundMark x1="69427" y1="47891" x2="73854" y2="55703"/>
                        <a14:foregroundMark x1="73854" y1="55703" x2="74010" y2="55781"/>
                        <a14:foregroundMark x1="75573" y1="51563" x2="75729" y2="50547"/>
                        <a14:foregroundMark x1="74010" y1="51016" x2="75729" y2="51563"/>
                        <a14:foregroundMark x1="24323" y1="81328" x2="30469" y2="81563"/>
                        <a14:foregroundMark x1="22396" y1="78984" x2="24479" y2="81563"/>
                        <a14:foregroundMark x1="35573" y1="75781" x2="29583" y2="81328"/>
                        <a14:foregroundMark x1="46979" y1="75000" x2="50104" y2="78125"/>
                      </a14:backgroundRemoval>
                    </a14:imgEffect>
                    <a14:imgEffect>
                      <a14:artisticPhotocopy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4" y="1245665"/>
            <a:ext cx="7237148" cy="482476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任意多边形 10">
            <a:extLst>
              <a:ext uri="{FF2B5EF4-FFF2-40B4-BE49-F238E27FC236}">
                <a16:creationId xmlns:a16="http://schemas.microsoft.com/office/drawing/2014/main" id="{E9DC8016-F7C3-4D6D-A97C-D011CB53AF5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168527" y="1404693"/>
            <a:ext cx="2971800" cy="2276475"/>
          </a:xfrm>
          <a:custGeom>
            <a:avLst/>
            <a:gdLst>
              <a:gd name="connsiteX0" fmla="*/ 485785 w 2971800"/>
              <a:gd name="connsiteY0" fmla="*/ 0 h 2276475"/>
              <a:gd name="connsiteX1" fmla="*/ 2486015 w 2971800"/>
              <a:gd name="connsiteY1" fmla="*/ 0 h 2276475"/>
              <a:gd name="connsiteX2" fmla="*/ 2971800 w 2971800"/>
              <a:gd name="connsiteY2" fmla="*/ 485785 h 2276475"/>
              <a:gd name="connsiteX3" fmla="*/ 2971800 w 2971800"/>
              <a:gd name="connsiteY3" fmla="*/ 2276475 h 2276475"/>
              <a:gd name="connsiteX4" fmla="*/ 0 w 2971800"/>
              <a:gd name="connsiteY4" fmla="*/ 2276475 h 2276475"/>
              <a:gd name="connsiteX5" fmla="*/ 0 w 2971800"/>
              <a:gd name="connsiteY5" fmla="*/ 485785 h 2276475"/>
              <a:gd name="connsiteX6" fmla="*/ 485785 w 2971800"/>
              <a:gd name="connsiteY6" fmla="*/ 0 h 2276475"/>
              <a:gd name="connsiteX0-1" fmla="*/ 2971800 w 3063240"/>
              <a:gd name="connsiteY0-2" fmla="*/ 2276475 h 2367915"/>
              <a:gd name="connsiteX1-3" fmla="*/ 0 w 3063240"/>
              <a:gd name="connsiteY1-4" fmla="*/ 2276475 h 2367915"/>
              <a:gd name="connsiteX2-5" fmla="*/ 0 w 3063240"/>
              <a:gd name="connsiteY2-6" fmla="*/ 485785 h 2367915"/>
              <a:gd name="connsiteX3-7" fmla="*/ 485785 w 3063240"/>
              <a:gd name="connsiteY3-8" fmla="*/ 0 h 2367915"/>
              <a:gd name="connsiteX4-9" fmla="*/ 2486015 w 3063240"/>
              <a:gd name="connsiteY4-10" fmla="*/ 0 h 2367915"/>
              <a:gd name="connsiteX5-11" fmla="*/ 2971800 w 3063240"/>
              <a:gd name="connsiteY5-12" fmla="*/ 485785 h 2367915"/>
              <a:gd name="connsiteX6-13" fmla="*/ 3063240 w 3063240"/>
              <a:gd name="connsiteY6-14" fmla="*/ 2367915 h 2367915"/>
              <a:gd name="connsiteX0-15" fmla="*/ 0 w 3063240"/>
              <a:gd name="connsiteY0-16" fmla="*/ 2276475 h 2367915"/>
              <a:gd name="connsiteX1-17" fmla="*/ 0 w 3063240"/>
              <a:gd name="connsiteY1-18" fmla="*/ 485785 h 2367915"/>
              <a:gd name="connsiteX2-19" fmla="*/ 485785 w 3063240"/>
              <a:gd name="connsiteY2-20" fmla="*/ 0 h 2367915"/>
              <a:gd name="connsiteX3-21" fmla="*/ 2486015 w 3063240"/>
              <a:gd name="connsiteY3-22" fmla="*/ 0 h 2367915"/>
              <a:gd name="connsiteX4-23" fmla="*/ 2971800 w 3063240"/>
              <a:gd name="connsiteY4-24" fmla="*/ 485785 h 2367915"/>
              <a:gd name="connsiteX5-25" fmla="*/ 3063240 w 3063240"/>
              <a:gd name="connsiteY5-26" fmla="*/ 2367915 h 2367915"/>
              <a:gd name="connsiteX0-27" fmla="*/ 0 w 2971800"/>
              <a:gd name="connsiteY0-28" fmla="*/ 2276475 h 2276475"/>
              <a:gd name="connsiteX1-29" fmla="*/ 0 w 2971800"/>
              <a:gd name="connsiteY1-30" fmla="*/ 485785 h 2276475"/>
              <a:gd name="connsiteX2-31" fmla="*/ 485785 w 2971800"/>
              <a:gd name="connsiteY2-32" fmla="*/ 0 h 2276475"/>
              <a:gd name="connsiteX3-33" fmla="*/ 2486015 w 2971800"/>
              <a:gd name="connsiteY3-34" fmla="*/ 0 h 2276475"/>
              <a:gd name="connsiteX4-35" fmla="*/ 2971800 w 2971800"/>
              <a:gd name="connsiteY4-36" fmla="*/ 485785 h 2276475"/>
              <a:gd name="connsiteX5-37" fmla="*/ 2967990 w 2971800"/>
              <a:gd name="connsiteY5-38" fmla="*/ 1015365 h 2276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971800" h="2276475">
                <a:moveTo>
                  <a:pt x="0" y="2276475"/>
                </a:moveTo>
                <a:lnTo>
                  <a:pt x="0" y="485785"/>
                </a:lnTo>
                <a:cubicBezTo>
                  <a:pt x="0" y="217493"/>
                  <a:pt x="217493" y="0"/>
                  <a:pt x="485785" y="0"/>
                </a:cubicBezTo>
                <a:lnTo>
                  <a:pt x="2486015" y="0"/>
                </a:lnTo>
                <a:cubicBezTo>
                  <a:pt x="2754307" y="0"/>
                  <a:pt x="2971800" y="217493"/>
                  <a:pt x="2971800" y="485785"/>
                </a:cubicBezTo>
                <a:cubicBezTo>
                  <a:pt x="2971800" y="1082682"/>
                  <a:pt x="2967990" y="1015365"/>
                  <a:pt x="2967990" y="1015365"/>
                </a:cubicBezTo>
              </a:path>
            </a:pathLst>
          </a:custGeom>
          <a:noFill/>
          <a:ln w="28575">
            <a:solidFill>
              <a:srgbClr val="A1BFC6"/>
            </a:solidFill>
            <a:prstDash val="sysDash"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 5">
            <a:extLst>
              <a:ext uri="{FF2B5EF4-FFF2-40B4-BE49-F238E27FC236}">
                <a16:creationId xmlns:a16="http://schemas.microsoft.com/office/drawing/2014/main" id="{C7EEC631-D5B9-476C-BB42-4F4D08684F3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 flipV="1">
            <a:off x="1263162" y="3723868"/>
            <a:ext cx="4905365" cy="1866900"/>
          </a:xfrm>
          <a:custGeom>
            <a:avLst/>
            <a:gdLst>
              <a:gd name="connsiteX0" fmla="*/ 485785 w 2971800"/>
              <a:gd name="connsiteY0" fmla="*/ 0 h 2276475"/>
              <a:gd name="connsiteX1" fmla="*/ 2486015 w 2971800"/>
              <a:gd name="connsiteY1" fmla="*/ 0 h 2276475"/>
              <a:gd name="connsiteX2" fmla="*/ 2971800 w 2971800"/>
              <a:gd name="connsiteY2" fmla="*/ 485785 h 2276475"/>
              <a:gd name="connsiteX3" fmla="*/ 2971800 w 2971800"/>
              <a:gd name="connsiteY3" fmla="*/ 2276475 h 2276475"/>
              <a:gd name="connsiteX4" fmla="*/ 0 w 2971800"/>
              <a:gd name="connsiteY4" fmla="*/ 2276475 h 2276475"/>
              <a:gd name="connsiteX5" fmla="*/ 0 w 2971800"/>
              <a:gd name="connsiteY5" fmla="*/ 485785 h 2276475"/>
              <a:gd name="connsiteX6" fmla="*/ 485785 w 2971800"/>
              <a:gd name="connsiteY6" fmla="*/ 0 h 2276475"/>
              <a:gd name="connsiteX0-1" fmla="*/ 2971800 w 3063240"/>
              <a:gd name="connsiteY0-2" fmla="*/ 2276475 h 2367915"/>
              <a:gd name="connsiteX1-3" fmla="*/ 0 w 3063240"/>
              <a:gd name="connsiteY1-4" fmla="*/ 2276475 h 2367915"/>
              <a:gd name="connsiteX2-5" fmla="*/ 0 w 3063240"/>
              <a:gd name="connsiteY2-6" fmla="*/ 485785 h 2367915"/>
              <a:gd name="connsiteX3-7" fmla="*/ 485785 w 3063240"/>
              <a:gd name="connsiteY3-8" fmla="*/ 0 h 2367915"/>
              <a:gd name="connsiteX4-9" fmla="*/ 2486015 w 3063240"/>
              <a:gd name="connsiteY4-10" fmla="*/ 0 h 2367915"/>
              <a:gd name="connsiteX5-11" fmla="*/ 2971800 w 3063240"/>
              <a:gd name="connsiteY5-12" fmla="*/ 485785 h 2367915"/>
              <a:gd name="connsiteX6-13" fmla="*/ 3063240 w 3063240"/>
              <a:gd name="connsiteY6-14" fmla="*/ 2367915 h 2367915"/>
              <a:gd name="connsiteX0-15" fmla="*/ 0 w 3063240"/>
              <a:gd name="connsiteY0-16" fmla="*/ 2276475 h 2367915"/>
              <a:gd name="connsiteX1-17" fmla="*/ 0 w 3063240"/>
              <a:gd name="connsiteY1-18" fmla="*/ 485785 h 2367915"/>
              <a:gd name="connsiteX2-19" fmla="*/ 485785 w 3063240"/>
              <a:gd name="connsiteY2-20" fmla="*/ 0 h 2367915"/>
              <a:gd name="connsiteX3-21" fmla="*/ 2486015 w 3063240"/>
              <a:gd name="connsiteY3-22" fmla="*/ 0 h 2367915"/>
              <a:gd name="connsiteX4-23" fmla="*/ 2971800 w 3063240"/>
              <a:gd name="connsiteY4-24" fmla="*/ 485785 h 2367915"/>
              <a:gd name="connsiteX5-25" fmla="*/ 3063240 w 3063240"/>
              <a:gd name="connsiteY5-26" fmla="*/ 2367915 h 2367915"/>
              <a:gd name="connsiteX0-27" fmla="*/ 0 w 2971800"/>
              <a:gd name="connsiteY0-28" fmla="*/ 2276475 h 2276475"/>
              <a:gd name="connsiteX1-29" fmla="*/ 0 w 2971800"/>
              <a:gd name="connsiteY1-30" fmla="*/ 485785 h 2276475"/>
              <a:gd name="connsiteX2-31" fmla="*/ 485785 w 2971800"/>
              <a:gd name="connsiteY2-32" fmla="*/ 0 h 2276475"/>
              <a:gd name="connsiteX3-33" fmla="*/ 2486015 w 2971800"/>
              <a:gd name="connsiteY3-34" fmla="*/ 0 h 2276475"/>
              <a:gd name="connsiteX4-35" fmla="*/ 2971800 w 2971800"/>
              <a:gd name="connsiteY4-36" fmla="*/ 485785 h 2276475"/>
              <a:gd name="connsiteX5-37" fmla="*/ 2967990 w 2971800"/>
              <a:gd name="connsiteY5-38" fmla="*/ 1015365 h 2276475"/>
              <a:gd name="connsiteX0-39" fmla="*/ 0 w 2981325"/>
              <a:gd name="connsiteY0-40" fmla="*/ 1676400 h 1676400"/>
              <a:gd name="connsiteX1-41" fmla="*/ 9525 w 2981325"/>
              <a:gd name="connsiteY1-42" fmla="*/ 485785 h 1676400"/>
              <a:gd name="connsiteX2-43" fmla="*/ 495310 w 2981325"/>
              <a:gd name="connsiteY2-44" fmla="*/ 0 h 1676400"/>
              <a:gd name="connsiteX3-45" fmla="*/ 2495540 w 2981325"/>
              <a:gd name="connsiteY3-46" fmla="*/ 0 h 1676400"/>
              <a:gd name="connsiteX4-47" fmla="*/ 2981325 w 2981325"/>
              <a:gd name="connsiteY4-48" fmla="*/ 485785 h 1676400"/>
              <a:gd name="connsiteX5-49" fmla="*/ 2977515 w 2981325"/>
              <a:gd name="connsiteY5-50" fmla="*/ 1015365 h 1676400"/>
              <a:gd name="connsiteX0-51" fmla="*/ 0 w 2971800"/>
              <a:gd name="connsiteY0-52" fmla="*/ 1866900 h 1866900"/>
              <a:gd name="connsiteX1-53" fmla="*/ 0 w 2971800"/>
              <a:gd name="connsiteY1-54" fmla="*/ 485785 h 1866900"/>
              <a:gd name="connsiteX2-55" fmla="*/ 485785 w 2971800"/>
              <a:gd name="connsiteY2-56" fmla="*/ 0 h 1866900"/>
              <a:gd name="connsiteX3-57" fmla="*/ 2486015 w 2971800"/>
              <a:gd name="connsiteY3-58" fmla="*/ 0 h 1866900"/>
              <a:gd name="connsiteX4-59" fmla="*/ 2971800 w 2971800"/>
              <a:gd name="connsiteY4-60" fmla="*/ 485785 h 1866900"/>
              <a:gd name="connsiteX5-61" fmla="*/ 2967990 w 2971800"/>
              <a:gd name="connsiteY5-62" fmla="*/ 1015365 h 1866900"/>
              <a:gd name="connsiteX0-63" fmla="*/ 0 w 2971800"/>
              <a:gd name="connsiteY0-64" fmla="*/ 1866900 h 1866900"/>
              <a:gd name="connsiteX1-65" fmla="*/ 0 w 2971800"/>
              <a:gd name="connsiteY1-66" fmla="*/ 485785 h 1866900"/>
              <a:gd name="connsiteX2-67" fmla="*/ 485785 w 2971800"/>
              <a:gd name="connsiteY2-68" fmla="*/ 0 h 1866900"/>
              <a:gd name="connsiteX3-69" fmla="*/ 2486015 w 2971800"/>
              <a:gd name="connsiteY3-70" fmla="*/ 0 h 1866900"/>
              <a:gd name="connsiteX4-71" fmla="*/ 2971800 w 2971800"/>
              <a:gd name="connsiteY4-72" fmla="*/ 485785 h 1866900"/>
              <a:gd name="connsiteX0-73" fmla="*/ 0 w 2486015"/>
              <a:gd name="connsiteY0-74" fmla="*/ 1866900 h 1866900"/>
              <a:gd name="connsiteX1-75" fmla="*/ 0 w 2486015"/>
              <a:gd name="connsiteY1-76" fmla="*/ 485785 h 1866900"/>
              <a:gd name="connsiteX2-77" fmla="*/ 485785 w 2486015"/>
              <a:gd name="connsiteY2-78" fmla="*/ 0 h 1866900"/>
              <a:gd name="connsiteX3-79" fmla="*/ 2486015 w 2486015"/>
              <a:gd name="connsiteY3-80" fmla="*/ 0 h 1866900"/>
              <a:gd name="connsiteX0-81" fmla="*/ 0 w 5048240"/>
              <a:gd name="connsiteY0-82" fmla="*/ 1866900 h 1866900"/>
              <a:gd name="connsiteX1-83" fmla="*/ 0 w 5048240"/>
              <a:gd name="connsiteY1-84" fmla="*/ 485785 h 1866900"/>
              <a:gd name="connsiteX2-85" fmla="*/ 485785 w 5048240"/>
              <a:gd name="connsiteY2-86" fmla="*/ 0 h 1866900"/>
              <a:gd name="connsiteX3-87" fmla="*/ 5048240 w 5048240"/>
              <a:gd name="connsiteY3-88" fmla="*/ 9525 h 1866900"/>
              <a:gd name="connsiteX0-89" fmla="*/ 0 w 4905365"/>
              <a:gd name="connsiteY0-90" fmla="*/ 1866900 h 1866900"/>
              <a:gd name="connsiteX1-91" fmla="*/ 0 w 4905365"/>
              <a:gd name="connsiteY1-92" fmla="*/ 485785 h 1866900"/>
              <a:gd name="connsiteX2-93" fmla="*/ 485785 w 4905365"/>
              <a:gd name="connsiteY2-94" fmla="*/ 0 h 1866900"/>
              <a:gd name="connsiteX3-95" fmla="*/ 4905365 w 4905365"/>
              <a:gd name="connsiteY3-96" fmla="*/ 9525 h 1866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905365" h="1866900">
                <a:moveTo>
                  <a:pt x="0" y="1866900"/>
                </a:moveTo>
                <a:lnTo>
                  <a:pt x="0" y="485785"/>
                </a:lnTo>
                <a:cubicBezTo>
                  <a:pt x="0" y="217493"/>
                  <a:pt x="217493" y="0"/>
                  <a:pt x="485785" y="0"/>
                </a:cubicBezTo>
                <a:lnTo>
                  <a:pt x="4905365" y="9525"/>
                </a:lnTo>
              </a:path>
            </a:pathLst>
          </a:custGeom>
          <a:noFill/>
          <a:ln w="28575">
            <a:solidFill>
              <a:srgbClr val="A1BFC6"/>
            </a:solidFill>
            <a:prstDash val="sysDash"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 15">
            <a:extLst>
              <a:ext uri="{FF2B5EF4-FFF2-40B4-BE49-F238E27FC236}">
                <a16:creationId xmlns:a16="http://schemas.microsoft.com/office/drawing/2014/main" id="{E92135D4-F355-4300-A609-4FE43BD067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301274" y="1600999"/>
            <a:ext cx="970137" cy="2449358"/>
          </a:xfrm>
          <a:custGeom>
            <a:avLst/>
            <a:gdLst>
              <a:gd name="connsiteX0" fmla="*/ 481835 w 963670"/>
              <a:gd name="connsiteY0" fmla="*/ 0 h 2449358"/>
              <a:gd name="connsiteX1" fmla="*/ 963670 w 963670"/>
              <a:gd name="connsiteY1" fmla="*/ 481835 h 2449358"/>
              <a:gd name="connsiteX2" fmla="*/ 963670 w 963670"/>
              <a:gd name="connsiteY2" fmla="*/ 2449358 h 2449358"/>
              <a:gd name="connsiteX3" fmla="*/ 0 w 963670"/>
              <a:gd name="connsiteY3" fmla="*/ 2449358 h 2449358"/>
              <a:gd name="connsiteX4" fmla="*/ 0 w 963670"/>
              <a:gd name="connsiteY4" fmla="*/ 481835 h 2449358"/>
              <a:gd name="connsiteX5" fmla="*/ 481835 w 963670"/>
              <a:gd name="connsiteY5" fmla="*/ 0 h 2449358"/>
              <a:gd name="connsiteX0-1" fmla="*/ 963670 w 1055110"/>
              <a:gd name="connsiteY0-2" fmla="*/ 2449358 h 2540798"/>
              <a:gd name="connsiteX1-3" fmla="*/ 0 w 1055110"/>
              <a:gd name="connsiteY1-4" fmla="*/ 2449358 h 2540798"/>
              <a:gd name="connsiteX2-5" fmla="*/ 0 w 1055110"/>
              <a:gd name="connsiteY2-6" fmla="*/ 481835 h 2540798"/>
              <a:gd name="connsiteX3-7" fmla="*/ 481835 w 1055110"/>
              <a:gd name="connsiteY3-8" fmla="*/ 0 h 2540798"/>
              <a:gd name="connsiteX4-9" fmla="*/ 963670 w 1055110"/>
              <a:gd name="connsiteY4-10" fmla="*/ 481835 h 2540798"/>
              <a:gd name="connsiteX5-11" fmla="*/ 1055110 w 1055110"/>
              <a:gd name="connsiteY5-12" fmla="*/ 2540798 h 2540798"/>
              <a:gd name="connsiteX0-13" fmla="*/ 0 w 1055110"/>
              <a:gd name="connsiteY0-14" fmla="*/ 2449358 h 2540798"/>
              <a:gd name="connsiteX1-15" fmla="*/ 0 w 1055110"/>
              <a:gd name="connsiteY1-16" fmla="*/ 481835 h 2540798"/>
              <a:gd name="connsiteX2-17" fmla="*/ 481835 w 1055110"/>
              <a:gd name="connsiteY2-18" fmla="*/ 0 h 2540798"/>
              <a:gd name="connsiteX3-19" fmla="*/ 963670 w 1055110"/>
              <a:gd name="connsiteY3-20" fmla="*/ 481835 h 2540798"/>
              <a:gd name="connsiteX4-21" fmla="*/ 1055110 w 1055110"/>
              <a:gd name="connsiteY4-22" fmla="*/ 2540798 h 2540798"/>
              <a:gd name="connsiteX0-23" fmla="*/ 0 w 997960"/>
              <a:gd name="connsiteY0-24" fmla="*/ 2449358 h 2449358"/>
              <a:gd name="connsiteX1-25" fmla="*/ 0 w 997960"/>
              <a:gd name="connsiteY1-26" fmla="*/ 481835 h 2449358"/>
              <a:gd name="connsiteX2-27" fmla="*/ 481835 w 997960"/>
              <a:gd name="connsiteY2-28" fmla="*/ 0 h 2449358"/>
              <a:gd name="connsiteX3-29" fmla="*/ 963670 w 997960"/>
              <a:gd name="connsiteY3-30" fmla="*/ 481835 h 2449358"/>
              <a:gd name="connsiteX4-31" fmla="*/ 997960 w 997960"/>
              <a:gd name="connsiteY4-32" fmla="*/ 1169198 h 2449358"/>
              <a:gd name="connsiteX0-33" fmla="*/ 0 w 978910"/>
              <a:gd name="connsiteY0-34" fmla="*/ 2449358 h 2449358"/>
              <a:gd name="connsiteX1-35" fmla="*/ 0 w 978910"/>
              <a:gd name="connsiteY1-36" fmla="*/ 481835 h 2449358"/>
              <a:gd name="connsiteX2-37" fmla="*/ 481835 w 978910"/>
              <a:gd name="connsiteY2-38" fmla="*/ 0 h 2449358"/>
              <a:gd name="connsiteX3-39" fmla="*/ 963670 w 978910"/>
              <a:gd name="connsiteY3-40" fmla="*/ 481835 h 2449358"/>
              <a:gd name="connsiteX4-41" fmla="*/ 978910 w 978910"/>
              <a:gd name="connsiteY4-42" fmla="*/ 1169198 h 2449358"/>
              <a:gd name="connsiteX0-43" fmla="*/ 0 w 963670"/>
              <a:gd name="connsiteY0-44" fmla="*/ 2449358 h 2449358"/>
              <a:gd name="connsiteX1-45" fmla="*/ 0 w 963670"/>
              <a:gd name="connsiteY1-46" fmla="*/ 481835 h 2449358"/>
              <a:gd name="connsiteX2-47" fmla="*/ 481835 w 963670"/>
              <a:gd name="connsiteY2-48" fmla="*/ 0 h 2449358"/>
              <a:gd name="connsiteX3-49" fmla="*/ 963670 w 963670"/>
              <a:gd name="connsiteY3-50" fmla="*/ 481835 h 2449358"/>
              <a:gd name="connsiteX4-51" fmla="*/ 950335 w 963670"/>
              <a:gd name="connsiteY4-52" fmla="*/ 997748 h 2449358"/>
              <a:gd name="connsiteX0-53" fmla="*/ 0 w 969385"/>
              <a:gd name="connsiteY0-54" fmla="*/ 2449358 h 2449358"/>
              <a:gd name="connsiteX1-55" fmla="*/ 0 w 969385"/>
              <a:gd name="connsiteY1-56" fmla="*/ 481835 h 2449358"/>
              <a:gd name="connsiteX2-57" fmla="*/ 481835 w 969385"/>
              <a:gd name="connsiteY2-58" fmla="*/ 0 h 2449358"/>
              <a:gd name="connsiteX3-59" fmla="*/ 963670 w 969385"/>
              <a:gd name="connsiteY3-60" fmla="*/ 481835 h 2449358"/>
              <a:gd name="connsiteX4-61" fmla="*/ 969385 w 969385"/>
              <a:gd name="connsiteY4-62" fmla="*/ 921548 h 2449358"/>
              <a:gd name="connsiteX0-63" fmla="*/ 0 w 969385"/>
              <a:gd name="connsiteY0-64" fmla="*/ 2449358 h 2449358"/>
              <a:gd name="connsiteX1-65" fmla="*/ 0 w 969385"/>
              <a:gd name="connsiteY1-66" fmla="*/ 481835 h 2449358"/>
              <a:gd name="connsiteX2-67" fmla="*/ 481835 w 969385"/>
              <a:gd name="connsiteY2-68" fmla="*/ 0 h 2449358"/>
              <a:gd name="connsiteX3-69" fmla="*/ 963670 w 969385"/>
              <a:gd name="connsiteY3-70" fmla="*/ 481835 h 2449358"/>
              <a:gd name="connsiteX4-71" fmla="*/ 969385 w 969385"/>
              <a:gd name="connsiteY4-72" fmla="*/ 816773 h 2449358"/>
              <a:gd name="connsiteX0-73" fmla="*/ 0 w 970137"/>
              <a:gd name="connsiteY0-74" fmla="*/ 2449358 h 2449358"/>
              <a:gd name="connsiteX1-75" fmla="*/ 0 w 970137"/>
              <a:gd name="connsiteY1-76" fmla="*/ 481835 h 2449358"/>
              <a:gd name="connsiteX2-77" fmla="*/ 481835 w 970137"/>
              <a:gd name="connsiteY2-78" fmla="*/ 0 h 2449358"/>
              <a:gd name="connsiteX3-79" fmla="*/ 963670 w 970137"/>
              <a:gd name="connsiteY3-80" fmla="*/ 481835 h 2449358"/>
              <a:gd name="connsiteX4-81" fmla="*/ 969385 w 970137"/>
              <a:gd name="connsiteY4-82" fmla="*/ 816773 h 2449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70137" h="2449358">
                <a:moveTo>
                  <a:pt x="0" y="2449358"/>
                </a:moveTo>
                <a:lnTo>
                  <a:pt x="0" y="481835"/>
                </a:lnTo>
                <a:cubicBezTo>
                  <a:pt x="0" y="215725"/>
                  <a:pt x="215725" y="0"/>
                  <a:pt x="481835" y="0"/>
                </a:cubicBezTo>
                <a:cubicBezTo>
                  <a:pt x="747945" y="0"/>
                  <a:pt x="963670" y="215725"/>
                  <a:pt x="963670" y="481835"/>
                </a:cubicBezTo>
                <a:cubicBezTo>
                  <a:pt x="973195" y="670951"/>
                  <a:pt x="969385" y="816773"/>
                  <a:pt x="969385" y="816773"/>
                </a:cubicBezTo>
              </a:path>
            </a:pathLst>
          </a:custGeom>
          <a:noFill/>
          <a:ln w="28575">
            <a:solidFill>
              <a:srgbClr val="A1BFC6"/>
            </a:solidFill>
            <a:prstDash val="sysDash"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17">
            <a:extLst>
              <a:ext uri="{FF2B5EF4-FFF2-40B4-BE49-F238E27FC236}">
                <a16:creationId xmlns:a16="http://schemas.microsoft.com/office/drawing/2014/main" id="{4D8EF0CE-5056-4862-85AF-00C6422D0B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flipH="1" flipV="1">
            <a:off x="1291362" y="4037583"/>
            <a:ext cx="5010140" cy="1685925"/>
          </a:xfrm>
          <a:custGeom>
            <a:avLst/>
            <a:gdLst>
              <a:gd name="connsiteX0" fmla="*/ 485785 w 2971800"/>
              <a:gd name="connsiteY0" fmla="*/ 0 h 2276475"/>
              <a:gd name="connsiteX1" fmla="*/ 2486015 w 2971800"/>
              <a:gd name="connsiteY1" fmla="*/ 0 h 2276475"/>
              <a:gd name="connsiteX2" fmla="*/ 2971800 w 2971800"/>
              <a:gd name="connsiteY2" fmla="*/ 485785 h 2276475"/>
              <a:gd name="connsiteX3" fmla="*/ 2971800 w 2971800"/>
              <a:gd name="connsiteY3" fmla="*/ 2276475 h 2276475"/>
              <a:gd name="connsiteX4" fmla="*/ 0 w 2971800"/>
              <a:gd name="connsiteY4" fmla="*/ 2276475 h 2276475"/>
              <a:gd name="connsiteX5" fmla="*/ 0 w 2971800"/>
              <a:gd name="connsiteY5" fmla="*/ 485785 h 2276475"/>
              <a:gd name="connsiteX6" fmla="*/ 485785 w 2971800"/>
              <a:gd name="connsiteY6" fmla="*/ 0 h 2276475"/>
              <a:gd name="connsiteX0-1" fmla="*/ 2971800 w 3063240"/>
              <a:gd name="connsiteY0-2" fmla="*/ 2276475 h 2367915"/>
              <a:gd name="connsiteX1-3" fmla="*/ 0 w 3063240"/>
              <a:gd name="connsiteY1-4" fmla="*/ 2276475 h 2367915"/>
              <a:gd name="connsiteX2-5" fmla="*/ 0 w 3063240"/>
              <a:gd name="connsiteY2-6" fmla="*/ 485785 h 2367915"/>
              <a:gd name="connsiteX3-7" fmla="*/ 485785 w 3063240"/>
              <a:gd name="connsiteY3-8" fmla="*/ 0 h 2367915"/>
              <a:gd name="connsiteX4-9" fmla="*/ 2486015 w 3063240"/>
              <a:gd name="connsiteY4-10" fmla="*/ 0 h 2367915"/>
              <a:gd name="connsiteX5-11" fmla="*/ 2971800 w 3063240"/>
              <a:gd name="connsiteY5-12" fmla="*/ 485785 h 2367915"/>
              <a:gd name="connsiteX6-13" fmla="*/ 3063240 w 3063240"/>
              <a:gd name="connsiteY6-14" fmla="*/ 2367915 h 2367915"/>
              <a:gd name="connsiteX0-15" fmla="*/ 0 w 3063240"/>
              <a:gd name="connsiteY0-16" fmla="*/ 2276475 h 2367915"/>
              <a:gd name="connsiteX1-17" fmla="*/ 0 w 3063240"/>
              <a:gd name="connsiteY1-18" fmla="*/ 485785 h 2367915"/>
              <a:gd name="connsiteX2-19" fmla="*/ 485785 w 3063240"/>
              <a:gd name="connsiteY2-20" fmla="*/ 0 h 2367915"/>
              <a:gd name="connsiteX3-21" fmla="*/ 2486015 w 3063240"/>
              <a:gd name="connsiteY3-22" fmla="*/ 0 h 2367915"/>
              <a:gd name="connsiteX4-23" fmla="*/ 2971800 w 3063240"/>
              <a:gd name="connsiteY4-24" fmla="*/ 485785 h 2367915"/>
              <a:gd name="connsiteX5-25" fmla="*/ 3063240 w 3063240"/>
              <a:gd name="connsiteY5-26" fmla="*/ 2367915 h 2367915"/>
              <a:gd name="connsiteX0-27" fmla="*/ 0 w 2971800"/>
              <a:gd name="connsiteY0-28" fmla="*/ 2276475 h 2276475"/>
              <a:gd name="connsiteX1-29" fmla="*/ 0 w 2971800"/>
              <a:gd name="connsiteY1-30" fmla="*/ 485785 h 2276475"/>
              <a:gd name="connsiteX2-31" fmla="*/ 485785 w 2971800"/>
              <a:gd name="connsiteY2-32" fmla="*/ 0 h 2276475"/>
              <a:gd name="connsiteX3-33" fmla="*/ 2486015 w 2971800"/>
              <a:gd name="connsiteY3-34" fmla="*/ 0 h 2276475"/>
              <a:gd name="connsiteX4-35" fmla="*/ 2971800 w 2971800"/>
              <a:gd name="connsiteY4-36" fmla="*/ 485785 h 2276475"/>
              <a:gd name="connsiteX5-37" fmla="*/ 2967990 w 2971800"/>
              <a:gd name="connsiteY5-38" fmla="*/ 1015365 h 2276475"/>
              <a:gd name="connsiteX0-39" fmla="*/ 0 w 2981325"/>
              <a:gd name="connsiteY0-40" fmla="*/ 1676400 h 1676400"/>
              <a:gd name="connsiteX1-41" fmla="*/ 9525 w 2981325"/>
              <a:gd name="connsiteY1-42" fmla="*/ 485785 h 1676400"/>
              <a:gd name="connsiteX2-43" fmla="*/ 495310 w 2981325"/>
              <a:gd name="connsiteY2-44" fmla="*/ 0 h 1676400"/>
              <a:gd name="connsiteX3-45" fmla="*/ 2495540 w 2981325"/>
              <a:gd name="connsiteY3-46" fmla="*/ 0 h 1676400"/>
              <a:gd name="connsiteX4-47" fmla="*/ 2981325 w 2981325"/>
              <a:gd name="connsiteY4-48" fmla="*/ 485785 h 1676400"/>
              <a:gd name="connsiteX5-49" fmla="*/ 2977515 w 2981325"/>
              <a:gd name="connsiteY5-50" fmla="*/ 1015365 h 1676400"/>
              <a:gd name="connsiteX0-51" fmla="*/ 0 w 2971800"/>
              <a:gd name="connsiteY0-52" fmla="*/ 1866900 h 1866900"/>
              <a:gd name="connsiteX1-53" fmla="*/ 0 w 2971800"/>
              <a:gd name="connsiteY1-54" fmla="*/ 485785 h 1866900"/>
              <a:gd name="connsiteX2-55" fmla="*/ 485785 w 2971800"/>
              <a:gd name="connsiteY2-56" fmla="*/ 0 h 1866900"/>
              <a:gd name="connsiteX3-57" fmla="*/ 2486015 w 2971800"/>
              <a:gd name="connsiteY3-58" fmla="*/ 0 h 1866900"/>
              <a:gd name="connsiteX4-59" fmla="*/ 2971800 w 2971800"/>
              <a:gd name="connsiteY4-60" fmla="*/ 485785 h 1866900"/>
              <a:gd name="connsiteX5-61" fmla="*/ 2967990 w 2971800"/>
              <a:gd name="connsiteY5-62" fmla="*/ 1015365 h 1866900"/>
              <a:gd name="connsiteX0-63" fmla="*/ 0 w 2971800"/>
              <a:gd name="connsiteY0-64" fmla="*/ 1866900 h 1866900"/>
              <a:gd name="connsiteX1-65" fmla="*/ 0 w 2971800"/>
              <a:gd name="connsiteY1-66" fmla="*/ 485785 h 1866900"/>
              <a:gd name="connsiteX2-67" fmla="*/ 485785 w 2971800"/>
              <a:gd name="connsiteY2-68" fmla="*/ 0 h 1866900"/>
              <a:gd name="connsiteX3-69" fmla="*/ 2486015 w 2971800"/>
              <a:gd name="connsiteY3-70" fmla="*/ 0 h 1866900"/>
              <a:gd name="connsiteX4-71" fmla="*/ 2971800 w 2971800"/>
              <a:gd name="connsiteY4-72" fmla="*/ 485785 h 1866900"/>
              <a:gd name="connsiteX0-73" fmla="*/ 0 w 2486015"/>
              <a:gd name="connsiteY0-74" fmla="*/ 1866900 h 1866900"/>
              <a:gd name="connsiteX1-75" fmla="*/ 0 w 2486015"/>
              <a:gd name="connsiteY1-76" fmla="*/ 485785 h 1866900"/>
              <a:gd name="connsiteX2-77" fmla="*/ 485785 w 2486015"/>
              <a:gd name="connsiteY2-78" fmla="*/ 0 h 1866900"/>
              <a:gd name="connsiteX3-79" fmla="*/ 2486015 w 2486015"/>
              <a:gd name="connsiteY3-80" fmla="*/ 0 h 1866900"/>
              <a:gd name="connsiteX0-81" fmla="*/ 0 w 5048240"/>
              <a:gd name="connsiteY0-82" fmla="*/ 1866900 h 1866900"/>
              <a:gd name="connsiteX1-83" fmla="*/ 0 w 5048240"/>
              <a:gd name="connsiteY1-84" fmla="*/ 485785 h 1866900"/>
              <a:gd name="connsiteX2-85" fmla="*/ 485785 w 5048240"/>
              <a:gd name="connsiteY2-86" fmla="*/ 0 h 1866900"/>
              <a:gd name="connsiteX3-87" fmla="*/ 5048240 w 5048240"/>
              <a:gd name="connsiteY3-88" fmla="*/ 9525 h 1866900"/>
              <a:gd name="connsiteX0-89" fmla="*/ 0 w 4905365"/>
              <a:gd name="connsiteY0-90" fmla="*/ 1866900 h 1866900"/>
              <a:gd name="connsiteX1-91" fmla="*/ 0 w 4905365"/>
              <a:gd name="connsiteY1-92" fmla="*/ 485785 h 1866900"/>
              <a:gd name="connsiteX2-93" fmla="*/ 485785 w 4905365"/>
              <a:gd name="connsiteY2-94" fmla="*/ 0 h 1866900"/>
              <a:gd name="connsiteX3-95" fmla="*/ 4905365 w 4905365"/>
              <a:gd name="connsiteY3-96" fmla="*/ 9525 h 1866900"/>
              <a:gd name="connsiteX0-97" fmla="*/ 0 w 4905365"/>
              <a:gd name="connsiteY0-98" fmla="*/ 1571625 h 1571625"/>
              <a:gd name="connsiteX1-99" fmla="*/ 0 w 4905365"/>
              <a:gd name="connsiteY1-100" fmla="*/ 485785 h 1571625"/>
              <a:gd name="connsiteX2-101" fmla="*/ 485785 w 4905365"/>
              <a:gd name="connsiteY2-102" fmla="*/ 0 h 1571625"/>
              <a:gd name="connsiteX3-103" fmla="*/ 4905365 w 4905365"/>
              <a:gd name="connsiteY3-104" fmla="*/ 9525 h 1571625"/>
              <a:gd name="connsiteX0-105" fmla="*/ 0 w 4905365"/>
              <a:gd name="connsiteY0-106" fmla="*/ 1685925 h 1685925"/>
              <a:gd name="connsiteX1-107" fmla="*/ 0 w 4905365"/>
              <a:gd name="connsiteY1-108" fmla="*/ 485785 h 1685925"/>
              <a:gd name="connsiteX2-109" fmla="*/ 485785 w 4905365"/>
              <a:gd name="connsiteY2-110" fmla="*/ 0 h 1685925"/>
              <a:gd name="connsiteX3-111" fmla="*/ 4905365 w 4905365"/>
              <a:gd name="connsiteY3-112" fmla="*/ 9525 h 1685925"/>
              <a:gd name="connsiteX0-113" fmla="*/ 0 w 5010140"/>
              <a:gd name="connsiteY0-114" fmla="*/ 1685925 h 1685925"/>
              <a:gd name="connsiteX1-115" fmla="*/ 0 w 5010140"/>
              <a:gd name="connsiteY1-116" fmla="*/ 485785 h 1685925"/>
              <a:gd name="connsiteX2-117" fmla="*/ 485785 w 5010140"/>
              <a:gd name="connsiteY2-118" fmla="*/ 0 h 1685925"/>
              <a:gd name="connsiteX3-119" fmla="*/ 5010140 w 5010140"/>
              <a:gd name="connsiteY3-120" fmla="*/ 9525 h 16859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010140" h="1685925">
                <a:moveTo>
                  <a:pt x="0" y="1685925"/>
                </a:moveTo>
                <a:lnTo>
                  <a:pt x="0" y="485785"/>
                </a:lnTo>
                <a:cubicBezTo>
                  <a:pt x="0" y="217493"/>
                  <a:pt x="217493" y="0"/>
                  <a:pt x="485785" y="0"/>
                </a:cubicBezTo>
                <a:lnTo>
                  <a:pt x="5010140" y="9525"/>
                </a:lnTo>
              </a:path>
            </a:pathLst>
          </a:custGeom>
          <a:noFill/>
          <a:ln w="28575">
            <a:solidFill>
              <a:srgbClr val="A1BFC6"/>
            </a:solidFill>
            <a:prstDash val="sysDash"/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椭圆 140">
            <a:extLst>
              <a:ext uri="{FF2B5EF4-FFF2-40B4-BE49-F238E27FC236}">
                <a16:creationId xmlns:a16="http://schemas.microsoft.com/office/drawing/2014/main" id="{16FF96CB-EC35-4A9C-9AFE-08076A795DC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220145" y="2314331"/>
            <a:ext cx="122038" cy="122038"/>
          </a:xfrm>
          <a:prstGeom prst="ellipse">
            <a:avLst/>
          </a:prstGeom>
          <a:solidFill>
            <a:schemeClr val="bg1"/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58FB2365-2D2B-4D08-9E12-F086F149405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079308" y="2314331"/>
            <a:ext cx="122038" cy="122038"/>
          </a:xfrm>
          <a:prstGeom prst="ellipse">
            <a:avLst/>
          </a:prstGeom>
          <a:solidFill>
            <a:schemeClr val="bg1"/>
          </a:solidFill>
          <a:ln w="19050">
            <a:solidFill>
              <a:sysClr val="windowText" lastClr="000000">
                <a:lumMod val="75000"/>
                <a:lumOff val="25000"/>
              </a:sysClr>
            </a:solidFill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DAED7CF2-4A9F-468A-8894-B88F0D42812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520208" y="4212285"/>
            <a:ext cx="1526487" cy="6251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新版服务</a:t>
            </a:r>
          </a:p>
          <a:p>
            <a:pPr algn="ctr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标准跟进</a:t>
            </a:r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ED9AEF02-C68C-457E-BC1B-E68255C4F16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492038" y="3684098"/>
            <a:ext cx="1619765" cy="5023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三季度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A1375D90-FFB2-46FD-BF86-6675E8E2BF67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228467" y="4211119"/>
            <a:ext cx="1823720" cy="83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综合标准跟进</a:t>
            </a:r>
          </a:p>
          <a:p>
            <a:pPr algn="ctr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全国标准考核</a:t>
            </a:r>
            <a:endParaRPr lang="en-US" altLang="zh-CN" sz="12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6" name="文本框 145">
            <a:extLst>
              <a:ext uri="{FF2B5EF4-FFF2-40B4-BE49-F238E27FC236}">
                <a16:creationId xmlns:a16="http://schemas.microsoft.com/office/drawing/2014/main" id="{0B7A879F-CC0E-486B-973B-1BA462B2D20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77084" y="3682762"/>
            <a:ext cx="1619765" cy="5023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四季度</a:t>
            </a:r>
          </a:p>
        </p:txBody>
      </p:sp>
      <p:sp>
        <p:nvSpPr>
          <p:cNvPr id="147" name="圆角矩形 98">
            <a:extLst>
              <a:ext uri="{FF2B5EF4-FFF2-40B4-BE49-F238E27FC236}">
                <a16:creationId xmlns:a16="http://schemas.microsoft.com/office/drawing/2014/main" id="{E86B5E8B-7AE0-42FA-B816-FEF57FEC3371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751055" y="2576289"/>
            <a:ext cx="1057275" cy="93889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圆角矩形 104">
            <a:extLst>
              <a:ext uri="{FF2B5EF4-FFF2-40B4-BE49-F238E27FC236}">
                <a16:creationId xmlns:a16="http://schemas.microsoft.com/office/drawing/2014/main" id="{83359052-6BDF-4AE7-A778-D9D718425E27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652685" y="2576289"/>
            <a:ext cx="1057275" cy="938890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rgbClr val="FFC000">
              <a:shade val="50000"/>
            </a:srgbClr>
          </a:lnRef>
          <a:fillRef idx="1">
            <a:srgbClr val="FFC000"/>
          </a:fillRef>
          <a:effectRef idx="0">
            <a:srgbClr val="FFC000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0" name="图形 5">
            <a:extLst>
              <a:ext uri="{FF2B5EF4-FFF2-40B4-BE49-F238E27FC236}">
                <a16:creationId xmlns:a16="http://schemas.microsoft.com/office/drawing/2014/main" id="{FDFA1CBB-54EC-44CD-AE62-A14ED5A7A58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66322" y="2736396"/>
            <a:ext cx="630000" cy="630000"/>
          </a:xfrm>
          <a:prstGeom prst="rect">
            <a:avLst/>
          </a:prstGeom>
        </p:spPr>
      </p:pic>
      <p:sp>
        <p:nvSpPr>
          <p:cNvPr id="152" name="Commitments_EC4D" title="Icon of a handshake">
            <a:extLst>
              <a:ext uri="{FF2B5EF4-FFF2-40B4-BE49-F238E27FC236}">
                <a16:creationId xmlns:a16="http://schemas.microsoft.com/office/drawing/2014/main" id="{51DB521B-B25F-459B-A5F9-D74E71A8B89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35901" y="2864212"/>
            <a:ext cx="382423" cy="358570"/>
          </a:xfrm>
          <a:custGeom>
            <a:avLst/>
            <a:gdLst>
              <a:gd name="T0" fmla="*/ 56 w 3762"/>
              <a:gd name="T1" fmla="*/ 1280 h 3526"/>
              <a:gd name="T2" fmla="*/ 1246 w 3762"/>
              <a:gd name="T3" fmla="*/ 30 h 3526"/>
              <a:gd name="T4" fmla="*/ 1589 w 3762"/>
              <a:gd name="T5" fmla="*/ 313 h 3526"/>
              <a:gd name="T6" fmla="*/ 104 w 3762"/>
              <a:gd name="T7" fmla="*/ 2297 h 3526"/>
              <a:gd name="T8" fmla="*/ 698 w 3762"/>
              <a:gd name="T9" fmla="*/ 2078 h 3526"/>
              <a:gd name="T10" fmla="*/ 323 w 3762"/>
              <a:gd name="T11" fmla="*/ 1703 h 3526"/>
              <a:gd name="T12" fmla="*/ 2479 w 3762"/>
              <a:gd name="T13" fmla="*/ 2578 h 3526"/>
              <a:gd name="T14" fmla="*/ 3073 w 3762"/>
              <a:gd name="T15" fmla="*/ 2797 h 3526"/>
              <a:gd name="T16" fmla="*/ 2854 w 3762"/>
              <a:gd name="T17" fmla="*/ 2203 h 3526"/>
              <a:gd name="T18" fmla="*/ 1823 w 3762"/>
              <a:gd name="T19" fmla="*/ 3422 h 3526"/>
              <a:gd name="T20" fmla="*/ 2198 w 3762"/>
              <a:gd name="T21" fmla="*/ 3047 h 3526"/>
              <a:gd name="T22" fmla="*/ 2698 w 3762"/>
              <a:gd name="T23" fmla="*/ 3172 h 3526"/>
              <a:gd name="T24" fmla="*/ 2479 w 3762"/>
              <a:gd name="T25" fmla="*/ 2578 h 3526"/>
              <a:gd name="T26" fmla="*/ 479 w 3762"/>
              <a:gd name="T27" fmla="*/ 2672 h 3526"/>
              <a:gd name="T28" fmla="*/ 1073 w 3762"/>
              <a:gd name="T29" fmla="*/ 2453 h 3526"/>
              <a:gd name="T30" fmla="*/ 698 w 3762"/>
              <a:gd name="T31" fmla="*/ 2078 h 3526"/>
              <a:gd name="T32" fmla="*/ 854 w 3762"/>
              <a:gd name="T33" fmla="*/ 2672 h 3526"/>
              <a:gd name="T34" fmla="*/ 1229 w 3762"/>
              <a:gd name="T35" fmla="*/ 3047 h 3526"/>
              <a:gd name="T36" fmla="*/ 1448 w 3762"/>
              <a:gd name="T37" fmla="*/ 2453 h 3526"/>
              <a:gd name="T38" fmla="*/ 854 w 3762"/>
              <a:gd name="T39" fmla="*/ 2672 h 3526"/>
              <a:gd name="T40" fmla="*/ 1229 w 3762"/>
              <a:gd name="T41" fmla="*/ 3422 h 3526"/>
              <a:gd name="T42" fmla="*/ 1823 w 3762"/>
              <a:gd name="T43" fmla="*/ 3203 h 3526"/>
              <a:gd name="T44" fmla="*/ 1448 w 3762"/>
              <a:gd name="T45" fmla="*/ 2828 h 3526"/>
              <a:gd name="T46" fmla="*/ 3214 w 3762"/>
              <a:gd name="T47" fmla="*/ 1813 h 3526"/>
              <a:gd name="T48" fmla="*/ 3746 w 3762"/>
              <a:gd name="T49" fmla="*/ 1220 h 3526"/>
              <a:gd name="T50" fmla="*/ 2526 w 3762"/>
              <a:gd name="T51" fmla="*/ 0 h 3526"/>
              <a:gd name="T52" fmla="*/ 1412 w 3762"/>
              <a:gd name="T53" fmla="*/ 385 h 3526"/>
              <a:gd name="T54" fmla="*/ 1026 w 3762"/>
              <a:gd name="T55" fmla="*/ 1250 h 3526"/>
              <a:gd name="T56" fmla="*/ 1276 w 3762"/>
              <a:gd name="T57" fmla="*/ 1500 h 3526"/>
              <a:gd name="T58" fmla="*/ 2026 w 3762"/>
              <a:gd name="T59" fmla="*/ 750 h 3526"/>
              <a:gd name="T60" fmla="*/ 3448 w 3762"/>
              <a:gd name="T61" fmla="*/ 2047 h 3526"/>
              <a:gd name="T62" fmla="*/ 3071 w 3762"/>
              <a:gd name="T63" fmla="*/ 2420 h 3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762" h="3526">
                <a:moveTo>
                  <a:pt x="401" y="1625"/>
                </a:moveTo>
                <a:cubicBezTo>
                  <a:pt x="56" y="1280"/>
                  <a:pt x="56" y="1280"/>
                  <a:pt x="56" y="1280"/>
                </a:cubicBezTo>
                <a:cubicBezTo>
                  <a:pt x="40" y="1264"/>
                  <a:pt x="40" y="1236"/>
                  <a:pt x="56" y="1220"/>
                </a:cubicBezTo>
                <a:cubicBezTo>
                  <a:pt x="1246" y="30"/>
                  <a:pt x="1246" y="30"/>
                  <a:pt x="1246" y="30"/>
                </a:cubicBezTo>
                <a:cubicBezTo>
                  <a:pt x="1262" y="14"/>
                  <a:pt x="1290" y="14"/>
                  <a:pt x="1306" y="30"/>
                </a:cubicBezTo>
                <a:cubicBezTo>
                  <a:pt x="1589" y="313"/>
                  <a:pt x="1589" y="313"/>
                  <a:pt x="1589" y="313"/>
                </a:cubicBezTo>
                <a:moveTo>
                  <a:pt x="104" y="1922"/>
                </a:moveTo>
                <a:cubicBezTo>
                  <a:pt x="0" y="2026"/>
                  <a:pt x="0" y="2194"/>
                  <a:pt x="104" y="2297"/>
                </a:cubicBezTo>
                <a:cubicBezTo>
                  <a:pt x="207" y="2401"/>
                  <a:pt x="375" y="2401"/>
                  <a:pt x="479" y="2297"/>
                </a:cubicBezTo>
                <a:cubicBezTo>
                  <a:pt x="698" y="2078"/>
                  <a:pt x="698" y="2078"/>
                  <a:pt x="698" y="2078"/>
                </a:cubicBezTo>
                <a:cubicBezTo>
                  <a:pt x="802" y="1974"/>
                  <a:pt x="802" y="1806"/>
                  <a:pt x="698" y="1703"/>
                </a:cubicBezTo>
                <a:cubicBezTo>
                  <a:pt x="595" y="1599"/>
                  <a:pt x="427" y="1599"/>
                  <a:pt x="323" y="1703"/>
                </a:cubicBezTo>
                <a:lnTo>
                  <a:pt x="104" y="1922"/>
                </a:lnTo>
                <a:close/>
                <a:moveTo>
                  <a:pt x="2479" y="2578"/>
                </a:moveTo>
                <a:cubicBezTo>
                  <a:pt x="2698" y="2797"/>
                  <a:pt x="2698" y="2797"/>
                  <a:pt x="2698" y="2797"/>
                </a:cubicBezTo>
                <a:cubicBezTo>
                  <a:pt x="2802" y="2901"/>
                  <a:pt x="2970" y="2901"/>
                  <a:pt x="3073" y="2797"/>
                </a:cubicBezTo>
                <a:cubicBezTo>
                  <a:pt x="3177" y="2694"/>
                  <a:pt x="3177" y="2526"/>
                  <a:pt x="3073" y="2422"/>
                </a:cubicBezTo>
                <a:cubicBezTo>
                  <a:pt x="2854" y="2203"/>
                  <a:pt x="2854" y="2203"/>
                  <a:pt x="2854" y="2203"/>
                </a:cubicBezTo>
                <a:moveTo>
                  <a:pt x="1714" y="3313"/>
                </a:moveTo>
                <a:cubicBezTo>
                  <a:pt x="1823" y="3422"/>
                  <a:pt x="1823" y="3422"/>
                  <a:pt x="1823" y="3422"/>
                </a:cubicBezTo>
                <a:cubicBezTo>
                  <a:pt x="1927" y="3526"/>
                  <a:pt x="2095" y="3526"/>
                  <a:pt x="2198" y="3422"/>
                </a:cubicBezTo>
                <a:cubicBezTo>
                  <a:pt x="2302" y="3319"/>
                  <a:pt x="2302" y="3151"/>
                  <a:pt x="2198" y="3047"/>
                </a:cubicBezTo>
                <a:cubicBezTo>
                  <a:pt x="2323" y="3172"/>
                  <a:pt x="2323" y="3172"/>
                  <a:pt x="2323" y="3172"/>
                </a:cubicBezTo>
                <a:cubicBezTo>
                  <a:pt x="2427" y="3276"/>
                  <a:pt x="2595" y="3276"/>
                  <a:pt x="2698" y="3172"/>
                </a:cubicBezTo>
                <a:cubicBezTo>
                  <a:pt x="2802" y="3069"/>
                  <a:pt x="2802" y="2901"/>
                  <a:pt x="2698" y="2797"/>
                </a:cubicBezTo>
                <a:cubicBezTo>
                  <a:pt x="2479" y="2578"/>
                  <a:pt x="2479" y="2578"/>
                  <a:pt x="2479" y="2578"/>
                </a:cubicBezTo>
                <a:moveTo>
                  <a:pt x="479" y="2297"/>
                </a:moveTo>
                <a:cubicBezTo>
                  <a:pt x="375" y="2401"/>
                  <a:pt x="375" y="2569"/>
                  <a:pt x="479" y="2672"/>
                </a:cubicBezTo>
                <a:cubicBezTo>
                  <a:pt x="582" y="2776"/>
                  <a:pt x="750" y="2776"/>
                  <a:pt x="854" y="2672"/>
                </a:cubicBezTo>
                <a:cubicBezTo>
                  <a:pt x="1073" y="2453"/>
                  <a:pt x="1073" y="2453"/>
                  <a:pt x="1073" y="2453"/>
                </a:cubicBezTo>
                <a:cubicBezTo>
                  <a:pt x="1177" y="2349"/>
                  <a:pt x="1177" y="2181"/>
                  <a:pt x="1073" y="2078"/>
                </a:cubicBezTo>
                <a:cubicBezTo>
                  <a:pt x="970" y="1974"/>
                  <a:pt x="802" y="1974"/>
                  <a:pt x="698" y="2078"/>
                </a:cubicBezTo>
                <a:lnTo>
                  <a:pt x="479" y="2297"/>
                </a:lnTo>
                <a:close/>
                <a:moveTo>
                  <a:pt x="854" y="2672"/>
                </a:moveTo>
                <a:cubicBezTo>
                  <a:pt x="750" y="2776"/>
                  <a:pt x="750" y="2944"/>
                  <a:pt x="854" y="3047"/>
                </a:cubicBezTo>
                <a:cubicBezTo>
                  <a:pt x="957" y="3151"/>
                  <a:pt x="1125" y="3151"/>
                  <a:pt x="1229" y="3047"/>
                </a:cubicBezTo>
                <a:cubicBezTo>
                  <a:pt x="1448" y="2828"/>
                  <a:pt x="1448" y="2828"/>
                  <a:pt x="1448" y="2828"/>
                </a:cubicBezTo>
                <a:cubicBezTo>
                  <a:pt x="1552" y="2724"/>
                  <a:pt x="1552" y="2556"/>
                  <a:pt x="1448" y="2453"/>
                </a:cubicBezTo>
                <a:cubicBezTo>
                  <a:pt x="1345" y="2349"/>
                  <a:pt x="1177" y="2349"/>
                  <a:pt x="1073" y="2453"/>
                </a:cubicBezTo>
                <a:lnTo>
                  <a:pt x="854" y="2672"/>
                </a:lnTo>
                <a:close/>
                <a:moveTo>
                  <a:pt x="1229" y="3047"/>
                </a:moveTo>
                <a:cubicBezTo>
                  <a:pt x="1125" y="3151"/>
                  <a:pt x="1125" y="3319"/>
                  <a:pt x="1229" y="3422"/>
                </a:cubicBezTo>
                <a:cubicBezTo>
                  <a:pt x="1332" y="3526"/>
                  <a:pt x="1500" y="3526"/>
                  <a:pt x="1604" y="3422"/>
                </a:cubicBezTo>
                <a:cubicBezTo>
                  <a:pt x="1823" y="3203"/>
                  <a:pt x="1823" y="3203"/>
                  <a:pt x="1823" y="3203"/>
                </a:cubicBezTo>
                <a:cubicBezTo>
                  <a:pt x="1927" y="3099"/>
                  <a:pt x="1927" y="2931"/>
                  <a:pt x="1823" y="2828"/>
                </a:cubicBezTo>
                <a:cubicBezTo>
                  <a:pt x="1720" y="2724"/>
                  <a:pt x="1552" y="2724"/>
                  <a:pt x="1448" y="2828"/>
                </a:cubicBezTo>
                <a:lnTo>
                  <a:pt x="1229" y="3047"/>
                </a:lnTo>
                <a:close/>
                <a:moveTo>
                  <a:pt x="3214" y="1813"/>
                </a:moveTo>
                <a:cubicBezTo>
                  <a:pt x="3746" y="1280"/>
                  <a:pt x="3746" y="1280"/>
                  <a:pt x="3746" y="1280"/>
                </a:cubicBezTo>
                <a:cubicBezTo>
                  <a:pt x="3762" y="1264"/>
                  <a:pt x="3762" y="1236"/>
                  <a:pt x="3746" y="122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2526" y="0"/>
                  <a:pt x="2526" y="0"/>
                  <a:pt x="2526" y="0"/>
                </a:cubicBezTo>
                <a:cubicBezTo>
                  <a:pt x="1436" y="363"/>
                  <a:pt x="1436" y="363"/>
                  <a:pt x="1436" y="363"/>
                </a:cubicBezTo>
                <a:cubicBezTo>
                  <a:pt x="1426" y="367"/>
                  <a:pt x="1417" y="375"/>
                  <a:pt x="1412" y="385"/>
                </a:cubicBezTo>
                <a:cubicBezTo>
                  <a:pt x="1057" y="1094"/>
                  <a:pt x="1057" y="1094"/>
                  <a:pt x="1057" y="1094"/>
                </a:cubicBezTo>
                <a:cubicBezTo>
                  <a:pt x="1037" y="1142"/>
                  <a:pt x="1026" y="1195"/>
                  <a:pt x="1026" y="1250"/>
                </a:cubicBezTo>
                <a:cubicBezTo>
                  <a:pt x="1026" y="1319"/>
                  <a:pt x="1054" y="1382"/>
                  <a:pt x="1099" y="1427"/>
                </a:cubicBezTo>
                <a:cubicBezTo>
                  <a:pt x="1144" y="1472"/>
                  <a:pt x="1207" y="1500"/>
                  <a:pt x="1276" y="1500"/>
                </a:cubicBezTo>
                <a:cubicBezTo>
                  <a:pt x="1483" y="1500"/>
                  <a:pt x="1651" y="1332"/>
                  <a:pt x="1651" y="1125"/>
                </a:cubicBezTo>
                <a:cubicBezTo>
                  <a:pt x="1651" y="918"/>
                  <a:pt x="1819" y="750"/>
                  <a:pt x="2026" y="750"/>
                </a:cubicBezTo>
                <a:cubicBezTo>
                  <a:pt x="2094" y="750"/>
                  <a:pt x="2162" y="771"/>
                  <a:pt x="2214" y="813"/>
                </a:cubicBezTo>
                <a:cubicBezTo>
                  <a:pt x="3448" y="2047"/>
                  <a:pt x="3448" y="2047"/>
                  <a:pt x="3448" y="2047"/>
                </a:cubicBezTo>
                <a:cubicBezTo>
                  <a:pt x="3553" y="2152"/>
                  <a:pt x="3552" y="2321"/>
                  <a:pt x="3446" y="2425"/>
                </a:cubicBezTo>
                <a:cubicBezTo>
                  <a:pt x="3341" y="2527"/>
                  <a:pt x="3174" y="2523"/>
                  <a:pt x="3071" y="2420"/>
                </a:cubicBezTo>
                <a:cubicBezTo>
                  <a:pt x="2854" y="2203"/>
                  <a:pt x="2854" y="2203"/>
                  <a:pt x="2854" y="2203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53" name="FingerInking_ED5F" title="Icon of a closed hand with one finger pointed and a curved line below the finger">
            <a:extLst>
              <a:ext uri="{FF2B5EF4-FFF2-40B4-BE49-F238E27FC236}">
                <a16:creationId xmlns:a16="http://schemas.microsoft.com/office/drawing/2014/main" id="{C8EA82D2-41A1-4711-85FD-683C8EBB348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33584" y="2864212"/>
            <a:ext cx="358484" cy="358570"/>
          </a:xfrm>
          <a:custGeom>
            <a:avLst/>
            <a:gdLst>
              <a:gd name="T0" fmla="*/ 2250 w 3750"/>
              <a:gd name="T1" fmla="*/ 1219 h 3750"/>
              <a:gd name="T2" fmla="*/ 2250 w 3750"/>
              <a:gd name="T3" fmla="*/ 1500 h 3750"/>
              <a:gd name="T4" fmla="*/ 2250 w 3750"/>
              <a:gd name="T5" fmla="*/ 250 h 3750"/>
              <a:gd name="T6" fmla="*/ 2000 w 3750"/>
              <a:gd name="T7" fmla="*/ 0 h 3750"/>
              <a:gd name="T8" fmla="*/ 1750 w 3750"/>
              <a:gd name="T9" fmla="*/ 250 h 3750"/>
              <a:gd name="T10" fmla="*/ 1750 w 3750"/>
              <a:gd name="T11" fmla="*/ 267 h 3750"/>
              <a:gd name="T12" fmla="*/ 1750 w 3750"/>
              <a:gd name="T13" fmla="*/ 2287 h 3750"/>
              <a:gd name="T14" fmla="*/ 1599 w 3750"/>
              <a:gd name="T15" fmla="*/ 2349 h 3750"/>
              <a:gd name="T16" fmla="*/ 1328 w 3750"/>
              <a:gd name="T17" fmla="*/ 2078 h 3750"/>
              <a:gd name="T18" fmla="*/ 953 w 3750"/>
              <a:gd name="T19" fmla="*/ 2078 h 3750"/>
              <a:gd name="T20" fmla="*/ 953 w 3750"/>
              <a:gd name="T21" fmla="*/ 2453 h 3750"/>
              <a:gd name="T22" fmla="*/ 1875 w 3750"/>
              <a:gd name="T23" fmla="*/ 3375 h 3750"/>
              <a:gd name="T24" fmla="*/ 2750 w 3750"/>
              <a:gd name="T25" fmla="*/ 3750 h 3750"/>
              <a:gd name="T26" fmla="*/ 3750 w 3750"/>
              <a:gd name="T27" fmla="*/ 2750 h 3750"/>
              <a:gd name="T28" fmla="*/ 3750 w 3750"/>
              <a:gd name="T29" fmla="*/ 1789 h 3750"/>
              <a:gd name="T30" fmla="*/ 3561 w 3750"/>
              <a:gd name="T31" fmla="*/ 1546 h 3750"/>
              <a:gd name="T32" fmla="*/ 2250 w 3750"/>
              <a:gd name="T33" fmla="*/ 1219 h 3750"/>
              <a:gd name="T34" fmla="*/ 2250 w 3750"/>
              <a:gd name="T35" fmla="*/ 250 h 3750"/>
              <a:gd name="T36" fmla="*/ 1291 w 3750"/>
              <a:gd name="T37" fmla="*/ 500 h 3750"/>
              <a:gd name="T38" fmla="*/ 500 w 3750"/>
              <a:gd name="T39" fmla="*/ 500 h 3750"/>
              <a:gd name="T40" fmla="*/ 500 w 3750"/>
              <a:gd name="T41" fmla="*/ 500 h 3750"/>
              <a:gd name="T42" fmla="*/ 0 w 3750"/>
              <a:gd name="T43" fmla="*/ 1000 h 3750"/>
              <a:gd name="T44" fmla="*/ 500 w 3750"/>
              <a:gd name="T45" fmla="*/ 1500 h 3750"/>
              <a:gd name="T46" fmla="*/ 2699 w 3750"/>
              <a:gd name="T47" fmla="*/ 500 h 3750"/>
              <a:gd name="T48" fmla="*/ 3000 w 3750"/>
              <a:gd name="T49" fmla="*/ 500 h 3750"/>
              <a:gd name="T50" fmla="*/ 3000 w 3750"/>
              <a:gd name="T51" fmla="*/ 500 h 3750"/>
              <a:gd name="T52" fmla="*/ 3250 w 3750"/>
              <a:gd name="T53" fmla="*/ 250 h 3750"/>
              <a:gd name="T54" fmla="*/ 3000 w 3750"/>
              <a:gd name="T55" fmla="*/ 0 h 3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750" h="3750">
                <a:moveTo>
                  <a:pt x="2250" y="1219"/>
                </a:moveTo>
                <a:cubicBezTo>
                  <a:pt x="2250" y="1500"/>
                  <a:pt x="2250" y="1500"/>
                  <a:pt x="2250" y="1500"/>
                </a:cubicBezTo>
                <a:moveTo>
                  <a:pt x="2250" y="250"/>
                </a:moveTo>
                <a:cubicBezTo>
                  <a:pt x="2250" y="112"/>
                  <a:pt x="2138" y="0"/>
                  <a:pt x="2000" y="0"/>
                </a:cubicBezTo>
                <a:cubicBezTo>
                  <a:pt x="1862" y="0"/>
                  <a:pt x="1750" y="112"/>
                  <a:pt x="1750" y="250"/>
                </a:cubicBezTo>
                <a:cubicBezTo>
                  <a:pt x="1750" y="250"/>
                  <a:pt x="1750" y="256"/>
                  <a:pt x="1750" y="267"/>
                </a:cubicBezTo>
                <a:cubicBezTo>
                  <a:pt x="1750" y="436"/>
                  <a:pt x="1750" y="1804"/>
                  <a:pt x="1750" y="2287"/>
                </a:cubicBezTo>
                <a:cubicBezTo>
                  <a:pt x="1750" y="2366"/>
                  <a:pt x="1654" y="2404"/>
                  <a:pt x="1599" y="2349"/>
                </a:cubicBezTo>
                <a:cubicBezTo>
                  <a:pt x="1328" y="2078"/>
                  <a:pt x="1328" y="2078"/>
                  <a:pt x="1328" y="2078"/>
                </a:cubicBezTo>
                <a:cubicBezTo>
                  <a:pt x="1224" y="1974"/>
                  <a:pt x="1056" y="1974"/>
                  <a:pt x="953" y="2078"/>
                </a:cubicBezTo>
                <a:cubicBezTo>
                  <a:pt x="849" y="2181"/>
                  <a:pt x="849" y="2349"/>
                  <a:pt x="953" y="2453"/>
                </a:cubicBezTo>
                <a:cubicBezTo>
                  <a:pt x="1875" y="3375"/>
                  <a:pt x="1875" y="3375"/>
                  <a:pt x="1875" y="3375"/>
                </a:cubicBezTo>
                <a:cubicBezTo>
                  <a:pt x="2099" y="3607"/>
                  <a:pt x="2408" y="3750"/>
                  <a:pt x="2750" y="3750"/>
                </a:cubicBezTo>
                <a:cubicBezTo>
                  <a:pt x="3303" y="3750"/>
                  <a:pt x="3750" y="3303"/>
                  <a:pt x="3750" y="2750"/>
                </a:cubicBezTo>
                <a:cubicBezTo>
                  <a:pt x="3750" y="1789"/>
                  <a:pt x="3750" y="1789"/>
                  <a:pt x="3750" y="1789"/>
                </a:cubicBezTo>
                <a:cubicBezTo>
                  <a:pt x="3750" y="1674"/>
                  <a:pt x="3672" y="1574"/>
                  <a:pt x="3561" y="1546"/>
                </a:cubicBezTo>
                <a:cubicBezTo>
                  <a:pt x="2250" y="1219"/>
                  <a:pt x="2250" y="1219"/>
                  <a:pt x="2250" y="1219"/>
                </a:cubicBezTo>
                <a:lnTo>
                  <a:pt x="2250" y="250"/>
                </a:lnTo>
                <a:close/>
                <a:moveTo>
                  <a:pt x="1291" y="500"/>
                </a:moveTo>
                <a:cubicBezTo>
                  <a:pt x="500" y="500"/>
                  <a:pt x="500" y="500"/>
                  <a:pt x="500" y="500"/>
                </a:cubicBezTo>
                <a:cubicBezTo>
                  <a:pt x="500" y="500"/>
                  <a:pt x="500" y="500"/>
                  <a:pt x="500" y="500"/>
                </a:cubicBezTo>
                <a:cubicBezTo>
                  <a:pt x="224" y="500"/>
                  <a:pt x="0" y="724"/>
                  <a:pt x="0" y="1000"/>
                </a:cubicBezTo>
                <a:cubicBezTo>
                  <a:pt x="0" y="1276"/>
                  <a:pt x="224" y="1500"/>
                  <a:pt x="500" y="1500"/>
                </a:cubicBezTo>
                <a:moveTo>
                  <a:pt x="2699" y="500"/>
                </a:moveTo>
                <a:cubicBezTo>
                  <a:pt x="3000" y="500"/>
                  <a:pt x="3000" y="500"/>
                  <a:pt x="3000" y="500"/>
                </a:cubicBezTo>
                <a:cubicBezTo>
                  <a:pt x="3000" y="500"/>
                  <a:pt x="3000" y="500"/>
                  <a:pt x="3000" y="500"/>
                </a:cubicBezTo>
                <a:cubicBezTo>
                  <a:pt x="3138" y="500"/>
                  <a:pt x="3250" y="388"/>
                  <a:pt x="3250" y="250"/>
                </a:cubicBezTo>
                <a:cubicBezTo>
                  <a:pt x="3250" y="112"/>
                  <a:pt x="3138" y="0"/>
                  <a:pt x="3000" y="0"/>
                </a:cubicBezTo>
              </a:path>
            </a:pathLst>
          </a:custGeom>
          <a:noFill/>
          <a:ln w="15875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1"/>
              </a:gradFill>
            </a:endParaRPr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AEA24F7E-7E9F-4AB2-8B3B-CEE3C49EECA1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</p:spTree>
    <p:extLst>
      <p:ext uri="{BB962C8B-B14F-4D97-AF65-F5344CB8AC3E}">
        <p14:creationId xmlns:p14="http://schemas.microsoft.com/office/powerpoint/2010/main" val="324722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椭圆 155">
            <a:extLst>
              <a:ext uri="{FF2B5EF4-FFF2-40B4-BE49-F238E27FC236}">
                <a16:creationId xmlns:a16="http://schemas.microsoft.com/office/drawing/2014/main" id="{B4A9815F-2CAE-4015-8E10-A568744DD485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539616" y="1784503"/>
            <a:ext cx="1112766" cy="1112766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7ACC47CD-1C46-4A7E-B215-380A26C09E3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269065" y="3975108"/>
            <a:ext cx="1112766" cy="1112766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4CC8916E-173B-4F93-A098-2312AD7517F2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810167" y="3975108"/>
            <a:ext cx="1112766" cy="1112766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76200" dist="38100" dir="5400000" algn="t" rotWithShape="0">
              <a:schemeClr val="accent1">
                <a:alpha val="7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defTabSz="457200">
              <a:lnSpc>
                <a:spcPct val="120000"/>
              </a:lnSpc>
            </a:pP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59" name="直线连接符 17">
            <a:extLst>
              <a:ext uri="{FF2B5EF4-FFF2-40B4-BE49-F238E27FC236}">
                <a16:creationId xmlns:a16="http://schemas.microsoft.com/office/drawing/2014/main" id="{A34DB1E8-6BE9-468E-B17F-C96B6FACD914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510473" y="4531490"/>
            <a:ext cx="1171054" cy="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线连接符 90">
            <a:extLst>
              <a:ext uri="{FF2B5EF4-FFF2-40B4-BE49-F238E27FC236}">
                <a16:creationId xmlns:a16="http://schemas.microsoft.com/office/drawing/2014/main" id="{4AFC3B73-07B0-41DD-B825-9C94BF064028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rot="3600000">
            <a:off x="6145748" y="3436188"/>
            <a:ext cx="1171053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线连接符 91">
            <a:extLst>
              <a:ext uri="{FF2B5EF4-FFF2-40B4-BE49-F238E27FC236}">
                <a16:creationId xmlns:a16="http://schemas.microsoft.com/office/drawing/2014/main" id="{AE0E5694-2815-4E72-A9BF-918C19AB6C3A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 rot="18000000" flipH="1">
            <a:off x="4875197" y="3436188"/>
            <a:ext cx="1171053" cy="0"/>
          </a:xfrm>
          <a:prstGeom prst="line">
            <a:avLst/>
          </a:prstGeom>
          <a:ln w="25400">
            <a:solidFill>
              <a:schemeClr val="bg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文本框 164">
            <a:extLst>
              <a:ext uri="{FF2B5EF4-FFF2-40B4-BE49-F238E27FC236}">
                <a16:creationId xmlns:a16="http://schemas.microsoft.com/office/drawing/2014/main" id="{10A346F4-CE77-4F7E-9BDA-394F6C7F694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810167" y="1823376"/>
            <a:ext cx="3213357" cy="369332"/>
          </a:xfrm>
          <a:prstGeom prst="rect">
            <a:avLst/>
          </a:prstGeom>
          <a:noFill/>
        </p:spPr>
        <p:txBody>
          <a:bodyPr wrap="square" tIns="46800" bIns="0" rtlCol="0" anchor="b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线上学习推进</a:t>
            </a:r>
            <a:endParaRPr lang="zh-CN" altLang="en-US" sz="1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F30AA77A-A5CA-4E45-85B7-29DCDF250FF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810168" y="2291564"/>
            <a:ext cx="3213357" cy="700576"/>
          </a:xfrm>
          <a:prstGeom prst="rect">
            <a:avLst/>
          </a:prstGeom>
          <a:noFill/>
        </p:spPr>
        <p:txBody>
          <a:bodyPr wrap="square" lIns="90000" tIns="0" rtlCol="0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线上学习覆盖率达到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70%</a:t>
            </a:r>
          </a:p>
          <a:p>
            <a:pPr defTabSz="457200">
              <a:lnSpc>
                <a:spcPct val="120000"/>
              </a:lnSpc>
            </a:pPr>
            <a:endParaRPr lang="en-US" altLang="zh-CN" spc="15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79C3AE79-4D86-4D13-BE20-274A250CC0C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080718" y="4013981"/>
            <a:ext cx="3213357" cy="369332"/>
          </a:xfrm>
          <a:prstGeom prst="rect">
            <a:avLst/>
          </a:prstGeom>
          <a:noFill/>
        </p:spPr>
        <p:txBody>
          <a:bodyPr wrap="square" tIns="46800" bIns="0" rtlCol="0" anchor="b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defTabSz="457200">
              <a:lnSpc>
                <a:spcPct val="120000"/>
              </a:lnSpc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现货产品培训</a:t>
            </a:r>
            <a:endParaRPr lang="zh-CN" altLang="en-US" sz="1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97149394-9466-4967-9208-33D99CED57B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080719" y="4469812"/>
            <a:ext cx="2369929" cy="1152878"/>
          </a:xfrm>
          <a:prstGeom prst="rect">
            <a:avLst/>
          </a:prstGeom>
          <a:noFill/>
        </p:spPr>
        <p:txBody>
          <a:bodyPr wrap="square" lIns="90000" tIns="0" rtlCol="0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200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根据规划完成现货产品培训</a:t>
            </a:r>
          </a:p>
          <a:p>
            <a:pPr defTabSz="457200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通过长图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+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短视频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+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直播等多种形式快速覆盖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4735CE3A-A775-4778-A00F-4F866AB66E65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27066" y="4013981"/>
            <a:ext cx="3213357" cy="369332"/>
          </a:xfrm>
          <a:prstGeom prst="rect">
            <a:avLst/>
          </a:prstGeom>
          <a:noFill/>
        </p:spPr>
        <p:txBody>
          <a:bodyPr wrap="square" tIns="46800" bIns="0" rtlCol="0" anchor="b">
            <a:noAutofit/>
          </a:bodyPr>
          <a:lstStyle>
            <a:defPPr>
              <a:defRPr lang="en-US"/>
            </a:defPPr>
            <a:lvl1pPr>
              <a:defRPr kumimoji="1" b="1">
                <a:solidFill>
                  <a:schemeClr val="accent1"/>
                </a:solidFill>
                <a:latin typeface="+mn-ea"/>
              </a:defRPr>
            </a:lvl1pPr>
          </a:lstStyle>
          <a:p>
            <a:pPr algn="r" defTabSz="457200">
              <a:lnSpc>
                <a:spcPct val="120000"/>
              </a:lnSpc>
            </a:pP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新品培训跟进</a:t>
            </a:r>
            <a:endParaRPr lang="zh-CN" altLang="en-US" sz="16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0" name="文本框 169">
            <a:extLst>
              <a:ext uri="{FF2B5EF4-FFF2-40B4-BE49-F238E27FC236}">
                <a16:creationId xmlns:a16="http://schemas.microsoft.com/office/drawing/2014/main" id="{25F92169-8425-40EC-84A9-17074B34EFD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36330" y="4469507"/>
            <a:ext cx="3403600" cy="1058915"/>
          </a:xfrm>
          <a:prstGeom prst="rect">
            <a:avLst/>
          </a:prstGeom>
          <a:noFill/>
        </p:spPr>
        <p:txBody>
          <a:bodyPr wrap="square" lIns="90000" tIns="0" rtlCol="0">
            <a:noAutofit/>
          </a:bodyPr>
          <a:lstStyle>
            <a:defPPr>
              <a:defRPr lang="en-US"/>
            </a:defPPr>
            <a:lvl1pPr>
              <a:lnSpc>
                <a:spcPct val="130000"/>
              </a:lnSpc>
              <a:defRPr kumimoji="1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defTabSz="457200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新品线上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+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线下培训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100%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覆盖</a:t>
            </a:r>
          </a:p>
          <a:p>
            <a:pPr algn="r" defTabSz="457200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新品考核平均分达到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85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分</a:t>
            </a:r>
          </a:p>
          <a:p>
            <a:pPr algn="r" defTabSz="457200">
              <a:lnSpc>
                <a:spcPct val="150000"/>
              </a:lnSpc>
            </a:pP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每月至少完成</a:t>
            </a:r>
            <a:r>
              <a:rPr lang="en-US" altLang="zh-CN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10</a:t>
            </a:r>
            <a:r>
              <a:rPr lang="zh-CN" altLang="en-US" sz="1200" spc="150" dirty="0">
                <a:solidFill>
                  <a:schemeClr val="bg1"/>
                </a:solidFill>
                <a:latin typeface="+mn-ea"/>
                <a:sym typeface="Arial" panose="020B0604020202020204" pitchFamily="34" charset="0"/>
              </a:rPr>
              <a:t>家门店线下新品抽查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A6A63F4-F80F-4E99-901A-B6D0BCD914A8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sp>
        <p:nvSpPr>
          <p:cNvPr id="34" name="building_9" title="Icon of a building with columns in a row and a triangular top and a flag atop it">
            <a:extLst>
              <a:ext uri="{FF2B5EF4-FFF2-40B4-BE49-F238E27FC236}">
                <a16:creationId xmlns:a16="http://schemas.microsoft.com/office/drawing/2014/main" id="{684AC741-62C5-4D57-A448-C7BDD8DEFD4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141824" y="4302386"/>
            <a:ext cx="449451" cy="458207"/>
          </a:xfrm>
          <a:custGeom>
            <a:avLst/>
            <a:gdLst>
              <a:gd name="T0" fmla="*/ 337 w 462"/>
              <a:gd name="T1" fmla="*/ 130 h 471"/>
              <a:gd name="T2" fmla="*/ 462 w 462"/>
              <a:gd name="T3" fmla="*/ 194 h 471"/>
              <a:gd name="T4" fmla="*/ 0 w 462"/>
              <a:gd name="T5" fmla="*/ 194 h 471"/>
              <a:gd name="T6" fmla="*/ 231 w 462"/>
              <a:gd name="T7" fmla="*/ 78 h 471"/>
              <a:gd name="T8" fmla="*/ 337 w 462"/>
              <a:gd name="T9" fmla="*/ 130 h 471"/>
              <a:gd name="T10" fmla="*/ 37 w 462"/>
              <a:gd name="T11" fmla="*/ 434 h 471"/>
              <a:gd name="T12" fmla="*/ 24 w 462"/>
              <a:gd name="T13" fmla="*/ 471 h 471"/>
              <a:gd name="T14" fmla="*/ 439 w 462"/>
              <a:gd name="T15" fmla="*/ 471 h 471"/>
              <a:gd name="T16" fmla="*/ 411 w 462"/>
              <a:gd name="T17" fmla="*/ 399 h 471"/>
              <a:gd name="T18" fmla="*/ 51 w 462"/>
              <a:gd name="T19" fmla="*/ 399 h 471"/>
              <a:gd name="T20" fmla="*/ 37 w 462"/>
              <a:gd name="T21" fmla="*/ 434 h 471"/>
              <a:gd name="T22" fmla="*/ 51 w 462"/>
              <a:gd name="T23" fmla="*/ 399 h 471"/>
              <a:gd name="T24" fmla="*/ 51 w 462"/>
              <a:gd name="T25" fmla="*/ 194 h 471"/>
              <a:gd name="T26" fmla="*/ 411 w 462"/>
              <a:gd name="T27" fmla="*/ 399 h 471"/>
              <a:gd name="T28" fmla="*/ 411 w 462"/>
              <a:gd name="T29" fmla="*/ 194 h 471"/>
              <a:gd name="T30" fmla="*/ 351 w 462"/>
              <a:gd name="T31" fmla="*/ 399 h 471"/>
              <a:gd name="T32" fmla="*/ 351 w 462"/>
              <a:gd name="T33" fmla="*/ 194 h 471"/>
              <a:gd name="T34" fmla="*/ 292 w 462"/>
              <a:gd name="T35" fmla="*/ 399 h 471"/>
              <a:gd name="T36" fmla="*/ 292 w 462"/>
              <a:gd name="T37" fmla="*/ 194 h 471"/>
              <a:gd name="T38" fmla="*/ 231 w 462"/>
              <a:gd name="T39" fmla="*/ 399 h 471"/>
              <a:gd name="T40" fmla="*/ 231 w 462"/>
              <a:gd name="T41" fmla="*/ 194 h 471"/>
              <a:gd name="T42" fmla="*/ 171 w 462"/>
              <a:gd name="T43" fmla="*/ 399 h 471"/>
              <a:gd name="T44" fmla="*/ 171 w 462"/>
              <a:gd name="T45" fmla="*/ 194 h 471"/>
              <a:gd name="T46" fmla="*/ 112 w 462"/>
              <a:gd name="T47" fmla="*/ 399 h 471"/>
              <a:gd name="T48" fmla="*/ 112 w 462"/>
              <a:gd name="T49" fmla="*/ 194 h 471"/>
              <a:gd name="T50" fmla="*/ 233 w 462"/>
              <a:gd name="T51" fmla="*/ 39 h 471"/>
              <a:gd name="T52" fmla="*/ 299 w 462"/>
              <a:gd name="T53" fmla="*/ 39 h 471"/>
              <a:gd name="T54" fmla="*/ 299 w 462"/>
              <a:gd name="T55" fmla="*/ 0 h 471"/>
              <a:gd name="T56" fmla="*/ 231 w 462"/>
              <a:gd name="T57" fmla="*/ 0 h 471"/>
              <a:gd name="T58" fmla="*/ 231 w 462"/>
              <a:gd name="T59" fmla="*/ 7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71">
                <a:moveTo>
                  <a:pt x="337" y="130"/>
                </a:moveTo>
                <a:lnTo>
                  <a:pt x="462" y="194"/>
                </a:lnTo>
                <a:lnTo>
                  <a:pt x="0" y="194"/>
                </a:lnTo>
                <a:lnTo>
                  <a:pt x="231" y="78"/>
                </a:lnTo>
                <a:lnTo>
                  <a:pt x="337" y="130"/>
                </a:lnTo>
                <a:moveTo>
                  <a:pt x="37" y="434"/>
                </a:moveTo>
                <a:lnTo>
                  <a:pt x="24" y="471"/>
                </a:lnTo>
                <a:lnTo>
                  <a:pt x="439" y="471"/>
                </a:lnTo>
                <a:lnTo>
                  <a:pt x="411" y="399"/>
                </a:lnTo>
                <a:lnTo>
                  <a:pt x="51" y="399"/>
                </a:lnTo>
                <a:lnTo>
                  <a:pt x="37" y="434"/>
                </a:lnTo>
                <a:moveTo>
                  <a:pt x="51" y="399"/>
                </a:moveTo>
                <a:lnTo>
                  <a:pt x="51" y="194"/>
                </a:lnTo>
                <a:moveTo>
                  <a:pt x="411" y="399"/>
                </a:moveTo>
                <a:lnTo>
                  <a:pt x="411" y="194"/>
                </a:lnTo>
                <a:moveTo>
                  <a:pt x="351" y="399"/>
                </a:moveTo>
                <a:lnTo>
                  <a:pt x="351" y="194"/>
                </a:lnTo>
                <a:moveTo>
                  <a:pt x="292" y="399"/>
                </a:moveTo>
                <a:lnTo>
                  <a:pt x="292" y="194"/>
                </a:lnTo>
                <a:moveTo>
                  <a:pt x="231" y="399"/>
                </a:moveTo>
                <a:lnTo>
                  <a:pt x="231" y="194"/>
                </a:lnTo>
                <a:moveTo>
                  <a:pt x="171" y="399"/>
                </a:moveTo>
                <a:lnTo>
                  <a:pt x="171" y="194"/>
                </a:lnTo>
                <a:moveTo>
                  <a:pt x="112" y="399"/>
                </a:moveTo>
                <a:lnTo>
                  <a:pt x="112" y="194"/>
                </a:lnTo>
                <a:moveTo>
                  <a:pt x="233" y="39"/>
                </a:moveTo>
                <a:lnTo>
                  <a:pt x="299" y="39"/>
                </a:lnTo>
                <a:lnTo>
                  <a:pt x="299" y="0"/>
                </a:lnTo>
                <a:lnTo>
                  <a:pt x="231" y="0"/>
                </a:lnTo>
                <a:lnTo>
                  <a:pt x="231" y="78"/>
                </a:ln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 dirty="0"/>
          </a:p>
        </p:txBody>
      </p:sp>
      <p:sp>
        <p:nvSpPr>
          <p:cNvPr id="35" name="building_4" title="Icon of a tall rectangular building in front of two shorter buildings">
            <a:extLst>
              <a:ext uri="{FF2B5EF4-FFF2-40B4-BE49-F238E27FC236}">
                <a16:creationId xmlns:a16="http://schemas.microsoft.com/office/drawing/2014/main" id="{6F5F72BE-2F0D-4F55-AC60-DF37E690DCE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70755" y="4302386"/>
            <a:ext cx="451101" cy="458206"/>
          </a:xfrm>
          <a:custGeom>
            <a:avLst/>
            <a:gdLst>
              <a:gd name="T0" fmla="*/ 200 w 254"/>
              <a:gd name="T1" fmla="*/ 258 h 258"/>
              <a:gd name="T2" fmla="*/ 55 w 254"/>
              <a:gd name="T3" fmla="*/ 44 h 258"/>
              <a:gd name="T4" fmla="*/ 200 w 254"/>
              <a:gd name="T5" fmla="*/ 44 h 258"/>
              <a:gd name="T6" fmla="*/ 55 w 254"/>
              <a:gd name="T7" fmla="*/ 72 h 258"/>
              <a:gd name="T8" fmla="*/ 0 w 254"/>
              <a:gd name="T9" fmla="*/ 258 h 258"/>
              <a:gd name="T10" fmla="*/ 21 w 254"/>
              <a:gd name="T11" fmla="*/ 102 h 258"/>
              <a:gd name="T12" fmla="*/ 21 w 254"/>
              <a:gd name="T13" fmla="*/ 128 h 258"/>
              <a:gd name="T14" fmla="*/ 21 w 254"/>
              <a:gd name="T15" fmla="*/ 155 h 258"/>
              <a:gd name="T16" fmla="*/ 21 w 254"/>
              <a:gd name="T17" fmla="*/ 182 h 258"/>
              <a:gd name="T18" fmla="*/ 21 w 254"/>
              <a:gd name="T19" fmla="*/ 209 h 258"/>
              <a:gd name="T20" fmla="*/ 200 w 254"/>
              <a:gd name="T21" fmla="*/ 258 h 258"/>
              <a:gd name="T22" fmla="*/ 254 w 254"/>
              <a:gd name="T23" fmla="*/ 72 h 258"/>
              <a:gd name="T24" fmla="*/ 234 w 254"/>
              <a:gd name="T25" fmla="*/ 102 h 258"/>
              <a:gd name="T26" fmla="*/ 234 w 254"/>
              <a:gd name="T27" fmla="*/ 128 h 258"/>
              <a:gd name="T28" fmla="*/ 234 w 254"/>
              <a:gd name="T29" fmla="*/ 155 h 258"/>
              <a:gd name="T30" fmla="*/ 234 w 254"/>
              <a:gd name="T31" fmla="*/ 182 h 258"/>
              <a:gd name="T32" fmla="*/ 234 w 254"/>
              <a:gd name="T33" fmla="*/ 209 h 258"/>
              <a:gd name="T34" fmla="*/ 96 w 254"/>
              <a:gd name="T35" fmla="*/ 71 h 258"/>
              <a:gd name="T36" fmla="*/ 87 w 254"/>
              <a:gd name="T37" fmla="*/ 66 h 258"/>
              <a:gd name="T38" fmla="*/ 96 w 254"/>
              <a:gd name="T39" fmla="*/ 76 h 258"/>
              <a:gd name="T40" fmla="*/ 132 w 254"/>
              <a:gd name="T41" fmla="*/ 71 h 258"/>
              <a:gd name="T42" fmla="*/ 122 w 254"/>
              <a:gd name="T43" fmla="*/ 66 h 258"/>
              <a:gd name="T44" fmla="*/ 132 w 254"/>
              <a:gd name="T45" fmla="*/ 76 h 258"/>
              <a:gd name="T46" fmla="*/ 168 w 254"/>
              <a:gd name="T47" fmla="*/ 71 h 258"/>
              <a:gd name="T48" fmla="*/ 158 w 254"/>
              <a:gd name="T49" fmla="*/ 66 h 258"/>
              <a:gd name="T50" fmla="*/ 168 w 254"/>
              <a:gd name="T51" fmla="*/ 76 h 258"/>
              <a:gd name="T52" fmla="*/ 96 w 254"/>
              <a:gd name="T53" fmla="*/ 109 h 258"/>
              <a:gd name="T54" fmla="*/ 87 w 254"/>
              <a:gd name="T55" fmla="*/ 104 h 258"/>
              <a:gd name="T56" fmla="*/ 96 w 254"/>
              <a:gd name="T57" fmla="*/ 114 h 258"/>
              <a:gd name="T58" fmla="*/ 132 w 254"/>
              <a:gd name="T59" fmla="*/ 109 h 258"/>
              <a:gd name="T60" fmla="*/ 122 w 254"/>
              <a:gd name="T61" fmla="*/ 104 h 258"/>
              <a:gd name="T62" fmla="*/ 132 w 254"/>
              <a:gd name="T63" fmla="*/ 114 h 258"/>
              <a:gd name="T64" fmla="*/ 168 w 254"/>
              <a:gd name="T65" fmla="*/ 109 h 258"/>
              <a:gd name="T66" fmla="*/ 158 w 254"/>
              <a:gd name="T67" fmla="*/ 104 h 258"/>
              <a:gd name="T68" fmla="*/ 168 w 254"/>
              <a:gd name="T69" fmla="*/ 114 h 258"/>
              <a:gd name="T70" fmla="*/ 96 w 254"/>
              <a:gd name="T71" fmla="*/ 147 h 258"/>
              <a:gd name="T72" fmla="*/ 87 w 254"/>
              <a:gd name="T73" fmla="*/ 142 h 258"/>
              <a:gd name="T74" fmla="*/ 96 w 254"/>
              <a:gd name="T75" fmla="*/ 152 h 258"/>
              <a:gd name="T76" fmla="*/ 132 w 254"/>
              <a:gd name="T77" fmla="*/ 147 h 258"/>
              <a:gd name="T78" fmla="*/ 122 w 254"/>
              <a:gd name="T79" fmla="*/ 142 h 258"/>
              <a:gd name="T80" fmla="*/ 132 w 254"/>
              <a:gd name="T81" fmla="*/ 152 h 258"/>
              <a:gd name="T82" fmla="*/ 168 w 254"/>
              <a:gd name="T83" fmla="*/ 147 h 258"/>
              <a:gd name="T84" fmla="*/ 158 w 254"/>
              <a:gd name="T85" fmla="*/ 142 h 258"/>
              <a:gd name="T86" fmla="*/ 168 w 254"/>
              <a:gd name="T87" fmla="*/ 152 h 258"/>
              <a:gd name="T88" fmla="*/ 96 w 254"/>
              <a:gd name="T89" fmla="*/ 185 h 258"/>
              <a:gd name="T90" fmla="*/ 87 w 254"/>
              <a:gd name="T91" fmla="*/ 180 h 258"/>
              <a:gd name="T92" fmla="*/ 96 w 254"/>
              <a:gd name="T93" fmla="*/ 190 h 258"/>
              <a:gd name="T94" fmla="*/ 132 w 254"/>
              <a:gd name="T95" fmla="*/ 186 h 258"/>
              <a:gd name="T96" fmla="*/ 122 w 254"/>
              <a:gd name="T97" fmla="*/ 180 h 258"/>
              <a:gd name="T98" fmla="*/ 132 w 254"/>
              <a:gd name="T99" fmla="*/ 190 h 258"/>
              <a:gd name="T100" fmla="*/ 168 w 254"/>
              <a:gd name="T101" fmla="*/ 184 h 258"/>
              <a:gd name="T102" fmla="*/ 158 w 254"/>
              <a:gd name="T103" fmla="*/ 180 h 258"/>
              <a:gd name="T104" fmla="*/ 168 w 254"/>
              <a:gd name="T105" fmla="*/ 190 h 258"/>
              <a:gd name="T106" fmla="*/ 163 w 254"/>
              <a:gd name="T107" fmla="*/ 258 h 258"/>
              <a:gd name="T108" fmla="*/ 92 w 254"/>
              <a:gd name="T109" fmla="*/ 217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" h="258">
                <a:moveTo>
                  <a:pt x="200" y="146"/>
                </a:moveTo>
                <a:lnTo>
                  <a:pt x="200" y="258"/>
                </a:lnTo>
                <a:lnTo>
                  <a:pt x="55" y="258"/>
                </a:lnTo>
                <a:lnTo>
                  <a:pt x="55" y="44"/>
                </a:lnTo>
                <a:lnTo>
                  <a:pt x="127" y="0"/>
                </a:lnTo>
                <a:lnTo>
                  <a:pt x="200" y="44"/>
                </a:lnTo>
                <a:lnTo>
                  <a:pt x="200" y="146"/>
                </a:lnTo>
                <a:moveTo>
                  <a:pt x="55" y="72"/>
                </a:moveTo>
                <a:lnTo>
                  <a:pt x="0" y="72"/>
                </a:lnTo>
                <a:lnTo>
                  <a:pt x="0" y="258"/>
                </a:lnTo>
                <a:lnTo>
                  <a:pt x="55" y="258"/>
                </a:lnTo>
                <a:moveTo>
                  <a:pt x="21" y="102"/>
                </a:moveTo>
                <a:lnTo>
                  <a:pt x="55" y="102"/>
                </a:lnTo>
                <a:moveTo>
                  <a:pt x="21" y="128"/>
                </a:moveTo>
                <a:lnTo>
                  <a:pt x="55" y="128"/>
                </a:lnTo>
                <a:moveTo>
                  <a:pt x="21" y="155"/>
                </a:moveTo>
                <a:lnTo>
                  <a:pt x="55" y="155"/>
                </a:lnTo>
                <a:moveTo>
                  <a:pt x="21" y="182"/>
                </a:moveTo>
                <a:lnTo>
                  <a:pt x="55" y="182"/>
                </a:lnTo>
                <a:moveTo>
                  <a:pt x="21" y="209"/>
                </a:moveTo>
                <a:lnTo>
                  <a:pt x="55" y="209"/>
                </a:lnTo>
                <a:moveTo>
                  <a:pt x="200" y="258"/>
                </a:moveTo>
                <a:lnTo>
                  <a:pt x="254" y="258"/>
                </a:lnTo>
                <a:lnTo>
                  <a:pt x="254" y="72"/>
                </a:lnTo>
                <a:lnTo>
                  <a:pt x="200" y="72"/>
                </a:lnTo>
                <a:moveTo>
                  <a:pt x="234" y="102"/>
                </a:moveTo>
                <a:lnTo>
                  <a:pt x="200" y="102"/>
                </a:lnTo>
                <a:moveTo>
                  <a:pt x="234" y="128"/>
                </a:moveTo>
                <a:lnTo>
                  <a:pt x="200" y="128"/>
                </a:lnTo>
                <a:moveTo>
                  <a:pt x="234" y="155"/>
                </a:moveTo>
                <a:lnTo>
                  <a:pt x="200" y="155"/>
                </a:lnTo>
                <a:moveTo>
                  <a:pt x="234" y="182"/>
                </a:moveTo>
                <a:lnTo>
                  <a:pt x="200" y="182"/>
                </a:lnTo>
                <a:moveTo>
                  <a:pt x="234" y="209"/>
                </a:moveTo>
                <a:lnTo>
                  <a:pt x="200" y="209"/>
                </a:lnTo>
                <a:moveTo>
                  <a:pt x="96" y="71"/>
                </a:moveTo>
                <a:lnTo>
                  <a:pt x="96" y="66"/>
                </a:lnTo>
                <a:lnTo>
                  <a:pt x="87" y="66"/>
                </a:lnTo>
                <a:lnTo>
                  <a:pt x="87" y="76"/>
                </a:lnTo>
                <a:lnTo>
                  <a:pt x="96" y="76"/>
                </a:lnTo>
                <a:lnTo>
                  <a:pt x="96" y="71"/>
                </a:lnTo>
                <a:moveTo>
                  <a:pt x="132" y="71"/>
                </a:moveTo>
                <a:lnTo>
                  <a:pt x="132" y="66"/>
                </a:lnTo>
                <a:lnTo>
                  <a:pt x="122" y="66"/>
                </a:lnTo>
                <a:lnTo>
                  <a:pt x="122" y="76"/>
                </a:lnTo>
                <a:lnTo>
                  <a:pt x="132" y="76"/>
                </a:lnTo>
                <a:lnTo>
                  <a:pt x="132" y="71"/>
                </a:lnTo>
                <a:moveTo>
                  <a:pt x="168" y="71"/>
                </a:moveTo>
                <a:lnTo>
                  <a:pt x="168" y="66"/>
                </a:lnTo>
                <a:lnTo>
                  <a:pt x="158" y="66"/>
                </a:lnTo>
                <a:lnTo>
                  <a:pt x="158" y="76"/>
                </a:lnTo>
                <a:lnTo>
                  <a:pt x="168" y="76"/>
                </a:lnTo>
                <a:lnTo>
                  <a:pt x="168" y="71"/>
                </a:lnTo>
                <a:moveTo>
                  <a:pt x="96" y="109"/>
                </a:moveTo>
                <a:lnTo>
                  <a:pt x="96" y="104"/>
                </a:lnTo>
                <a:lnTo>
                  <a:pt x="87" y="104"/>
                </a:lnTo>
                <a:lnTo>
                  <a:pt x="87" y="114"/>
                </a:lnTo>
                <a:lnTo>
                  <a:pt x="96" y="114"/>
                </a:lnTo>
                <a:lnTo>
                  <a:pt x="96" y="109"/>
                </a:lnTo>
                <a:moveTo>
                  <a:pt x="132" y="109"/>
                </a:moveTo>
                <a:lnTo>
                  <a:pt x="132" y="104"/>
                </a:lnTo>
                <a:lnTo>
                  <a:pt x="122" y="104"/>
                </a:lnTo>
                <a:lnTo>
                  <a:pt x="122" y="114"/>
                </a:lnTo>
                <a:lnTo>
                  <a:pt x="132" y="114"/>
                </a:lnTo>
                <a:lnTo>
                  <a:pt x="132" y="109"/>
                </a:lnTo>
                <a:moveTo>
                  <a:pt x="168" y="109"/>
                </a:moveTo>
                <a:lnTo>
                  <a:pt x="168" y="104"/>
                </a:lnTo>
                <a:lnTo>
                  <a:pt x="158" y="104"/>
                </a:lnTo>
                <a:lnTo>
                  <a:pt x="158" y="114"/>
                </a:lnTo>
                <a:lnTo>
                  <a:pt x="168" y="114"/>
                </a:lnTo>
                <a:lnTo>
                  <a:pt x="168" y="109"/>
                </a:lnTo>
                <a:moveTo>
                  <a:pt x="96" y="147"/>
                </a:moveTo>
                <a:lnTo>
                  <a:pt x="96" y="142"/>
                </a:lnTo>
                <a:lnTo>
                  <a:pt x="87" y="142"/>
                </a:lnTo>
                <a:lnTo>
                  <a:pt x="87" y="152"/>
                </a:lnTo>
                <a:lnTo>
                  <a:pt x="96" y="152"/>
                </a:lnTo>
                <a:lnTo>
                  <a:pt x="96" y="147"/>
                </a:lnTo>
                <a:moveTo>
                  <a:pt x="132" y="147"/>
                </a:moveTo>
                <a:lnTo>
                  <a:pt x="132" y="142"/>
                </a:lnTo>
                <a:lnTo>
                  <a:pt x="122" y="142"/>
                </a:lnTo>
                <a:lnTo>
                  <a:pt x="122" y="152"/>
                </a:lnTo>
                <a:lnTo>
                  <a:pt x="132" y="152"/>
                </a:lnTo>
                <a:lnTo>
                  <a:pt x="132" y="147"/>
                </a:lnTo>
                <a:moveTo>
                  <a:pt x="168" y="147"/>
                </a:moveTo>
                <a:lnTo>
                  <a:pt x="168" y="142"/>
                </a:lnTo>
                <a:lnTo>
                  <a:pt x="158" y="142"/>
                </a:lnTo>
                <a:lnTo>
                  <a:pt x="158" y="152"/>
                </a:lnTo>
                <a:lnTo>
                  <a:pt x="168" y="152"/>
                </a:lnTo>
                <a:lnTo>
                  <a:pt x="168" y="147"/>
                </a:lnTo>
                <a:moveTo>
                  <a:pt x="96" y="185"/>
                </a:moveTo>
                <a:lnTo>
                  <a:pt x="96" y="180"/>
                </a:lnTo>
                <a:lnTo>
                  <a:pt x="87" y="180"/>
                </a:lnTo>
                <a:lnTo>
                  <a:pt x="87" y="190"/>
                </a:lnTo>
                <a:lnTo>
                  <a:pt x="96" y="190"/>
                </a:lnTo>
                <a:lnTo>
                  <a:pt x="96" y="185"/>
                </a:lnTo>
                <a:moveTo>
                  <a:pt x="132" y="186"/>
                </a:moveTo>
                <a:lnTo>
                  <a:pt x="132" y="180"/>
                </a:lnTo>
                <a:lnTo>
                  <a:pt x="122" y="180"/>
                </a:lnTo>
                <a:lnTo>
                  <a:pt x="122" y="190"/>
                </a:lnTo>
                <a:lnTo>
                  <a:pt x="132" y="190"/>
                </a:lnTo>
                <a:lnTo>
                  <a:pt x="132" y="186"/>
                </a:lnTo>
                <a:moveTo>
                  <a:pt x="168" y="184"/>
                </a:moveTo>
                <a:lnTo>
                  <a:pt x="168" y="180"/>
                </a:lnTo>
                <a:lnTo>
                  <a:pt x="158" y="180"/>
                </a:lnTo>
                <a:lnTo>
                  <a:pt x="158" y="190"/>
                </a:lnTo>
                <a:lnTo>
                  <a:pt x="168" y="190"/>
                </a:lnTo>
                <a:lnTo>
                  <a:pt x="168" y="184"/>
                </a:lnTo>
                <a:moveTo>
                  <a:pt x="163" y="258"/>
                </a:moveTo>
                <a:lnTo>
                  <a:pt x="163" y="217"/>
                </a:lnTo>
                <a:lnTo>
                  <a:pt x="92" y="217"/>
                </a:lnTo>
                <a:lnTo>
                  <a:pt x="92" y="258"/>
                </a:lnTo>
              </a:path>
            </a:pathLst>
          </a:custGeom>
          <a:noFill/>
          <a:ln w="19050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sp>
        <p:nvSpPr>
          <p:cNvPr id="36" name="factory_3" title="Icon of a factory">
            <a:extLst>
              <a:ext uri="{FF2B5EF4-FFF2-40B4-BE49-F238E27FC236}">
                <a16:creationId xmlns:a16="http://schemas.microsoft.com/office/drawing/2014/main" id="{782BF41D-C89F-4911-810B-45D80D9DAA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799800" y="2166708"/>
            <a:ext cx="562511" cy="348356"/>
          </a:xfrm>
          <a:custGeom>
            <a:avLst/>
            <a:gdLst>
              <a:gd name="T0" fmla="*/ 394 w 394"/>
              <a:gd name="T1" fmla="*/ 101 h 244"/>
              <a:gd name="T2" fmla="*/ 394 w 394"/>
              <a:gd name="T3" fmla="*/ 244 h 244"/>
              <a:gd name="T4" fmla="*/ 0 w 394"/>
              <a:gd name="T5" fmla="*/ 244 h 244"/>
              <a:gd name="T6" fmla="*/ 0 w 394"/>
              <a:gd name="T7" fmla="*/ 101 h 244"/>
              <a:gd name="T8" fmla="*/ 76 w 394"/>
              <a:gd name="T9" fmla="*/ 45 h 244"/>
              <a:gd name="T10" fmla="*/ 76 w 394"/>
              <a:gd name="T11" fmla="*/ 101 h 244"/>
              <a:gd name="T12" fmla="*/ 160 w 394"/>
              <a:gd name="T13" fmla="*/ 45 h 244"/>
              <a:gd name="T14" fmla="*/ 160 w 394"/>
              <a:gd name="T15" fmla="*/ 101 h 244"/>
              <a:gd name="T16" fmla="*/ 394 w 394"/>
              <a:gd name="T17" fmla="*/ 101 h 244"/>
              <a:gd name="T18" fmla="*/ 309 w 394"/>
              <a:gd name="T19" fmla="*/ 101 h 244"/>
              <a:gd name="T20" fmla="*/ 289 w 394"/>
              <a:gd name="T21" fmla="*/ 0 h 244"/>
              <a:gd name="T22" fmla="*/ 273 w 394"/>
              <a:gd name="T23" fmla="*/ 0 h 244"/>
              <a:gd name="T24" fmla="*/ 256 w 394"/>
              <a:gd name="T25" fmla="*/ 101 h 244"/>
              <a:gd name="T26" fmla="*/ 378 w 394"/>
              <a:gd name="T27" fmla="*/ 101 h 244"/>
              <a:gd name="T28" fmla="*/ 358 w 394"/>
              <a:gd name="T29" fmla="*/ 0 h 244"/>
              <a:gd name="T30" fmla="*/ 340 w 394"/>
              <a:gd name="T31" fmla="*/ 0 h 244"/>
              <a:gd name="T32" fmla="*/ 324 w 394"/>
              <a:gd name="T33" fmla="*/ 101 h 244"/>
              <a:gd name="T34" fmla="*/ 57 w 394"/>
              <a:gd name="T35" fmla="*/ 144 h 244"/>
              <a:gd name="T36" fmla="*/ 36 w 394"/>
              <a:gd name="T37" fmla="*/ 144 h 244"/>
              <a:gd name="T38" fmla="*/ 36 w 394"/>
              <a:gd name="T39" fmla="*/ 165 h 244"/>
              <a:gd name="T40" fmla="*/ 57 w 394"/>
              <a:gd name="T41" fmla="*/ 165 h 244"/>
              <a:gd name="T42" fmla="*/ 57 w 394"/>
              <a:gd name="T43" fmla="*/ 144 h 244"/>
              <a:gd name="T44" fmla="*/ 131 w 394"/>
              <a:gd name="T45" fmla="*/ 144 h 244"/>
              <a:gd name="T46" fmla="*/ 112 w 394"/>
              <a:gd name="T47" fmla="*/ 144 h 244"/>
              <a:gd name="T48" fmla="*/ 112 w 394"/>
              <a:gd name="T49" fmla="*/ 165 h 244"/>
              <a:gd name="T50" fmla="*/ 131 w 394"/>
              <a:gd name="T51" fmla="*/ 165 h 244"/>
              <a:gd name="T52" fmla="*/ 131 w 394"/>
              <a:gd name="T53" fmla="*/ 144 h 244"/>
              <a:gd name="T54" fmla="*/ 207 w 394"/>
              <a:gd name="T55" fmla="*/ 144 h 244"/>
              <a:gd name="T56" fmla="*/ 188 w 394"/>
              <a:gd name="T57" fmla="*/ 144 h 244"/>
              <a:gd name="T58" fmla="*/ 188 w 394"/>
              <a:gd name="T59" fmla="*/ 165 h 244"/>
              <a:gd name="T60" fmla="*/ 207 w 394"/>
              <a:gd name="T61" fmla="*/ 165 h 244"/>
              <a:gd name="T62" fmla="*/ 207 w 394"/>
              <a:gd name="T63" fmla="*/ 144 h 244"/>
              <a:gd name="T64" fmla="*/ 283 w 394"/>
              <a:gd name="T65" fmla="*/ 144 h 244"/>
              <a:gd name="T66" fmla="*/ 262 w 394"/>
              <a:gd name="T67" fmla="*/ 144 h 244"/>
              <a:gd name="T68" fmla="*/ 262 w 394"/>
              <a:gd name="T69" fmla="*/ 165 h 244"/>
              <a:gd name="T70" fmla="*/ 283 w 394"/>
              <a:gd name="T71" fmla="*/ 165 h 244"/>
              <a:gd name="T72" fmla="*/ 283 w 394"/>
              <a:gd name="T73" fmla="*/ 144 h 244"/>
              <a:gd name="T74" fmla="*/ 358 w 394"/>
              <a:gd name="T75" fmla="*/ 144 h 244"/>
              <a:gd name="T76" fmla="*/ 338 w 394"/>
              <a:gd name="T77" fmla="*/ 144 h 244"/>
              <a:gd name="T78" fmla="*/ 338 w 394"/>
              <a:gd name="T79" fmla="*/ 165 h 244"/>
              <a:gd name="T80" fmla="*/ 358 w 394"/>
              <a:gd name="T81" fmla="*/ 165 h 244"/>
              <a:gd name="T82" fmla="*/ 358 w 394"/>
              <a:gd name="T83" fmla="*/ 1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94" h="244">
                <a:moveTo>
                  <a:pt x="394" y="101"/>
                </a:moveTo>
                <a:lnTo>
                  <a:pt x="394" y="244"/>
                </a:lnTo>
                <a:lnTo>
                  <a:pt x="0" y="244"/>
                </a:lnTo>
                <a:lnTo>
                  <a:pt x="0" y="101"/>
                </a:lnTo>
                <a:lnTo>
                  <a:pt x="76" y="45"/>
                </a:lnTo>
                <a:lnTo>
                  <a:pt x="76" y="101"/>
                </a:lnTo>
                <a:lnTo>
                  <a:pt x="160" y="45"/>
                </a:lnTo>
                <a:lnTo>
                  <a:pt x="160" y="101"/>
                </a:lnTo>
                <a:lnTo>
                  <a:pt x="394" y="101"/>
                </a:lnTo>
                <a:moveTo>
                  <a:pt x="309" y="101"/>
                </a:moveTo>
                <a:lnTo>
                  <a:pt x="289" y="0"/>
                </a:lnTo>
                <a:lnTo>
                  <a:pt x="273" y="0"/>
                </a:lnTo>
                <a:lnTo>
                  <a:pt x="256" y="101"/>
                </a:lnTo>
                <a:moveTo>
                  <a:pt x="378" y="101"/>
                </a:moveTo>
                <a:lnTo>
                  <a:pt x="358" y="0"/>
                </a:lnTo>
                <a:lnTo>
                  <a:pt x="340" y="0"/>
                </a:lnTo>
                <a:lnTo>
                  <a:pt x="324" y="101"/>
                </a:lnTo>
                <a:moveTo>
                  <a:pt x="57" y="144"/>
                </a:moveTo>
                <a:lnTo>
                  <a:pt x="36" y="144"/>
                </a:lnTo>
                <a:lnTo>
                  <a:pt x="36" y="165"/>
                </a:lnTo>
                <a:lnTo>
                  <a:pt x="57" y="165"/>
                </a:lnTo>
                <a:lnTo>
                  <a:pt x="57" y="144"/>
                </a:lnTo>
                <a:moveTo>
                  <a:pt x="131" y="144"/>
                </a:moveTo>
                <a:lnTo>
                  <a:pt x="112" y="144"/>
                </a:lnTo>
                <a:lnTo>
                  <a:pt x="112" y="165"/>
                </a:lnTo>
                <a:lnTo>
                  <a:pt x="131" y="165"/>
                </a:lnTo>
                <a:lnTo>
                  <a:pt x="131" y="144"/>
                </a:lnTo>
                <a:moveTo>
                  <a:pt x="207" y="144"/>
                </a:moveTo>
                <a:lnTo>
                  <a:pt x="188" y="144"/>
                </a:lnTo>
                <a:lnTo>
                  <a:pt x="188" y="165"/>
                </a:lnTo>
                <a:lnTo>
                  <a:pt x="207" y="165"/>
                </a:lnTo>
                <a:lnTo>
                  <a:pt x="207" y="144"/>
                </a:lnTo>
                <a:moveTo>
                  <a:pt x="283" y="144"/>
                </a:moveTo>
                <a:lnTo>
                  <a:pt x="262" y="144"/>
                </a:lnTo>
                <a:lnTo>
                  <a:pt x="262" y="165"/>
                </a:lnTo>
                <a:lnTo>
                  <a:pt x="283" y="165"/>
                </a:lnTo>
                <a:lnTo>
                  <a:pt x="283" y="144"/>
                </a:lnTo>
                <a:moveTo>
                  <a:pt x="358" y="144"/>
                </a:moveTo>
                <a:lnTo>
                  <a:pt x="338" y="144"/>
                </a:lnTo>
                <a:lnTo>
                  <a:pt x="338" y="165"/>
                </a:lnTo>
                <a:lnTo>
                  <a:pt x="358" y="165"/>
                </a:lnTo>
                <a:lnTo>
                  <a:pt x="358" y="144"/>
                </a:lnTo>
              </a:path>
            </a:pathLst>
          </a:custGeom>
          <a:noFill/>
          <a:ln w="19050" cap="sq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endParaRPr lang="en-US" sz="173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</a:gradFill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06FBF6E-8384-4C51-8AB3-3267EE92445D}"/>
              </a:ext>
            </a:extLst>
          </p:cNvPr>
          <p:cNvGrpSpPr/>
          <p:nvPr/>
        </p:nvGrpSpPr>
        <p:grpSpPr>
          <a:xfrm>
            <a:off x="10038465" y="224378"/>
            <a:ext cx="1317726" cy="598893"/>
            <a:chOff x="511544" y="212651"/>
            <a:chExt cx="1777784" cy="807984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E609BF01-17BE-4B6E-9A14-D041EBECFE8A}"/>
                </a:ext>
              </a:extLst>
            </p:cNvPr>
            <p:cNvSpPr/>
            <p:nvPr/>
          </p:nvSpPr>
          <p:spPr>
            <a:xfrm>
              <a:off x="51154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35DDE501-9B56-42C6-9188-6AF1E0B6798A}"/>
                </a:ext>
              </a:extLst>
            </p:cNvPr>
            <p:cNvSpPr/>
            <p:nvPr/>
          </p:nvSpPr>
          <p:spPr>
            <a:xfrm>
              <a:off x="71516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39034B76-8717-4C04-AA9E-A889BD5DAB28}"/>
                </a:ext>
              </a:extLst>
            </p:cNvPr>
            <p:cNvSpPr/>
            <p:nvPr/>
          </p:nvSpPr>
          <p:spPr>
            <a:xfrm>
              <a:off x="91877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B80C490-D072-4E68-AFF6-6E14644F65E0}"/>
                </a:ext>
              </a:extLst>
            </p:cNvPr>
            <p:cNvSpPr/>
            <p:nvPr/>
          </p:nvSpPr>
          <p:spPr>
            <a:xfrm>
              <a:off x="112239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6AC3C544-A186-4D7F-82FD-C4D0DE4DC825}"/>
                </a:ext>
              </a:extLst>
            </p:cNvPr>
            <p:cNvSpPr/>
            <p:nvPr/>
          </p:nvSpPr>
          <p:spPr>
            <a:xfrm>
              <a:off x="1326008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F7357004-4C78-4839-825F-3DA9F87871E0}"/>
                </a:ext>
              </a:extLst>
            </p:cNvPr>
            <p:cNvSpPr/>
            <p:nvPr/>
          </p:nvSpPr>
          <p:spPr>
            <a:xfrm>
              <a:off x="152962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6CB31C02-D630-4169-910C-CC62E05573E7}"/>
                </a:ext>
              </a:extLst>
            </p:cNvPr>
            <p:cNvSpPr/>
            <p:nvPr/>
          </p:nvSpPr>
          <p:spPr>
            <a:xfrm>
              <a:off x="173324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A5D44E19-6439-4741-8FB6-58AE3F7841E5}"/>
                </a:ext>
              </a:extLst>
            </p:cNvPr>
            <p:cNvSpPr/>
            <p:nvPr/>
          </p:nvSpPr>
          <p:spPr>
            <a:xfrm>
              <a:off x="193685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00153BD3-A6AE-4230-82D6-2F694175CC4F}"/>
                </a:ext>
              </a:extLst>
            </p:cNvPr>
            <p:cNvSpPr/>
            <p:nvPr/>
          </p:nvSpPr>
          <p:spPr>
            <a:xfrm>
              <a:off x="214047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DC0F27FA-07F8-4352-B286-FEF741A5C1CE}"/>
                </a:ext>
              </a:extLst>
            </p:cNvPr>
            <p:cNvSpPr/>
            <p:nvPr/>
          </p:nvSpPr>
          <p:spPr>
            <a:xfrm>
              <a:off x="51154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B16B2E27-E76A-4EE6-9E5A-63124B79410B}"/>
                </a:ext>
              </a:extLst>
            </p:cNvPr>
            <p:cNvSpPr/>
            <p:nvPr/>
          </p:nvSpPr>
          <p:spPr>
            <a:xfrm>
              <a:off x="71516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D9971E88-DCC0-4D3A-B488-74D148C4784B}"/>
                </a:ext>
              </a:extLst>
            </p:cNvPr>
            <p:cNvSpPr/>
            <p:nvPr/>
          </p:nvSpPr>
          <p:spPr>
            <a:xfrm>
              <a:off x="91877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1C697B28-3B35-4903-8EE5-8A77015B86B1}"/>
                </a:ext>
              </a:extLst>
            </p:cNvPr>
            <p:cNvSpPr/>
            <p:nvPr/>
          </p:nvSpPr>
          <p:spPr>
            <a:xfrm>
              <a:off x="112239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6BD53A06-7326-4DF2-B052-66749868B282}"/>
                </a:ext>
              </a:extLst>
            </p:cNvPr>
            <p:cNvSpPr/>
            <p:nvPr/>
          </p:nvSpPr>
          <p:spPr>
            <a:xfrm>
              <a:off x="1326008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254AFB7-2CBB-4131-9B95-3DB3946865B7}"/>
                </a:ext>
              </a:extLst>
            </p:cNvPr>
            <p:cNvSpPr/>
            <p:nvPr/>
          </p:nvSpPr>
          <p:spPr>
            <a:xfrm>
              <a:off x="152962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E4B3FB17-97CB-4CE2-9DAD-569EA8588ADA}"/>
                </a:ext>
              </a:extLst>
            </p:cNvPr>
            <p:cNvSpPr/>
            <p:nvPr/>
          </p:nvSpPr>
          <p:spPr>
            <a:xfrm>
              <a:off x="173324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1D516945-F8C3-4D5E-BB4F-012EFCC57744}"/>
                </a:ext>
              </a:extLst>
            </p:cNvPr>
            <p:cNvSpPr/>
            <p:nvPr/>
          </p:nvSpPr>
          <p:spPr>
            <a:xfrm>
              <a:off x="193685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EE17F332-2C19-48D1-A6BF-45DBB8203790}"/>
                </a:ext>
              </a:extLst>
            </p:cNvPr>
            <p:cNvSpPr/>
            <p:nvPr/>
          </p:nvSpPr>
          <p:spPr>
            <a:xfrm>
              <a:off x="214047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4B6A134F-A617-40B3-B907-0D96930602EA}"/>
                </a:ext>
              </a:extLst>
            </p:cNvPr>
            <p:cNvSpPr/>
            <p:nvPr/>
          </p:nvSpPr>
          <p:spPr>
            <a:xfrm>
              <a:off x="51154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77B24928-12FE-4747-87D0-FAAD097AA217}"/>
                </a:ext>
              </a:extLst>
            </p:cNvPr>
            <p:cNvSpPr/>
            <p:nvPr/>
          </p:nvSpPr>
          <p:spPr>
            <a:xfrm>
              <a:off x="71516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199C584A-9AC0-4F0B-8708-EC484E4A1F15}"/>
                </a:ext>
              </a:extLst>
            </p:cNvPr>
            <p:cNvSpPr/>
            <p:nvPr/>
          </p:nvSpPr>
          <p:spPr>
            <a:xfrm>
              <a:off x="91877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6117764-03A7-4BEF-81A6-8B749F5D1B4E}"/>
                </a:ext>
              </a:extLst>
            </p:cNvPr>
            <p:cNvSpPr/>
            <p:nvPr/>
          </p:nvSpPr>
          <p:spPr>
            <a:xfrm>
              <a:off x="112239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97D73F8F-D8A2-4E80-8BFC-83E3CFACF956}"/>
                </a:ext>
              </a:extLst>
            </p:cNvPr>
            <p:cNvSpPr/>
            <p:nvPr/>
          </p:nvSpPr>
          <p:spPr>
            <a:xfrm>
              <a:off x="1326008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E4B97A35-7F53-4D60-8C0D-4EACAB454B91}"/>
                </a:ext>
              </a:extLst>
            </p:cNvPr>
            <p:cNvSpPr/>
            <p:nvPr/>
          </p:nvSpPr>
          <p:spPr>
            <a:xfrm>
              <a:off x="152962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00838F6A-A51A-4864-B682-640A67CEF445}"/>
                </a:ext>
              </a:extLst>
            </p:cNvPr>
            <p:cNvSpPr/>
            <p:nvPr/>
          </p:nvSpPr>
          <p:spPr>
            <a:xfrm>
              <a:off x="173324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10D17A8-FCFD-4804-B6A6-4C9764BB630E}"/>
                </a:ext>
              </a:extLst>
            </p:cNvPr>
            <p:cNvSpPr/>
            <p:nvPr/>
          </p:nvSpPr>
          <p:spPr>
            <a:xfrm>
              <a:off x="193685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E8482BD7-0712-41E0-9F33-E13E6922B7C0}"/>
                </a:ext>
              </a:extLst>
            </p:cNvPr>
            <p:cNvSpPr/>
            <p:nvPr/>
          </p:nvSpPr>
          <p:spPr>
            <a:xfrm>
              <a:off x="214047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79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C6665916-906E-4B87-AC02-2BA806B166E7}"/>
              </a:ext>
            </a:extLst>
          </p:cNvPr>
          <p:cNvSpPr/>
          <p:nvPr/>
        </p:nvSpPr>
        <p:spPr>
          <a:xfrm rot="12987858" flipH="1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C4022923-AC66-4C4D-82F6-CD12F060B2D4}"/>
              </a:ext>
            </a:extLst>
          </p:cNvPr>
          <p:cNvSpPr/>
          <p:nvPr/>
        </p:nvSpPr>
        <p:spPr>
          <a:xfrm>
            <a:off x="505905" y="3971025"/>
            <a:ext cx="3242233" cy="154641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26FD0E1-7116-4609-95DF-ED1CECD5AFC9}"/>
              </a:ext>
            </a:extLst>
          </p:cNvPr>
          <p:cNvSpPr/>
          <p:nvPr/>
        </p:nvSpPr>
        <p:spPr>
          <a:xfrm>
            <a:off x="505907" y="1914618"/>
            <a:ext cx="3242232" cy="154641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E206ED-3996-4AA3-A67B-7671A4E09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57"/>
          <a:stretch/>
        </p:blipFill>
        <p:spPr>
          <a:xfrm>
            <a:off x="6963368" y="0"/>
            <a:ext cx="5490645" cy="6858000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2990F3A1-F275-44DC-9831-7813376B00AB}"/>
              </a:ext>
            </a:extLst>
          </p:cNvPr>
          <p:cNvSpPr/>
          <p:nvPr/>
        </p:nvSpPr>
        <p:spPr>
          <a:xfrm>
            <a:off x="3962251" y="3971024"/>
            <a:ext cx="3550920" cy="154641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9F355D-911A-4E8E-B09F-82AE5E48547D}"/>
              </a:ext>
            </a:extLst>
          </p:cNvPr>
          <p:cNvSpPr/>
          <p:nvPr/>
        </p:nvSpPr>
        <p:spPr>
          <a:xfrm>
            <a:off x="3953284" y="1918443"/>
            <a:ext cx="3550920" cy="1546413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A6A63F4-F80F-4E99-901A-B6D0BCD914A8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76A6979-39B1-4788-8681-0C7DF0D10563}"/>
              </a:ext>
            </a:extLst>
          </p:cNvPr>
          <p:cNvSpPr txBox="1"/>
          <p:nvPr/>
        </p:nvSpPr>
        <p:spPr>
          <a:xfrm>
            <a:off x="807946" y="1995019"/>
            <a:ext cx="16136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96E2EE7-2565-4B11-A6CD-8AF142DC1246}"/>
              </a:ext>
            </a:extLst>
          </p:cNvPr>
          <p:cNvSpPr txBox="1"/>
          <p:nvPr/>
        </p:nvSpPr>
        <p:spPr>
          <a:xfrm>
            <a:off x="767976" y="3874192"/>
            <a:ext cx="16136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0702003-7B7C-4F6A-9D5A-CA67A1A9A5C0}"/>
              </a:ext>
            </a:extLst>
          </p:cNvPr>
          <p:cNvSpPr txBox="1"/>
          <p:nvPr/>
        </p:nvSpPr>
        <p:spPr>
          <a:xfrm>
            <a:off x="807946" y="2495569"/>
            <a:ext cx="2600584" cy="691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通过跟进的方式促进项目的推动和优化过程，从而实现目标的达成项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FA11528-F620-42D8-8FB7-8F8935BB3DE7}"/>
              </a:ext>
            </a:extLst>
          </p:cNvPr>
          <p:cNvSpPr txBox="1"/>
          <p:nvPr/>
        </p:nvSpPr>
        <p:spPr>
          <a:xfrm>
            <a:off x="4260212" y="2019733"/>
            <a:ext cx="16136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D1D6353-6978-4AE1-8235-85F820C3EA7C}"/>
              </a:ext>
            </a:extLst>
          </p:cNvPr>
          <p:cNvSpPr txBox="1"/>
          <p:nvPr/>
        </p:nvSpPr>
        <p:spPr>
          <a:xfrm>
            <a:off x="4260212" y="2520283"/>
            <a:ext cx="2600584" cy="691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通过跟进的方式促进项目的推动和优化过程，从而实现目标的达成项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1FD67E9-6313-4583-B431-BE93D5C86721}"/>
              </a:ext>
            </a:extLst>
          </p:cNvPr>
          <p:cNvSpPr txBox="1"/>
          <p:nvPr/>
        </p:nvSpPr>
        <p:spPr>
          <a:xfrm>
            <a:off x="807946" y="4110437"/>
            <a:ext cx="16136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19C7BE1-8A99-4EB1-A627-0CB65CE6FB8C}"/>
              </a:ext>
            </a:extLst>
          </p:cNvPr>
          <p:cNvSpPr txBox="1"/>
          <p:nvPr/>
        </p:nvSpPr>
        <p:spPr>
          <a:xfrm>
            <a:off x="807946" y="4610987"/>
            <a:ext cx="2600584" cy="691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通过跟进的方式促进项目的推动和优化过程，从而实现目标的达成项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2C6AA5C-9BD4-4522-95E4-79E1F6F1FF8E}"/>
              </a:ext>
            </a:extLst>
          </p:cNvPr>
          <p:cNvSpPr txBox="1"/>
          <p:nvPr/>
        </p:nvSpPr>
        <p:spPr>
          <a:xfrm>
            <a:off x="4260212" y="4135151"/>
            <a:ext cx="161364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计划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54D251F-D090-4FBA-B5AD-7ECDE077C0BB}"/>
              </a:ext>
            </a:extLst>
          </p:cNvPr>
          <p:cNvSpPr txBox="1"/>
          <p:nvPr/>
        </p:nvSpPr>
        <p:spPr>
          <a:xfrm>
            <a:off x="4260212" y="4635701"/>
            <a:ext cx="2600584" cy="691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</a:rPr>
              <a:t>通过跟进的方式促进项目的推动和优化过程，从而实现目标的达成项</a:t>
            </a:r>
          </a:p>
        </p:txBody>
      </p:sp>
    </p:spTree>
    <p:extLst>
      <p:ext uri="{BB962C8B-B14F-4D97-AF65-F5344CB8AC3E}">
        <p14:creationId xmlns:p14="http://schemas.microsoft.com/office/powerpoint/2010/main" val="713987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D356BF49-4B3F-4582-AC48-02A9211D47CB}"/>
              </a:ext>
            </a:extLst>
          </p:cNvPr>
          <p:cNvCxnSpPr>
            <a:cxnSpLocks/>
          </p:cNvCxnSpPr>
          <p:nvPr/>
        </p:nvCxnSpPr>
        <p:spPr>
          <a:xfrm>
            <a:off x="1148594" y="3036049"/>
            <a:ext cx="0" cy="248473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087BE0F-AA01-414C-B1EC-A9885DEE7E24}"/>
              </a:ext>
            </a:extLst>
          </p:cNvPr>
          <p:cNvSpPr/>
          <p:nvPr/>
        </p:nvSpPr>
        <p:spPr>
          <a:xfrm>
            <a:off x="775483" y="1476190"/>
            <a:ext cx="2403718" cy="1559859"/>
          </a:xfrm>
          <a:prstGeom prst="roundRect">
            <a:avLst>
              <a:gd name="adj" fmla="val 15518"/>
            </a:avLst>
          </a:prstGeom>
          <a:noFill/>
          <a:ln w="6350"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5015F6C-557F-4455-97F2-F982174898CF}"/>
              </a:ext>
            </a:extLst>
          </p:cNvPr>
          <p:cNvSpPr/>
          <p:nvPr/>
        </p:nvSpPr>
        <p:spPr>
          <a:xfrm>
            <a:off x="901578" y="1566335"/>
            <a:ext cx="2151528" cy="1379568"/>
          </a:xfrm>
          <a:prstGeom prst="roundRect">
            <a:avLst>
              <a:gd name="adj" fmla="val 185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6A3D0135-4894-4B4C-83EF-9D450068B5FA}"/>
              </a:ext>
            </a:extLst>
          </p:cNvPr>
          <p:cNvSpPr/>
          <p:nvPr/>
        </p:nvSpPr>
        <p:spPr>
          <a:xfrm>
            <a:off x="6187224" y="1476190"/>
            <a:ext cx="2403718" cy="1559859"/>
          </a:xfrm>
          <a:prstGeom prst="roundRect">
            <a:avLst>
              <a:gd name="adj" fmla="val 15518"/>
            </a:avLst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071CBC2D-8975-4944-83E8-70A9168B8026}"/>
              </a:ext>
            </a:extLst>
          </p:cNvPr>
          <p:cNvSpPr/>
          <p:nvPr/>
        </p:nvSpPr>
        <p:spPr>
          <a:xfrm>
            <a:off x="6313319" y="1566335"/>
            <a:ext cx="2151528" cy="1379568"/>
          </a:xfrm>
          <a:prstGeom prst="roundRect">
            <a:avLst>
              <a:gd name="adj" fmla="val 1854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E7F53654-A88E-4D95-A653-26C5E649DAAD}"/>
              </a:ext>
            </a:extLst>
          </p:cNvPr>
          <p:cNvSpPr/>
          <p:nvPr/>
        </p:nvSpPr>
        <p:spPr>
          <a:xfrm>
            <a:off x="3591571" y="3010247"/>
            <a:ext cx="2403718" cy="1559859"/>
          </a:xfrm>
          <a:prstGeom prst="roundRect">
            <a:avLst>
              <a:gd name="adj" fmla="val 15518"/>
            </a:avLst>
          </a:prstGeom>
          <a:noFill/>
          <a:ln w="635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975B0D7-8CD4-4510-9944-B8C69E128237}"/>
              </a:ext>
            </a:extLst>
          </p:cNvPr>
          <p:cNvSpPr/>
          <p:nvPr/>
        </p:nvSpPr>
        <p:spPr>
          <a:xfrm>
            <a:off x="3717666" y="3100392"/>
            <a:ext cx="2151528" cy="1379568"/>
          </a:xfrm>
          <a:prstGeom prst="roundRect">
            <a:avLst>
              <a:gd name="adj" fmla="val 1854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2D01915-CB4F-4B25-993C-5DBC06FC9FE6}"/>
              </a:ext>
            </a:extLst>
          </p:cNvPr>
          <p:cNvSpPr/>
          <p:nvPr/>
        </p:nvSpPr>
        <p:spPr>
          <a:xfrm>
            <a:off x="9003312" y="3010247"/>
            <a:ext cx="2403718" cy="1559859"/>
          </a:xfrm>
          <a:prstGeom prst="roundRect">
            <a:avLst>
              <a:gd name="adj" fmla="val 15518"/>
            </a:avLst>
          </a:prstGeom>
          <a:noFill/>
          <a:ln w="6350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78D68B0-99D7-4F2F-9C45-3A8E547CC4B1}"/>
              </a:ext>
            </a:extLst>
          </p:cNvPr>
          <p:cNvSpPr/>
          <p:nvPr/>
        </p:nvSpPr>
        <p:spPr>
          <a:xfrm>
            <a:off x="9129407" y="3100392"/>
            <a:ext cx="2151528" cy="1379568"/>
          </a:xfrm>
          <a:prstGeom prst="roundRect">
            <a:avLst>
              <a:gd name="adj" fmla="val 1854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946BEF5F-9D69-4751-A133-607ECE66E4BA}"/>
              </a:ext>
            </a:extLst>
          </p:cNvPr>
          <p:cNvCxnSpPr>
            <a:cxnSpLocks/>
          </p:cNvCxnSpPr>
          <p:nvPr/>
        </p:nvCxnSpPr>
        <p:spPr>
          <a:xfrm>
            <a:off x="0" y="5880848"/>
            <a:ext cx="12192000" cy="0"/>
          </a:xfrm>
          <a:prstGeom prst="line">
            <a:avLst/>
          </a:prstGeom>
          <a:ln w="635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17B45B5F-6F1E-4664-94B5-F32EF9D44C2A}"/>
              </a:ext>
            </a:extLst>
          </p:cNvPr>
          <p:cNvSpPr/>
          <p:nvPr/>
        </p:nvSpPr>
        <p:spPr>
          <a:xfrm>
            <a:off x="3846056" y="5695366"/>
            <a:ext cx="359241" cy="3592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圆: 空心 29">
            <a:extLst>
              <a:ext uri="{FF2B5EF4-FFF2-40B4-BE49-F238E27FC236}">
                <a16:creationId xmlns:a16="http://schemas.microsoft.com/office/drawing/2014/main" id="{68A5C24F-A6F2-4798-8900-67527EEDBF92}"/>
              </a:ext>
            </a:extLst>
          </p:cNvPr>
          <p:cNvSpPr/>
          <p:nvPr/>
        </p:nvSpPr>
        <p:spPr>
          <a:xfrm>
            <a:off x="3664963" y="5514273"/>
            <a:ext cx="721427" cy="721427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65CBEDA-9ACB-493D-BA9A-CDC67499D558}"/>
              </a:ext>
            </a:extLst>
          </p:cNvPr>
          <p:cNvGrpSpPr/>
          <p:nvPr/>
        </p:nvGrpSpPr>
        <p:grpSpPr>
          <a:xfrm>
            <a:off x="809936" y="5552373"/>
            <a:ext cx="721427" cy="721427"/>
            <a:chOff x="957817" y="5552373"/>
            <a:chExt cx="721427" cy="721427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A51E800C-87A6-4B87-9700-CF84213EB511}"/>
                </a:ext>
              </a:extLst>
            </p:cNvPr>
            <p:cNvSpPr/>
            <p:nvPr/>
          </p:nvSpPr>
          <p:spPr>
            <a:xfrm>
              <a:off x="1138910" y="5733466"/>
              <a:ext cx="359241" cy="3592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圆: 空心 42">
              <a:extLst>
                <a:ext uri="{FF2B5EF4-FFF2-40B4-BE49-F238E27FC236}">
                  <a16:creationId xmlns:a16="http://schemas.microsoft.com/office/drawing/2014/main" id="{8D1AB1F7-64BD-48DE-88F0-E75D50571A3A}"/>
                </a:ext>
              </a:extLst>
            </p:cNvPr>
            <p:cNvSpPr/>
            <p:nvPr/>
          </p:nvSpPr>
          <p:spPr>
            <a:xfrm>
              <a:off x="957817" y="5552373"/>
              <a:ext cx="721427" cy="721427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F492B5A5-76CE-40E9-9A1A-D8B51EB45809}"/>
              </a:ext>
            </a:extLst>
          </p:cNvPr>
          <p:cNvCxnSpPr>
            <a:cxnSpLocks/>
          </p:cNvCxnSpPr>
          <p:nvPr/>
        </p:nvCxnSpPr>
        <p:spPr>
          <a:xfrm>
            <a:off x="4008336" y="4570106"/>
            <a:ext cx="0" cy="1193219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B0F419A7-4688-431E-9C91-2D4B3BE21243}"/>
              </a:ext>
            </a:extLst>
          </p:cNvPr>
          <p:cNvCxnSpPr>
            <a:cxnSpLocks/>
          </p:cNvCxnSpPr>
          <p:nvPr/>
        </p:nvCxnSpPr>
        <p:spPr>
          <a:xfrm>
            <a:off x="6670208" y="3029543"/>
            <a:ext cx="0" cy="248473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>
            <a:extLst>
              <a:ext uri="{FF2B5EF4-FFF2-40B4-BE49-F238E27FC236}">
                <a16:creationId xmlns:a16="http://schemas.microsoft.com/office/drawing/2014/main" id="{F6274839-516E-4D01-B684-250838418A2C}"/>
              </a:ext>
            </a:extLst>
          </p:cNvPr>
          <p:cNvSpPr/>
          <p:nvPr/>
        </p:nvSpPr>
        <p:spPr>
          <a:xfrm>
            <a:off x="6554442" y="5695365"/>
            <a:ext cx="359241" cy="35924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圆: 空心 52">
            <a:extLst>
              <a:ext uri="{FF2B5EF4-FFF2-40B4-BE49-F238E27FC236}">
                <a16:creationId xmlns:a16="http://schemas.microsoft.com/office/drawing/2014/main" id="{5FC99A60-72FA-46A8-BA8E-6B04794534CD}"/>
              </a:ext>
            </a:extLst>
          </p:cNvPr>
          <p:cNvSpPr/>
          <p:nvPr/>
        </p:nvSpPr>
        <p:spPr>
          <a:xfrm>
            <a:off x="6373349" y="5514272"/>
            <a:ext cx="721427" cy="721427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06C98EC-051C-4945-BF8E-B2E5798D09F2}"/>
              </a:ext>
            </a:extLst>
          </p:cNvPr>
          <p:cNvSpPr/>
          <p:nvPr/>
        </p:nvSpPr>
        <p:spPr>
          <a:xfrm>
            <a:off x="9280167" y="5733466"/>
            <a:ext cx="359241" cy="3592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: 空心 54">
            <a:extLst>
              <a:ext uri="{FF2B5EF4-FFF2-40B4-BE49-F238E27FC236}">
                <a16:creationId xmlns:a16="http://schemas.microsoft.com/office/drawing/2014/main" id="{69C1A72C-73A6-4F00-B444-91ED1242BFC3}"/>
              </a:ext>
            </a:extLst>
          </p:cNvPr>
          <p:cNvSpPr/>
          <p:nvPr/>
        </p:nvSpPr>
        <p:spPr>
          <a:xfrm>
            <a:off x="9099074" y="5552373"/>
            <a:ext cx="721427" cy="721427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6D7D4A5E-37FC-4CDE-92AA-114087F58E31}"/>
              </a:ext>
            </a:extLst>
          </p:cNvPr>
          <p:cNvCxnSpPr>
            <a:cxnSpLocks/>
          </p:cNvCxnSpPr>
          <p:nvPr/>
        </p:nvCxnSpPr>
        <p:spPr>
          <a:xfrm>
            <a:off x="9442447" y="4608206"/>
            <a:ext cx="0" cy="1193219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9256A7DC-7BA3-49BD-987E-BAC912F1934F}"/>
              </a:ext>
            </a:extLst>
          </p:cNvPr>
          <p:cNvSpPr txBox="1"/>
          <p:nvPr/>
        </p:nvSpPr>
        <p:spPr>
          <a:xfrm>
            <a:off x="991029" y="1589628"/>
            <a:ext cx="1540818" cy="376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7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-8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65B0299-8BC1-4AB7-B913-E5D1FD0A5242}"/>
              </a:ext>
            </a:extLst>
          </p:cNvPr>
          <p:cNvSpPr txBox="1"/>
          <p:nvPr/>
        </p:nvSpPr>
        <p:spPr>
          <a:xfrm>
            <a:off x="991029" y="2057647"/>
            <a:ext cx="1895606" cy="6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新员工培训项目安排跟进与考核结果并且优化流程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30B65979-C64D-4031-8B20-361CC1C2B425}"/>
              </a:ext>
            </a:extLst>
          </p:cNvPr>
          <p:cNvSpPr txBox="1"/>
          <p:nvPr/>
        </p:nvSpPr>
        <p:spPr>
          <a:xfrm>
            <a:off x="3897970" y="3221547"/>
            <a:ext cx="1540818" cy="376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8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-9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F5A773BC-75F4-4E92-8526-BF781992D120}"/>
              </a:ext>
            </a:extLst>
          </p:cNvPr>
          <p:cNvSpPr txBox="1"/>
          <p:nvPr/>
        </p:nvSpPr>
        <p:spPr>
          <a:xfrm>
            <a:off x="3897970" y="3689566"/>
            <a:ext cx="1895606" cy="6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菁英培训项目安排跟进与考核结果并且优化流程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FCA798D-306A-44AF-9AA6-067C9DEEA065}"/>
              </a:ext>
            </a:extLst>
          </p:cNvPr>
          <p:cNvSpPr txBox="1"/>
          <p:nvPr/>
        </p:nvSpPr>
        <p:spPr>
          <a:xfrm>
            <a:off x="6518584" y="1620324"/>
            <a:ext cx="1540818" cy="376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9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-10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DC207FA-3A9F-4CC7-BA21-72846468CC77}"/>
              </a:ext>
            </a:extLst>
          </p:cNvPr>
          <p:cNvSpPr txBox="1"/>
          <p:nvPr/>
        </p:nvSpPr>
        <p:spPr>
          <a:xfrm>
            <a:off x="6518584" y="2088343"/>
            <a:ext cx="1895606" cy="6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线上培训项目安排跟进与考核结果并且优化流程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AD4BCEE-6031-4369-AD09-175441D4417E}"/>
              </a:ext>
            </a:extLst>
          </p:cNvPr>
          <p:cNvSpPr txBox="1"/>
          <p:nvPr/>
        </p:nvSpPr>
        <p:spPr>
          <a:xfrm>
            <a:off x="9280167" y="3241258"/>
            <a:ext cx="1606136" cy="3778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11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-12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月份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B9EBC5DB-C6C3-4D4C-968E-DEA17DBDCF86}"/>
              </a:ext>
            </a:extLst>
          </p:cNvPr>
          <p:cNvSpPr txBox="1"/>
          <p:nvPr/>
        </p:nvSpPr>
        <p:spPr>
          <a:xfrm>
            <a:off x="9280167" y="3709278"/>
            <a:ext cx="1895606" cy="623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运营管理项目安排跟进与考核结果并且优化流程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A70A02FF-D472-4C0E-B2AC-8E60399C4D80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下半年培训计划</a:t>
            </a:r>
          </a:p>
        </p:txBody>
      </p:sp>
    </p:spTree>
    <p:extLst>
      <p:ext uri="{BB962C8B-B14F-4D97-AF65-F5344CB8AC3E}">
        <p14:creationId xmlns:p14="http://schemas.microsoft.com/office/powerpoint/2010/main" val="3632313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>
            <a:extLst>
              <a:ext uri="{FF2B5EF4-FFF2-40B4-BE49-F238E27FC236}">
                <a16:creationId xmlns:a16="http://schemas.microsoft.com/office/drawing/2014/main" id="{D3FF9698-AEC8-40C1-99DE-27F6187F7700}"/>
              </a:ext>
            </a:extLst>
          </p:cNvPr>
          <p:cNvSpPr/>
          <p:nvPr/>
        </p:nvSpPr>
        <p:spPr>
          <a:xfrm>
            <a:off x="5200981" y="2960435"/>
            <a:ext cx="4801314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全年工作计划</a:t>
            </a:r>
          </a:p>
        </p:txBody>
      </p:sp>
      <p:sp>
        <p:nvSpPr>
          <p:cNvPr id="460" name="文本框 459">
            <a:extLst>
              <a:ext uri="{FF2B5EF4-FFF2-40B4-BE49-F238E27FC236}">
                <a16:creationId xmlns:a16="http://schemas.microsoft.com/office/drawing/2014/main" id="{9E2CDA16-591D-4159-9500-8FBC954FF30D}"/>
              </a:ext>
            </a:extLst>
          </p:cNvPr>
          <p:cNvSpPr txBox="1"/>
          <p:nvPr/>
        </p:nvSpPr>
        <p:spPr>
          <a:xfrm>
            <a:off x="2189705" y="2360270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04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28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>
            <a:extLst>
              <a:ext uri="{FF2B5EF4-FFF2-40B4-BE49-F238E27FC236}">
                <a16:creationId xmlns:a16="http://schemas.microsoft.com/office/drawing/2014/main" id="{D3FF9698-AEC8-40C1-99DE-27F6187F7700}"/>
              </a:ext>
            </a:extLst>
          </p:cNvPr>
          <p:cNvSpPr/>
          <p:nvPr/>
        </p:nvSpPr>
        <p:spPr>
          <a:xfrm>
            <a:off x="5200981" y="2960435"/>
            <a:ext cx="5570756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上半年工作概述</a:t>
            </a:r>
          </a:p>
        </p:txBody>
      </p:sp>
      <p:sp>
        <p:nvSpPr>
          <p:cNvPr id="460" name="文本框 459">
            <a:extLst>
              <a:ext uri="{FF2B5EF4-FFF2-40B4-BE49-F238E27FC236}">
                <a16:creationId xmlns:a16="http://schemas.microsoft.com/office/drawing/2014/main" id="{9E2CDA16-591D-4159-9500-8FBC954FF30D}"/>
              </a:ext>
            </a:extLst>
          </p:cNvPr>
          <p:cNvSpPr txBox="1"/>
          <p:nvPr/>
        </p:nvSpPr>
        <p:spPr>
          <a:xfrm>
            <a:off x="2076405" y="2321004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01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69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D30FC970-6E0F-46D6-8F08-AA793F608B13}"/>
              </a:ext>
            </a:extLst>
          </p:cNvPr>
          <p:cNvSpPr/>
          <p:nvPr/>
        </p:nvSpPr>
        <p:spPr>
          <a:xfrm rot="12987858" flipH="1">
            <a:off x="8047307" y="-698174"/>
            <a:ext cx="5398421" cy="3040188"/>
          </a:xfrm>
          <a:custGeom>
            <a:avLst/>
            <a:gdLst>
              <a:gd name="connsiteX0" fmla="*/ 0 w 5398421"/>
              <a:gd name="connsiteY0" fmla="*/ 547386 h 3040188"/>
              <a:gd name="connsiteX1" fmla="*/ 3373222 w 5398421"/>
              <a:gd name="connsiteY1" fmla="*/ 3040188 h 3040188"/>
              <a:gd name="connsiteX2" fmla="*/ 5398421 w 5398421"/>
              <a:gd name="connsiteY2" fmla="*/ 299719 h 3040188"/>
              <a:gd name="connsiteX3" fmla="*/ 5334420 w 5398421"/>
              <a:gd name="connsiteY3" fmla="*/ 288377 h 3040188"/>
              <a:gd name="connsiteX4" fmla="*/ 1173137 w 5398421"/>
              <a:gd name="connsiteY4" fmla="*/ 288376 h 3040188"/>
              <a:gd name="connsiteX5" fmla="*/ 132816 w 5398421"/>
              <a:gd name="connsiteY5" fmla="*/ 534215 h 304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8421" h="3040188">
                <a:moveTo>
                  <a:pt x="0" y="547386"/>
                </a:moveTo>
                <a:lnTo>
                  <a:pt x="3373222" y="3040188"/>
                </a:lnTo>
                <a:lnTo>
                  <a:pt x="5398421" y="299719"/>
                </a:lnTo>
                <a:lnTo>
                  <a:pt x="5334420" y="288377"/>
                </a:lnTo>
                <a:cubicBezTo>
                  <a:pt x="3947326" y="38636"/>
                  <a:pt x="2560232" y="-211105"/>
                  <a:pt x="1173137" y="288376"/>
                </a:cubicBezTo>
                <a:cubicBezTo>
                  <a:pt x="826364" y="413247"/>
                  <a:pt x="479590" y="491291"/>
                  <a:pt x="132816" y="534215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5">
                  <a:lumMod val="87000"/>
                </a:schemeClr>
              </a:gs>
              <a:gs pos="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矩形: 剪去对角 1">
            <a:extLst>
              <a:ext uri="{FF2B5EF4-FFF2-40B4-BE49-F238E27FC236}">
                <a16:creationId xmlns:a16="http://schemas.microsoft.com/office/drawing/2014/main" id="{1E6478B1-E066-4D09-AC17-C0C97864AE1F}"/>
              </a:ext>
            </a:extLst>
          </p:cNvPr>
          <p:cNvSpPr/>
          <p:nvPr/>
        </p:nvSpPr>
        <p:spPr>
          <a:xfrm>
            <a:off x="660400" y="1507093"/>
            <a:ext cx="10858500" cy="4283055"/>
          </a:xfrm>
          <a:prstGeom prst="snip2Diag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D1A91B0A-CA9E-4F9B-94D9-35F26A580FB1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全年培训计划</a:t>
            </a:r>
          </a:p>
        </p:txBody>
      </p:sp>
      <p:sp>
        <p:nvSpPr>
          <p:cNvPr id="3" name="任意多边形 464">
            <a:extLst>
              <a:ext uri="{FF2B5EF4-FFF2-40B4-BE49-F238E27FC236}">
                <a16:creationId xmlns:a16="http://schemas.microsoft.com/office/drawing/2014/main" id="{C6AE0EF7-E77C-40C7-BE1F-447FCED13283}"/>
              </a:ext>
            </a:extLst>
          </p:cNvPr>
          <p:cNvSpPr/>
          <p:nvPr/>
        </p:nvSpPr>
        <p:spPr>
          <a:xfrm rot="2700000">
            <a:off x="2168407" y="1871946"/>
            <a:ext cx="639854" cy="642405"/>
          </a:xfrm>
          <a:custGeom>
            <a:avLst/>
            <a:gdLst>
              <a:gd name="connsiteX0" fmla="*/ 490015 w 639854"/>
              <a:gd name="connsiteY0" fmla="*/ 139923 h 642405"/>
              <a:gd name="connsiteX1" fmla="*/ 497027 w 639854"/>
              <a:gd name="connsiteY1" fmla="*/ 142827 h 642405"/>
              <a:gd name="connsiteX2" fmla="*/ 499931 w 639854"/>
              <a:gd name="connsiteY2" fmla="*/ 149839 h 642405"/>
              <a:gd name="connsiteX3" fmla="*/ 499931 w 639854"/>
              <a:gd name="connsiteY3" fmla="*/ 139923 h 642405"/>
              <a:gd name="connsiteX4" fmla="*/ 0 w 639854"/>
              <a:gd name="connsiteY4" fmla="*/ 269028 h 642405"/>
              <a:gd name="connsiteX5" fmla="*/ 126280 w 639854"/>
              <a:gd name="connsiteY5" fmla="*/ 142749 h 642405"/>
              <a:gd name="connsiteX6" fmla="*/ 126280 w 639854"/>
              <a:gd name="connsiteY6" fmla="*/ 142749 h 642405"/>
              <a:gd name="connsiteX7" fmla="*/ 129106 w 639854"/>
              <a:gd name="connsiteY7" fmla="*/ 139923 h 642405"/>
              <a:gd name="connsiteX8" fmla="*/ 129106 w 639854"/>
              <a:gd name="connsiteY8" fmla="*/ 139923 h 642405"/>
              <a:gd name="connsiteX9" fmla="*/ 255385 w 639854"/>
              <a:gd name="connsiteY9" fmla="*/ 13643 h 642405"/>
              <a:gd name="connsiteX10" fmla="*/ 255386 w 639854"/>
              <a:gd name="connsiteY10" fmla="*/ 13643 h 642405"/>
              <a:gd name="connsiteX11" fmla="*/ 269029 w 639854"/>
              <a:gd name="connsiteY11" fmla="*/ 0 h 642405"/>
              <a:gd name="connsiteX12" fmla="*/ 593006 w 639854"/>
              <a:gd name="connsiteY12" fmla="*/ 0 h 642405"/>
              <a:gd name="connsiteX13" fmla="*/ 639854 w 639854"/>
              <a:gd name="connsiteY13" fmla="*/ 46848 h 642405"/>
              <a:gd name="connsiteX14" fmla="*/ 639854 w 639854"/>
              <a:gd name="connsiteY14" fmla="*/ 373376 h 642405"/>
              <a:gd name="connsiteX15" fmla="*/ 513574 w 639854"/>
              <a:gd name="connsiteY15" fmla="*/ 499656 h 642405"/>
              <a:gd name="connsiteX16" fmla="*/ 513575 w 639854"/>
              <a:gd name="connsiteY16" fmla="*/ 499655 h 642405"/>
              <a:gd name="connsiteX17" fmla="*/ 510748 w 639854"/>
              <a:gd name="connsiteY17" fmla="*/ 502482 h 642405"/>
              <a:gd name="connsiteX18" fmla="*/ 510748 w 639854"/>
              <a:gd name="connsiteY18" fmla="*/ 502482 h 642405"/>
              <a:gd name="connsiteX19" fmla="*/ 384469 w 639854"/>
              <a:gd name="connsiteY19" fmla="*/ 628762 h 642405"/>
              <a:gd name="connsiteX20" fmla="*/ 384469 w 639854"/>
              <a:gd name="connsiteY20" fmla="*/ 628761 h 642405"/>
              <a:gd name="connsiteX21" fmla="*/ 370825 w 639854"/>
              <a:gd name="connsiteY21" fmla="*/ 642405 h 642405"/>
              <a:gd name="connsiteX22" fmla="*/ 370825 w 639854"/>
              <a:gd name="connsiteY22" fmla="*/ 269028 h 64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9854" h="642405">
                <a:moveTo>
                  <a:pt x="490015" y="139923"/>
                </a:moveTo>
                <a:lnTo>
                  <a:pt x="497027" y="142827"/>
                </a:lnTo>
                <a:lnTo>
                  <a:pt x="499931" y="149839"/>
                </a:lnTo>
                <a:lnTo>
                  <a:pt x="499931" y="139923"/>
                </a:lnTo>
                <a:close/>
                <a:moveTo>
                  <a:pt x="0" y="269028"/>
                </a:moveTo>
                <a:lnTo>
                  <a:pt x="126280" y="142749"/>
                </a:lnTo>
                <a:lnTo>
                  <a:pt x="126280" y="142749"/>
                </a:lnTo>
                <a:lnTo>
                  <a:pt x="129106" y="139923"/>
                </a:lnTo>
                <a:lnTo>
                  <a:pt x="129106" y="139923"/>
                </a:lnTo>
                <a:lnTo>
                  <a:pt x="255385" y="13643"/>
                </a:lnTo>
                <a:lnTo>
                  <a:pt x="255386" y="13643"/>
                </a:lnTo>
                <a:lnTo>
                  <a:pt x="269029" y="0"/>
                </a:lnTo>
                <a:lnTo>
                  <a:pt x="593006" y="0"/>
                </a:lnTo>
                <a:cubicBezTo>
                  <a:pt x="618879" y="0"/>
                  <a:pt x="639854" y="20975"/>
                  <a:pt x="639854" y="46848"/>
                </a:cubicBezTo>
                <a:lnTo>
                  <a:pt x="639854" y="373376"/>
                </a:lnTo>
                <a:lnTo>
                  <a:pt x="513574" y="499656"/>
                </a:lnTo>
                <a:lnTo>
                  <a:pt x="513575" y="499655"/>
                </a:lnTo>
                <a:lnTo>
                  <a:pt x="510748" y="502482"/>
                </a:lnTo>
                <a:lnTo>
                  <a:pt x="510748" y="502482"/>
                </a:lnTo>
                <a:lnTo>
                  <a:pt x="384469" y="628762"/>
                </a:lnTo>
                <a:lnTo>
                  <a:pt x="384469" y="628761"/>
                </a:lnTo>
                <a:lnTo>
                  <a:pt x="370825" y="642405"/>
                </a:lnTo>
                <a:lnTo>
                  <a:pt x="370825" y="269028"/>
                </a:lnTo>
                <a:close/>
              </a:path>
            </a:pathLst>
          </a:custGeom>
          <a:solidFill>
            <a:srgbClr val="21A6A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7ECF3A-BEC5-471C-B855-AE15AC189436}"/>
              </a:ext>
            </a:extLst>
          </p:cNvPr>
          <p:cNvSpPr txBox="1"/>
          <p:nvPr/>
        </p:nvSpPr>
        <p:spPr>
          <a:xfrm>
            <a:off x="2945251" y="1982884"/>
            <a:ext cx="6340197" cy="46166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完善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人才培养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梯队，内训师团队建立完成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3E900BB-A717-46DB-A113-7E665CE40A37}"/>
              </a:ext>
            </a:extLst>
          </p:cNvPr>
          <p:cNvSpPr txBox="1"/>
          <p:nvPr/>
        </p:nvSpPr>
        <p:spPr>
          <a:xfrm>
            <a:off x="2492978" y="1962426"/>
            <a:ext cx="357790" cy="46166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任意多边形 469">
            <a:extLst>
              <a:ext uri="{FF2B5EF4-FFF2-40B4-BE49-F238E27FC236}">
                <a16:creationId xmlns:a16="http://schemas.microsoft.com/office/drawing/2014/main" id="{E7E4B7E8-B2CC-433B-B481-F1F843AB16AB}"/>
              </a:ext>
            </a:extLst>
          </p:cNvPr>
          <p:cNvSpPr/>
          <p:nvPr/>
        </p:nvSpPr>
        <p:spPr>
          <a:xfrm rot="2700000">
            <a:off x="2168408" y="2894490"/>
            <a:ext cx="639854" cy="642405"/>
          </a:xfrm>
          <a:custGeom>
            <a:avLst/>
            <a:gdLst>
              <a:gd name="connsiteX0" fmla="*/ 490015 w 639854"/>
              <a:gd name="connsiteY0" fmla="*/ 139923 h 642405"/>
              <a:gd name="connsiteX1" fmla="*/ 497027 w 639854"/>
              <a:gd name="connsiteY1" fmla="*/ 142827 h 642405"/>
              <a:gd name="connsiteX2" fmla="*/ 499931 w 639854"/>
              <a:gd name="connsiteY2" fmla="*/ 149839 h 642405"/>
              <a:gd name="connsiteX3" fmla="*/ 499931 w 639854"/>
              <a:gd name="connsiteY3" fmla="*/ 139923 h 642405"/>
              <a:gd name="connsiteX4" fmla="*/ 0 w 639854"/>
              <a:gd name="connsiteY4" fmla="*/ 269028 h 642405"/>
              <a:gd name="connsiteX5" fmla="*/ 126280 w 639854"/>
              <a:gd name="connsiteY5" fmla="*/ 142749 h 642405"/>
              <a:gd name="connsiteX6" fmla="*/ 126280 w 639854"/>
              <a:gd name="connsiteY6" fmla="*/ 142749 h 642405"/>
              <a:gd name="connsiteX7" fmla="*/ 129106 w 639854"/>
              <a:gd name="connsiteY7" fmla="*/ 139923 h 642405"/>
              <a:gd name="connsiteX8" fmla="*/ 129106 w 639854"/>
              <a:gd name="connsiteY8" fmla="*/ 139923 h 642405"/>
              <a:gd name="connsiteX9" fmla="*/ 255385 w 639854"/>
              <a:gd name="connsiteY9" fmla="*/ 13643 h 642405"/>
              <a:gd name="connsiteX10" fmla="*/ 255386 w 639854"/>
              <a:gd name="connsiteY10" fmla="*/ 13643 h 642405"/>
              <a:gd name="connsiteX11" fmla="*/ 269029 w 639854"/>
              <a:gd name="connsiteY11" fmla="*/ 0 h 642405"/>
              <a:gd name="connsiteX12" fmla="*/ 593006 w 639854"/>
              <a:gd name="connsiteY12" fmla="*/ 0 h 642405"/>
              <a:gd name="connsiteX13" fmla="*/ 639854 w 639854"/>
              <a:gd name="connsiteY13" fmla="*/ 46848 h 642405"/>
              <a:gd name="connsiteX14" fmla="*/ 639854 w 639854"/>
              <a:gd name="connsiteY14" fmla="*/ 373376 h 642405"/>
              <a:gd name="connsiteX15" fmla="*/ 513574 w 639854"/>
              <a:gd name="connsiteY15" fmla="*/ 499656 h 642405"/>
              <a:gd name="connsiteX16" fmla="*/ 513575 w 639854"/>
              <a:gd name="connsiteY16" fmla="*/ 499655 h 642405"/>
              <a:gd name="connsiteX17" fmla="*/ 510748 w 639854"/>
              <a:gd name="connsiteY17" fmla="*/ 502482 h 642405"/>
              <a:gd name="connsiteX18" fmla="*/ 510748 w 639854"/>
              <a:gd name="connsiteY18" fmla="*/ 502482 h 642405"/>
              <a:gd name="connsiteX19" fmla="*/ 384469 w 639854"/>
              <a:gd name="connsiteY19" fmla="*/ 628762 h 642405"/>
              <a:gd name="connsiteX20" fmla="*/ 384469 w 639854"/>
              <a:gd name="connsiteY20" fmla="*/ 628761 h 642405"/>
              <a:gd name="connsiteX21" fmla="*/ 370825 w 639854"/>
              <a:gd name="connsiteY21" fmla="*/ 642405 h 642405"/>
              <a:gd name="connsiteX22" fmla="*/ 370825 w 639854"/>
              <a:gd name="connsiteY22" fmla="*/ 269028 h 64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9854" h="642405">
                <a:moveTo>
                  <a:pt x="490015" y="139923"/>
                </a:moveTo>
                <a:lnTo>
                  <a:pt x="497027" y="142827"/>
                </a:lnTo>
                <a:lnTo>
                  <a:pt x="499931" y="149839"/>
                </a:lnTo>
                <a:lnTo>
                  <a:pt x="499931" y="139923"/>
                </a:lnTo>
                <a:close/>
                <a:moveTo>
                  <a:pt x="0" y="269028"/>
                </a:moveTo>
                <a:lnTo>
                  <a:pt x="126280" y="142749"/>
                </a:lnTo>
                <a:lnTo>
                  <a:pt x="126280" y="142749"/>
                </a:lnTo>
                <a:lnTo>
                  <a:pt x="129106" y="139923"/>
                </a:lnTo>
                <a:lnTo>
                  <a:pt x="129106" y="139923"/>
                </a:lnTo>
                <a:lnTo>
                  <a:pt x="255385" y="13643"/>
                </a:lnTo>
                <a:lnTo>
                  <a:pt x="255386" y="13643"/>
                </a:lnTo>
                <a:lnTo>
                  <a:pt x="269029" y="0"/>
                </a:lnTo>
                <a:lnTo>
                  <a:pt x="593006" y="0"/>
                </a:lnTo>
                <a:cubicBezTo>
                  <a:pt x="618879" y="0"/>
                  <a:pt x="639854" y="20975"/>
                  <a:pt x="639854" y="46848"/>
                </a:cubicBezTo>
                <a:lnTo>
                  <a:pt x="639854" y="373376"/>
                </a:lnTo>
                <a:lnTo>
                  <a:pt x="513574" y="499656"/>
                </a:lnTo>
                <a:lnTo>
                  <a:pt x="513575" y="499655"/>
                </a:lnTo>
                <a:lnTo>
                  <a:pt x="510748" y="502482"/>
                </a:lnTo>
                <a:lnTo>
                  <a:pt x="510748" y="502482"/>
                </a:lnTo>
                <a:lnTo>
                  <a:pt x="384469" y="628762"/>
                </a:lnTo>
                <a:lnTo>
                  <a:pt x="384469" y="628761"/>
                </a:lnTo>
                <a:lnTo>
                  <a:pt x="370825" y="642405"/>
                </a:lnTo>
                <a:lnTo>
                  <a:pt x="370825" y="269028"/>
                </a:lnTo>
                <a:close/>
              </a:path>
            </a:pathLst>
          </a:custGeom>
          <a:solidFill>
            <a:srgbClr val="21A6A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1B6DD66-DBF2-4EC1-8190-F0BBFDB00992}"/>
              </a:ext>
            </a:extLst>
          </p:cNvPr>
          <p:cNvGrpSpPr/>
          <p:nvPr/>
        </p:nvGrpSpPr>
        <p:grpSpPr>
          <a:xfrm>
            <a:off x="2489311" y="2999172"/>
            <a:ext cx="5872808" cy="467920"/>
            <a:chOff x="5977209" y="2585156"/>
            <a:chExt cx="5872808" cy="467920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C900BD4-9AF6-45B0-BACA-F5A524B2CBF7}"/>
                </a:ext>
              </a:extLst>
            </p:cNvPr>
            <p:cNvSpPr txBox="1"/>
            <p:nvPr/>
          </p:nvSpPr>
          <p:spPr>
            <a:xfrm>
              <a:off x="6433149" y="2591411"/>
              <a:ext cx="5416868" cy="461665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强化</a:t>
              </a: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“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产品搭配</a:t>
              </a:r>
              <a:r>
                <a:rPr lang="en-US" altLang="zh-CN" sz="2400" b="1" dirty="0">
                  <a:solidFill>
                    <a:schemeClr val="bg1"/>
                  </a:solidFill>
                  <a:latin typeface="+mn-ea"/>
                </a:rPr>
                <a:t>”</a:t>
              </a: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培训，做到每月更新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A5F1495-7151-425E-ADEC-2AEC9CAEF7F2}"/>
                </a:ext>
              </a:extLst>
            </p:cNvPr>
            <p:cNvSpPr txBox="1"/>
            <p:nvPr/>
          </p:nvSpPr>
          <p:spPr>
            <a:xfrm>
              <a:off x="5977209" y="2585156"/>
              <a:ext cx="357790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zh-CN" alt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" name="任意多边形 475">
            <a:extLst>
              <a:ext uri="{FF2B5EF4-FFF2-40B4-BE49-F238E27FC236}">
                <a16:creationId xmlns:a16="http://schemas.microsoft.com/office/drawing/2014/main" id="{75BC4CFF-2BF6-4E03-B14C-0C4BF4E6B43E}"/>
              </a:ext>
            </a:extLst>
          </p:cNvPr>
          <p:cNvSpPr/>
          <p:nvPr/>
        </p:nvSpPr>
        <p:spPr>
          <a:xfrm rot="2700000">
            <a:off x="2168408" y="3917033"/>
            <a:ext cx="639854" cy="642405"/>
          </a:xfrm>
          <a:custGeom>
            <a:avLst/>
            <a:gdLst>
              <a:gd name="connsiteX0" fmla="*/ 490015 w 639854"/>
              <a:gd name="connsiteY0" fmla="*/ 139923 h 642405"/>
              <a:gd name="connsiteX1" fmla="*/ 497027 w 639854"/>
              <a:gd name="connsiteY1" fmla="*/ 142827 h 642405"/>
              <a:gd name="connsiteX2" fmla="*/ 499931 w 639854"/>
              <a:gd name="connsiteY2" fmla="*/ 149839 h 642405"/>
              <a:gd name="connsiteX3" fmla="*/ 499931 w 639854"/>
              <a:gd name="connsiteY3" fmla="*/ 139923 h 642405"/>
              <a:gd name="connsiteX4" fmla="*/ 0 w 639854"/>
              <a:gd name="connsiteY4" fmla="*/ 269028 h 642405"/>
              <a:gd name="connsiteX5" fmla="*/ 126280 w 639854"/>
              <a:gd name="connsiteY5" fmla="*/ 142749 h 642405"/>
              <a:gd name="connsiteX6" fmla="*/ 126280 w 639854"/>
              <a:gd name="connsiteY6" fmla="*/ 142749 h 642405"/>
              <a:gd name="connsiteX7" fmla="*/ 129106 w 639854"/>
              <a:gd name="connsiteY7" fmla="*/ 139923 h 642405"/>
              <a:gd name="connsiteX8" fmla="*/ 129106 w 639854"/>
              <a:gd name="connsiteY8" fmla="*/ 139923 h 642405"/>
              <a:gd name="connsiteX9" fmla="*/ 255385 w 639854"/>
              <a:gd name="connsiteY9" fmla="*/ 13643 h 642405"/>
              <a:gd name="connsiteX10" fmla="*/ 255386 w 639854"/>
              <a:gd name="connsiteY10" fmla="*/ 13643 h 642405"/>
              <a:gd name="connsiteX11" fmla="*/ 269029 w 639854"/>
              <a:gd name="connsiteY11" fmla="*/ 0 h 642405"/>
              <a:gd name="connsiteX12" fmla="*/ 593006 w 639854"/>
              <a:gd name="connsiteY12" fmla="*/ 0 h 642405"/>
              <a:gd name="connsiteX13" fmla="*/ 639854 w 639854"/>
              <a:gd name="connsiteY13" fmla="*/ 46848 h 642405"/>
              <a:gd name="connsiteX14" fmla="*/ 639854 w 639854"/>
              <a:gd name="connsiteY14" fmla="*/ 373376 h 642405"/>
              <a:gd name="connsiteX15" fmla="*/ 513574 w 639854"/>
              <a:gd name="connsiteY15" fmla="*/ 499656 h 642405"/>
              <a:gd name="connsiteX16" fmla="*/ 513575 w 639854"/>
              <a:gd name="connsiteY16" fmla="*/ 499655 h 642405"/>
              <a:gd name="connsiteX17" fmla="*/ 510748 w 639854"/>
              <a:gd name="connsiteY17" fmla="*/ 502482 h 642405"/>
              <a:gd name="connsiteX18" fmla="*/ 510748 w 639854"/>
              <a:gd name="connsiteY18" fmla="*/ 502482 h 642405"/>
              <a:gd name="connsiteX19" fmla="*/ 384469 w 639854"/>
              <a:gd name="connsiteY19" fmla="*/ 628762 h 642405"/>
              <a:gd name="connsiteX20" fmla="*/ 384469 w 639854"/>
              <a:gd name="connsiteY20" fmla="*/ 628761 h 642405"/>
              <a:gd name="connsiteX21" fmla="*/ 370825 w 639854"/>
              <a:gd name="connsiteY21" fmla="*/ 642405 h 642405"/>
              <a:gd name="connsiteX22" fmla="*/ 370825 w 639854"/>
              <a:gd name="connsiteY22" fmla="*/ 269028 h 64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9854" h="642405">
                <a:moveTo>
                  <a:pt x="490015" y="139923"/>
                </a:moveTo>
                <a:lnTo>
                  <a:pt x="497027" y="142827"/>
                </a:lnTo>
                <a:lnTo>
                  <a:pt x="499931" y="149839"/>
                </a:lnTo>
                <a:lnTo>
                  <a:pt x="499931" y="139923"/>
                </a:lnTo>
                <a:close/>
                <a:moveTo>
                  <a:pt x="0" y="269028"/>
                </a:moveTo>
                <a:lnTo>
                  <a:pt x="126280" y="142749"/>
                </a:lnTo>
                <a:lnTo>
                  <a:pt x="126280" y="142749"/>
                </a:lnTo>
                <a:lnTo>
                  <a:pt x="129106" y="139923"/>
                </a:lnTo>
                <a:lnTo>
                  <a:pt x="129106" y="139923"/>
                </a:lnTo>
                <a:lnTo>
                  <a:pt x="255385" y="13643"/>
                </a:lnTo>
                <a:lnTo>
                  <a:pt x="255386" y="13643"/>
                </a:lnTo>
                <a:lnTo>
                  <a:pt x="269029" y="0"/>
                </a:lnTo>
                <a:lnTo>
                  <a:pt x="593006" y="0"/>
                </a:lnTo>
                <a:cubicBezTo>
                  <a:pt x="618879" y="0"/>
                  <a:pt x="639854" y="20975"/>
                  <a:pt x="639854" y="46848"/>
                </a:cubicBezTo>
                <a:lnTo>
                  <a:pt x="639854" y="373376"/>
                </a:lnTo>
                <a:lnTo>
                  <a:pt x="513574" y="499656"/>
                </a:lnTo>
                <a:lnTo>
                  <a:pt x="513575" y="499655"/>
                </a:lnTo>
                <a:lnTo>
                  <a:pt x="510748" y="502482"/>
                </a:lnTo>
                <a:lnTo>
                  <a:pt x="510748" y="502482"/>
                </a:lnTo>
                <a:lnTo>
                  <a:pt x="384469" y="628762"/>
                </a:lnTo>
                <a:lnTo>
                  <a:pt x="384469" y="628761"/>
                </a:lnTo>
                <a:lnTo>
                  <a:pt x="370825" y="642405"/>
                </a:lnTo>
                <a:lnTo>
                  <a:pt x="370825" y="269028"/>
                </a:lnTo>
                <a:close/>
              </a:path>
            </a:pathLst>
          </a:custGeom>
          <a:solidFill>
            <a:srgbClr val="21A6A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ACA187A-436E-4FF7-A968-45A85F28C0BE}"/>
              </a:ext>
            </a:extLst>
          </p:cNvPr>
          <p:cNvSpPr txBox="1"/>
          <p:nvPr/>
        </p:nvSpPr>
        <p:spPr>
          <a:xfrm>
            <a:off x="2945251" y="4027972"/>
            <a:ext cx="5109091" cy="46166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打造标杆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店务管理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，做到细节化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203BDC0-D600-442C-879B-79D252D53FAA}"/>
              </a:ext>
            </a:extLst>
          </p:cNvPr>
          <p:cNvSpPr txBox="1"/>
          <p:nvPr/>
        </p:nvSpPr>
        <p:spPr>
          <a:xfrm>
            <a:off x="2492978" y="4007514"/>
            <a:ext cx="357790" cy="46166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任意多边形 481">
            <a:extLst>
              <a:ext uri="{FF2B5EF4-FFF2-40B4-BE49-F238E27FC236}">
                <a16:creationId xmlns:a16="http://schemas.microsoft.com/office/drawing/2014/main" id="{F1FD442E-67C5-43C6-8B03-B0652C9780FE}"/>
              </a:ext>
            </a:extLst>
          </p:cNvPr>
          <p:cNvSpPr/>
          <p:nvPr/>
        </p:nvSpPr>
        <p:spPr>
          <a:xfrm rot="2700000">
            <a:off x="2162693" y="4852388"/>
            <a:ext cx="639854" cy="642405"/>
          </a:xfrm>
          <a:custGeom>
            <a:avLst/>
            <a:gdLst>
              <a:gd name="connsiteX0" fmla="*/ 490015 w 639854"/>
              <a:gd name="connsiteY0" fmla="*/ 139923 h 642405"/>
              <a:gd name="connsiteX1" fmla="*/ 497027 w 639854"/>
              <a:gd name="connsiteY1" fmla="*/ 142827 h 642405"/>
              <a:gd name="connsiteX2" fmla="*/ 499931 w 639854"/>
              <a:gd name="connsiteY2" fmla="*/ 149839 h 642405"/>
              <a:gd name="connsiteX3" fmla="*/ 499931 w 639854"/>
              <a:gd name="connsiteY3" fmla="*/ 139923 h 642405"/>
              <a:gd name="connsiteX4" fmla="*/ 0 w 639854"/>
              <a:gd name="connsiteY4" fmla="*/ 269028 h 642405"/>
              <a:gd name="connsiteX5" fmla="*/ 126280 w 639854"/>
              <a:gd name="connsiteY5" fmla="*/ 142749 h 642405"/>
              <a:gd name="connsiteX6" fmla="*/ 126280 w 639854"/>
              <a:gd name="connsiteY6" fmla="*/ 142749 h 642405"/>
              <a:gd name="connsiteX7" fmla="*/ 129106 w 639854"/>
              <a:gd name="connsiteY7" fmla="*/ 139923 h 642405"/>
              <a:gd name="connsiteX8" fmla="*/ 129106 w 639854"/>
              <a:gd name="connsiteY8" fmla="*/ 139923 h 642405"/>
              <a:gd name="connsiteX9" fmla="*/ 255385 w 639854"/>
              <a:gd name="connsiteY9" fmla="*/ 13643 h 642405"/>
              <a:gd name="connsiteX10" fmla="*/ 255386 w 639854"/>
              <a:gd name="connsiteY10" fmla="*/ 13643 h 642405"/>
              <a:gd name="connsiteX11" fmla="*/ 269029 w 639854"/>
              <a:gd name="connsiteY11" fmla="*/ 0 h 642405"/>
              <a:gd name="connsiteX12" fmla="*/ 593006 w 639854"/>
              <a:gd name="connsiteY12" fmla="*/ 0 h 642405"/>
              <a:gd name="connsiteX13" fmla="*/ 639854 w 639854"/>
              <a:gd name="connsiteY13" fmla="*/ 46848 h 642405"/>
              <a:gd name="connsiteX14" fmla="*/ 639854 w 639854"/>
              <a:gd name="connsiteY14" fmla="*/ 373376 h 642405"/>
              <a:gd name="connsiteX15" fmla="*/ 513574 w 639854"/>
              <a:gd name="connsiteY15" fmla="*/ 499656 h 642405"/>
              <a:gd name="connsiteX16" fmla="*/ 513575 w 639854"/>
              <a:gd name="connsiteY16" fmla="*/ 499655 h 642405"/>
              <a:gd name="connsiteX17" fmla="*/ 510748 w 639854"/>
              <a:gd name="connsiteY17" fmla="*/ 502482 h 642405"/>
              <a:gd name="connsiteX18" fmla="*/ 510748 w 639854"/>
              <a:gd name="connsiteY18" fmla="*/ 502482 h 642405"/>
              <a:gd name="connsiteX19" fmla="*/ 384469 w 639854"/>
              <a:gd name="connsiteY19" fmla="*/ 628762 h 642405"/>
              <a:gd name="connsiteX20" fmla="*/ 384469 w 639854"/>
              <a:gd name="connsiteY20" fmla="*/ 628761 h 642405"/>
              <a:gd name="connsiteX21" fmla="*/ 370825 w 639854"/>
              <a:gd name="connsiteY21" fmla="*/ 642405 h 642405"/>
              <a:gd name="connsiteX22" fmla="*/ 370825 w 639854"/>
              <a:gd name="connsiteY22" fmla="*/ 269028 h 642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39854" h="642405">
                <a:moveTo>
                  <a:pt x="490015" y="139923"/>
                </a:moveTo>
                <a:lnTo>
                  <a:pt x="497027" y="142827"/>
                </a:lnTo>
                <a:lnTo>
                  <a:pt x="499931" y="149839"/>
                </a:lnTo>
                <a:lnTo>
                  <a:pt x="499931" y="139923"/>
                </a:lnTo>
                <a:close/>
                <a:moveTo>
                  <a:pt x="0" y="269028"/>
                </a:moveTo>
                <a:lnTo>
                  <a:pt x="126280" y="142749"/>
                </a:lnTo>
                <a:lnTo>
                  <a:pt x="126280" y="142749"/>
                </a:lnTo>
                <a:lnTo>
                  <a:pt x="129106" y="139923"/>
                </a:lnTo>
                <a:lnTo>
                  <a:pt x="129106" y="139923"/>
                </a:lnTo>
                <a:lnTo>
                  <a:pt x="255385" y="13643"/>
                </a:lnTo>
                <a:lnTo>
                  <a:pt x="255386" y="13643"/>
                </a:lnTo>
                <a:lnTo>
                  <a:pt x="269029" y="0"/>
                </a:lnTo>
                <a:lnTo>
                  <a:pt x="593006" y="0"/>
                </a:lnTo>
                <a:cubicBezTo>
                  <a:pt x="618879" y="0"/>
                  <a:pt x="639854" y="20975"/>
                  <a:pt x="639854" y="46848"/>
                </a:cubicBezTo>
                <a:lnTo>
                  <a:pt x="639854" y="373376"/>
                </a:lnTo>
                <a:lnTo>
                  <a:pt x="513574" y="499656"/>
                </a:lnTo>
                <a:lnTo>
                  <a:pt x="513575" y="499655"/>
                </a:lnTo>
                <a:lnTo>
                  <a:pt x="510748" y="502482"/>
                </a:lnTo>
                <a:lnTo>
                  <a:pt x="510748" y="502482"/>
                </a:lnTo>
                <a:lnTo>
                  <a:pt x="384469" y="628762"/>
                </a:lnTo>
                <a:lnTo>
                  <a:pt x="384469" y="628761"/>
                </a:lnTo>
                <a:lnTo>
                  <a:pt x="370825" y="642405"/>
                </a:lnTo>
                <a:lnTo>
                  <a:pt x="370825" y="269028"/>
                </a:lnTo>
                <a:close/>
              </a:path>
            </a:pathLst>
          </a:custGeom>
          <a:solidFill>
            <a:srgbClr val="21A6A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7AB04B5-1C7E-436B-B145-4797A5C6FA22}"/>
              </a:ext>
            </a:extLst>
          </p:cNvPr>
          <p:cNvSpPr txBox="1"/>
          <p:nvPr/>
        </p:nvSpPr>
        <p:spPr>
          <a:xfrm>
            <a:off x="2939536" y="4963327"/>
            <a:ext cx="5416868" cy="46166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修炼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自身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培训内功，提升自我技能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542C141-B54F-43C7-A966-A4DAAB1C80BC}"/>
              </a:ext>
            </a:extLst>
          </p:cNvPr>
          <p:cNvSpPr txBox="1"/>
          <p:nvPr/>
        </p:nvSpPr>
        <p:spPr>
          <a:xfrm>
            <a:off x="2489311" y="4942869"/>
            <a:ext cx="353695" cy="460375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F86DB124-7534-4EBE-93FD-0E7DD5173890}"/>
              </a:ext>
            </a:extLst>
          </p:cNvPr>
          <p:cNvGrpSpPr/>
          <p:nvPr/>
        </p:nvGrpSpPr>
        <p:grpSpPr>
          <a:xfrm>
            <a:off x="10140102" y="294824"/>
            <a:ext cx="1317726" cy="598893"/>
            <a:chOff x="511544" y="212651"/>
            <a:chExt cx="1777784" cy="807984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866F3DC-D79A-4FD1-90A4-1B2DBFCC7317}"/>
                </a:ext>
              </a:extLst>
            </p:cNvPr>
            <p:cNvSpPr/>
            <p:nvPr/>
          </p:nvSpPr>
          <p:spPr>
            <a:xfrm>
              <a:off x="51154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74F6B226-B769-4D76-AE5E-09201D28DEAA}"/>
                </a:ext>
              </a:extLst>
            </p:cNvPr>
            <p:cNvSpPr/>
            <p:nvPr/>
          </p:nvSpPr>
          <p:spPr>
            <a:xfrm>
              <a:off x="71516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4D48BC6F-7CD6-4AD9-AEDB-A80CD4EBA232}"/>
                </a:ext>
              </a:extLst>
            </p:cNvPr>
            <p:cNvSpPr/>
            <p:nvPr/>
          </p:nvSpPr>
          <p:spPr>
            <a:xfrm>
              <a:off x="91877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EFC225CA-A3B8-414B-A326-9CA881AAC0AD}"/>
                </a:ext>
              </a:extLst>
            </p:cNvPr>
            <p:cNvSpPr/>
            <p:nvPr/>
          </p:nvSpPr>
          <p:spPr>
            <a:xfrm>
              <a:off x="112239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48CEC384-1985-4143-AB84-28ADC45D16BF}"/>
                </a:ext>
              </a:extLst>
            </p:cNvPr>
            <p:cNvSpPr/>
            <p:nvPr/>
          </p:nvSpPr>
          <p:spPr>
            <a:xfrm>
              <a:off x="1326008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6E568D0-30E8-4315-AE16-C6D32B53C221}"/>
                </a:ext>
              </a:extLst>
            </p:cNvPr>
            <p:cNvSpPr/>
            <p:nvPr/>
          </p:nvSpPr>
          <p:spPr>
            <a:xfrm>
              <a:off x="1529624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6C6B8F65-02D8-4C10-94FF-D6726E1CDD39}"/>
                </a:ext>
              </a:extLst>
            </p:cNvPr>
            <p:cNvSpPr/>
            <p:nvPr/>
          </p:nvSpPr>
          <p:spPr>
            <a:xfrm>
              <a:off x="1733240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C83272FE-8F1D-495D-BD55-BC70F4F94CD0}"/>
                </a:ext>
              </a:extLst>
            </p:cNvPr>
            <p:cNvSpPr/>
            <p:nvPr/>
          </p:nvSpPr>
          <p:spPr>
            <a:xfrm>
              <a:off x="1936856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1DF77B0B-F693-43D2-81E0-554008FB62B5}"/>
                </a:ext>
              </a:extLst>
            </p:cNvPr>
            <p:cNvSpPr/>
            <p:nvPr/>
          </p:nvSpPr>
          <p:spPr>
            <a:xfrm>
              <a:off x="2140472" y="212651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75A3BFC8-E226-45E4-B712-944F662541C6}"/>
                </a:ext>
              </a:extLst>
            </p:cNvPr>
            <p:cNvSpPr/>
            <p:nvPr/>
          </p:nvSpPr>
          <p:spPr>
            <a:xfrm>
              <a:off x="51154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3C12B4F3-829C-4E8D-A236-FC07D10F1E61}"/>
                </a:ext>
              </a:extLst>
            </p:cNvPr>
            <p:cNvSpPr/>
            <p:nvPr/>
          </p:nvSpPr>
          <p:spPr>
            <a:xfrm>
              <a:off x="71516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B804B1C-ABEE-4572-BD09-864216528EEC}"/>
                </a:ext>
              </a:extLst>
            </p:cNvPr>
            <p:cNvSpPr/>
            <p:nvPr/>
          </p:nvSpPr>
          <p:spPr>
            <a:xfrm>
              <a:off x="91877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D6003AB1-46ED-4093-A070-34F58012CA9C}"/>
                </a:ext>
              </a:extLst>
            </p:cNvPr>
            <p:cNvSpPr/>
            <p:nvPr/>
          </p:nvSpPr>
          <p:spPr>
            <a:xfrm>
              <a:off x="112239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383B7A9-50A0-43A5-AFAB-F5609B65C6BC}"/>
                </a:ext>
              </a:extLst>
            </p:cNvPr>
            <p:cNvSpPr/>
            <p:nvPr/>
          </p:nvSpPr>
          <p:spPr>
            <a:xfrm>
              <a:off x="1326008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6C05255-3949-4944-874D-EDDFC9B9B73D}"/>
                </a:ext>
              </a:extLst>
            </p:cNvPr>
            <p:cNvSpPr/>
            <p:nvPr/>
          </p:nvSpPr>
          <p:spPr>
            <a:xfrm>
              <a:off x="1529624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D1266AF-796D-4DC3-AAC3-23774313A2C1}"/>
                </a:ext>
              </a:extLst>
            </p:cNvPr>
            <p:cNvSpPr/>
            <p:nvPr/>
          </p:nvSpPr>
          <p:spPr>
            <a:xfrm>
              <a:off x="1733240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F233C7B-0E0D-412B-BAE9-94F08414BE9D}"/>
                </a:ext>
              </a:extLst>
            </p:cNvPr>
            <p:cNvSpPr/>
            <p:nvPr/>
          </p:nvSpPr>
          <p:spPr>
            <a:xfrm>
              <a:off x="1936856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F34AA2AD-E5E8-44FE-B7BB-AD6F05034468}"/>
                </a:ext>
              </a:extLst>
            </p:cNvPr>
            <p:cNvSpPr/>
            <p:nvPr/>
          </p:nvSpPr>
          <p:spPr>
            <a:xfrm>
              <a:off x="2140472" y="531527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A3067530-36EB-4EA5-AF08-6DB92AC61DC4}"/>
                </a:ext>
              </a:extLst>
            </p:cNvPr>
            <p:cNvSpPr/>
            <p:nvPr/>
          </p:nvSpPr>
          <p:spPr>
            <a:xfrm>
              <a:off x="51154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578E62F6-FA63-4B7A-A3BA-A98C26D57FF8}"/>
                </a:ext>
              </a:extLst>
            </p:cNvPr>
            <p:cNvSpPr/>
            <p:nvPr/>
          </p:nvSpPr>
          <p:spPr>
            <a:xfrm>
              <a:off x="71516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02BA8DDF-41B2-48C3-A219-6D60D0664AD9}"/>
                </a:ext>
              </a:extLst>
            </p:cNvPr>
            <p:cNvSpPr/>
            <p:nvPr/>
          </p:nvSpPr>
          <p:spPr>
            <a:xfrm>
              <a:off x="91877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7950A01D-7D14-48CE-869E-2B3C145F67A3}"/>
                </a:ext>
              </a:extLst>
            </p:cNvPr>
            <p:cNvSpPr/>
            <p:nvPr/>
          </p:nvSpPr>
          <p:spPr>
            <a:xfrm>
              <a:off x="112239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FFDE8ABB-220E-4FAE-BAAB-BFAAFC302C0F}"/>
                </a:ext>
              </a:extLst>
            </p:cNvPr>
            <p:cNvSpPr/>
            <p:nvPr/>
          </p:nvSpPr>
          <p:spPr>
            <a:xfrm>
              <a:off x="1326008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71188B90-EB03-41DA-BEF7-FCAD53EFAF08}"/>
                </a:ext>
              </a:extLst>
            </p:cNvPr>
            <p:cNvSpPr/>
            <p:nvPr/>
          </p:nvSpPr>
          <p:spPr>
            <a:xfrm>
              <a:off x="1529624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5E1C6420-41F0-451D-9579-FCB5A330E759}"/>
                </a:ext>
              </a:extLst>
            </p:cNvPr>
            <p:cNvSpPr/>
            <p:nvPr/>
          </p:nvSpPr>
          <p:spPr>
            <a:xfrm>
              <a:off x="1733240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9DB44A95-BF7E-49CE-A94B-72638F22BA15}"/>
                </a:ext>
              </a:extLst>
            </p:cNvPr>
            <p:cNvSpPr/>
            <p:nvPr/>
          </p:nvSpPr>
          <p:spPr>
            <a:xfrm>
              <a:off x="1936856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085D418-5DB1-4A91-91B2-18665B149C5D}"/>
                </a:ext>
              </a:extLst>
            </p:cNvPr>
            <p:cNvSpPr/>
            <p:nvPr/>
          </p:nvSpPr>
          <p:spPr>
            <a:xfrm>
              <a:off x="2140472" y="871779"/>
              <a:ext cx="148856" cy="148856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692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AAE1B17-F73E-4CEC-A697-9A7D4CD31B6E}"/>
              </a:ext>
            </a:extLst>
          </p:cNvPr>
          <p:cNvSpPr/>
          <p:nvPr/>
        </p:nvSpPr>
        <p:spPr>
          <a:xfrm>
            <a:off x="5003824" y="1785154"/>
            <a:ext cx="2454517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+mj-lt"/>
                <a:ea typeface="+mj-ea"/>
              </a:rPr>
              <a:t>THANKS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F2A3D31-DD58-4543-942A-3F66ABC235E7}"/>
              </a:ext>
            </a:extLst>
          </p:cNvPr>
          <p:cNvSpPr txBox="1"/>
          <p:nvPr/>
        </p:nvSpPr>
        <p:spPr>
          <a:xfrm>
            <a:off x="2592094" y="2510791"/>
            <a:ext cx="7277978" cy="13126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bg1"/>
                </a:solidFill>
              </a:rPr>
              <a:t>感谢您的观看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218E9D-CC9D-401E-9D5F-DE23306575FE}"/>
              </a:ext>
            </a:extLst>
          </p:cNvPr>
          <p:cNvSpPr txBox="1"/>
          <p:nvPr/>
        </p:nvSpPr>
        <p:spPr>
          <a:xfrm>
            <a:off x="3686768" y="3884176"/>
            <a:ext cx="6295888" cy="27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bg1"/>
                </a:solidFill>
              </a:rPr>
              <a:t>BLUE ILLUSTRATION  STYLE  INTERNET OPERATIONS REPORT POWERPOINT TEMPLATE 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070D259-09F1-4441-B09F-8498EDB3B906}"/>
              </a:ext>
            </a:extLst>
          </p:cNvPr>
          <p:cNvSpPr/>
          <p:nvPr/>
        </p:nvSpPr>
        <p:spPr>
          <a:xfrm>
            <a:off x="4849723" y="4801036"/>
            <a:ext cx="2430214" cy="369342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汇报人：</a:t>
            </a:r>
            <a:r>
              <a:rPr lang="en-US" altLang="zh-CN" sz="1400" dirty="0" err="1"/>
              <a:t>OfficePLUS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55830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3D094EC-491C-2649-AF07-6B22837C91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zh-CN" dirty="0" err="1"/>
              <a:t>OfficePLUS.cn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FB47E1-7AF0-204F-89F0-4C0DE2B37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zh-CN" altLang="en-US" dirty="0"/>
              <a:t>中文 微软雅黑</a:t>
            </a:r>
            <a:endParaRPr kumimoji="1" lang="en" altLang="zh-CN" dirty="0"/>
          </a:p>
          <a:p>
            <a:r>
              <a:rPr kumimoji="1" lang="zh-CN" altLang="en-US" dirty="0"/>
              <a:t>英文 </a:t>
            </a:r>
            <a:r>
              <a:rPr kumimoji="1" lang="en" altLang="zh-CN" dirty="0" err="1"/>
              <a:t>Arail</a:t>
            </a:r>
            <a:endParaRPr kumimoji="1" lang="en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标题 </a:t>
            </a:r>
            <a:r>
              <a:rPr kumimoji="1" lang="en-US" altLang="zh-CN" dirty="0"/>
              <a:t>1.0</a:t>
            </a:r>
          </a:p>
          <a:p>
            <a:r>
              <a:rPr kumimoji="1" lang="zh-CN" altLang="en-US" dirty="0"/>
              <a:t>正文 </a:t>
            </a:r>
            <a:r>
              <a:rPr kumimoji="1" lang="en-US" altLang="zh-CN" dirty="0"/>
              <a:t>1.5</a:t>
            </a:r>
          </a:p>
          <a:p>
            <a:r>
              <a:rPr lang="en-US" altLang="zh-CN" dirty="0" err="1"/>
              <a:t>Pixabay</a:t>
            </a:r>
            <a:endParaRPr lang="en-US" altLang="zh-CN" dirty="0"/>
          </a:p>
          <a:p>
            <a:endParaRPr kumimoji="1" lang="en" altLang="zh-CN" dirty="0"/>
          </a:p>
          <a:p>
            <a:r>
              <a:rPr kumimoji="1" lang="zh-CN" altLang="en-US" dirty="0"/>
              <a:t>本网站所提供的任何信息内容（包括但不限于 </a:t>
            </a:r>
            <a:r>
              <a:rPr kumimoji="1" lang="en" altLang="zh-CN" dirty="0"/>
              <a:t>PPT </a:t>
            </a:r>
            <a:r>
              <a:rPr kumimoji="1" lang="zh-CN" altLang="en-US" dirty="0"/>
              <a:t>模板、</a:t>
            </a:r>
            <a:r>
              <a:rPr kumimoji="1" lang="en" altLang="zh-CN" dirty="0"/>
              <a:t>Word </a:t>
            </a:r>
            <a:r>
              <a:rPr kumimoji="1" lang="zh-CN" altLang="en-US" dirty="0"/>
              <a:t>文档、</a:t>
            </a:r>
            <a:r>
              <a:rPr kumimoji="1" lang="en" altLang="zh-CN" dirty="0"/>
              <a:t>Excel </a:t>
            </a:r>
            <a:r>
              <a:rPr kumimoji="1" lang="zh-CN" altLang="en-US" dirty="0"/>
              <a:t>图表、图片素材等）均受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中华人民共和国著作权法</a:t>
            </a:r>
            <a:r>
              <a:rPr kumimoji="1" lang="en-US" altLang="zh-CN" dirty="0"/>
              <a:t>》</a:t>
            </a:r>
            <a:r>
              <a:rPr kumimoji="1" lang="zh-CN" altLang="en-US" dirty="0"/>
              <a:t>、</a:t>
            </a:r>
            <a:r>
              <a:rPr kumimoji="1" lang="en-US" altLang="zh-CN" dirty="0"/>
              <a:t>《</a:t>
            </a:r>
            <a:r>
              <a:rPr kumimoji="1" lang="zh-CN" altLang="en-US" dirty="0"/>
              <a:t>信息网络传播权保护条例</a:t>
            </a:r>
            <a:r>
              <a:rPr kumimoji="1" lang="en-US" altLang="zh-CN" dirty="0"/>
              <a:t>》</a:t>
            </a:r>
            <a:r>
              <a:rPr kumimoji="1" lang="zh-CN" altLang="en-US" dirty="0"/>
              <a:t>及其他适用的法律法规的保护，未经权利人书面明确授权，信息内容的任何部分</a:t>
            </a:r>
            <a:r>
              <a:rPr kumimoji="1" lang="en-US" altLang="zh-CN" dirty="0"/>
              <a:t>(</a:t>
            </a:r>
            <a:r>
              <a:rPr kumimoji="1" lang="zh-CN" altLang="en-US" dirty="0"/>
              <a:t>包括图片或图表</a:t>
            </a:r>
            <a:r>
              <a:rPr kumimoji="1" lang="en-US" altLang="zh-CN" dirty="0"/>
              <a:t>)</a:t>
            </a:r>
            <a:r>
              <a:rPr kumimoji="1" lang="zh-CN" altLang="en-US" dirty="0"/>
              <a:t>不得被全部或部分的复制、传播、销售，否则将承担法律责任。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茶茶</a:t>
            </a:r>
            <a:endParaRPr kumimoji="1" lang="en" altLang="zh-CN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79F369-F966-CC4F-9150-5720C0654B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/>
              <a:t>标注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52037C6C-C3D0-B143-999B-9FBD7AAF90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zh-CN" altLang="en-US" dirty="0"/>
              <a:t>字体使用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行距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素材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声明</a:t>
            </a:r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46976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EFFFAC6-6B2B-4324-9462-EA5304227689}"/>
              </a:ext>
            </a:extLst>
          </p:cNvPr>
          <p:cNvGrpSpPr/>
          <p:nvPr/>
        </p:nvGrpSpPr>
        <p:grpSpPr>
          <a:xfrm>
            <a:off x="2392258" y="4229248"/>
            <a:ext cx="2577985" cy="902094"/>
            <a:chOff x="2392258" y="4229248"/>
            <a:chExt cx="2577985" cy="902094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F9FF1E3F-CA34-49FF-91C3-8F9A3942CDBF}"/>
                </a:ext>
              </a:extLst>
            </p:cNvPr>
            <p:cNvSpPr/>
            <p:nvPr/>
          </p:nvSpPr>
          <p:spPr>
            <a:xfrm>
              <a:off x="2392258" y="4525677"/>
              <a:ext cx="2577985" cy="60566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2D63435E-7046-4D61-A5C1-F59F1FAE26D5}"/>
                </a:ext>
              </a:extLst>
            </p:cNvPr>
            <p:cNvSpPr/>
            <p:nvPr/>
          </p:nvSpPr>
          <p:spPr>
            <a:xfrm>
              <a:off x="2583644" y="4229248"/>
              <a:ext cx="542702" cy="52576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36600B-059D-49A2-99D2-435E1E5B9722}"/>
              </a:ext>
            </a:extLst>
          </p:cNvPr>
          <p:cNvGrpSpPr/>
          <p:nvPr/>
        </p:nvGrpSpPr>
        <p:grpSpPr>
          <a:xfrm>
            <a:off x="2392258" y="2910388"/>
            <a:ext cx="2892523" cy="865381"/>
            <a:chOff x="2392258" y="2910388"/>
            <a:chExt cx="2892523" cy="865381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614659F5-2016-4D0C-B3AD-06D3BB7CF6B2}"/>
                </a:ext>
              </a:extLst>
            </p:cNvPr>
            <p:cNvSpPr/>
            <p:nvPr/>
          </p:nvSpPr>
          <p:spPr>
            <a:xfrm>
              <a:off x="2392258" y="3170104"/>
              <a:ext cx="2577985" cy="60566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3A338AD8-1B3D-4F70-A1AB-4545710B931B}"/>
                </a:ext>
              </a:extLst>
            </p:cNvPr>
            <p:cNvSpPr/>
            <p:nvPr/>
          </p:nvSpPr>
          <p:spPr>
            <a:xfrm>
              <a:off x="2583644" y="2910388"/>
              <a:ext cx="542702" cy="5257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7583806-A5A3-4C73-B5BC-AE0D3291BE04}"/>
                </a:ext>
              </a:extLst>
            </p:cNvPr>
            <p:cNvSpPr txBox="1"/>
            <p:nvPr/>
          </p:nvSpPr>
          <p:spPr>
            <a:xfrm>
              <a:off x="3254100" y="3314395"/>
              <a:ext cx="2030681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标准执行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8A2A0A2-60A3-41DB-98E0-57D74A7F273C}"/>
              </a:ext>
            </a:extLst>
          </p:cNvPr>
          <p:cNvSpPr txBox="1"/>
          <p:nvPr/>
        </p:nvSpPr>
        <p:spPr>
          <a:xfrm>
            <a:off x="3254100" y="4642450"/>
            <a:ext cx="2030681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运营改善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D5BD30E-5C7F-48AA-9F20-A7FCCB103E75}"/>
              </a:ext>
            </a:extLst>
          </p:cNvPr>
          <p:cNvGrpSpPr/>
          <p:nvPr/>
        </p:nvGrpSpPr>
        <p:grpSpPr>
          <a:xfrm>
            <a:off x="2392258" y="1505335"/>
            <a:ext cx="2577985" cy="914861"/>
            <a:chOff x="2392258" y="1505335"/>
            <a:chExt cx="2577985" cy="91486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E5B6648-2044-4F97-95AA-1BCA2BDF752B}"/>
                </a:ext>
              </a:extLst>
            </p:cNvPr>
            <p:cNvSpPr/>
            <p:nvPr/>
          </p:nvSpPr>
          <p:spPr>
            <a:xfrm>
              <a:off x="2392258" y="1814531"/>
              <a:ext cx="2577985" cy="60566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41F65AF-C489-4056-8045-362820614DF2}"/>
                </a:ext>
              </a:extLst>
            </p:cNvPr>
            <p:cNvSpPr txBox="1"/>
            <p:nvPr/>
          </p:nvSpPr>
          <p:spPr>
            <a:xfrm>
              <a:off x="3254100" y="1968939"/>
              <a:ext cx="1038286" cy="3385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人员培养</a:t>
              </a: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32984B6-CF96-484D-AB3A-C097FDBB334F}"/>
                </a:ext>
              </a:extLst>
            </p:cNvPr>
            <p:cNvSpPr/>
            <p:nvPr/>
          </p:nvSpPr>
          <p:spPr>
            <a:xfrm>
              <a:off x="2553396" y="1505335"/>
              <a:ext cx="542702" cy="52576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200" b="1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Rectangle 29">
            <a:extLst>
              <a:ext uri="{FF2B5EF4-FFF2-40B4-BE49-F238E27FC236}">
                <a16:creationId xmlns:a16="http://schemas.microsoft.com/office/drawing/2014/main" id="{CC3D5361-1B4D-4A67-84C9-1CB5A4AC3AB9}"/>
              </a:ext>
            </a:extLst>
          </p:cNvPr>
          <p:cNvSpPr/>
          <p:nvPr/>
        </p:nvSpPr>
        <p:spPr>
          <a:xfrm>
            <a:off x="5243126" y="1952000"/>
            <a:ext cx="800195" cy="336362"/>
          </a:xfrm>
          <a:prstGeom prst="rect">
            <a:avLst/>
          </a:prstGeom>
        </p:spPr>
        <p:txBody>
          <a:bodyPr wrap="none" lIns="91428" tIns="45714" rIns="91428" bIns="45714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sym typeface="+mn-lt"/>
              </a:rPr>
              <a:t>菁英计划</a:t>
            </a: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C6AA4426-2C8D-412F-B2F0-909D61125035}"/>
              </a:ext>
            </a:extLst>
          </p:cNvPr>
          <p:cNvSpPr/>
          <p:nvPr/>
        </p:nvSpPr>
        <p:spPr>
          <a:xfrm>
            <a:off x="6160739" y="1952000"/>
            <a:ext cx="954083" cy="336362"/>
          </a:xfrm>
          <a:prstGeom prst="rect">
            <a:avLst/>
          </a:prstGeom>
        </p:spPr>
        <p:txBody>
          <a:bodyPr wrap="none" lIns="91428" tIns="45714" rIns="91428" bIns="45714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sym typeface="+mn-lt"/>
              </a:rPr>
              <a:t>新员工培训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CAB17B5-FF48-4082-8C3D-26313E2CC26F}"/>
              </a:ext>
            </a:extLst>
          </p:cNvPr>
          <p:cNvSpPr/>
          <p:nvPr/>
        </p:nvSpPr>
        <p:spPr>
          <a:xfrm>
            <a:off x="7232240" y="1952000"/>
            <a:ext cx="954083" cy="336362"/>
          </a:xfrm>
          <a:prstGeom prst="rect">
            <a:avLst/>
          </a:prstGeom>
        </p:spPr>
        <p:txBody>
          <a:bodyPr wrap="none" lIns="91428" tIns="45714" rIns="91428" bIns="45714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sym typeface="+mn-lt"/>
              </a:rPr>
              <a:t>标杆店培养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F68EDBA-B7FA-4A6E-B002-C382CA2E249F}"/>
              </a:ext>
            </a:extLst>
          </p:cNvPr>
          <p:cNvSpPr/>
          <p:nvPr/>
        </p:nvSpPr>
        <p:spPr>
          <a:xfrm>
            <a:off x="8303742" y="1952000"/>
            <a:ext cx="954083" cy="336362"/>
          </a:xfrm>
          <a:prstGeom prst="rect">
            <a:avLst/>
          </a:prstGeom>
        </p:spPr>
        <p:txBody>
          <a:bodyPr wrap="none" lIns="91428" tIns="45714" rIns="91428" bIns="45714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sym typeface="+mn-lt"/>
              </a:rPr>
              <a:t>培训师带教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6CE6D0E8-13E8-485D-991A-DBE0C2CBA8BA}"/>
              </a:ext>
            </a:extLst>
          </p:cNvPr>
          <p:cNvSpPr txBox="1"/>
          <p:nvPr/>
        </p:nvSpPr>
        <p:spPr>
          <a:xfrm>
            <a:off x="5243126" y="3320775"/>
            <a:ext cx="1107996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形象标准推进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53302AA8-888B-4695-9AB0-771EAF9F3C48}"/>
              </a:ext>
            </a:extLst>
          </p:cNvPr>
          <p:cNvSpPr txBox="1"/>
          <p:nvPr/>
        </p:nvSpPr>
        <p:spPr>
          <a:xfrm>
            <a:off x="6696477" y="3320775"/>
            <a:ext cx="1107996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卫生标准推进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6A4C6F68-876F-4105-8A54-5EF5D08234A7}"/>
              </a:ext>
            </a:extLst>
          </p:cNvPr>
          <p:cNvSpPr txBox="1"/>
          <p:nvPr/>
        </p:nvSpPr>
        <p:spPr>
          <a:xfrm>
            <a:off x="8149829" y="3320775"/>
            <a:ext cx="1107996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运营标准推进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FE865BA-F59D-47BA-9A8F-5777478E83F5}"/>
              </a:ext>
            </a:extLst>
          </p:cNvPr>
          <p:cNvSpPr txBox="1"/>
          <p:nvPr/>
        </p:nvSpPr>
        <p:spPr>
          <a:xfrm>
            <a:off x="5243126" y="4704430"/>
            <a:ext cx="1107996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</a:rPr>
              <a:t>搭配视频打卡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18D3216-FD3A-40DE-B1D5-AEEDEA52706B}"/>
              </a:ext>
            </a:extLst>
          </p:cNvPr>
          <p:cNvSpPr txBox="1"/>
          <p:nvPr/>
        </p:nvSpPr>
        <p:spPr>
          <a:xfrm>
            <a:off x="6768950" y="4709347"/>
            <a:ext cx="800219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</a:rPr>
              <a:t>新品培训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25624AE-CA90-4A18-9E48-D1FDC06E8EB6}"/>
              </a:ext>
            </a:extLst>
          </p:cNvPr>
          <p:cNvSpPr txBox="1"/>
          <p:nvPr/>
        </p:nvSpPr>
        <p:spPr>
          <a:xfrm>
            <a:off x="8149829" y="4704430"/>
            <a:ext cx="1107996" cy="3363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</a:rPr>
              <a:t>线上学习跟进</a:t>
            </a:r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5016A24C-03A9-481D-855D-5741EC691C32}"/>
              </a:ext>
            </a:extLst>
          </p:cNvPr>
          <p:cNvSpPr/>
          <p:nvPr/>
        </p:nvSpPr>
        <p:spPr>
          <a:xfrm rot="1135297">
            <a:off x="614595" y="5494971"/>
            <a:ext cx="725570" cy="660981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: 圆角 63">
            <a:extLst>
              <a:ext uri="{FF2B5EF4-FFF2-40B4-BE49-F238E27FC236}">
                <a16:creationId xmlns:a16="http://schemas.microsoft.com/office/drawing/2014/main" id="{23CA09D3-9FFB-4AA0-A169-E90F0CDD5E86}"/>
              </a:ext>
            </a:extLst>
          </p:cNvPr>
          <p:cNvSpPr/>
          <p:nvPr/>
        </p:nvSpPr>
        <p:spPr>
          <a:xfrm rot="1135297">
            <a:off x="105839" y="5608118"/>
            <a:ext cx="725570" cy="6609814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F8B283E-2F3C-48DA-A4DC-6BD369117706}"/>
              </a:ext>
            </a:extLst>
          </p:cNvPr>
          <p:cNvSpPr/>
          <p:nvPr/>
        </p:nvSpPr>
        <p:spPr>
          <a:xfrm>
            <a:off x="856557" y="342572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上半年工作概述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40C0BFA-22D3-4E31-9E54-A084BB85F165}"/>
              </a:ext>
            </a:extLst>
          </p:cNvPr>
          <p:cNvCxnSpPr/>
          <p:nvPr/>
        </p:nvCxnSpPr>
        <p:spPr>
          <a:xfrm>
            <a:off x="2553396" y="2753549"/>
            <a:ext cx="6718876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EA58C617-06E1-4DC3-A506-6850B60E0A71}"/>
              </a:ext>
            </a:extLst>
          </p:cNvPr>
          <p:cNvCxnSpPr/>
          <p:nvPr/>
        </p:nvCxnSpPr>
        <p:spPr>
          <a:xfrm>
            <a:off x="2486908" y="4081605"/>
            <a:ext cx="6718876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F15EF38-402A-4D7B-A519-12A08C983286}"/>
              </a:ext>
            </a:extLst>
          </p:cNvPr>
          <p:cNvCxnSpPr/>
          <p:nvPr/>
        </p:nvCxnSpPr>
        <p:spPr>
          <a:xfrm>
            <a:off x="2486908" y="5437944"/>
            <a:ext cx="6718876" cy="0"/>
          </a:xfrm>
          <a:prstGeom prst="line">
            <a:avLst/>
          </a:prstGeom>
          <a:ln w="158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28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矩形 461">
            <a:extLst>
              <a:ext uri="{FF2B5EF4-FFF2-40B4-BE49-F238E27FC236}">
                <a16:creationId xmlns:a16="http://schemas.microsoft.com/office/drawing/2014/main" id="{D3FF9698-AEC8-40C1-99DE-27F6187F7700}"/>
              </a:ext>
            </a:extLst>
          </p:cNvPr>
          <p:cNvSpPr/>
          <p:nvPr/>
        </p:nvSpPr>
        <p:spPr>
          <a:xfrm>
            <a:off x="5200981" y="2960435"/>
            <a:ext cx="5570756" cy="101566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成果展示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分析</a:t>
            </a:r>
          </a:p>
        </p:txBody>
      </p:sp>
      <p:sp>
        <p:nvSpPr>
          <p:cNvPr id="460" name="文本框 459">
            <a:extLst>
              <a:ext uri="{FF2B5EF4-FFF2-40B4-BE49-F238E27FC236}">
                <a16:creationId xmlns:a16="http://schemas.microsoft.com/office/drawing/2014/main" id="{9E2CDA16-591D-4159-9500-8FBC954FF30D}"/>
              </a:ext>
            </a:extLst>
          </p:cNvPr>
          <p:cNvSpPr txBox="1"/>
          <p:nvPr/>
        </p:nvSpPr>
        <p:spPr>
          <a:xfrm>
            <a:off x="2064049" y="2321004"/>
            <a:ext cx="4292730" cy="221599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Autofit/>
          </a:bodyPr>
          <a:lstStyle/>
          <a:p>
            <a:r>
              <a:rPr lang="en-US" altLang="zh-CN" sz="13800" b="1" dirty="0">
                <a:solidFill>
                  <a:schemeClr val="bg1">
                    <a:lumMod val="95000"/>
                  </a:schemeClr>
                </a:solidFill>
              </a:rPr>
              <a:t>02</a:t>
            </a:r>
            <a:endParaRPr lang="zh-CN" altLang="en-US" sz="13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0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B24834A-5355-489F-B293-49F85F764A85}"/>
              </a:ext>
            </a:extLst>
          </p:cNvPr>
          <p:cNvSpPr/>
          <p:nvPr/>
        </p:nvSpPr>
        <p:spPr>
          <a:xfrm>
            <a:off x="2822128" y="1236091"/>
            <a:ext cx="6668220" cy="633651"/>
          </a:xfrm>
          <a:prstGeom prst="round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435A2AF-0E2B-45C9-971C-BA569E88618B}"/>
              </a:ext>
            </a:extLst>
          </p:cNvPr>
          <p:cNvGrpSpPr/>
          <p:nvPr/>
        </p:nvGrpSpPr>
        <p:grpSpPr>
          <a:xfrm>
            <a:off x="2151041" y="3062266"/>
            <a:ext cx="2217880" cy="2165074"/>
            <a:chOff x="2479537" y="2664237"/>
            <a:chExt cx="2212194" cy="2159523"/>
          </a:xfrm>
        </p:grpSpPr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A992306-70C5-4355-ACDC-AF7E17F58CE6}"/>
                </a:ext>
              </a:extLst>
            </p:cNvPr>
            <p:cNvSpPr/>
            <p:nvPr/>
          </p:nvSpPr>
          <p:spPr>
            <a:xfrm>
              <a:off x="2634370" y="2792734"/>
              <a:ext cx="1902528" cy="1902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7539CBF-8C32-42C9-BDF5-27414A187A57}"/>
                </a:ext>
              </a:extLst>
            </p:cNvPr>
            <p:cNvSpPr/>
            <p:nvPr/>
          </p:nvSpPr>
          <p:spPr>
            <a:xfrm>
              <a:off x="2545376" y="2730076"/>
              <a:ext cx="2080516" cy="20278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3C7186C7-CBEE-4F62-80AF-145B450E8AED}"/>
                </a:ext>
              </a:extLst>
            </p:cNvPr>
            <p:cNvSpPr/>
            <p:nvPr/>
          </p:nvSpPr>
          <p:spPr>
            <a:xfrm>
              <a:off x="2479537" y="2664237"/>
              <a:ext cx="2212194" cy="21595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48B5DE1E-B052-4B25-9E9F-E7378585E887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项目优势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4323F40-5BD2-44D2-945A-D45172E9AA3C}"/>
              </a:ext>
            </a:extLst>
          </p:cNvPr>
          <p:cNvSpPr txBox="1"/>
          <p:nvPr/>
        </p:nvSpPr>
        <p:spPr>
          <a:xfrm>
            <a:off x="2942604" y="1313834"/>
            <a:ext cx="6547744" cy="6336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项目的主要优势和介绍主要是包含以下的内容，通过不同方式达到目标。</a:t>
            </a:r>
            <a:endParaRPr lang="zh-C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7DF2072-9F44-405E-ABD9-139377F2C608}"/>
              </a:ext>
            </a:extLst>
          </p:cNvPr>
          <p:cNvGrpSpPr/>
          <p:nvPr/>
        </p:nvGrpSpPr>
        <p:grpSpPr>
          <a:xfrm>
            <a:off x="3981994" y="2148538"/>
            <a:ext cx="4073575" cy="3970447"/>
            <a:chOff x="3801533" y="1724057"/>
            <a:chExt cx="4063131" cy="3960267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C982BF0-E413-485C-AFD5-E4E313CEF3B7}"/>
                </a:ext>
              </a:extLst>
            </p:cNvPr>
            <p:cNvSpPr/>
            <p:nvPr/>
          </p:nvSpPr>
          <p:spPr>
            <a:xfrm>
              <a:off x="3801533" y="1724057"/>
              <a:ext cx="4063131" cy="396026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03831C9-85B4-4BB2-87DD-B8A4F135AD98}"/>
                </a:ext>
              </a:extLst>
            </p:cNvPr>
            <p:cNvSpPr/>
            <p:nvPr/>
          </p:nvSpPr>
          <p:spPr>
            <a:xfrm>
              <a:off x="3952179" y="1868055"/>
              <a:ext cx="3761838" cy="367227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413402CA-9E06-45BE-8B79-F640C623B72D}"/>
                </a:ext>
              </a:extLst>
            </p:cNvPr>
            <p:cNvGrpSpPr/>
            <p:nvPr/>
          </p:nvGrpSpPr>
          <p:grpSpPr>
            <a:xfrm>
              <a:off x="4092106" y="2004650"/>
              <a:ext cx="3481984" cy="3399080"/>
              <a:chOff x="2479537" y="2664237"/>
              <a:chExt cx="2212194" cy="2159523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4D56001F-74D5-486B-A7BC-A90948EB8185}"/>
                  </a:ext>
                </a:extLst>
              </p:cNvPr>
              <p:cNvSpPr/>
              <p:nvPr/>
            </p:nvSpPr>
            <p:spPr>
              <a:xfrm>
                <a:off x="2634370" y="2792734"/>
                <a:ext cx="1902528" cy="1902528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E8CE55C8-4A23-499A-BC55-1408299448DF}"/>
                  </a:ext>
                </a:extLst>
              </p:cNvPr>
              <p:cNvSpPr/>
              <p:nvPr/>
            </p:nvSpPr>
            <p:spPr>
              <a:xfrm>
                <a:off x="2545376" y="2730076"/>
                <a:ext cx="2080516" cy="2027845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264AEFD6-6293-4FD7-BBB9-AAF5FA615C7A}"/>
                  </a:ext>
                </a:extLst>
              </p:cNvPr>
              <p:cNvSpPr/>
              <p:nvPr/>
            </p:nvSpPr>
            <p:spPr>
              <a:xfrm>
                <a:off x="2479537" y="2664237"/>
                <a:ext cx="2212194" cy="215952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2BCE29CF-3C83-4AA2-BD61-A1D7441764CA}"/>
              </a:ext>
            </a:extLst>
          </p:cNvPr>
          <p:cNvGrpSpPr/>
          <p:nvPr/>
        </p:nvGrpSpPr>
        <p:grpSpPr>
          <a:xfrm>
            <a:off x="7757071" y="3051223"/>
            <a:ext cx="2217880" cy="2165074"/>
            <a:chOff x="2479537" y="2664237"/>
            <a:chExt cx="2212194" cy="2159523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871F0B9-A885-4756-9C94-43C7C252BF64}"/>
                </a:ext>
              </a:extLst>
            </p:cNvPr>
            <p:cNvSpPr/>
            <p:nvPr/>
          </p:nvSpPr>
          <p:spPr>
            <a:xfrm>
              <a:off x="2634370" y="2792734"/>
              <a:ext cx="1902528" cy="19025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2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759634F-592C-4A42-9EB3-D085463D2518}"/>
                </a:ext>
              </a:extLst>
            </p:cNvPr>
            <p:cNvSpPr/>
            <p:nvPr/>
          </p:nvSpPr>
          <p:spPr>
            <a:xfrm>
              <a:off x="2545376" y="2730076"/>
              <a:ext cx="2080516" cy="20278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8889A1BC-D3A1-4742-9DDC-B896DDF1A113}"/>
                </a:ext>
              </a:extLst>
            </p:cNvPr>
            <p:cNvSpPr/>
            <p:nvPr/>
          </p:nvSpPr>
          <p:spPr>
            <a:xfrm>
              <a:off x="2479537" y="2664237"/>
              <a:ext cx="2212194" cy="21595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23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0B783CE9-086E-41FF-995E-E7D56363BE2A}"/>
              </a:ext>
            </a:extLst>
          </p:cNvPr>
          <p:cNvSpPr txBox="1"/>
          <p:nvPr/>
        </p:nvSpPr>
        <p:spPr>
          <a:xfrm>
            <a:off x="2843806" y="3859701"/>
            <a:ext cx="1257673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优势一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6DB64CC8-26CD-42A9-8B74-CFDC276E3FF0}"/>
              </a:ext>
            </a:extLst>
          </p:cNvPr>
          <p:cNvSpPr txBox="1"/>
          <p:nvPr/>
        </p:nvSpPr>
        <p:spPr>
          <a:xfrm>
            <a:off x="8473618" y="3859701"/>
            <a:ext cx="1257673" cy="685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优势二</a:t>
            </a:r>
          </a:p>
        </p:txBody>
      </p:sp>
    </p:spTree>
    <p:extLst>
      <p:ext uri="{BB962C8B-B14F-4D97-AF65-F5344CB8AC3E}">
        <p14:creationId xmlns:p14="http://schemas.microsoft.com/office/powerpoint/2010/main" val="307851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8B5DE1E-B052-4B25-9E9F-E7378585E887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项目流程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6C5672C-2CAF-4C11-A181-43F5EB577BAB}"/>
              </a:ext>
            </a:extLst>
          </p:cNvPr>
          <p:cNvGrpSpPr/>
          <p:nvPr/>
        </p:nvGrpSpPr>
        <p:grpSpPr>
          <a:xfrm>
            <a:off x="2032141" y="1391839"/>
            <a:ext cx="8127716" cy="4001018"/>
            <a:chOff x="2032141" y="1391839"/>
            <a:chExt cx="8127716" cy="4001018"/>
          </a:xfrm>
        </p:grpSpPr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2F2826EC-172D-49F4-94DA-740F44E6BD04}"/>
                </a:ext>
              </a:extLst>
            </p:cNvPr>
            <p:cNvSpPr/>
            <p:nvPr/>
          </p:nvSpPr>
          <p:spPr>
            <a:xfrm>
              <a:off x="2032141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847" tIns="166847" rIns="166847" bIns="567453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A</a:t>
              </a: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人员负责项目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B</a:t>
              </a: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人员负责项目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altLang="zh-CN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C</a:t>
              </a: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  <a:latin typeface="+mn-ea"/>
                  <a:ea typeface="+mn-ea"/>
                </a:rPr>
                <a:t>人员负责项目</a:t>
              </a:r>
            </a:p>
          </p:txBody>
        </p:sp>
        <p:sp>
          <p:nvSpPr>
            <p:cNvPr id="5" name="形状 4">
              <a:extLst>
                <a:ext uri="{FF2B5EF4-FFF2-40B4-BE49-F238E27FC236}">
                  <a16:creationId xmlns:a16="http://schemas.microsoft.com/office/drawing/2014/main" id="{275A1DF2-0CD4-4B5B-851A-B3BB266E25EF}"/>
                </a:ext>
              </a:extLst>
            </p:cNvPr>
            <p:cNvSpPr/>
            <p:nvPr/>
          </p:nvSpPr>
          <p:spPr>
            <a:xfrm>
              <a:off x="3332946" y="3036551"/>
              <a:ext cx="2356306" cy="2356306"/>
            </a:xfrm>
            <a:prstGeom prst="leftCircularArrow">
              <a:avLst>
                <a:gd name="adj1" fmla="val 2550"/>
                <a:gd name="adj2" fmla="val 309429"/>
                <a:gd name="adj3" fmla="val 2084940"/>
                <a:gd name="adj4" fmla="val 9024489"/>
                <a:gd name="adj5" fmla="val 297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CE02A8D-EE37-439C-AF2E-843338D8F3DD}"/>
                </a:ext>
              </a:extLst>
            </p:cNvPr>
            <p:cNvSpPr/>
            <p:nvPr/>
          </p:nvSpPr>
          <p:spPr>
            <a:xfrm>
              <a:off x="2535836" y="3963140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187" tIns="53947" rIns="69187" bIns="5394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项目人员</a:t>
              </a: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DA593829-9BC2-4AEE-99D1-0CF6F060FDB2}"/>
                </a:ext>
              </a:extLst>
            </p:cNvPr>
            <p:cNvSpPr/>
            <p:nvPr/>
          </p:nvSpPr>
          <p:spPr>
            <a:xfrm>
              <a:off x="4836762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847" tIns="567453" rIns="166847" bIns="166847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</a:rPr>
                <a:t>绩效方式跟进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</a:rPr>
                <a:t>访谈方式跟进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bg2">
                      <a:lumMod val="50000"/>
                    </a:schemeClr>
                  </a:solidFill>
                </a:rPr>
                <a:t>上级反馈记录</a:t>
              </a:r>
            </a:p>
          </p:txBody>
        </p:sp>
        <p:sp>
          <p:nvSpPr>
            <p:cNvPr id="9" name="箭头: 环形 8">
              <a:extLst>
                <a:ext uri="{FF2B5EF4-FFF2-40B4-BE49-F238E27FC236}">
                  <a16:creationId xmlns:a16="http://schemas.microsoft.com/office/drawing/2014/main" id="{F1CF16C3-C114-4D42-9DA4-326387CF48AB}"/>
                </a:ext>
              </a:extLst>
            </p:cNvPr>
            <p:cNvSpPr/>
            <p:nvPr/>
          </p:nvSpPr>
          <p:spPr>
            <a:xfrm>
              <a:off x="6118679" y="1391839"/>
              <a:ext cx="2645930" cy="2645930"/>
            </a:xfrm>
            <a:prstGeom prst="circularArrow">
              <a:avLst>
                <a:gd name="adj1" fmla="val 2271"/>
                <a:gd name="adj2" fmla="val 273786"/>
                <a:gd name="adj3" fmla="val 19550703"/>
                <a:gd name="adj4" fmla="val 12575511"/>
                <a:gd name="adj5" fmla="val 265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E553208D-B4CA-4A4C-B9C5-DC1FF427FF4C}"/>
                </a:ext>
              </a:extLst>
            </p:cNvPr>
            <p:cNvSpPr/>
            <p:nvPr/>
          </p:nvSpPr>
          <p:spPr>
            <a:xfrm>
              <a:off x="5340457" y="2093647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187" tIns="53947" rIns="69187" bIns="5394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跟进方式</a:t>
              </a: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4DF48105-BCDD-4ADA-B19F-00AD3977C8E9}"/>
                </a:ext>
              </a:extLst>
            </p:cNvPr>
            <p:cNvSpPr/>
            <p:nvPr/>
          </p:nvSpPr>
          <p:spPr>
            <a:xfrm>
              <a:off x="7641383" y="2494252"/>
              <a:ext cx="2266626" cy="1869493"/>
            </a:xfrm>
            <a:custGeom>
              <a:avLst/>
              <a:gdLst>
                <a:gd name="connsiteX0" fmla="*/ 0 w 2266626"/>
                <a:gd name="connsiteY0" fmla="*/ 186949 h 1869493"/>
                <a:gd name="connsiteX1" fmla="*/ 186949 w 2266626"/>
                <a:gd name="connsiteY1" fmla="*/ 0 h 1869493"/>
                <a:gd name="connsiteX2" fmla="*/ 2079677 w 2266626"/>
                <a:gd name="connsiteY2" fmla="*/ 0 h 1869493"/>
                <a:gd name="connsiteX3" fmla="*/ 2266626 w 2266626"/>
                <a:gd name="connsiteY3" fmla="*/ 186949 h 1869493"/>
                <a:gd name="connsiteX4" fmla="*/ 2266626 w 2266626"/>
                <a:gd name="connsiteY4" fmla="*/ 1682544 h 1869493"/>
                <a:gd name="connsiteX5" fmla="*/ 2079677 w 2266626"/>
                <a:gd name="connsiteY5" fmla="*/ 1869493 h 1869493"/>
                <a:gd name="connsiteX6" fmla="*/ 186949 w 2266626"/>
                <a:gd name="connsiteY6" fmla="*/ 1869493 h 1869493"/>
                <a:gd name="connsiteX7" fmla="*/ 0 w 2266626"/>
                <a:gd name="connsiteY7" fmla="*/ 1682544 h 1869493"/>
                <a:gd name="connsiteX8" fmla="*/ 0 w 2266626"/>
                <a:gd name="connsiteY8" fmla="*/ 186949 h 1869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6626" h="1869493">
                  <a:moveTo>
                    <a:pt x="0" y="186949"/>
                  </a:moveTo>
                  <a:cubicBezTo>
                    <a:pt x="0" y="83700"/>
                    <a:pt x="83700" y="0"/>
                    <a:pt x="186949" y="0"/>
                  </a:cubicBezTo>
                  <a:lnTo>
                    <a:pt x="2079677" y="0"/>
                  </a:lnTo>
                  <a:cubicBezTo>
                    <a:pt x="2182926" y="0"/>
                    <a:pt x="2266626" y="83700"/>
                    <a:pt x="2266626" y="186949"/>
                  </a:cubicBezTo>
                  <a:lnTo>
                    <a:pt x="2266626" y="1682544"/>
                  </a:lnTo>
                  <a:cubicBezTo>
                    <a:pt x="2266626" y="1785793"/>
                    <a:pt x="2182926" y="1869493"/>
                    <a:pt x="2079677" y="1869493"/>
                  </a:cubicBezTo>
                  <a:lnTo>
                    <a:pt x="186949" y="1869493"/>
                  </a:lnTo>
                  <a:cubicBezTo>
                    <a:pt x="83700" y="1869493"/>
                    <a:pt x="0" y="1785793"/>
                    <a:pt x="0" y="1682544"/>
                  </a:cubicBezTo>
                  <a:lnTo>
                    <a:pt x="0" y="186949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6847" tIns="166847" rIns="166847" bIns="567453" numCol="1" spcCol="1270" anchor="t" anchorCtr="0">
              <a:noAutofit/>
            </a:bodyPr>
            <a:lstStyle/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方法一进行评估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方法二进行评估</a:t>
              </a:r>
            </a:p>
            <a:p>
              <a:pPr marL="114300" lvl="1" indent="-114300" algn="l" defTabSz="5334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zh-CN" altLang="en-US" sz="1200" kern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方法三进行评估</a:t>
              </a: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C9140D1-F4F3-462E-98EB-7B55516A33AF}"/>
                </a:ext>
              </a:extLst>
            </p:cNvPr>
            <p:cNvSpPr/>
            <p:nvPr/>
          </p:nvSpPr>
          <p:spPr>
            <a:xfrm>
              <a:off x="8145078" y="3963140"/>
              <a:ext cx="2014779" cy="801211"/>
            </a:xfrm>
            <a:custGeom>
              <a:avLst/>
              <a:gdLst>
                <a:gd name="connsiteX0" fmla="*/ 0 w 2014779"/>
                <a:gd name="connsiteY0" fmla="*/ 80121 h 801211"/>
                <a:gd name="connsiteX1" fmla="*/ 80121 w 2014779"/>
                <a:gd name="connsiteY1" fmla="*/ 0 h 801211"/>
                <a:gd name="connsiteX2" fmla="*/ 1934658 w 2014779"/>
                <a:gd name="connsiteY2" fmla="*/ 0 h 801211"/>
                <a:gd name="connsiteX3" fmla="*/ 2014779 w 2014779"/>
                <a:gd name="connsiteY3" fmla="*/ 80121 h 801211"/>
                <a:gd name="connsiteX4" fmla="*/ 2014779 w 2014779"/>
                <a:gd name="connsiteY4" fmla="*/ 721090 h 801211"/>
                <a:gd name="connsiteX5" fmla="*/ 1934658 w 2014779"/>
                <a:gd name="connsiteY5" fmla="*/ 801211 h 801211"/>
                <a:gd name="connsiteX6" fmla="*/ 80121 w 2014779"/>
                <a:gd name="connsiteY6" fmla="*/ 801211 h 801211"/>
                <a:gd name="connsiteX7" fmla="*/ 0 w 2014779"/>
                <a:gd name="connsiteY7" fmla="*/ 721090 h 801211"/>
                <a:gd name="connsiteX8" fmla="*/ 0 w 2014779"/>
                <a:gd name="connsiteY8" fmla="*/ 80121 h 80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4779" h="801211">
                  <a:moveTo>
                    <a:pt x="0" y="80121"/>
                  </a:moveTo>
                  <a:cubicBezTo>
                    <a:pt x="0" y="35871"/>
                    <a:pt x="35871" y="0"/>
                    <a:pt x="80121" y="0"/>
                  </a:cubicBezTo>
                  <a:lnTo>
                    <a:pt x="1934658" y="0"/>
                  </a:lnTo>
                  <a:cubicBezTo>
                    <a:pt x="1978908" y="0"/>
                    <a:pt x="2014779" y="35871"/>
                    <a:pt x="2014779" y="80121"/>
                  </a:cubicBezTo>
                  <a:lnTo>
                    <a:pt x="2014779" y="721090"/>
                  </a:lnTo>
                  <a:cubicBezTo>
                    <a:pt x="2014779" y="765340"/>
                    <a:pt x="1978908" y="801211"/>
                    <a:pt x="1934658" y="801211"/>
                  </a:cubicBezTo>
                  <a:lnTo>
                    <a:pt x="80121" y="801211"/>
                  </a:lnTo>
                  <a:cubicBezTo>
                    <a:pt x="35871" y="801211"/>
                    <a:pt x="0" y="765340"/>
                    <a:pt x="0" y="721090"/>
                  </a:cubicBezTo>
                  <a:lnTo>
                    <a:pt x="0" y="8012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187" tIns="53947" rIns="69187" bIns="53947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b="1" kern="1200" dirty="0"/>
                <a:t>评估方式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59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流程图: 接点 102">
            <a:extLst>
              <a:ext uri="{FF2B5EF4-FFF2-40B4-BE49-F238E27FC236}">
                <a16:creationId xmlns:a16="http://schemas.microsoft.com/office/drawing/2014/main" id="{2668D78F-4C49-4F10-8D7C-9E44094D0DF7}"/>
              </a:ext>
            </a:extLst>
          </p:cNvPr>
          <p:cNvSpPr/>
          <p:nvPr/>
        </p:nvSpPr>
        <p:spPr>
          <a:xfrm>
            <a:off x="1335024" y="1883664"/>
            <a:ext cx="4134023" cy="386582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流程图: 接点 103">
            <a:extLst>
              <a:ext uri="{FF2B5EF4-FFF2-40B4-BE49-F238E27FC236}">
                <a16:creationId xmlns:a16="http://schemas.microsoft.com/office/drawing/2014/main" id="{FA8499B4-85AC-46EE-ACED-9254464E5B67}"/>
              </a:ext>
            </a:extLst>
          </p:cNvPr>
          <p:cNvSpPr/>
          <p:nvPr/>
        </p:nvSpPr>
        <p:spPr>
          <a:xfrm>
            <a:off x="1889789" y="2392680"/>
            <a:ext cx="3045362" cy="2847788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74000">
                <a:schemeClr val="accent1">
                  <a:lumMod val="45000"/>
                  <a:lumOff val="55000"/>
                  <a:alpha val="7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8B5DE1E-B052-4B25-9E9F-E7378585E887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菁英计划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5B61C81-0DD1-464D-BBA8-4F322A84E328}"/>
              </a:ext>
            </a:extLst>
          </p:cNvPr>
          <p:cNvSpPr txBox="1"/>
          <p:nvPr/>
        </p:nvSpPr>
        <p:spPr>
          <a:xfrm>
            <a:off x="6434425" y="2699306"/>
            <a:ext cx="2462534" cy="405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/>
              </a:rPr>
              <a:t>107</a:t>
            </a:r>
            <a:r>
              <a:rPr lang="zh-CN" altLang="en-US" sz="1200" dirty="0">
                <a:solidFill>
                  <a:schemeClr val="bg1"/>
                </a:solidFill>
                <a:latin typeface="微软雅黑"/>
              </a:rPr>
              <a:t>人参加培训，培训满意度</a:t>
            </a:r>
            <a:r>
              <a:rPr lang="en-US" altLang="zh-CN" sz="1200" dirty="0">
                <a:solidFill>
                  <a:schemeClr val="bg1"/>
                </a:solidFill>
                <a:latin typeface="+mn-ea"/>
              </a:rPr>
              <a:t>97%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8697DAB-3458-4902-9F39-8668DAE4B26C}"/>
              </a:ext>
            </a:extLst>
          </p:cNvPr>
          <p:cNvSpPr txBox="1"/>
          <p:nvPr/>
        </p:nvSpPr>
        <p:spPr>
          <a:xfrm>
            <a:off x="6632700" y="3630696"/>
            <a:ext cx="2646878" cy="40594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/>
              </a:rPr>
              <a:t>培训内容《沟通技巧》《高效例会》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DDB638D-A921-4E82-A728-19E9E18BA63C}"/>
              </a:ext>
            </a:extLst>
          </p:cNvPr>
          <p:cNvSpPr txBox="1"/>
          <p:nvPr/>
        </p:nvSpPr>
        <p:spPr>
          <a:xfrm>
            <a:off x="6822101" y="4462880"/>
            <a:ext cx="2795947" cy="775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/>
              </a:rPr>
              <a:t>店长完成人员梳理和事务授权安排计划，引导店长对店铺人员进行梳理盘点</a:t>
            </a:r>
            <a:endParaRPr lang="zh-CN" altLang="en-US" sz="12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5C354323-1564-47EB-BB4C-E0BA081D0FE6}"/>
              </a:ext>
            </a:extLst>
          </p:cNvPr>
          <p:cNvGrpSpPr/>
          <p:nvPr/>
        </p:nvGrpSpPr>
        <p:grpSpPr>
          <a:xfrm>
            <a:off x="3078298" y="2699369"/>
            <a:ext cx="3112235" cy="535488"/>
            <a:chOff x="4666826" y="2441899"/>
            <a:chExt cx="3112235" cy="535488"/>
          </a:xfrm>
        </p:grpSpPr>
        <p:sp>
          <p:nvSpPr>
            <p:cNvPr id="82" name="平行四边形 81">
              <a:extLst>
                <a:ext uri="{FF2B5EF4-FFF2-40B4-BE49-F238E27FC236}">
                  <a16:creationId xmlns:a16="http://schemas.microsoft.com/office/drawing/2014/main" id="{725042C4-6A7F-4570-A173-019595C486C1}"/>
                </a:ext>
              </a:extLst>
            </p:cNvPr>
            <p:cNvSpPr/>
            <p:nvPr/>
          </p:nvSpPr>
          <p:spPr>
            <a:xfrm flipH="1">
              <a:off x="4666826" y="2441899"/>
              <a:ext cx="3064925" cy="53548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D1D12623-1C34-4915-8C39-860126312961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70" y="2969772"/>
              <a:ext cx="526491" cy="0"/>
            </a:xfrm>
            <a:prstGeom prst="line">
              <a:avLst/>
            </a:prstGeom>
            <a:ln w="50800" cap="rnd">
              <a:gradFill flip="none" rotWithShape="1">
                <a:gsLst>
                  <a:gs pos="0">
                    <a:schemeClr val="accent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1A0C59B3-E9FF-49E9-A67A-506C2C315A8F}"/>
              </a:ext>
            </a:extLst>
          </p:cNvPr>
          <p:cNvGrpSpPr/>
          <p:nvPr/>
        </p:nvGrpSpPr>
        <p:grpSpPr>
          <a:xfrm>
            <a:off x="3322190" y="3630821"/>
            <a:ext cx="3112235" cy="535488"/>
            <a:chOff x="4666826" y="2441899"/>
            <a:chExt cx="3112235" cy="535488"/>
          </a:xfrm>
        </p:grpSpPr>
        <p:sp>
          <p:nvSpPr>
            <p:cNvPr id="97" name="平行四边形 96">
              <a:extLst>
                <a:ext uri="{FF2B5EF4-FFF2-40B4-BE49-F238E27FC236}">
                  <a16:creationId xmlns:a16="http://schemas.microsoft.com/office/drawing/2014/main" id="{A4FC564D-16F3-41BD-8FC5-E70B5106B93E}"/>
                </a:ext>
              </a:extLst>
            </p:cNvPr>
            <p:cNvSpPr/>
            <p:nvPr/>
          </p:nvSpPr>
          <p:spPr>
            <a:xfrm flipH="1">
              <a:off x="4666826" y="2441899"/>
              <a:ext cx="3064925" cy="53548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4DEA5F1C-0A63-47CE-AE03-EFA33E6A54CE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70" y="2969772"/>
              <a:ext cx="526491" cy="0"/>
            </a:xfrm>
            <a:prstGeom prst="line">
              <a:avLst/>
            </a:prstGeom>
            <a:ln w="50800" cap="rnd">
              <a:gradFill flip="none" rotWithShape="1">
                <a:gsLst>
                  <a:gs pos="0">
                    <a:schemeClr val="accent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5B9EAA68-2874-494F-897D-02DC2494F943}"/>
              </a:ext>
            </a:extLst>
          </p:cNvPr>
          <p:cNvGrpSpPr/>
          <p:nvPr/>
        </p:nvGrpSpPr>
        <p:grpSpPr>
          <a:xfrm>
            <a:off x="3558303" y="4519257"/>
            <a:ext cx="3112235" cy="535488"/>
            <a:chOff x="4666826" y="2441899"/>
            <a:chExt cx="3112235" cy="535488"/>
          </a:xfrm>
        </p:grpSpPr>
        <p:sp>
          <p:nvSpPr>
            <p:cNvPr id="100" name="平行四边形 99">
              <a:extLst>
                <a:ext uri="{FF2B5EF4-FFF2-40B4-BE49-F238E27FC236}">
                  <a16:creationId xmlns:a16="http://schemas.microsoft.com/office/drawing/2014/main" id="{0C4BECA3-6189-4168-8830-4AF491D81F86}"/>
                </a:ext>
              </a:extLst>
            </p:cNvPr>
            <p:cNvSpPr/>
            <p:nvPr/>
          </p:nvSpPr>
          <p:spPr>
            <a:xfrm flipH="1">
              <a:off x="4666826" y="2441899"/>
              <a:ext cx="3064925" cy="535488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FDEEEFED-80A3-447D-B702-682247DACCDE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70" y="2969772"/>
              <a:ext cx="526491" cy="0"/>
            </a:xfrm>
            <a:prstGeom prst="line">
              <a:avLst/>
            </a:prstGeom>
            <a:ln w="50800" cap="rnd">
              <a:gradFill flip="none" rotWithShape="1">
                <a:gsLst>
                  <a:gs pos="0">
                    <a:schemeClr val="accent1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  <a:alpha val="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文本框 105">
            <a:extLst>
              <a:ext uri="{FF2B5EF4-FFF2-40B4-BE49-F238E27FC236}">
                <a16:creationId xmlns:a16="http://schemas.microsoft.com/office/drawing/2014/main" id="{8925C880-0118-4B25-8A39-917DC6DF4C37}"/>
              </a:ext>
            </a:extLst>
          </p:cNvPr>
          <p:cNvSpPr txBox="1"/>
          <p:nvPr/>
        </p:nvSpPr>
        <p:spPr>
          <a:xfrm>
            <a:off x="3742544" y="2747694"/>
            <a:ext cx="2280297" cy="49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/>
              <a:t>人员培养完成</a:t>
            </a: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AB18849B-EE71-4119-BAD6-1172995C94B3}"/>
              </a:ext>
            </a:extLst>
          </p:cNvPr>
          <p:cNvSpPr txBox="1"/>
          <p:nvPr/>
        </p:nvSpPr>
        <p:spPr>
          <a:xfrm>
            <a:off x="4049682" y="3679146"/>
            <a:ext cx="2280297" cy="49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/>
              <a:t>课程授课完成</a:t>
            </a:r>
          </a:p>
        </p:txBody>
      </p:sp>
      <p:sp>
        <p:nvSpPr>
          <p:cNvPr id="108" name="文本框 107">
            <a:extLst>
              <a:ext uri="{FF2B5EF4-FFF2-40B4-BE49-F238E27FC236}">
                <a16:creationId xmlns:a16="http://schemas.microsoft.com/office/drawing/2014/main" id="{76CE3B6C-ED11-41EC-8684-B3981CC64A65}"/>
              </a:ext>
            </a:extLst>
          </p:cNvPr>
          <p:cNvSpPr txBox="1"/>
          <p:nvPr/>
        </p:nvSpPr>
        <p:spPr>
          <a:xfrm>
            <a:off x="4323368" y="4523064"/>
            <a:ext cx="2280297" cy="4909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b="1" spc="300" dirty="0"/>
              <a:t>运营管理完成</a:t>
            </a:r>
          </a:p>
        </p:txBody>
      </p:sp>
    </p:spTree>
    <p:extLst>
      <p:ext uri="{BB962C8B-B14F-4D97-AF65-F5344CB8AC3E}">
        <p14:creationId xmlns:p14="http://schemas.microsoft.com/office/powerpoint/2010/main" val="3398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椭圆 113">
            <a:extLst>
              <a:ext uri="{FF2B5EF4-FFF2-40B4-BE49-F238E27FC236}">
                <a16:creationId xmlns:a16="http://schemas.microsoft.com/office/drawing/2014/main" id="{D1F3142F-CC89-4140-BE0D-8420BE578582}"/>
              </a:ext>
            </a:extLst>
          </p:cNvPr>
          <p:cNvSpPr/>
          <p:nvPr/>
        </p:nvSpPr>
        <p:spPr>
          <a:xfrm>
            <a:off x="4401062" y="1718410"/>
            <a:ext cx="3370341" cy="320953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68275">
            <a:gradFill flip="none" rotWithShape="1">
              <a:gsLst>
                <a:gs pos="0">
                  <a:schemeClr val="accent1">
                    <a:alpha val="38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椭圆 114">
            <a:extLst>
              <a:ext uri="{FF2B5EF4-FFF2-40B4-BE49-F238E27FC236}">
                <a16:creationId xmlns:a16="http://schemas.microsoft.com/office/drawing/2014/main" id="{7616737D-9ACC-4FD6-84A4-FC90594E236B}"/>
              </a:ext>
            </a:extLst>
          </p:cNvPr>
          <p:cNvSpPr/>
          <p:nvPr/>
        </p:nvSpPr>
        <p:spPr>
          <a:xfrm>
            <a:off x="3933837" y="1273477"/>
            <a:ext cx="4304791" cy="4099405"/>
          </a:xfrm>
          <a:prstGeom prst="ellipse">
            <a:avLst/>
          </a:prstGeom>
          <a:noFill/>
          <a:ln w="22225">
            <a:solidFill>
              <a:schemeClr val="bg1">
                <a:lumMod val="75000"/>
              </a:schemeClr>
            </a:solidFill>
          </a:ln>
          <a:effectLst>
            <a:outerShdw blurRad="393700" sx="102000" sy="102000" algn="c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1" name="直接连接符 120">
            <a:extLst>
              <a:ext uri="{FF2B5EF4-FFF2-40B4-BE49-F238E27FC236}">
                <a16:creationId xmlns:a16="http://schemas.microsoft.com/office/drawing/2014/main" id="{78C7D5CB-8D6C-4A68-9F2A-DD9D77143FED}"/>
              </a:ext>
            </a:extLst>
          </p:cNvPr>
          <p:cNvCxnSpPr>
            <a:cxnSpLocks/>
          </p:cNvCxnSpPr>
          <p:nvPr/>
        </p:nvCxnSpPr>
        <p:spPr>
          <a:xfrm flipH="1">
            <a:off x="7811745" y="1645853"/>
            <a:ext cx="685306" cy="42913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id="{B4D52B29-3827-49A1-97F7-999D3BF69B2E}"/>
              </a:ext>
            </a:extLst>
          </p:cNvPr>
          <p:cNvCxnSpPr>
            <a:cxnSpLocks/>
          </p:cNvCxnSpPr>
          <p:nvPr/>
        </p:nvCxnSpPr>
        <p:spPr>
          <a:xfrm>
            <a:off x="8479553" y="1645853"/>
            <a:ext cx="396165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矩形: 圆角 132">
            <a:extLst>
              <a:ext uri="{FF2B5EF4-FFF2-40B4-BE49-F238E27FC236}">
                <a16:creationId xmlns:a16="http://schemas.microsoft.com/office/drawing/2014/main" id="{77DE60AF-2540-47B1-8CAC-179A38371D29}"/>
              </a:ext>
            </a:extLst>
          </p:cNvPr>
          <p:cNvSpPr/>
          <p:nvPr/>
        </p:nvSpPr>
        <p:spPr>
          <a:xfrm>
            <a:off x="8774045" y="1445352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3798CC91-4009-454A-A9D8-E34A7950E443}"/>
              </a:ext>
            </a:extLst>
          </p:cNvPr>
          <p:cNvGrpSpPr/>
          <p:nvPr/>
        </p:nvGrpSpPr>
        <p:grpSpPr>
          <a:xfrm>
            <a:off x="8866366" y="1493463"/>
            <a:ext cx="249829" cy="249829"/>
            <a:chOff x="8994925" y="1022129"/>
            <a:chExt cx="249829" cy="249829"/>
          </a:xfrm>
        </p:grpSpPr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F819BADF-7710-4DAD-B572-27D3B404CAD0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1633F6C3-3609-4A3A-8785-8A49B069001C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7" name="矩形 136">
            <a:extLst>
              <a:ext uri="{FF2B5EF4-FFF2-40B4-BE49-F238E27FC236}">
                <a16:creationId xmlns:a16="http://schemas.microsoft.com/office/drawing/2014/main" id="{DD04A211-F317-4F0C-81C9-1A9840C29577}"/>
              </a:ext>
            </a:extLst>
          </p:cNvPr>
          <p:cNvSpPr/>
          <p:nvPr/>
        </p:nvSpPr>
        <p:spPr>
          <a:xfrm>
            <a:off x="9170210" y="1519535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南宁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2072447-3A3A-479A-81B6-F7D252AF7524}"/>
              </a:ext>
            </a:extLst>
          </p:cNvPr>
          <p:cNvGrpSpPr/>
          <p:nvPr/>
        </p:nvGrpSpPr>
        <p:grpSpPr>
          <a:xfrm>
            <a:off x="8705853" y="1943613"/>
            <a:ext cx="2664772" cy="584957"/>
            <a:chOff x="8634793" y="1908800"/>
            <a:chExt cx="2664772" cy="584957"/>
          </a:xfrm>
        </p:grpSpPr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134F6287-3E4E-4EF7-BEE4-4F7221822C13}"/>
                </a:ext>
              </a:extLst>
            </p:cNvPr>
            <p:cNvSpPr txBox="1"/>
            <p:nvPr/>
          </p:nvSpPr>
          <p:spPr>
            <a:xfrm>
              <a:off x="9941223" y="1908800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8EA3F9AE-CE8C-47E6-832C-5EDD84828F94}"/>
                </a:ext>
              </a:extLst>
            </p:cNvPr>
            <p:cNvSpPr txBox="1"/>
            <p:nvPr/>
          </p:nvSpPr>
          <p:spPr>
            <a:xfrm>
              <a:off x="8634793" y="192971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9401F26B-D586-47EF-8A7D-3B0D72548E4E}"/>
                </a:ext>
              </a:extLst>
            </p:cNvPr>
            <p:cNvSpPr txBox="1"/>
            <p:nvPr/>
          </p:nvSpPr>
          <p:spPr>
            <a:xfrm>
              <a:off x="9953724" y="2200627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DBEB8A93-BA97-4972-BF5F-AC0A64E5EE21}"/>
                </a:ext>
              </a:extLst>
            </p:cNvPr>
            <p:cNvSpPr txBox="1"/>
            <p:nvPr/>
          </p:nvSpPr>
          <p:spPr>
            <a:xfrm>
              <a:off x="8657069" y="222284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3A7D0D79-C94C-444B-806F-7CFEA58F57CB}"/>
              </a:ext>
            </a:extLst>
          </p:cNvPr>
          <p:cNvCxnSpPr>
            <a:cxnSpLocks/>
          </p:cNvCxnSpPr>
          <p:nvPr/>
        </p:nvCxnSpPr>
        <p:spPr>
          <a:xfrm flipH="1">
            <a:off x="8238628" y="3167004"/>
            <a:ext cx="557649" cy="11283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A2346AFC-66EF-4F30-90CA-FE68191CB10E}"/>
              </a:ext>
            </a:extLst>
          </p:cNvPr>
          <p:cNvSpPr/>
          <p:nvPr/>
        </p:nvSpPr>
        <p:spPr>
          <a:xfrm>
            <a:off x="8764438" y="3025851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D0F2A2FF-B2D1-4F6A-B798-D689E1F3D145}"/>
              </a:ext>
            </a:extLst>
          </p:cNvPr>
          <p:cNvSpPr/>
          <p:nvPr/>
        </p:nvSpPr>
        <p:spPr>
          <a:xfrm>
            <a:off x="9160603" y="3100034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厦门</a:t>
            </a:r>
          </a:p>
        </p:txBody>
      </p:sp>
      <p:cxnSp>
        <p:nvCxnSpPr>
          <p:cNvPr id="160" name="直接连接符 159">
            <a:extLst>
              <a:ext uri="{FF2B5EF4-FFF2-40B4-BE49-F238E27FC236}">
                <a16:creationId xmlns:a16="http://schemas.microsoft.com/office/drawing/2014/main" id="{329429F0-EA89-47AF-9A24-6A8EBA55CD8C}"/>
              </a:ext>
            </a:extLst>
          </p:cNvPr>
          <p:cNvCxnSpPr>
            <a:cxnSpLocks/>
          </p:cNvCxnSpPr>
          <p:nvPr/>
        </p:nvCxnSpPr>
        <p:spPr>
          <a:xfrm>
            <a:off x="3688282" y="1636937"/>
            <a:ext cx="712780" cy="427846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>
            <a:extLst>
              <a:ext uri="{FF2B5EF4-FFF2-40B4-BE49-F238E27FC236}">
                <a16:creationId xmlns:a16="http://schemas.microsoft.com/office/drawing/2014/main" id="{6D03191E-8ACB-44C4-808B-F3F17F1C3D50}"/>
              </a:ext>
            </a:extLst>
          </p:cNvPr>
          <p:cNvCxnSpPr>
            <a:cxnSpLocks/>
          </p:cNvCxnSpPr>
          <p:nvPr/>
        </p:nvCxnSpPr>
        <p:spPr>
          <a:xfrm>
            <a:off x="8452697" y="4873803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: 圆角 164">
            <a:extLst>
              <a:ext uri="{FF2B5EF4-FFF2-40B4-BE49-F238E27FC236}">
                <a16:creationId xmlns:a16="http://schemas.microsoft.com/office/drawing/2014/main" id="{3F0A3E03-1C93-4F98-ABB4-3E6B6C308CFD}"/>
              </a:ext>
            </a:extLst>
          </p:cNvPr>
          <p:cNvSpPr/>
          <p:nvPr/>
        </p:nvSpPr>
        <p:spPr>
          <a:xfrm>
            <a:off x="8789964" y="4687257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7A7CEF95-0629-48A0-ABE0-0EE007AE7220}"/>
              </a:ext>
            </a:extLst>
          </p:cNvPr>
          <p:cNvGrpSpPr/>
          <p:nvPr/>
        </p:nvGrpSpPr>
        <p:grpSpPr>
          <a:xfrm>
            <a:off x="8875100" y="4747285"/>
            <a:ext cx="249829" cy="249829"/>
            <a:chOff x="8994925" y="1022129"/>
            <a:chExt cx="249829" cy="249829"/>
          </a:xfrm>
        </p:grpSpPr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534A72F8-6284-40CC-B91C-5FA04CBCB57C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467098A8-93A8-4904-A65E-6DDC3571198A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9" name="矩形 168">
            <a:extLst>
              <a:ext uri="{FF2B5EF4-FFF2-40B4-BE49-F238E27FC236}">
                <a16:creationId xmlns:a16="http://schemas.microsoft.com/office/drawing/2014/main" id="{1E6DF040-9891-4F74-8C98-7F86932DA6EA}"/>
              </a:ext>
            </a:extLst>
          </p:cNvPr>
          <p:cNvSpPr/>
          <p:nvPr/>
        </p:nvSpPr>
        <p:spPr>
          <a:xfrm>
            <a:off x="9168648" y="4766340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海口</a:t>
            </a:r>
          </a:p>
        </p:txBody>
      </p:sp>
      <p:cxnSp>
        <p:nvCxnSpPr>
          <p:cNvPr id="198" name="直接连接符 197">
            <a:extLst>
              <a:ext uri="{FF2B5EF4-FFF2-40B4-BE49-F238E27FC236}">
                <a16:creationId xmlns:a16="http://schemas.microsoft.com/office/drawing/2014/main" id="{FD70BBCD-2923-40A7-A6BB-4D4A0078D070}"/>
              </a:ext>
            </a:extLst>
          </p:cNvPr>
          <p:cNvCxnSpPr>
            <a:cxnSpLocks/>
          </p:cNvCxnSpPr>
          <p:nvPr/>
        </p:nvCxnSpPr>
        <p:spPr>
          <a:xfrm flipH="1" flipV="1">
            <a:off x="7856399" y="4444836"/>
            <a:ext cx="600190" cy="42913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id="{61D43C73-7715-428B-878B-F59F1A92291C}"/>
              </a:ext>
            </a:extLst>
          </p:cNvPr>
          <p:cNvCxnSpPr>
            <a:cxnSpLocks/>
          </p:cNvCxnSpPr>
          <p:nvPr/>
        </p:nvCxnSpPr>
        <p:spPr>
          <a:xfrm>
            <a:off x="3236025" y="1640130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矩形: 圆角 203">
            <a:extLst>
              <a:ext uri="{FF2B5EF4-FFF2-40B4-BE49-F238E27FC236}">
                <a16:creationId xmlns:a16="http://schemas.microsoft.com/office/drawing/2014/main" id="{F1AFB8D0-5E61-4F5E-8C8C-FA3F611B3378}"/>
              </a:ext>
            </a:extLst>
          </p:cNvPr>
          <p:cNvSpPr/>
          <p:nvPr/>
        </p:nvSpPr>
        <p:spPr>
          <a:xfrm>
            <a:off x="1972011" y="1444685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5" name="组合 204">
            <a:extLst>
              <a:ext uri="{FF2B5EF4-FFF2-40B4-BE49-F238E27FC236}">
                <a16:creationId xmlns:a16="http://schemas.microsoft.com/office/drawing/2014/main" id="{06030CC7-5A93-438F-93FA-846EA7FF5567}"/>
              </a:ext>
            </a:extLst>
          </p:cNvPr>
          <p:cNvGrpSpPr/>
          <p:nvPr/>
        </p:nvGrpSpPr>
        <p:grpSpPr>
          <a:xfrm>
            <a:off x="3057095" y="1500029"/>
            <a:ext cx="249829" cy="249829"/>
            <a:chOff x="8994925" y="1022129"/>
            <a:chExt cx="249829" cy="249829"/>
          </a:xfrm>
        </p:grpSpPr>
        <p:sp>
          <p:nvSpPr>
            <p:cNvPr id="206" name="椭圆 205">
              <a:extLst>
                <a:ext uri="{FF2B5EF4-FFF2-40B4-BE49-F238E27FC236}">
                  <a16:creationId xmlns:a16="http://schemas.microsoft.com/office/drawing/2014/main" id="{8FEDC6ED-1312-4D99-8D2C-F8A6DFA4F4FD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7" name="椭圆 206">
              <a:extLst>
                <a:ext uri="{FF2B5EF4-FFF2-40B4-BE49-F238E27FC236}">
                  <a16:creationId xmlns:a16="http://schemas.microsoft.com/office/drawing/2014/main" id="{DD062F77-2235-4B3D-B9C2-F9F960464B72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8" name="矩形 207">
            <a:extLst>
              <a:ext uri="{FF2B5EF4-FFF2-40B4-BE49-F238E27FC236}">
                <a16:creationId xmlns:a16="http://schemas.microsoft.com/office/drawing/2014/main" id="{9937E52E-C6A4-4010-BF41-180469415AE0}"/>
              </a:ext>
            </a:extLst>
          </p:cNvPr>
          <p:cNvSpPr/>
          <p:nvPr/>
        </p:nvSpPr>
        <p:spPr>
          <a:xfrm>
            <a:off x="2147675" y="1518420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广州</a:t>
            </a:r>
          </a:p>
        </p:txBody>
      </p: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id="{E5C6A18E-002F-4A0A-8F3B-8210A98D28E9}"/>
              </a:ext>
            </a:extLst>
          </p:cNvPr>
          <p:cNvCxnSpPr>
            <a:cxnSpLocks/>
          </p:cNvCxnSpPr>
          <p:nvPr/>
        </p:nvCxnSpPr>
        <p:spPr>
          <a:xfrm flipH="1">
            <a:off x="3376188" y="3178091"/>
            <a:ext cx="557649" cy="11283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矩形: 圆角 210">
            <a:extLst>
              <a:ext uri="{FF2B5EF4-FFF2-40B4-BE49-F238E27FC236}">
                <a16:creationId xmlns:a16="http://schemas.microsoft.com/office/drawing/2014/main" id="{387F16F5-C37B-4BD9-BDEE-910969EABADC}"/>
              </a:ext>
            </a:extLst>
          </p:cNvPr>
          <p:cNvSpPr/>
          <p:nvPr/>
        </p:nvSpPr>
        <p:spPr>
          <a:xfrm>
            <a:off x="1959654" y="3011448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25990099-18BF-4477-9F9F-EBDBAE3C72F4}"/>
              </a:ext>
            </a:extLst>
          </p:cNvPr>
          <p:cNvSpPr/>
          <p:nvPr/>
        </p:nvSpPr>
        <p:spPr>
          <a:xfrm>
            <a:off x="2135318" y="3085183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深圳</a:t>
            </a:r>
          </a:p>
        </p:txBody>
      </p:sp>
      <p:cxnSp>
        <p:nvCxnSpPr>
          <p:cNvPr id="217" name="直接连接符 216">
            <a:extLst>
              <a:ext uri="{FF2B5EF4-FFF2-40B4-BE49-F238E27FC236}">
                <a16:creationId xmlns:a16="http://schemas.microsoft.com/office/drawing/2014/main" id="{5496DE3B-821D-4F7E-9E31-F391B27E6122}"/>
              </a:ext>
            </a:extLst>
          </p:cNvPr>
          <p:cNvCxnSpPr>
            <a:cxnSpLocks/>
          </p:cNvCxnSpPr>
          <p:nvPr/>
        </p:nvCxnSpPr>
        <p:spPr>
          <a:xfrm flipV="1">
            <a:off x="3767710" y="4446950"/>
            <a:ext cx="499395" cy="435988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接连接符 219">
            <a:extLst>
              <a:ext uri="{FF2B5EF4-FFF2-40B4-BE49-F238E27FC236}">
                <a16:creationId xmlns:a16="http://schemas.microsoft.com/office/drawing/2014/main" id="{8C746E49-1694-4748-889A-017B0B9ED072}"/>
              </a:ext>
            </a:extLst>
          </p:cNvPr>
          <p:cNvCxnSpPr>
            <a:cxnSpLocks/>
          </p:cNvCxnSpPr>
          <p:nvPr/>
        </p:nvCxnSpPr>
        <p:spPr>
          <a:xfrm>
            <a:off x="3284354" y="4871339"/>
            <a:ext cx="486361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矩形: 圆角 220">
            <a:extLst>
              <a:ext uri="{FF2B5EF4-FFF2-40B4-BE49-F238E27FC236}">
                <a16:creationId xmlns:a16="http://schemas.microsoft.com/office/drawing/2014/main" id="{C7D289A0-5876-4AC9-AC71-C16B9D8F2A94}"/>
              </a:ext>
            </a:extLst>
          </p:cNvPr>
          <p:cNvSpPr/>
          <p:nvPr/>
        </p:nvSpPr>
        <p:spPr>
          <a:xfrm>
            <a:off x="1958833" y="4673550"/>
            <a:ext cx="1441075" cy="355851"/>
          </a:xfrm>
          <a:prstGeom prst="roundRect">
            <a:avLst>
              <a:gd name="adj" fmla="val 4826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2" name="组合 221">
            <a:extLst>
              <a:ext uri="{FF2B5EF4-FFF2-40B4-BE49-F238E27FC236}">
                <a16:creationId xmlns:a16="http://schemas.microsoft.com/office/drawing/2014/main" id="{8C98F5A7-C41D-4B89-943D-1C4BD4FEC7EC}"/>
              </a:ext>
            </a:extLst>
          </p:cNvPr>
          <p:cNvGrpSpPr/>
          <p:nvPr/>
        </p:nvGrpSpPr>
        <p:grpSpPr>
          <a:xfrm>
            <a:off x="3057095" y="4721661"/>
            <a:ext cx="249829" cy="249829"/>
            <a:chOff x="8994925" y="1022129"/>
            <a:chExt cx="249829" cy="249829"/>
          </a:xfrm>
        </p:grpSpPr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7DD313FF-540F-43FB-B9FB-A8DA604E0838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DDCBD665-B5FF-4C5F-B78F-3CEED9C01CFE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5" name="矩形 224">
            <a:extLst>
              <a:ext uri="{FF2B5EF4-FFF2-40B4-BE49-F238E27FC236}">
                <a16:creationId xmlns:a16="http://schemas.microsoft.com/office/drawing/2014/main" id="{BEBDAEAB-52C2-4584-84E3-AF13737D93C9}"/>
              </a:ext>
            </a:extLst>
          </p:cNvPr>
          <p:cNvSpPr/>
          <p:nvPr/>
        </p:nvSpPr>
        <p:spPr>
          <a:xfrm>
            <a:off x="2134497" y="4747285"/>
            <a:ext cx="813646" cy="19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佛山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3353A8D-B61D-4D33-9F4D-159FACA5E95D}"/>
              </a:ext>
            </a:extLst>
          </p:cNvPr>
          <p:cNvGrpSpPr/>
          <p:nvPr/>
        </p:nvGrpSpPr>
        <p:grpSpPr>
          <a:xfrm>
            <a:off x="915184" y="1971849"/>
            <a:ext cx="2647926" cy="565123"/>
            <a:chOff x="859855" y="2129981"/>
            <a:chExt cx="2647926" cy="565123"/>
          </a:xfrm>
        </p:grpSpPr>
        <p:sp>
          <p:nvSpPr>
            <p:cNvPr id="226" name="文本框 225">
              <a:extLst>
                <a:ext uri="{FF2B5EF4-FFF2-40B4-BE49-F238E27FC236}">
                  <a16:creationId xmlns:a16="http://schemas.microsoft.com/office/drawing/2014/main" id="{F0916F0E-CAE1-4628-9534-3E173947E66B}"/>
                </a:ext>
              </a:extLst>
            </p:cNvPr>
            <p:cNvSpPr txBox="1"/>
            <p:nvPr/>
          </p:nvSpPr>
          <p:spPr>
            <a:xfrm>
              <a:off x="859855" y="2129981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/30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227" name="文本框 226">
              <a:extLst>
                <a:ext uri="{FF2B5EF4-FFF2-40B4-BE49-F238E27FC236}">
                  <a16:creationId xmlns:a16="http://schemas.microsoft.com/office/drawing/2014/main" id="{CA752B60-E560-4CFC-B033-57C1A896143F}"/>
                </a:ext>
              </a:extLst>
            </p:cNvPr>
            <p:cNvSpPr txBox="1"/>
            <p:nvPr/>
          </p:nvSpPr>
          <p:spPr>
            <a:xfrm>
              <a:off x="2161940" y="2129981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228" name="文本框 227">
              <a:extLst>
                <a:ext uri="{FF2B5EF4-FFF2-40B4-BE49-F238E27FC236}">
                  <a16:creationId xmlns:a16="http://schemas.microsoft.com/office/drawing/2014/main" id="{1710F21D-6F5C-403D-8D5B-6CDA0A2786A1}"/>
                </a:ext>
              </a:extLst>
            </p:cNvPr>
            <p:cNvSpPr txBox="1"/>
            <p:nvPr/>
          </p:nvSpPr>
          <p:spPr>
            <a:xfrm>
              <a:off x="867686" y="2423103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29" name="文本框 228">
              <a:extLst>
                <a:ext uri="{FF2B5EF4-FFF2-40B4-BE49-F238E27FC236}">
                  <a16:creationId xmlns:a16="http://schemas.microsoft.com/office/drawing/2014/main" id="{076E12AF-599B-4890-B1BD-84671386EF38}"/>
                </a:ext>
              </a:extLst>
            </p:cNvPr>
            <p:cNvSpPr txBox="1"/>
            <p:nvPr/>
          </p:nvSpPr>
          <p:spPr>
            <a:xfrm>
              <a:off x="2161940" y="2424195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46E5610D-650B-4CA1-9632-13157CEC8F37}"/>
              </a:ext>
            </a:extLst>
          </p:cNvPr>
          <p:cNvGrpSpPr/>
          <p:nvPr/>
        </p:nvGrpSpPr>
        <p:grpSpPr>
          <a:xfrm>
            <a:off x="893976" y="3533104"/>
            <a:ext cx="2647926" cy="565123"/>
            <a:chOff x="876082" y="3663950"/>
            <a:chExt cx="2647926" cy="565123"/>
          </a:xfrm>
        </p:grpSpPr>
        <p:sp>
          <p:nvSpPr>
            <p:cNvPr id="230" name="文本框 229">
              <a:extLst>
                <a:ext uri="{FF2B5EF4-FFF2-40B4-BE49-F238E27FC236}">
                  <a16:creationId xmlns:a16="http://schemas.microsoft.com/office/drawing/2014/main" id="{056D425A-1DCA-49DD-A09C-F6AF1AB90A02}"/>
                </a:ext>
              </a:extLst>
            </p:cNvPr>
            <p:cNvSpPr txBox="1"/>
            <p:nvPr/>
          </p:nvSpPr>
          <p:spPr>
            <a:xfrm>
              <a:off x="876082" y="3663950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/13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231" name="文本框 230">
              <a:extLst>
                <a:ext uri="{FF2B5EF4-FFF2-40B4-BE49-F238E27FC236}">
                  <a16:creationId xmlns:a16="http://schemas.microsoft.com/office/drawing/2014/main" id="{9077F5F8-7CEC-4294-8DC0-A2FF9D9AEC10}"/>
                </a:ext>
              </a:extLst>
            </p:cNvPr>
            <p:cNvSpPr txBox="1"/>
            <p:nvPr/>
          </p:nvSpPr>
          <p:spPr>
            <a:xfrm>
              <a:off x="2178167" y="3663950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232" name="文本框 231">
              <a:extLst>
                <a:ext uri="{FF2B5EF4-FFF2-40B4-BE49-F238E27FC236}">
                  <a16:creationId xmlns:a16="http://schemas.microsoft.com/office/drawing/2014/main" id="{3E666E20-8FB9-4096-98B2-D299A1E829E1}"/>
                </a:ext>
              </a:extLst>
            </p:cNvPr>
            <p:cNvSpPr txBox="1"/>
            <p:nvPr/>
          </p:nvSpPr>
          <p:spPr>
            <a:xfrm>
              <a:off x="883913" y="3957072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3" name="文本框 232">
              <a:extLst>
                <a:ext uri="{FF2B5EF4-FFF2-40B4-BE49-F238E27FC236}">
                  <a16:creationId xmlns:a16="http://schemas.microsoft.com/office/drawing/2014/main" id="{DB41537A-FB68-4347-ADE8-E4D6091F2C60}"/>
                </a:ext>
              </a:extLst>
            </p:cNvPr>
            <p:cNvSpPr txBox="1"/>
            <p:nvPr/>
          </p:nvSpPr>
          <p:spPr>
            <a:xfrm>
              <a:off x="2178167" y="3958164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D919AD4-90AB-48FB-BB20-5670D777B68D}"/>
              </a:ext>
            </a:extLst>
          </p:cNvPr>
          <p:cNvGrpSpPr/>
          <p:nvPr/>
        </p:nvGrpSpPr>
        <p:grpSpPr>
          <a:xfrm>
            <a:off x="898928" y="5237390"/>
            <a:ext cx="2647926" cy="565123"/>
            <a:chOff x="995827" y="5339109"/>
            <a:chExt cx="2647926" cy="565123"/>
          </a:xfrm>
        </p:grpSpPr>
        <p:sp>
          <p:nvSpPr>
            <p:cNvPr id="234" name="文本框 233">
              <a:extLst>
                <a:ext uri="{FF2B5EF4-FFF2-40B4-BE49-F238E27FC236}">
                  <a16:creationId xmlns:a16="http://schemas.microsoft.com/office/drawing/2014/main" id="{D21A724C-CA65-4D8A-A273-A4A0B6225281}"/>
                </a:ext>
              </a:extLst>
            </p:cNvPr>
            <p:cNvSpPr txBox="1"/>
            <p:nvPr/>
          </p:nvSpPr>
          <p:spPr>
            <a:xfrm>
              <a:off x="995827" y="5339109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2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/31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761DA7D1-5FDE-49E0-8FDD-63DD4174D85B}"/>
                </a:ext>
              </a:extLst>
            </p:cNvPr>
            <p:cNvSpPr txBox="1"/>
            <p:nvPr/>
          </p:nvSpPr>
          <p:spPr>
            <a:xfrm>
              <a:off x="2297912" y="5339109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236" name="文本框 235">
              <a:extLst>
                <a:ext uri="{FF2B5EF4-FFF2-40B4-BE49-F238E27FC236}">
                  <a16:creationId xmlns:a16="http://schemas.microsoft.com/office/drawing/2014/main" id="{D86B222A-5516-464B-9789-DF7C64656B5F}"/>
                </a:ext>
              </a:extLst>
            </p:cNvPr>
            <p:cNvSpPr txBox="1"/>
            <p:nvPr/>
          </p:nvSpPr>
          <p:spPr>
            <a:xfrm>
              <a:off x="1003658" y="5632231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7" name="文本框 236">
              <a:extLst>
                <a:ext uri="{FF2B5EF4-FFF2-40B4-BE49-F238E27FC236}">
                  <a16:creationId xmlns:a16="http://schemas.microsoft.com/office/drawing/2014/main" id="{5404FCED-E496-42D7-8604-C0A358D4170C}"/>
                </a:ext>
              </a:extLst>
            </p:cNvPr>
            <p:cNvSpPr txBox="1"/>
            <p:nvPr/>
          </p:nvSpPr>
          <p:spPr>
            <a:xfrm>
              <a:off x="2297912" y="5633323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sp>
        <p:nvSpPr>
          <p:cNvPr id="242" name="文本框 241">
            <a:extLst>
              <a:ext uri="{FF2B5EF4-FFF2-40B4-BE49-F238E27FC236}">
                <a16:creationId xmlns:a16="http://schemas.microsoft.com/office/drawing/2014/main" id="{96391137-957D-4B91-AFE0-B45577F26F9B}"/>
              </a:ext>
            </a:extLst>
          </p:cNvPr>
          <p:cNvSpPr txBox="1"/>
          <p:nvPr/>
        </p:nvSpPr>
        <p:spPr>
          <a:xfrm>
            <a:off x="5401742" y="2901103"/>
            <a:ext cx="1371600" cy="4942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 spc="300" dirty="0">
                <a:solidFill>
                  <a:schemeClr val="bg1"/>
                </a:solidFill>
              </a:rPr>
              <a:t>华南区</a:t>
            </a:r>
          </a:p>
        </p:txBody>
      </p:sp>
      <p:sp>
        <p:nvSpPr>
          <p:cNvPr id="245" name="文本框 244">
            <a:extLst>
              <a:ext uri="{FF2B5EF4-FFF2-40B4-BE49-F238E27FC236}">
                <a16:creationId xmlns:a16="http://schemas.microsoft.com/office/drawing/2014/main" id="{F174ADCD-3045-41B7-A676-CC211DFB2777}"/>
              </a:ext>
            </a:extLst>
          </p:cNvPr>
          <p:cNvSpPr txBox="1"/>
          <p:nvPr/>
        </p:nvSpPr>
        <p:spPr>
          <a:xfrm>
            <a:off x="5463276" y="3509402"/>
            <a:ext cx="2616526" cy="5025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店长培养项目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7A642C92-3D7A-4A7D-99B2-612D1CA244CF}"/>
              </a:ext>
            </a:extLst>
          </p:cNvPr>
          <p:cNvSpPr/>
          <p:nvPr/>
        </p:nvSpPr>
        <p:spPr>
          <a:xfrm>
            <a:off x="886137" y="224378"/>
            <a:ext cx="3550920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菁英计划</a:t>
            </a: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7899544-303A-4E17-A7E3-D911C70D5B10}"/>
              </a:ext>
            </a:extLst>
          </p:cNvPr>
          <p:cNvGrpSpPr/>
          <p:nvPr/>
        </p:nvGrpSpPr>
        <p:grpSpPr>
          <a:xfrm>
            <a:off x="3064737" y="3073965"/>
            <a:ext cx="249829" cy="249829"/>
            <a:chOff x="8994925" y="1022129"/>
            <a:chExt cx="249829" cy="249829"/>
          </a:xfrm>
        </p:grpSpPr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A297C587-1A69-4993-9EAB-EB670185ED3F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A806836-0A99-4094-BC86-CCA271F90CF8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1E8219B9-86EB-4E22-9ED0-74D3BBC17ABE}"/>
              </a:ext>
            </a:extLst>
          </p:cNvPr>
          <p:cNvGrpSpPr/>
          <p:nvPr/>
        </p:nvGrpSpPr>
        <p:grpSpPr>
          <a:xfrm>
            <a:off x="8705853" y="3530457"/>
            <a:ext cx="2664772" cy="584957"/>
            <a:chOff x="8634793" y="1908800"/>
            <a:chExt cx="2664772" cy="584957"/>
          </a:xfrm>
        </p:grpSpPr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223227C4-6CC5-45F1-AFFA-1D6C84E6F0DE}"/>
                </a:ext>
              </a:extLst>
            </p:cNvPr>
            <p:cNvSpPr txBox="1"/>
            <p:nvPr/>
          </p:nvSpPr>
          <p:spPr>
            <a:xfrm>
              <a:off x="9941223" y="1908800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96D18008-3CCB-4479-98BB-9D425C9C3DF2}"/>
                </a:ext>
              </a:extLst>
            </p:cNvPr>
            <p:cNvSpPr txBox="1"/>
            <p:nvPr/>
          </p:nvSpPr>
          <p:spPr>
            <a:xfrm>
              <a:off x="8634793" y="192971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E5F5A347-FFA1-4279-899D-2B4217195DB1}"/>
                </a:ext>
              </a:extLst>
            </p:cNvPr>
            <p:cNvSpPr txBox="1"/>
            <p:nvPr/>
          </p:nvSpPr>
          <p:spPr>
            <a:xfrm>
              <a:off x="9953724" y="2200627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3DA5F05E-AF4A-4B22-B51A-EF2B40D23255}"/>
                </a:ext>
              </a:extLst>
            </p:cNvPr>
            <p:cNvSpPr txBox="1"/>
            <p:nvPr/>
          </p:nvSpPr>
          <p:spPr>
            <a:xfrm>
              <a:off x="8657069" y="222284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4694FCB0-3BAE-4FDE-8C17-FEBAA21715F8}"/>
              </a:ext>
            </a:extLst>
          </p:cNvPr>
          <p:cNvGrpSpPr/>
          <p:nvPr/>
        </p:nvGrpSpPr>
        <p:grpSpPr>
          <a:xfrm>
            <a:off x="8705853" y="5213463"/>
            <a:ext cx="2664772" cy="584957"/>
            <a:chOff x="8634793" y="1908800"/>
            <a:chExt cx="2664772" cy="584957"/>
          </a:xfrm>
        </p:grpSpPr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FB3D1E65-5108-4209-AB99-08FD20D4AACE}"/>
                </a:ext>
              </a:extLst>
            </p:cNvPr>
            <p:cNvSpPr txBox="1"/>
            <p:nvPr/>
          </p:nvSpPr>
          <p:spPr>
            <a:xfrm>
              <a:off x="9941223" y="1908800"/>
              <a:ext cx="1345841" cy="2709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场次：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场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人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2431F5C-2569-4F74-A130-BE8101509FDC}"/>
                </a:ext>
              </a:extLst>
            </p:cNvPr>
            <p:cNvSpPr txBox="1"/>
            <p:nvPr/>
          </p:nvSpPr>
          <p:spPr>
            <a:xfrm>
              <a:off x="8634793" y="192971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笔试成绩：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85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E0D432FE-7A63-478D-89F1-87B0AEC1BA83}"/>
                </a:ext>
              </a:extLst>
            </p:cNvPr>
            <p:cNvSpPr txBox="1"/>
            <p:nvPr/>
          </p:nvSpPr>
          <p:spPr>
            <a:xfrm>
              <a:off x="9953724" y="2200627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及格率：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99%</a:t>
              </a:r>
              <a:endParaRPr lang="zh-CN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A9928BA1-A456-4DF1-82AA-4A0CBFBC939B}"/>
                </a:ext>
              </a:extLst>
            </p:cNvPr>
            <p:cNvSpPr txBox="1"/>
            <p:nvPr/>
          </p:nvSpPr>
          <p:spPr>
            <a:xfrm>
              <a:off x="8657069" y="2222848"/>
              <a:ext cx="1345841" cy="27090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实操成绩：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86</a:t>
              </a: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分</a:t>
              </a: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26AA969F-C42B-437D-BE62-AB514F5028C9}"/>
              </a:ext>
            </a:extLst>
          </p:cNvPr>
          <p:cNvGrpSpPr/>
          <p:nvPr/>
        </p:nvGrpSpPr>
        <p:grpSpPr>
          <a:xfrm>
            <a:off x="8853525" y="3069318"/>
            <a:ext cx="249829" cy="249829"/>
            <a:chOff x="8994925" y="1022129"/>
            <a:chExt cx="249829" cy="249829"/>
          </a:xfrm>
        </p:grpSpPr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335CA59F-E8A1-4CD2-AAA2-7466621425EE}"/>
                </a:ext>
              </a:extLst>
            </p:cNvPr>
            <p:cNvSpPr/>
            <p:nvPr/>
          </p:nvSpPr>
          <p:spPr>
            <a:xfrm>
              <a:off x="8994925" y="1022129"/>
              <a:ext cx="249829" cy="2498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5F406692-E0FE-4045-A1E7-357968B82696}"/>
                </a:ext>
              </a:extLst>
            </p:cNvPr>
            <p:cNvSpPr/>
            <p:nvPr/>
          </p:nvSpPr>
          <p:spPr>
            <a:xfrm>
              <a:off x="9047068" y="1074272"/>
              <a:ext cx="145543" cy="1455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3618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3_1"/>
  <p:tag name="KSO_WM_UNIT_LAYERLEVEL" val="1_1_1"/>
  <p:tag name="KSO_WM_TAG_VERSION" val="1.0"/>
  <p:tag name="KSO_WM_BEAUTIFY_FLAG" val="#wm#"/>
  <p:tag name="KSO_WM_UNIT_PRESET_TEXT" val="单击此处输入你的正文，文字是您思想的提炼。"/>
  <p:tag name="KSO_WM_TEMPLATE_CATEGORY" val="custom"/>
  <p:tag name="KSO_WM_TEMPLATE_INDEX" val="20204355"/>
  <p:tag name="KSO_WM_UNIT_ID" val="custom20204355_27*l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89782_1*r_v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diagram20189782_1*r_t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  <p:tag name="KSO_WM_UNIT_TEXT_FILL_FORE_SCHEMECOLOR_INDEX" val="9"/>
  <p:tag name="KSO_WM_UNIT_TEXT_FILL_TYPE" val="1"/>
  <p:tag name="KSO_WM_UNIT_DIAGRAM_SCHEMECOLOR_ID" val="5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89782_1*r_v*1_1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89782_1*r_t*1_1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2"/>
  <p:tag name="KSO_WM_UNIT_ID" val="diagram20189782_1*r_v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2"/>
  <p:tag name="KSO_WM_UNIT_ID" val="diagram20189782_1*r_t*1_2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  <p:tag name="KSO_WM_UNIT_TEXT_FILL_FORE_SCHEMECOLOR_INDEX" val="9"/>
  <p:tag name="KSO_WM_UNIT_TEXT_FILL_TYPE" val="1"/>
  <p:tag name="KSO_WM_UNIT_DIAGRAM_SCHEMECOLOR_ID" val="5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v"/>
  <p:tag name="KSO_WM_UNIT_INDEX" val="1_1"/>
  <p:tag name="KSO_WM_UNIT_ID" val="diagram20189782_1*r_v*1_1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DIAGRAM_SCHEMECOLOR_ID" val="5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r1-1"/>
  <p:tag name="KSO_WM_UNIT_TYPE" val="r_t"/>
  <p:tag name="KSO_WM_UNIT_INDEX" val="1_1"/>
  <p:tag name="KSO_WM_UNIT_ID" val="diagram20189782_1*r_t*1_1"/>
  <p:tag name="KSO_WM_TEMPLATE_CATEGORY" val="diagram"/>
  <p:tag name="KSO_WM_TEMPLATE_INDEX" val="20189782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PRESET_TEXT" val="单击此处添加标题"/>
  <p:tag name="KSO_WM_UNIT_TEXT_FILL_FORE_SCHEMECOLOR_INDEX" val="6"/>
  <p:tag name="KSO_WM_UNIT_TEXT_FILL_TYPE" val="1"/>
  <p:tag name="KSO_WM_UNIT_DIAGRAM_SCHEMECOLOR_ID" val="5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2015_1*l_i*1_1"/>
  <p:tag name="KSO_WM_TEMPLATE_CATEGORY" val="diagram"/>
  <p:tag name="KSO_WM_TEMPLATE_INDEX" val="20182015"/>
  <p:tag name="KSO_WM_UNIT_LAYERLEVEL" val="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27*l_h_i*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2015_1*l_i*1_2"/>
  <p:tag name="KSO_WM_TEMPLATE_CATEGORY" val="diagram"/>
  <p:tag name="KSO_WM_TEMPLATE_INDEX" val="20182015"/>
  <p:tag name="KSO_WM_UNIT_LAYERLEVEL" val="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82015_1*l_i*1_3"/>
  <p:tag name="KSO_WM_TEMPLATE_CATEGORY" val="diagram"/>
  <p:tag name="KSO_WM_TEMPLATE_INDEX" val="20182015"/>
  <p:tag name="KSO_WM_UNIT_LAYERLEVEL" val="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182015_1*l_i*1_4"/>
  <p:tag name="KSO_WM_TEMPLATE_CATEGORY" val="diagram"/>
  <p:tag name="KSO_WM_TEMPLATE_INDEX" val="20182015"/>
  <p:tag name="KSO_WM_UNIT_LAYERLEVEL" val="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2015_1*l_h_i*1_1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2015_1*l_h_i*1_2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2015_1*l_h_f*1_1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2015_1*l_h_a*1_1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2015_1*l_h_f*1_2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2015_1*l_h_a*1_2_1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3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2015_1*l_h_i*1_1_2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1_1"/>
  <p:tag name="KSO_WM_UNIT_LAYERLEVEL" val="1_1_1"/>
  <p:tag name="KSO_WM_TAG_VERSION" val="1.0"/>
  <p:tag name="KSO_WM_BEAUTIFY_FLAG" val="#wm#"/>
  <p:tag name="KSO_WM_UNIT_PRESET_TEXT" val="单击添加小标题"/>
  <p:tag name="KSO_WM_TEMPLATE_CATEGORY" val="custom"/>
  <p:tag name="KSO_WM_TEMPLATE_INDEX" val="20204355"/>
  <p:tag name="KSO_WM_UNIT_ID" val="custom20204355_27*l_h_a*1_1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182015_1*l_h_i*1_2_6"/>
  <p:tag name="KSO_WM_TEMPLATE_CATEGORY" val="diagram"/>
  <p:tag name="KSO_WM_TEMPLATE_INDEX" val="2018201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75*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2015_1*l_h_x*1_2_1"/>
  <p:tag name="KSO_WM_TEMPLATE_CATEGORY" val="diagram"/>
  <p:tag name="KSO_WM_TEMPLATE_INDEX" val="20182015"/>
  <p:tag name="KSO_WM_UNIT_LAYERLEVEL" val="1_1_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1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3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2_1"/>
  <p:tag name="KSO_WM_UNIT_FILL_FORE_SCHEMECOLOR_INDEX" val="5"/>
  <p:tag name="KSO_WM_UNIT_FILL_TYPE" val="1"/>
  <p:tag name="KSO_WM_UNIT_SHADOW_SCHEMECOLOR_INDEX" val="5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3_2"/>
  <p:tag name="KSO_WM_UNIT_LINE_FORE_SCHEMECOLOR_INDEX" val="13"/>
  <p:tag name="KSO_WM_UNIT_LINE_FILL_TYPE" val="2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2_2"/>
  <p:tag name="KSO_WM_UNIT_LINE_FORE_SCHEMECOLOR_INDEX" val="13"/>
  <p:tag name="KSO_WM_UNIT_LINE_FILL_TYPE" val="2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i"/>
  <p:tag name="KSO_WM_UNIT_INDEX" val="1_1_3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35*q_h_i*1_1_3"/>
  <p:tag name="KSO_WM_UNIT_LINE_FORE_SCHEMECOLOR_INDEX" val="13"/>
  <p:tag name="KSO_WM_UNIT_LINE_FILL_TYPE" val="2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1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55"/>
  <p:tag name="KSO_WM_UNIT_ID" val="custom20204355_35*q_h_a*1_1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1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55"/>
  <p:tag name="KSO_WM_UNIT_ID" val="custom20204355_35*q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输入你的正文，文字是您思想的提炼。"/>
  <p:tag name="KSO_WM_TEMPLATE_CATEGORY" val="custom"/>
  <p:tag name="KSO_WM_TEMPLATE_INDEX" val="20204355"/>
  <p:tag name="KSO_WM_UNIT_ID" val="custom20204355_27*l_h_f*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2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55"/>
  <p:tag name="KSO_WM_UNIT_ID" val="custom20204355_35*q_h_a*1_2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2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55"/>
  <p:tag name="KSO_WM_UNIT_ID" val="custom20204355_35*q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a"/>
  <p:tag name="KSO_WM_UNIT_INDEX" val="1_3_1"/>
  <p:tag name="KSO_WM_UNIT_LAYERLEVEL" val="1_1_1"/>
  <p:tag name="KSO_WM_TAG_VERSION" val="1.0"/>
  <p:tag name="KSO_WM_BEAUTIFY_FLAG" val="#wm#"/>
  <p:tag name="KSO_WM_UNIT_PRESET_TEXT" val="添加标题"/>
  <p:tag name="KSO_WM_TEMPLATE_CATEGORY" val="custom"/>
  <p:tag name="KSO_WM_TEMPLATE_INDEX" val="20204355"/>
  <p:tag name="KSO_WM_UNIT_ID" val="custom20204355_35*q_h_a*1_3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7"/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TYPE" val="q_h_f"/>
  <p:tag name="KSO_WM_UNIT_INDEX" val="1_3_1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TEMPLATE_CATEGORY" val="custom"/>
  <p:tag name="KSO_WM_TEMPLATE_INDEX" val="20204355"/>
  <p:tag name="KSO_WM_UNIT_ID" val="custom20204355_35*q_h_f*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27*l_h_i*1_2_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2_1"/>
  <p:tag name="KSO_WM_UNIT_LAYERLEVEL" val="1_1_1"/>
  <p:tag name="KSO_WM_TAG_VERSION" val="1.0"/>
  <p:tag name="KSO_WM_BEAUTIFY_FLAG" val="#wm#"/>
  <p:tag name="KSO_WM_UNIT_PRESET_TEXT" val="单击添加小标题"/>
  <p:tag name="KSO_WM_TEMPLATE_CATEGORY" val="custom"/>
  <p:tag name="KSO_WM_TEMPLATE_INDEX" val="20204355"/>
  <p:tag name="KSO_WM_UNIT_ID" val="custom20204355_27*l_h_a*1_2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f"/>
  <p:tag name="KSO_WM_UNIT_INDEX" val="1_2_1"/>
  <p:tag name="KSO_WM_UNIT_LAYERLEVEL" val="1_1_1"/>
  <p:tag name="KSO_WM_TAG_VERSION" val="1.0"/>
  <p:tag name="KSO_WM_BEAUTIFY_FLAG" val="#wm#"/>
  <p:tag name="KSO_WM_UNIT_PRESET_TEXT" val="单击此处输入你的正文，文字是您思想的提炼。"/>
  <p:tag name="KSO_WM_TEMPLATE_CATEGORY" val="custom"/>
  <p:tag name="KSO_WM_TEMPLATE_INDEX" val="20204355"/>
  <p:tag name="KSO_WM_UNIT_ID" val="custom20204355_27*l_h_f*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355"/>
  <p:tag name="KSO_WM_UNIT_ID" val="custom20204355_27*l_h_i*1_3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3"/>
  <p:tag name="KSO_WM_UNIT_TYPE" val="l_h_a"/>
  <p:tag name="KSO_WM_UNIT_INDEX" val="1_3_1"/>
  <p:tag name="KSO_WM_UNIT_LAYERLEVEL" val="1_1_1"/>
  <p:tag name="KSO_WM_TAG_VERSION" val="1.0"/>
  <p:tag name="KSO_WM_BEAUTIFY_FLAG" val="#wm#"/>
  <p:tag name="KSO_WM_UNIT_PRESET_TEXT" val="单击添加小标题"/>
  <p:tag name="KSO_WM_TEMPLATE_CATEGORY" val="custom"/>
  <p:tag name="KSO_WM_TEMPLATE_INDEX" val="20204355"/>
  <p:tag name="KSO_WM_UNIT_ID" val="custom20204355_27*l_h_a*1_3_1"/>
  <p:tag name="KSO_WM_UNIT_ISNUMDGMTITLE" val="0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PLUS​​">
  <a:themeElements>
    <a:clrScheme name="蓝色系年中工作总结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B8EF4"/>
      </a:accent1>
      <a:accent2>
        <a:srgbClr val="0846B4"/>
      </a:accent2>
      <a:accent3>
        <a:srgbClr val="0B8EF4"/>
      </a:accent3>
      <a:accent4>
        <a:srgbClr val="0565F1"/>
      </a:accent4>
      <a:accent5>
        <a:srgbClr val="1E3879"/>
      </a:accent5>
      <a:accent6>
        <a:srgbClr val="F1A261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23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lnSpc>
            <a:spcPct val="150000"/>
          </a:lnSpc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5476</TotalTime>
  <Words>1710</Words>
  <Application>Microsoft Office PowerPoint</Application>
  <PresentationFormat>宽屏</PresentationFormat>
  <Paragraphs>372</Paragraphs>
  <Slides>32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微软雅黑</vt:lpstr>
      <vt:lpstr>Century Gothic</vt:lpstr>
      <vt:lpstr>Segoe UI Light</vt:lpstr>
      <vt:lpstr>等线</vt:lpstr>
      <vt:lpstr>Arial</vt:lpstr>
      <vt:lpstr>Microsoft YaHei Light</vt:lpstr>
      <vt:lpstr>Wingdings</vt:lpstr>
      <vt:lpstr>微软雅黑</vt:lpstr>
      <vt:lpstr>officePLUS​​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348288248@qq.com</dc:creator>
  <cp:lastModifiedBy>348288248@qq.com</cp:lastModifiedBy>
  <cp:revision>92</cp:revision>
  <dcterms:created xsi:type="dcterms:W3CDTF">2022-06-04T13:01:04Z</dcterms:created>
  <dcterms:modified xsi:type="dcterms:W3CDTF">2022-06-29T13:22:12Z</dcterms:modified>
</cp:coreProperties>
</file>