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31" r:id="rId2"/>
    <p:sldId id="434" r:id="rId3"/>
    <p:sldId id="443" r:id="rId4"/>
    <p:sldId id="449" r:id="rId5"/>
    <p:sldId id="450" r:id="rId6"/>
    <p:sldId id="454" r:id="rId7"/>
    <p:sldId id="459" r:id="rId8"/>
    <p:sldId id="451" r:id="rId9"/>
    <p:sldId id="452" r:id="rId10"/>
    <p:sldId id="453" r:id="rId11"/>
    <p:sldId id="444" r:id="rId12"/>
    <p:sldId id="435" r:id="rId13"/>
    <p:sldId id="436" r:id="rId14"/>
    <p:sldId id="432" r:id="rId15"/>
    <p:sldId id="455" r:id="rId16"/>
    <p:sldId id="445" r:id="rId17"/>
    <p:sldId id="456" r:id="rId18"/>
    <p:sldId id="437" r:id="rId19"/>
    <p:sldId id="457" r:id="rId20"/>
    <p:sldId id="438" r:id="rId21"/>
    <p:sldId id="446" r:id="rId22"/>
    <p:sldId id="439" r:id="rId23"/>
    <p:sldId id="458" r:id="rId24"/>
    <p:sldId id="447" r:id="rId25"/>
    <p:sldId id="314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640" userDrawn="1">
          <p15:clr>
            <a:srgbClr val="A4A3A4"/>
          </p15:clr>
        </p15:guide>
        <p15:guide id="4" orient="horz" pos="709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  <p15:guide id="7" orient="horz" userDrawn="1">
          <p15:clr>
            <a:srgbClr val="A4A3A4"/>
          </p15:clr>
        </p15:guide>
        <p15:guide id="8" userDrawn="1">
          <p15:clr>
            <a:srgbClr val="A4A3A4"/>
          </p15:clr>
        </p15:guide>
        <p15:guide id="9" pos="7680" userDrawn="1">
          <p15:clr>
            <a:srgbClr val="A4A3A4"/>
          </p15:clr>
        </p15:guide>
        <p15:guide id="10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8CDA"/>
    <a:srgbClr val="3CABDA"/>
    <a:srgbClr val="234C97"/>
    <a:srgbClr val="BF9248"/>
    <a:srgbClr val="F2F2F2"/>
    <a:srgbClr val="EFEFEF"/>
    <a:srgbClr val="ECECEC"/>
    <a:srgbClr val="EEEEEE"/>
    <a:srgbClr val="2169D3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7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90" y="306"/>
      </p:cViewPr>
      <p:guideLst>
        <p:guide pos="415"/>
        <p:guide pos="7265"/>
        <p:guide orient="horz" pos="640"/>
        <p:guide orient="horz" pos="709"/>
        <p:guide orient="horz" pos="3928"/>
        <p:guide orient="horz" pos="3864"/>
        <p:guide orient="horz"/>
        <p:guide/>
        <p:guide pos="7680"/>
        <p:guide orient="horz" pos="43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4012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2022/3/3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59">
            <a:extLst>
              <a:ext uri="{FF2B5EF4-FFF2-40B4-BE49-F238E27FC236}">
                <a16:creationId xmlns:a16="http://schemas.microsoft.com/office/drawing/2014/main" id="{EAE73EE1-4CDD-4E46-A3D1-F8515DCDB688}"/>
              </a:ext>
            </a:extLst>
          </p:cNvPr>
          <p:cNvSpPr/>
          <p:nvPr userDrawn="1"/>
        </p:nvSpPr>
        <p:spPr>
          <a:xfrm flipV="1">
            <a:off x="635" y="5258898"/>
            <a:ext cx="12191365" cy="1080304"/>
          </a:xfrm>
          <a:custGeom>
            <a:avLst/>
            <a:gdLst>
              <a:gd name="connsiteX0" fmla="*/ 40 w 19240"/>
              <a:gd name="connsiteY0" fmla="*/ 0 h 1392"/>
              <a:gd name="connsiteX1" fmla="*/ 19240 w 19240"/>
              <a:gd name="connsiteY1" fmla="*/ 0 h 1392"/>
              <a:gd name="connsiteX2" fmla="*/ 19240 w 19240"/>
              <a:gd name="connsiteY2" fmla="*/ 1080 h 1392"/>
              <a:gd name="connsiteX3" fmla="*/ 40 w 19240"/>
              <a:gd name="connsiteY3" fmla="*/ 1230 h 1392"/>
              <a:gd name="connsiteX4" fmla="*/ 40 w 19240"/>
              <a:gd name="connsiteY4" fmla="*/ 0 h 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1" h="1393">
                <a:moveTo>
                  <a:pt x="0" y="0"/>
                </a:moveTo>
                <a:lnTo>
                  <a:pt x="19191" y="0"/>
                </a:lnTo>
                <a:lnTo>
                  <a:pt x="19191" y="1080"/>
                </a:lnTo>
                <a:cubicBezTo>
                  <a:pt x="14607" y="-885"/>
                  <a:pt x="7454" y="2053"/>
                  <a:pt x="163" y="1250"/>
                </a:cubicBezTo>
                <a:lnTo>
                  <a:pt x="0" y="12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任意多边形 59">
            <a:extLst>
              <a:ext uri="{FF2B5EF4-FFF2-40B4-BE49-F238E27FC236}">
                <a16:creationId xmlns:a16="http://schemas.microsoft.com/office/drawing/2014/main" id="{02523890-3341-435D-80D9-DD8108A82017}"/>
              </a:ext>
            </a:extLst>
          </p:cNvPr>
          <p:cNvSpPr/>
          <p:nvPr userDrawn="1"/>
        </p:nvSpPr>
        <p:spPr>
          <a:xfrm flipV="1">
            <a:off x="635" y="5526651"/>
            <a:ext cx="12191365" cy="1080304"/>
          </a:xfrm>
          <a:custGeom>
            <a:avLst/>
            <a:gdLst>
              <a:gd name="connsiteX0" fmla="*/ 40 w 19240"/>
              <a:gd name="connsiteY0" fmla="*/ 0 h 1392"/>
              <a:gd name="connsiteX1" fmla="*/ 19240 w 19240"/>
              <a:gd name="connsiteY1" fmla="*/ 0 h 1392"/>
              <a:gd name="connsiteX2" fmla="*/ 19240 w 19240"/>
              <a:gd name="connsiteY2" fmla="*/ 1080 h 1392"/>
              <a:gd name="connsiteX3" fmla="*/ 40 w 19240"/>
              <a:gd name="connsiteY3" fmla="*/ 1230 h 1392"/>
              <a:gd name="connsiteX4" fmla="*/ 40 w 19240"/>
              <a:gd name="connsiteY4" fmla="*/ 0 h 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1" h="1393">
                <a:moveTo>
                  <a:pt x="0" y="0"/>
                </a:moveTo>
                <a:lnTo>
                  <a:pt x="19191" y="0"/>
                </a:lnTo>
                <a:lnTo>
                  <a:pt x="19191" y="1080"/>
                </a:lnTo>
                <a:cubicBezTo>
                  <a:pt x="14607" y="-885"/>
                  <a:pt x="7454" y="2053"/>
                  <a:pt x="163" y="1250"/>
                </a:cubicBezTo>
                <a:lnTo>
                  <a:pt x="0" y="12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D7D5E63-67CB-4CB6-9146-57C813BF01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34893" r="66773"/>
          <a:stretch/>
        </p:blipFill>
        <p:spPr>
          <a:xfrm>
            <a:off x="4850296" y="1291996"/>
            <a:ext cx="7341704" cy="29780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927C386-EF14-45CB-9859-A7A0EBB440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2674"/>
          <a:stretch/>
        </p:blipFill>
        <p:spPr>
          <a:xfrm>
            <a:off x="6348920" y="4692986"/>
            <a:ext cx="5443706" cy="206942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B56EB66-ED2F-4BB9-8A39-A38DD7094B5D}"/>
              </a:ext>
            </a:extLst>
          </p:cNvPr>
          <p:cNvSpPr/>
          <p:nvPr userDrawn="1"/>
        </p:nvSpPr>
        <p:spPr>
          <a:xfrm>
            <a:off x="-635" y="1120919"/>
            <a:ext cx="12192000" cy="3148399"/>
          </a:xfrm>
          <a:prstGeom prst="rect">
            <a:avLst/>
          </a:prstGeom>
          <a:gradFill flip="none" rotWithShape="1">
            <a:gsLst>
              <a:gs pos="31000">
                <a:schemeClr val="accent1"/>
              </a:gs>
              <a:gs pos="100000">
                <a:schemeClr val="accent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59">
            <a:extLst>
              <a:ext uri="{FF2B5EF4-FFF2-40B4-BE49-F238E27FC236}">
                <a16:creationId xmlns:a16="http://schemas.microsoft.com/office/drawing/2014/main" id="{F2FF91E0-8D54-4048-ABA0-6B077E3B45D0}"/>
              </a:ext>
            </a:extLst>
          </p:cNvPr>
          <p:cNvSpPr/>
          <p:nvPr userDrawn="1"/>
        </p:nvSpPr>
        <p:spPr>
          <a:xfrm flipV="1">
            <a:off x="635" y="5777696"/>
            <a:ext cx="12191365" cy="1080304"/>
          </a:xfrm>
          <a:custGeom>
            <a:avLst/>
            <a:gdLst>
              <a:gd name="connsiteX0" fmla="*/ 40 w 19240"/>
              <a:gd name="connsiteY0" fmla="*/ 0 h 1392"/>
              <a:gd name="connsiteX1" fmla="*/ 19240 w 19240"/>
              <a:gd name="connsiteY1" fmla="*/ 0 h 1392"/>
              <a:gd name="connsiteX2" fmla="*/ 19240 w 19240"/>
              <a:gd name="connsiteY2" fmla="*/ 1080 h 1392"/>
              <a:gd name="connsiteX3" fmla="*/ 40 w 19240"/>
              <a:gd name="connsiteY3" fmla="*/ 1230 h 1392"/>
              <a:gd name="connsiteX4" fmla="*/ 40 w 19240"/>
              <a:gd name="connsiteY4" fmla="*/ 0 h 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1" h="1393">
                <a:moveTo>
                  <a:pt x="0" y="0"/>
                </a:moveTo>
                <a:lnTo>
                  <a:pt x="19191" y="0"/>
                </a:lnTo>
                <a:lnTo>
                  <a:pt x="19191" y="1080"/>
                </a:lnTo>
                <a:cubicBezTo>
                  <a:pt x="14607" y="-885"/>
                  <a:pt x="7454" y="2053"/>
                  <a:pt x="163" y="1250"/>
                </a:cubicBezTo>
                <a:lnTo>
                  <a:pt x="0" y="12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F2128AA-8502-4A91-BD45-8B713CBC6F4F}"/>
              </a:ext>
            </a:extLst>
          </p:cNvPr>
          <p:cNvSpPr/>
          <p:nvPr userDrawn="1"/>
        </p:nvSpPr>
        <p:spPr>
          <a:xfrm>
            <a:off x="660400" y="4463297"/>
            <a:ext cx="3381513" cy="64109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4A3511D-EC2D-4D60-9E08-D8FE2D9CCBA9}"/>
              </a:ext>
            </a:extLst>
          </p:cNvPr>
          <p:cNvCxnSpPr>
            <a:cxnSpLocks/>
          </p:cNvCxnSpPr>
          <p:nvPr userDrawn="1"/>
        </p:nvCxnSpPr>
        <p:spPr>
          <a:xfrm>
            <a:off x="2534478" y="581568"/>
            <a:ext cx="6132444" cy="0"/>
          </a:xfrm>
          <a:prstGeom prst="line">
            <a:avLst/>
          </a:prstGeom>
          <a:ln w="1587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5E8E662-6707-40B5-8D35-885C8B50CBAE}"/>
              </a:ext>
            </a:extLst>
          </p:cNvPr>
          <p:cNvCxnSpPr>
            <a:cxnSpLocks/>
          </p:cNvCxnSpPr>
          <p:nvPr userDrawn="1"/>
        </p:nvCxnSpPr>
        <p:spPr>
          <a:xfrm>
            <a:off x="11081657" y="581568"/>
            <a:ext cx="1109708" cy="0"/>
          </a:xfrm>
          <a:prstGeom prst="line">
            <a:avLst/>
          </a:prstGeom>
          <a:ln w="15875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65AADBA7-AC82-48FD-BC48-B4D61C073794}"/>
              </a:ext>
            </a:extLst>
          </p:cNvPr>
          <p:cNvSpPr/>
          <p:nvPr userDrawn="1"/>
        </p:nvSpPr>
        <p:spPr>
          <a:xfrm>
            <a:off x="8739987" y="396902"/>
            <a:ext cx="2262158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责任担当，合伙共赢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039FB39-18D4-4476-B2C4-1C8DDE753D2D}"/>
              </a:ext>
            </a:extLst>
          </p:cNvPr>
          <p:cNvSpPr/>
          <p:nvPr userDrawn="1"/>
        </p:nvSpPr>
        <p:spPr>
          <a:xfrm>
            <a:off x="-635" y="460004"/>
            <a:ext cx="612000" cy="2431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62E599EE-4F38-49BD-A331-DCCC9ADDF7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3101" y="1780350"/>
            <a:ext cx="6426200" cy="182644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60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2700000" scaled="1"/>
                  <a:tileRect/>
                </a:gra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5C0460FD-CA91-4D18-B9FA-0110129A5F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5640" y="4463297"/>
            <a:ext cx="2866518" cy="646112"/>
          </a:xfrm>
        </p:spPr>
        <p:txBody>
          <a:bodyPr anchor="ctr">
            <a:noAutofit/>
          </a:bodyPr>
          <a:lstStyle>
            <a:lvl1pPr>
              <a:spcAft>
                <a:spcPts val="0"/>
              </a:spcAft>
              <a:defRPr sz="2400" b="1" i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19" name="Picture 2" descr="OfficePLUS">
            <a:extLst>
              <a:ext uri="{FF2B5EF4-FFF2-40B4-BE49-F238E27FC236}">
                <a16:creationId xmlns:a16="http://schemas.microsoft.com/office/drawing/2014/main" id="{394A6AEA-B1FD-4CAA-AFDF-1E842C3B3B6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60"/>
          <a:stretch/>
        </p:blipFill>
        <p:spPr bwMode="auto">
          <a:xfrm>
            <a:off x="756451" y="452767"/>
            <a:ext cx="1755942" cy="2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D04D581-9B08-4DCF-AADD-C4FDFF002F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5400"/>
          <a:stretch/>
        </p:blipFill>
        <p:spPr>
          <a:xfrm>
            <a:off x="1915740" y="0"/>
            <a:ext cx="10278696" cy="68474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8FF1161-DCB5-4A1F-A8CA-6E758988E41D}"/>
              </a:ext>
            </a:extLst>
          </p:cNvPr>
          <p:cNvSpPr/>
          <p:nvPr userDrawn="1"/>
        </p:nvSpPr>
        <p:spPr>
          <a:xfrm>
            <a:off x="0" y="10550"/>
            <a:ext cx="12192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91000">
                <a:schemeClr val="accent1">
                  <a:alpha val="7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D2106E5-06ED-41C5-A489-299EBE4AE1AA}"/>
              </a:ext>
            </a:extLst>
          </p:cNvPr>
          <p:cNvSpPr txBox="1"/>
          <p:nvPr userDrawn="1"/>
        </p:nvSpPr>
        <p:spPr>
          <a:xfrm>
            <a:off x="4698330" y="1671241"/>
            <a:ext cx="2236510" cy="132343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</a:rPr>
              <a:t>目录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E4C2F5F-3497-4341-AE74-B00ADF296906}"/>
              </a:ext>
            </a:extLst>
          </p:cNvPr>
          <p:cNvSpPr txBox="1"/>
          <p:nvPr userDrawn="1"/>
        </p:nvSpPr>
        <p:spPr>
          <a:xfrm>
            <a:off x="4698330" y="2905780"/>
            <a:ext cx="223651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3C6150B-4F91-4F98-870E-C072DBEC4CAC}"/>
              </a:ext>
            </a:extLst>
          </p:cNvPr>
          <p:cNvSpPr/>
          <p:nvPr userDrawn="1"/>
        </p:nvSpPr>
        <p:spPr>
          <a:xfrm>
            <a:off x="673740" y="4216326"/>
            <a:ext cx="2484000" cy="60578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68843E5-736C-45EC-ADA3-5314461B983D}"/>
              </a:ext>
            </a:extLst>
          </p:cNvPr>
          <p:cNvSpPr/>
          <p:nvPr userDrawn="1"/>
        </p:nvSpPr>
        <p:spPr>
          <a:xfrm>
            <a:off x="6247420" y="4216326"/>
            <a:ext cx="2484000" cy="60578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959588FB-8092-4DE8-9FAA-1003701FB05F}"/>
              </a:ext>
            </a:extLst>
          </p:cNvPr>
          <p:cNvSpPr/>
          <p:nvPr userDrawn="1"/>
        </p:nvSpPr>
        <p:spPr>
          <a:xfrm>
            <a:off x="3460580" y="4216326"/>
            <a:ext cx="2484000" cy="60578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FF915ECA-3E31-4BD5-9ECC-908F9267A066}"/>
              </a:ext>
            </a:extLst>
          </p:cNvPr>
          <p:cNvSpPr/>
          <p:nvPr userDrawn="1"/>
        </p:nvSpPr>
        <p:spPr>
          <a:xfrm>
            <a:off x="9034260" y="4216326"/>
            <a:ext cx="2484000" cy="60578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2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专场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60D80314-B183-4B8F-A5E4-0A40EAE8DC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5400"/>
          <a:stretch/>
        </p:blipFill>
        <p:spPr>
          <a:xfrm>
            <a:off x="1928326" y="0"/>
            <a:ext cx="10278696" cy="684745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AA6E3AF-0776-4D08-8B54-B7BDA7ABD732}"/>
              </a:ext>
            </a:extLst>
          </p:cNvPr>
          <p:cNvSpPr/>
          <p:nvPr userDrawn="1"/>
        </p:nvSpPr>
        <p:spPr>
          <a:xfrm>
            <a:off x="1928326" y="-10550"/>
            <a:ext cx="10263674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58000">
                <a:schemeClr val="accent1">
                  <a:alpha val="2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EEA85FE-0D8F-4303-9F42-733779D64CC8}"/>
              </a:ext>
            </a:extLst>
          </p:cNvPr>
          <p:cNvSpPr/>
          <p:nvPr userDrawn="1"/>
        </p:nvSpPr>
        <p:spPr>
          <a:xfrm>
            <a:off x="805070" y="2286000"/>
            <a:ext cx="3826565" cy="23555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8F7658D5-153D-4FBC-A876-94E5A14D30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7600" y="2476500"/>
            <a:ext cx="5397500" cy="8001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4800" b="1">
                <a:solidFill>
                  <a:schemeClr val="bg1"/>
                </a:solidFill>
                <a:latin typeface="+mn-ea"/>
                <a:ea typeface="+mn-ea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CB7C890-64CF-4758-95D0-3129FE3C0271}"/>
              </a:ext>
            </a:extLst>
          </p:cNvPr>
          <p:cNvSpPr/>
          <p:nvPr userDrawn="1"/>
        </p:nvSpPr>
        <p:spPr>
          <a:xfrm>
            <a:off x="805070" y="2286000"/>
            <a:ext cx="3826565" cy="235557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文本占位符 10">
            <a:extLst>
              <a:ext uri="{FF2B5EF4-FFF2-40B4-BE49-F238E27FC236}">
                <a16:creationId xmlns:a16="http://schemas.microsoft.com/office/drawing/2014/main" id="{F5A1E888-1215-416A-A208-11690DB8D5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7600" y="3429000"/>
            <a:ext cx="5397500" cy="8001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4800" b="1">
                <a:solidFill>
                  <a:schemeClr val="bg1"/>
                </a:solidFill>
                <a:latin typeface="+mn-ea"/>
                <a:ea typeface="+mn-ea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3C1F174A-075A-4BAD-8390-C3E5D655ECFA}"/>
              </a:ext>
            </a:extLst>
          </p:cNvPr>
          <p:cNvCxnSpPr>
            <a:cxnSpLocks/>
          </p:cNvCxnSpPr>
          <p:nvPr userDrawn="1"/>
        </p:nvCxnSpPr>
        <p:spPr>
          <a:xfrm>
            <a:off x="2641600" y="581568"/>
            <a:ext cx="6025322" cy="0"/>
          </a:xfrm>
          <a:prstGeom prst="line">
            <a:avLst/>
          </a:prstGeom>
          <a:ln w="1587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EBAC785E-B0BA-4F38-9625-48369075F3C5}"/>
              </a:ext>
            </a:extLst>
          </p:cNvPr>
          <p:cNvCxnSpPr>
            <a:cxnSpLocks/>
          </p:cNvCxnSpPr>
          <p:nvPr userDrawn="1"/>
        </p:nvCxnSpPr>
        <p:spPr>
          <a:xfrm>
            <a:off x="11081657" y="581568"/>
            <a:ext cx="1109708" cy="0"/>
          </a:xfrm>
          <a:prstGeom prst="line">
            <a:avLst/>
          </a:prstGeom>
          <a:ln w="15875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29F8C72C-A3E7-499A-A9EA-6654E34263C8}"/>
              </a:ext>
            </a:extLst>
          </p:cNvPr>
          <p:cNvSpPr/>
          <p:nvPr userDrawn="1"/>
        </p:nvSpPr>
        <p:spPr>
          <a:xfrm>
            <a:off x="8739987" y="396902"/>
            <a:ext cx="2262158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责任担当，合伙共赢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5CB5E75-E1CB-4160-A1AE-5A34910D2589}"/>
              </a:ext>
            </a:extLst>
          </p:cNvPr>
          <p:cNvSpPr/>
          <p:nvPr userDrawn="1"/>
        </p:nvSpPr>
        <p:spPr>
          <a:xfrm>
            <a:off x="-635" y="460004"/>
            <a:ext cx="612000" cy="2431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2" descr="OfficePLUS">
            <a:extLst>
              <a:ext uri="{FF2B5EF4-FFF2-40B4-BE49-F238E27FC236}">
                <a16:creationId xmlns:a16="http://schemas.microsoft.com/office/drawing/2014/main" id="{4B683D83-7943-4BD0-9B06-CF086EF3B17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60"/>
          <a:stretch/>
        </p:blipFill>
        <p:spPr bwMode="auto">
          <a:xfrm>
            <a:off x="756451" y="452767"/>
            <a:ext cx="1755942" cy="2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28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59">
            <a:extLst>
              <a:ext uri="{FF2B5EF4-FFF2-40B4-BE49-F238E27FC236}">
                <a16:creationId xmlns:a16="http://schemas.microsoft.com/office/drawing/2014/main" id="{06CFD4E7-181D-4087-A9F8-B6782C9A7A45}"/>
              </a:ext>
            </a:extLst>
          </p:cNvPr>
          <p:cNvSpPr/>
          <p:nvPr userDrawn="1"/>
        </p:nvSpPr>
        <p:spPr>
          <a:xfrm flipV="1">
            <a:off x="635" y="5280561"/>
            <a:ext cx="12191365" cy="1080304"/>
          </a:xfrm>
          <a:custGeom>
            <a:avLst/>
            <a:gdLst>
              <a:gd name="connsiteX0" fmla="*/ 40 w 19240"/>
              <a:gd name="connsiteY0" fmla="*/ 0 h 1392"/>
              <a:gd name="connsiteX1" fmla="*/ 19240 w 19240"/>
              <a:gd name="connsiteY1" fmla="*/ 0 h 1392"/>
              <a:gd name="connsiteX2" fmla="*/ 19240 w 19240"/>
              <a:gd name="connsiteY2" fmla="*/ 1080 h 1392"/>
              <a:gd name="connsiteX3" fmla="*/ 40 w 19240"/>
              <a:gd name="connsiteY3" fmla="*/ 1230 h 1392"/>
              <a:gd name="connsiteX4" fmla="*/ 40 w 19240"/>
              <a:gd name="connsiteY4" fmla="*/ 0 h 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1" h="1393">
                <a:moveTo>
                  <a:pt x="0" y="0"/>
                </a:moveTo>
                <a:lnTo>
                  <a:pt x="19191" y="0"/>
                </a:lnTo>
                <a:lnTo>
                  <a:pt x="19191" y="1080"/>
                </a:lnTo>
                <a:cubicBezTo>
                  <a:pt x="14607" y="-885"/>
                  <a:pt x="7454" y="2053"/>
                  <a:pt x="163" y="1250"/>
                </a:cubicBezTo>
                <a:lnTo>
                  <a:pt x="0" y="12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 59">
            <a:extLst>
              <a:ext uri="{FF2B5EF4-FFF2-40B4-BE49-F238E27FC236}">
                <a16:creationId xmlns:a16="http://schemas.microsoft.com/office/drawing/2014/main" id="{A37277F9-B53F-4573-B19F-2B8CC62F8740}"/>
              </a:ext>
            </a:extLst>
          </p:cNvPr>
          <p:cNvSpPr/>
          <p:nvPr userDrawn="1"/>
        </p:nvSpPr>
        <p:spPr>
          <a:xfrm flipV="1">
            <a:off x="635" y="5548314"/>
            <a:ext cx="12191365" cy="1080304"/>
          </a:xfrm>
          <a:custGeom>
            <a:avLst/>
            <a:gdLst>
              <a:gd name="connsiteX0" fmla="*/ 40 w 19240"/>
              <a:gd name="connsiteY0" fmla="*/ 0 h 1392"/>
              <a:gd name="connsiteX1" fmla="*/ 19240 w 19240"/>
              <a:gd name="connsiteY1" fmla="*/ 0 h 1392"/>
              <a:gd name="connsiteX2" fmla="*/ 19240 w 19240"/>
              <a:gd name="connsiteY2" fmla="*/ 1080 h 1392"/>
              <a:gd name="connsiteX3" fmla="*/ 40 w 19240"/>
              <a:gd name="connsiteY3" fmla="*/ 1230 h 1392"/>
              <a:gd name="connsiteX4" fmla="*/ 40 w 19240"/>
              <a:gd name="connsiteY4" fmla="*/ 0 h 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1" h="1393">
                <a:moveTo>
                  <a:pt x="0" y="0"/>
                </a:moveTo>
                <a:lnTo>
                  <a:pt x="19191" y="0"/>
                </a:lnTo>
                <a:lnTo>
                  <a:pt x="19191" y="1080"/>
                </a:lnTo>
                <a:cubicBezTo>
                  <a:pt x="14607" y="-885"/>
                  <a:pt x="7454" y="2053"/>
                  <a:pt x="163" y="1250"/>
                </a:cubicBezTo>
                <a:lnTo>
                  <a:pt x="0" y="12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CFFED30-B244-4DC5-80C9-DA5307109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2674"/>
          <a:stretch/>
        </p:blipFill>
        <p:spPr>
          <a:xfrm>
            <a:off x="6348920" y="4714649"/>
            <a:ext cx="5443706" cy="2069427"/>
          </a:xfrm>
          <a:prstGeom prst="rect">
            <a:avLst/>
          </a:prstGeom>
        </p:spPr>
      </p:pic>
      <p:sp>
        <p:nvSpPr>
          <p:cNvPr id="11" name="任意多边形 59">
            <a:extLst>
              <a:ext uri="{FF2B5EF4-FFF2-40B4-BE49-F238E27FC236}">
                <a16:creationId xmlns:a16="http://schemas.microsoft.com/office/drawing/2014/main" id="{37E988A3-FE50-4D83-98AA-1852A01AC8CE}"/>
              </a:ext>
            </a:extLst>
          </p:cNvPr>
          <p:cNvSpPr/>
          <p:nvPr userDrawn="1"/>
        </p:nvSpPr>
        <p:spPr>
          <a:xfrm flipV="1">
            <a:off x="635" y="5799359"/>
            <a:ext cx="12191365" cy="1080304"/>
          </a:xfrm>
          <a:custGeom>
            <a:avLst/>
            <a:gdLst>
              <a:gd name="connsiteX0" fmla="*/ 40 w 19240"/>
              <a:gd name="connsiteY0" fmla="*/ 0 h 1392"/>
              <a:gd name="connsiteX1" fmla="*/ 19240 w 19240"/>
              <a:gd name="connsiteY1" fmla="*/ 0 h 1392"/>
              <a:gd name="connsiteX2" fmla="*/ 19240 w 19240"/>
              <a:gd name="connsiteY2" fmla="*/ 1080 h 1392"/>
              <a:gd name="connsiteX3" fmla="*/ 40 w 19240"/>
              <a:gd name="connsiteY3" fmla="*/ 1230 h 1392"/>
              <a:gd name="connsiteX4" fmla="*/ 40 w 19240"/>
              <a:gd name="connsiteY4" fmla="*/ 0 h 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1" h="1393">
                <a:moveTo>
                  <a:pt x="0" y="0"/>
                </a:moveTo>
                <a:lnTo>
                  <a:pt x="19191" y="0"/>
                </a:lnTo>
                <a:lnTo>
                  <a:pt x="19191" y="1080"/>
                </a:lnTo>
                <a:cubicBezTo>
                  <a:pt x="14607" y="-885"/>
                  <a:pt x="7454" y="2053"/>
                  <a:pt x="163" y="1250"/>
                </a:cubicBezTo>
                <a:lnTo>
                  <a:pt x="0" y="12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B47943A-FA22-4D8D-8837-00A12EDD569D}"/>
              </a:ext>
            </a:extLst>
          </p:cNvPr>
          <p:cNvSpPr/>
          <p:nvPr userDrawn="1"/>
        </p:nvSpPr>
        <p:spPr>
          <a:xfrm>
            <a:off x="1237751" y="6088466"/>
            <a:ext cx="2031325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责任担当，合伙共赢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75C183B8-4370-47AF-BD8B-E2C1CD365DEF}"/>
              </a:ext>
            </a:extLst>
          </p:cNvPr>
          <p:cNvCxnSpPr>
            <a:cxnSpLocks/>
          </p:cNvCxnSpPr>
          <p:nvPr userDrawn="1"/>
        </p:nvCxnSpPr>
        <p:spPr>
          <a:xfrm>
            <a:off x="0" y="6257743"/>
            <a:ext cx="1141192" cy="0"/>
          </a:xfrm>
          <a:prstGeom prst="line">
            <a:avLst/>
          </a:prstGeom>
          <a:ln w="6350">
            <a:solidFill>
              <a:schemeClr val="accent1">
                <a:lumMod val="20000"/>
                <a:lumOff val="8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896F8D6A-1218-4EC1-814A-47BA37866FE3}"/>
              </a:ext>
            </a:extLst>
          </p:cNvPr>
          <p:cNvCxnSpPr>
            <a:cxnSpLocks/>
          </p:cNvCxnSpPr>
          <p:nvPr userDrawn="1"/>
        </p:nvCxnSpPr>
        <p:spPr>
          <a:xfrm>
            <a:off x="3401685" y="6235700"/>
            <a:ext cx="2806610" cy="0"/>
          </a:xfrm>
          <a:prstGeom prst="line">
            <a:avLst/>
          </a:prstGeom>
          <a:ln w="6350">
            <a:solidFill>
              <a:schemeClr val="accent1">
                <a:lumMod val="20000"/>
                <a:lumOff val="8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B552B57-0F84-432B-97E8-E8F4718519B4}"/>
              </a:ext>
            </a:extLst>
          </p:cNvPr>
          <p:cNvCxnSpPr>
            <a:cxnSpLocks/>
          </p:cNvCxnSpPr>
          <p:nvPr userDrawn="1"/>
        </p:nvCxnSpPr>
        <p:spPr>
          <a:xfrm>
            <a:off x="2641600" y="581568"/>
            <a:ext cx="6025322" cy="0"/>
          </a:xfrm>
          <a:prstGeom prst="line">
            <a:avLst/>
          </a:prstGeom>
          <a:ln w="1587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4AF92BCC-4466-4F3F-9AF2-3381BAE2EBF9}"/>
              </a:ext>
            </a:extLst>
          </p:cNvPr>
          <p:cNvCxnSpPr>
            <a:cxnSpLocks/>
          </p:cNvCxnSpPr>
          <p:nvPr userDrawn="1"/>
        </p:nvCxnSpPr>
        <p:spPr>
          <a:xfrm>
            <a:off x="11081657" y="581568"/>
            <a:ext cx="1109708" cy="0"/>
          </a:xfrm>
          <a:prstGeom prst="line">
            <a:avLst/>
          </a:prstGeom>
          <a:ln w="15875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7960F9EE-CC23-4D34-B336-1EC4E915A6ED}"/>
              </a:ext>
            </a:extLst>
          </p:cNvPr>
          <p:cNvSpPr/>
          <p:nvPr userDrawn="1"/>
        </p:nvSpPr>
        <p:spPr>
          <a:xfrm>
            <a:off x="8739987" y="396902"/>
            <a:ext cx="2262158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责任担当，合伙共赢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5F475B1-F562-4361-9AFF-2F10EBDC23A7}"/>
              </a:ext>
            </a:extLst>
          </p:cNvPr>
          <p:cNvSpPr/>
          <p:nvPr userDrawn="1"/>
        </p:nvSpPr>
        <p:spPr>
          <a:xfrm>
            <a:off x="-635" y="460004"/>
            <a:ext cx="612000" cy="2431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26" name="Picture 2" descr="OfficePLUS">
            <a:extLst>
              <a:ext uri="{FF2B5EF4-FFF2-40B4-BE49-F238E27FC236}">
                <a16:creationId xmlns:a16="http://schemas.microsoft.com/office/drawing/2014/main" id="{EDFD053E-200F-4535-8A4D-6A5A77FA7A1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60"/>
          <a:stretch/>
        </p:blipFill>
        <p:spPr bwMode="auto">
          <a:xfrm>
            <a:off x="756451" y="452767"/>
            <a:ext cx="1755942" cy="2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C06A9843-60A9-4CAF-84C6-EEEBB26A25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5400"/>
          <a:stretch/>
        </p:blipFill>
        <p:spPr>
          <a:xfrm>
            <a:off x="956652" y="0"/>
            <a:ext cx="10278696" cy="6847450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6D3F6B26-52E2-4267-B0E0-967DEA68B5AB}"/>
              </a:ext>
            </a:extLst>
          </p:cNvPr>
          <p:cNvSpPr/>
          <p:nvPr userDrawn="1"/>
        </p:nvSpPr>
        <p:spPr>
          <a:xfrm>
            <a:off x="-6167" y="-10550"/>
            <a:ext cx="12197532" cy="6858000"/>
          </a:xfrm>
          <a:prstGeom prst="rect">
            <a:avLst/>
          </a:prstGeom>
          <a:gradFill>
            <a:gsLst>
              <a:gs pos="93000">
                <a:schemeClr val="accent1"/>
              </a:gs>
              <a:gs pos="7000">
                <a:schemeClr val="accent1"/>
              </a:gs>
              <a:gs pos="47000">
                <a:schemeClr val="accent1">
                  <a:lumMod val="60000"/>
                  <a:lumOff val="40000"/>
                  <a:alpha val="2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8B0B283-E0D9-4241-A1DF-3ADED17C01FC}"/>
              </a:ext>
            </a:extLst>
          </p:cNvPr>
          <p:cNvSpPr/>
          <p:nvPr userDrawn="1"/>
        </p:nvSpPr>
        <p:spPr>
          <a:xfrm>
            <a:off x="634" y="2019042"/>
            <a:ext cx="12197531" cy="2563284"/>
          </a:xfrm>
          <a:prstGeom prst="rect">
            <a:avLst/>
          </a:prstGeom>
          <a:gradFill>
            <a:gsLst>
              <a:gs pos="17000">
                <a:schemeClr val="accent1"/>
              </a:gs>
              <a:gs pos="74000">
                <a:schemeClr val="accent1">
                  <a:alpha val="80000"/>
                </a:schemeClr>
              </a:gs>
            </a:gsLst>
            <a:lin ang="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46C3FE5E-5B11-4ED0-A275-DCD3E2F10C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01950" y="2713426"/>
            <a:ext cx="6388100" cy="8171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C8896133-0C30-47C7-A59A-3662CD960DAE}"/>
              </a:ext>
            </a:extLst>
          </p:cNvPr>
          <p:cNvSpPr/>
          <p:nvPr userDrawn="1"/>
        </p:nvSpPr>
        <p:spPr>
          <a:xfrm>
            <a:off x="2051072" y="3882407"/>
            <a:ext cx="1008000" cy="432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敬业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F9632AFE-6319-4F1D-8A40-6E4EEE0BB8B4}"/>
              </a:ext>
            </a:extLst>
          </p:cNvPr>
          <p:cNvSpPr/>
          <p:nvPr userDrawn="1"/>
        </p:nvSpPr>
        <p:spPr>
          <a:xfrm>
            <a:off x="6461638" y="3882407"/>
            <a:ext cx="1008000" cy="432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守纪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A9BBA7C2-64C9-4995-ACBA-5CF9FF65A431}"/>
              </a:ext>
            </a:extLst>
          </p:cNvPr>
          <p:cNvSpPr/>
          <p:nvPr userDrawn="1"/>
        </p:nvSpPr>
        <p:spPr>
          <a:xfrm>
            <a:off x="4256355" y="3882407"/>
            <a:ext cx="1008000" cy="432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规范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7E09AEEE-7362-4483-A7F7-A55B16782F65}"/>
              </a:ext>
            </a:extLst>
          </p:cNvPr>
          <p:cNvSpPr/>
          <p:nvPr userDrawn="1"/>
        </p:nvSpPr>
        <p:spPr>
          <a:xfrm>
            <a:off x="8666922" y="3882407"/>
            <a:ext cx="1008000" cy="432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1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团结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6DDD0D59-E3C1-4216-96DE-FFE43137C66B}"/>
              </a:ext>
            </a:extLst>
          </p:cNvPr>
          <p:cNvCxnSpPr>
            <a:cxnSpLocks/>
          </p:cNvCxnSpPr>
          <p:nvPr userDrawn="1"/>
        </p:nvCxnSpPr>
        <p:spPr>
          <a:xfrm>
            <a:off x="2641600" y="581568"/>
            <a:ext cx="602532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4CC86370-8C1B-4B00-B440-A259CA782A1E}"/>
              </a:ext>
            </a:extLst>
          </p:cNvPr>
          <p:cNvCxnSpPr>
            <a:cxnSpLocks/>
          </p:cNvCxnSpPr>
          <p:nvPr userDrawn="1"/>
        </p:nvCxnSpPr>
        <p:spPr>
          <a:xfrm>
            <a:off x="11081657" y="581568"/>
            <a:ext cx="110970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F9E785E5-B464-4266-8632-1CD7DCEBF078}"/>
              </a:ext>
            </a:extLst>
          </p:cNvPr>
          <p:cNvSpPr/>
          <p:nvPr userDrawn="1"/>
        </p:nvSpPr>
        <p:spPr>
          <a:xfrm>
            <a:off x="8739987" y="396902"/>
            <a:ext cx="2262158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责任担当，合伙共赢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B6375CF-3848-477D-98BF-5E46833B0E30}"/>
              </a:ext>
            </a:extLst>
          </p:cNvPr>
          <p:cNvSpPr/>
          <p:nvPr userDrawn="1"/>
        </p:nvSpPr>
        <p:spPr>
          <a:xfrm>
            <a:off x="-635" y="460004"/>
            <a:ext cx="612000" cy="2431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6" name="Picture 2" descr="OfficePLUS">
            <a:extLst>
              <a:ext uri="{FF2B5EF4-FFF2-40B4-BE49-F238E27FC236}">
                <a16:creationId xmlns:a16="http://schemas.microsoft.com/office/drawing/2014/main" id="{1B859F55-A52C-4624-8E23-A50368F4884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60"/>
          <a:stretch/>
        </p:blipFill>
        <p:spPr bwMode="auto">
          <a:xfrm>
            <a:off x="756451" y="452767"/>
            <a:ext cx="1755942" cy="2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17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3Column_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631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8" r:id="rId5"/>
    <p:sldLayoutId id="2147483655" r:id="rId6"/>
    <p:sldLayoutId id="2147483659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0" indent="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pos="7265" userDrawn="1">
          <p15:clr>
            <a:srgbClr val="F26B43"/>
          </p15:clr>
        </p15:guide>
        <p15:guide id="3" orient="horz" pos="640" userDrawn="1">
          <p15:clr>
            <a:srgbClr val="F26B43"/>
          </p15:clr>
        </p15:guide>
        <p15:guide id="4" orient="horz" pos="709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59">
            <a:extLst>
              <a:ext uri="{FF2B5EF4-FFF2-40B4-BE49-F238E27FC236}">
                <a16:creationId xmlns:a16="http://schemas.microsoft.com/office/drawing/2014/main" id="{FC2812F2-CBB8-4BE6-A8D2-01B7E4109BCF}"/>
              </a:ext>
            </a:extLst>
          </p:cNvPr>
          <p:cNvSpPr/>
          <p:nvPr/>
        </p:nvSpPr>
        <p:spPr>
          <a:xfrm flipV="1">
            <a:off x="635" y="5258898"/>
            <a:ext cx="12191365" cy="1080304"/>
          </a:xfrm>
          <a:custGeom>
            <a:avLst/>
            <a:gdLst>
              <a:gd name="connsiteX0" fmla="*/ 40 w 19240"/>
              <a:gd name="connsiteY0" fmla="*/ 0 h 1392"/>
              <a:gd name="connsiteX1" fmla="*/ 19240 w 19240"/>
              <a:gd name="connsiteY1" fmla="*/ 0 h 1392"/>
              <a:gd name="connsiteX2" fmla="*/ 19240 w 19240"/>
              <a:gd name="connsiteY2" fmla="*/ 1080 h 1392"/>
              <a:gd name="connsiteX3" fmla="*/ 40 w 19240"/>
              <a:gd name="connsiteY3" fmla="*/ 1230 h 1392"/>
              <a:gd name="connsiteX4" fmla="*/ 40 w 19240"/>
              <a:gd name="connsiteY4" fmla="*/ 0 h 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1" h="1393">
                <a:moveTo>
                  <a:pt x="0" y="0"/>
                </a:moveTo>
                <a:lnTo>
                  <a:pt x="19191" y="0"/>
                </a:lnTo>
                <a:lnTo>
                  <a:pt x="19191" y="1080"/>
                </a:lnTo>
                <a:cubicBezTo>
                  <a:pt x="14607" y="-885"/>
                  <a:pt x="7454" y="2053"/>
                  <a:pt x="163" y="1250"/>
                </a:cubicBezTo>
                <a:lnTo>
                  <a:pt x="0" y="12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 59">
            <a:extLst>
              <a:ext uri="{FF2B5EF4-FFF2-40B4-BE49-F238E27FC236}">
                <a16:creationId xmlns:a16="http://schemas.microsoft.com/office/drawing/2014/main" id="{7533979D-82DC-4241-85B6-875284294A19}"/>
              </a:ext>
            </a:extLst>
          </p:cNvPr>
          <p:cNvSpPr/>
          <p:nvPr/>
        </p:nvSpPr>
        <p:spPr>
          <a:xfrm flipV="1">
            <a:off x="635" y="5526651"/>
            <a:ext cx="12191365" cy="1080304"/>
          </a:xfrm>
          <a:custGeom>
            <a:avLst/>
            <a:gdLst>
              <a:gd name="connsiteX0" fmla="*/ 40 w 19240"/>
              <a:gd name="connsiteY0" fmla="*/ 0 h 1392"/>
              <a:gd name="connsiteX1" fmla="*/ 19240 w 19240"/>
              <a:gd name="connsiteY1" fmla="*/ 0 h 1392"/>
              <a:gd name="connsiteX2" fmla="*/ 19240 w 19240"/>
              <a:gd name="connsiteY2" fmla="*/ 1080 h 1392"/>
              <a:gd name="connsiteX3" fmla="*/ 40 w 19240"/>
              <a:gd name="connsiteY3" fmla="*/ 1230 h 1392"/>
              <a:gd name="connsiteX4" fmla="*/ 40 w 19240"/>
              <a:gd name="connsiteY4" fmla="*/ 0 h 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1" h="1393">
                <a:moveTo>
                  <a:pt x="0" y="0"/>
                </a:moveTo>
                <a:lnTo>
                  <a:pt x="19191" y="0"/>
                </a:lnTo>
                <a:lnTo>
                  <a:pt x="19191" y="1080"/>
                </a:lnTo>
                <a:cubicBezTo>
                  <a:pt x="14607" y="-885"/>
                  <a:pt x="7454" y="2053"/>
                  <a:pt x="163" y="1250"/>
                </a:cubicBezTo>
                <a:lnTo>
                  <a:pt x="0" y="12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7DE28DF-04D2-4D1E-9A12-A305013026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34893" r="66773"/>
          <a:stretch/>
        </p:blipFill>
        <p:spPr>
          <a:xfrm>
            <a:off x="4850296" y="1291996"/>
            <a:ext cx="7341704" cy="29780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195F6C1-7F32-4AA7-95B5-E0DD86656B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2674"/>
          <a:stretch/>
        </p:blipFill>
        <p:spPr>
          <a:xfrm>
            <a:off x="6348920" y="4692986"/>
            <a:ext cx="5443706" cy="2069427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263992C-AB9A-45A8-8152-DF6B6F0EF6D3}"/>
              </a:ext>
            </a:extLst>
          </p:cNvPr>
          <p:cNvSpPr/>
          <p:nvPr/>
        </p:nvSpPr>
        <p:spPr>
          <a:xfrm>
            <a:off x="-635" y="1120919"/>
            <a:ext cx="12192000" cy="3148399"/>
          </a:xfrm>
          <a:prstGeom prst="rect">
            <a:avLst/>
          </a:prstGeom>
          <a:gradFill flip="none" rotWithShape="1">
            <a:gsLst>
              <a:gs pos="31000">
                <a:schemeClr val="accent1"/>
              </a:gs>
              <a:gs pos="100000">
                <a:schemeClr val="accent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F6DECE7-9B7C-4F5E-BFAE-F9637541413A}"/>
              </a:ext>
            </a:extLst>
          </p:cNvPr>
          <p:cNvSpPr txBox="1"/>
          <p:nvPr/>
        </p:nvSpPr>
        <p:spPr>
          <a:xfrm>
            <a:off x="368381" y="1781123"/>
            <a:ext cx="7184390" cy="19389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spc="300" dirty="0">
                <a:gradFill flip="none" rotWithShape="1">
                  <a:gsLst>
                    <a:gs pos="31000">
                      <a:schemeClr val="bg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</a:rPr>
              <a:t>蓝色商务企业竞聘</a:t>
            </a:r>
            <a:r>
              <a:rPr lang="en-US" altLang="zh-CN" sz="6000" b="1" spc="300" dirty="0">
                <a:gradFill flip="none" rotWithShape="1">
                  <a:gsLst>
                    <a:gs pos="31000">
                      <a:schemeClr val="bg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</a:rPr>
              <a:t>PPT</a:t>
            </a:r>
            <a:r>
              <a:rPr lang="zh-CN" altLang="en-US" sz="6000" b="1" spc="300" dirty="0">
                <a:gradFill flip="none" rotWithShape="1">
                  <a:gsLst>
                    <a:gs pos="31000">
                      <a:schemeClr val="bg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</a:rPr>
              <a:t>模板</a:t>
            </a:r>
            <a:endParaRPr lang="en-US" altLang="zh-CN" sz="6000" b="1" spc="300" dirty="0">
              <a:gradFill flip="none" rotWithShape="1">
                <a:gsLst>
                  <a:gs pos="31000">
                    <a:schemeClr val="bg1"/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uFillTx/>
            </a:endParaRPr>
          </a:p>
        </p:txBody>
      </p:sp>
      <p:sp>
        <p:nvSpPr>
          <p:cNvPr id="18" name="任意多边形 59">
            <a:extLst>
              <a:ext uri="{FF2B5EF4-FFF2-40B4-BE49-F238E27FC236}">
                <a16:creationId xmlns:a16="http://schemas.microsoft.com/office/drawing/2014/main" id="{6BB6C71E-3839-4D25-8228-784C5208CE88}"/>
              </a:ext>
            </a:extLst>
          </p:cNvPr>
          <p:cNvSpPr/>
          <p:nvPr/>
        </p:nvSpPr>
        <p:spPr>
          <a:xfrm flipV="1">
            <a:off x="635" y="5777696"/>
            <a:ext cx="12191365" cy="1080304"/>
          </a:xfrm>
          <a:custGeom>
            <a:avLst/>
            <a:gdLst>
              <a:gd name="connsiteX0" fmla="*/ 40 w 19240"/>
              <a:gd name="connsiteY0" fmla="*/ 0 h 1392"/>
              <a:gd name="connsiteX1" fmla="*/ 19240 w 19240"/>
              <a:gd name="connsiteY1" fmla="*/ 0 h 1392"/>
              <a:gd name="connsiteX2" fmla="*/ 19240 w 19240"/>
              <a:gd name="connsiteY2" fmla="*/ 1080 h 1392"/>
              <a:gd name="connsiteX3" fmla="*/ 40 w 19240"/>
              <a:gd name="connsiteY3" fmla="*/ 1230 h 1392"/>
              <a:gd name="connsiteX4" fmla="*/ 40 w 19240"/>
              <a:gd name="connsiteY4" fmla="*/ 0 h 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1" h="1393">
                <a:moveTo>
                  <a:pt x="0" y="0"/>
                </a:moveTo>
                <a:lnTo>
                  <a:pt x="19191" y="0"/>
                </a:lnTo>
                <a:lnTo>
                  <a:pt x="19191" y="1080"/>
                </a:lnTo>
                <a:cubicBezTo>
                  <a:pt x="14607" y="-885"/>
                  <a:pt x="7454" y="2053"/>
                  <a:pt x="163" y="1250"/>
                </a:cubicBezTo>
                <a:lnTo>
                  <a:pt x="0" y="12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CF1A34D2-A131-42FE-A940-7E76257B7855}"/>
              </a:ext>
            </a:extLst>
          </p:cNvPr>
          <p:cNvSpPr/>
          <p:nvPr/>
        </p:nvSpPr>
        <p:spPr>
          <a:xfrm>
            <a:off x="660400" y="4463297"/>
            <a:ext cx="3381513" cy="64109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b="1" dirty="0"/>
              <a:t>汇报人：</a:t>
            </a:r>
            <a:r>
              <a:rPr lang="en-US" altLang="zh-CN" sz="2000" b="1" dirty="0" err="1"/>
              <a:t>OfficePLUS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45321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13F3C166-5FCD-4F8A-B487-6A7CB968F4BD}"/>
              </a:ext>
            </a:extLst>
          </p:cNvPr>
          <p:cNvSpPr/>
          <p:nvPr/>
        </p:nvSpPr>
        <p:spPr>
          <a:xfrm>
            <a:off x="660400" y="1130299"/>
            <a:ext cx="2021335" cy="54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000" b="1" dirty="0"/>
              <a:t>01 </a:t>
            </a:r>
            <a:r>
              <a:rPr lang="zh-CN" altLang="en-US" sz="2000" b="1" dirty="0"/>
              <a:t>个人简介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042DB9A2-A370-4437-AC1D-913538C9BF05}"/>
              </a:ext>
            </a:extLst>
          </p:cNvPr>
          <p:cNvSpPr/>
          <p:nvPr/>
        </p:nvSpPr>
        <p:spPr>
          <a:xfrm>
            <a:off x="695325" y="2283009"/>
            <a:ext cx="10801350" cy="5449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2F2A36A8-798A-4D0F-88ED-AF908920A8A5}"/>
              </a:ext>
            </a:extLst>
          </p:cNvPr>
          <p:cNvSpPr>
            <a:spLocks noChangeAspect="1"/>
          </p:cNvSpPr>
          <p:nvPr/>
        </p:nvSpPr>
        <p:spPr>
          <a:xfrm>
            <a:off x="1672697" y="1959009"/>
            <a:ext cx="648000" cy="6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b="1" dirty="0"/>
              <a:t>01</a:t>
            </a:r>
            <a:endParaRPr lang="zh-CN" altLang="en-US" b="1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12F6C58-B342-4FC2-B73F-BA030B13D1BC}"/>
              </a:ext>
            </a:extLst>
          </p:cNvPr>
          <p:cNvSpPr>
            <a:spLocks noChangeAspect="1"/>
          </p:cNvSpPr>
          <p:nvPr/>
        </p:nvSpPr>
        <p:spPr>
          <a:xfrm>
            <a:off x="4409162" y="1959009"/>
            <a:ext cx="648000" cy="64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b="1" dirty="0"/>
              <a:t>02</a:t>
            </a:r>
            <a:endParaRPr lang="zh-CN" altLang="en-US" b="1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011BBAC4-CF59-40FD-AB0B-2C5C02B40672}"/>
              </a:ext>
            </a:extLst>
          </p:cNvPr>
          <p:cNvSpPr>
            <a:spLocks noChangeAspect="1"/>
          </p:cNvSpPr>
          <p:nvPr/>
        </p:nvSpPr>
        <p:spPr>
          <a:xfrm>
            <a:off x="7145626" y="1959009"/>
            <a:ext cx="648000" cy="6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b="1" dirty="0"/>
              <a:t>03</a:t>
            </a:r>
            <a:endParaRPr lang="zh-CN" altLang="en-US" b="1" dirty="0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CC5D4DD4-8346-4ACE-85AE-DA11EFBF99CA}"/>
              </a:ext>
            </a:extLst>
          </p:cNvPr>
          <p:cNvSpPr>
            <a:spLocks noChangeAspect="1"/>
          </p:cNvSpPr>
          <p:nvPr/>
        </p:nvSpPr>
        <p:spPr>
          <a:xfrm>
            <a:off x="9882091" y="1959009"/>
            <a:ext cx="648000" cy="64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b="1" dirty="0"/>
              <a:t>04</a:t>
            </a:r>
            <a:endParaRPr lang="zh-CN" altLang="en-US" b="1" dirty="0"/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32583280-85EB-4675-A05A-02476ADE7FFD}"/>
              </a:ext>
            </a:extLst>
          </p:cNvPr>
          <p:cNvSpPr/>
          <p:nvPr/>
        </p:nvSpPr>
        <p:spPr>
          <a:xfrm>
            <a:off x="820877" y="2734616"/>
            <a:ext cx="2351639" cy="2407681"/>
          </a:xfrm>
          <a:prstGeom prst="roundRect">
            <a:avLst>
              <a:gd name="adj" fmla="val 642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3E49209-E7C1-45D3-AB15-76EE4D09CC41}"/>
              </a:ext>
            </a:extLst>
          </p:cNvPr>
          <p:cNvSpPr/>
          <p:nvPr/>
        </p:nvSpPr>
        <p:spPr>
          <a:xfrm>
            <a:off x="942083" y="2878005"/>
            <a:ext cx="2109228" cy="21209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岗位的职责就是在生产时保障的大前提就是安全，经过精心培养，保质保量的完成任务。</a:t>
            </a: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A320DD8B-19AE-4880-8976-E0FA62F0A1A7}"/>
              </a:ext>
            </a:extLst>
          </p:cNvPr>
          <p:cNvSpPr/>
          <p:nvPr/>
        </p:nvSpPr>
        <p:spPr>
          <a:xfrm>
            <a:off x="3557343" y="2734616"/>
            <a:ext cx="2351639" cy="2407681"/>
          </a:xfrm>
          <a:prstGeom prst="roundRect">
            <a:avLst>
              <a:gd name="adj" fmla="val 642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69CFB3D-93C9-4B3D-8450-CDAC833F914A}"/>
              </a:ext>
            </a:extLst>
          </p:cNvPr>
          <p:cNvSpPr/>
          <p:nvPr/>
        </p:nvSpPr>
        <p:spPr>
          <a:xfrm>
            <a:off x="3678548" y="2878005"/>
            <a:ext cx="2109228" cy="21209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岗位的职责就是在生产时保障的大前提就是安全，经过精心培养，保质保量的完成任务。</a:t>
            </a: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4763A67E-35E0-48C5-BF35-E2C3CA28B3D4}"/>
              </a:ext>
            </a:extLst>
          </p:cNvPr>
          <p:cNvSpPr/>
          <p:nvPr/>
        </p:nvSpPr>
        <p:spPr>
          <a:xfrm>
            <a:off x="6293807" y="2734616"/>
            <a:ext cx="2351639" cy="2407681"/>
          </a:xfrm>
          <a:prstGeom prst="roundRect">
            <a:avLst>
              <a:gd name="adj" fmla="val 642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55459504-82CE-4683-888A-D96C89E7241C}"/>
              </a:ext>
            </a:extLst>
          </p:cNvPr>
          <p:cNvSpPr/>
          <p:nvPr/>
        </p:nvSpPr>
        <p:spPr>
          <a:xfrm>
            <a:off x="6415012" y="2878005"/>
            <a:ext cx="2109228" cy="21209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岗位的职责就是在生产时保障的大前提就是安全，经过精心培养，保质保量的完成任务。</a:t>
            </a: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FC11B95C-E060-4006-8F1B-EB1F12866FEE}"/>
              </a:ext>
            </a:extLst>
          </p:cNvPr>
          <p:cNvSpPr/>
          <p:nvPr/>
        </p:nvSpPr>
        <p:spPr>
          <a:xfrm>
            <a:off x="9030272" y="2734616"/>
            <a:ext cx="2351639" cy="2407681"/>
          </a:xfrm>
          <a:prstGeom prst="roundRect">
            <a:avLst>
              <a:gd name="adj" fmla="val 642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ECAC952-FD12-40C5-A2FC-98978AAC3D09}"/>
              </a:ext>
            </a:extLst>
          </p:cNvPr>
          <p:cNvSpPr/>
          <p:nvPr/>
        </p:nvSpPr>
        <p:spPr>
          <a:xfrm>
            <a:off x="9151478" y="2878005"/>
            <a:ext cx="2109228" cy="21209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岗位的职责就是在生产时保障的大前提就是安全，经过精心培养，保质保量的完成任务。</a:t>
            </a: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286CC344-4A89-4783-A3C2-586C2F800A53}"/>
              </a:ext>
            </a:extLst>
          </p:cNvPr>
          <p:cNvCxnSpPr>
            <a:stCxn id="4" idx="4"/>
            <a:endCxn id="23" idx="0"/>
          </p:cNvCxnSpPr>
          <p:nvPr/>
        </p:nvCxnSpPr>
        <p:spPr>
          <a:xfrm>
            <a:off x="1996697" y="2607009"/>
            <a:ext cx="0" cy="127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E7AE25AC-BEEB-41E2-8E1A-D1297AB59B89}"/>
              </a:ext>
            </a:extLst>
          </p:cNvPr>
          <p:cNvCxnSpPr>
            <a:stCxn id="5" idx="4"/>
            <a:endCxn id="28" idx="0"/>
          </p:cNvCxnSpPr>
          <p:nvPr/>
        </p:nvCxnSpPr>
        <p:spPr>
          <a:xfrm>
            <a:off x="4733162" y="2607009"/>
            <a:ext cx="1" cy="127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07AC0FBA-4947-4FC8-A304-0F405266CB72}"/>
              </a:ext>
            </a:extLst>
          </p:cNvPr>
          <p:cNvCxnSpPr>
            <a:stCxn id="6" idx="4"/>
            <a:endCxn id="30" idx="0"/>
          </p:cNvCxnSpPr>
          <p:nvPr/>
        </p:nvCxnSpPr>
        <p:spPr>
          <a:xfrm>
            <a:off x="7469626" y="2607009"/>
            <a:ext cx="1" cy="127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E98031B3-43BA-4610-A4C3-1D53CE1A995F}"/>
              </a:ext>
            </a:extLst>
          </p:cNvPr>
          <p:cNvCxnSpPr>
            <a:stCxn id="7" idx="4"/>
            <a:endCxn id="32" idx="0"/>
          </p:cNvCxnSpPr>
          <p:nvPr/>
        </p:nvCxnSpPr>
        <p:spPr>
          <a:xfrm>
            <a:off x="10206091" y="2607009"/>
            <a:ext cx="1" cy="127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EC169042-DE66-485F-B932-5A665E9C684A}"/>
              </a:ext>
            </a:extLst>
          </p:cNvPr>
          <p:cNvGrpSpPr/>
          <p:nvPr/>
        </p:nvGrpSpPr>
        <p:grpSpPr>
          <a:xfrm>
            <a:off x="3152377" y="2167275"/>
            <a:ext cx="436540" cy="285963"/>
            <a:chOff x="2936167" y="2944909"/>
            <a:chExt cx="436540" cy="285963"/>
          </a:xfr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96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</p:grpSpPr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4C66425E-D2CD-40EC-9F29-BF21196580D5}"/>
                </a:ext>
              </a:extLst>
            </p:cNvPr>
            <p:cNvSpPr/>
            <p:nvPr/>
          </p:nvSpPr>
          <p:spPr>
            <a:xfrm>
              <a:off x="3122862" y="2944909"/>
              <a:ext cx="249845" cy="285963"/>
            </a:xfrm>
            <a:prstGeom prst="chevron">
              <a:avLst>
                <a:gd name="adj" fmla="val 48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箭头: V 形 43">
              <a:extLst>
                <a:ext uri="{FF2B5EF4-FFF2-40B4-BE49-F238E27FC236}">
                  <a16:creationId xmlns:a16="http://schemas.microsoft.com/office/drawing/2014/main" id="{D9D83EC9-D45D-424E-9986-FA9F45BDEB4B}"/>
                </a:ext>
              </a:extLst>
            </p:cNvPr>
            <p:cNvSpPr/>
            <p:nvPr/>
          </p:nvSpPr>
          <p:spPr>
            <a:xfrm>
              <a:off x="3047968" y="3002478"/>
              <a:ext cx="149248" cy="170824"/>
            </a:xfrm>
            <a:prstGeom prst="chevron">
              <a:avLst>
                <a:gd name="adj" fmla="val 48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箭头: V 形 44">
              <a:extLst>
                <a:ext uri="{FF2B5EF4-FFF2-40B4-BE49-F238E27FC236}">
                  <a16:creationId xmlns:a16="http://schemas.microsoft.com/office/drawing/2014/main" id="{C79F1F91-4508-4A80-AD28-E66BF45BDABA}"/>
                </a:ext>
              </a:extLst>
            </p:cNvPr>
            <p:cNvSpPr/>
            <p:nvPr/>
          </p:nvSpPr>
          <p:spPr>
            <a:xfrm>
              <a:off x="2936167" y="3002478"/>
              <a:ext cx="149248" cy="170824"/>
            </a:xfrm>
            <a:prstGeom prst="chevron">
              <a:avLst>
                <a:gd name="adj" fmla="val 48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538726B1-A88E-409F-89EA-32444AAEC27F}"/>
              </a:ext>
            </a:extLst>
          </p:cNvPr>
          <p:cNvGrpSpPr/>
          <p:nvPr/>
        </p:nvGrpSpPr>
        <p:grpSpPr>
          <a:xfrm>
            <a:off x="5908982" y="2167275"/>
            <a:ext cx="436540" cy="285963"/>
            <a:chOff x="2936167" y="2944909"/>
            <a:chExt cx="436540" cy="285963"/>
          </a:xfr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96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</p:grpSpPr>
        <p:sp>
          <p:nvSpPr>
            <p:cNvPr id="47" name="箭头: V 形 46">
              <a:extLst>
                <a:ext uri="{FF2B5EF4-FFF2-40B4-BE49-F238E27FC236}">
                  <a16:creationId xmlns:a16="http://schemas.microsoft.com/office/drawing/2014/main" id="{7D1F3939-BD99-4D6C-AC94-1295086B1FCF}"/>
                </a:ext>
              </a:extLst>
            </p:cNvPr>
            <p:cNvSpPr/>
            <p:nvPr/>
          </p:nvSpPr>
          <p:spPr>
            <a:xfrm>
              <a:off x="3122862" y="2944909"/>
              <a:ext cx="249845" cy="285963"/>
            </a:xfrm>
            <a:prstGeom prst="chevron">
              <a:avLst>
                <a:gd name="adj" fmla="val 48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箭头: V 形 47">
              <a:extLst>
                <a:ext uri="{FF2B5EF4-FFF2-40B4-BE49-F238E27FC236}">
                  <a16:creationId xmlns:a16="http://schemas.microsoft.com/office/drawing/2014/main" id="{FFF107F1-F5DA-4EEC-B442-A51A59A8EA26}"/>
                </a:ext>
              </a:extLst>
            </p:cNvPr>
            <p:cNvSpPr/>
            <p:nvPr/>
          </p:nvSpPr>
          <p:spPr>
            <a:xfrm>
              <a:off x="3047968" y="3002478"/>
              <a:ext cx="149248" cy="170824"/>
            </a:xfrm>
            <a:prstGeom prst="chevron">
              <a:avLst>
                <a:gd name="adj" fmla="val 48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箭头: V 形 48">
              <a:extLst>
                <a:ext uri="{FF2B5EF4-FFF2-40B4-BE49-F238E27FC236}">
                  <a16:creationId xmlns:a16="http://schemas.microsoft.com/office/drawing/2014/main" id="{B5E6C8DA-E933-4B5E-8348-506BC328454D}"/>
                </a:ext>
              </a:extLst>
            </p:cNvPr>
            <p:cNvSpPr/>
            <p:nvPr/>
          </p:nvSpPr>
          <p:spPr>
            <a:xfrm>
              <a:off x="2936167" y="3002478"/>
              <a:ext cx="149248" cy="170824"/>
            </a:xfrm>
            <a:prstGeom prst="chevron">
              <a:avLst>
                <a:gd name="adj" fmla="val 48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8C91E75F-7BDB-4AB2-BCCE-11DC5E29B8E8}"/>
              </a:ext>
            </a:extLst>
          </p:cNvPr>
          <p:cNvGrpSpPr/>
          <p:nvPr/>
        </p:nvGrpSpPr>
        <p:grpSpPr>
          <a:xfrm>
            <a:off x="8645446" y="2167275"/>
            <a:ext cx="436540" cy="285963"/>
            <a:chOff x="2936167" y="2944909"/>
            <a:chExt cx="436540" cy="285963"/>
          </a:xfr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96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</p:grpSpPr>
        <p:sp>
          <p:nvSpPr>
            <p:cNvPr id="51" name="箭头: V 形 50">
              <a:extLst>
                <a:ext uri="{FF2B5EF4-FFF2-40B4-BE49-F238E27FC236}">
                  <a16:creationId xmlns:a16="http://schemas.microsoft.com/office/drawing/2014/main" id="{7292D7A3-5EA5-47FA-AA6B-C3318F9A7D65}"/>
                </a:ext>
              </a:extLst>
            </p:cNvPr>
            <p:cNvSpPr/>
            <p:nvPr/>
          </p:nvSpPr>
          <p:spPr>
            <a:xfrm>
              <a:off x="3122862" y="2944909"/>
              <a:ext cx="249845" cy="285963"/>
            </a:xfrm>
            <a:prstGeom prst="chevron">
              <a:avLst>
                <a:gd name="adj" fmla="val 48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箭头: V 形 51">
              <a:extLst>
                <a:ext uri="{FF2B5EF4-FFF2-40B4-BE49-F238E27FC236}">
                  <a16:creationId xmlns:a16="http://schemas.microsoft.com/office/drawing/2014/main" id="{5BA8D4BB-88C4-40CD-B1DE-6EBF43A23739}"/>
                </a:ext>
              </a:extLst>
            </p:cNvPr>
            <p:cNvSpPr/>
            <p:nvPr/>
          </p:nvSpPr>
          <p:spPr>
            <a:xfrm>
              <a:off x="3047968" y="3002478"/>
              <a:ext cx="149248" cy="170824"/>
            </a:xfrm>
            <a:prstGeom prst="chevron">
              <a:avLst>
                <a:gd name="adj" fmla="val 48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箭头: V 形 52">
              <a:extLst>
                <a:ext uri="{FF2B5EF4-FFF2-40B4-BE49-F238E27FC236}">
                  <a16:creationId xmlns:a16="http://schemas.microsoft.com/office/drawing/2014/main" id="{A4E43B5C-3E54-4ABA-B76F-02C4DBDC8AC6}"/>
                </a:ext>
              </a:extLst>
            </p:cNvPr>
            <p:cNvSpPr/>
            <p:nvPr/>
          </p:nvSpPr>
          <p:spPr>
            <a:xfrm>
              <a:off x="2936167" y="3002478"/>
              <a:ext cx="149248" cy="170824"/>
            </a:xfrm>
            <a:prstGeom prst="chevron">
              <a:avLst>
                <a:gd name="adj" fmla="val 48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8386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5668F24-8ABE-4DE6-8DFB-7F5CBEA1AD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7602A1-2F9B-407A-9594-A984936E9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竞聘优势</a:t>
            </a:r>
          </a:p>
        </p:txBody>
      </p:sp>
    </p:spTree>
    <p:extLst>
      <p:ext uri="{BB962C8B-B14F-4D97-AF65-F5344CB8AC3E}">
        <p14:creationId xmlns:p14="http://schemas.microsoft.com/office/powerpoint/2010/main" val="126738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9AD1885-F5CF-4523-B516-93B940CD8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7" r="17705"/>
          <a:stretch/>
        </p:blipFill>
        <p:spPr>
          <a:xfrm>
            <a:off x="660399" y="1539875"/>
            <a:ext cx="3600001" cy="3778250"/>
          </a:xfrm>
          <a:custGeom>
            <a:avLst/>
            <a:gdLst>
              <a:gd name="connsiteX0" fmla="*/ 117396 w 3600000"/>
              <a:gd name="connsiteY0" fmla="*/ 0 h 3778250"/>
              <a:gd name="connsiteX1" fmla="*/ 3482604 w 3600000"/>
              <a:gd name="connsiteY1" fmla="*/ 0 h 3778250"/>
              <a:gd name="connsiteX2" fmla="*/ 3600000 w 3600000"/>
              <a:gd name="connsiteY2" fmla="*/ 117396 h 3778250"/>
              <a:gd name="connsiteX3" fmla="*/ 3600000 w 3600000"/>
              <a:gd name="connsiteY3" fmla="*/ 3660854 h 3778250"/>
              <a:gd name="connsiteX4" fmla="*/ 3482604 w 3600000"/>
              <a:gd name="connsiteY4" fmla="*/ 3778250 h 3778250"/>
              <a:gd name="connsiteX5" fmla="*/ 117396 w 3600000"/>
              <a:gd name="connsiteY5" fmla="*/ 3778250 h 3778250"/>
              <a:gd name="connsiteX6" fmla="*/ 0 w 3600000"/>
              <a:gd name="connsiteY6" fmla="*/ 3660854 h 3778250"/>
              <a:gd name="connsiteX7" fmla="*/ 0 w 3600000"/>
              <a:gd name="connsiteY7" fmla="*/ 117396 h 3778250"/>
              <a:gd name="connsiteX8" fmla="*/ 117396 w 3600000"/>
              <a:gd name="connsiteY8" fmla="*/ 0 h 377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0000" h="3778250">
                <a:moveTo>
                  <a:pt x="117396" y="0"/>
                </a:moveTo>
                <a:lnTo>
                  <a:pt x="3482604" y="0"/>
                </a:lnTo>
                <a:cubicBezTo>
                  <a:pt x="3547440" y="0"/>
                  <a:pt x="3600000" y="52560"/>
                  <a:pt x="3600000" y="117396"/>
                </a:cubicBezTo>
                <a:lnTo>
                  <a:pt x="3600000" y="3660854"/>
                </a:lnTo>
                <a:cubicBezTo>
                  <a:pt x="3600000" y="3725690"/>
                  <a:pt x="3547440" y="3778250"/>
                  <a:pt x="3482604" y="3778250"/>
                </a:cubicBezTo>
                <a:lnTo>
                  <a:pt x="117396" y="3778250"/>
                </a:lnTo>
                <a:cubicBezTo>
                  <a:pt x="52560" y="3778250"/>
                  <a:pt x="0" y="3725690"/>
                  <a:pt x="0" y="3660854"/>
                </a:cubicBezTo>
                <a:lnTo>
                  <a:pt x="0" y="117396"/>
                </a:lnTo>
                <a:cubicBezTo>
                  <a:pt x="0" y="52560"/>
                  <a:pt x="52560" y="0"/>
                  <a:pt x="117396" y="0"/>
                </a:cubicBezTo>
                <a:close/>
              </a:path>
            </a:pathLst>
          </a:cu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F520D0F3-BA4F-4037-AFA8-E47885972CA5}"/>
              </a:ext>
            </a:extLst>
          </p:cNvPr>
          <p:cNvSpPr/>
          <p:nvPr/>
        </p:nvSpPr>
        <p:spPr>
          <a:xfrm>
            <a:off x="4480398" y="1539875"/>
            <a:ext cx="3403527" cy="3778250"/>
          </a:xfrm>
          <a:prstGeom prst="roundRect">
            <a:avLst>
              <a:gd name="adj" fmla="val 326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D9805C19-4565-4A04-BE60-C1C0CDD8B9E1}"/>
              </a:ext>
            </a:extLst>
          </p:cNvPr>
          <p:cNvSpPr/>
          <p:nvPr/>
        </p:nvSpPr>
        <p:spPr>
          <a:xfrm>
            <a:off x="8115372" y="1539875"/>
            <a:ext cx="3403528" cy="3778250"/>
          </a:xfrm>
          <a:prstGeom prst="roundRect">
            <a:avLst>
              <a:gd name="adj" fmla="val 326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: 对角圆角 5">
            <a:extLst>
              <a:ext uri="{FF2B5EF4-FFF2-40B4-BE49-F238E27FC236}">
                <a16:creationId xmlns:a16="http://schemas.microsoft.com/office/drawing/2014/main" id="{E752C368-B681-410A-81F6-22818A03647F}"/>
              </a:ext>
            </a:extLst>
          </p:cNvPr>
          <p:cNvSpPr/>
          <p:nvPr/>
        </p:nvSpPr>
        <p:spPr>
          <a:xfrm>
            <a:off x="5270086" y="1133475"/>
            <a:ext cx="1835600" cy="571500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b="1" dirty="0"/>
              <a:t>安全理念</a:t>
            </a:r>
          </a:p>
        </p:txBody>
      </p:sp>
      <p:sp>
        <p:nvSpPr>
          <p:cNvPr id="7" name="矩形: 对角圆角 6">
            <a:extLst>
              <a:ext uri="{FF2B5EF4-FFF2-40B4-BE49-F238E27FC236}">
                <a16:creationId xmlns:a16="http://schemas.microsoft.com/office/drawing/2014/main" id="{2F28EE13-E31C-4524-9B8F-657BCC34AC44}"/>
              </a:ext>
            </a:extLst>
          </p:cNvPr>
          <p:cNvSpPr/>
          <p:nvPr/>
        </p:nvSpPr>
        <p:spPr>
          <a:xfrm>
            <a:off x="8899336" y="1133475"/>
            <a:ext cx="1835600" cy="571500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b="1" dirty="0"/>
              <a:t>专业技能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349DA62-72F9-44FF-A94D-34BA067E9EF1}"/>
              </a:ext>
            </a:extLst>
          </p:cNvPr>
          <p:cNvSpPr/>
          <p:nvPr/>
        </p:nvSpPr>
        <p:spPr>
          <a:xfrm>
            <a:off x="660400" y="1130299"/>
            <a:ext cx="2021335" cy="576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000" b="1" dirty="0"/>
              <a:t>02 </a:t>
            </a:r>
            <a:r>
              <a:rPr lang="zh-CN" altLang="en-US" sz="2000" b="1" dirty="0"/>
              <a:t>竞聘优势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767DBB0-C699-45D9-8CE8-ABAC71A56313}"/>
              </a:ext>
            </a:extLst>
          </p:cNvPr>
          <p:cNvSpPr/>
          <p:nvPr/>
        </p:nvSpPr>
        <p:spPr>
          <a:xfrm>
            <a:off x="4578634" y="1953051"/>
            <a:ext cx="3207054" cy="29518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岗位的职责就是在生产时保障的大前提就是安全，经过公司的精心培养，面对任务产，能够提前做好策划，团结队友，制定科学的策略，将风险项注意排查，清单式消除潜在隐患，保质保量的完成任务。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23EC62C-2EA4-4B2C-AFA9-AB69D13E9D00}"/>
              </a:ext>
            </a:extLst>
          </p:cNvPr>
          <p:cNvSpPr/>
          <p:nvPr/>
        </p:nvSpPr>
        <p:spPr>
          <a:xfrm>
            <a:off x="8213609" y="1953051"/>
            <a:ext cx="3207054" cy="29518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岗位的职责就是在生产时保障的大前提就是安全，经过公司的精心培养，面对任务产，能够提前做好策划，团结队友，制定科学的策略，将风险项注意排查，清单式消除潜在隐患，保质保量的完成任务。</a:t>
            </a:r>
          </a:p>
        </p:txBody>
      </p:sp>
    </p:spTree>
    <p:extLst>
      <p:ext uri="{BB962C8B-B14F-4D97-AF65-F5344CB8AC3E}">
        <p14:creationId xmlns:p14="http://schemas.microsoft.com/office/powerpoint/2010/main" val="1129957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11BAF155-B863-4862-8315-085C6AD6B46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1700" y="1866909"/>
            <a:ext cx="3002202" cy="1692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23CCB7A-D8AE-40F9-B309-E640A4ED77C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87387" y="1866909"/>
            <a:ext cx="3002202" cy="1692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0B4AE4C-3D3E-4D20-908B-1D7805C3FB3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65563" y="1866909"/>
            <a:ext cx="3002202" cy="1692000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8929A147-BCF6-4708-B7C2-80EFFA767E48}"/>
              </a:ext>
            </a:extLst>
          </p:cNvPr>
          <p:cNvSpPr/>
          <p:nvPr/>
        </p:nvSpPr>
        <p:spPr>
          <a:xfrm>
            <a:off x="660400" y="1130299"/>
            <a:ext cx="2021335" cy="54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000" b="1" dirty="0"/>
              <a:t>02 </a:t>
            </a:r>
            <a:r>
              <a:rPr lang="zh-CN" altLang="en-US" sz="2000" b="1" dirty="0"/>
              <a:t>竞聘优势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48674DE-0E6A-4DE7-AB3D-2793F3D91504}"/>
              </a:ext>
            </a:extLst>
          </p:cNvPr>
          <p:cNvSpPr/>
          <p:nvPr/>
        </p:nvSpPr>
        <p:spPr>
          <a:xfrm>
            <a:off x="901700" y="3558909"/>
            <a:ext cx="3002202" cy="16099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4967BC5-43DE-4335-8D6E-3E918B12BBC4}"/>
              </a:ext>
            </a:extLst>
          </p:cNvPr>
          <p:cNvSpPr/>
          <p:nvPr/>
        </p:nvSpPr>
        <p:spPr>
          <a:xfrm>
            <a:off x="1082001" y="4188251"/>
            <a:ext cx="2641600" cy="8744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岗位的职责就是在生产保障作业安全。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34C4969-AE95-45AD-8014-54FA199D103D}"/>
              </a:ext>
            </a:extLst>
          </p:cNvPr>
          <p:cNvSpPr txBox="1"/>
          <p:nvPr/>
        </p:nvSpPr>
        <p:spPr>
          <a:xfrm>
            <a:off x="1117069" y="3688914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技术优势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EF9C395-F083-4884-9D77-E62DC8B7D38C}"/>
              </a:ext>
            </a:extLst>
          </p:cNvPr>
          <p:cNvCxnSpPr>
            <a:cxnSpLocks/>
          </p:cNvCxnSpPr>
          <p:nvPr/>
        </p:nvCxnSpPr>
        <p:spPr>
          <a:xfrm>
            <a:off x="1216755" y="4130501"/>
            <a:ext cx="454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017CCB8E-CCFD-410C-8ED9-5B9FCC1C5854}"/>
              </a:ext>
            </a:extLst>
          </p:cNvPr>
          <p:cNvSpPr/>
          <p:nvPr/>
        </p:nvSpPr>
        <p:spPr>
          <a:xfrm>
            <a:off x="4587387" y="3558909"/>
            <a:ext cx="3002202" cy="16099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EFC89FE-22C2-43A5-8FFF-DFB80753A969}"/>
              </a:ext>
            </a:extLst>
          </p:cNvPr>
          <p:cNvSpPr/>
          <p:nvPr/>
        </p:nvSpPr>
        <p:spPr>
          <a:xfrm>
            <a:off x="4775200" y="4188251"/>
            <a:ext cx="2641600" cy="8744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岗位的职责就是在生产保障作业安全。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8693A31-CF1A-4040-8E69-FF302F0E959C}"/>
              </a:ext>
            </a:extLst>
          </p:cNvPr>
          <p:cNvSpPr txBox="1"/>
          <p:nvPr/>
        </p:nvSpPr>
        <p:spPr>
          <a:xfrm>
            <a:off x="4810268" y="3688914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能力优势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C64EE132-181B-47C6-8F47-26ECE8EB1186}"/>
              </a:ext>
            </a:extLst>
          </p:cNvPr>
          <p:cNvCxnSpPr>
            <a:cxnSpLocks/>
          </p:cNvCxnSpPr>
          <p:nvPr/>
        </p:nvCxnSpPr>
        <p:spPr>
          <a:xfrm>
            <a:off x="4909954" y="4130501"/>
            <a:ext cx="454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71FE1901-272D-41BD-A407-4F6E1C35D32D}"/>
              </a:ext>
            </a:extLst>
          </p:cNvPr>
          <p:cNvSpPr/>
          <p:nvPr/>
        </p:nvSpPr>
        <p:spPr>
          <a:xfrm>
            <a:off x="8265563" y="3558909"/>
            <a:ext cx="3002202" cy="16099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AFB8CDC-28E0-4BC0-9D7F-2D29052D5E29}"/>
              </a:ext>
            </a:extLst>
          </p:cNvPr>
          <p:cNvSpPr/>
          <p:nvPr/>
        </p:nvSpPr>
        <p:spPr>
          <a:xfrm>
            <a:off x="8445864" y="4188251"/>
            <a:ext cx="2641600" cy="8744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岗位的职责就是在生产保障作业安全。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5BF31E7-D5F8-4974-BF9F-C8CC243283A7}"/>
              </a:ext>
            </a:extLst>
          </p:cNvPr>
          <p:cNvSpPr txBox="1"/>
          <p:nvPr/>
        </p:nvSpPr>
        <p:spPr>
          <a:xfrm>
            <a:off x="8480932" y="3688914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沟通优势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79BEC302-4B01-4FD6-91A0-F17B81FBD7A4}"/>
              </a:ext>
            </a:extLst>
          </p:cNvPr>
          <p:cNvCxnSpPr>
            <a:cxnSpLocks/>
          </p:cNvCxnSpPr>
          <p:nvPr/>
        </p:nvCxnSpPr>
        <p:spPr>
          <a:xfrm>
            <a:off x="8580618" y="4130501"/>
            <a:ext cx="454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459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箭头: 五边形 14">
            <a:extLst>
              <a:ext uri="{FF2B5EF4-FFF2-40B4-BE49-F238E27FC236}">
                <a16:creationId xmlns:a16="http://schemas.microsoft.com/office/drawing/2014/main" id="{8203DC67-FC73-4FA1-9609-56D19AB299FC}"/>
              </a:ext>
            </a:extLst>
          </p:cNvPr>
          <p:cNvSpPr/>
          <p:nvPr/>
        </p:nvSpPr>
        <p:spPr>
          <a:xfrm rot="5400000">
            <a:off x="7000257" y="4246884"/>
            <a:ext cx="960699" cy="910966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箭头: 五边形 15">
            <a:extLst>
              <a:ext uri="{FF2B5EF4-FFF2-40B4-BE49-F238E27FC236}">
                <a16:creationId xmlns:a16="http://schemas.microsoft.com/office/drawing/2014/main" id="{0A535326-028E-4C70-86EB-8CE5A3FC72DC}"/>
              </a:ext>
            </a:extLst>
          </p:cNvPr>
          <p:cNvSpPr/>
          <p:nvPr/>
        </p:nvSpPr>
        <p:spPr>
          <a:xfrm rot="5400000">
            <a:off x="9757479" y="4246885"/>
            <a:ext cx="960699" cy="910966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箭头: 五边形 16">
            <a:extLst>
              <a:ext uri="{FF2B5EF4-FFF2-40B4-BE49-F238E27FC236}">
                <a16:creationId xmlns:a16="http://schemas.microsoft.com/office/drawing/2014/main" id="{B9D1CF89-C751-4CF1-A351-A3E0840D3271}"/>
              </a:ext>
            </a:extLst>
          </p:cNvPr>
          <p:cNvSpPr/>
          <p:nvPr/>
        </p:nvSpPr>
        <p:spPr>
          <a:xfrm rot="5400000">
            <a:off x="4235088" y="4246883"/>
            <a:ext cx="960699" cy="910966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箭头: 五边形 17">
            <a:extLst>
              <a:ext uri="{FF2B5EF4-FFF2-40B4-BE49-F238E27FC236}">
                <a16:creationId xmlns:a16="http://schemas.microsoft.com/office/drawing/2014/main" id="{0759E442-4F3A-4C74-A7A5-2D0DC79B9D14}"/>
              </a:ext>
            </a:extLst>
          </p:cNvPr>
          <p:cNvSpPr/>
          <p:nvPr/>
        </p:nvSpPr>
        <p:spPr>
          <a:xfrm rot="5400000">
            <a:off x="1476527" y="4246883"/>
            <a:ext cx="960699" cy="910966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771CE09E-A879-44F8-953D-F8E230FB4E18}"/>
              </a:ext>
            </a:extLst>
          </p:cNvPr>
          <p:cNvSpPr/>
          <p:nvPr/>
        </p:nvSpPr>
        <p:spPr>
          <a:xfrm>
            <a:off x="678877" y="1735733"/>
            <a:ext cx="2556000" cy="3263002"/>
          </a:xfrm>
          <a:prstGeom prst="roundRect">
            <a:avLst>
              <a:gd name="adj" fmla="val 713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1FE4070E-E68F-49C6-8C9F-8A13FC67E0EB}"/>
              </a:ext>
            </a:extLst>
          </p:cNvPr>
          <p:cNvSpPr/>
          <p:nvPr/>
        </p:nvSpPr>
        <p:spPr>
          <a:xfrm>
            <a:off x="678877" y="4306231"/>
            <a:ext cx="2556000" cy="692504"/>
          </a:xfrm>
          <a:prstGeom prst="roundRect">
            <a:avLst>
              <a:gd name="adj" fmla="val 713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94F7E0DB-1A2F-4858-B4C1-DCA2C590548F}"/>
              </a:ext>
            </a:extLst>
          </p:cNvPr>
          <p:cNvSpPr/>
          <p:nvPr/>
        </p:nvSpPr>
        <p:spPr>
          <a:xfrm>
            <a:off x="3437438" y="1735733"/>
            <a:ext cx="2556000" cy="3263002"/>
          </a:xfrm>
          <a:prstGeom prst="roundRect">
            <a:avLst>
              <a:gd name="adj" fmla="val 713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E6F2314B-D274-4893-BCD7-9F5C545F5D45}"/>
              </a:ext>
            </a:extLst>
          </p:cNvPr>
          <p:cNvSpPr/>
          <p:nvPr/>
        </p:nvSpPr>
        <p:spPr>
          <a:xfrm>
            <a:off x="3437438" y="4306231"/>
            <a:ext cx="2556000" cy="692504"/>
          </a:xfrm>
          <a:prstGeom prst="roundRect">
            <a:avLst>
              <a:gd name="adj" fmla="val 713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41052177-082D-4425-B9EB-73586AF22BE9}"/>
              </a:ext>
            </a:extLst>
          </p:cNvPr>
          <p:cNvSpPr/>
          <p:nvPr/>
        </p:nvSpPr>
        <p:spPr>
          <a:xfrm>
            <a:off x="6202608" y="1735733"/>
            <a:ext cx="2556000" cy="3263002"/>
          </a:xfrm>
          <a:prstGeom prst="roundRect">
            <a:avLst>
              <a:gd name="adj" fmla="val 713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D38E77C2-382B-4BB4-97CA-57B63A7280CD}"/>
              </a:ext>
            </a:extLst>
          </p:cNvPr>
          <p:cNvSpPr/>
          <p:nvPr/>
        </p:nvSpPr>
        <p:spPr>
          <a:xfrm>
            <a:off x="6202608" y="4306231"/>
            <a:ext cx="2556000" cy="692504"/>
          </a:xfrm>
          <a:prstGeom prst="roundRect">
            <a:avLst>
              <a:gd name="adj" fmla="val 713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CE8ADAC8-FBC3-4CA5-B0CB-DDEBD9FC957B}"/>
              </a:ext>
            </a:extLst>
          </p:cNvPr>
          <p:cNvSpPr/>
          <p:nvPr/>
        </p:nvSpPr>
        <p:spPr>
          <a:xfrm>
            <a:off x="8964472" y="1725999"/>
            <a:ext cx="2556000" cy="3272736"/>
          </a:xfrm>
          <a:prstGeom prst="roundRect">
            <a:avLst>
              <a:gd name="adj" fmla="val 713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7CA134A0-0C3A-41F0-A85D-6FD88F4FD47E}"/>
              </a:ext>
            </a:extLst>
          </p:cNvPr>
          <p:cNvSpPr/>
          <p:nvPr/>
        </p:nvSpPr>
        <p:spPr>
          <a:xfrm>
            <a:off x="8964472" y="4306231"/>
            <a:ext cx="2556000" cy="692504"/>
          </a:xfrm>
          <a:prstGeom prst="roundRect">
            <a:avLst>
              <a:gd name="adj" fmla="val 713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94D4014-CBF3-4F92-8754-F5793CAD8C64}"/>
              </a:ext>
            </a:extLst>
          </p:cNvPr>
          <p:cNvSpPr/>
          <p:nvPr/>
        </p:nvSpPr>
        <p:spPr>
          <a:xfrm>
            <a:off x="695325" y="5340978"/>
            <a:ext cx="10801350" cy="54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984E68FF-4E0E-4CB0-8EC1-B11CA7820219}"/>
              </a:ext>
            </a:extLst>
          </p:cNvPr>
          <p:cNvSpPr/>
          <p:nvPr/>
        </p:nvSpPr>
        <p:spPr>
          <a:xfrm>
            <a:off x="1850498" y="5234598"/>
            <a:ext cx="212759" cy="2127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EA0486FB-B7EF-40DB-96BC-4EBFDCBAC0AB}"/>
              </a:ext>
            </a:extLst>
          </p:cNvPr>
          <p:cNvSpPr/>
          <p:nvPr/>
        </p:nvSpPr>
        <p:spPr>
          <a:xfrm>
            <a:off x="4612363" y="5234598"/>
            <a:ext cx="212759" cy="2127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52E60BFA-B848-4D6D-A306-8502FEC1B49B}"/>
              </a:ext>
            </a:extLst>
          </p:cNvPr>
          <p:cNvSpPr/>
          <p:nvPr/>
        </p:nvSpPr>
        <p:spPr>
          <a:xfrm>
            <a:off x="7374228" y="5234598"/>
            <a:ext cx="212759" cy="2127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9E633F41-DE5B-4610-B464-FC0C29BB70C0}"/>
              </a:ext>
            </a:extLst>
          </p:cNvPr>
          <p:cNvSpPr/>
          <p:nvPr/>
        </p:nvSpPr>
        <p:spPr>
          <a:xfrm>
            <a:off x="10136093" y="5234598"/>
            <a:ext cx="212759" cy="2127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E0FA21DA-087C-471A-8804-3D738705D49E}"/>
              </a:ext>
            </a:extLst>
          </p:cNvPr>
          <p:cNvGrpSpPr/>
          <p:nvPr/>
        </p:nvGrpSpPr>
        <p:grpSpPr>
          <a:xfrm>
            <a:off x="3176389" y="5218476"/>
            <a:ext cx="436540" cy="285963"/>
            <a:chOff x="2936167" y="2944909"/>
            <a:chExt cx="436540" cy="285963"/>
          </a:xfr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40000">
                <a:schemeClr val="accent2">
                  <a:lumMod val="75000"/>
                </a:schemeClr>
              </a:gs>
              <a:gs pos="96000">
                <a:schemeClr val="accent1">
                  <a:lumMod val="90000"/>
                  <a:lumOff val="10000"/>
                </a:schemeClr>
              </a:gs>
            </a:gsLst>
            <a:lin ang="0" scaled="1"/>
            <a:tileRect/>
          </a:gradFill>
        </p:grpSpPr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EE5B383A-E097-4DEB-9291-A7E08D0BD71E}"/>
                </a:ext>
              </a:extLst>
            </p:cNvPr>
            <p:cNvSpPr/>
            <p:nvPr/>
          </p:nvSpPr>
          <p:spPr>
            <a:xfrm>
              <a:off x="3122862" y="2944909"/>
              <a:ext cx="249845" cy="285963"/>
            </a:xfrm>
            <a:prstGeom prst="chevron">
              <a:avLst>
                <a:gd name="adj" fmla="val 48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50402918-15E9-44A5-8C9C-109F6F89B20A}"/>
                </a:ext>
              </a:extLst>
            </p:cNvPr>
            <p:cNvSpPr/>
            <p:nvPr/>
          </p:nvSpPr>
          <p:spPr>
            <a:xfrm>
              <a:off x="3047968" y="3002478"/>
              <a:ext cx="149248" cy="170824"/>
            </a:xfrm>
            <a:prstGeom prst="chevron">
              <a:avLst>
                <a:gd name="adj" fmla="val 48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箭头: V 形 38">
              <a:extLst>
                <a:ext uri="{FF2B5EF4-FFF2-40B4-BE49-F238E27FC236}">
                  <a16:creationId xmlns:a16="http://schemas.microsoft.com/office/drawing/2014/main" id="{BEB0D1C0-475D-4B6C-9C02-6CF7C99A3D4B}"/>
                </a:ext>
              </a:extLst>
            </p:cNvPr>
            <p:cNvSpPr/>
            <p:nvPr/>
          </p:nvSpPr>
          <p:spPr>
            <a:xfrm>
              <a:off x="2936167" y="3002478"/>
              <a:ext cx="149248" cy="170824"/>
            </a:xfrm>
            <a:prstGeom prst="chevron">
              <a:avLst>
                <a:gd name="adj" fmla="val 48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336DA588-82FC-4FBD-A290-EE9FD5E13DD4}"/>
              </a:ext>
            </a:extLst>
          </p:cNvPr>
          <p:cNvGrpSpPr/>
          <p:nvPr/>
        </p:nvGrpSpPr>
        <p:grpSpPr>
          <a:xfrm>
            <a:off x="5877730" y="5218476"/>
            <a:ext cx="436540" cy="285963"/>
            <a:chOff x="2936167" y="2944909"/>
            <a:chExt cx="436540" cy="285963"/>
          </a:xfr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40000">
                <a:schemeClr val="accent2">
                  <a:lumMod val="75000"/>
                </a:schemeClr>
              </a:gs>
              <a:gs pos="96000">
                <a:schemeClr val="accent1">
                  <a:lumMod val="90000"/>
                  <a:lumOff val="10000"/>
                </a:schemeClr>
              </a:gs>
            </a:gsLst>
            <a:lin ang="0" scaled="1"/>
            <a:tileRect/>
          </a:gradFill>
        </p:grpSpPr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7E8A9991-D765-4958-9B15-84B0DB95D32E}"/>
                </a:ext>
              </a:extLst>
            </p:cNvPr>
            <p:cNvSpPr/>
            <p:nvPr/>
          </p:nvSpPr>
          <p:spPr>
            <a:xfrm>
              <a:off x="3122862" y="2944909"/>
              <a:ext cx="249845" cy="285963"/>
            </a:xfrm>
            <a:prstGeom prst="chevron">
              <a:avLst>
                <a:gd name="adj" fmla="val 48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57EECAD7-A457-4A49-B6BC-2C21C1768BA2}"/>
                </a:ext>
              </a:extLst>
            </p:cNvPr>
            <p:cNvSpPr/>
            <p:nvPr/>
          </p:nvSpPr>
          <p:spPr>
            <a:xfrm>
              <a:off x="3047968" y="3002478"/>
              <a:ext cx="149248" cy="170824"/>
            </a:xfrm>
            <a:prstGeom prst="chevron">
              <a:avLst>
                <a:gd name="adj" fmla="val 48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4FBC6E32-97EE-482D-A798-DDD1928E4B40}"/>
                </a:ext>
              </a:extLst>
            </p:cNvPr>
            <p:cNvSpPr/>
            <p:nvPr/>
          </p:nvSpPr>
          <p:spPr>
            <a:xfrm>
              <a:off x="2936167" y="3002478"/>
              <a:ext cx="149248" cy="170824"/>
            </a:xfrm>
            <a:prstGeom prst="chevron">
              <a:avLst>
                <a:gd name="adj" fmla="val 48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800456BA-2D67-481B-8796-93F603CA6C4F}"/>
              </a:ext>
            </a:extLst>
          </p:cNvPr>
          <p:cNvGrpSpPr/>
          <p:nvPr/>
        </p:nvGrpSpPr>
        <p:grpSpPr>
          <a:xfrm>
            <a:off x="8584407" y="5218476"/>
            <a:ext cx="436540" cy="285963"/>
            <a:chOff x="2936167" y="2944909"/>
            <a:chExt cx="436540" cy="285963"/>
          </a:xfr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40000">
                <a:schemeClr val="accent2">
                  <a:lumMod val="75000"/>
                </a:schemeClr>
              </a:gs>
              <a:gs pos="96000">
                <a:schemeClr val="accent1">
                  <a:lumMod val="90000"/>
                  <a:lumOff val="10000"/>
                </a:schemeClr>
              </a:gs>
            </a:gsLst>
            <a:lin ang="0" scaled="1"/>
            <a:tileRect/>
          </a:gradFill>
        </p:grpSpPr>
        <p:sp>
          <p:nvSpPr>
            <p:cNvPr id="45" name="箭头: V 形 44">
              <a:extLst>
                <a:ext uri="{FF2B5EF4-FFF2-40B4-BE49-F238E27FC236}">
                  <a16:creationId xmlns:a16="http://schemas.microsoft.com/office/drawing/2014/main" id="{D2306173-3378-4C24-984C-77F17E482DDF}"/>
                </a:ext>
              </a:extLst>
            </p:cNvPr>
            <p:cNvSpPr/>
            <p:nvPr/>
          </p:nvSpPr>
          <p:spPr>
            <a:xfrm>
              <a:off x="3122862" y="2944909"/>
              <a:ext cx="249845" cy="285963"/>
            </a:xfrm>
            <a:prstGeom prst="chevron">
              <a:avLst>
                <a:gd name="adj" fmla="val 48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箭头: V 形 45">
              <a:extLst>
                <a:ext uri="{FF2B5EF4-FFF2-40B4-BE49-F238E27FC236}">
                  <a16:creationId xmlns:a16="http://schemas.microsoft.com/office/drawing/2014/main" id="{5662A187-4D09-47B4-9292-0CA8198EC223}"/>
                </a:ext>
              </a:extLst>
            </p:cNvPr>
            <p:cNvSpPr/>
            <p:nvPr/>
          </p:nvSpPr>
          <p:spPr>
            <a:xfrm>
              <a:off x="3047968" y="3002478"/>
              <a:ext cx="149248" cy="170824"/>
            </a:xfrm>
            <a:prstGeom prst="chevron">
              <a:avLst>
                <a:gd name="adj" fmla="val 48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箭头: V 形 46">
              <a:extLst>
                <a:ext uri="{FF2B5EF4-FFF2-40B4-BE49-F238E27FC236}">
                  <a16:creationId xmlns:a16="http://schemas.microsoft.com/office/drawing/2014/main" id="{05014A20-79F6-4ED2-8F31-2631C26DDB45}"/>
                </a:ext>
              </a:extLst>
            </p:cNvPr>
            <p:cNvSpPr/>
            <p:nvPr/>
          </p:nvSpPr>
          <p:spPr>
            <a:xfrm>
              <a:off x="2936167" y="3002478"/>
              <a:ext cx="149248" cy="170824"/>
            </a:xfrm>
            <a:prstGeom prst="chevron">
              <a:avLst>
                <a:gd name="adj" fmla="val 482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B9CF5BC0-56DA-4816-80D1-E64A9CEF2DA5}"/>
              </a:ext>
            </a:extLst>
          </p:cNvPr>
          <p:cNvSpPr txBox="1"/>
          <p:nvPr/>
        </p:nvSpPr>
        <p:spPr>
          <a:xfrm>
            <a:off x="830168" y="4418357"/>
            <a:ext cx="225341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性格优势</a:t>
            </a:r>
            <a:endParaRPr lang="en-US" altLang="zh-CN" sz="2000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86A36E26-E46A-4CC4-B618-1DF9F2370D04}"/>
              </a:ext>
            </a:extLst>
          </p:cNvPr>
          <p:cNvSpPr/>
          <p:nvPr/>
        </p:nvSpPr>
        <p:spPr>
          <a:xfrm>
            <a:off x="772520" y="2374977"/>
            <a:ext cx="2318418" cy="180192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制定科学的策略，将风险项注意排查，清单式消除潜在隐患，保质保量的完成任务。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14776BE4-DD41-421C-AB2B-982E73414F2F}"/>
              </a:ext>
            </a:extLst>
          </p:cNvPr>
          <p:cNvCxnSpPr>
            <a:cxnSpLocks/>
          </p:cNvCxnSpPr>
          <p:nvPr/>
        </p:nvCxnSpPr>
        <p:spPr>
          <a:xfrm>
            <a:off x="1632870" y="2317827"/>
            <a:ext cx="64801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>
            <a:extLst>
              <a:ext uri="{FF2B5EF4-FFF2-40B4-BE49-F238E27FC236}">
                <a16:creationId xmlns:a16="http://schemas.microsoft.com/office/drawing/2014/main" id="{AA975CB8-FA35-40C4-92F9-20500A6A39CC}"/>
              </a:ext>
            </a:extLst>
          </p:cNvPr>
          <p:cNvSpPr txBox="1"/>
          <p:nvPr/>
        </p:nvSpPr>
        <p:spPr>
          <a:xfrm>
            <a:off x="3588729" y="4418357"/>
            <a:ext cx="225341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技术优势</a:t>
            </a:r>
            <a:endParaRPr lang="en-US" altLang="zh-CN" sz="2000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87BF6330-385D-426D-9262-B5CC4FA7C63F}"/>
              </a:ext>
            </a:extLst>
          </p:cNvPr>
          <p:cNvSpPr txBox="1"/>
          <p:nvPr/>
        </p:nvSpPr>
        <p:spPr>
          <a:xfrm>
            <a:off x="6353899" y="4418357"/>
            <a:ext cx="225341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沟通优势</a:t>
            </a:r>
            <a:endParaRPr lang="en-US" altLang="zh-CN" sz="2000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3C856237-56EA-46A3-A767-2C3049554EB6}"/>
              </a:ext>
            </a:extLst>
          </p:cNvPr>
          <p:cNvSpPr txBox="1"/>
          <p:nvPr/>
        </p:nvSpPr>
        <p:spPr>
          <a:xfrm>
            <a:off x="9115764" y="4418357"/>
            <a:ext cx="225341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+mn-ea"/>
                <a:cs typeface="Arial" pitchFamily="34" charset="0"/>
              </a:defRPr>
            </a:lvl1pPr>
          </a:lstStyle>
          <a:p>
            <a:r>
              <a:rPr lang="zh-CN" altLang="en-US" dirty="0"/>
              <a:t>能力优势</a:t>
            </a:r>
            <a:endParaRPr lang="en-US" altLang="zh-CN" dirty="0"/>
          </a:p>
        </p:txBody>
      </p:sp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4E9FC928-8241-4A07-A086-37CDDD2695C6}"/>
              </a:ext>
            </a:extLst>
          </p:cNvPr>
          <p:cNvSpPr/>
          <p:nvPr/>
        </p:nvSpPr>
        <p:spPr>
          <a:xfrm>
            <a:off x="660400" y="1130299"/>
            <a:ext cx="2021335" cy="54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000" b="1" dirty="0"/>
              <a:t>02 </a:t>
            </a:r>
            <a:r>
              <a:rPr lang="zh-CN" altLang="en-US" sz="2000" b="1" dirty="0"/>
              <a:t>竞聘优势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56F8992-70DE-4F6F-9921-1044B84FED21}"/>
              </a:ext>
            </a:extLst>
          </p:cNvPr>
          <p:cNvSpPr txBox="1"/>
          <p:nvPr/>
        </p:nvSpPr>
        <p:spPr>
          <a:xfrm>
            <a:off x="1693023" y="1818989"/>
            <a:ext cx="52770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</a:rPr>
              <a:t>01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DC85FFD3-4DEE-44ED-BF42-FEF3D5211F35}"/>
              </a:ext>
            </a:extLst>
          </p:cNvPr>
          <p:cNvSpPr/>
          <p:nvPr/>
        </p:nvSpPr>
        <p:spPr>
          <a:xfrm>
            <a:off x="3532734" y="2374977"/>
            <a:ext cx="2318418" cy="180192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制定科学的策略，将风险项注意排查，清单式消除潜在隐患，保质保量的完成任务。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0D61F15A-542E-453B-B650-D3CF1C1DCF0C}"/>
              </a:ext>
            </a:extLst>
          </p:cNvPr>
          <p:cNvCxnSpPr>
            <a:cxnSpLocks/>
          </p:cNvCxnSpPr>
          <p:nvPr/>
        </p:nvCxnSpPr>
        <p:spPr>
          <a:xfrm>
            <a:off x="4393084" y="2317827"/>
            <a:ext cx="64801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文本框 80">
            <a:extLst>
              <a:ext uri="{FF2B5EF4-FFF2-40B4-BE49-F238E27FC236}">
                <a16:creationId xmlns:a16="http://schemas.microsoft.com/office/drawing/2014/main" id="{2B4E34A1-DBB2-4383-99CF-44CD1132C436}"/>
              </a:ext>
            </a:extLst>
          </p:cNvPr>
          <p:cNvSpPr txBox="1"/>
          <p:nvPr/>
        </p:nvSpPr>
        <p:spPr>
          <a:xfrm>
            <a:off x="4453237" y="1818989"/>
            <a:ext cx="52770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</a:rPr>
              <a:t>02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E48251B4-D6E5-4212-BA70-0A15DD260269}"/>
              </a:ext>
            </a:extLst>
          </p:cNvPr>
          <p:cNvSpPr/>
          <p:nvPr/>
        </p:nvSpPr>
        <p:spPr>
          <a:xfrm>
            <a:off x="6294598" y="2374977"/>
            <a:ext cx="2318418" cy="180192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制定科学的策略，将风险项注意排查，清单式消除潜在隐患，保质保量的完成任务。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AD529D25-FA01-49B3-82D3-8929C1F9EA08}"/>
              </a:ext>
            </a:extLst>
          </p:cNvPr>
          <p:cNvCxnSpPr>
            <a:cxnSpLocks/>
          </p:cNvCxnSpPr>
          <p:nvPr/>
        </p:nvCxnSpPr>
        <p:spPr>
          <a:xfrm>
            <a:off x="7154948" y="2317827"/>
            <a:ext cx="64801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文本框 86">
            <a:extLst>
              <a:ext uri="{FF2B5EF4-FFF2-40B4-BE49-F238E27FC236}">
                <a16:creationId xmlns:a16="http://schemas.microsoft.com/office/drawing/2014/main" id="{44AB2FD4-55EA-4A57-99CC-5092A19180C9}"/>
              </a:ext>
            </a:extLst>
          </p:cNvPr>
          <p:cNvSpPr txBox="1"/>
          <p:nvPr/>
        </p:nvSpPr>
        <p:spPr>
          <a:xfrm>
            <a:off x="7215101" y="1818989"/>
            <a:ext cx="52770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</a:rPr>
              <a:t>03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AE384FA4-2374-4D83-9CD4-F4D6E90473E4}"/>
              </a:ext>
            </a:extLst>
          </p:cNvPr>
          <p:cNvSpPr/>
          <p:nvPr/>
        </p:nvSpPr>
        <p:spPr>
          <a:xfrm>
            <a:off x="9050765" y="2374977"/>
            <a:ext cx="2318418" cy="180192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制定科学的策略，将风险项注意排查，清单式消除潜在隐患，保质保量的完成任务。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99598315-832F-4687-80ED-CB45481071EA}"/>
              </a:ext>
            </a:extLst>
          </p:cNvPr>
          <p:cNvCxnSpPr>
            <a:cxnSpLocks/>
          </p:cNvCxnSpPr>
          <p:nvPr/>
        </p:nvCxnSpPr>
        <p:spPr>
          <a:xfrm>
            <a:off x="9911115" y="2317827"/>
            <a:ext cx="64801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文本框 89">
            <a:extLst>
              <a:ext uri="{FF2B5EF4-FFF2-40B4-BE49-F238E27FC236}">
                <a16:creationId xmlns:a16="http://schemas.microsoft.com/office/drawing/2014/main" id="{D14A2B11-3F40-4A52-B668-64A9A867A75F}"/>
              </a:ext>
            </a:extLst>
          </p:cNvPr>
          <p:cNvSpPr txBox="1"/>
          <p:nvPr/>
        </p:nvSpPr>
        <p:spPr>
          <a:xfrm>
            <a:off x="9971268" y="1818989"/>
            <a:ext cx="52770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</a:rPr>
              <a:t>04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79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BFB3C829-8B91-4912-B7C5-520C48A40B7B}"/>
              </a:ext>
            </a:extLst>
          </p:cNvPr>
          <p:cNvSpPr/>
          <p:nvPr/>
        </p:nvSpPr>
        <p:spPr>
          <a:xfrm>
            <a:off x="660400" y="1130299"/>
            <a:ext cx="2021335" cy="54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000" b="1" dirty="0"/>
              <a:t>02 </a:t>
            </a:r>
            <a:r>
              <a:rPr lang="zh-CN" altLang="en-US" sz="2000" b="1" dirty="0"/>
              <a:t>竞聘优势</a:t>
            </a:r>
          </a:p>
        </p:txBody>
      </p:sp>
      <p:sp>
        <p:nvSpPr>
          <p:cNvPr id="2" name="流程图: 数据 1">
            <a:extLst>
              <a:ext uri="{FF2B5EF4-FFF2-40B4-BE49-F238E27FC236}">
                <a16:creationId xmlns:a16="http://schemas.microsoft.com/office/drawing/2014/main" id="{D96EE947-996B-4EBC-8030-005C511EBFFD}"/>
              </a:ext>
            </a:extLst>
          </p:cNvPr>
          <p:cNvSpPr/>
          <p:nvPr/>
        </p:nvSpPr>
        <p:spPr>
          <a:xfrm>
            <a:off x="1511822" y="1981200"/>
            <a:ext cx="2882378" cy="2895600"/>
          </a:xfrm>
          <a:prstGeom prst="flowChartInputOutp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02D495A-43BB-4FFF-A23B-C37C71F53D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21" r="21821"/>
          <a:stretch/>
        </p:blipFill>
        <p:spPr>
          <a:xfrm>
            <a:off x="734325" y="2870197"/>
            <a:ext cx="1724665" cy="1724665"/>
          </a:xfrm>
          <a:prstGeom prst="ellipse">
            <a:avLst/>
          </a:prstGeom>
        </p:spPr>
      </p:pic>
      <p:sp>
        <p:nvSpPr>
          <p:cNvPr id="9" name="流程图: 数据 8">
            <a:extLst>
              <a:ext uri="{FF2B5EF4-FFF2-40B4-BE49-F238E27FC236}">
                <a16:creationId xmlns:a16="http://schemas.microsoft.com/office/drawing/2014/main" id="{99445E0B-95A7-4AF5-8084-A8F302E3D3E3}"/>
              </a:ext>
            </a:extLst>
          </p:cNvPr>
          <p:cNvSpPr/>
          <p:nvPr/>
        </p:nvSpPr>
        <p:spPr>
          <a:xfrm>
            <a:off x="5074172" y="1981200"/>
            <a:ext cx="2882378" cy="2895600"/>
          </a:xfrm>
          <a:prstGeom prst="flowChartInputOutp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D0E9645-D8F0-4133-BA28-C19AB82E82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21" r="21821"/>
          <a:stretch/>
        </p:blipFill>
        <p:spPr>
          <a:xfrm>
            <a:off x="4296675" y="2870197"/>
            <a:ext cx="1724665" cy="1724665"/>
          </a:xfrm>
          <a:prstGeom prst="ellipse">
            <a:avLst/>
          </a:prstGeom>
        </p:spPr>
      </p:pic>
      <p:sp>
        <p:nvSpPr>
          <p:cNvPr id="12" name="流程图: 数据 11">
            <a:extLst>
              <a:ext uri="{FF2B5EF4-FFF2-40B4-BE49-F238E27FC236}">
                <a16:creationId xmlns:a16="http://schemas.microsoft.com/office/drawing/2014/main" id="{0AAF76AC-5E53-4230-9F26-2582D7E6E55A}"/>
              </a:ext>
            </a:extLst>
          </p:cNvPr>
          <p:cNvSpPr/>
          <p:nvPr/>
        </p:nvSpPr>
        <p:spPr>
          <a:xfrm>
            <a:off x="8636522" y="1981200"/>
            <a:ext cx="2882378" cy="2895600"/>
          </a:xfrm>
          <a:prstGeom prst="flowChartInputOutp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31E1425-3018-491B-83FF-A984694FC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21" r="21821"/>
          <a:stretch/>
        </p:blipFill>
        <p:spPr>
          <a:xfrm>
            <a:off x="7859025" y="2870197"/>
            <a:ext cx="1724665" cy="1724665"/>
          </a:xfrm>
          <a:prstGeom prst="ellipse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0272BC1-D2D3-4E2F-B80D-836EB534877A}"/>
              </a:ext>
            </a:extLst>
          </p:cNvPr>
          <p:cNvSpPr/>
          <p:nvPr/>
        </p:nvSpPr>
        <p:spPr>
          <a:xfrm>
            <a:off x="2608310" y="2712796"/>
            <a:ext cx="1192441" cy="208216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团结队友制定科学的策略保质保量完成任务。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D3C4414-5155-4F28-A5BD-C7EEF3E2655E}"/>
              </a:ext>
            </a:extLst>
          </p:cNvPr>
          <p:cNvSpPr txBox="1"/>
          <p:nvPr/>
        </p:nvSpPr>
        <p:spPr>
          <a:xfrm>
            <a:off x="2608310" y="2007025"/>
            <a:ext cx="470000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</a:rPr>
              <a:t>01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95D4CEE-DC6B-485B-9F2B-D5C4F23A3023}"/>
              </a:ext>
            </a:extLst>
          </p:cNvPr>
          <p:cNvSpPr txBox="1"/>
          <p:nvPr/>
        </p:nvSpPr>
        <p:spPr>
          <a:xfrm>
            <a:off x="2597737" y="2432960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勇敢执着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6CA5488-A892-4081-A745-87E693E1ABA8}"/>
              </a:ext>
            </a:extLst>
          </p:cNvPr>
          <p:cNvCxnSpPr>
            <a:cxnSpLocks/>
          </p:cNvCxnSpPr>
          <p:nvPr/>
        </p:nvCxnSpPr>
        <p:spPr>
          <a:xfrm>
            <a:off x="2720087" y="2400831"/>
            <a:ext cx="3932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0C96E846-C17E-4812-B857-1A3AB5129CE5}"/>
              </a:ext>
            </a:extLst>
          </p:cNvPr>
          <p:cNvSpPr/>
          <p:nvPr/>
        </p:nvSpPr>
        <p:spPr>
          <a:xfrm>
            <a:off x="6175359" y="2712796"/>
            <a:ext cx="1192441" cy="216400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团结队友制定科学的策略保质保量完成任务。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86AE4B0-F3E5-4987-9C2C-3E1D4B40BD85}"/>
              </a:ext>
            </a:extLst>
          </p:cNvPr>
          <p:cNvSpPr txBox="1"/>
          <p:nvPr/>
        </p:nvSpPr>
        <p:spPr>
          <a:xfrm>
            <a:off x="6175359" y="2007025"/>
            <a:ext cx="470000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</a:rPr>
              <a:t>02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7507318-2802-468C-A991-0EAF28A7112A}"/>
              </a:ext>
            </a:extLst>
          </p:cNvPr>
          <p:cNvSpPr txBox="1"/>
          <p:nvPr/>
        </p:nvSpPr>
        <p:spPr>
          <a:xfrm>
            <a:off x="6164786" y="2432960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责任担当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7E7CB1A0-5890-45C0-8E6F-E219A1B8D513}"/>
              </a:ext>
            </a:extLst>
          </p:cNvPr>
          <p:cNvCxnSpPr>
            <a:cxnSpLocks/>
          </p:cNvCxnSpPr>
          <p:nvPr/>
        </p:nvCxnSpPr>
        <p:spPr>
          <a:xfrm>
            <a:off x="6287136" y="2400831"/>
            <a:ext cx="3932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041E8C26-1227-4756-947D-F9A91E1AC504}"/>
              </a:ext>
            </a:extLst>
          </p:cNvPr>
          <p:cNvSpPr/>
          <p:nvPr/>
        </p:nvSpPr>
        <p:spPr>
          <a:xfrm>
            <a:off x="9745106" y="2712796"/>
            <a:ext cx="1192441" cy="216400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团结队友制定科学的策略保质保量完成任务。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F4F620E-545B-4BC4-B0D1-1DDB6689F765}"/>
              </a:ext>
            </a:extLst>
          </p:cNvPr>
          <p:cNvSpPr txBox="1"/>
          <p:nvPr/>
        </p:nvSpPr>
        <p:spPr>
          <a:xfrm>
            <a:off x="9745106" y="2007025"/>
            <a:ext cx="470000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</a:rPr>
              <a:t>03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39E1363-DF58-4470-94E0-35C97A5CD849}"/>
              </a:ext>
            </a:extLst>
          </p:cNvPr>
          <p:cNvSpPr txBox="1"/>
          <p:nvPr/>
        </p:nvSpPr>
        <p:spPr>
          <a:xfrm>
            <a:off x="9734533" y="2432960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合伙共赢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98BF31F1-1B1F-447F-8D4E-9B7EB35EED16}"/>
              </a:ext>
            </a:extLst>
          </p:cNvPr>
          <p:cNvCxnSpPr>
            <a:cxnSpLocks/>
          </p:cNvCxnSpPr>
          <p:nvPr/>
        </p:nvCxnSpPr>
        <p:spPr>
          <a:xfrm>
            <a:off x="9856883" y="2400831"/>
            <a:ext cx="3932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515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CA70BDC-16F4-4F99-A76E-0C4EA519DA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0F6BB0-CD94-481C-B45B-2E357E3BB3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岗位认知</a:t>
            </a:r>
          </a:p>
        </p:txBody>
      </p:sp>
    </p:spTree>
    <p:extLst>
      <p:ext uri="{BB962C8B-B14F-4D97-AF65-F5344CB8AC3E}">
        <p14:creationId xmlns:p14="http://schemas.microsoft.com/office/powerpoint/2010/main" val="2646347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CFD4FC4-09B3-4675-A279-0149DCAFD44F}"/>
              </a:ext>
            </a:extLst>
          </p:cNvPr>
          <p:cNvCxnSpPr>
            <a:cxnSpLocks/>
          </p:cNvCxnSpPr>
          <p:nvPr/>
        </p:nvCxnSpPr>
        <p:spPr>
          <a:xfrm>
            <a:off x="734325" y="3246117"/>
            <a:ext cx="10695675" cy="0"/>
          </a:xfrm>
          <a:prstGeom prst="line">
            <a:avLst/>
          </a:prstGeom>
          <a:ln w="508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241F774-CD00-4540-BA97-A553B17788EB}"/>
              </a:ext>
            </a:extLst>
          </p:cNvPr>
          <p:cNvSpPr/>
          <p:nvPr/>
        </p:nvSpPr>
        <p:spPr>
          <a:xfrm>
            <a:off x="660400" y="1130299"/>
            <a:ext cx="2021335" cy="54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000" b="1" dirty="0"/>
              <a:t>03 </a:t>
            </a:r>
            <a:r>
              <a:rPr lang="zh-CN" altLang="en-US" sz="2000" b="1" dirty="0"/>
              <a:t>岗位认知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A458C11B-6285-471C-A46F-EBD37639F57B}"/>
              </a:ext>
            </a:extLst>
          </p:cNvPr>
          <p:cNvSpPr/>
          <p:nvPr/>
        </p:nvSpPr>
        <p:spPr>
          <a:xfrm>
            <a:off x="1988887" y="2747045"/>
            <a:ext cx="998144" cy="99814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2545C07-317F-47DD-B1C7-2DDFFF0B3A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1821" r="21821"/>
          <a:stretch/>
        </p:blipFill>
        <p:spPr>
          <a:xfrm>
            <a:off x="2087870" y="2846028"/>
            <a:ext cx="800178" cy="800178"/>
          </a:xfrm>
          <a:prstGeom prst="ellipse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29812826-F521-4A18-89D8-7892492DDA9E}"/>
              </a:ext>
            </a:extLst>
          </p:cNvPr>
          <p:cNvSpPr/>
          <p:nvPr/>
        </p:nvSpPr>
        <p:spPr>
          <a:xfrm>
            <a:off x="5547437" y="2747045"/>
            <a:ext cx="998144" cy="99814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B20A7A6-0E3E-4791-AC04-B8EA4D9804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1821" r="21821"/>
          <a:stretch/>
        </p:blipFill>
        <p:spPr>
          <a:xfrm>
            <a:off x="5646420" y="2846028"/>
            <a:ext cx="800178" cy="800178"/>
          </a:xfrm>
          <a:prstGeom prst="ellipse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CAC0F6B0-7800-489F-8E42-988F15B7930F}"/>
              </a:ext>
            </a:extLst>
          </p:cNvPr>
          <p:cNvSpPr/>
          <p:nvPr/>
        </p:nvSpPr>
        <p:spPr>
          <a:xfrm>
            <a:off x="9105986" y="2747045"/>
            <a:ext cx="998144" cy="99814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D0CE5B8-3E4A-4016-A792-09F0DC8484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1821" r="21821"/>
          <a:stretch/>
        </p:blipFill>
        <p:spPr>
          <a:xfrm>
            <a:off x="9204969" y="2846028"/>
            <a:ext cx="800178" cy="800178"/>
          </a:xfrm>
          <a:prstGeom prst="ellipse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589DF914-D4C6-4155-90D0-FF7C1141698D}"/>
              </a:ext>
            </a:extLst>
          </p:cNvPr>
          <p:cNvSpPr/>
          <p:nvPr/>
        </p:nvSpPr>
        <p:spPr>
          <a:xfrm>
            <a:off x="734255" y="3784685"/>
            <a:ext cx="3507408" cy="12344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团结队友，制定科学的策略，将风险项注意排查，清单式消除潜在隐患，保质保量的完成任务。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9860927-BFE6-4D5A-8234-870BDD90BBAD}"/>
              </a:ext>
            </a:extLst>
          </p:cNvPr>
          <p:cNvSpPr/>
          <p:nvPr/>
        </p:nvSpPr>
        <p:spPr>
          <a:xfrm>
            <a:off x="4292805" y="1413622"/>
            <a:ext cx="3507408" cy="12344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团结队友，制定科学的策略，将风险项注意排查，清单式消除潜在隐患，保质保量的完成任务。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2FBDB7D-454A-4371-B575-BFC049313296}"/>
              </a:ext>
            </a:extLst>
          </p:cNvPr>
          <p:cNvSpPr/>
          <p:nvPr/>
        </p:nvSpPr>
        <p:spPr>
          <a:xfrm>
            <a:off x="7851354" y="3784685"/>
            <a:ext cx="3507408" cy="12344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团结队友，制定科学的策略，将风险项注意排查，清单式消除潜在隐患，保质保量的完成任务。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2B622A7-02FE-454C-B3D5-A945B899C0A9}"/>
              </a:ext>
            </a:extLst>
          </p:cNvPr>
          <p:cNvSpPr txBox="1"/>
          <p:nvPr/>
        </p:nvSpPr>
        <p:spPr>
          <a:xfrm>
            <a:off x="2195250" y="2984507"/>
            <a:ext cx="58541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</a:rPr>
              <a:t>01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07499E1-F84F-4217-B5DF-5C3C259337E9}"/>
              </a:ext>
            </a:extLst>
          </p:cNvPr>
          <p:cNvSpPr txBox="1"/>
          <p:nvPr/>
        </p:nvSpPr>
        <p:spPr>
          <a:xfrm>
            <a:off x="5753800" y="2984507"/>
            <a:ext cx="58541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</a:rPr>
              <a:t>02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313B643-758F-47D7-8CBC-C6FF4D373DBC}"/>
              </a:ext>
            </a:extLst>
          </p:cNvPr>
          <p:cNvSpPr txBox="1"/>
          <p:nvPr/>
        </p:nvSpPr>
        <p:spPr>
          <a:xfrm>
            <a:off x="9312349" y="2984507"/>
            <a:ext cx="58541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</a:rPr>
              <a:t>03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29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8041CCE7-1171-45DE-94A6-D2176177D728}"/>
              </a:ext>
            </a:extLst>
          </p:cNvPr>
          <p:cNvSpPr/>
          <p:nvPr/>
        </p:nvSpPr>
        <p:spPr>
          <a:xfrm>
            <a:off x="5749000" y="4206897"/>
            <a:ext cx="5769900" cy="1059877"/>
          </a:xfrm>
          <a:prstGeom prst="roundRect">
            <a:avLst>
              <a:gd name="adj" fmla="val 7778"/>
            </a:avLst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C5CE7C02-FA34-4445-A907-C371EA907F25}"/>
              </a:ext>
            </a:extLst>
          </p:cNvPr>
          <p:cNvSpPr/>
          <p:nvPr/>
        </p:nvSpPr>
        <p:spPr>
          <a:xfrm>
            <a:off x="5766780" y="3113646"/>
            <a:ext cx="5752120" cy="669083"/>
          </a:xfrm>
          <a:prstGeom prst="roundRect">
            <a:avLst>
              <a:gd name="adj" fmla="val 7778"/>
            </a:avLst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BD4E6E66-0E2D-47B7-BF17-BF3D29D39739}"/>
              </a:ext>
            </a:extLst>
          </p:cNvPr>
          <p:cNvSpPr/>
          <p:nvPr/>
        </p:nvSpPr>
        <p:spPr>
          <a:xfrm>
            <a:off x="5766780" y="1544643"/>
            <a:ext cx="5747494" cy="1059876"/>
          </a:xfrm>
          <a:prstGeom prst="roundRect">
            <a:avLst>
              <a:gd name="adj" fmla="val 7778"/>
            </a:avLst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: 对角圆角 5">
            <a:extLst>
              <a:ext uri="{FF2B5EF4-FFF2-40B4-BE49-F238E27FC236}">
                <a16:creationId xmlns:a16="http://schemas.microsoft.com/office/drawing/2014/main" id="{E752C368-B681-410A-81F6-22818A03647F}"/>
              </a:ext>
            </a:extLst>
          </p:cNvPr>
          <p:cNvSpPr/>
          <p:nvPr/>
        </p:nvSpPr>
        <p:spPr>
          <a:xfrm>
            <a:off x="5766780" y="1138300"/>
            <a:ext cx="2123440" cy="498829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b="1" dirty="0"/>
              <a:t>班组日常管理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0DB98F6-5B35-479B-A58D-FEF0966FF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9"/>
          <a:stretch/>
        </p:blipFill>
        <p:spPr>
          <a:xfrm>
            <a:off x="673099" y="1670300"/>
            <a:ext cx="4736517" cy="3572758"/>
          </a:xfrm>
          <a:prstGeom prst="rect">
            <a:avLst/>
          </a:prstGeom>
        </p:spPr>
      </p:pic>
      <p:sp>
        <p:nvSpPr>
          <p:cNvPr id="16" name="矩形: 对角圆角 15">
            <a:extLst>
              <a:ext uri="{FF2B5EF4-FFF2-40B4-BE49-F238E27FC236}">
                <a16:creationId xmlns:a16="http://schemas.microsoft.com/office/drawing/2014/main" id="{F05D6A5A-B0B9-4A5D-BB66-E77177E6F741}"/>
              </a:ext>
            </a:extLst>
          </p:cNvPr>
          <p:cNvSpPr/>
          <p:nvPr/>
        </p:nvSpPr>
        <p:spPr>
          <a:xfrm>
            <a:off x="5766780" y="2687884"/>
            <a:ext cx="2123440" cy="498829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b="1" dirty="0"/>
              <a:t>日常安全管理</a:t>
            </a:r>
          </a:p>
        </p:txBody>
      </p:sp>
      <p:sp>
        <p:nvSpPr>
          <p:cNvPr id="18" name="矩形: 对角圆角 17">
            <a:extLst>
              <a:ext uri="{FF2B5EF4-FFF2-40B4-BE49-F238E27FC236}">
                <a16:creationId xmlns:a16="http://schemas.microsoft.com/office/drawing/2014/main" id="{4A40B3FB-D431-4159-B3CE-A5F929BE8B0A}"/>
              </a:ext>
            </a:extLst>
          </p:cNvPr>
          <p:cNvSpPr/>
          <p:nvPr/>
        </p:nvSpPr>
        <p:spPr>
          <a:xfrm>
            <a:off x="5749000" y="3884096"/>
            <a:ext cx="2123440" cy="498829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b="1" dirty="0"/>
              <a:t>上下拉通纽带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586E7B8-617A-4D82-8353-9DD741A40472}"/>
              </a:ext>
            </a:extLst>
          </p:cNvPr>
          <p:cNvSpPr/>
          <p:nvPr/>
        </p:nvSpPr>
        <p:spPr>
          <a:xfrm>
            <a:off x="5915672" y="1644631"/>
            <a:ext cx="5006328" cy="8744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以</a:t>
            </a:r>
            <a:r>
              <a:rPr lang="en-US" altLang="zh-CN" dirty="0">
                <a:solidFill>
                  <a:schemeClr val="accent1"/>
                </a:solidFill>
                <a:latin typeface="+mn-ea"/>
              </a:rPr>
              <a:t>5</a:t>
            </a:r>
            <a:r>
              <a:rPr lang="zh-CN" altLang="en-US" dirty="0">
                <a:solidFill>
                  <a:schemeClr val="accent1"/>
                </a:solidFill>
                <a:latin typeface="+mn-ea"/>
              </a:rPr>
              <a:t>大员为核心的管理模式，秉承五型班组建设的原则，班组成员各司其职完成班组日常生产。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F8A5E2F-BA0E-479C-AF77-A901BFAC0C3A}"/>
              </a:ext>
            </a:extLst>
          </p:cNvPr>
          <p:cNvSpPr/>
          <p:nvPr/>
        </p:nvSpPr>
        <p:spPr>
          <a:xfrm>
            <a:off x="5915672" y="3244796"/>
            <a:ext cx="5476228" cy="45890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生产安全管理注意事项，确认班组生产的作业质量。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FF9818D-1B07-43DA-A500-21E1365FE142}"/>
              </a:ext>
            </a:extLst>
          </p:cNvPr>
          <p:cNvSpPr/>
          <p:nvPr/>
        </p:nvSpPr>
        <p:spPr>
          <a:xfrm>
            <a:off x="5867576" y="4362494"/>
            <a:ext cx="5651324" cy="8744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及时向上级反映工作中的实际情况，提出自己的建议，同时做好班组人员的信息反馈。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5C80981A-6D4C-4728-A1C8-E342DA6575E8}"/>
              </a:ext>
            </a:extLst>
          </p:cNvPr>
          <p:cNvSpPr/>
          <p:nvPr/>
        </p:nvSpPr>
        <p:spPr>
          <a:xfrm>
            <a:off x="660400" y="1130299"/>
            <a:ext cx="2021335" cy="54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000" b="1" dirty="0"/>
              <a:t>03 </a:t>
            </a:r>
            <a:r>
              <a:rPr lang="zh-CN" altLang="en-US" sz="2000" b="1" dirty="0"/>
              <a:t>岗位认知</a:t>
            </a:r>
          </a:p>
        </p:txBody>
      </p:sp>
    </p:spTree>
    <p:extLst>
      <p:ext uri="{BB962C8B-B14F-4D97-AF65-F5344CB8AC3E}">
        <p14:creationId xmlns:p14="http://schemas.microsoft.com/office/powerpoint/2010/main" val="1745098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84C57E87-33AA-4770-8E2E-BA470236B23B}"/>
              </a:ext>
            </a:extLst>
          </p:cNvPr>
          <p:cNvSpPr/>
          <p:nvPr/>
        </p:nvSpPr>
        <p:spPr>
          <a:xfrm>
            <a:off x="660400" y="1130299"/>
            <a:ext cx="2021335" cy="54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000" b="1" dirty="0"/>
              <a:t>03 </a:t>
            </a:r>
            <a:r>
              <a:rPr lang="zh-CN" altLang="en-US" sz="2000" b="1" dirty="0"/>
              <a:t>岗位认知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E2655C3B-3D4E-43A2-A209-6798172113F9}"/>
              </a:ext>
            </a:extLst>
          </p:cNvPr>
          <p:cNvSpPr/>
          <p:nvPr/>
        </p:nvSpPr>
        <p:spPr>
          <a:xfrm>
            <a:off x="657335" y="2129825"/>
            <a:ext cx="998144" cy="99814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725642A-F5C4-43DE-8943-94763F908D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1821" r="21821"/>
          <a:stretch/>
        </p:blipFill>
        <p:spPr>
          <a:xfrm>
            <a:off x="756318" y="2228808"/>
            <a:ext cx="800178" cy="800178"/>
          </a:xfrm>
          <a:prstGeom prst="ellipse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977B58E-944C-4277-8103-FC97A89A0D77}"/>
              </a:ext>
            </a:extLst>
          </p:cNvPr>
          <p:cNvSpPr/>
          <p:nvPr/>
        </p:nvSpPr>
        <p:spPr>
          <a:xfrm>
            <a:off x="1863709" y="2011677"/>
            <a:ext cx="3507408" cy="12344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团结队友，制定科学的策略，将风险项注意排查，清单式消除潜在隐患，保质保量的完成任务。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123FD0F-667C-4EAB-A945-56A4D071DF00}"/>
              </a:ext>
            </a:extLst>
          </p:cNvPr>
          <p:cNvSpPr txBox="1"/>
          <p:nvPr/>
        </p:nvSpPr>
        <p:spPr>
          <a:xfrm>
            <a:off x="863698" y="2367287"/>
            <a:ext cx="58541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</a:rPr>
              <a:t>01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96A46F2-9356-488F-A84E-72D73A35E1D4}"/>
              </a:ext>
            </a:extLst>
          </p:cNvPr>
          <p:cNvSpPr/>
          <p:nvPr/>
        </p:nvSpPr>
        <p:spPr>
          <a:xfrm>
            <a:off x="1454151" y="3751358"/>
            <a:ext cx="998144" cy="99814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D474D53-B0DE-4EEE-A1AA-2444A6D6FE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1821" r="21821"/>
          <a:stretch/>
        </p:blipFill>
        <p:spPr>
          <a:xfrm>
            <a:off x="1553134" y="3850341"/>
            <a:ext cx="800178" cy="800178"/>
          </a:xfrm>
          <a:prstGeom prst="ellipse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E7F031E-7669-4860-BBEC-755301E2F6A3}"/>
              </a:ext>
            </a:extLst>
          </p:cNvPr>
          <p:cNvSpPr/>
          <p:nvPr/>
        </p:nvSpPr>
        <p:spPr>
          <a:xfrm>
            <a:off x="2729436" y="3633210"/>
            <a:ext cx="3507408" cy="12344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团结队友，制定科学的策略，将风险项注意排查，清单式消除潜在隐患，保质保量的完成任务。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DB52010-685A-4E60-BC8F-DE7A9EC6C0C3}"/>
              </a:ext>
            </a:extLst>
          </p:cNvPr>
          <p:cNvSpPr txBox="1"/>
          <p:nvPr/>
        </p:nvSpPr>
        <p:spPr>
          <a:xfrm>
            <a:off x="1660514" y="3988820"/>
            <a:ext cx="58541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</a:rPr>
              <a:t>03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CD094F0E-847E-4966-8D20-0CE99BFB670D}"/>
              </a:ext>
            </a:extLst>
          </p:cNvPr>
          <p:cNvSpPr/>
          <p:nvPr/>
        </p:nvSpPr>
        <p:spPr>
          <a:xfrm>
            <a:off x="6236844" y="2129824"/>
            <a:ext cx="998144" cy="99814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95C63D8-8359-4744-8585-E32C0746B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1821" r="21821"/>
          <a:stretch/>
        </p:blipFill>
        <p:spPr>
          <a:xfrm>
            <a:off x="6335827" y="2228807"/>
            <a:ext cx="800178" cy="800178"/>
          </a:xfrm>
          <a:prstGeom prst="ellipse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925B2AF-D311-4CD8-A74E-B52692912A92}"/>
              </a:ext>
            </a:extLst>
          </p:cNvPr>
          <p:cNvSpPr/>
          <p:nvPr/>
        </p:nvSpPr>
        <p:spPr>
          <a:xfrm>
            <a:off x="7469435" y="2011676"/>
            <a:ext cx="3507408" cy="12344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团结队友，制定科学的策略，将风险项注意排查，清单式消除潜在隐患，保质保量的完成任务。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CE775EB-263D-4B6B-ABAC-ED3C7E8C9B15}"/>
              </a:ext>
            </a:extLst>
          </p:cNvPr>
          <p:cNvSpPr txBox="1"/>
          <p:nvPr/>
        </p:nvSpPr>
        <p:spPr>
          <a:xfrm>
            <a:off x="6443207" y="2367286"/>
            <a:ext cx="58541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</a:rPr>
              <a:t>02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772AFB74-DA49-4F8D-A1CB-C7B39AC0634F}"/>
              </a:ext>
            </a:extLst>
          </p:cNvPr>
          <p:cNvSpPr/>
          <p:nvPr/>
        </p:nvSpPr>
        <p:spPr>
          <a:xfrm>
            <a:off x="6762954" y="3785641"/>
            <a:ext cx="998144" cy="99814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4A24992-7B80-4CF9-8E8A-93762E6729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1821" r="21821"/>
          <a:stretch/>
        </p:blipFill>
        <p:spPr>
          <a:xfrm>
            <a:off x="6861937" y="3884624"/>
            <a:ext cx="800178" cy="800178"/>
          </a:xfrm>
          <a:prstGeom prst="ellipse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5F3144A5-58C0-45C4-A165-C92B2360233D}"/>
              </a:ext>
            </a:extLst>
          </p:cNvPr>
          <p:cNvSpPr/>
          <p:nvPr/>
        </p:nvSpPr>
        <p:spPr>
          <a:xfrm>
            <a:off x="8011492" y="3667493"/>
            <a:ext cx="3507408" cy="12344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团结队友，制定科学的策略，将风险项注意排查，清单式消除潜在隐患，保质保量的完成任务。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ECEA6B9-EE5C-4B47-B136-76D0AE7D2328}"/>
              </a:ext>
            </a:extLst>
          </p:cNvPr>
          <p:cNvSpPr txBox="1"/>
          <p:nvPr/>
        </p:nvSpPr>
        <p:spPr>
          <a:xfrm>
            <a:off x="6969317" y="4023103"/>
            <a:ext cx="58541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</a:rPr>
              <a:t>04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62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32EF825A-2B96-47F6-86A5-BE915A75F544}"/>
              </a:ext>
            </a:extLst>
          </p:cNvPr>
          <p:cNvSpPr txBox="1"/>
          <p:nvPr/>
        </p:nvSpPr>
        <p:spPr>
          <a:xfrm>
            <a:off x="4698330" y="1671241"/>
            <a:ext cx="2236510" cy="132343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</a:rPr>
              <a:t>目录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69C9028-01EC-4B14-9C51-FC8F7ECD909A}"/>
              </a:ext>
            </a:extLst>
          </p:cNvPr>
          <p:cNvSpPr txBox="1"/>
          <p:nvPr/>
        </p:nvSpPr>
        <p:spPr>
          <a:xfrm>
            <a:off x="4698330" y="2905780"/>
            <a:ext cx="223651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E8F2606-20BA-42FB-BE6D-3C750AFDF5E2}"/>
              </a:ext>
            </a:extLst>
          </p:cNvPr>
          <p:cNvSpPr/>
          <p:nvPr/>
        </p:nvSpPr>
        <p:spPr>
          <a:xfrm>
            <a:off x="673740" y="4216326"/>
            <a:ext cx="2484000" cy="60578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01 </a:t>
            </a:r>
            <a:r>
              <a:rPr lang="zh-CN" altLang="en-US" sz="2800" b="1" dirty="0">
                <a:solidFill>
                  <a:schemeClr val="bg1"/>
                </a:solidFill>
              </a:rPr>
              <a:t>个人简介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0E60ABD-65D2-43DB-AF3F-3051272BD244}"/>
              </a:ext>
            </a:extLst>
          </p:cNvPr>
          <p:cNvSpPr/>
          <p:nvPr/>
        </p:nvSpPr>
        <p:spPr>
          <a:xfrm>
            <a:off x="6247420" y="4216326"/>
            <a:ext cx="2484000" cy="60578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03 </a:t>
            </a:r>
            <a:r>
              <a:rPr lang="zh-CN" altLang="en-US" sz="2800" b="1" dirty="0">
                <a:solidFill>
                  <a:schemeClr val="bg1"/>
                </a:solidFill>
              </a:rPr>
              <a:t>岗位认知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492435AC-230F-41AF-852E-28EABAB1DDC3}"/>
              </a:ext>
            </a:extLst>
          </p:cNvPr>
          <p:cNvSpPr/>
          <p:nvPr/>
        </p:nvSpPr>
        <p:spPr>
          <a:xfrm>
            <a:off x="3460580" y="4216326"/>
            <a:ext cx="2484000" cy="60578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02 </a:t>
            </a:r>
            <a:r>
              <a:rPr lang="zh-CN" altLang="en-US" sz="2800" b="1" dirty="0">
                <a:solidFill>
                  <a:schemeClr val="bg1"/>
                </a:solidFill>
              </a:rPr>
              <a:t>竞聘优势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CAA79D45-307F-4A56-979A-A2DB5AF5D6B3}"/>
              </a:ext>
            </a:extLst>
          </p:cNvPr>
          <p:cNvSpPr/>
          <p:nvPr/>
        </p:nvSpPr>
        <p:spPr>
          <a:xfrm>
            <a:off x="9034260" y="4216326"/>
            <a:ext cx="2484000" cy="60578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04 </a:t>
            </a:r>
            <a:r>
              <a:rPr lang="zh-CN" altLang="en-US" sz="2800" b="1" dirty="0">
                <a:solidFill>
                  <a:schemeClr val="bg1"/>
                </a:solidFill>
              </a:rPr>
              <a:t>工作思路</a:t>
            </a:r>
          </a:p>
        </p:txBody>
      </p:sp>
    </p:spTree>
    <p:extLst>
      <p:ext uri="{BB962C8B-B14F-4D97-AF65-F5344CB8AC3E}">
        <p14:creationId xmlns:p14="http://schemas.microsoft.com/office/powerpoint/2010/main" val="3780382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F3070B03-D1EC-4338-A720-22FD4793B73D}"/>
              </a:ext>
            </a:extLst>
          </p:cNvPr>
          <p:cNvSpPr/>
          <p:nvPr/>
        </p:nvSpPr>
        <p:spPr>
          <a:xfrm>
            <a:off x="6182962" y="2072639"/>
            <a:ext cx="2594073" cy="3021965"/>
          </a:xfrm>
          <a:prstGeom prst="roundRect">
            <a:avLst>
              <a:gd name="adj" fmla="val 413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F4B71DCE-0043-4C1A-BC7A-46161186BF3E}"/>
              </a:ext>
            </a:extLst>
          </p:cNvPr>
          <p:cNvSpPr/>
          <p:nvPr/>
        </p:nvSpPr>
        <p:spPr>
          <a:xfrm>
            <a:off x="660400" y="1130299"/>
            <a:ext cx="2021335" cy="54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000" b="1" dirty="0"/>
              <a:t>03 </a:t>
            </a:r>
            <a:r>
              <a:rPr lang="zh-CN" altLang="en-US" sz="2000" b="1" dirty="0"/>
              <a:t>岗位认知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9C140D4-E8AA-44F9-AC93-8FCF2706A6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7" r="17705"/>
          <a:stretch/>
        </p:blipFill>
        <p:spPr>
          <a:xfrm>
            <a:off x="660400" y="2072639"/>
            <a:ext cx="2594073" cy="3021965"/>
          </a:xfrm>
          <a:custGeom>
            <a:avLst/>
            <a:gdLst>
              <a:gd name="connsiteX0" fmla="*/ 117396 w 3600000"/>
              <a:gd name="connsiteY0" fmla="*/ 0 h 3778250"/>
              <a:gd name="connsiteX1" fmla="*/ 3482604 w 3600000"/>
              <a:gd name="connsiteY1" fmla="*/ 0 h 3778250"/>
              <a:gd name="connsiteX2" fmla="*/ 3600000 w 3600000"/>
              <a:gd name="connsiteY2" fmla="*/ 117396 h 3778250"/>
              <a:gd name="connsiteX3" fmla="*/ 3600000 w 3600000"/>
              <a:gd name="connsiteY3" fmla="*/ 3660854 h 3778250"/>
              <a:gd name="connsiteX4" fmla="*/ 3482604 w 3600000"/>
              <a:gd name="connsiteY4" fmla="*/ 3778250 h 3778250"/>
              <a:gd name="connsiteX5" fmla="*/ 117396 w 3600000"/>
              <a:gd name="connsiteY5" fmla="*/ 3778250 h 3778250"/>
              <a:gd name="connsiteX6" fmla="*/ 0 w 3600000"/>
              <a:gd name="connsiteY6" fmla="*/ 3660854 h 3778250"/>
              <a:gd name="connsiteX7" fmla="*/ 0 w 3600000"/>
              <a:gd name="connsiteY7" fmla="*/ 117396 h 3778250"/>
              <a:gd name="connsiteX8" fmla="*/ 117396 w 3600000"/>
              <a:gd name="connsiteY8" fmla="*/ 0 h 377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0000" h="3778250">
                <a:moveTo>
                  <a:pt x="117396" y="0"/>
                </a:moveTo>
                <a:lnTo>
                  <a:pt x="3482604" y="0"/>
                </a:lnTo>
                <a:cubicBezTo>
                  <a:pt x="3547440" y="0"/>
                  <a:pt x="3600000" y="52560"/>
                  <a:pt x="3600000" y="117396"/>
                </a:cubicBezTo>
                <a:lnTo>
                  <a:pt x="3600000" y="3660854"/>
                </a:lnTo>
                <a:cubicBezTo>
                  <a:pt x="3600000" y="3725690"/>
                  <a:pt x="3547440" y="3778250"/>
                  <a:pt x="3482604" y="3778250"/>
                </a:cubicBezTo>
                <a:lnTo>
                  <a:pt x="117396" y="3778250"/>
                </a:lnTo>
                <a:cubicBezTo>
                  <a:pt x="52560" y="3778250"/>
                  <a:pt x="0" y="3725690"/>
                  <a:pt x="0" y="3660854"/>
                </a:cubicBezTo>
                <a:lnTo>
                  <a:pt x="0" y="117396"/>
                </a:lnTo>
                <a:cubicBezTo>
                  <a:pt x="0" y="52560"/>
                  <a:pt x="52560" y="0"/>
                  <a:pt x="117396" y="0"/>
                </a:cubicBezTo>
                <a:close/>
              </a:path>
            </a:pathLst>
          </a:cu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AA661C7-0142-4614-8B55-B1947A13DB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7" r="17705"/>
          <a:stretch/>
        </p:blipFill>
        <p:spPr>
          <a:xfrm>
            <a:off x="3421681" y="2072639"/>
            <a:ext cx="2594073" cy="3021965"/>
          </a:xfrm>
          <a:custGeom>
            <a:avLst/>
            <a:gdLst>
              <a:gd name="connsiteX0" fmla="*/ 117396 w 3600000"/>
              <a:gd name="connsiteY0" fmla="*/ 0 h 3778250"/>
              <a:gd name="connsiteX1" fmla="*/ 3482604 w 3600000"/>
              <a:gd name="connsiteY1" fmla="*/ 0 h 3778250"/>
              <a:gd name="connsiteX2" fmla="*/ 3600000 w 3600000"/>
              <a:gd name="connsiteY2" fmla="*/ 117396 h 3778250"/>
              <a:gd name="connsiteX3" fmla="*/ 3600000 w 3600000"/>
              <a:gd name="connsiteY3" fmla="*/ 3660854 h 3778250"/>
              <a:gd name="connsiteX4" fmla="*/ 3482604 w 3600000"/>
              <a:gd name="connsiteY4" fmla="*/ 3778250 h 3778250"/>
              <a:gd name="connsiteX5" fmla="*/ 117396 w 3600000"/>
              <a:gd name="connsiteY5" fmla="*/ 3778250 h 3778250"/>
              <a:gd name="connsiteX6" fmla="*/ 0 w 3600000"/>
              <a:gd name="connsiteY6" fmla="*/ 3660854 h 3778250"/>
              <a:gd name="connsiteX7" fmla="*/ 0 w 3600000"/>
              <a:gd name="connsiteY7" fmla="*/ 117396 h 3778250"/>
              <a:gd name="connsiteX8" fmla="*/ 117396 w 3600000"/>
              <a:gd name="connsiteY8" fmla="*/ 0 h 377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0000" h="3778250">
                <a:moveTo>
                  <a:pt x="117396" y="0"/>
                </a:moveTo>
                <a:lnTo>
                  <a:pt x="3482604" y="0"/>
                </a:lnTo>
                <a:cubicBezTo>
                  <a:pt x="3547440" y="0"/>
                  <a:pt x="3600000" y="52560"/>
                  <a:pt x="3600000" y="117396"/>
                </a:cubicBezTo>
                <a:lnTo>
                  <a:pt x="3600000" y="3660854"/>
                </a:lnTo>
                <a:cubicBezTo>
                  <a:pt x="3600000" y="3725690"/>
                  <a:pt x="3547440" y="3778250"/>
                  <a:pt x="3482604" y="3778250"/>
                </a:cubicBezTo>
                <a:lnTo>
                  <a:pt x="117396" y="3778250"/>
                </a:lnTo>
                <a:cubicBezTo>
                  <a:pt x="52560" y="3778250"/>
                  <a:pt x="0" y="3725690"/>
                  <a:pt x="0" y="3660854"/>
                </a:cubicBezTo>
                <a:lnTo>
                  <a:pt x="0" y="117396"/>
                </a:lnTo>
                <a:cubicBezTo>
                  <a:pt x="0" y="52560"/>
                  <a:pt x="52560" y="0"/>
                  <a:pt x="117396" y="0"/>
                </a:cubicBezTo>
                <a:close/>
              </a:path>
            </a:pathLst>
          </a:cu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788A267-562D-4ED7-B60A-AF8BA752F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7" r="17705"/>
          <a:stretch/>
        </p:blipFill>
        <p:spPr>
          <a:xfrm>
            <a:off x="8944243" y="2072639"/>
            <a:ext cx="2594073" cy="3021965"/>
          </a:xfrm>
          <a:custGeom>
            <a:avLst/>
            <a:gdLst>
              <a:gd name="connsiteX0" fmla="*/ 117396 w 3600000"/>
              <a:gd name="connsiteY0" fmla="*/ 0 h 3778250"/>
              <a:gd name="connsiteX1" fmla="*/ 3482604 w 3600000"/>
              <a:gd name="connsiteY1" fmla="*/ 0 h 3778250"/>
              <a:gd name="connsiteX2" fmla="*/ 3600000 w 3600000"/>
              <a:gd name="connsiteY2" fmla="*/ 117396 h 3778250"/>
              <a:gd name="connsiteX3" fmla="*/ 3600000 w 3600000"/>
              <a:gd name="connsiteY3" fmla="*/ 3660854 h 3778250"/>
              <a:gd name="connsiteX4" fmla="*/ 3482604 w 3600000"/>
              <a:gd name="connsiteY4" fmla="*/ 3778250 h 3778250"/>
              <a:gd name="connsiteX5" fmla="*/ 117396 w 3600000"/>
              <a:gd name="connsiteY5" fmla="*/ 3778250 h 3778250"/>
              <a:gd name="connsiteX6" fmla="*/ 0 w 3600000"/>
              <a:gd name="connsiteY6" fmla="*/ 3660854 h 3778250"/>
              <a:gd name="connsiteX7" fmla="*/ 0 w 3600000"/>
              <a:gd name="connsiteY7" fmla="*/ 117396 h 3778250"/>
              <a:gd name="connsiteX8" fmla="*/ 117396 w 3600000"/>
              <a:gd name="connsiteY8" fmla="*/ 0 h 377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0000" h="3778250">
                <a:moveTo>
                  <a:pt x="117396" y="0"/>
                </a:moveTo>
                <a:lnTo>
                  <a:pt x="3482604" y="0"/>
                </a:lnTo>
                <a:cubicBezTo>
                  <a:pt x="3547440" y="0"/>
                  <a:pt x="3600000" y="52560"/>
                  <a:pt x="3600000" y="117396"/>
                </a:cubicBezTo>
                <a:lnTo>
                  <a:pt x="3600000" y="3660854"/>
                </a:lnTo>
                <a:cubicBezTo>
                  <a:pt x="3600000" y="3725690"/>
                  <a:pt x="3547440" y="3778250"/>
                  <a:pt x="3482604" y="3778250"/>
                </a:cubicBezTo>
                <a:lnTo>
                  <a:pt x="117396" y="3778250"/>
                </a:lnTo>
                <a:cubicBezTo>
                  <a:pt x="52560" y="3778250"/>
                  <a:pt x="0" y="3725690"/>
                  <a:pt x="0" y="3660854"/>
                </a:cubicBezTo>
                <a:lnTo>
                  <a:pt x="0" y="117396"/>
                </a:lnTo>
                <a:cubicBezTo>
                  <a:pt x="0" y="52560"/>
                  <a:pt x="52560" y="0"/>
                  <a:pt x="117396" y="0"/>
                </a:cubicBezTo>
                <a:close/>
              </a:path>
            </a:pathLst>
          </a:cu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D4C8074-1F64-48AE-917F-2E319347B634}"/>
              </a:ext>
            </a:extLst>
          </p:cNvPr>
          <p:cNvSpPr txBox="1"/>
          <p:nvPr/>
        </p:nvSpPr>
        <p:spPr>
          <a:xfrm>
            <a:off x="6797760" y="2197686"/>
            <a:ext cx="1364476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</a:rPr>
              <a:t>100%</a:t>
            </a:r>
            <a:endParaRPr lang="zh-CN" altLang="en-US" sz="3600" b="1" dirty="0">
              <a:solidFill>
                <a:schemeClr val="accent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6C195A8-CFE2-4428-A4A2-196A514081EE}"/>
              </a:ext>
            </a:extLst>
          </p:cNvPr>
          <p:cNvSpPr txBox="1"/>
          <p:nvPr/>
        </p:nvSpPr>
        <p:spPr>
          <a:xfrm>
            <a:off x="6348919" y="2969063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责任担当、合伙共赢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900B7B3-968E-4147-9FA7-132559D087A6}"/>
              </a:ext>
            </a:extLst>
          </p:cNvPr>
          <p:cNvCxnSpPr/>
          <p:nvPr/>
        </p:nvCxnSpPr>
        <p:spPr>
          <a:xfrm>
            <a:off x="7190438" y="2854177"/>
            <a:ext cx="579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C9FD4972-B1A9-47E6-A350-0589FA416F95}"/>
              </a:ext>
            </a:extLst>
          </p:cNvPr>
          <p:cNvSpPr/>
          <p:nvPr/>
        </p:nvSpPr>
        <p:spPr>
          <a:xfrm>
            <a:off x="6368536" y="3453280"/>
            <a:ext cx="2262158" cy="152618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+mn-ea"/>
              </a:rPr>
              <a:t>及时向上级反映工作中的实际情况，提出自己的建议，同时做好班组人员的信息反馈。</a:t>
            </a:r>
          </a:p>
        </p:txBody>
      </p:sp>
    </p:spTree>
    <p:extLst>
      <p:ext uri="{BB962C8B-B14F-4D97-AF65-F5344CB8AC3E}">
        <p14:creationId xmlns:p14="http://schemas.microsoft.com/office/powerpoint/2010/main" val="3571766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574DE3D-35D3-4D52-97C3-44FDF74FF0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890BA8-B379-4A0A-87BB-61A9C41529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工作思路</a:t>
            </a:r>
          </a:p>
        </p:txBody>
      </p:sp>
    </p:spTree>
    <p:extLst>
      <p:ext uri="{BB962C8B-B14F-4D97-AF65-F5344CB8AC3E}">
        <p14:creationId xmlns:p14="http://schemas.microsoft.com/office/powerpoint/2010/main" val="3691560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DFB8B93E-D4B4-4774-91DE-C25709ED5237}"/>
              </a:ext>
            </a:extLst>
          </p:cNvPr>
          <p:cNvCxnSpPr>
            <a:cxnSpLocks/>
          </p:cNvCxnSpPr>
          <p:nvPr/>
        </p:nvCxnSpPr>
        <p:spPr>
          <a:xfrm>
            <a:off x="4184600" y="3016250"/>
            <a:ext cx="0" cy="132842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52000">
                  <a:schemeClr val="accent1"/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AC72E66F-0EB8-4449-8EF1-66EF3C3736FE}"/>
              </a:ext>
            </a:extLst>
          </p:cNvPr>
          <p:cNvSpPr/>
          <p:nvPr/>
        </p:nvSpPr>
        <p:spPr>
          <a:xfrm>
            <a:off x="979001" y="2465112"/>
            <a:ext cx="2679412" cy="275966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01 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班组文化提高凝聚力</a:t>
            </a:r>
            <a:r>
              <a:rPr lang="zh-CN" altLang="en-US" sz="1600" dirty="0">
                <a:latin typeface="+mn-ea"/>
              </a:rPr>
              <a:t>。</a:t>
            </a:r>
            <a:endParaRPr lang="en-US" altLang="zh-CN" sz="1600" dirty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latin typeface="+mn-ea"/>
              </a:rPr>
              <a:t>能够形成统一的指导思想，激发团队人员爱岗敬业、奋发向上的工作热情，增强他们的积极性、主动性、创造性，提升归属感、使命感和向心力。</a:t>
            </a:r>
          </a:p>
        </p:txBody>
      </p:sp>
      <p:sp>
        <p:nvSpPr>
          <p:cNvPr id="9" name="矩形: 对角圆角 8">
            <a:extLst>
              <a:ext uri="{FF2B5EF4-FFF2-40B4-BE49-F238E27FC236}">
                <a16:creationId xmlns:a16="http://schemas.microsoft.com/office/drawing/2014/main" id="{E71040CA-8FF4-4404-9272-FD4FE3B6886B}"/>
              </a:ext>
            </a:extLst>
          </p:cNvPr>
          <p:cNvSpPr/>
          <p:nvPr/>
        </p:nvSpPr>
        <p:spPr>
          <a:xfrm>
            <a:off x="1418707" y="1836873"/>
            <a:ext cx="1800000" cy="461665"/>
          </a:xfrm>
          <a:prstGeom prst="round2DiagRect">
            <a:avLst>
              <a:gd name="adj1" fmla="val 50000"/>
              <a:gd name="adj2" fmla="val 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</a:rPr>
              <a:t>文化建班</a:t>
            </a:r>
          </a:p>
        </p:txBody>
      </p:sp>
      <p:sp>
        <p:nvSpPr>
          <p:cNvPr id="10" name="矩形: 对角圆角 9">
            <a:extLst>
              <a:ext uri="{FF2B5EF4-FFF2-40B4-BE49-F238E27FC236}">
                <a16:creationId xmlns:a16="http://schemas.microsoft.com/office/drawing/2014/main" id="{5B8F79DF-3D69-4475-BD18-B7A2348CFA75}"/>
              </a:ext>
            </a:extLst>
          </p:cNvPr>
          <p:cNvSpPr/>
          <p:nvPr/>
        </p:nvSpPr>
        <p:spPr>
          <a:xfrm>
            <a:off x="5061184" y="1836873"/>
            <a:ext cx="1800000" cy="461665"/>
          </a:xfrm>
          <a:prstGeom prst="round2DiagRect">
            <a:avLst>
              <a:gd name="adj1" fmla="val 50000"/>
              <a:gd name="adj2" fmla="val 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</a:rPr>
              <a:t>技能保量</a:t>
            </a:r>
          </a:p>
        </p:txBody>
      </p:sp>
      <p:sp>
        <p:nvSpPr>
          <p:cNvPr id="11" name="矩形: 对角圆角 10">
            <a:extLst>
              <a:ext uri="{FF2B5EF4-FFF2-40B4-BE49-F238E27FC236}">
                <a16:creationId xmlns:a16="http://schemas.microsoft.com/office/drawing/2014/main" id="{02F03B9E-F0F5-4255-93BA-49D989FDC0B0}"/>
              </a:ext>
            </a:extLst>
          </p:cNvPr>
          <p:cNvSpPr/>
          <p:nvPr/>
        </p:nvSpPr>
        <p:spPr>
          <a:xfrm>
            <a:off x="8861953" y="1836873"/>
            <a:ext cx="1800000" cy="461665"/>
          </a:xfrm>
          <a:prstGeom prst="round2DiagRect">
            <a:avLst>
              <a:gd name="adj1" fmla="val 50000"/>
              <a:gd name="adj2" fmla="val 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</a:rPr>
              <a:t>高效生产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836FD2B2-46BC-4F2D-BB9D-D094325A4AD3}"/>
              </a:ext>
            </a:extLst>
          </p:cNvPr>
          <p:cNvSpPr/>
          <p:nvPr/>
        </p:nvSpPr>
        <p:spPr>
          <a:xfrm>
            <a:off x="660400" y="1130299"/>
            <a:ext cx="2021335" cy="54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000" b="1" dirty="0"/>
              <a:t>04 </a:t>
            </a:r>
            <a:r>
              <a:rPr lang="zh-CN" altLang="en-US" sz="2000" b="1" dirty="0"/>
              <a:t>工作思路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98FB5EC5-78F2-4D77-8E6E-0ACC845BA080}"/>
              </a:ext>
            </a:extLst>
          </p:cNvPr>
          <p:cNvSpPr/>
          <p:nvPr/>
        </p:nvSpPr>
        <p:spPr>
          <a:xfrm>
            <a:off x="979001" y="2465112"/>
            <a:ext cx="2679412" cy="2759668"/>
          </a:xfrm>
          <a:prstGeom prst="roundRect">
            <a:avLst>
              <a:gd name="adj" fmla="val 714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950001C-71C7-4EB7-A464-7252FEBEDF5E}"/>
              </a:ext>
            </a:extLst>
          </p:cNvPr>
          <p:cNvSpPr/>
          <p:nvPr/>
        </p:nvSpPr>
        <p:spPr>
          <a:xfrm>
            <a:off x="4621478" y="2465112"/>
            <a:ext cx="2679412" cy="275966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01 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班组文化提高凝聚力</a:t>
            </a:r>
            <a:r>
              <a:rPr lang="zh-CN" altLang="en-US" sz="1600" dirty="0">
                <a:latin typeface="+mn-ea"/>
              </a:rPr>
              <a:t>。</a:t>
            </a:r>
            <a:endParaRPr lang="en-US" altLang="zh-CN" sz="1600" dirty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latin typeface="+mn-ea"/>
              </a:rPr>
              <a:t>能够形成统一的指导思想，激发团队人员爱岗敬业、奋发向上的工作热情，增强他们的积极性、主动性、创造性，提升归属感、使命感和向心力。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55C77B4A-D46F-45C5-AA30-31B1E9C68475}"/>
              </a:ext>
            </a:extLst>
          </p:cNvPr>
          <p:cNvSpPr/>
          <p:nvPr/>
        </p:nvSpPr>
        <p:spPr>
          <a:xfrm>
            <a:off x="4621478" y="2465112"/>
            <a:ext cx="2679412" cy="2759668"/>
          </a:xfrm>
          <a:prstGeom prst="roundRect">
            <a:avLst>
              <a:gd name="adj" fmla="val 714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B9F336D-CE13-4A9A-B6B8-4A7488CB3EBD}"/>
              </a:ext>
            </a:extLst>
          </p:cNvPr>
          <p:cNvSpPr/>
          <p:nvPr/>
        </p:nvSpPr>
        <p:spPr>
          <a:xfrm>
            <a:off x="8422247" y="2465112"/>
            <a:ext cx="2679412" cy="275966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01 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班组文化提高凝聚力</a:t>
            </a:r>
            <a:r>
              <a:rPr lang="zh-CN" altLang="en-US" sz="1600" dirty="0">
                <a:latin typeface="+mn-ea"/>
              </a:rPr>
              <a:t>。</a:t>
            </a:r>
            <a:endParaRPr lang="en-US" altLang="zh-CN" sz="1600" dirty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latin typeface="+mn-ea"/>
              </a:rPr>
              <a:t>能够形成统一的指导思想，激发团队人员爱岗敬业、奋发向上的工作热情，增强他们的积极性、主动性、创造性，提升归属感、使命感和向心力。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7FA402AD-6D83-4900-8597-3D4790E4CEB0}"/>
              </a:ext>
            </a:extLst>
          </p:cNvPr>
          <p:cNvSpPr/>
          <p:nvPr/>
        </p:nvSpPr>
        <p:spPr>
          <a:xfrm>
            <a:off x="8422247" y="2465112"/>
            <a:ext cx="2679412" cy="2759668"/>
          </a:xfrm>
          <a:prstGeom prst="roundRect">
            <a:avLst>
              <a:gd name="adj" fmla="val 714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ACEB69FC-54CA-4834-8C73-023141BEC14E}"/>
              </a:ext>
            </a:extLst>
          </p:cNvPr>
          <p:cNvCxnSpPr>
            <a:cxnSpLocks/>
          </p:cNvCxnSpPr>
          <p:nvPr/>
        </p:nvCxnSpPr>
        <p:spPr>
          <a:xfrm>
            <a:off x="7853630" y="3016250"/>
            <a:ext cx="0" cy="132842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52000">
                  <a:schemeClr val="accent1"/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680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1DBDCC04-8B02-4941-AC12-6D01A96CA067}"/>
              </a:ext>
            </a:extLst>
          </p:cNvPr>
          <p:cNvSpPr/>
          <p:nvPr/>
        </p:nvSpPr>
        <p:spPr>
          <a:xfrm>
            <a:off x="660400" y="1130299"/>
            <a:ext cx="2021335" cy="54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000" b="1" dirty="0"/>
              <a:t>04 </a:t>
            </a:r>
            <a:r>
              <a:rPr lang="zh-CN" altLang="en-US" sz="2000" b="1" dirty="0"/>
              <a:t>工作思路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5CE05A83-620D-4AC5-AD25-9B93365ED536}"/>
              </a:ext>
            </a:extLst>
          </p:cNvPr>
          <p:cNvSpPr/>
          <p:nvPr/>
        </p:nvSpPr>
        <p:spPr>
          <a:xfrm>
            <a:off x="660400" y="1828800"/>
            <a:ext cx="2952000" cy="3327400"/>
          </a:xfrm>
          <a:prstGeom prst="roundRect">
            <a:avLst>
              <a:gd name="adj" fmla="val 338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012DD27A-E558-4FE2-B89D-EABE90B77405}"/>
              </a:ext>
            </a:extLst>
          </p:cNvPr>
          <p:cNvSpPr/>
          <p:nvPr/>
        </p:nvSpPr>
        <p:spPr>
          <a:xfrm>
            <a:off x="839788" y="1930400"/>
            <a:ext cx="749300" cy="74930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400" b="1" dirty="0"/>
              <a:t>01</a:t>
            </a:r>
            <a:endParaRPr lang="zh-CN" altLang="en-US" sz="24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C72166B-AA7B-4384-9946-7A40EEB43524}"/>
              </a:ext>
            </a:extLst>
          </p:cNvPr>
          <p:cNvSpPr txBox="1"/>
          <p:nvPr/>
        </p:nvSpPr>
        <p:spPr>
          <a:xfrm>
            <a:off x="2039602" y="2033369"/>
            <a:ext cx="1107996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文化建班</a:t>
            </a:r>
            <a:endParaRPr lang="en-US" altLang="zh-CN" b="1" dirty="0">
              <a:solidFill>
                <a:schemeClr val="accent1"/>
              </a:solidFill>
            </a:endParaRPr>
          </a:p>
          <a:p>
            <a:r>
              <a:rPr lang="zh-CN" altLang="en-US" b="1" dirty="0">
                <a:solidFill>
                  <a:schemeClr val="accent1"/>
                </a:solidFill>
              </a:rPr>
              <a:t>强心聚力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E15DB9D-65CF-4226-B0E5-C8D7AA8CEFE0}"/>
              </a:ext>
            </a:extLst>
          </p:cNvPr>
          <p:cNvSpPr/>
          <p:nvPr/>
        </p:nvSpPr>
        <p:spPr>
          <a:xfrm>
            <a:off x="825500" y="2943860"/>
            <a:ext cx="2578100" cy="22123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团结队友，制定科学的策略，将风险项注意排查，清单式消除潜在隐患，保质保量的完成任务。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B329C69-DCC1-4C3D-B6AF-AD9EDBBC9BA3}"/>
              </a:ext>
            </a:extLst>
          </p:cNvPr>
          <p:cNvCxnSpPr>
            <a:cxnSpLocks/>
          </p:cNvCxnSpPr>
          <p:nvPr/>
        </p:nvCxnSpPr>
        <p:spPr>
          <a:xfrm>
            <a:off x="911225" y="2870200"/>
            <a:ext cx="2339975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A6BDA217-8B86-4912-914D-E42758B866C9}"/>
              </a:ext>
            </a:extLst>
          </p:cNvPr>
          <p:cNvSpPr/>
          <p:nvPr/>
        </p:nvSpPr>
        <p:spPr>
          <a:xfrm>
            <a:off x="4620000" y="1828800"/>
            <a:ext cx="2952000" cy="3327400"/>
          </a:xfrm>
          <a:prstGeom prst="roundRect">
            <a:avLst>
              <a:gd name="adj" fmla="val 338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450A969-2B2C-4F8F-B38C-7EC1F860E4FC}"/>
              </a:ext>
            </a:extLst>
          </p:cNvPr>
          <p:cNvSpPr/>
          <p:nvPr/>
        </p:nvSpPr>
        <p:spPr>
          <a:xfrm>
            <a:off x="4799388" y="1930400"/>
            <a:ext cx="749300" cy="74930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400" b="1" dirty="0"/>
              <a:t>02</a:t>
            </a:r>
            <a:endParaRPr lang="zh-CN" altLang="en-US" sz="2400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1529674-ADFD-4911-8801-B17957AEA065}"/>
              </a:ext>
            </a:extLst>
          </p:cNvPr>
          <p:cNvSpPr txBox="1"/>
          <p:nvPr/>
        </p:nvSpPr>
        <p:spPr>
          <a:xfrm>
            <a:off x="5999202" y="2033369"/>
            <a:ext cx="1107996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责任建班</a:t>
            </a:r>
            <a:endParaRPr lang="en-US" altLang="zh-CN" b="1" dirty="0">
              <a:solidFill>
                <a:schemeClr val="accent1"/>
              </a:solidFill>
            </a:endParaRPr>
          </a:p>
          <a:p>
            <a:r>
              <a:rPr lang="zh-CN" altLang="en-US" b="1" dirty="0">
                <a:solidFill>
                  <a:schemeClr val="accent1"/>
                </a:solidFill>
              </a:rPr>
              <a:t>强化技能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7ED7D1A-C698-4F94-ACAF-32312831DB2F}"/>
              </a:ext>
            </a:extLst>
          </p:cNvPr>
          <p:cNvSpPr/>
          <p:nvPr/>
        </p:nvSpPr>
        <p:spPr>
          <a:xfrm>
            <a:off x="4785100" y="2943860"/>
            <a:ext cx="2578100" cy="22123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团结队友，制定科学的策略，将风险项注意排查，清单式消除潜在隐患，保质保量的完成任务。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0C85DB8-44A0-47E5-9E6C-3E92FF02F1AE}"/>
              </a:ext>
            </a:extLst>
          </p:cNvPr>
          <p:cNvCxnSpPr>
            <a:cxnSpLocks/>
          </p:cNvCxnSpPr>
          <p:nvPr/>
        </p:nvCxnSpPr>
        <p:spPr>
          <a:xfrm>
            <a:off x="4870825" y="2870200"/>
            <a:ext cx="2339975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0B167DD3-AD52-4E38-B88A-5AEAC96A2184}"/>
              </a:ext>
            </a:extLst>
          </p:cNvPr>
          <p:cNvSpPr/>
          <p:nvPr/>
        </p:nvSpPr>
        <p:spPr>
          <a:xfrm>
            <a:off x="8566900" y="1828800"/>
            <a:ext cx="2952000" cy="3327400"/>
          </a:xfrm>
          <a:prstGeom prst="roundRect">
            <a:avLst>
              <a:gd name="adj" fmla="val 338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9DE5B75F-E7A3-4211-B4AB-4C5DE5916A01}"/>
              </a:ext>
            </a:extLst>
          </p:cNvPr>
          <p:cNvSpPr/>
          <p:nvPr/>
        </p:nvSpPr>
        <p:spPr>
          <a:xfrm>
            <a:off x="8746288" y="1930400"/>
            <a:ext cx="749300" cy="74930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400" b="1" dirty="0"/>
              <a:t>01</a:t>
            </a:r>
            <a:endParaRPr lang="zh-CN" altLang="en-US" sz="2400" b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BFBE51E-0E19-4AC2-8824-A3458A5DFA6D}"/>
              </a:ext>
            </a:extLst>
          </p:cNvPr>
          <p:cNvSpPr txBox="1"/>
          <p:nvPr/>
        </p:nvSpPr>
        <p:spPr>
          <a:xfrm>
            <a:off x="9946102" y="2033369"/>
            <a:ext cx="1107996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制度建班</a:t>
            </a:r>
            <a:endParaRPr lang="en-US" altLang="zh-CN" b="1" dirty="0">
              <a:solidFill>
                <a:schemeClr val="accent1"/>
              </a:solidFill>
            </a:endParaRPr>
          </a:p>
          <a:p>
            <a:r>
              <a:rPr lang="zh-CN" altLang="en-US" b="1" dirty="0">
                <a:solidFill>
                  <a:schemeClr val="accent1"/>
                </a:solidFill>
              </a:rPr>
              <a:t>强执行力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D725CB2-6182-4443-BFD6-8B6A259E42EF}"/>
              </a:ext>
            </a:extLst>
          </p:cNvPr>
          <p:cNvSpPr/>
          <p:nvPr/>
        </p:nvSpPr>
        <p:spPr>
          <a:xfrm>
            <a:off x="8732000" y="2943860"/>
            <a:ext cx="2578100" cy="22123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团结队友，制定科学的策略，将风险项注意排查，清单式消除潜在隐患，保质保量的完成任务。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2CD3FC3E-B58F-4AFC-A126-89D5B46DE9A6}"/>
              </a:ext>
            </a:extLst>
          </p:cNvPr>
          <p:cNvCxnSpPr>
            <a:cxnSpLocks/>
          </p:cNvCxnSpPr>
          <p:nvPr/>
        </p:nvCxnSpPr>
        <p:spPr>
          <a:xfrm>
            <a:off x="8817725" y="2870200"/>
            <a:ext cx="2339975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406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178E5C9-7358-4D7C-A973-EC060165E0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01950" y="2440376"/>
            <a:ext cx="6388100" cy="817174"/>
          </a:xfrm>
        </p:spPr>
        <p:txBody>
          <a:bodyPr>
            <a:noAutofit/>
          </a:bodyPr>
          <a:lstStyle/>
          <a:p>
            <a:r>
              <a:rPr lang="zh-CN" altLang="en-US" dirty="0"/>
              <a:t>谢谢！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82CC7F6-D988-4644-A837-5C9937B87F2F}"/>
              </a:ext>
            </a:extLst>
          </p:cNvPr>
          <p:cNvSpPr/>
          <p:nvPr/>
        </p:nvSpPr>
        <p:spPr>
          <a:xfrm>
            <a:off x="2590800" y="3365500"/>
            <a:ext cx="2262158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</a:rPr>
              <a:t>责任担当、合伙共赢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7453B72-3604-4EA2-8BA6-75B34DBD4F5D}"/>
              </a:ext>
            </a:extLst>
          </p:cNvPr>
          <p:cNvCxnSpPr>
            <a:cxnSpLocks/>
          </p:cNvCxnSpPr>
          <p:nvPr/>
        </p:nvCxnSpPr>
        <p:spPr>
          <a:xfrm>
            <a:off x="2095500" y="3771900"/>
            <a:ext cx="75057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29FBD5B8-93A1-4A29-8CA3-9043F5ADCB7A}"/>
              </a:ext>
            </a:extLst>
          </p:cNvPr>
          <p:cNvSpPr/>
          <p:nvPr/>
        </p:nvSpPr>
        <p:spPr>
          <a:xfrm>
            <a:off x="6731000" y="3365500"/>
            <a:ext cx="2262158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</a:rPr>
              <a:t>责任担当、合伙共赢</a:t>
            </a:r>
          </a:p>
        </p:txBody>
      </p:sp>
    </p:spTree>
    <p:extLst>
      <p:ext uri="{BB962C8B-B14F-4D97-AF65-F5344CB8AC3E}">
        <p14:creationId xmlns:p14="http://schemas.microsoft.com/office/powerpoint/2010/main" val="3649063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D094EC-491C-2649-AF07-6B22837C9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FB47E1-7AF0-204F-89F0-4C0DE2B37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中文 微软雅黑</a:t>
            </a:r>
            <a:endParaRPr kumimoji="1" lang="en" altLang="zh-CN" dirty="0"/>
          </a:p>
          <a:p>
            <a:r>
              <a:rPr kumimoji="1" lang="zh-CN" altLang="en-US" dirty="0"/>
              <a:t>英文 </a:t>
            </a:r>
            <a:r>
              <a:rPr kumimoji="1" lang="en" altLang="zh-CN" dirty="0" err="1"/>
              <a:t>Arail</a:t>
            </a:r>
            <a:endParaRPr kumimoji="1" lang="en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1.5</a:t>
            </a:r>
          </a:p>
          <a:p>
            <a:r>
              <a:rPr kumimoji="1" lang="en-US" altLang="zh-CN" dirty="0" err="1"/>
              <a:t>pexels</a:t>
            </a:r>
            <a:endParaRPr kumimoji="1" lang="en" altLang="zh-CN" dirty="0"/>
          </a:p>
          <a:p>
            <a:endParaRPr kumimoji="1" lang="en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刺猬先生</a:t>
            </a:r>
            <a:endParaRPr kumimoji="1" lang="en" altLang="zh-CN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79F369-F966-CC4F-9150-5720C0654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标注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2037C6C-C3D0-B143-999B-9FBD7AAF90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3179033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F53BB95-F9DB-47D1-B0E0-2C94C4ED9A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3ADE5DB-D56F-4F40-BF03-EC30CDF466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个人简介</a:t>
            </a:r>
          </a:p>
        </p:txBody>
      </p:sp>
    </p:spTree>
    <p:extLst>
      <p:ext uri="{BB962C8B-B14F-4D97-AF65-F5344CB8AC3E}">
        <p14:creationId xmlns:p14="http://schemas.microsoft.com/office/powerpoint/2010/main" val="3225388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DBA5F971-766B-4794-AC8F-C0A3566EE5B1}"/>
              </a:ext>
            </a:extLst>
          </p:cNvPr>
          <p:cNvSpPr/>
          <p:nvPr/>
        </p:nvSpPr>
        <p:spPr>
          <a:xfrm>
            <a:off x="660400" y="1130299"/>
            <a:ext cx="2021335" cy="54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01 </a:t>
            </a:r>
            <a:r>
              <a:rPr lang="zh-CN" altLang="en-US" sz="2000" b="1" dirty="0"/>
              <a:t>个人简介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62AFD4-0511-4CDE-AD0C-AA2FA389F6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21" r="21821"/>
          <a:stretch/>
        </p:blipFill>
        <p:spPr>
          <a:xfrm>
            <a:off x="1031966" y="1881784"/>
            <a:ext cx="3094431" cy="3094431"/>
          </a:xfrm>
          <a:prstGeom prst="ellipse">
            <a:avLst/>
          </a:prstGeom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5CF9EB6B-0A21-45BA-81CC-D0BD4B84D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688691"/>
              </p:ext>
            </p:extLst>
          </p:nvPr>
        </p:nvGraphicFramePr>
        <p:xfrm>
          <a:off x="4642931" y="1881784"/>
          <a:ext cx="6517103" cy="3094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759">
                  <a:extLst>
                    <a:ext uri="{9D8B030D-6E8A-4147-A177-3AD203B41FA5}">
                      <a16:colId xmlns:a16="http://schemas.microsoft.com/office/drawing/2014/main" val="1870687688"/>
                    </a:ext>
                  </a:extLst>
                </a:gridCol>
                <a:gridCol w="4928344">
                  <a:extLst>
                    <a:ext uri="{9D8B030D-6E8A-4147-A177-3AD203B41FA5}">
                      <a16:colId xmlns:a16="http://schemas.microsoft.com/office/drawing/2014/main" val="3381257053"/>
                    </a:ext>
                  </a:extLst>
                </a:gridCol>
              </a:tblGrid>
              <a:tr h="618886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solidFill>
                            <a:schemeClr val="accent1"/>
                          </a:solidFill>
                        </a:rPr>
                        <a:t>姓名：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err="1">
                          <a:solidFill>
                            <a:schemeClr val="accent1"/>
                          </a:solidFill>
                        </a:rPr>
                        <a:t>OfficePLUS</a:t>
                      </a:r>
                      <a:endParaRPr lang="zh-CN" alt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940980"/>
                  </a:ext>
                </a:extLst>
              </a:tr>
              <a:tr h="6188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0" dirty="0">
                          <a:solidFill>
                            <a:schemeClr val="accent1"/>
                          </a:solidFill>
                        </a:rPr>
                        <a:t>年龄：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accent1"/>
                          </a:solidFill>
                        </a:rPr>
                        <a:t>28</a:t>
                      </a:r>
                      <a:endParaRPr lang="zh-CN" altLang="en-US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60999"/>
                  </a:ext>
                </a:extLst>
              </a:tr>
              <a:tr h="618886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solidFill>
                            <a:schemeClr val="accent1"/>
                          </a:solidFill>
                        </a:rPr>
                        <a:t>学历：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accent1"/>
                          </a:solidFill>
                        </a:rPr>
                        <a:t>学士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32642"/>
                  </a:ext>
                </a:extLst>
              </a:tr>
              <a:tr h="618886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solidFill>
                            <a:schemeClr val="accent1"/>
                          </a:solidFill>
                        </a:rPr>
                        <a:t>工作岗位</a:t>
                      </a:r>
                      <a:r>
                        <a:rPr lang="en-US" altLang="zh-CN" b="0" dirty="0">
                          <a:solidFill>
                            <a:schemeClr val="accent1"/>
                          </a:solidFill>
                        </a:rPr>
                        <a:t>:</a:t>
                      </a:r>
                      <a:endParaRPr lang="zh-CN" alt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accent1"/>
                          </a:solidFill>
                        </a:rPr>
                        <a:t>项目专员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252636"/>
                  </a:ext>
                </a:extLst>
              </a:tr>
              <a:tr h="618886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solidFill>
                            <a:schemeClr val="accent1"/>
                          </a:solidFill>
                        </a:rPr>
                        <a:t>自我定位</a:t>
                      </a:r>
                      <a:r>
                        <a:rPr lang="en-US" altLang="zh-CN" b="0" dirty="0">
                          <a:solidFill>
                            <a:schemeClr val="accent1"/>
                          </a:solidFill>
                        </a:rPr>
                        <a:t>:</a:t>
                      </a:r>
                      <a:endParaRPr lang="zh-CN" alt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accent1"/>
                          </a:solidFill>
                        </a:rPr>
                        <a:t>干练、开朗、执着、抗压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632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206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15C30A-7E1A-45C8-BE52-60FDDB687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21" r="21821"/>
          <a:stretch/>
        </p:blipFill>
        <p:spPr>
          <a:xfrm>
            <a:off x="673100" y="1881784"/>
            <a:ext cx="3094431" cy="3094431"/>
          </a:xfrm>
          <a:prstGeom prst="ellipse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C0F0B265-EB6E-49F4-A545-51E08C16CF97}"/>
              </a:ext>
            </a:extLst>
          </p:cNvPr>
          <p:cNvSpPr/>
          <p:nvPr/>
        </p:nvSpPr>
        <p:spPr>
          <a:xfrm>
            <a:off x="660400" y="1130299"/>
            <a:ext cx="2021335" cy="54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000" b="1" dirty="0"/>
              <a:t>01 </a:t>
            </a:r>
            <a:r>
              <a:rPr lang="zh-CN" altLang="en-US" sz="2000" b="1" dirty="0"/>
              <a:t>个人简介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B01DF7DD-CD1A-46A0-AC3A-059300CC1FB4}"/>
              </a:ext>
            </a:extLst>
          </p:cNvPr>
          <p:cNvSpPr>
            <a:spLocks noChangeAspect="1"/>
          </p:cNvSpPr>
          <p:nvPr/>
        </p:nvSpPr>
        <p:spPr>
          <a:xfrm>
            <a:off x="4226024" y="1613031"/>
            <a:ext cx="720000" cy="72000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000" dirty="0"/>
              <a:t>01</a:t>
            </a:r>
            <a:endParaRPr lang="zh-CN" altLang="en-US" sz="2000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284A27D7-BFC6-49F5-8CC4-C1F5C840F5B6}"/>
              </a:ext>
            </a:extLst>
          </p:cNvPr>
          <p:cNvSpPr>
            <a:spLocks noChangeAspect="1"/>
          </p:cNvSpPr>
          <p:nvPr/>
        </p:nvSpPr>
        <p:spPr>
          <a:xfrm>
            <a:off x="4226024" y="2997878"/>
            <a:ext cx="720000" cy="72000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000" dirty="0"/>
              <a:t>02</a:t>
            </a:r>
            <a:endParaRPr lang="zh-CN" altLang="en-US" sz="2000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7CAB2642-B208-4E9F-A860-EA5F0DC3BAC4}"/>
              </a:ext>
            </a:extLst>
          </p:cNvPr>
          <p:cNvSpPr>
            <a:spLocks noChangeAspect="1"/>
          </p:cNvSpPr>
          <p:nvPr/>
        </p:nvSpPr>
        <p:spPr>
          <a:xfrm>
            <a:off x="4226024" y="4382728"/>
            <a:ext cx="720000" cy="72000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000" dirty="0"/>
              <a:t>03</a:t>
            </a:r>
            <a:endParaRPr lang="zh-CN" altLang="en-US" sz="20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663E976-6E20-4C7F-8C2D-327707A07DF1}"/>
              </a:ext>
            </a:extLst>
          </p:cNvPr>
          <p:cNvSpPr/>
          <p:nvPr/>
        </p:nvSpPr>
        <p:spPr>
          <a:xfrm>
            <a:off x="6397616" y="1328079"/>
            <a:ext cx="5121284" cy="12899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岗位的职责就是在生产时保障的大前提就是安全，经过公司的精心培养，清单式消除潜在隐患，保质保量的完成任务。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76221FC-6121-46A7-8CB7-F689E6CBDC2F}"/>
              </a:ext>
            </a:extLst>
          </p:cNvPr>
          <p:cNvSpPr/>
          <p:nvPr/>
        </p:nvSpPr>
        <p:spPr>
          <a:xfrm>
            <a:off x="6397616" y="2712926"/>
            <a:ext cx="5121284" cy="12899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岗位的职责就是在生产时保障的大前提就是安全，经过公司的精心培养，清单式消除潜在隐患，保质保量的完成任务。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A76479B-2EB3-4154-8153-B894259450F5}"/>
              </a:ext>
            </a:extLst>
          </p:cNvPr>
          <p:cNvSpPr/>
          <p:nvPr/>
        </p:nvSpPr>
        <p:spPr>
          <a:xfrm>
            <a:off x="6397616" y="4097776"/>
            <a:ext cx="5121284" cy="12899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岗位的职责就是在生产时保障的大前提就是安全，经过公司的精心培养，清单式消除潜在隐患，保质保量的完成任务。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EEBD63F-4348-47CD-B233-D903A8B616FD}"/>
              </a:ext>
            </a:extLst>
          </p:cNvPr>
          <p:cNvCxnSpPr>
            <a:cxnSpLocks/>
          </p:cNvCxnSpPr>
          <p:nvPr/>
        </p:nvCxnSpPr>
        <p:spPr>
          <a:xfrm>
            <a:off x="6532880" y="2678944"/>
            <a:ext cx="4986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09E4E10A-2270-407A-A829-E74E3EF86CE4}"/>
              </a:ext>
            </a:extLst>
          </p:cNvPr>
          <p:cNvCxnSpPr>
            <a:cxnSpLocks/>
          </p:cNvCxnSpPr>
          <p:nvPr/>
        </p:nvCxnSpPr>
        <p:spPr>
          <a:xfrm>
            <a:off x="6532880" y="4094480"/>
            <a:ext cx="4986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F55C5084-3E1E-4A03-992E-662479072DAD}"/>
              </a:ext>
            </a:extLst>
          </p:cNvPr>
          <p:cNvSpPr txBox="1"/>
          <p:nvPr/>
        </p:nvSpPr>
        <p:spPr>
          <a:xfrm>
            <a:off x="5117822" y="1788365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自我定位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C6DA23E-2239-4FC9-A2A9-C3B81A02A134}"/>
              </a:ext>
            </a:extLst>
          </p:cNvPr>
          <p:cNvSpPr txBox="1"/>
          <p:nvPr/>
        </p:nvSpPr>
        <p:spPr>
          <a:xfrm>
            <a:off x="5117822" y="317321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自我分析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82BFA5D-620E-4AC5-B417-29650AACFD8A}"/>
              </a:ext>
            </a:extLst>
          </p:cNvPr>
          <p:cNvSpPr txBox="1"/>
          <p:nvPr/>
        </p:nvSpPr>
        <p:spPr>
          <a:xfrm>
            <a:off x="5117822" y="4558062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职业规划</a:t>
            </a:r>
          </a:p>
        </p:txBody>
      </p:sp>
    </p:spTree>
    <p:extLst>
      <p:ext uri="{BB962C8B-B14F-4D97-AF65-F5344CB8AC3E}">
        <p14:creationId xmlns:p14="http://schemas.microsoft.com/office/powerpoint/2010/main" val="1867626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DBA5F971-766B-4794-AC8F-C0A3566EE5B1}"/>
              </a:ext>
            </a:extLst>
          </p:cNvPr>
          <p:cNvSpPr/>
          <p:nvPr/>
        </p:nvSpPr>
        <p:spPr>
          <a:xfrm>
            <a:off x="660400" y="1130299"/>
            <a:ext cx="2021335" cy="54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000" b="1" dirty="0"/>
              <a:t>01 </a:t>
            </a:r>
            <a:r>
              <a:rPr lang="zh-CN" altLang="en-US" sz="2000" b="1" dirty="0"/>
              <a:t>个人简介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62AFD4-0511-4CDE-AD0C-AA2FA389F6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21" r="21821"/>
          <a:stretch/>
        </p:blipFill>
        <p:spPr>
          <a:xfrm>
            <a:off x="1034185" y="2166442"/>
            <a:ext cx="2525115" cy="2525115"/>
          </a:xfrm>
          <a:prstGeom prst="ellipse">
            <a:avLst/>
          </a:prstGeom>
        </p:spPr>
      </p:pic>
      <p:sp>
        <p:nvSpPr>
          <p:cNvPr id="16" name="弧形 15">
            <a:extLst>
              <a:ext uri="{FF2B5EF4-FFF2-40B4-BE49-F238E27FC236}">
                <a16:creationId xmlns:a16="http://schemas.microsoft.com/office/drawing/2014/main" id="{710A07FD-329A-48D0-AB55-8557014706B5}"/>
              </a:ext>
            </a:extLst>
          </p:cNvPr>
          <p:cNvSpPr/>
          <p:nvPr/>
        </p:nvSpPr>
        <p:spPr>
          <a:xfrm>
            <a:off x="4559300" y="2166442"/>
            <a:ext cx="2556000" cy="2556000"/>
          </a:xfrm>
          <a:prstGeom prst="arc">
            <a:avLst>
              <a:gd name="adj1" fmla="val 16200000"/>
              <a:gd name="adj2" fmla="val 10045689"/>
            </a:avLst>
          </a:prstGeom>
          <a:ln w="88900" cap="rnd">
            <a:gradFill flip="none" rotWithShape="1">
              <a:gsLst>
                <a:gs pos="5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弧形 16">
            <a:extLst>
              <a:ext uri="{FF2B5EF4-FFF2-40B4-BE49-F238E27FC236}">
                <a16:creationId xmlns:a16="http://schemas.microsoft.com/office/drawing/2014/main" id="{5AD244EC-CFDD-4B43-BFE7-C69CB9445F71}"/>
              </a:ext>
            </a:extLst>
          </p:cNvPr>
          <p:cNvSpPr/>
          <p:nvPr/>
        </p:nvSpPr>
        <p:spPr>
          <a:xfrm>
            <a:off x="8115300" y="2166442"/>
            <a:ext cx="2556000" cy="2556000"/>
          </a:xfrm>
          <a:prstGeom prst="arc">
            <a:avLst>
              <a:gd name="adj1" fmla="val 16200000"/>
              <a:gd name="adj2" fmla="val 12267455"/>
            </a:avLst>
          </a:prstGeom>
          <a:ln w="88900" cap="rnd">
            <a:gradFill flip="none" rotWithShape="1">
              <a:gsLst>
                <a:gs pos="5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CF7809A-CD68-43BC-86EA-2C5E12266942}"/>
              </a:ext>
            </a:extLst>
          </p:cNvPr>
          <p:cNvSpPr txBox="1"/>
          <p:nvPr/>
        </p:nvSpPr>
        <p:spPr>
          <a:xfrm>
            <a:off x="4826632" y="2828834"/>
            <a:ext cx="2021335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7200" b="1" dirty="0">
                <a:solidFill>
                  <a:schemeClr val="accent1"/>
                </a:solidFill>
              </a:rPr>
              <a:t>70%</a:t>
            </a:r>
            <a:endParaRPr lang="zh-CN" altLang="en-US" sz="7200" b="1" dirty="0">
              <a:solidFill>
                <a:schemeClr val="accent1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44DEBC0-6C4B-42E6-8202-604F4D7E6F1F}"/>
              </a:ext>
            </a:extLst>
          </p:cNvPr>
          <p:cNvSpPr txBox="1"/>
          <p:nvPr/>
        </p:nvSpPr>
        <p:spPr>
          <a:xfrm>
            <a:off x="8382632" y="2828834"/>
            <a:ext cx="2021335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7200" b="1" dirty="0">
                <a:solidFill>
                  <a:schemeClr val="accent1"/>
                </a:solidFill>
              </a:rPr>
              <a:t>80%</a:t>
            </a:r>
            <a:endParaRPr lang="zh-CN" altLang="en-US" sz="7200" b="1" dirty="0">
              <a:solidFill>
                <a:schemeClr val="accent1"/>
              </a:solidFill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0618B7A7-C02D-424F-A177-223B6629DED0}"/>
              </a:ext>
            </a:extLst>
          </p:cNvPr>
          <p:cNvSpPr/>
          <p:nvPr/>
        </p:nvSpPr>
        <p:spPr>
          <a:xfrm>
            <a:off x="3923407" y="2227639"/>
            <a:ext cx="1806450" cy="53999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b="1" dirty="0"/>
              <a:t>责任担当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346BBD78-E1A0-4B41-903E-AF60366E95EA}"/>
              </a:ext>
            </a:extLst>
          </p:cNvPr>
          <p:cNvSpPr/>
          <p:nvPr/>
        </p:nvSpPr>
        <p:spPr>
          <a:xfrm>
            <a:off x="7751193" y="2227639"/>
            <a:ext cx="1806450" cy="53999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000" b="1" dirty="0"/>
              <a:t>合伙共赢</a:t>
            </a:r>
          </a:p>
        </p:txBody>
      </p:sp>
    </p:spTree>
    <p:extLst>
      <p:ext uri="{BB962C8B-B14F-4D97-AF65-F5344CB8AC3E}">
        <p14:creationId xmlns:p14="http://schemas.microsoft.com/office/powerpoint/2010/main" val="31611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27F1CD37-220D-469B-B45A-89C093C30F25}"/>
              </a:ext>
            </a:extLst>
          </p:cNvPr>
          <p:cNvSpPr/>
          <p:nvPr/>
        </p:nvSpPr>
        <p:spPr>
          <a:xfrm>
            <a:off x="660400" y="1130299"/>
            <a:ext cx="2021335" cy="54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000" b="1" dirty="0"/>
              <a:t>01 </a:t>
            </a:r>
            <a:r>
              <a:rPr lang="zh-CN" altLang="en-US" sz="2000" b="1" dirty="0"/>
              <a:t>个人简介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6C80F8E-4E70-46A3-B143-686E059CEFEF}"/>
              </a:ext>
            </a:extLst>
          </p:cNvPr>
          <p:cNvCxnSpPr>
            <a:cxnSpLocks/>
          </p:cNvCxnSpPr>
          <p:nvPr/>
        </p:nvCxnSpPr>
        <p:spPr>
          <a:xfrm>
            <a:off x="3284104" y="1869256"/>
            <a:ext cx="0" cy="227457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52000">
                  <a:schemeClr val="accent1"/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67E5631C-7E56-4C03-9688-C01438FC3FA3}"/>
              </a:ext>
            </a:extLst>
          </p:cNvPr>
          <p:cNvGrpSpPr/>
          <p:nvPr/>
        </p:nvGrpSpPr>
        <p:grpSpPr>
          <a:xfrm>
            <a:off x="1333813" y="2030980"/>
            <a:ext cx="1170000" cy="1170000"/>
            <a:chOff x="1039796" y="2356100"/>
            <a:chExt cx="1170000" cy="1170000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8514E8D3-4958-4292-8E1C-A5D518866866}"/>
                </a:ext>
              </a:extLst>
            </p:cNvPr>
            <p:cNvSpPr/>
            <p:nvPr/>
          </p:nvSpPr>
          <p:spPr>
            <a:xfrm>
              <a:off x="1040598" y="2356902"/>
              <a:ext cx="1168397" cy="1168397"/>
            </a:xfrm>
            <a:prstGeom prst="ellipse">
              <a:avLst/>
            </a:prstGeom>
            <a:noFill/>
            <a:ln w="76200">
              <a:solidFill>
                <a:schemeClr val="accent1">
                  <a:lumMod val="20000"/>
                  <a:lumOff val="8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弧形 6">
              <a:extLst>
                <a:ext uri="{FF2B5EF4-FFF2-40B4-BE49-F238E27FC236}">
                  <a16:creationId xmlns:a16="http://schemas.microsoft.com/office/drawing/2014/main" id="{720C4C76-F822-497B-9248-1A3C296BF6AD}"/>
                </a:ext>
              </a:extLst>
            </p:cNvPr>
            <p:cNvSpPr/>
            <p:nvPr/>
          </p:nvSpPr>
          <p:spPr>
            <a:xfrm>
              <a:off x="1039796" y="2356100"/>
              <a:ext cx="1170000" cy="1170000"/>
            </a:xfrm>
            <a:prstGeom prst="arc">
              <a:avLst>
                <a:gd name="adj1" fmla="val 16200000"/>
                <a:gd name="adj2" fmla="val 10977929"/>
              </a:avLst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9298D76-4733-40A3-9701-80098D592F14}"/>
                </a:ext>
              </a:extLst>
            </p:cNvPr>
            <p:cNvSpPr txBox="1"/>
            <p:nvPr/>
          </p:nvSpPr>
          <p:spPr>
            <a:xfrm>
              <a:off x="1173391" y="2617935"/>
              <a:ext cx="902811" cy="64633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3600" b="1" dirty="0">
                  <a:solidFill>
                    <a:schemeClr val="accent1"/>
                  </a:solidFill>
                </a:rPr>
                <a:t>74</a:t>
              </a:r>
              <a:r>
                <a:rPr lang="en-US" altLang="zh-CN" sz="1600" dirty="0">
                  <a:solidFill>
                    <a:schemeClr val="accent1"/>
                  </a:solidFill>
                </a:rPr>
                <a:t>%</a:t>
              </a:r>
              <a:endParaRPr lang="zh-CN" altLang="en-US" sz="16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D544991-EED7-4036-BFA9-91D063F8C44A}"/>
              </a:ext>
            </a:extLst>
          </p:cNvPr>
          <p:cNvGrpSpPr/>
          <p:nvPr/>
        </p:nvGrpSpPr>
        <p:grpSpPr>
          <a:xfrm>
            <a:off x="4113842" y="2030980"/>
            <a:ext cx="1170000" cy="1170000"/>
            <a:chOff x="1039796" y="2356100"/>
            <a:chExt cx="1170000" cy="1170000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5497A8A3-E6D8-4065-AF59-A1B693A5E5B9}"/>
                </a:ext>
              </a:extLst>
            </p:cNvPr>
            <p:cNvSpPr/>
            <p:nvPr/>
          </p:nvSpPr>
          <p:spPr>
            <a:xfrm>
              <a:off x="1040598" y="2356902"/>
              <a:ext cx="1168397" cy="1168397"/>
            </a:xfrm>
            <a:prstGeom prst="ellipse">
              <a:avLst/>
            </a:prstGeom>
            <a:noFill/>
            <a:ln w="76200">
              <a:solidFill>
                <a:schemeClr val="accent1">
                  <a:lumMod val="20000"/>
                  <a:lumOff val="8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弧形 11">
              <a:extLst>
                <a:ext uri="{FF2B5EF4-FFF2-40B4-BE49-F238E27FC236}">
                  <a16:creationId xmlns:a16="http://schemas.microsoft.com/office/drawing/2014/main" id="{0352A1E1-2AC4-43DD-A5E6-0C750F6FBD59}"/>
                </a:ext>
              </a:extLst>
            </p:cNvPr>
            <p:cNvSpPr/>
            <p:nvPr/>
          </p:nvSpPr>
          <p:spPr>
            <a:xfrm>
              <a:off x="1039796" y="2356100"/>
              <a:ext cx="1170000" cy="1170000"/>
            </a:xfrm>
            <a:prstGeom prst="arc">
              <a:avLst>
                <a:gd name="adj1" fmla="val 16200000"/>
                <a:gd name="adj2" fmla="val 10977929"/>
              </a:avLst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914BA4F-1718-4E60-9209-5ABE2DFE5253}"/>
                </a:ext>
              </a:extLst>
            </p:cNvPr>
            <p:cNvSpPr txBox="1"/>
            <p:nvPr/>
          </p:nvSpPr>
          <p:spPr>
            <a:xfrm>
              <a:off x="1173391" y="2617935"/>
              <a:ext cx="880369" cy="64633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3600" b="1" dirty="0">
                  <a:solidFill>
                    <a:schemeClr val="accent1"/>
                  </a:solidFill>
                </a:rPr>
                <a:t>86</a:t>
              </a:r>
              <a:r>
                <a:rPr lang="en-US" altLang="zh-CN" sz="1600" dirty="0">
                  <a:solidFill>
                    <a:schemeClr val="accent1"/>
                  </a:solidFill>
                </a:rPr>
                <a:t>%</a:t>
              </a:r>
              <a:endParaRPr lang="zh-CN" altLang="en-US" sz="16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7C7DB93-113C-430B-A396-ED756E390500}"/>
              </a:ext>
            </a:extLst>
          </p:cNvPr>
          <p:cNvGrpSpPr/>
          <p:nvPr/>
        </p:nvGrpSpPr>
        <p:grpSpPr>
          <a:xfrm>
            <a:off x="9673900" y="2030980"/>
            <a:ext cx="1170000" cy="1170000"/>
            <a:chOff x="1039796" y="2356100"/>
            <a:chExt cx="1170000" cy="1170000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E6E6A168-8809-4993-A76D-F7A9A85A3DEE}"/>
                </a:ext>
              </a:extLst>
            </p:cNvPr>
            <p:cNvSpPr/>
            <p:nvPr/>
          </p:nvSpPr>
          <p:spPr>
            <a:xfrm>
              <a:off x="1040598" y="2356902"/>
              <a:ext cx="1168397" cy="1168397"/>
            </a:xfrm>
            <a:prstGeom prst="ellipse">
              <a:avLst/>
            </a:prstGeom>
            <a:noFill/>
            <a:ln w="76200">
              <a:solidFill>
                <a:schemeClr val="accent1">
                  <a:lumMod val="20000"/>
                  <a:lumOff val="8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弧形 15">
              <a:extLst>
                <a:ext uri="{FF2B5EF4-FFF2-40B4-BE49-F238E27FC236}">
                  <a16:creationId xmlns:a16="http://schemas.microsoft.com/office/drawing/2014/main" id="{B3BDA7F0-129A-4A8B-A626-469C91CE5574}"/>
                </a:ext>
              </a:extLst>
            </p:cNvPr>
            <p:cNvSpPr/>
            <p:nvPr/>
          </p:nvSpPr>
          <p:spPr>
            <a:xfrm>
              <a:off x="1039796" y="2356100"/>
              <a:ext cx="1170000" cy="1170000"/>
            </a:xfrm>
            <a:prstGeom prst="arc">
              <a:avLst>
                <a:gd name="adj1" fmla="val 16200000"/>
                <a:gd name="adj2" fmla="val 10977929"/>
              </a:avLst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B68AA253-415D-48B0-B176-27DAD36C0800}"/>
                </a:ext>
              </a:extLst>
            </p:cNvPr>
            <p:cNvSpPr txBox="1"/>
            <p:nvPr/>
          </p:nvSpPr>
          <p:spPr>
            <a:xfrm>
              <a:off x="1173391" y="2617935"/>
              <a:ext cx="880369" cy="64633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3600" b="1" dirty="0">
                  <a:solidFill>
                    <a:schemeClr val="accent1"/>
                  </a:solidFill>
                </a:rPr>
                <a:t>87</a:t>
              </a:r>
              <a:r>
                <a:rPr lang="en-US" altLang="zh-CN" sz="1600" dirty="0">
                  <a:solidFill>
                    <a:schemeClr val="accent1"/>
                  </a:solidFill>
                </a:rPr>
                <a:t>%</a:t>
              </a:r>
              <a:endParaRPr lang="zh-CN" altLang="en-US" sz="16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D777442-934A-41EC-8539-1C8A1339EAFF}"/>
              </a:ext>
            </a:extLst>
          </p:cNvPr>
          <p:cNvGrpSpPr/>
          <p:nvPr/>
        </p:nvGrpSpPr>
        <p:grpSpPr>
          <a:xfrm>
            <a:off x="6893871" y="2030980"/>
            <a:ext cx="1170000" cy="1170000"/>
            <a:chOff x="1039796" y="2356100"/>
            <a:chExt cx="1170000" cy="1170000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3A3EA09D-A3C9-447E-8184-80305DEACADB}"/>
                </a:ext>
              </a:extLst>
            </p:cNvPr>
            <p:cNvSpPr/>
            <p:nvPr/>
          </p:nvSpPr>
          <p:spPr>
            <a:xfrm>
              <a:off x="1040598" y="2356902"/>
              <a:ext cx="1168397" cy="1168397"/>
            </a:xfrm>
            <a:prstGeom prst="ellipse">
              <a:avLst/>
            </a:prstGeom>
            <a:noFill/>
            <a:ln w="76200">
              <a:solidFill>
                <a:schemeClr val="accent1">
                  <a:lumMod val="20000"/>
                  <a:lumOff val="8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弧形 19">
              <a:extLst>
                <a:ext uri="{FF2B5EF4-FFF2-40B4-BE49-F238E27FC236}">
                  <a16:creationId xmlns:a16="http://schemas.microsoft.com/office/drawing/2014/main" id="{6FEA395D-5DBD-4966-BFD5-7238594BBF51}"/>
                </a:ext>
              </a:extLst>
            </p:cNvPr>
            <p:cNvSpPr/>
            <p:nvPr/>
          </p:nvSpPr>
          <p:spPr>
            <a:xfrm>
              <a:off x="1039796" y="2356100"/>
              <a:ext cx="1170000" cy="1170000"/>
            </a:xfrm>
            <a:prstGeom prst="arc">
              <a:avLst>
                <a:gd name="adj1" fmla="val 16200000"/>
                <a:gd name="adj2" fmla="val 10977929"/>
              </a:avLst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0A38E4D-946A-44D1-9305-FAA5C7EC7F3C}"/>
                </a:ext>
              </a:extLst>
            </p:cNvPr>
            <p:cNvSpPr txBox="1"/>
            <p:nvPr/>
          </p:nvSpPr>
          <p:spPr>
            <a:xfrm>
              <a:off x="1173391" y="2617935"/>
              <a:ext cx="880369" cy="64633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3600" b="1" dirty="0">
                  <a:solidFill>
                    <a:schemeClr val="accent1"/>
                  </a:solidFill>
                </a:rPr>
                <a:t>90</a:t>
              </a:r>
              <a:r>
                <a:rPr lang="en-US" altLang="zh-CN" sz="1600" dirty="0">
                  <a:solidFill>
                    <a:schemeClr val="accent1"/>
                  </a:solidFill>
                </a:rPr>
                <a:t>%</a:t>
              </a:r>
              <a:endParaRPr lang="zh-CN" altLang="en-US" sz="1600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C8CECE31-2266-44EB-8ABB-B1974E0EC6C8}"/>
              </a:ext>
            </a:extLst>
          </p:cNvPr>
          <p:cNvCxnSpPr>
            <a:cxnSpLocks/>
          </p:cNvCxnSpPr>
          <p:nvPr/>
        </p:nvCxnSpPr>
        <p:spPr>
          <a:xfrm>
            <a:off x="6096000" y="1869256"/>
            <a:ext cx="0" cy="227457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52000">
                  <a:schemeClr val="accent1"/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FCACB1E6-92E9-46BF-BEF1-603DD7C4EFA5}"/>
              </a:ext>
            </a:extLst>
          </p:cNvPr>
          <p:cNvCxnSpPr>
            <a:cxnSpLocks/>
          </p:cNvCxnSpPr>
          <p:nvPr/>
        </p:nvCxnSpPr>
        <p:spPr>
          <a:xfrm>
            <a:off x="8848826" y="1869256"/>
            <a:ext cx="0" cy="227457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52000">
                  <a:schemeClr val="accent1"/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973FDCFB-DBB7-4858-BA17-89FA6A7DCBD3}"/>
              </a:ext>
            </a:extLst>
          </p:cNvPr>
          <p:cNvSpPr txBox="1"/>
          <p:nvPr/>
        </p:nvSpPr>
        <p:spPr>
          <a:xfrm>
            <a:off x="1364815" y="3303664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责任担当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0D684D5-8A6D-4A79-9F74-ECB4C3CBDA08}"/>
              </a:ext>
            </a:extLst>
          </p:cNvPr>
          <p:cNvSpPr txBox="1"/>
          <p:nvPr/>
        </p:nvSpPr>
        <p:spPr>
          <a:xfrm>
            <a:off x="4144844" y="3303664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责任担当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FD84673-4D72-4EB6-BD49-4F89A5682F89}"/>
              </a:ext>
            </a:extLst>
          </p:cNvPr>
          <p:cNvSpPr txBox="1"/>
          <p:nvPr/>
        </p:nvSpPr>
        <p:spPr>
          <a:xfrm>
            <a:off x="6924873" y="3303664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责任担当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28CE059-7088-4420-A570-7A15FA445C20}"/>
              </a:ext>
            </a:extLst>
          </p:cNvPr>
          <p:cNvSpPr txBox="1"/>
          <p:nvPr/>
        </p:nvSpPr>
        <p:spPr>
          <a:xfrm>
            <a:off x="9704902" y="3303664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责任担当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BD2351AE-0E03-4FC1-855A-2927AA7D272F}"/>
              </a:ext>
            </a:extLst>
          </p:cNvPr>
          <p:cNvSpPr/>
          <p:nvPr/>
        </p:nvSpPr>
        <p:spPr>
          <a:xfrm>
            <a:off x="702669" y="3775680"/>
            <a:ext cx="2520000" cy="123385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团结队友，制定科学的策略，保质保量的完成任务。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BA1B6E0-D682-47DF-8ADE-90F12425476D}"/>
              </a:ext>
            </a:extLst>
          </p:cNvPr>
          <p:cNvSpPr/>
          <p:nvPr/>
        </p:nvSpPr>
        <p:spPr>
          <a:xfrm>
            <a:off x="8998900" y="3775680"/>
            <a:ext cx="2520000" cy="123385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团结队友，制定科学的策略，保质保量的完成任务。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6E0E5E85-586C-4731-B2C9-D241A0DB2ABD}"/>
              </a:ext>
            </a:extLst>
          </p:cNvPr>
          <p:cNvSpPr/>
          <p:nvPr/>
        </p:nvSpPr>
        <p:spPr>
          <a:xfrm>
            <a:off x="6233489" y="3775680"/>
            <a:ext cx="2520000" cy="123385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团结队友，制定科学的策略，保质保量的完成任务。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11C5A90-8A3E-47E1-BF8D-F55FA3BC95D2}"/>
              </a:ext>
            </a:extLst>
          </p:cNvPr>
          <p:cNvSpPr/>
          <p:nvPr/>
        </p:nvSpPr>
        <p:spPr>
          <a:xfrm>
            <a:off x="3468079" y="3775680"/>
            <a:ext cx="2520000" cy="123385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团结队友，制定科学的策略，保质保量的完成任务。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40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DAF56C48-9C4A-4EA2-8595-037F02333CFF}"/>
              </a:ext>
            </a:extLst>
          </p:cNvPr>
          <p:cNvSpPr/>
          <p:nvPr/>
        </p:nvSpPr>
        <p:spPr>
          <a:xfrm>
            <a:off x="4548783" y="2063571"/>
            <a:ext cx="3094431" cy="2730855"/>
          </a:xfrm>
          <a:prstGeom prst="roundRect">
            <a:avLst>
              <a:gd name="adj" fmla="val 587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9C27D52-9E27-4F10-A985-F7BF67CEAD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21" r="21821"/>
          <a:stretch/>
        </p:blipFill>
        <p:spPr>
          <a:xfrm>
            <a:off x="4548784" y="1881784"/>
            <a:ext cx="3094431" cy="3094431"/>
          </a:xfrm>
          <a:prstGeom prst="ellipse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E6C70A5-CB5E-4574-A475-ADBCAA06C0E0}"/>
              </a:ext>
            </a:extLst>
          </p:cNvPr>
          <p:cNvSpPr/>
          <p:nvPr/>
        </p:nvSpPr>
        <p:spPr>
          <a:xfrm>
            <a:off x="660400" y="1130299"/>
            <a:ext cx="2021335" cy="54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000" b="1" dirty="0"/>
              <a:t>01 </a:t>
            </a:r>
            <a:r>
              <a:rPr lang="zh-CN" altLang="en-US" sz="2000" b="1" dirty="0"/>
              <a:t>个人简介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31FA648C-9384-40C2-A6E6-0CBABBE940EC}"/>
              </a:ext>
            </a:extLst>
          </p:cNvPr>
          <p:cNvSpPr/>
          <p:nvPr/>
        </p:nvSpPr>
        <p:spPr>
          <a:xfrm>
            <a:off x="792480" y="2063571"/>
            <a:ext cx="3094431" cy="2730855"/>
          </a:xfrm>
          <a:prstGeom prst="roundRect">
            <a:avLst>
              <a:gd name="adj" fmla="val 5878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33FD71F3-6255-477F-8782-F11B87F5C730}"/>
              </a:ext>
            </a:extLst>
          </p:cNvPr>
          <p:cNvSpPr/>
          <p:nvPr/>
        </p:nvSpPr>
        <p:spPr>
          <a:xfrm>
            <a:off x="8305089" y="2063571"/>
            <a:ext cx="3094431" cy="2730855"/>
          </a:xfrm>
          <a:prstGeom prst="roundRect">
            <a:avLst>
              <a:gd name="adj" fmla="val 5878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779F8D3-6C65-4E36-B87D-158CF454CF7E}"/>
              </a:ext>
            </a:extLst>
          </p:cNvPr>
          <p:cNvSpPr/>
          <p:nvPr/>
        </p:nvSpPr>
        <p:spPr>
          <a:xfrm>
            <a:off x="1008380" y="2160798"/>
            <a:ext cx="2517140" cy="25364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岗位的职责就是在生产时保障的大前提就是安全，经过公司的精心培养，清单式消除潜在隐患，保质保量的完成任务。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9DFB476-A686-4E87-98F9-54C6B094D627}"/>
              </a:ext>
            </a:extLst>
          </p:cNvPr>
          <p:cNvSpPr/>
          <p:nvPr/>
        </p:nvSpPr>
        <p:spPr>
          <a:xfrm>
            <a:off x="8593734" y="2160798"/>
            <a:ext cx="2517140" cy="25364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岗位的职责就是在生产时保障的大前提就是安全，经过公司的精心培养，清单式消除潜在隐患，保质保量的完成任务。</a:t>
            </a:r>
          </a:p>
        </p:txBody>
      </p:sp>
    </p:spTree>
    <p:extLst>
      <p:ext uri="{BB962C8B-B14F-4D97-AF65-F5344CB8AC3E}">
        <p14:creationId xmlns:p14="http://schemas.microsoft.com/office/powerpoint/2010/main" val="284481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64DB0357-8258-4051-B302-3198C97D67EB}"/>
              </a:ext>
            </a:extLst>
          </p:cNvPr>
          <p:cNvSpPr/>
          <p:nvPr/>
        </p:nvSpPr>
        <p:spPr>
          <a:xfrm>
            <a:off x="660400" y="1130299"/>
            <a:ext cx="2021335" cy="54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2000" b="1" dirty="0"/>
              <a:t>01 </a:t>
            </a:r>
            <a:r>
              <a:rPr lang="zh-CN" altLang="en-US" sz="2000" b="1" dirty="0"/>
              <a:t>个人简介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92FFE880-EC6D-4455-B4B6-356AD090AFFF}"/>
              </a:ext>
            </a:extLst>
          </p:cNvPr>
          <p:cNvSpPr/>
          <p:nvPr/>
        </p:nvSpPr>
        <p:spPr>
          <a:xfrm>
            <a:off x="1253103" y="2098115"/>
            <a:ext cx="2021335" cy="2021335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02135D5-A98D-49E3-9E08-DA4ADCF2FE29}"/>
              </a:ext>
            </a:extLst>
          </p:cNvPr>
          <p:cNvSpPr/>
          <p:nvPr/>
        </p:nvSpPr>
        <p:spPr>
          <a:xfrm>
            <a:off x="4980112" y="2098115"/>
            <a:ext cx="2021335" cy="2021335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D5E045B-733F-46A2-B810-FBE90AF6AD88}"/>
              </a:ext>
            </a:extLst>
          </p:cNvPr>
          <p:cNvSpPr/>
          <p:nvPr/>
        </p:nvSpPr>
        <p:spPr>
          <a:xfrm>
            <a:off x="8707120" y="2098115"/>
            <a:ext cx="2021335" cy="2021335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Shape 4022">
            <a:extLst>
              <a:ext uri="{FF2B5EF4-FFF2-40B4-BE49-F238E27FC236}">
                <a16:creationId xmlns:a16="http://schemas.microsoft.com/office/drawing/2014/main" id="{DC426502-BE67-414C-822B-1A6DB2303EE2}"/>
              </a:ext>
            </a:extLst>
          </p:cNvPr>
          <p:cNvSpPr>
            <a:spLocks noChangeAspect="1"/>
          </p:cNvSpPr>
          <p:nvPr/>
        </p:nvSpPr>
        <p:spPr>
          <a:xfrm>
            <a:off x="1885771" y="2730783"/>
            <a:ext cx="756000" cy="756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966" y="41876"/>
                </a:moveTo>
                <a:lnTo>
                  <a:pt x="114966" y="41876"/>
                </a:lnTo>
                <a:cubicBezTo>
                  <a:pt x="39999" y="67767"/>
                  <a:pt x="70463" y="0"/>
                  <a:pt x="11655" y="36022"/>
                </a:cubicBezTo>
                <a:cubicBezTo>
                  <a:pt x="0" y="40075"/>
                  <a:pt x="0" y="40075"/>
                  <a:pt x="0" y="40075"/>
                </a:cubicBezTo>
                <a:cubicBezTo>
                  <a:pt x="23311" y="119774"/>
                  <a:pt x="23311" y="119774"/>
                  <a:pt x="23311" y="119774"/>
                </a:cubicBezTo>
                <a:cubicBezTo>
                  <a:pt x="37350" y="119774"/>
                  <a:pt x="37350" y="119774"/>
                  <a:pt x="37350" y="119774"/>
                </a:cubicBezTo>
                <a:cubicBezTo>
                  <a:pt x="25695" y="79924"/>
                  <a:pt x="25695" y="79924"/>
                  <a:pt x="25695" y="79924"/>
                </a:cubicBezTo>
                <a:cubicBezTo>
                  <a:pt x="77615" y="43902"/>
                  <a:pt x="56423" y="119774"/>
                  <a:pt x="117350" y="43902"/>
                </a:cubicBezTo>
                <a:cubicBezTo>
                  <a:pt x="119735" y="43902"/>
                  <a:pt x="117350" y="41876"/>
                  <a:pt x="114966" y="41876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cs typeface="Lato"/>
              <a:sym typeface="Arial" panose="020B0604020202020204" pitchFamily="34" charset="0"/>
            </a:endParaRPr>
          </a:p>
        </p:txBody>
      </p:sp>
      <p:sp>
        <p:nvSpPr>
          <p:cNvPr id="11" name="Shape 3968">
            <a:extLst>
              <a:ext uri="{FF2B5EF4-FFF2-40B4-BE49-F238E27FC236}">
                <a16:creationId xmlns:a16="http://schemas.microsoft.com/office/drawing/2014/main" id="{33F15C43-24DE-4300-8BB6-F4D1251AC79F}"/>
              </a:ext>
            </a:extLst>
          </p:cNvPr>
          <p:cNvSpPr>
            <a:spLocks noChangeAspect="1"/>
          </p:cNvSpPr>
          <p:nvPr/>
        </p:nvSpPr>
        <p:spPr>
          <a:xfrm>
            <a:off x="5612779" y="2730783"/>
            <a:ext cx="756000" cy="756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864" y="4689"/>
                </a:moveTo>
                <a:lnTo>
                  <a:pt x="114864" y="4689"/>
                </a:lnTo>
                <a:cubicBezTo>
                  <a:pt x="110270" y="0"/>
                  <a:pt x="107837" y="4689"/>
                  <a:pt x="93243" y="9655"/>
                </a:cubicBezTo>
                <a:cubicBezTo>
                  <a:pt x="59729" y="26758"/>
                  <a:pt x="0" y="61241"/>
                  <a:pt x="0" y="61241"/>
                </a:cubicBezTo>
                <a:cubicBezTo>
                  <a:pt x="52702" y="68413"/>
                  <a:pt x="52702" y="68413"/>
                  <a:pt x="52702" y="68413"/>
                </a:cubicBezTo>
                <a:cubicBezTo>
                  <a:pt x="59729" y="119724"/>
                  <a:pt x="59729" y="119724"/>
                  <a:pt x="59729" y="119724"/>
                </a:cubicBezTo>
                <a:cubicBezTo>
                  <a:pt x="59729" y="119724"/>
                  <a:pt x="93243" y="61241"/>
                  <a:pt x="107837" y="24551"/>
                </a:cubicBezTo>
                <a:cubicBezTo>
                  <a:pt x="114864" y="12137"/>
                  <a:pt x="119729" y="7172"/>
                  <a:pt x="114864" y="4689"/>
                </a:cubicBezTo>
                <a:close/>
                <a:moveTo>
                  <a:pt x="102972" y="17103"/>
                </a:moveTo>
                <a:lnTo>
                  <a:pt x="102972" y="17103"/>
                </a:lnTo>
                <a:cubicBezTo>
                  <a:pt x="64594" y="88000"/>
                  <a:pt x="64594" y="88000"/>
                  <a:pt x="64594" y="88000"/>
                </a:cubicBezTo>
                <a:cubicBezTo>
                  <a:pt x="62162" y="56275"/>
                  <a:pt x="62162" y="56275"/>
                  <a:pt x="62162" y="56275"/>
                </a:cubicBezTo>
                <a:lnTo>
                  <a:pt x="102972" y="1710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cs typeface="Lato"/>
              <a:sym typeface="Arial" panose="020B0604020202020204" pitchFamily="34" charset="0"/>
            </a:endParaRPr>
          </a:p>
        </p:txBody>
      </p:sp>
      <p:sp>
        <p:nvSpPr>
          <p:cNvPr id="12" name="Shape 4039">
            <a:extLst>
              <a:ext uri="{FF2B5EF4-FFF2-40B4-BE49-F238E27FC236}">
                <a16:creationId xmlns:a16="http://schemas.microsoft.com/office/drawing/2014/main" id="{D2BD64A0-EF5B-4AA5-BAA8-DEFA9B9AF931}"/>
              </a:ext>
            </a:extLst>
          </p:cNvPr>
          <p:cNvSpPr>
            <a:spLocks noChangeAspect="1"/>
          </p:cNvSpPr>
          <p:nvPr/>
        </p:nvSpPr>
        <p:spPr>
          <a:xfrm>
            <a:off x="9339788" y="2730783"/>
            <a:ext cx="756000" cy="756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3239" y="55662"/>
                </a:moveTo>
                <a:lnTo>
                  <a:pt x="113239" y="55662"/>
                </a:lnTo>
                <a:cubicBezTo>
                  <a:pt x="113239" y="55662"/>
                  <a:pt x="108893" y="55662"/>
                  <a:pt x="106961" y="55662"/>
                </a:cubicBezTo>
                <a:cubicBezTo>
                  <a:pt x="104788" y="55662"/>
                  <a:pt x="102615" y="57831"/>
                  <a:pt x="102615" y="60000"/>
                </a:cubicBezTo>
                <a:cubicBezTo>
                  <a:pt x="102615" y="64096"/>
                  <a:pt x="104788" y="66265"/>
                  <a:pt x="106961" y="66265"/>
                </a:cubicBezTo>
                <a:cubicBezTo>
                  <a:pt x="108893" y="66265"/>
                  <a:pt x="113239" y="66265"/>
                  <a:pt x="113239" y="66265"/>
                </a:cubicBezTo>
                <a:cubicBezTo>
                  <a:pt x="117585" y="66265"/>
                  <a:pt x="119758" y="64096"/>
                  <a:pt x="119758" y="60000"/>
                </a:cubicBezTo>
                <a:cubicBezTo>
                  <a:pt x="119758" y="57831"/>
                  <a:pt x="117585" y="55662"/>
                  <a:pt x="113239" y="55662"/>
                </a:cubicBezTo>
                <a:close/>
                <a:moveTo>
                  <a:pt x="59637" y="27951"/>
                </a:moveTo>
                <a:lnTo>
                  <a:pt x="59637" y="27951"/>
                </a:lnTo>
                <a:cubicBezTo>
                  <a:pt x="40563" y="27951"/>
                  <a:pt x="27766" y="42891"/>
                  <a:pt x="27766" y="60000"/>
                </a:cubicBezTo>
                <a:cubicBezTo>
                  <a:pt x="27766" y="79036"/>
                  <a:pt x="40563" y="94216"/>
                  <a:pt x="59637" y="94216"/>
                </a:cubicBezTo>
                <a:cubicBezTo>
                  <a:pt x="78953" y="94216"/>
                  <a:pt x="91750" y="79036"/>
                  <a:pt x="91750" y="60000"/>
                </a:cubicBezTo>
                <a:cubicBezTo>
                  <a:pt x="91750" y="42891"/>
                  <a:pt x="78953" y="27951"/>
                  <a:pt x="59637" y="27951"/>
                </a:cubicBezTo>
                <a:close/>
                <a:moveTo>
                  <a:pt x="59637" y="83373"/>
                </a:moveTo>
                <a:lnTo>
                  <a:pt x="59637" y="83373"/>
                </a:lnTo>
                <a:cubicBezTo>
                  <a:pt x="46841" y="83373"/>
                  <a:pt x="36217" y="72771"/>
                  <a:pt x="36217" y="60000"/>
                </a:cubicBezTo>
                <a:cubicBezTo>
                  <a:pt x="36217" y="47228"/>
                  <a:pt x="46841" y="36385"/>
                  <a:pt x="59637" y="36385"/>
                </a:cubicBezTo>
                <a:cubicBezTo>
                  <a:pt x="72434" y="36385"/>
                  <a:pt x="83299" y="47228"/>
                  <a:pt x="83299" y="60000"/>
                </a:cubicBezTo>
                <a:cubicBezTo>
                  <a:pt x="83299" y="72771"/>
                  <a:pt x="72434" y="83373"/>
                  <a:pt x="59637" y="83373"/>
                </a:cubicBezTo>
                <a:close/>
                <a:moveTo>
                  <a:pt x="17142" y="60000"/>
                </a:moveTo>
                <a:lnTo>
                  <a:pt x="17142" y="60000"/>
                </a:lnTo>
                <a:cubicBezTo>
                  <a:pt x="17142" y="57831"/>
                  <a:pt x="14728" y="55662"/>
                  <a:pt x="12796" y="55662"/>
                </a:cubicBezTo>
                <a:cubicBezTo>
                  <a:pt x="10623" y="55662"/>
                  <a:pt x="6277" y="55662"/>
                  <a:pt x="6277" y="55662"/>
                </a:cubicBezTo>
                <a:cubicBezTo>
                  <a:pt x="1931" y="55662"/>
                  <a:pt x="0" y="57831"/>
                  <a:pt x="0" y="60000"/>
                </a:cubicBezTo>
                <a:cubicBezTo>
                  <a:pt x="0" y="64096"/>
                  <a:pt x="1931" y="66265"/>
                  <a:pt x="6277" y="66265"/>
                </a:cubicBezTo>
                <a:cubicBezTo>
                  <a:pt x="6277" y="66265"/>
                  <a:pt x="10623" y="66265"/>
                  <a:pt x="12796" y="66265"/>
                </a:cubicBezTo>
                <a:cubicBezTo>
                  <a:pt x="14728" y="66265"/>
                  <a:pt x="17142" y="64096"/>
                  <a:pt x="17142" y="60000"/>
                </a:cubicBezTo>
                <a:close/>
                <a:moveTo>
                  <a:pt x="59637" y="19277"/>
                </a:moveTo>
                <a:lnTo>
                  <a:pt x="59637" y="19277"/>
                </a:lnTo>
                <a:cubicBezTo>
                  <a:pt x="61810" y="19277"/>
                  <a:pt x="63983" y="14939"/>
                  <a:pt x="63983" y="12771"/>
                </a:cubicBezTo>
                <a:cubicBezTo>
                  <a:pt x="63983" y="10843"/>
                  <a:pt x="63983" y="8674"/>
                  <a:pt x="63983" y="6506"/>
                </a:cubicBezTo>
                <a:cubicBezTo>
                  <a:pt x="63983" y="4337"/>
                  <a:pt x="61810" y="0"/>
                  <a:pt x="59637" y="0"/>
                </a:cubicBezTo>
                <a:cubicBezTo>
                  <a:pt x="57706" y="0"/>
                  <a:pt x="55533" y="4337"/>
                  <a:pt x="55533" y="6506"/>
                </a:cubicBezTo>
                <a:cubicBezTo>
                  <a:pt x="55533" y="8674"/>
                  <a:pt x="55533" y="10843"/>
                  <a:pt x="55533" y="12771"/>
                </a:cubicBezTo>
                <a:cubicBezTo>
                  <a:pt x="55533" y="14939"/>
                  <a:pt x="57706" y="19277"/>
                  <a:pt x="59637" y="19277"/>
                </a:cubicBezTo>
                <a:close/>
                <a:moveTo>
                  <a:pt x="59637" y="102650"/>
                </a:moveTo>
                <a:lnTo>
                  <a:pt x="59637" y="102650"/>
                </a:lnTo>
                <a:cubicBezTo>
                  <a:pt x="57706" y="102650"/>
                  <a:pt x="55533" y="104819"/>
                  <a:pt x="55533" y="109156"/>
                </a:cubicBezTo>
                <a:lnTo>
                  <a:pt x="55533" y="113253"/>
                </a:lnTo>
                <a:cubicBezTo>
                  <a:pt x="55533" y="117590"/>
                  <a:pt x="57706" y="119759"/>
                  <a:pt x="59637" y="119759"/>
                </a:cubicBezTo>
                <a:cubicBezTo>
                  <a:pt x="61810" y="119759"/>
                  <a:pt x="63983" y="117590"/>
                  <a:pt x="63983" y="113253"/>
                </a:cubicBezTo>
                <a:lnTo>
                  <a:pt x="63983" y="109156"/>
                </a:lnTo>
                <a:cubicBezTo>
                  <a:pt x="63983" y="104819"/>
                  <a:pt x="61810" y="102650"/>
                  <a:pt x="59637" y="102650"/>
                </a:cubicBezTo>
                <a:close/>
                <a:moveTo>
                  <a:pt x="104788" y="23614"/>
                </a:moveTo>
                <a:lnTo>
                  <a:pt x="104788" y="23614"/>
                </a:lnTo>
                <a:cubicBezTo>
                  <a:pt x="106961" y="21445"/>
                  <a:pt x="106961" y="17349"/>
                  <a:pt x="104788" y="14939"/>
                </a:cubicBezTo>
                <a:cubicBezTo>
                  <a:pt x="102615" y="12771"/>
                  <a:pt x="100442" y="14939"/>
                  <a:pt x="96096" y="17349"/>
                </a:cubicBezTo>
                <a:cubicBezTo>
                  <a:pt x="96096" y="17349"/>
                  <a:pt x="94164" y="19277"/>
                  <a:pt x="91750" y="21445"/>
                </a:cubicBezTo>
                <a:cubicBezTo>
                  <a:pt x="89818" y="23614"/>
                  <a:pt x="89818" y="25783"/>
                  <a:pt x="91750" y="27951"/>
                </a:cubicBezTo>
                <a:cubicBezTo>
                  <a:pt x="94164" y="30120"/>
                  <a:pt x="98269" y="30120"/>
                  <a:pt x="100442" y="27951"/>
                </a:cubicBezTo>
                <a:cubicBezTo>
                  <a:pt x="100442" y="25783"/>
                  <a:pt x="102615" y="23614"/>
                  <a:pt x="104788" y="23614"/>
                </a:cubicBezTo>
                <a:close/>
                <a:moveTo>
                  <a:pt x="19074" y="94216"/>
                </a:moveTo>
                <a:lnTo>
                  <a:pt x="19074" y="94216"/>
                </a:lnTo>
                <a:cubicBezTo>
                  <a:pt x="19074" y="94216"/>
                  <a:pt x="17142" y="96385"/>
                  <a:pt x="14728" y="98313"/>
                </a:cubicBezTo>
                <a:cubicBezTo>
                  <a:pt x="12796" y="100481"/>
                  <a:pt x="12796" y="102650"/>
                  <a:pt x="14728" y="104819"/>
                </a:cubicBezTo>
                <a:cubicBezTo>
                  <a:pt x="17142" y="106987"/>
                  <a:pt x="19074" y="106987"/>
                  <a:pt x="23420" y="104819"/>
                </a:cubicBezTo>
                <a:lnTo>
                  <a:pt x="25593" y="100481"/>
                </a:lnTo>
                <a:cubicBezTo>
                  <a:pt x="29939" y="98313"/>
                  <a:pt x="29939" y="94216"/>
                  <a:pt x="27766" y="91807"/>
                </a:cubicBezTo>
                <a:cubicBezTo>
                  <a:pt x="25593" y="91807"/>
                  <a:pt x="21247" y="91807"/>
                  <a:pt x="19074" y="94216"/>
                </a:cubicBezTo>
                <a:close/>
                <a:moveTo>
                  <a:pt x="23420" y="17349"/>
                </a:moveTo>
                <a:lnTo>
                  <a:pt x="23420" y="17349"/>
                </a:lnTo>
                <a:cubicBezTo>
                  <a:pt x="19074" y="14939"/>
                  <a:pt x="17142" y="12771"/>
                  <a:pt x="14728" y="14939"/>
                </a:cubicBezTo>
                <a:cubicBezTo>
                  <a:pt x="12796" y="17349"/>
                  <a:pt x="12796" y="21445"/>
                  <a:pt x="14728" y="23614"/>
                </a:cubicBezTo>
                <a:cubicBezTo>
                  <a:pt x="17142" y="23614"/>
                  <a:pt x="19074" y="25783"/>
                  <a:pt x="19074" y="27951"/>
                </a:cubicBezTo>
                <a:cubicBezTo>
                  <a:pt x="21247" y="30120"/>
                  <a:pt x="25593" y="30120"/>
                  <a:pt x="27766" y="27951"/>
                </a:cubicBezTo>
                <a:cubicBezTo>
                  <a:pt x="29939" y="25783"/>
                  <a:pt x="29939" y="23614"/>
                  <a:pt x="25593" y="21445"/>
                </a:cubicBezTo>
                <a:cubicBezTo>
                  <a:pt x="25593" y="19277"/>
                  <a:pt x="23420" y="17349"/>
                  <a:pt x="23420" y="17349"/>
                </a:cubicBezTo>
                <a:close/>
                <a:moveTo>
                  <a:pt x="91750" y="100481"/>
                </a:moveTo>
                <a:lnTo>
                  <a:pt x="91750" y="100481"/>
                </a:lnTo>
                <a:cubicBezTo>
                  <a:pt x="94164" y="100481"/>
                  <a:pt x="96096" y="104819"/>
                  <a:pt x="96096" y="104819"/>
                </a:cubicBezTo>
                <a:cubicBezTo>
                  <a:pt x="100442" y="106987"/>
                  <a:pt x="102615" y="106987"/>
                  <a:pt x="104788" y="104819"/>
                </a:cubicBezTo>
                <a:cubicBezTo>
                  <a:pt x="106961" y="102650"/>
                  <a:pt x="106961" y="100481"/>
                  <a:pt x="104788" y="98313"/>
                </a:cubicBezTo>
                <a:cubicBezTo>
                  <a:pt x="102615" y="96385"/>
                  <a:pt x="100442" y="94216"/>
                  <a:pt x="100442" y="94216"/>
                </a:cubicBezTo>
                <a:cubicBezTo>
                  <a:pt x="98269" y="91807"/>
                  <a:pt x="94164" y="91807"/>
                  <a:pt x="91750" y="91807"/>
                </a:cubicBezTo>
                <a:cubicBezTo>
                  <a:pt x="89818" y="94216"/>
                  <a:pt x="89818" y="98313"/>
                  <a:pt x="91750" y="10048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cs typeface="Lato"/>
              <a:sym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71EC7FB-EC06-4753-8508-9CF9BA4C2053}"/>
              </a:ext>
            </a:extLst>
          </p:cNvPr>
          <p:cNvSpPr/>
          <p:nvPr/>
        </p:nvSpPr>
        <p:spPr>
          <a:xfrm>
            <a:off x="1812364" y="4414830"/>
            <a:ext cx="902811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</a:rPr>
              <a:t>干练</a:t>
            </a:r>
            <a:endParaRPr lang="zh-CN" altLang="en-US" sz="2800" b="1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2EFD086-B4D2-4443-8A62-EDD2910311B6}"/>
              </a:ext>
            </a:extLst>
          </p:cNvPr>
          <p:cNvSpPr/>
          <p:nvPr/>
        </p:nvSpPr>
        <p:spPr>
          <a:xfrm>
            <a:off x="5539373" y="4414830"/>
            <a:ext cx="902811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</a:rPr>
              <a:t>执着</a:t>
            </a:r>
            <a:endParaRPr lang="zh-CN" altLang="en-US" sz="2800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9A525AF-FAA8-44D6-A6F8-462D20797B75}"/>
              </a:ext>
            </a:extLst>
          </p:cNvPr>
          <p:cNvSpPr/>
          <p:nvPr/>
        </p:nvSpPr>
        <p:spPr>
          <a:xfrm>
            <a:off x="9268669" y="4414830"/>
            <a:ext cx="902811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</a:rPr>
              <a:t>开朗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795409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冰墩墩-天霁蓝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234C97"/>
      </a:accent1>
      <a:accent2>
        <a:srgbClr val="3CABDA"/>
      </a:accent2>
      <a:accent3>
        <a:srgbClr val="2389F7"/>
      </a:accent3>
      <a:accent4>
        <a:srgbClr val="355578"/>
      </a:accent4>
      <a:accent5>
        <a:srgbClr val="1B6DC4"/>
      </a:accent5>
      <a:accent6>
        <a:srgbClr val="BF9248"/>
      </a:accent6>
      <a:hlink>
        <a:srgbClr val="FFC000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1398</Words>
  <Application>Microsoft Office PowerPoint</Application>
  <PresentationFormat>宽屏</PresentationFormat>
  <Paragraphs>183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Lato</vt:lpstr>
      <vt:lpstr>Microsoft YaHei Light</vt:lpstr>
      <vt:lpstr>Microsoft YaHei</vt:lpstr>
      <vt:lpstr>Microsoft YaHei</vt:lpstr>
      <vt:lpstr>Arial</vt:lpstr>
      <vt:lpstr>Segoe UI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DWHAKA11.王彪彪</dc:creator>
  <cp:lastModifiedBy>DWHAKA11.王彪彪</cp:lastModifiedBy>
  <cp:revision>347</cp:revision>
  <dcterms:created xsi:type="dcterms:W3CDTF">2019-06-19T02:08:00Z</dcterms:created>
  <dcterms:modified xsi:type="dcterms:W3CDTF">2022-03-03T12:05:37Z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  <property fmtid="{D5CDD505-2E9C-101B-9397-08002B2CF9AE}" pid="3" name="ICV">
    <vt:lpwstr>B4504FA987564080B73C421DCB7BFFDA</vt:lpwstr>
  </property>
</Properties>
</file>