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35"/>
  </p:handoutMasterIdLst>
  <p:sldIdLst>
    <p:sldId id="336" r:id="rId3"/>
    <p:sldId id="353" r:id="rId4"/>
    <p:sldId id="429" r:id="rId5"/>
    <p:sldId id="337" r:id="rId6"/>
    <p:sldId id="346" r:id="rId7"/>
    <p:sldId id="338" r:id="rId8"/>
    <p:sldId id="350" r:id="rId9"/>
    <p:sldId id="400" r:id="rId10"/>
    <p:sldId id="359" r:id="rId12"/>
    <p:sldId id="383" r:id="rId13"/>
    <p:sldId id="352" r:id="rId14"/>
    <p:sldId id="426" r:id="rId15"/>
    <p:sldId id="360" r:id="rId16"/>
    <p:sldId id="399" r:id="rId17"/>
    <p:sldId id="463" r:id="rId18"/>
    <p:sldId id="355" r:id="rId19"/>
    <p:sldId id="382" r:id="rId20"/>
    <p:sldId id="375" r:id="rId21"/>
    <p:sldId id="381" r:id="rId22"/>
    <p:sldId id="462" r:id="rId23"/>
    <p:sldId id="384" r:id="rId24"/>
    <p:sldId id="468" r:id="rId25"/>
    <p:sldId id="394" r:id="rId26"/>
    <p:sldId id="397" r:id="rId27"/>
    <p:sldId id="356" r:id="rId28"/>
    <p:sldId id="366" r:id="rId29"/>
    <p:sldId id="472" r:id="rId30"/>
    <p:sldId id="467" r:id="rId31"/>
    <p:sldId id="473" r:id="rId32"/>
    <p:sldId id="377" r:id="rId33"/>
    <p:sldId id="314" r:id="rId34"/>
  </p:sldIdLst>
  <p:sldSz cx="12192000" cy="6858000"/>
  <p:notesSz cx="6858000" cy="9144000"/>
  <p:embeddedFontLst>
    <p:embeddedFont>
      <p:font typeface="微软雅黑 Light" panose="020B0502040204020203" pitchFamily="34" charset="-122"/>
      <p:regular r:id="rId39"/>
    </p:embeddedFont>
    <p:embeddedFont>
      <p:font typeface="Segoe UI Light" panose="020B0502040204020203" charset="0"/>
      <p:regular r:id="rId40"/>
      <p:italic r:id="rId41"/>
    </p:embeddedFont>
    <p:embeddedFont>
      <p:font typeface="微软雅黑" panose="020B0503020204020204" pitchFamily="34" charset="-122"/>
      <p:regular r:id="rId42"/>
    </p:embeddedFont>
    <p:embeddedFont>
      <p:font typeface="等线" panose="02010600030101010101" charset="-122"/>
      <p:regular r:id="rId43"/>
    </p:embeddedFont>
    <p:embeddedFont>
      <p:font typeface="Segoe UI" panose="020B0502040204020203" pitchFamily="34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C93C"/>
    <a:srgbClr val="000000"/>
    <a:srgbClr val="A0DFD5"/>
    <a:srgbClr val="5E4200"/>
    <a:srgbClr val="FA5868"/>
    <a:srgbClr val="5FA4A3"/>
    <a:srgbClr val="4BAFDD"/>
    <a:srgbClr val="2190FD"/>
    <a:srgbClr val="3D7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6" autoAdjust="0"/>
    <p:restoredTop sz="96115" autoAdjust="0"/>
  </p:normalViewPr>
  <p:slideViewPr>
    <p:cSldViewPr snapToGrid="0" showGuides="1">
      <p:cViewPr varScale="1">
        <p:scale>
          <a:sx n="68" d="100"/>
          <a:sy n="68" d="100"/>
        </p:scale>
        <p:origin x="84" y="568"/>
      </p:cViewPr>
      <p:guideLst>
        <p:guide pos="4611"/>
        <p:guide pos="6788"/>
        <p:guide orient="horz" pos="572"/>
        <p:guide orient="horz" pos="2772"/>
        <p:guide orient="horz" pos="21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1844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gs" Target="tags/tag38.xml"/><Relationship Id="rId47" Type="http://schemas.openxmlformats.org/officeDocument/2006/relationships/font" Target="fonts/font9.fntdata"/><Relationship Id="rId46" Type="http://schemas.openxmlformats.org/officeDocument/2006/relationships/font" Target="fonts/font8.fntdata"/><Relationship Id="rId45" Type="http://schemas.openxmlformats.org/officeDocument/2006/relationships/font" Target="fonts/font7.fntdata"/><Relationship Id="rId44" Type="http://schemas.openxmlformats.org/officeDocument/2006/relationships/font" Target="fonts/font6.fntdata"/><Relationship Id="rId43" Type="http://schemas.openxmlformats.org/officeDocument/2006/relationships/font" Target="fonts/font5.fntdata"/><Relationship Id="rId42" Type="http://schemas.openxmlformats.org/officeDocument/2006/relationships/font" Target="fonts/font4.fntdata"/><Relationship Id="rId41" Type="http://schemas.openxmlformats.org/officeDocument/2006/relationships/font" Target="fonts/font3.fntdata"/><Relationship Id="rId40" Type="http://schemas.openxmlformats.org/officeDocument/2006/relationships/font" Target="fonts/font2.fntdata"/><Relationship Id="rId4" Type="http://schemas.openxmlformats.org/officeDocument/2006/relationships/slide" Target="slides/slide2.xml"/><Relationship Id="rId39" Type="http://schemas.openxmlformats.org/officeDocument/2006/relationships/font" Target="fonts/font1.fntdata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一线城市（如：北京、上海、广州、深圳）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本科</c:v>
                </c:pt>
                <c:pt idx="1">
                  <c:v>硕士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4364</c:v>
                </c:pt>
                <c:pt idx="1">
                  <c:v>6503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二线城市（如：大连、宁波等省级城市）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本科</c:v>
                </c:pt>
                <c:pt idx="1">
                  <c:v>硕士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3692</c:v>
                </c:pt>
                <c:pt idx="1">
                  <c:v>5436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其他地级城市及以下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本科</c:v>
                </c:pt>
                <c:pt idx="1">
                  <c:v>硕士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3162</c:v>
                </c:pt>
                <c:pt idx="1">
                  <c:v>4821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12130127"/>
        <c:axId val="195344740"/>
      </c:barChart>
      <c:catAx>
        <c:axId val="21213012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195344740"/>
        <c:crosses val="autoZero"/>
        <c:auto val="1"/>
        <c:lblAlgn val="ctr"/>
        <c:lblOffset val="100"/>
        <c:noMultiLvlLbl val="0"/>
      </c:catAx>
      <c:valAx>
        <c:axId val="1953447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212130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ayout>
        <c:manualLayout>
          <c:xMode val="edge"/>
          <c:yMode val="edge"/>
          <c:x val="0.545957651588065"/>
          <c:y val="0.655866666666667"/>
          <c:w val="0.450794032723773"/>
          <c:h val="0.2889333333333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  <a:tailEnd type="stealth" w="med" len="lg"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0.0327039738917945"/>
                  <c:y val="-0.051050045923542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165</c:v>
                </c:pt>
                <c:pt idx="1">
                  <c:v>177</c:v>
                </c:pt>
                <c:pt idx="2">
                  <c:v>201</c:v>
                </c:pt>
                <c:pt idx="3">
                  <c:v>238</c:v>
                </c:pt>
                <c:pt idx="4">
                  <c:v>290</c:v>
                </c:pt>
                <c:pt idx="5">
                  <c:v>341</c:v>
                </c:pt>
                <c:pt idx="6">
                  <c:v>377</c:v>
                </c:pt>
                <c:pt idx="7">
                  <c:v>457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0"/>
        <c:smooth val="1"/>
        <c:axId val="294579324"/>
        <c:axId val="228425268"/>
      </c:lineChart>
      <c:catAx>
        <c:axId val="2945793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228425268"/>
        <c:crosses val="autoZero"/>
        <c:auto val="1"/>
        <c:lblAlgn val="ctr"/>
        <c:lblOffset val="100"/>
        <c:noMultiLvlLbl val="0"/>
      </c:catAx>
      <c:valAx>
        <c:axId val="228425268"/>
        <c:scaling>
          <c:orientation val="minMax"/>
          <c:min val="1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29457932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76200"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762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96000">
                    <a:schemeClr val="accent1">
                      <a:lumMod val="70000"/>
                      <a:lumOff val="30000"/>
                    </a:schemeClr>
                  </a:gs>
                  <a:gs pos="0">
                    <a:schemeClr val="accent1">
                      <a:lumMod val="70000"/>
                      <a:lumOff val="30000"/>
                    </a:schemeClr>
                  </a:gs>
                </a:gsLst>
                <a:lin ang="4200000" scaled="0"/>
              </a:gradFill>
              <a:ln w="76200">
                <a:solidFill>
                  <a:schemeClr val="bg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innerShdw blurRad="63500" dist="50800" dir="13500000">
                <a:schemeClr val="accent1">
                  <a:lumMod val="50000"/>
                  <a:alpha val="35000"/>
                </a:schemeClr>
              </a:innerShdw>
            </a:effectLst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3500000">
                  <a:schemeClr val="accent1">
                    <a:lumMod val="50000"/>
                    <a:alpha val="35000"/>
                  </a:schemeClr>
                </a:inn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3500000">
                  <a:schemeClr val="accent1">
                    <a:lumMod val="50000"/>
                    <a:alpha val="35000"/>
                  </a:schemeClr>
                </a:inn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3500000">
                  <a:schemeClr val="accent1">
                    <a:lumMod val="50000"/>
                    <a:alpha val="35000"/>
                  </a:schemeClr>
                </a:innerShdw>
              </a:effectLst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高数</c:v>
                </c:pt>
                <c:pt idx="1">
                  <c:v>线代</c:v>
                </c:pt>
                <c:pt idx="2">
                  <c:v>概率论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innerShdw blurRad="63500" dist="50800" dir="13500000">
                <a:schemeClr val="accent1">
                  <a:lumMod val="50000"/>
                  <a:alpha val="35000"/>
                </a:schemeClr>
              </a:innerShdw>
            </a:effectLst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3500000">
                  <a:schemeClr val="accent1">
                    <a:lumMod val="50000"/>
                    <a:alpha val="35000"/>
                  </a:schemeClr>
                </a:inn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3500000">
                  <a:schemeClr val="accent1">
                    <a:lumMod val="50000"/>
                    <a:alpha val="35000"/>
                  </a:schemeClr>
                </a:inn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3500000">
                  <a:schemeClr val="accent1">
                    <a:lumMod val="50000"/>
                    <a:alpha val="35000"/>
                  </a:schemeClr>
                </a:innerShdw>
              </a:effectLst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高数</c:v>
                </c:pt>
                <c:pt idx="1">
                  <c:v>线代</c:v>
                </c:pt>
                <c:pt idx="2">
                  <c:v>概率论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innerShdw blurRad="63500" dist="50800" dir="13500000">
                <a:schemeClr val="accent1">
                  <a:lumMod val="50000"/>
                  <a:alpha val="35000"/>
                </a:schemeClr>
              </a:innerShdw>
            </a:effectLst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3500000">
                  <a:schemeClr val="accent1">
                    <a:lumMod val="50000"/>
                    <a:alpha val="35000"/>
                  </a:schemeClr>
                </a:inn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innerShdw blurRad="63500" dist="50800" dir="13500000">
                  <a:schemeClr val="accent1">
                    <a:lumMod val="50000"/>
                    <a:alpha val="35000"/>
                  </a:schemeClr>
                </a:innerShdw>
              </a:effectLst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高数</c:v>
                </c:pt>
                <c:pt idx="1">
                  <c:v>线代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D4BB7-ADC9-E64E-AAAA-DB1E10F7C24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D9CB6-B921-3743-B681-02986F8A822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30C6B-F34A-4F02-BACE-D18C28E3B7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DD2B1-1A58-4FDB-AD54-64407EF7A1E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microsoft.com/office/2007/relationships/hdphoto" Target="../media/image2.wdp"/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microsoft.com/office/2007/relationships/hdphoto" Target="../media/image2.wdp"/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microsoft.com/office/2007/relationships/hdphoto" Target="../media/image2.wdp"/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635" cy="87820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任意多边形 7"/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63950" y="0"/>
            <a:ext cx="5817" cy="372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" h="6">
                <a:moveTo>
                  <a:pt x="7" y="0"/>
                </a:moveTo>
                <a:lnTo>
                  <a:pt x="9" y="0"/>
                </a:lnTo>
                <a:lnTo>
                  <a:pt x="0" y="6"/>
                </a:lnTo>
                <a:cubicBezTo>
                  <a:pt x="1" y="4"/>
                  <a:pt x="3" y="3"/>
                  <a:pt x="5" y="2"/>
                </a:cubicBezTo>
                <a:lnTo>
                  <a:pt x="7" y="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矩形 10"/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924935" y="6118860"/>
            <a:ext cx="8267700" cy="73914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任意多边形 15"/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842510" y="0"/>
            <a:ext cx="7350125" cy="6127750"/>
          </a:xfrm>
          <a:custGeom>
            <a:avLst/>
            <a:gdLst>
              <a:gd name="connsiteX0" fmla="*/ 0 w 13575"/>
              <a:gd name="connsiteY0" fmla="*/ 0 h 9650"/>
              <a:gd name="connsiteX1" fmla="*/ 13575 w 13575"/>
              <a:gd name="connsiteY1" fmla="*/ 0 h 9650"/>
              <a:gd name="connsiteX2" fmla="*/ 13573 w 13575"/>
              <a:gd name="connsiteY2" fmla="*/ 9650 h 9650"/>
              <a:gd name="connsiteX3" fmla="*/ 10392 w 13575"/>
              <a:gd name="connsiteY3" fmla="*/ 5796 h 9650"/>
              <a:gd name="connsiteX4" fmla="*/ 4975 w 13575"/>
              <a:gd name="connsiteY4" fmla="*/ 2910 h 9650"/>
              <a:gd name="connsiteX5" fmla="*/ 865 w 13575"/>
              <a:gd name="connsiteY5" fmla="*/ 1037 h 9650"/>
              <a:gd name="connsiteX6" fmla="*/ 1 w 13575"/>
              <a:gd name="connsiteY6" fmla="*/ 2 h 9650"/>
              <a:gd name="connsiteX7" fmla="*/ 0 w 13575"/>
              <a:gd name="connsiteY7" fmla="*/ 0 h 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75" h="9650">
                <a:moveTo>
                  <a:pt x="0" y="0"/>
                </a:moveTo>
                <a:lnTo>
                  <a:pt x="13575" y="0"/>
                </a:lnTo>
                <a:lnTo>
                  <a:pt x="13573" y="9650"/>
                </a:lnTo>
                <a:lnTo>
                  <a:pt x="10392" y="5796"/>
                </a:lnTo>
                <a:cubicBezTo>
                  <a:pt x="9979" y="5714"/>
                  <a:pt x="7103" y="3226"/>
                  <a:pt x="4975" y="2910"/>
                </a:cubicBezTo>
                <a:cubicBezTo>
                  <a:pt x="2847" y="2594"/>
                  <a:pt x="1896" y="1764"/>
                  <a:pt x="865" y="1037"/>
                </a:cubicBezTo>
                <a:cubicBezTo>
                  <a:pt x="348" y="673"/>
                  <a:pt x="117" y="312"/>
                  <a:pt x="1" y="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任意多边形 18"/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1430" y="1612900"/>
            <a:ext cx="5881370" cy="5243830"/>
          </a:xfrm>
          <a:custGeom>
            <a:avLst/>
            <a:gdLst>
              <a:gd name="connsiteX0" fmla="*/ 11654 w 13388"/>
              <a:gd name="connsiteY0" fmla="*/ 5800 h 8258"/>
              <a:gd name="connsiteX1" fmla="*/ 13387 w 13388"/>
              <a:gd name="connsiteY1" fmla="*/ 8225 h 8258"/>
              <a:gd name="connsiteX2" fmla="*/ 13388 w 13388"/>
              <a:gd name="connsiteY2" fmla="*/ 8247 h 8258"/>
              <a:gd name="connsiteX3" fmla="*/ 13388 w 13388"/>
              <a:gd name="connsiteY3" fmla="*/ 8258 h 8258"/>
              <a:gd name="connsiteX4" fmla="*/ 18 w 13388"/>
              <a:gd name="connsiteY4" fmla="*/ 8258 h 8258"/>
              <a:gd name="connsiteX5" fmla="*/ 0 w 13388"/>
              <a:gd name="connsiteY5" fmla="*/ 1544 h 8258"/>
              <a:gd name="connsiteX6" fmla="*/ 1472 w 13388"/>
              <a:gd name="connsiteY6" fmla="*/ 1672 h 8258"/>
              <a:gd name="connsiteX7" fmla="*/ 4234 w 13388"/>
              <a:gd name="connsiteY7" fmla="*/ 5722 h 8258"/>
              <a:gd name="connsiteX8" fmla="*/ 11654 w 13388"/>
              <a:gd name="connsiteY8" fmla="*/ 5800 h 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88" h="8258">
                <a:moveTo>
                  <a:pt x="11654" y="5800"/>
                </a:moveTo>
                <a:cubicBezTo>
                  <a:pt x="12345" y="5674"/>
                  <a:pt x="13357" y="7349"/>
                  <a:pt x="13387" y="8225"/>
                </a:cubicBezTo>
                <a:cubicBezTo>
                  <a:pt x="13387" y="8233"/>
                  <a:pt x="13387" y="8241"/>
                  <a:pt x="13388" y="8247"/>
                </a:cubicBezTo>
                <a:lnTo>
                  <a:pt x="13388" y="8258"/>
                </a:lnTo>
                <a:lnTo>
                  <a:pt x="18" y="8258"/>
                </a:lnTo>
                <a:lnTo>
                  <a:pt x="0" y="1544"/>
                </a:lnTo>
                <a:cubicBezTo>
                  <a:pt x="491" y="1587"/>
                  <a:pt x="799" y="-2037"/>
                  <a:pt x="1472" y="1672"/>
                </a:cubicBezTo>
                <a:cubicBezTo>
                  <a:pt x="2351" y="2071"/>
                  <a:pt x="2835" y="6011"/>
                  <a:pt x="4234" y="5722"/>
                </a:cubicBezTo>
                <a:cubicBezTo>
                  <a:pt x="5654" y="5429"/>
                  <a:pt x="10963" y="5926"/>
                  <a:pt x="11654" y="580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矩形 20"/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06705" y="281305"/>
            <a:ext cx="11578590" cy="629539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508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任意多边形 11"/>
          <p:cNvSpPr/>
          <p:nvPr userDrawn="1"/>
        </p:nvSpPr>
        <p:spPr>
          <a:xfrm>
            <a:off x="7766050" y="2651125"/>
            <a:ext cx="4426585" cy="4217035"/>
          </a:xfrm>
          <a:custGeom>
            <a:avLst/>
            <a:gdLst>
              <a:gd name="connsiteX0" fmla="*/ 6971 w 6971"/>
              <a:gd name="connsiteY0" fmla="*/ 0 h 6641"/>
              <a:gd name="connsiteX1" fmla="*/ 6971 w 6971"/>
              <a:gd name="connsiteY1" fmla="*/ 6625 h 6641"/>
              <a:gd name="connsiteX2" fmla="*/ 0 w 6971"/>
              <a:gd name="connsiteY2" fmla="*/ 6641 h 6641"/>
              <a:gd name="connsiteX3" fmla="*/ 927 w 6971"/>
              <a:gd name="connsiteY3" fmla="*/ 4986 h 6641"/>
              <a:gd name="connsiteX4" fmla="*/ 5367 w 6971"/>
              <a:gd name="connsiteY4" fmla="*/ 4083 h 6641"/>
              <a:gd name="connsiteX5" fmla="*/ 6953 w 6971"/>
              <a:gd name="connsiteY5" fmla="*/ 27 h 6641"/>
              <a:gd name="connsiteX6" fmla="*/ 6971 w 6971"/>
              <a:gd name="connsiteY6" fmla="*/ 0 h 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1" h="6641">
                <a:moveTo>
                  <a:pt x="6971" y="0"/>
                </a:moveTo>
                <a:lnTo>
                  <a:pt x="6971" y="6625"/>
                </a:lnTo>
                <a:lnTo>
                  <a:pt x="0" y="6641"/>
                </a:lnTo>
                <a:cubicBezTo>
                  <a:pt x="194" y="6156"/>
                  <a:pt x="236" y="5332"/>
                  <a:pt x="927" y="4986"/>
                </a:cubicBezTo>
                <a:cubicBezTo>
                  <a:pt x="2171" y="4279"/>
                  <a:pt x="4356" y="5074"/>
                  <a:pt x="5367" y="4083"/>
                </a:cubicBezTo>
                <a:cubicBezTo>
                  <a:pt x="6362" y="3106"/>
                  <a:pt x="6345" y="903"/>
                  <a:pt x="6953" y="27"/>
                </a:cubicBezTo>
                <a:lnTo>
                  <a:pt x="6971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3500000" sx="101000" sy="101000" algn="br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ym typeface="+mn-ea"/>
            </a:endParaRPr>
          </a:p>
        </p:txBody>
      </p:sp>
      <p:sp>
        <p:nvSpPr>
          <p:cNvPr id="7" name="任意多边形 6"/>
          <p:cNvSpPr/>
          <p:nvPr userDrawn="1"/>
        </p:nvSpPr>
        <p:spPr>
          <a:xfrm>
            <a:off x="0" y="0"/>
            <a:ext cx="4105275" cy="34969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66" h="5269">
                <a:moveTo>
                  <a:pt x="0" y="0"/>
                </a:moveTo>
                <a:lnTo>
                  <a:pt x="3415" y="0"/>
                </a:lnTo>
                <a:lnTo>
                  <a:pt x="3413" y="2"/>
                </a:lnTo>
                <a:cubicBezTo>
                  <a:pt x="3411" y="3"/>
                  <a:pt x="3409" y="4"/>
                  <a:pt x="3408" y="6"/>
                </a:cubicBezTo>
                <a:lnTo>
                  <a:pt x="3417" y="0"/>
                </a:lnTo>
                <a:lnTo>
                  <a:pt x="3466" y="0"/>
                </a:lnTo>
                <a:lnTo>
                  <a:pt x="3464" y="9"/>
                </a:lnTo>
                <a:cubicBezTo>
                  <a:pt x="3387" y="488"/>
                  <a:pt x="3365" y="1678"/>
                  <a:pt x="2847" y="2271"/>
                </a:cubicBezTo>
                <a:cubicBezTo>
                  <a:pt x="2312" y="2883"/>
                  <a:pt x="1366" y="2426"/>
                  <a:pt x="797" y="3026"/>
                </a:cubicBezTo>
                <a:cubicBezTo>
                  <a:pt x="237" y="3616"/>
                  <a:pt x="237" y="4868"/>
                  <a:pt x="11" y="5252"/>
                </a:cubicBezTo>
                <a:lnTo>
                  <a:pt x="0" y="52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101000" sy="101000" algn="t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任意多边形 25"/>
          <p:cNvSpPr/>
          <p:nvPr userDrawn="1"/>
        </p:nvSpPr>
        <p:spPr>
          <a:xfrm>
            <a:off x="0" y="1905"/>
            <a:ext cx="3809365" cy="2642235"/>
          </a:xfrm>
          <a:custGeom>
            <a:avLst/>
            <a:gdLst>
              <a:gd name="connsiteX0" fmla="*/ 5999 w 5999"/>
              <a:gd name="connsiteY0" fmla="*/ 0 h 4161"/>
              <a:gd name="connsiteX1" fmla="*/ 5599 w 5999"/>
              <a:gd name="connsiteY1" fmla="*/ 963 h 4161"/>
              <a:gd name="connsiteX2" fmla="*/ 3847 w 5999"/>
              <a:gd name="connsiteY2" fmla="*/ 1452 h 4161"/>
              <a:gd name="connsiteX3" fmla="*/ 3195 w 5999"/>
              <a:gd name="connsiteY3" fmla="*/ 2895 h 4161"/>
              <a:gd name="connsiteX4" fmla="*/ 1291 w 5999"/>
              <a:gd name="connsiteY4" fmla="*/ 3258 h 4161"/>
              <a:gd name="connsiteX5" fmla="*/ 0 w 5999"/>
              <a:gd name="connsiteY5" fmla="*/ 4161 h 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9" h="4161">
                <a:moveTo>
                  <a:pt x="5999" y="0"/>
                </a:moveTo>
                <a:cubicBezTo>
                  <a:pt x="5745" y="818"/>
                  <a:pt x="5816" y="658"/>
                  <a:pt x="5599" y="963"/>
                </a:cubicBezTo>
                <a:cubicBezTo>
                  <a:pt x="5382" y="1267"/>
                  <a:pt x="4278" y="1068"/>
                  <a:pt x="3847" y="1452"/>
                </a:cubicBezTo>
                <a:cubicBezTo>
                  <a:pt x="3416" y="1837"/>
                  <a:pt x="3706" y="2534"/>
                  <a:pt x="3195" y="2895"/>
                </a:cubicBezTo>
                <a:cubicBezTo>
                  <a:pt x="2683" y="3256"/>
                  <a:pt x="1930" y="3005"/>
                  <a:pt x="1291" y="3258"/>
                </a:cubicBezTo>
                <a:cubicBezTo>
                  <a:pt x="652" y="3512"/>
                  <a:pt x="220" y="3988"/>
                  <a:pt x="0" y="4161"/>
                </a:cubicBezTo>
              </a:path>
            </a:pathLst>
          </a:cu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 userDrawn="1"/>
        </p:nvSpPr>
        <p:spPr>
          <a:xfrm>
            <a:off x="8505190" y="4189095"/>
            <a:ext cx="3705860" cy="2701925"/>
          </a:xfrm>
          <a:custGeom>
            <a:avLst/>
            <a:gdLst>
              <a:gd name="connisteX0" fmla="*/ 3705860 w 3705860"/>
              <a:gd name="connsiteY0" fmla="*/ 0 h 2701925"/>
              <a:gd name="connisteX1" fmla="*/ 2159000 w 3705860"/>
              <a:gd name="connsiteY1" fmla="*/ 473710 h 2701925"/>
              <a:gd name="connisteX2" fmla="*/ 1812290 w 3705860"/>
              <a:gd name="connsiteY2" fmla="*/ 1917065 h 2701925"/>
              <a:gd name="connisteX3" fmla="*/ 0 w 3705860"/>
              <a:gd name="connsiteY3" fmla="*/ 2701925 h 27019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3705860" h="2701925">
                <a:moveTo>
                  <a:pt x="3705860" y="0"/>
                </a:moveTo>
                <a:cubicBezTo>
                  <a:pt x="3403600" y="66040"/>
                  <a:pt x="2537460" y="90170"/>
                  <a:pt x="2159000" y="473710"/>
                </a:cubicBezTo>
                <a:cubicBezTo>
                  <a:pt x="1780540" y="857250"/>
                  <a:pt x="2244090" y="1471295"/>
                  <a:pt x="1812290" y="1917065"/>
                </a:cubicBezTo>
                <a:cubicBezTo>
                  <a:pt x="1380490" y="2362835"/>
                  <a:pt x="355600" y="2573655"/>
                  <a:pt x="0" y="2701925"/>
                </a:cubicBezTo>
              </a:path>
            </a:pathLst>
          </a:cu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" name="图片 59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90" y="533671"/>
            <a:ext cx="2545315" cy="339375"/>
          </a:xfrm>
          <a:prstGeom prst="rect">
            <a:avLst/>
          </a:prstGeom>
        </p:spPr>
      </p:pic>
      <p:sp>
        <p:nvSpPr>
          <p:cNvPr id="232" name="任意多边形: 形状 231"/>
          <p:cNvSpPr/>
          <p:nvPr userDrawn="1"/>
        </p:nvSpPr>
        <p:spPr>
          <a:xfrm>
            <a:off x="306705" y="4573905"/>
            <a:ext cx="5881370" cy="2002789"/>
          </a:xfrm>
          <a:custGeom>
            <a:avLst/>
            <a:gdLst>
              <a:gd name="connsiteX0" fmla="*/ 0 w 6996568"/>
              <a:gd name="connsiteY0" fmla="*/ 0 h 2981238"/>
              <a:gd name="connsiteX1" fmla="*/ 1674 w 6996568"/>
              <a:gd name="connsiteY1" fmla="*/ 542 h 2981238"/>
              <a:gd name="connsiteX2" fmla="*/ 2032259 w 6996568"/>
              <a:gd name="connsiteY2" fmla="*/ 796780 h 2981238"/>
              <a:gd name="connsiteX3" fmla="*/ 2793727 w 6996568"/>
              <a:gd name="connsiteY3" fmla="*/ 1972670 h 2981238"/>
              <a:gd name="connsiteX4" fmla="*/ 5444209 w 6996568"/>
              <a:gd name="connsiteY4" fmla="*/ 2110627 h 2981238"/>
              <a:gd name="connsiteX5" fmla="*/ 6981283 w 6996568"/>
              <a:gd name="connsiteY5" fmla="*/ 2957283 h 2981238"/>
              <a:gd name="connsiteX6" fmla="*/ 6996568 w 6996568"/>
              <a:gd name="connsiteY6" fmla="*/ 2981238 h 2981238"/>
              <a:gd name="connsiteX7" fmla="*/ 0 w 6996568"/>
              <a:gd name="connsiteY7" fmla="*/ 2981238 h 29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6568" h="2981238">
                <a:moveTo>
                  <a:pt x="0" y="0"/>
                </a:moveTo>
                <a:lnTo>
                  <a:pt x="1674" y="542"/>
                </a:lnTo>
                <a:cubicBezTo>
                  <a:pt x="429739" y="142844"/>
                  <a:pt x="1483565" y="412240"/>
                  <a:pt x="2032259" y="796780"/>
                </a:cubicBezTo>
                <a:cubicBezTo>
                  <a:pt x="2598543" y="1193813"/>
                  <a:pt x="2111003" y="1709792"/>
                  <a:pt x="2793727" y="1972670"/>
                </a:cubicBezTo>
                <a:cubicBezTo>
                  <a:pt x="3476453" y="2235548"/>
                  <a:pt x="4627452" y="1830369"/>
                  <a:pt x="5444209" y="2110627"/>
                </a:cubicBezTo>
                <a:cubicBezTo>
                  <a:pt x="5989552" y="2297602"/>
                  <a:pt x="6739869" y="2644666"/>
                  <a:pt x="6981283" y="2957283"/>
                </a:cubicBezTo>
                <a:lnTo>
                  <a:pt x="6996568" y="2981238"/>
                </a:lnTo>
                <a:lnTo>
                  <a:pt x="0" y="2981238"/>
                </a:ln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9440000" sx="101000" sy="101000" algn="tl" rotWithShape="0">
              <a:schemeClr val="bg1">
                <a:lumMod val="8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8648" y="5915917"/>
            <a:ext cx="1357172" cy="283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83642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>
            <a:off x="8994050" y="3887536"/>
            <a:ext cx="3197950" cy="2970464"/>
          </a:xfrm>
          <a:custGeom>
            <a:avLst/>
            <a:gdLst>
              <a:gd name="connisteX0" fmla="*/ 3775823 w 4434214"/>
              <a:gd name="connsiteY0" fmla="*/ 312006 h 4371006"/>
              <a:gd name="connisteX1" fmla="*/ 3187178 w 4434214"/>
              <a:gd name="connsiteY1" fmla="*/ 1432146 h 4371006"/>
              <a:gd name="connisteX2" fmla="*/ 2009253 w 4434214"/>
              <a:gd name="connsiteY2" fmla="*/ 1686146 h 4371006"/>
              <a:gd name="connisteX3" fmla="*/ 566533 w 4434214"/>
              <a:gd name="connsiteY3" fmla="*/ 3290791 h 4371006"/>
              <a:gd name="connisteX4" fmla="*/ 300468 w 4434214"/>
              <a:gd name="connsiteY4" fmla="*/ 3718146 h 4371006"/>
              <a:gd name="connisteX5" fmla="*/ 3868533 w 4434214"/>
              <a:gd name="connsiteY5" fmla="*/ 4168361 h 4371006"/>
              <a:gd name="connisteX6" fmla="*/ 4399393 w 4434214"/>
              <a:gd name="connsiteY6" fmla="*/ 774286 h 4371006"/>
              <a:gd name="connisteX7" fmla="*/ 4041253 w 4434214"/>
              <a:gd name="connsiteY7" fmla="*/ 35146 h 4371006"/>
              <a:gd name="connisteX8" fmla="*/ 3775823 w 4434214"/>
              <a:gd name="connsiteY8" fmla="*/ 312006 h 437100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5036" h="4678">
                <a:moveTo>
                  <a:pt x="5036" y="0"/>
                </a:moveTo>
                <a:lnTo>
                  <a:pt x="5036" y="4678"/>
                </a:lnTo>
                <a:lnTo>
                  <a:pt x="0" y="4678"/>
                </a:lnTo>
                <a:lnTo>
                  <a:pt x="15" y="4660"/>
                </a:lnTo>
                <a:cubicBezTo>
                  <a:pt x="558" y="4001"/>
                  <a:pt x="1436" y="2762"/>
                  <a:pt x="2235" y="2195"/>
                </a:cubicBezTo>
                <a:cubicBezTo>
                  <a:pt x="3060" y="1610"/>
                  <a:pt x="3534" y="2228"/>
                  <a:pt x="4090" y="1795"/>
                </a:cubicBezTo>
                <a:cubicBezTo>
                  <a:pt x="4646" y="1362"/>
                  <a:pt x="4748" y="471"/>
                  <a:pt x="5017" y="31"/>
                </a:cubicBezTo>
                <a:cubicBezTo>
                  <a:pt x="5022" y="24"/>
                  <a:pt x="5026" y="18"/>
                  <a:pt x="5030" y="11"/>
                </a:cubicBezTo>
                <a:lnTo>
                  <a:pt x="5036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3500000" algn="br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8785860" y="4207510"/>
            <a:ext cx="3394075" cy="2644140"/>
          </a:xfrm>
          <a:custGeom>
            <a:avLst/>
            <a:gdLst>
              <a:gd name="connisteX0" fmla="*/ 3394075 w 3394075"/>
              <a:gd name="connsiteY0" fmla="*/ 0 h 2644140"/>
              <a:gd name="connisteX1" fmla="*/ 3013075 w 3394075"/>
              <a:gd name="connsiteY1" fmla="*/ 715645 h 2644140"/>
              <a:gd name="connisteX2" fmla="*/ 1789430 w 3394075"/>
              <a:gd name="connsiteY2" fmla="*/ 669925 h 2644140"/>
              <a:gd name="connisteX3" fmla="*/ 1143000 w 3394075"/>
              <a:gd name="connsiteY3" fmla="*/ 1905000 h 2644140"/>
              <a:gd name="connisteX4" fmla="*/ 0 w 3394075"/>
              <a:gd name="connsiteY4" fmla="*/ 2644140 h 26441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3394075" h="2644140">
                <a:moveTo>
                  <a:pt x="3394075" y="0"/>
                </a:moveTo>
                <a:cubicBezTo>
                  <a:pt x="3342640" y="144145"/>
                  <a:pt x="3333750" y="581660"/>
                  <a:pt x="3013075" y="715645"/>
                </a:cubicBezTo>
                <a:cubicBezTo>
                  <a:pt x="2692400" y="849630"/>
                  <a:pt x="2163445" y="431800"/>
                  <a:pt x="1789430" y="669925"/>
                </a:cubicBezTo>
                <a:cubicBezTo>
                  <a:pt x="1415415" y="908050"/>
                  <a:pt x="1501140" y="1510030"/>
                  <a:pt x="1143000" y="1905000"/>
                </a:cubicBezTo>
                <a:cubicBezTo>
                  <a:pt x="784860" y="2299970"/>
                  <a:pt x="215900" y="2520950"/>
                  <a:pt x="0" y="2644140"/>
                </a:cubicBezTo>
              </a:path>
            </a:pathLst>
          </a:cu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6" name="组合 175"/>
          <p:cNvGrpSpPr/>
          <p:nvPr userDrawn="1"/>
        </p:nvGrpSpPr>
        <p:grpSpPr>
          <a:xfrm>
            <a:off x="1081463" y="1373984"/>
            <a:ext cx="4023938" cy="3132002"/>
            <a:chOff x="1018" y="2299"/>
            <a:chExt cx="5527" cy="4636"/>
          </a:xfrm>
        </p:grpSpPr>
        <p:sp>
          <p:nvSpPr>
            <p:cNvPr id="10" name="矩形 9"/>
            <p:cNvSpPr/>
            <p:nvPr userDrawn="1"/>
          </p:nvSpPr>
          <p:spPr>
            <a:xfrm>
              <a:off x="1018" y="2662"/>
              <a:ext cx="5218" cy="4273"/>
            </a:xfrm>
            <a:prstGeom prst="rect">
              <a:avLst/>
            </a:prstGeom>
            <a:solidFill>
              <a:schemeClr val="accent1"/>
            </a:solidFill>
            <a:ln w="1016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8100000" algn="tr" rotWithShape="0">
                <a:schemeClr val="accent2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446" y="2299"/>
              <a:ext cx="5099" cy="4164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61" name="图片 6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236" y="5882640"/>
            <a:ext cx="2136368" cy="446405"/>
          </a:xfrm>
          <a:prstGeom prst="rect">
            <a:avLst/>
          </a:prstGeom>
        </p:spPr>
      </p:pic>
      <p:sp>
        <p:nvSpPr>
          <p:cNvPr id="71" name="任意多边形: 形状 70"/>
          <p:cNvSpPr/>
          <p:nvPr userDrawn="1"/>
        </p:nvSpPr>
        <p:spPr>
          <a:xfrm>
            <a:off x="11216680" y="5876910"/>
            <a:ext cx="975321" cy="981091"/>
          </a:xfrm>
          <a:custGeom>
            <a:avLst/>
            <a:gdLst>
              <a:gd name="connsiteX0" fmla="*/ 829061 w 975321"/>
              <a:gd name="connsiteY0" fmla="*/ 843 h 981091"/>
              <a:gd name="connsiteX1" fmla="*/ 935177 w 975321"/>
              <a:gd name="connsiteY1" fmla="*/ 2926 h 981091"/>
              <a:gd name="connsiteX2" fmla="*/ 975321 w 975321"/>
              <a:gd name="connsiteY2" fmla="*/ 9003 h 981091"/>
              <a:gd name="connsiteX3" fmla="*/ 975321 w 975321"/>
              <a:gd name="connsiteY3" fmla="*/ 210084 h 981091"/>
              <a:gd name="connsiteX4" fmla="*/ 920513 w 975321"/>
              <a:gd name="connsiteY4" fmla="*/ 201491 h 981091"/>
              <a:gd name="connsiteX5" fmla="*/ 395148 w 975321"/>
              <a:gd name="connsiteY5" fmla="*/ 408896 h 981091"/>
              <a:gd name="connsiteX6" fmla="*/ 203712 w 975321"/>
              <a:gd name="connsiteY6" fmla="*/ 833319 h 981091"/>
              <a:gd name="connsiteX7" fmla="*/ 202954 w 975321"/>
              <a:gd name="connsiteY7" fmla="*/ 981091 h 981091"/>
              <a:gd name="connsiteX8" fmla="*/ 3328 w 975321"/>
              <a:gd name="connsiteY8" fmla="*/ 981091 h 981091"/>
              <a:gd name="connsiteX9" fmla="*/ 0 w 975321"/>
              <a:gd name="connsiteY9" fmla="*/ 912749 h 981091"/>
              <a:gd name="connsiteX10" fmla="*/ 259716 w 975321"/>
              <a:gd name="connsiteY10" fmla="*/ 262525 h 981091"/>
              <a:gd name="connsiteX11" fmla="*/ 829061 w 975321"/>
              <a:gd name="connsiteY11" fmla="*/ 843 h 98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5321" h="981091">
                <a:moveTo>
                  <a:pt x="829061" y="843"/>
                </a:moveTo>
                <a:cubicBezTo>
                  <a:pt x="864280" y="-758"/>
                  <a:pt x="899716" y="-83"/>
                  <a:pt x="935177" y="2926"/>
                </a:cubicBezTo>
                <a:lnTo>
                  <a:pt x="975321" y="9003"/>
                </a:lnTo>
                <a:lnTo>
                  <a:pt x="975321" y="210084"/>
                </a:lnTo>
                <a:lnTo>
                  <a:pt x="920513" y="201491"/>
                </a:lnTo>
                <a:cubicBezTo>
                  <a:pt x="727062" y="184418"/>
                  <a:pt x="534558" y="259109"/>
                  <a:pt x="395148" y="408896"/>
                </a:cubicBezTo>
                <a:cubicBezTo>
                  <a:pt x="287819" y="524214"/>
                  <a:pt x="221216" y="674192"/>
                  <a:pt x="203712" y="833319"/>
                </a:cubicBezTo>
                <a:lnTo>
                  <a:pt x="202954" y="981091"/>
                </a:lnTo>
                <a:lnTo>
                  <a:pt x="3328" y="981091"/>
                </a:lnTo>
                <a:lnTo>
                  <a:pt x="0" y="912749"/>
                </a:lnTo>
                <a:cubicBezTo>
                  <a:pt x="1275" y="669437"/>
                  <a:pt x="93857" y="434880"/>
                  <a:pt x="259716" y="262525"/>
                </a:cubicBezTo>
                <a:cubicBezTo>
                  <a:pt x="414241" y="101949"/>
                  <a:pt x="617749" y="10446"/>
                  <a:pt x="829061" y="84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 userDrawn="1"/>
        </p:nvSpPr>
        <p:spPr>
          <a:xfrm>
            <a:off x="1243812" y="1058705"/>
            <a:ext cx="9704377" cy="47405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508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任意多边形 11"/>
          <p:cNvSpPr/>
          <p:nvPr userDrawn="1"/>
        </p:nvSpPr>
        <p:spPr>
          <a:xfrm>
            <a:off x="6473387" y="0"/>
            <a:ext cx="5718613" cy="2988375"/>
          </a:xfrm>
          <a:custGeom>
            <a:avLst/>
            <a:gdLst>
              <a:gd name="connsiteX0" fmla="*/ 0 w 10867"/>
              <a:gd name="connsiteY0" fmla="*/ 549 h 5282"/>
              <a:gd name="connsiteX1" fmla="*/ 1655 w 10867"/>
              <a:gd name="connsiteY1" fmla="*/ 3093 h 5282"/>
              <a:gd name="connsiteX2" fmla="*/ 5382 w 10867"/>
              <a:gd name="connsiteY2" fmla="*/ 3147 h 5282"/>
              <a:gd name="connsiteX3" fmla="*/ 7546 w 10867"/>
              <a:gd name="connsiteY3" fmla="*/ 4838 h 5282"/>
              <a:gd name="connsiteX4" fmla="*/ 9091 w 10867"/>
              <a:gd name="connsiteY4" fmla="*/ 5275 h 5282"/>
              <a:gd name="connsiteX5" fmla="*/ 10867 w 10867"/>
              <a:gd name="connsiteY5" fmla="*/ 5116 h 5282"/>
              <a:gd name="connsiteX6" fmla="*/ 9706 w 10867"/>
              <a:gd name="connsiteY6" fmla="*/ 281 h 5282"/>
              <a:gd name="connsiteX7" fmla="*/ 8070 w 10867"/>
              <a:gd name="connsiteY7" fmla="*/ 0 h 5282"/>
              <a:gd name="connsiteX8" fmla="*/ 0 w 10867"/>
              <a:gd name="connsiteY8" fmla="*/ 549 h 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06" h="4706">
                <a:moveTo>
                  <a:pt x="0" y="0"/>
                </a:moveTo>
                <a:lnTo>
                  <a:pt x="9006" y="0"/>
                </a:lnTo>
                <a:lnTo>
                  <a:pt x="9006" y="4702"/>
                </a:lnTo>
                <a:lnTo>
                  <a:pt x="8999" y="4702"/>
                </a:lnTo>
                <a:cubicBezTo>
                  <a:pt x="8477" y="4723"/>
                  <a:pt x="8240" y="4668"/>
                  <a:pt x="7533" y="4262"/>
                </a:cubicBezTo>
                <a:cubicBezTo>
                  <a:pt x="6791" y="3836"/>
                  <a:pt x="6547" y="2920"/>
                  <a:pt x="5369" y="2571"/>
                </a:cubicBezTo>
                <a:cubicBezTo>
                  <a:pt x="4191" y="2222"/>
                  <a:pt x="2718" y="3037"/>
                  <a:pt x="1642" y="2517"/>
                </a:cubicBezTo>
                <a:cubicBezTo>
                  <a:pt x="599" y="2013"/>
                  <a:pt x="264" y="575"/>
                  <a:pt x="11" y="2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101000" sy="101000" algn="b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ym typeface="+mn-ea"/>
            </a:endParaRPr>
          </a:p>
        </p:txBody>
      </p:sp>
      <p:sp>
        <p:nvSpPr>
          <p:cNvPr id="14" name="等腰三角形 13"/>
          <p:cNvSpPr/>
          <p:nvPr userDrawn="1"/>
        </p:nvSpPr>
        <p:spPr>
          <a:xfrm rot="10800000">
            <a:off x="5842000" y="5941060"/>
            <a:ext cx="508000" cy="5080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 userDrawn="1"/>
        </p:nvSpPr>
        <p:spPr>
          <a:xfrm rot="10800000">
            <a:off x="5842000" y="6016625"/>
            <a:ext cx="508000" cy="508000"/>
          </a:xfrm>
          <a:prstGeom prst="triangle">
            <a:avLst/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 rot="10800000">
            <a:off x="9771380" y="6054090"/>
            <a:ext cx="2042160" cy="425450"/>
            <a:chOff x="657" y="9082"/>
            <a:chExt cx="3216" cy="670"/>
          </a:xfrm>
        </p:grpSpPr>
        <p:grpSp>
          <p:nvGrpSpPr>
            <p:cNvPr id="3" name="组合 2"/>
            <p:cNvGrpSpPr/>
            <p:nvPr userDrawn="1"/>
          </p:nvGrpSpPr>
          <p:grpSpPr>
            <a:xfrm rot="5400000">
              <a:off x="2519" y="8122"/>
              <a:ext cx="118" cy="2590"/>
              <a:chOff x="1733" y="5806"/>
              <a:chExt cx="118" cy="2590"/>
            </a:xfrm>
          </p:grpSpPr>
          <p:sp>
            <p:nvSpPr>
              <p:cNvPr id="4" name="椭圆 3"/>
              <p:cNvSpPr/>
              <p:nvPr userDrawn="1"/>
            </p:nvSpPr>
            <p:spPr>
              <a:xfrm>
                <a:off x="1733" y="5806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 userDrawn="1"/>
            </p:nvSpPr>
            <p:spPr>
              <a:xfrm>
                <a:off x="1733" y="6053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 userDrawn="1"/>
            </p:nvSpPr>
            <p:spPr>
              <a:xfrm>
                <a:off x="1733" y="6300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 userDrawn="1"/>
            </p:nvSpPr>
            <p:spPr>
              <a:xfrm>
                <a:off x="1733" y="6547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 userDrawn="1"/>
            </p:nvSpPr>
            <p:spPr>
              <a:xfrm>
                <a:off x="1733" y="6795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 userDrawn="1"/>
            </p:nvSpPr>
            <p:spPr>
              <a:xfrm>
                <a:off x="1733" y="7042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 userDrawn="1"/>
            </p:nvSpPr>
            <p:spPr>
              <a:xfrm>
                <a:off x="1733" y="7289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 userDrawn="1"/>
            </p:nvSpPr>
            <p:spPr>
              <a:xfrm>
                <a:off x="1733" y="7536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 userDrawn="1"/>
            </p:nvSpPr>
            <p:spPr>
              <a:xfrm>
                <a:off x="1733" y="7783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 userDrawn="1"/>
            </p:nvSpPr>
            <p:spPr>
              <a:xfrm>
                <a:off x="1733" y="8030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 userDrawn="1"/>
            </p:nvSpPr>
            <p:spPr>
              <a:xfrm>
                <a:off x="1733" y="8278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 userDrawn="1"/>
          </p:nvGrpSpPr>
          <p:grpSpPr>
            <a:xfrm rot="5400000">
              <a:off x="1893" y="8398"/>
              <a:ext cx="118" cy="2590"/>
              <a:chOff x="1733" y="5806"/>
              <a:chExt cx="118" cy="2590"/>
            </a:xfrm>
          </p:grpSpPr>
          <p:sp>
            <p:nvSpPr>
              <p:cNvPr id="20" name="椭圆 19"/>
              <p:cNvSpPr/>
              <p:nvPr userDrawn="1"/>
            </p:nvSpPr>
            <p:spPr>
              <a:xfrm>
                <a:off x="1733" y="5806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 userDrawn="1"/>
            </p:nvSpPr>
            <p:spPr>
              <a:xfrm>
                <a:off x="1733" y="6053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 userDrawn="1"/>
            </p:nvSpPr>
            <p:spPr>
              <a:xfrm>
                <a:off x="1733" y="6300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 userDrawn="1"/>
            </p:nvSpPr>
            <p:spPr>
              <a:xfrm>
                <a:off x="1733" y="6547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 userDrawn="1"/>
            </p:nvSpPr>
            <p:spPr>
              <a:xfrm>
                <a:off x="1733" y="6795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 userDrawn="1"/>
            </p:nvSpPr>
            <p:spPr>
              <a:xfrm>
                <a:off x="1733" y="7042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 userDrawn="1"/>
            </p:nvSpPr>
            <p:spPr>
              <a:xfrm>
                <a:off x="1733" y="7289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 userDrawn="1"/>
            </p:nvSpPr>
            <p:spPr>
              <a:xfrm>
                <a:off x="1733" y="7536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 userDrawn="1"/>
            </p:nvSpPr>
            <p:spPr>
              <a:xfrm>
                <a:off x="1733" y="7783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 userDrawn="1"/>
            </p:nvSpPr>
            <p:spPr>
              <a:xfrm>
                <a:off x="1733" y="8030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 userDrawn="1"/>
            </p:nvSpPr>
            <p:spPr>
              <a:xfrm>
                <a:off x="1733" y="8278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3" name="组合 92"/>
            <p:cNvGrpSpPr/>
            <p:nvPr userDrawn="1"/>
          </p:nvGrpSpPr>
          <p:grpSpPr>
            <a:xfrm rot="5400000">
              <a:off x="2212" y="7846"/>
              <a:ext cx="118" cy="2590"/>
              <a:chOff x="1733" y="5806"/>
              <a:chExt cx="118" cy="2590"/>
            </a:xfrm>
          </p:grpSpPr>
          <p:sp>
            <p:nvSpPr>
              <p:cNvPr id="94" name="椭圆 93"/>
              <p:cNvSpPr/>
              <p:nvPr userDrawn="1"/>
            </p:nvSpPr>
            <p:spPr>
              <a:xfrm>
                <a:off x="1733" y="5806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 userDrawn="1"/>
            </p:nvSpPr>
            <p:spPr>
              <a:xfrm>
                <a:off x="1733" y="6053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 userDrawn="1"/>
            </p:nvSpPr>
            <p:spPr>
              <a:xfrm>
                <a:off x="1733" y="6300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 userDrawn="1"/>
            </p:nvSpPr>
            <p:spPr>
              <a:xfrm>
                <a:off x="1733" y="6547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 userDrawn="1"/>
            </p:nvSpPr>
            <p:spPr>
              <a:xfrm>
                <a:off x="1733" y="6795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椭圆 98"/>
              <p:cNvSpPr/>
              <p:nvPr userDrawn="1"/>
            </p:nvSpPr>
            <p:spPr>
              <a:xfrm>
                <a:off x="1733" y="7042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 userDrawn="1"/>
            </p:nvSpPr>
            <p:spPr>
              <a:xfrm>
                <a:off x="1733" y="7289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 userDrawn="1"/>
            </p:nvSpPr>
            <p:spPr>
              <a:xfrm>
                <a:off x="1733" y="7536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 userDrawn="1"/>
            </p:nvSpPr>
            <p:spPr>
              <a:xfrm>
                <a:off x="1733" y="7783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 userDrawn="1"/>
            </p:nvSpPr>
            <p:spPr>
              <a:xfrm>
                <a:off x="1733" y="8030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 userDrawn="1"/>
            </p:nvSpPr>
            <p:spPr>
              <a:xfrm>
                <a:off x="1733" y="8278"/>
                <a:ext cx="119" cy="11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5" name="椭圆 104"/>
          <p:cNvSpPr/>
          <p:nvPr userDrawn="1"/>
        </p:nvSpPr>
        <p:spPr>
          <a:xfrm>
            <a:off x="-434247" y="-475979"/>
            <a:ext cx="1009650" cy="1009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6" name="椭圆 105"/>
          <p:cNvSpPr/>
          <p:nvPr userDrawn="1"/>
        </p:nvSpPr>
        <p:spPr>
          <a:xfrm>
            <a:off x="-365760" y="-411480"/>
            <a:ext cx="1009650" cy="1009650"/>
          </a:xfrm>
          <a:prstGeom prst="ellipse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90" y="533671"/>
            <a:ext cx="2545315" cy="339375"/>
          </a:xfrm>
          <a:prstGeom prst="rect">
            <a:avLst/>
          </a:prstGeom>
        </p:spPr>
      </p:pic>
      <p:grpSp>
        <p:nvGrpSpPr>
          <p:cNvPr id="22" name="组合 21"/>
          <p:cNvGrpSpPr/>
          <p:nvPr userDrawn="1"/>
        </p:nvGrpSpPr>
        <p:grpSpPr>
          <a:xfrm flipH="1">
            <a:off x="1750291" y="2112818"/>
            <a:ext cx="8691419" cy="2632365"/>
            <a:chOff x="1693784" y="1756860"/>
            <a:chExt cx="5632609" cy="1955959"/>
          </a:xfrm>
        </p:grpSpPr>
        <p:grpSp>
          <p:nvGrpSpPr>
            <p:cNvPr id="23" name="组合 22"/>
            <p:cNvGrpSpPr/>
            <p:nvPr/>
          </p:nvGrpSpPr>
          <p:grpSpPr>
            <a:xfrm>
              <a:off x="1817609" y="1756860"/>
              <a:ext cx="5508784" cy="1848803"/>
              <a:chOff x="3911" y="3444"/>
              <a:chExt cx="11567" cy="3882"/>
            </a:xfrm>
          </p:grpSpPr>
          <p:cxnSp>
            <p:nvCxnSpPr>
              <p:cNvPr id="27" name="直接连接符 26"/>
              <p:cNvCxnSpPr/>
              <p:nvPr/>
            </p:nvCxnSpPr>
            <p:spPr>
              <a:xfrm flipH="1">
                <a:off x="3911" y="3444"/>
                <a:ext cx="8045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917" y="3468"/>
                <a:ext cx="0" cy="3858"/>
              </a:xfrm>
              <a:prstGeom prst="line">
                <a:avLst/>
              </a:prstGeom>
              <a:ln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3917" y="7320"/>
                <a:ext cx="11559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15478" y="4843"/>
                <a:ext cx="0" cy="248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14960" y="4850"/>
                <a:ext cx="516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693784" y="1875446"/>
              <a:ext cx="5508069" cy="1837373"/>
              <a:chOff x="1693784" y="1875446"/>
              <a:chExt cx="5508069" cy="1837373"/>
            </a:xfrm>
          </p:grpSpPr>
          <p:cxnSp>
            <p:nvCxnSpPr>
              <p:cNvPr id="25" name="直接连接符 24"/>
              <p:cNvCxnSpPr/>
              <p:nvPr/>
            </p:nvCxnSpPr>
            <p:spPr>
              <a:xfrm flipH="1">
                <a:off x="1694021" y="1875446"/>
                <a:ext cx="3955019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1693784" y="1875446"/>
                <a:ext cx="0" cy="1837373"/>
              </a:xfrm>
              <a:prstGeom prst="line">
                <a:avLst/>
              </a:prstGeom>
              <a:ln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1693784" y="3712819"/>
                <a:ext cx="5504974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V="1">
                <a:off x="7198995" y="2296451"/>
                <a:ext cx="0" cy="141636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H="1">
                <a:off x="7090578" y="2298356"/>
                <a:ext cx="111275" cy="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任意多边形 9"/>
          <p:cNvSpPr/>
          <p:nvPr userDrawn="1"/>
        </p:nvSpPr>
        <p:spPr>
          <a:xfrm>
            <a:off x="1" y="4370118"/>
            <a:ext cx="5921129" cy="2487881"/>
          </a:xfrm>
          <a:custGeom>
            <a:avLst/>
            <a:gdLst>
              <a:gd name="connsiteX0" fmla="*/ 0 w 10867"/>
              <a:gd name="connsiteY0" fmla="*/ 549 h 5282"/>
              <a:gd name="connsiteX1" fmla="*/ 1655 w 10867"/>
              <a:gd name="connsiteY1" fmla="*/ 3093 h 5282"/>
              <a:gd name="connsiteX2" fmla="*/ 5382 w 10867"/>
              <a:gd name="connsiteY2" fmla="*/ 3147 h 5282"/>
              <a:gd name="connsiteX3" fmla="*/ 7546 w 10867"/>
              <a:gd name="connsiteY3" fmla="*/ 4838 h 5282"/>
              <a:gd name="connsiteX4" fmla="*/ 9091 w 10867"/>
              <a:gd name="connsiteY4" fmla="*/ 5275 h 5282"/>
              <a:gd name="connsiteX5" fmla="*/ 10867 w 10867"/>
              <a:gd name="connsiteY5" fmla="*/ 5116 h 5282"/>
              <a:gd name="connsiteX6" fmla="*/ 9706 w 10867"/>
              <a:gd name="connsiteY6" fmla="*/ 281 h 5282"/>
              <a:gd name="connsiteX7" fmla="*/ 8070 w 10867"/>
              <a:gd name="connsiteY7" fmla="*/ 0 h 5282"/>
              <a:gd name="connsiteX8" fmla="*/ 0 w 10867"/>
              <a:gd name="connsiteY8" fmla="*/ 549 h 5282"/>
              <a:gd name="connsiteX0-1" fmla="*/ 0 w 9991"/>
              <a:gd name="connsiteY0-2" fmla="*/ 0 h 10000"/>
              <a:gd name="connsiteX1-3" fmla="*/ 2 w 9991"/>
              <a:gd name="connsiteY1-4" fmla="*/ 2 h 10000"/>
              <a:gd name="connsiteX2-5" fmla="*/ 2879 w 9991"/>
              <a:gd name="connsiteY2-6" fmla="*/ 2445 h 10000"/>
              <a:gd name="connsiteX3-7" fmla="*/ 3958 w 9991"/>
              <a:gd name="connsiteY3-8" fmla="*/ 6053 h 10000"/>
              <a:gd name="connsiteX4-9" fmla="*/ 7292 w 9991"/>
              <a:gd name="connsiteY4-10" fmla="*/ 4663 h 10000"/>
              <a:gd name="connsiteX5-11" fmla="*/ 9954 w 9991"/>
              <a:gd name="connsiteY5-12" fmla="*/ 9977 h 10000"/>
              <a:gd name="connsiteX6-13" fmla="*/ 9945 w 9991"/>
              <a:gd name="connsiteY6-14" fmla="*/ 10000 h 10000"/>
              <a:gd name="connsiteX7-15" fmla="*/ 0 w 9991"/>
              <a:gd name="connsiteY7-16" fmla="*/ 10000 h 10000"/>
              <a:gd name="connsiteX8-17" fmla="*/ 0 w 9991"/>
              <a:gd name="connsiteY8-18" fmla="*/ 0 h 10000"/>
              <a:gd name="connsiteX0-19" fmla="*/ 0 w 10000"/>
              <a:gd name="connsiteY0-20" fmla="*/ 0 h 10000"/>
              <a:gd name="connsiteX1-21" fmla="*/ 2 w 10000"/>
              <a:gd name="connsiteY1-22" fmla="*/ 2 h 10000"/>
              <a:gd name="connsiteX2-23" fmla="*/ 3134 w 10000"/>
              <a:gd name="connsiteY2-24" fmla="*/ 1395 h 10000"/>
              <a:gd name="connsiteX3-25" fmla="*/ 3962 w 10000"/>
              <a:gd name="connsiteY3-26" fmla="*/ 6053 h 10000"/>
              <a:gd name="connsiteX4-27" fmla="*/ 7299 w 10000"/>
              <a:gd name="connsiteY4-28" fmla="*/ 4663 h 10000"/>
              <a:gd name="connsiteX5-29" fmla="*/ 9963 w 10000"/>
              <a:gd name="connsiteY5-30" fmla="*/ 9977 h 10000"/>
              <a:gd name="connsiteX6-31" fmla="*/ 9954 w 10000"/>
              <a:gd name="connsiteY6-32" fmla="*/ 10000 h 10000"/>
              <a:gd name="connsiteX7-33" fmla="*/ 0 w 10000"/>
              <a:gd name="connsiteY7-34" fmla="*/ 10000 h 10000"/>
              <a:gd name="connsiteX8-35" fmla="*/ 0 w 10000"/>
              <a:gd name="connsiteY8-36" fmla="*/ 0 h 10000"/>
              <a:gd name="connsiteX0-37" fmla="*/ 0 w 9998"/>
              <a:gd name="connsiteY0-38" fmla="*/ 0 h 10000"/>
              <a:gd name="connsiteX1-39" fmla="*/ 2 w 9998"/>
              <a:gd name="connsiteY1-40" fmla="*/ 2 h 10000"/>
              <a:gd name="connsiteX2-41" fmla="*/ 3134 w 9998"/>
              <a:gd name="connsiteY2-42" fmla="*/ 1395 h 10000"/>
              <a:gd name="connsiteX3-43" fmla="*/ 4719 w 9998"/>
              <a:gd name="connsiteY3-44" fmla="*/ 4716 h 10000"/>
              <a:gd name="connsiteX4-45" fmla="*/ 7299 w 9998"/>
              <a:gd name="connsiteY4-46" fmla="*/ 4663 h 10000"/>
              <a:gd name="connsiteX5-47" fmla="*/ 9963 w 9998"/>
              <a:gd name="connsiteY5-48" fmla="*/ 9977 h 10000"/>
              <a:gd name="connsiteX6-49" fmla="*/ 9954 w 9998"/>
              <a:gd name="connsiteY6-50" fmla="*/ 10000 h 10000"/>
              <a:gd name="connsiteX7-51" fmla="*/ 0 w 9998"/>
              <a:gd name="connsiteY7-52" fmla="*/ 10000 h 10000"/>
              <a:gd name="connsiteX8-53" fmla="*/ 0 w 9998"/>
              <a:gd name="connsiteY8-54" fmla="*/ 0 h 10000"/>
              <a:gd name="connsiteX0-55" fmla="*/ 0 w 10482"/>
              <a:gd name="connsiteY0-56" fmla="*/ 0 h 10000"/>
              <a:gd name="connsiteX1-57" fmla="*/ 2 w 10482"/>
              <a:gd name="connsiteY1-58" fmla="*/ 2 h 10000"/>
              <a:gd name="connsiteX2-59" fmla="*/ 3135 w 10482"/>
              <a:gd name="connsiteY2-60" fmla="*/ 1395 h 10000"/>
              <a:gd name="connsiteX3-61" fmla="*/ 4720 w 10482"/>
              <a:gd name="connsiteY3-62" fmla="*/ 4716 h 10000"/>
              <a:gd name="connsiteX4-63" fmla="*/ 7300 w 10482"/>
              <a:gd name="connsiteY4-64" fmla="*/ 4663 h 10000"/>
              <a:gd name="connsiteX5-65" fmla="*/ 9965 w 10482"/>
              <a:gd name="connsiteY5-66" fmla="*/ 9977 h 10000"/>
              <a:gd name="connsiteX6-67" fmla="*/ 10482 w 10482"/>
              <a:gd name="connsiteY6-68" fmla="*/ 10000 h 10000"/>
              <a:gd name="connsiteX7-69" fmla="*/ 0 w 10482"/>
              <a:gd name="connsiteY7-70" fmla="*/ 10000 h 10000"/>
              <a:gd name="connsiteX8-71" fmla="*/ 0 w 10482"/>
              <a:gd name="connsiteY8-72" fmla="*/ 0 h 10000"/>
              <a:gd name="connsiteX0-73" fmla="*/ 0 w 11439"/>
              <a:gd name="connsiteY0-74" fmla="*/ 0 h 10000"/>
              <a:gd name="connsiteX1-75" fmla="*/ 2 w 11439"/>
              <a:gd name="connsiteY1-76" fmla="*/ 2 h 10000"/>
              <a:gd name="connsiteX2-77" fmla="*/ 3135 w 11439"/>
              <a:gd name="connsiteY2-78" fmla="*/ 1395 h 10000"/>
              <a:gd name="connsiteX3-79" fmla="*/ 4720 w 11439"/>
              <a:gd name="connsiteY3-80" fmla="*/ 4716 h 10000"/>
              <a:gd name="connsiteX4-81" fmla="*/ 7300 w 11439"/>
              <a:gd name="connsiteY4-82" fmla="*/ 4663 h 10000"/>
              <a:gd name="connsiteX5-83" fmla="*/ 11416 w 11439"/>
              <a:gd name="connsiteY5-84" fmla="*/ 9213 h 10000"/>
              <a:gd name="connsiteX6-85" fmla="*/ 10482 w 11439"/>
              <a:gd name="connsiteY6-86" fmla="*/ 10000 h 10000"/>
              <a:gd name="connsiteX7-87" fmla="*/ 0 w 11439"/>
              <a:gd name="connsiteY7-88" fmla="*/ 10000 h 10000"/>
              <a:gd name="connsiteX8-89" fmla="*/ 0 w 11439"/>
              <a:gd name="connsiteY8-90" fmla="*/ 0 h 10000"/>
              <a:gd name="connsiteX0-91" fmla="*/ 0 w 10739"/>
              <a:gd name="connsiteY0-92" fmla="*/ 0 h 10000"/>
              <a:gd name="connsiteX1-93" fmla="*/ 2 w 10739"/>
              <a:gd name="connsiteY1-94" fmla="*/ 2 h 10000"/>
              <a:gd name="connsiteX2-95" fmla="*/ 3135 w 10739"/>
              <a:gd name="connsiteY2-96" fmla="*/ 1395 h 10000"/>
              <a:gd name="connsiteX3-97" fmla="*/ 4720 w 10739"/>
              <a:gd name="connsiteY3-98" fmla="*/ 4716 h 10000"/>
              <a:gd name="connsiteX4-99" fmla="*/ 7300 w 10739"/>
              <a:gd name="connsiteY4-100" fmla="*/ 4663 h 10000"/>
              <a:gd name="connsiteX5-101" fmla="*/ 10482 w 10739"/>
              <a:gd name="connsiteY5-102" fmla="*/ 10000 h 10000"/>
              <a:gd name="connsiteX6-103" fmla="*/ 0 w 10739"/>
              <a:gd name="connsiteY6-104" fmla="*/ 10000 h 10000"/>
              <a:gd name="connsiteX7-105" fmla="*/ 0 w 10739"/>
              <a:gd name="connsiteY7-106" fmla="*/ 0 h 10000"/>
              <a:gd name="connsiteX0-107" fmla="*/ 0 w 10482"/>
              <a:gd name="connsiteY0-108" fmla="*/ 0 h 10000"/>
              <a:gd name="connsiteX1-109" fmla="*/ 2 w 10482"/>
              <a:gd name="connsiteY1-110" fmla="*/ 2 h 10000"/>
              <a:gd name="connsiteX2-111" fmla="*/ 3135 w 10482"/>
              <a:gd name="connsiteY2-112" fmla="*/ 1395 h 10000"/>
              <a:gd name="connsiteX3-113" fmla="*/ 4720 w 10482"/>
              <a:gd name="connsiteY3-114" fmla="*/ 4716 h 10000"/>
              <a:gd name="connsiteX4-115" fmla="*/ 7300 w 10482"/>
              <a:gd name="connsiteY4-116" fmla="*/ 4663 h 10000"/>
              <a:gd name="connsiteX5-117" fmla="*/ 10482 w 10482"/>
              <a:gd name="connsiteY5-118" fmla="*/ 10000 h 10000"/>
              <a:gd name="connsiteX6-119" fmla="*/ 0 w 10482"/>
              <a:gd name="connsiteY6-120" fmla="*/ 10000 h 10000"/>
              <a:gd name="connsiteX7-121" fmla="*/ 0 w 10482"/>
              <a:gd name="connsiteY7-12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0482" h="10000">
                <a:moveTo>
                  <a:pt x="0" y="0"/>
                </a:moveTo>
                <a:lnTo>
                  <a:pt x="2" y="2"/>
                </a:lnTo>
                <a:cubicBezTo>
                  <a:pt x="610" y="438"/>
                  <a:pt x="2348" y="609"/>
                  <a:pt x="3135" y="1395"/>
                </a:cubicBezTo>
                <a:cubicBezTo>
                  <a:pt x="3921" y="2181"/>
                  <a:pt x="4026" y="4171"/>
                  <a:pt x="4720" y="4716"/>
                </a:cubicBezTo>
                <a:cubicBezTo>
                  <a:pt x="5414" y="5261"/>
                  <a:pt x="6340" y="3782"/>
                  <a:pt x="7300" y="4663"/>
                </a:cubicBezTo>
                <a:cubicBezTo>
                  <a:pt x="8260" y="5544"/>
                  <a:pt x="10438" y="8156"/>
                  <a:pt x="10482" y="10000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8960000" sx="101000" sy="101000" algn="b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 userDrawn="1"/>
        </p:nvSpPr>
        <p:spPr>
          <a:xfrm flipH="1">
            <a:off x="5971540" y="5332095"/>
            <a:ext cx="6220460" cy="15259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85" h="4898">
                <a:moveTo>
                  <a:pt x="0" y="271"/>
                </a:moveTo>
                <a:lnTo>
                  <a:pt x="7" y="290"/>
                </a:lnTo>
                <a:cubicBezTo>
                  <a:pt x="215" y="903"/>
                  <a:pt x="465" y="2276"/>
                  <a:pt x="1054" y="2797"/>
                </a:cubicBezTo>
                <a:cubicBezTo>
                  <a:pt x="1683" y="3353"/>
                  <a:pt x="2523" y="2542"/>
                  <a:pt x="3108" y="2960"/>
                </a:cubicBezTo>
                <a:cubicBezTo>
                  <a:pt x="3693" y="3378"/>
                  <a:pt x="3795" y="4346"/>
                  <a:pt x="3981" y="4888"/>
                </a:cubicBezTo>
                <a:lnTo>
                  <a:pt x="3985" y="4898"/>
                </a:lnTo>
                <a:lnTo>
                  <a:pt x="0" y="4898"/>
                </a:lnTo>
                <a:lnTo>
                  <a:pt x="0" y="271"/>
                </a:lnTo>
                <a:close/>
                <a:moveTo>
                  <a:pt x="0" y="0"/>
                </a:moveTo>
                <a:lnTo>
                  <a:pt x="0" y="2"/>
                </a:lnTo>
                <a:cubicBezTo>
                  <a:pt x="5" y="21"/>
                  <a:pt x="6" y="42"/>
                  <a:pt x="1" y="60"/>
                </a:cubicBez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9860000" algn="br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" name="任意多边形 1"/>
          <p:cNvSpPr/>
          <p:nvPr userDrawn="1"/>
        </p:nvSpPr>
        <p:spPr>
          <a:xfrm flipH="1">
            <a:off x="0" y="-1"/>
            <a:ext cx="4504690" cy="1532965"/>
          </a:xfrm>
          <a:custGeom>
            <a:avLst/>
            <a:gdLst>
              <a:gd name="connisteX0" fmla="*/ 97583 w 3887647"/>
              <a:gd name="connsiteY0" fmla="*/ 800959 h 2935059"/>
              <a:gd name="connisteX1" fmla="*/ 1344088 w 3887647"/>
              <a:gd name="connsiteY1" fmla="*/ 2196689 h 2935059"/>
              <a:gd name="connisteX2" fmla="*/ 2729658 w 3887647"/>
              <a:gd name="connsiteY2" fmla="*/ 2208119 h 2935059"/>
              <a:gd name="connisteX3" fmla="*/ 3433873 w 3887647"/>
              <a:gd name="connsiteY3" fmla="*/ 2843119 h 2935059"/>
              <a:gd name="connisteX4" fmla="*/ 3814873 w 3887647"/>
              <a:gd name="connsiteY4" fmla="*/ 339314 h 2935059"/>
              <a:gd name="connisteX5" fmla="*/ 2245153 w 3887647"/>
              <a:gd name="connsiteY5" fmla="*/ 85314 h 2935059"/>
              <a:gd name="connisteX6" fmla="*/ 409368 w 3887647"/>
              <a:gd name="connsiteY6" fmla="*/ 408529 h 2935059"/>
              <a:gd name="connisteX7" fmla="*/ 97583 w 3887647"/>
              <a:gd name="connsiteY7" fmla="*/ 800959 h 293505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5146" h="3346">
                <a:moveTo>
                  <a:pt x="0" y="0"/>
                </a:moveTo>
                <a:lnTo>
                  <a:pt x="5146" y="0"/>
                </a:lnTo>
                <a:lnTo>
                  <a:pt x="5146" y="3325"/>
                </a:lnTo>
                <a:lnTo>
                  <a:pt x="5141" y="3328"/>
                </a:lnTo>
                <a:cubicBezTo>
                  <a:pt x="4874" y="3501"/>
                  <a:pt x="4723" y="2383"/>
                  <a:pt x="4137" y="2201"/>
                </a:cubicBezTo>
                <a:cubicBezTo>
                  <a:pt x="3479" y="1997"/>
                  <a:pt x="2784" y="2626"/>
                  <a:pt x="1955" y="2183"/>
                </a:cubicBezTo>
                <a:cubicBezTo>
                  <a:pt x="1139" y="1747"/>
                  <a:pt x="312" y="585"/>
                  <a:pt x="6" y="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7800000" algn="br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306705" y="281305"/>
            <a:ext cx="11578590" cy="629539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508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5704205"/>
            <a:ext cx="1753870" cy="11537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85" h="4898">
                <a:moveTo>
                  <a:pt x="0" y="271"/>
                </a:moveTo>
                <a:lnTo>
                  <a:pt x="7" y="290"/>
                </a:lnTo>
                <a:cubicBezTo>
                  <a:pt x="215" y="903"/>
                  <a:pt x="465" y="2276"/>
                  <a:pt x="1054" y="2797"/>
                </a:cubicBezTo>
                <a:cubicBezTo>
                  <a:pt x="1683" y="3353"/>
                  <a:pt x="2523" y="2542"/>
                  <a:pt x="3108" y="2960"/>
                </a:cubicBezTo>
                <a:cubicBezTo>
                  <a:pt x="3693" y="3378"/>
                  <a:pt x="3795" y="4346"/>
                  <a:pt x="3981" y="4888"/>
                </a:cubicBezTo>
                <a:lnTo>
                  <a:pt x="3985" y="4898"/>
                </a:lnTo>
                <a:lnTo>
                  <a:pt x="0" y="4898"/>
                </a:lnTo>
                <a:lnTo>
                  <a:pt x="0" y="271"/>
                </a:lnTo>
                <a:close/>
                <a:moveTo>
                  <a:pt x="0" y="0"/>
                </a:moveTo>
                <a:lnTo>
                  <a:pt x="0" y="2"/>
                </a:lnTo>
                <a:cubicBezTo>
                  <a:pt x="5" y="21"/>
                  <a:pt x="6" y="42"/>
                  <a:pt x="1" y="60"/>
                </a:cubicBez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9860000" algn="br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任意多边形 8"/>
          <p:cNvSpPr/>
          <p:nvPr userDrawn="1"/>
        </p:nvSpPr>
        <p:spPr>
          <a:xfrm>
            <a:off x="9904095" y="0"/>
            <a:ext cx="2284095" cy="615950"/>
          </a:xfrm>
          <a:custGeom>
            <a:avLst/>
            <a:gdLst>
              <a:gd name="connisteX0" fmla="*/ 97583 w 3887647"/>
              <a:gd name="connsiteY0" fmla="*/ 800959 h 2935059"/>
              <a:gd name="connisteX1" fmla="*/ 1344088 w 3887647"/>
              <a:gd name="connsiteY1" fmla="*/ 2196689 h 2935059"/>
              <a:gd name="connisteX2" fmla="*/ 2729658 w 3887647"/>
              <a:gd name="connsiteY2" fmla="*/ 2208119 h 2935059"/>
              <a:gd name="connisteX3" fmla="*/ 3433873 w 3887647"/>
              <a:gd name="connsiteY3" fmla="*/ 2843119 h 2935059"/>
              <a:gd name="connisteX4" fmla="*/ 3814873 w 3887647"/>
              <a:gd name="connsiteY4" fmla="*/ 339314 h 2935059"/>
              <a:gd name="connisteX5" fmla="*/ 2245153 w 3887647"/>
              <a:gd name="connsiteY5" fmla="*/ 85314 h 2935059"/>
              <a:gd name="connisteX6" fmla="*/ 409368 w 3887647"/>
              <a:gd name="connsiteY6" fmla="*/ 408529 h 2935059"/>
              <a:gd name="connisteX7" fmla="*/ 97583 w 3887647"/>
              <a:gd name="connsiteY7" fmla="*/ 800959 h 293505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5146" h="3346">
                <a:moveTo>
                  <a:pt x="0" y="0"/>
                </a:moveTo>
                <a:lnTo>
                  <a:pt x="5146" y="0"/>
                </a:lnTo>
                <a:lnTo>
                  <a:pt x="5146" y="3325"/>
                </a:lnTo>
                <a:lnTo>
                  <a:pt x="5141" y="3328"/>
                </a:lnTo>
                <a:cubicBezTo>
                  <a:pt x="4874" y="3501"/>
                  <a:pt x="4723" y="2383"/>
                  <a:pt x="4137" y="2201"/>
                </a:cubicBezTo>
                <a:cubicBezTo>
                  <a:pt x="3479" y="1997"/>
                  <a:pt x="2784" y="2626"/>
                  <a:pt x="1955" y="2183"/>
                </a:cubicBezTo>
                <a:cubicBezTo>
                  <a:pt x="1139" y="1747"/>
                  <a:pt x="312" y="585"/>
                  <a:pt x="6" y="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7800000" algn="br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" name="任意多边形 4"/>
          <p:cNvSpPr/>
          <p:nvPr userDrawn="1"/>
        </p:nvSpPr>
        <p:spPr>
          <a:xfrm>
            <a:off x="9605645" y="0"/>
            <a:ext cx="2586355" cy="533400"/>
          </a:xfrm>
          <a:custGeom>
            <a:avLst/>
            <a:gdLst>
              <a:gd name="connisteX0" fmla="*/ 0 w 3590925"/>
              <a:gd name="connsiteY0" fmla="*/ 0 h 2101215"/>
              <a:gd name="connisteX1" fmla="*/ 1604645 w 3590925"/>
              <a:gd name="connsiteY1" fmla="*/ 588645 h 2101215"/>
              <a:gd name="connisteX2" fmla="*/ 2263140 w 3590925"/>
              <a:gd name="connsiteY2" fmla="*/ 1743075 h 2101215"/>
              <a:gd name="connisteX3" fmla="*/ 3013075 w 3590925"/>
              <a:gd name="connsiteY3" fmla="*/ 1766570 h 2101215"/>
              <a:gd name="connisteX4" fmla="*/ 3590925 w 3590925"/>
              <a:gd name="connsiteY4" fmla="*/ 2101215 h 2101215"/>
              <a:gd name="connsiteX0" fmla="*/ 0 w 3590925"/>
              <a:gd name="connsiteY0-1" fmla="*/ 0 h 2101215"/>
              <a:gd name="connsiteX1" fmla="*/ 1657738 w 3590925"/>
              <a:gd name="connsiteY1-2" fmla="*/ 263803 h 2101215"/>
              <a:gd name="connsiteX2" fmla="*/ 2263140 w 3590925"/>
              <a:gd name="connsiteY2-3" fmla="*/ 1743075 h 2101215"/>
              <a:gd name="connsiteX3" fmla="*/ 3013075 w 3590925"/>
              <a:gd name="connsiteY3-4" fmla="*/ 1766570 h 2101215"/>
              <a:gd name="connsiteX4" fmla="*/ 3590925 w 3590925"/>
              <a:gd name="connsiteY4-5" fmla="*/ 2101215 h 2101215"/>
              <a:gd name="connsiteX0-6" fmla="*/ 0 w 2586589"/>
              <a:gd name="connsiteY0-7" fmla="*/ 0 h 2109995"/>
              <a:gd name="connsiteX1-8" fmla="*/ 653402 w 2586589"/>
              <a:gd name="connsiteY1-9" fmla="*/ 272583 h 2109995"/>
              <a:gd name="connsiteX2-10" fmla="*/ 1258804 w 2586589"/>
              <a:gd name="connsiteY2-11" fmla="*/ 1751855 h 2109995"/>
              <a:gd name="connsiteX3-12" fmla="*/ 2008739 w 2586589"/>
              <a:gd name="connsiteY3-13" fmla="*/ 1775350 h 2109995"/>
              <a:gd name="connsiteX4-14" fmla="*/ 2586589 w 2586589"/>
              <a:gd name="connsiteY4-15" fmla="*/ 2109995 h 2109995"/>
            </a:gdLst>
            <a:ahLst/>
            <a:cxnLst>
              <a:cxn ang="0">
                <a:pos x="connsiteX0-6" y="connsiteY0-1"/>
              </a:cxn>
              <a:cxn ang="0">
                <a:pos x="connsiteX1-8" y="connsiteY1-2"/>
              </a:cxn>
              <a:cxn ang="0">
                <a:pos x="connsiteX2-10" y="connsiteY2-3"/>
              </a:cxn>
              <a:cxn ang="0">
                <a:pos x="connsiteX3-12" y="connsiteY3-4"/>
              </a:cxn>
              <a:cxn ang="0">
                <a:pos x="connsiteX4-14" y="connsiteY4-5"/>
              </a:cxn>
            </a:cxnLst>
            <a:rect l="l" t="t" r="r" b="b"/>
            <a:pathLst>
              <a:path w="2586589" h="2109995">
                <a:moveTo>
                  <a:pt x="0" y="0"/>
                </a:moveTo>
                <a:cubicBezTo>
                  <a:pt x="307975" y="94615"/>
                  <a:pt x="443601" y="-19393"/>
                  <a:pt x="653402" y="272583"/>
                </a:cubicBezTo>
                <a:cubicBezTo>
                  <a:pt x="863203" y="564559"/>
                  <a:pt x="1032915" y="1501394"/>
                  <a:pt x="1258804" y="1751855"/>
                </a:cubicBezTo>
                <a:cubicBezTo>
                  <a:pt x="1484694" y="2002316"/>
                  <a:pt x="1743309" y="1703595"/>
                  <a:pt x="2008739" y="1775350"/>
                </a:cubicBezTo>
                <a:cubicBezTo>
                  <a:pt x="2274169" y="1847105"/>
                  <a:pt x="2486259" y="2043320"/>
                  <a:pt x="2586589" y="2109995"/>
                </a:cubicBezTo>
              </a:path>
            </a:pathLst>
          </a:cu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>
            <a:off x="-635" y="5704840"/>
            <a:ext cx="1910715" cy="1146810"/>
          </a:xfrm>
          <a:custGeom>
            <a:avLst/>
            <a:gdLst>
              <a:gd name="connsiteX0" fmla="*/ 0 w 5507"/>
              <a:gd name="connsiteY0" fmla="*/ 0 h 3855"/>
              <a:gd name="connsiteX1" fmla="*/ 1453 w 5507"/>
              <a:gd name="connsiteY1" fmla="*/ 618 h 3855"/>
              <a:gd name="connsiteX2" fmla="*/ 2107 w 5507"/>
              <a:gd name="connsiteY2" fmla="*/ 2236 h 3855"/>
              <a:gd name="connsiteX3" fmla="*/ 4204 w 5507"/>
              <a:gd name="connsiteY3" fmla="*/ 2855 h 3855"/>
              <a:gd name="connsiteX4" fmla="*/ 5507 w 5507"/>
              <a:gd name="connsiteY4" fmla="*/ 3855 h 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7" h="3855">
                <a:moveTo>
                  <a:pt x="0" y="0"/>
                </a:moveTo>
                <a:cubicBezTo>
                  <a:pt x="278" y="91"/>
                  <a:pt x="1032" y="171"/>
                  <a:pt x="1453" y="618"/>
                </a:cubicBezTo>
                <a:cubicBezTo>
                  <a:pt x="1874" y="1065"/>
                  <a:pt x="1729" y="1836"/>
                  <a:pt x="2107" y="2236"/>
                </a:cubicBezTo>
                <a:cubicBezTo>
                  <a:pt x="2485" y="2636"/>
                  <a:pt x="3524" y="2531"/>
                  <a:pt x="4204" y="2855"/>
                </a:cubicBezTo>
                <a:cubicBezTo>
                  <a:pt x="4884" y="3179"/>
                  <a:pt x="5099" y="3615"/>
                  <a:pt x="5507" y="3855"/>
                </a:cubicBezTo>
              </a:path>
            </a:pathLst>
          </a:cu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90" y="533671"/>
            <a:ext cx="2545315" cy="339375"/>
          </a:xfrm>
          <a:prstGeom prst="rect">
            <a:avLst/>
          </a:prstGeom>
        </p:spPr>
      </p:pic>
      <p:sp>
        <p:nvSpPr>
          <p:cNvPr id="10" name="任意多边形: 形状 9"/>
          <p:cNvSpPr/>
          <p:nvPr userDrawn="1"/>
        </p:nvSpPr>
        <p:spPr>
          <a:xfrm>
            <a:off x="306705" y="281305"/>
            <a:ext cx="654262" cy="626745"/>
          </a:xfrm>
          <a:custGeom>
            <a:avLst/>
            <a:gdLst>
              <a:gd name="connsiteX0" fmla="*/ 431832 w 692150"/>
              <a:gd name="connsiteY0" fmla="*/ 0 h 692150"/>
              <a:gd name="connsiteX1" fmla="*/ 692150 w 692150"/>
              <a:gd name="connsiteY1" fmla="*/ 0 h 692150"/>
              <a:gd name="connsiteX2" fmla="*/ 0 w 692150"/>
              <a:gd name="connsiteY2" fmla="*/ 692150 h 692150"/>
              <a:gd name="connsiteX3" fmla="*/ 0 w 692150"/>
              <a:gd name="connsiteY3" fmla="*/ 431832 h 692150"/>
              <a:gd name="connsiteX4" fmla="*/ 431832 w 692150"/>
              <a:gd name="connsiteY4" fmla="*/ 0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692150">
                <a:moveTo>
                  <a:pt x="431832" y="0"/>
                </a:moveTo>
                <a:lnTo>
                  <a:pt x="692150" y="0"/>
                </a:lnTo>
                <a:cubicBezTo>
                  <a:pt x="692150" y="382264"/>
                  <a:pt x="382264" y="692150"/>
                  <a:pt x="0" y="692150"/>
                </a:cubicBezTo>
                <a:lnTo>
                  <a:pt x="0" y="431832"/>
                </a:lnTo>
                <a:cubicBezTo>
                  <a:pt x="238494" y="431832"/>
                  <a:pt x="431832" y="238494"/>
                  <a:pt x="431832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标题 4"/>
          <p:cNvSpPr>
            <a:spLocks noGrp="1"/>
          </p:cNvSpPr>
          <p:nvPr>
            <p:ph type="title"/>
          </p:nvPr>
        </p:nvSpPr>
        <p:spPr>
          <a:xfrm>
            <a:off x="863600" y="533400"/>
            <a:ext cx="4645660" cy="3746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65" b="0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microsoft.com/office/2007/relationships/hdphoto" Target="../media/image2.wdp"/><Relationship Id="rId7" Type="http://schemas.openxmlformats.org/officeDocument/2006/relationships/image" Target="../media/image1.png"/><Relationship Id="rId6" Type="http://schemas.openxmlformats.org/officeDocument/2006/relationships/hyperlink" Target="http://office.msn.com.cn/" TargetMode="Externa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90" y="533671"/>
            <a:ext cx="2545315" cy="3393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055" indent="-186055" algn="l" defTabSz="742950" rtl="0" eaLnBrk="1" latinLnBrk="0" hangingPunct="1">
        <a:lnSpc>
          <a:spcPct val="90000"/>
        </a:lnSpc>
        <a:spcBef>
          <a:spcPts val="81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90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6719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20434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4149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7863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31578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1" Type="http://schemas.openxmlformats.org/officeDocument/2006/relationships/slideLayout" Target="../slideLayouts/slideLayout4.xml"/><Relationship Id="rId20" Type="http://schemas.openxmlformats.org/officeDocument/2006/relationships/tags" Target="../tags/tag25.xml"/><Relationship Id="rId2" Type="http://schemas.openxmlformats.org/officeDocument/2006/relationships/tags" Target="../tags/tag7.xml"/><Relationship Id="rId19" Type="http://schemas.openxmlformats.org/officeDocument/2006/relationships/tags" Target="../tags/tag24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17494" y="2276475"/>
            <a:ext cx="10157012" cy="2253615"/>
            <a:chOff x="3485" y="3585"/>
            <a:chExt cx="12230" cy="3549"/>
          </a:xfrm>
        </p:grpSpPr>
        <p:sp>
          <p:nvSpPr>
            <p:cNvPr id="3" name="文本框 2"/>
            <p:cNvSpPr txBox="1"/>
            <p:nvPr/>
          </p:nvSpPr>
          <p:spPr>
            <a:xfrm>
              <a:off x="3559" y="3686"/>
              <a:ext cx="12156" cy="21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dist"/>
              <a:r>
                <a:rPr lang="zh-CN" altLang="en-US" sz="8800" b="1" dirty="0">
                  <a:ln w="12700">
                    <a:solidFill>
                      <a:schemeClr val="tx1"/>
                    </a:solidFill>
                  </a:ln>
                  <a:noFill/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小清新考研</a:t>
              </a:r>
              <a:r>
                <a:rPr lang="en-US" altLang="zh-CN" sz="8800" b="1" dirty="0">
                  <a:ln w="12700">
                    <a:solidFill>
                      <a:schemeClr val="tx1"/>
                    </a:solidFill>
                  </a:ln>
                  <a:noFill/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8800" b="1" dirty="0">
                  <a:ln w="12700">
                    <a:solidFill>
                      <a:schemeClr val="tx1"/>
                    </a:solidFill>
                  </a:ln>
                  <a:noFill/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模板</a:t>
              </a:r>
              <a:endParaRPr lang="zh-CN" altLang="en-US" sz="8800" b="1" dirty="0">
                <a:ln w="12700">
                  <a:solidFill>
                    <a:schemeClr val="tx1"/>
                  </a:solidFill>
                </a:ln>
                <a:noFill/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521" y="3585"/>
              <a:ext cx="12156" cy="21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dist"/>
              <a:r>
                <a:rPr lang="zh-CN" altLang="en-US" sz="8800" b="1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小清新考研</a:t>
              </a:r>
              <a:r>
                <a:rPr lang="en-US" altLang="zh-CN" sz="8800" b="1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8800" b="1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模板</a:t>
              </a:r>
              <a:endParaRPr lang="zh-CN" altLang="zh-CN" sz="8800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34" name="对角圆角矩形 7"/>
            <p:cNvSpPr/>
            <p:nvPr/>
          </p:nvSpPr>
          <p:spPr>
            <a:xfrm>
              <a:off x="3485" y="6407"/>
              <a:ext cx="3633" cy="727"/>
            </a:xfrm>
            <a:prstGeom prst="round2DiagRect">
              <a:avLst>
                <a:gd name="adj1" fmla="val 34112"/>
                <a:gd name="adj2" fmla="val 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2000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854" y="6552"/>
              <a:ext cx="3217" cy="48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zh-CN" altLang="en-US" sz="2000" dirty="0"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主讲：</a:t>
              </a:r>
              <a:r>
                <a:rPr lang="en-US" sz="2000" dirty="0" err="1"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O</a:t>
              </a:r>
              <a:r>
                <a:rPr lang="en-US" altLang="zh-CN" sz="2000" dirty="0" err="1"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fficePLUS</a:t>
              </a:r>
              <a:endParaRPr lang="en-US" sz="2000" dirty="0"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485" y="5616"/>
              <a:ext cx="12229" cy="5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dist"/>
              <a:r>
                <a:rPr lang="en-US" altLang="zh-CN" sz="1600" b="0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Small fresh postgraduate entrance examination PPT template</a:t>
              </a:r>
              <a:endParaRPr lang="en-US" altLang="zh-CN" sz="1600" b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>
                <a:latin typeface="微软雅黑 Light" panose="020B0502040204020203" pitchFamily="34" charset="-122"/>
                <a:ea typeface="微软雅黑" panose="020B0503020204020204" pitchFamily="34" charset="-122"/>
              </a:rPr>
              <a:t>院校选择流程</a:t>
            </a:r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623945" y="2254885"/>
            <a:ext cx="2258060" cy="2258060"/>
            <a:chOff x="5707" y="3551"/>
            <a:chExt cx="3556" cy="3556"/>
          </a:xfrm>
        </p:grpSpPr>
        <p:sp>
          <p:nvSpPr>
            <p:cNvPr id="156" name="椭圆 155"/>
            <p:cNvSpPr/>
            <p:nvPr/>
          </p:nvSpPr>
          <p:spPr>
            <a:xfrm>
              <a:off x="5707" y="3551"/>
              <a:ext cx="3556" cy="35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7" name="文本框 156"/>
            <p:cNvSpPr txBox="1"/>
            <p:nvPr/>
          </p:nvSpPr>
          <p:spPr>
            <a:xfrm>
              <a:off x="7134" y="4154"/>
              <a:ext cx="702" cy="2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Step·02</a:t>
              </a:r>
              <a:endPara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文本框 157"/>
            <p:cNvSpPr txBox="1"/>
            <p:nvPr/>
          </p:nvSpPr>
          <p:spPr>
            <a:xfrm>
              <a:off x="6172" y="4808"/>
              <a:ext cx="2627" cy="10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3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地区</a:t>
              </a:r>
              <a:endPara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矩形 160"/>
            <p:cNvSpPr/>
            <p:nvPr/>
          </p:nvSpPr>
          <p:spPr>
            <a:xfrm>
              <a:off x="6924" y="4108"/>
              <a:ext cx="1068" cy="33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2" name="矩形 161"/>
            <p:cNvSpPr/>
            <p:nvPr/>
          </p:nvSpPr>
          <p:spPr>
            <a:xfrm>
              <a:off x="6961" y="4152"/>
              <a:ext cx="1068" cy="33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04915" y="2254885"/>
            <a:ext cx="2258060" cy="2258060"/>
            <a:chOff x="9929" y="3551"/>
            <a:chExt cx="3556" cy="3556"/>
          </a:xfrm>
        </p:grpSpPr>
        <p:sp>
          <p:nvSpPr>
            <p:cNvPr id="146" name="椭圆 145"/>
            <p:cNvSpPr/>
            <p:nvPr/>
          </p:nvSpPr>
          <p:spPr>
            <a:xfrm>
              <a:off x="9929" y="3551"/>
              <a:ext cx="3556" cy="35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11356" y="4154"/>
              <a:ext cx="702" cy="2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Step·03</a:t>
              </a:r>
              <a:endPara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10394" y="4808"/>
              <a:ext cx="2627" cy="10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3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院校</a:t>
              </a:r>
              <a:endPara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11146" y="4108"/>
              <a:ext cx="1068" cy="33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11182" y="4152"/>
              <a:ext cx="1068" cy="33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985885" y="2254885"/>
            <a:ext cx="2258060" cy="2258060"/>
            <a:chOff x="14151" y="3551"/>
            <a:chExt cx="3556" cy="3556"/>
          </a:xfrm>
        </p:grpSpPr>
        <p:sp>
          <p:nvSpPr>
            <p:cNvPr id="166" name="椭圆 165"/>
            <p:cNvSpPr/>
            <p:nvPr/>
          </p:nvSpPr>
          <p:spPr>
            <a:xfrm>
              <a:off x="14151" y="3551"/>
              <a:ext cx="3556" cy="35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7" name="文本框 166"/>
            <p:cNvSpPr txBox="1"/>
            <p:nvPr/>
          </p:nvSpPr>
          <p:spPr>
            <a:xfrm>
              <a:off x="15578" y="4154"/>
              <a:ext cx="702" cy="2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Step·04</a:t>
              </a:r>
              <a:endPara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文本框 167"/>
            <p:cNvSpPr txBox="1"/>
            <p:nvPr/>
          </p:nvSpPr>
          <p:spPr>
            <a:xfrm>
              <a:off x="14616" y="4808"/>
              <a:ext cx="2627" cy="10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3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学院</a:t>
              </a:r>
              <a:endPara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矩形 170"/>
            <p:cNvSpPr/>
            <p:nvPr/>
          </p:nvSpPr>
          <p:spPr>
            <a:xfrm>
              <a:off x="15368" y="4108"/>
              <a:ext cx="1068" cy="33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2" name="矩形 171"/>
            <p:cNvSpPr/>
            <p:nvPr/>
          </p:nvSpPr>
          <p:spPr>
            <a:xfrm>
              <a:off x="15404" y="4152"/>
              <a:ext cx="1068" cy="33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31836" y="2043312"/>
            <a:ext cx="10723584" cy="2680887"/>
            <a:chOff x="731836" y="2043312"/>
            <a:chExt cx="10723584" cy="2680887"/>
          </a:xfrm>
        </p:grpSpPr>
        <p:sp>
          <p:nvSpPr>
            <p:cNvPr id="129" name="任意多边形: 形状 128"/>
            <p:cNvSpPr/>
            <p:nvPr/>
          </p:nvSpPr>
          <p:spPr>
            <a:xfrm>
              <a:off x="731836" y="2043312"/>
              <a:ext cx="2680896" cy="1340448"/>
            </a:xfrm>
            <a:custGeom>
              <a:avLst/>
              <a:gdLst>
                <a:gd name="connsiteX0" fmla="*/ 1340448 w 2680896"/>
                <a:gd name="connsiteY0" fmla="*/ 0 h 3637820"/>
                <a:gd name="connsiteX1" fmla="*/ 2680896 w 2680896"/>
                <a:gd name="connsiteY1" fmla="*/ 1340448 h 3637820"/>
                <a:gd name="connsiteX2" fmla="*/ 2288288 w 2680896"/>
                <a:gd name="connsiteY2" fmla="*/ 2288288 h 3637820"/>
                <a:gd name="connsiteX3" fmla="*/ 2197630 w 2680896"/>
                <a:gd name="connsiteY3" fmla="*/ 2370684 h 3637820"/>
                <a:gd name="connsiteX4" fmla="*/ 2197630 w 2680896"/>
                <a:gd name="connsiteY4" fmla="*/ 3637820 h 3637820"/>
                <a:gd name="connsiteX5" fmla="*/ 842963 w 2680896"/>
                <a:gd name="connsiteY5" fmla="*/ 3637820 h 3637820"/>
                <a:gd name="connsiteX6" fmla="*/ 842963 w 2680896"/>
                <a:gd name="connsiteY6" fmla="*/ 2584443 h 3637820"/>
                <a:gd name="connsiteX7" fmla="*/ 818685 w 2680896"/>
                <a:gd name="connsiteY7" fmla="*/ 2575557 h 3637820"/>
                <a:gd name="connsiteX8" fmla="*/ 0 w 2680896"/>
                <a:gd name="connsiteY8" fmla="*/ 1340448 h 3637820"/>
                <a:gd name="connsiteX9" fmla="*/ 1340448 w 2680896"/>
                <a:gd name="connsiteY9" fmla="*/ 0 h 3637820"/>
                <a:gd name="connsiteX0-1" fmla="*/ 2197630 w 2680896"/>
                <a:gd name="connsiteY0-2" fmla="*/ 3637820 h 3729260"/>
                <a:gd name="connsiteX1-3" fmla="*/ 842963 w 2680896"/>
                <a:gd name="connsiteY1-4" fmla="*/ 3637820 h 3729260"/>
                <a:gd name="connsiteX2-5" fmla="*/ 842963 w 2680896"/>
                <a:gd name="connsiteY2-6" fmla="*/ 2584443 h 3729260"/>
                <a:gd name="connsiteX3-7" fmla="*/ 818685 w 2680896"/>
                <a:gd name="connsiteY3-8" fmla="*/ 2575557 h 3729260"/>
                <a:gd name="connsiteX4-9" fmla="*/ 0 w 2680896"/>
                <a:gd name="connsiteY4-10" fmla="*/ 1340448 h 3729260"/>
                <a:gd name="connsiteX5-11" fmla="*/ 1340448 w 2680896"/>
                <a:gd name="connsiteY5-12" fmla="*/ 0 h 3729260"/>
                <a:gd name="connsiteX6-13" fmla="*/ 2680896 w 2680896"/>
                <a:gd name="connsiteY6-14" fmla="*/ 1340448 h 3729260"/>
                <a:gd name="connsiteX7-15" fmla="*/ 2288288 w 2680896"/>
                <a:gd name="connsiteY7-16" fmla="*/ 2288288 h 3729260"/>
                <a:gd name="connsiteX8-17" fmla="*/ 2197630 w 2680896"/>
                <a:gd name="connsiteY8-18" fmla="*/ 2370684 h 3729260"/>
                <a:gd name="connsiteX9-19" fmla="*/ 2289070 w 2680896"/>
                <a:gd name="connsiteY9-20" fmla="*/ 3729260 h 3729260"/>
                <a:gd name="connsiteX0-21" fmla="*/ 842963 w 2680896"/>
                <a:gd name="connsiteY0-22" fmla="*/ 3637820 h 3729260"/>
                <a:gd name="connsiteX1-23" fmla="*/ 842963 w 2680896"/>
                <a:gd name="connsiteY1-24" fmla="*/ 2584443 h 3729260"/>
                <a:gd name="connsiteX2-25" fmla="*/ 818685 w 2680896"/>
                <a:gd name="connsiteY2-26" fmla="*/ 2575557 h 3729260"/>
                <a:gd name="connsiteX3-27" fmla="*/ 0 w 2680896"/>
                <a:gd name="connsiteY3-28" fmla="*/ 1340448 h 3729260"/>
                <a:gd name="connsiteX4-29" fmla="*/ 1340448 w 2680896"/>
                <a:gd name="connsiteY4-30" fmla="*/ 0 h 3729260"/>
                <a:gd name="connsiteX5-31" fmla="*/ 2680896 w 2680896"/>
                <a:gd name="connsiteY5-32" fmla="*/ 1340448 h 3729260"/>
                <a:gd name="connsiteX6-33" fmla="*/ 2288288 w 2680896"/>
                <a:gd name="connsiteY6-34" fmla="*/ 2288288 h 3729260"/>
                <a:gd name="connsiteX7-35" fmla="*/ 2197630 w 2680896"/>
                <a:gd name="connsiteY7-36" fmla="*/ 2370684 h 3729260"/>
                <a:gd name="connsiteX8-37" fmla="*/ 2289070 w 2680896"/>
                <a:gd name="connsiteY8-38" fmla="*/ 3729260 h 3729260"/>
                <a:gd name="connsiteX0-39" fmla="*/ 842963 w 2680896"/>
                <a:gd name="connsiteY0-40" fmla="*/ 3637820 h 3637820"/>
                <a:gd name="connsiteX1-41" fmla="*/ 842963 w 2680896"/>
                <a:gd name="connsiteY1-42" fmla="*/ 2584443 h 3637820"/>
                <a:gd name="connsiteX2-43" fmla="*/ 818685 w 2680896"/>
                <a:gd name="connsiteY2-44" fmla="*/ 2575557 h 3637820"/>
                <a:gd name="connsiteX3-45" fmla="*/ 0 w 2680896"/>
                <a:gd name="connsiteY3-46" fmla="*/ 1340448 h 3637820"/>
                <a:gd name="connsiteX4-47" fmla="*/ 1340448 w 2680896"/>
                <a:gd name="connsiteY4-48" fmla="*/ 0 h 3637820"/>
                <a:gd name="connsiteX5-49" fmla="*/ 2680896 w 2680896"/>
                <a:gd name="connsiteY5-50" fmla="*/ 1340448 h 3637820"/>
                <a:gd name="connsiteX6-51" fmla="*/ 2288288 w 2680896"/>
                <a:gd name="connsiteY6-52" fmla="*/ 2288288 h 3637820"/>
                <a:gd name="connsiteX7-53" fmla="*/ 2197630 w 2680896"/>
                <a:gd name="connsiteY7-54" fmla="*/ 2370684 h 3637820"/>
                <a:gd name="connsiteX0-55" fmla="*/ 842963 w 2680896"/>
                <a:gd name="connsiteY0-56" fmla="*/ 3637820 h 3637820"/>
                <a:gd name="connsiteX1-57" fmla="*/ 842963 w 2680896"/>
                <a:gd name="connsiteY1-58" fmla="*/ 2584443 h 3637820"/>
                <a:gd name="connsiteX2-59" fmla="*/ 818685 w 2680896"/>
                <a:gd name="connsiteY2-60" fmla="*/ 2575557 h 3637820"/>
                <a:gd name="connsiteX3-61" fmla="*/ 0 w 2680896"/>
                <a:gd name="connsiteY3-62" fmla="*/ 1340448 h 3637820"/>
                <a:gd name="connsiteX4-63" fmla="*/ 1340448 w 2680896"/>
                <a:gd name="connsiteY4-64" fmla="*/ 0 h 3637820"/>
                <a:gd name="connsiteX5-65" fmla="*/ 2680896 w 2680896"/>
                <a:gd name="connsiteY5-66" fmla="*/ 1340448 h 3637820"/>
                <a:gd name="connsiteX6-67" fmla="*/ 2288288 w 2680896"/>
                <a:gd name="connsiteY6-68" fmla="*/ 2288288 h 3637820"/>
                <a:gd name="connsiteX0-69" fmla="*/ 842963 w 2680896"/>
                <a:gd name="connsiteY0-70" fmla="*/ 3637820 h 3637820"/>
                <a:gd name="connsiteX1-71" fmla="*/ 842963 w 2680896"/>
                <a:gd name="connsiteY1-72" fmla="*/ 2584443 h 3637820"/>
                <a:gd name="connsiteX2-73" fmla="*/ 818685 w 2680896"/>
                <a:gd name="connsiteY2-74" fmla="*/ 2575557 h 3637820"/>
                <a:gd name="connsiteX3-75" fmla="*/ 0 w 2680896"/>
                <a:gd name="connsiteY3-76" fmla="*/ 1340448 h 3637820"/>
                <a:gd name="connsiteX4-77" fmla="*/ 1340448 w 2680896"/>
                <a:gd name="connsiteY4-78" fmla="*/ 0 h 3637820"/>
                <a:gd name="connsiteX5-79" fmla="*/ 2680896 w 2680896"/>
                <a:gd name="connsiteY5-80" fmla="*/ 1340448 h 3637820"/>
                <a:gd name="connsiteX0-81" fmla="*/ 842963 w 2680896"/>
                <a:gd name="connsiteY0-82" fmla="*/ 3637820 h 3637820"/>
                <a:gd name="connsiteX1-83" fmla="*/ 842963 w 2680896"/>
                <a:gd name="connsiteY1-84" fmla="*/ 2584443 h 3637820"/>
                <a:gd name="connsiteX2-85" fmla="*/ 0 w 2680896"/>
                <a:gd name="connsiteY2-86" fmla="*/ 1340448 h 3637820"/>
                <a:gd name="connsiteX3-87" fmla="*/ 1340448 w 2680896"/>
                <a:gd name="connsiteY3-88" fmla="*/ 0 h 3637820"/>
                <a:gd name="connsiteX4-89" fmla="*/ 2680896 w 2680896"/>
                <a:gd name="connsiteY4-90" fmla="*/ 1340448 h 3637820"/>
                <a:gd name="connsiteX0-91" fmla="*/ 842963 w 2680896"/>
                <a:gd name="connsiteY0-92" fmla="*/ 3637820 h 3637820"/>
                <a:gd name="connsiteX1-93" fmla="*/ 0 w 2680896"/>
                <a:gd name="connsiteY1-94" fmla="*/ 1340448 h 3637820"/>
                <a:gd name="connsiteX2-95" fmla="*/ 1340448 w 2680896"/>
                <a:gd name="connsiteY2-96" fmla="*/ 0 h 3637820"/>
                <a:gd name="connsiteX3-97" fmla="*/ 2680896 w 2680896"/>
                <a:gd name="connsiteY3-98" fmla="*/ 1340448 h 3637820"/>
                <a:gd name="connsiteX0-99" fmla="*/ 0 w 2680896"/>
                <a:gd name="connsiteY0-100" fmla="*/ 1340448 h 1340448"/>
                <a:gd name="connsiteX1-101" fmla="*/ 1340448 w 2680896"/>
                <a:gd name="connsiteY1-102" fmla="*/ 0 h 1340448"/>
                <a:gd name="connsiteX2-103" fmla="*/ 2680896 w 2680896"/>
                <a:gd name="connsiteY2-104" fmla="*/ 1340448 h 13404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680896" h="1340448">
                  <a:moveTo>
                    <a:pt x="0" y="1340448"/>
                  </a:moveTo>
                  <a:cubicBezTo>
                    <a:pt x="0" y="600139"/>
                    <a:pt x="600139" y="0"/>
                    <a:pt x="1340448" y="0"/>
                  </a:cubicBezTo>
                  <a:cubicBezTo>
                    <a:pt x="2080757" y="0"/>
                    <a:pt x="2680896" y="600139"/>
                    <a:pt x="2680896" y="1340448"/>
                  </a:cubicBezTo>
                </a:path>
              </a:pathLst>
            </a:custGeom>
            <a:noFill/>
            <a:ln cap="rnd">
              <a:solidFill>
                <a:schemeClr val="accent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0" name="任意多边形: 形状 129"/>
            <p:cNvSpPr/>
            <p:nvPr/>
          </p:nvSpPr>
          <p:spPr>
            <a:xfrm rot="10800000">
              <a:off x="3412732" y="3383751"/>
              <a:ext cx="2680896" cy="1340448"/>
            </a:xfrm>
            <a:custGeom>
              <a:avLst/>
              <a:gdLst>
                <a:gd name="connsiteX0" fmla="*/ 1340448 w 2680896"/>
                <a:gd name="connsiteY0" fmla="*/ 0 h 3637820"/>
                <a:gd name="connsiteX1" fmla="*/ 2680896 w 2680896"/>
                <a:gd name="connsiteY1" fmla="*/ 1340448 h 3637820"/>
                <a:gd name="connsiteX2" fmla="*/ 2288288 w 2680896"/>
                <a:gd name="connsiteY2" fmla="*/ 2288288 h 3637820"/>
                <a:gd name="connsiteX3" fmla="*/ 2197630 w 2680896"/>
                <a:gd name="connsiteY3" fmla="*/ 2370684 h 3637820"/>
                <a:gd name="connsiteX4" fmla="*/ 2197630 w 2680896"/>
                <a:gd name="connsiteY4" fmla="*/ 3637820 h 3637820"/>
                <a:gd name="connsiteX5" fmla="*/ 842963 w 2680896"/>
                <a:gd name="connsiteY5" fmla="*/ 3637820 h 3637820"/>
                <a:gd name="connsiteX6" fmla="*/ 842963 w 2680896"/>
                <a:gd name="connsiteY6" fmla="*/ 2584443 h 3637820"/>
                <a:gd name="connsiteX7" fmla="*/ 818685 w 2680896"/>
                <a:gd name="connsiteY7" fmla="*/ 2575557 h 3637820"/>
                <a:gd name="connsiteX8" fmla="*/ 0 w 2680896"/>
                <a:gd name="connsiteY8" fmla="*/ 1340448 h 3637820"/>
                <a:gd name="connsiteX9" fmla="*/ 1340448 w 2680896"/>
                <a:gd name="connsiteY9" fmla="*/ 0 h 3637820"/>
                <a:gd name="connsiteX0-1" fmla="*/ 2197630 w 2680896"/>
                <a:gd name="connsiteY0-2" fmla="*/ 3637820 h 3729260"/>
                <a:gd name="connsiteX1-3" fmla="*/ 842963 w 2680896"/>
                <a:gd name="connsiteY1-4" fmla="*/ 3637820 h 3729260"/>
                <a:gd name="connsiteX2-5" fmla="*/ 842963 w 2680896"/>
                <a:gd name="connsiteY2-6" fmla="*/ 2584443 h 3729260"/>
                <a:gd name="connsiteX3-7" fmla="*/ 818685 w 2680896"/>
                <a:gd name="connsiteY3-8" fmla="*/ 2575557 h 3729260"/>
                <a:gd name="connsiteX4-9" fmla="*/ 0 w 2680896"/>
                <a:gd name="connsiteY4-10" fmla="*/ 1340448 h 3729260"/>
                <a:gd name="connsiteX5-11" fmla="*/ 1340448 w 2680896"/>
                <a:gd name="connsiteY5-12" fmla="*/ 0 h 3729260"/>
                <a:gd name="connsiteX6-13" fmla="*/ 2680896 w 2680896"/>
                <a:gd name="connsiteY6-14" fmla="*/ 1340448 h 3729260"/>
                <a:gd name="connsiteX7-15" fmla="*/ 2288288 w 2680896"/>
                <a:gd name="connsiteY7-16" fmla="*/ 2288288 h 3729260"/>
                <a:gd name="connsiteX8-17" fmla="*/ 2197630 w 2680896"/>
                <a:gd name="connsiteY8-18" fmla="*/ 2370684 h 3729260"/>
                <a:gd name="connsiteX9-19" fmla="*/ 2289070 w 2680896"/>
                <a:gd name="connsiteY9-20" fmla="*/ 3729260 h 3729260"/>
                <a:gd name="connsiteX0-21" fmla="*/ 842963 w 2680896"/>
                <a:gd name="connsiteY0-22" fmla="*/ 3637820 h 3729260"/>
                <a:gd name="connsiteX1-23" fmla="*/ 842963 w 2680896"/>
                <a:gd name="connsiteY1-24" fmla="*/ 2584443 h 3729260"/>
                <a:gd name="connsiteX2-25" fmla="*/ 818685 w 2680896"/>
                <a:gd name="connsiteY2-26" fmla="*/ 2575557 h 3729260"/>
                <a:gd name="connsiteX3-27" fmla="*/ 0 w 2680896"/>
                <a:gd name="connsiteY3-28" fmla="*/ 1340448 h 3729260"/>
                <a:gd name="connsiteX4-29" fmla="*/ 1340448 w 2680896"/>
                <a:gd name="connsiteY4-30" fmla="*/ 0 h 3729260"/>
                <a:gd name="connsiteX5-31" fmla="*/ 2680896 w 2680896"/>
                <a:gd name="connsiteY5-32" fmla="*/ 1340448 h 3729260"/>
                <a:gd name="connsiteX6-33" fmla="*/ 2288288 w 2680896"/>
                <a:gd name="connsiteY6-34" fmla="*/ 2288288 h 3729260"/>
                <a:gd name="connsiteX7-35" fmla="*/ 2197630 w 2680896"/>
                <a:gd name="connsiteY7-36" fmla="*/ 2370684 h 3729260"/>
                <a:gd name="connsiteX8-37" fmla="*/ 2289070 w 2680896"/>
                <a:gd name="connsiteY8-38" fmla="*/ 3729260 h 3729260"/>
                <a:gd name="connsiteX0-39" fmla="*/ 842963 w 2680896"/>
                <a:gd name="connsiteY0-40" fmla="*/ 3637820 h 3637820"/>
                <a:gd name="connsiteX1-41" fmla="*/ 842963 w 2680896"/>
                <a:gd name="connsiteY1-42" fmla="*/ 2584443 h 3637820"/>
                <a:gd name="connsiteX2-43" fmla="*/ 818685 w 2680896"/>
                <a:gd name="connsiteY2-44" fmla="*/ 2575557 h 3637820"/>
                <a:gd name="connsiteX3-45" fmla="*/ 0 w 2680896"/>
                <a:gd name="connsiteY3-46" fmla="*/ 1340448 h 3637820"/>
                <a:gd name="connsiteX4-47" fmla="*/ 1340448 w 2680896"/>
                <a:gd name="connsiteY4-48" fmla="*/ 0 h 3637820"/>
                <a:gd name="connsiteX5-49" fmla="*/ 2680896 w 2680896"/>
                <a:gd name="connsiteY5-50" fmla="*/ 1340448 h 3637820"/>
                <a:gd name="connsiteX6-51" fmla="*/ 2288288 w 2680896"/>
                <a:gd name="connsiteY6-52" fmla="*/ 2288288 h 3637820"/>
                <a:gd name="connsiteX7-53" fmla="*/ 2197630 w 2680896"/>
                <a:gd name="connsiteY7-54" fmla="*/ 2370684 h 3637820"/>
                <a:gd name="connsiteX0-55" fmla="*/ 842963 w 2680896"/>
                <a:gd name="connsiteY0-56" fmla="*/ 3637820 h 3637820"/>
                <a:gd name="connsiteX1-57" fmla="*/ 842963 w 2680896"/>
                <a:gd name="connsiteY1-58" fmla="*/ 2584443 h 3637820"/>
                <a:gd name="connsiteX2-59" fmla="*/ 818685 w 2680896"/>
                <a:gd name="connsiteY2-60" fmla="*/ 2575557 h 3637820"/>
                <a:gd name="connsiteX3-61" fmla="*/ 0 w 2680896"/>
                <a:gd name="connsiteY3-62" fmla="*/ 1340448 h 3637820"/>
                <a:gd name="connsiteX4-63" fmla="*/ 1340448 w 2680896"/>
                <a:gd name="connsiteY4-64" fmla="*/ 0 h 3637820"/>
                <a:gd name="connsiteX5-65" fmla="*/ 2680896 w 2680896"/>
                <a:gd name="connsiteY5-66" fmla="*/ 1340448 h 3637820"/>
                <a:gd name="connsiteX6-67" fmla="*/ 2288288 w 2680896"/>
                <a:gd name="connsiteY6-68" fmla="*/ 2288288 h 3637820"/>
                <a:gd name="connsiteX0-69" fmla="*/ 842963 w 2680896"/>
                <a:gd name="connsiteY0-70" fmla="*/ 3637820 h 3637820"/>
                <a:gd name="connsiteX1-71" fmla="*/ 842963 w 2680896"/>
                <a:gd name="connsiteY1-72" fmla="*/ 2584443 h 3637820"/>
                <a:gd name="connsiteX2-73" fmla="*/ 818685 w 2680896"/>
                <a:gd name="connsiteY2-74" fmla="*/ 2575557 h 3637820"/>
                <a:gd name="connsiteX3-75" fmla="*/ 0 w 2680896"/>
                <a:gd name="connsiteY3-76" fmla="*/ 1340448 h 3637820"/>
                <a:gd name="connsiteX4-77" fmla="*/ 1340448 w 2680896"/>
                <a:gd name="connsiteY4-78" fmla="*/ 0 h 3637820"/>
                <a:gd name="connsiteX5-79" fmla="*/ 2680896 w 2680896"/>
                <a:gd name="connsiteY5-80" fmla="*/ 1340448 h 3637820"/>
                <a:gd name="connsiteX0-81" fmla="*/ 842963 w 2680896"/>
                <a:gd name="connsiteY0-82" fmla="*/ 3637820 h 3637820"/>
                <a:gd name="connsiteX1-83" fmla="*/ 842963 w 2680896"/>
                <a:gd name="connsiteY1-84" fmla="*/ 2584443 h 3637820"/>
                <a:gd name="connsiteX2-85" fmla="*/ 0 w 2680896"/>
                <a:gd name="connsiteY2-86" fmla="*/ 1340448 h 3637820"/>
                <a:gd name="connsiteX3-87" fmla="*/ 1340448 w 2680896"/>
                <a:gd name="connsiteY3-88" fmla="*/ 0 h 3637820"/>
                <a:gd name="connsiteX4-89" fmla="*/ 2680896 w 2680896"/>
                <a:gd name="connsiteY4-90" fmla="*/ 1340448 h 3637820"/>
                <a:gd name="connsiteX0-91" fmla="*/ 842963 w 2680896"/>
                <a:gd name="connsiteY0-92" fmla="*/ 3637820 h 3637820"/>
                <a:gd name="connsiteX1-93" fmla="*/ 0 w 2680896"/>
                <a:gd name="connsiteY1-94" fmla="*/ 1340448 h 3637820"/>
                <a:gd name="connsiteX2-95" fmla="*/ 1340448 w 2680896"/>
                <a:gd name="connsiteY2-96" fmla="*/ 0 h 3637820"/>
                <a:gd name="connsiteX3-97" fmla="*/ 2680896 w 2680896"/>
                <a:gd name="connsiteY3-98" fmla="*/ 1340448 h 3637820"/>
                <a:gd name="connsiteX0-99" fmla="*/ 0 w 2680896"/>
                <a:gd name="connsiteY0-100" fmla="*/ 1340448 h 1340448"/>
                <a:gd name="connsiteX1-101" fmla="*/ 1340448 w 2680896"/>
                <a:gd name="connsiteY1-102" fmla="*/ 0 h 1340448"/>
                <a:gd name="connsiteX2-103" fmla="*/ 2680896 w 2680896"/>
                <a:gd name="connsiteY2-104" fmla="*/ 1340448 h 13404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680896" h="1340448">
                  <a:moveTo>
                    <a:pt x="0" y="1340448"/>
                  </a:moveTo>
                  <a:cubicBezTo>
                    <a:pt x="0" y="600139"/>
                    <a:pt x="600139" y="0"/>
                    <a:pt x="1340448" y="0"/>
                  </a:cubicBezTo>
                  <a:cubicBezTo>
                    <a:pt x="2080757" y="0"/>
                    <a:pt x="2680896" y="600139"/>
                    <a:pt x="2680896" y="1340448"/>
                  </a:cubicBezTo>
                </a:path>
              </a:pathLst>
            </a:custGeom>
            <a:noFill/>
            <a:ln cap="rnd">
              <a:solidFill>
                <a:schemeClr val="accent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1" name="任意多边形: 形状 130"/>
            <p:cNvSpPr/>
            <p:nvPr/>
          </p:nvSpPr>
          <p:spPr>
            <a:xfrm rot="10800000">
              <a:off x="8774524" y="3383751"/>
              <a:ext cx="2680896" cy="1340448"/>
            </a:xfrm>
            <a:custGeom>
              <a:avLst/>
              <a:gdLst>
                <a:gd name="connsiteX0" fmla="*/ 1340448 w 2680896"/>
                <a:gd name="connsiteY0" fmla="*/ 0 h 3637820"/>
                <a:gd name="connsiteX1" fmla="*/ 2680896 w 2680896"/>
                <a:gd name="connsiteY1" fmla="*/ 1340448 h 3637820"/>
                <a:gd name="connsiteX2" fmla="*/ 2288288 w 2680896"/>
                <a:gd name="connsiteY2" fmla="*/ 2288288 h 3637820"/>
                <a:gd name="connsiteX3" fmla="*/ 2197630 w 2680896"/>
                <a:gd name="connsiteY3" fmla="*/ 2370684 h 3637820"/>
                <a:gd name="connsiteX4" fmla="*/ 2197630 w 2680896"/>
                <a:gd name="connsiteY4" fmla="*/ 3637820 h 3637820"/>
                <a:gd name="connsiteX5" fmla="*/ 842963 w 2680896"/>
                <a:gd name="connsiteY5" fmla="*/ 3637820 h 3637820"/>
                <a:gd name="connsiteX6" fmla="*/ 842963 w 2680896"/>
                <a:gd name="connsiteY6" fmla="*/ 2584443 h 3637820"/>
                <a:gd name="connsiteX7" fmla="*/ 818685 w 2680896"/>
                <a:gd name="connsiteY7" fmla="*/ 2575557 h 3637820"/>
                <a:gd name="connsiteX8" fmla="*/ 0 w 2680896"/>
                <a:gd name="connsiteY8" fmla="*/ 1340448 h 3637820"/>
                <a:gd name="connsiteX9" fmla="*/ 1340448 w 2680896"/>
                <a:gd name="connsiteY9" fmla="*/ 0 h 3637820"/>
                <a:gd name="connsiteX0-1" fmla="*/ 2197630 w 2680896"/>
                <a:gd name="connsiteY0-2" fmla="*/ 3637820 h 3729260"/>
                <a:gd name="connsiteX1-3" fmla="*/ 842963 w 2680896"/>
                <a:gd name="connsiteY1-4" fmla="*/ 3637820 h 3729260"/>
                <a:gd name="connsiteX2-5" fmla="*/ 842963 w 2680896"/>
                <a:gd name="connsiteY2-6" fmla="*/ 2584443 h 3729260"/>
                <a:gd name="connsiteX3-7" fmla="*/ 818685 w 2680896"/>
                <a:gd name="connsiteY3-8" fmla="*/ 2575557 h 3729260"/>
                <a:gd name="connsiteX4-9" fmla="*/ 0 w 2680896"/>
                <a:gd name="connsiteY4-10" fmla="*/ 1340448 h 3729260"/>
                <a:gd name="connsiteX5-11" fmla="*/ 1340448 w 2680896"/>
                <a:gd name="connsiteY5-12" fmla="*/ 0 h 3729260"/>
                <a:gd name="connsiteX6-13" fmla="*/ 2680896 w 2680896"/>
                <a:gd name="connsiteY6-14" fmla="*/ 1340448 h 3729260"/>
                <a:gd name="connsiteX7-15" fmla="*/ 2288288 w 2680896"/>
                <a:gd name="connsiteY7-16" fmla="*/ 2288288 h 3729260"/>
                <a:gd name="connsiteX8-17" fmla="*/ 2197630 w 2680896"/>
                <a:gd name="connsiteY8-18" fmla="*/ 2370684 h 3729260"/>
                <a:gd name="connsiteX9-19" fmla="*/ 2289070 w 2680896"/>
                <a:gd name="connsiteY9-20" fmla="*/ 3729260 h 3729260"/>
                <a:gd name="connsiteX0-21" fmla="*/ 842963 w 2680896"/>
                <a:gd name="connsiteY0-22" fmla="*/ 3637820 h 3729260"/>
                <a:gd name="connsiteX1-23" fmla="*/ 842963 w 2680896"/>
                <a:gd name="connsiteY1-24" fmla="*/ 2584443 h 3729260"/>
                <a:gd name="connsiteX2-25" fmla="*/ 818685 w 2680896"/>
                <a:gd name="connsiteY2-26" fmla="*/ 2575557 h 3729260"/>
                <a:gd name="connsiteX3-27" fmla="*/ 0 w 2680896"/>
                <a:gd name="connsiteY3-28" fmla="*/ 1340448 h 3729260"/>
                <a:gd name="connsiteX4-29" fmla="*/ 1340448 w 2680896"/>
                <a:gd name="connsiteY4-30" fmla="*/ 0 h 3729260"/>
                <a:gd name="connsiteX5-31" fmla="*/ 2680896 w 2680896"/>
                <a:gd name="connsiteY5-32" fmla="*/ 1340448 h 3729260"/>
                <a:gd name="connsiteX6-33" fmla="*/ 2288288 w 2680896"/>
                <a:gd name="connsiteY6-34" fmla="*/ 2288288 h 3729260"/>
                <a:gd name="connsiteX7-35" fmla="*/ 2197630 w 2680896"/>
                <a:gd name="connsiteY7-36" fmla="*/ 2370684 h 3729260"/>
                <a:gd name="connsiteX8-37" fmla="*/ 2289070 w 2680896"/>
                <a:gd name="connsiteY8-38" fmla="*/ 3729260 h 3729260"/>
                <a:gd name="connsiteX0-39" fmla="*/ 842963 w 2680896"/>
                <a:gd name="connsiteY0-40" fmla="*/ 3637820 h 3637820"/>
                <a:gd name="connsiteX1-41" fmla="*/ 842963 w 2680896"/>
                <a:gd name="connsiteY1-42" fmla="*/ 2584443 h 3637820"/>
                <a:gd name="connsiteX2-43" fmla="*/ 818685 w 2680896"/>
                <a:gd name="connsiteY2-44" fmla="*/ 2575557 h 3637820"/>
                <a:gd name="connsiteX3-45" fmla="*/ 0 w 2680896"/>
                <a:gd name="connsiteY3-46" fmla="*/ 1340448 h 3637820"/>
                <a:gd name="connsiteX4-47" fmla="*/ 1340448 w 2680896"/>
                <a:gd name="connsiteY4-48" fmla="*/ 0 h 3637820"/>
                <a:gd name="connsiteX5-49" fmla="*/ 2680896 w 2680896"/>
                <a:gd name="connsiteY5-50" fmla="*/ 1340448 h 3637820"/>
                <a:gd name="connsiteX6-51" fmla="*/ 2288288 w 2680896"/>
                <a:gd name="connsiteY6-52" fmla="*/ 2288288 h 3637820"/>
                <a:gd name="connsiteX7-53" fmla="*/ 2197630 w 2680896"/>
                <a:gd name="connsiteY7-54" fmla="*/ 2370684 h 3637820"/>
                <a:gd name="connsiteX0-55" fmla="*/ 842963 w 2680896"/>
                <a:gd name="connsiteY0-56" fmla="*/ 3637820 h 3637820"/>
                <a:gd name="connsiteX1-57" fmla="*/ 842963 w 2680896"/>
                <a:gd name="connsiteY1-58" fmla="*/ 2584443 h 3637820"/>
                <a:gd name="connsiteX2-59" fmla="*/ 818685 w 2680896"/>
                <a:gd name="connsiteY2-60" fmla="*/ 2575557 h 3637820"/>
                <a:gd name="connsiteX3-61" fmla="*/ 0 w 2680896"/>
                <a:gd name="connsiteY3-62" fmla="*/ 1340448 h 3637820"/>
                <a:gd name="connsiteX4-63" fmla="*/ 1340448 w 2680896"/>
                <a:gd name="connsiteY4-64" fmla="*/ 0 h 3637820"/>
                <a:gd name="connsiteX5-65" fmla="*/ 2680896 w 2680896"/>
                <a:gd name="connsiteY5-66" fmla="*/ 1340448 h 3637820"/>
                <a:gd name="connsiteX6-67" fmla="*/ 2288288 w 2680896"/>
                <a:gd name="connsiteY6-68" fmla="*/ 2288288 h 3637820"/>
                <a:gd name="connsiteX0-69" fmla="*/ 842963 w 2680896"/>
                <a:gd name="connsiteY0-70" fmla="*/ 3637820 h 3637820"/>
                <a:gd name="connsiteX1-71" fmla="*/ 842963 w 2680896"/>
                <a:gd name="connsiteY1-72" fmla="*/ 2584443 h 3637820"/>
                <a:gd name="connsiteX2-73" fmla="*/ 818685 w 2680896"/>
                <a:gd name="connsiteY2-74" fmla="*/ 2575557 h 3637820"/>
                <a:gd name="connsiteX3-75" fmla="*/ 0 w 2680896"/>
                <a:gd name="connsiteY3-76" fmla="*/ 1340448 h 3637820"/>
                <a:gd name="connsiteX4-77" fmla="*/ 1340448 w 2680896"/>
                <a:gd name="connsiteY4-78" fmla="*/ 0 h 3637820"/>
                <a:gd name="connsiteX5-79" fmla="*/ 2680896 w 2680896"/>
                <a:gd name="connsiteY5-80" fmla="*/ 1340448 h 3637820"/>
                <a:gd name="connsiteX0-81" fmla="*/ 842963 w 2680896"/>
                <a:gd name="connsiteY0-82" fmla="*/ 3637820 h 3637820"/>
                <a:gd name="connsiteX1-83" fmla="*/ 842963 w 2680896"/>
                <a:gd name="connsiteY1-84" fmla="*/ 2584443 h 3637820"/>
                <a:gd name="connsiteX2-85" fmla="*/ 0 w 2680896"/>
                <a:gd name="connsiteY2-86" fmla="*/ 1340448 h 3637820"/>
                <a:gd name="connsiteX3-87" fmla="*/ 1340448 w 2680896"/>
                <a:gd name="connsiteY3-88" fmla="*/ 0 h 3637820"/>
                <a:gd name="connsiteX4-89" fmla="*/ 2680896 w 2680896"/>
                <a:gd name="connsiteY4-90" fmla="*/ 1340448 h 3637820"/>
                <a:gd name="connsiteX0-91" fmla="*/ 842963 w 2680896"/>
                <a:gd name="connsiteY0-92" fmla="*/ 3637820 h 3637820"/>
                <a:gd name="connsiteX1-93" fmla="*/ 0 w 2680896"/>
                <a:gd name="connsiteY1-94" fmla="*/ 1340448 h 3637820"/>
                <a:gd name="connsiteX2-95" fmla="*/ 1340448 w 2680896"/>
                <a:gd name="connsiteY2-96" fmla="*/ 0 h 3637820"/>
                <a:gd name="connsiteX3-97" fmla="*/ 2680896 w 2680896"/>
                <a:gd name="connsiteY3-98" fmla="*/ 1340448 h 3637820"/>
                <a:gd name="connsiteX0-99" fmla="*/ 0 w 2680896"/>
                <a:gd name="connsiteY0-100" fmla="*/ 1340448 h 1340448"/>
                <a:gd name="connsiteX1-101" fmla="*/ 1340448 w 2680896"/>
                <a:gd name="connsiteY1-102" fmla="*/ 0 h 1340448"/>
                <a:gd name="connsiteX2-103" fmla="*/ 2680896 w 2680896"/>
                <a:gd name="connsiteY2-104" fmla="*/ 1340448 h 13404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680896" h="1340448">
                  <a:moveTo>
                    <a:pt x="0" y="1340448"/>
                  </a:moveTo>
                  <a:cubicBezTo>
                    <a:pt x="0" y="600139"/>
                    <a:pt x="600139" y="0"/>
                    <a:pt x="1340448" y="0"/>
                  </a:cubicBezTo>
                  <a:cubicBezTo>
                    <a:pt x="2080757" y="0"/>
                    <a:pt x="2680896" y="600139"/>
                    <a:pt x="2680896" y="1340448"/>
                  </a:cubicBezTo>
                </a:path>
              </a:pathLst>
            </a:custGeom>
            <a:noFill/>
            <a:ln cap="rnd">
              <a:solidFill>
                <a:schemeClr val="accent1"/>
              </a:solidFill>
              <a:prstDash val="dash"/>
              <a:round/>
              <a:head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2" name="任意多边形: 形状 131"/>
            <p:cNvSpPr/>
            <p:nvPr/>
          </p:nvSpPr>
          <p:spPr>
            <a:xfrm>
              <a:off x="6093628" y="2043312"/>
              <a:ext cx="2680896" cy="1340448"/>
            </a:xfrm>
            <a:custGeom>
              <a:avLst/>
              <a:gdLst>
                <a:gd name="connsiteX0" fmla="*/ 1340448 w 2680896"/>
                <a:gd name="connsiteY0" fmla="*/ 0 h 3637820"/>
                <a:gd name="connsiteX1" fmla="*/ 2680896 w 2680896"/>
                <a:gd name="connsiteY1" fmla="*/ 1340448 h 3637820"/>
                <a:gd name="connsiteX2" fmla="*/ 2288288 w 2680896"/>
                <a:gd name="connsiteY2" fmla="*/ 2288288 h 3637820"/>
                <a:gd name="connsiteX3" fmla="*/ 2197630 w 2680896"/>
                <a:gd name="connsiteY3" fmla="*/ 2370684 h 3637820"/>
                <a:gd name="connsiteX4" fmla="*/ 2197630 w 2680896"/>
                <a:gd name="connsiteY4" fmla="*/ 3637820 h 3637820"/>
                <a:gd name="connsiteX5" fmla="*/ 842963 w 2680896"/>
                <a:gd name="connsiteY5" fmla="*/ 3637820 h 3637820"/>
                <a:gd name="connsiteX6" fmla="*/ 842963 w 2680896"/>
                <a:gd name="connsiteY6" fmla="*/ 2584443 h 3637820"/>
                <a:gd name="connsiteX7" fmla="*/ 818685 w 2680896"/>
                <a:gd name="connsiteY7" fmla="*/ 2575557 h 3637820"/>
                <a:gd name="connsiteX8" fmla="*/ 0 w 2680896"/>
                <a:gd name="connsiteY8" fmla="*/ 1340448 h 3637820"/>
                <a:gd name="connsiteX9" fmla="*/ 1340448 w 2680896"/>
                <a:gd name="connsiteY9" fmla="*/ 0 h 3637820"/>
                <a:gd name="connsiteX0-1" fmla="*/ 2197630 w 2680896"/>
                <a:gd name="connsiteY0-2" fmla="*/ 3637820 h 3729260"/>
                <a:gd name="connsiteX1-3" fmla="*/ 842963 w 2680896"/>
                <a:gd name="connsiteY1-4" fmla="*/ 3637820 h 3729260"/>
                <a:gd name="connsiteX2-5" fmla="*/ 842963 w 2680896"/>
                <a:gd name="connsiteY2-6" fmla="*/ 2584443 h 3729260"/>
                <a:gd name="connsiteX3-7" fmla="*/ 818685 w 2680896"/>
                <a:gd name="connsiteY3-8" fmla="*/ 2575557 h 3729260"/>
                <a:gd name="connsiteX4-9" fmla="*/ 0 w 2680896"/>
                <a:gd name="connsiteY4-10" fmla="*/ 1340448 h 3729260"/>
                <a:gd name="connsiteX5-11" fmla="*/ 1340448 w 2680896"/>
                <a:gd name="connsiteY5-12" fmla="*/ 0 h 3729260"/>
                <a:gd name="connsiteX6-13" fmla="*/ 2680896 w 2680896"/>
                <a:gd name="connsiteY6-14" fmla="*/ 1340448 h 3729260"/>
                <a:gd name="connsiteX7-15" fmla="*/ 2288288 w 2680896"/>
                <a:gd name="connsiteY7-16" fmla="*/ 2288288 h 3729260"/>
                <a:gd name="connsiteX8-17" fmla="*/ 2197630 w 2680896"/>
                <a:gd name="connsiteY8-18" fmla="*/ 2370684 h 3729260"/>
                <a:gd name="connsiteX9-19" fmla="*/ 2289070 w 2680896"/>
                <a:gd name="connsiteY9-20" fmla="*/ 3729260 h 3729260"/>
                <a:gd name="connsiteX0-21" fmla="*/ 842963 w 2680896"/>
                <a:gd name="connsiteY0-22" fmla="*/ 3637820 h 3729260"/>
                <a:gd name="connsiteX1-23" fmla="*/ 842963 w 2680896"/>
                <a:gd name="connsiteY1-24" fmla="*/ 2584443 h 3729260"/>
                <a:gd name="connsiteX2-25" fmla="*/ 818685 w 2680896"/>
                <a:gd name="connsiteY2-26" fmla="*/ 2575557 h 3729260"/>
                <a:gd name="connsiteX3-27" fmla="*/ 0 w 2680896"/>
                <a:gd name="connsiteY3-28" fmla="*/ 1340448 h 3729260"/>
                <a:gd name="connsiteX4-29" fmla="*/ 1340448 w 2680896"/>
                <a:gd name="connsiteY4-30" fmla="*/ 0 h 3729260"/>
                <a:gd name="connsiteX5-31" fmla="*/ 2680896 w 2680896"/>
                <a:gd name="connsiteY5-32" fmla="*/ 1340448 h 3729260"/>
                <a:gd name="connsiteX6-33" fmla="*/ 2288288 w 2680896"/>
                <a:gd name="connsiteY6-34" fmla="*/ 2288288 h 3729260"/>
                <a:gd name="connsiteX7-35" fmla="*/ 2197630 w 2680896"/>
                <a:gd name="connsiteY7-36" fmla="*/ 2370684 h 3729260"/>
                <a:gd name="connsiteX8-37" fmla="*/ 2289070 w 2680896"/>
                <a:gd name="connsiteY8-38" fmla="*/ 3729260 h 3729260"/>
                <a:gd name="connsiteX0-39" fmla="*/ 842963 w 2680896"/>
                <a:gd name="connsiteY0-40" fmla="*/ 3637820 h 3637820"/>
                <a:gd name="connsiteX1-41" fmla="*/ 842963 w 2680896"/>
                <a:gd name="connsiteY1-42" fmla="*/ 2584443 h 3637820"/>
                <a:gd name="connsiteX2-43" fmla="*/ 818685 w 2680896"/>
                <a:gd name="connsiteY2-44" fmla="*/ 2575557 h 3637820"/>
                <a:gd name="connsiteX3-45" fmla="*/ 0 w 2680896"/>
                <a:gd name="connsiteY3-46" fmla="*/ 1340448 h 3637820"/>
                <a:gd name="connsiteX4-47" fmla="*/ 1340448 w 2680896"/>
                <a:gd name="connsiteY4-48" fmla="*/ 0 h 3637820"/>
                <a:gd name="connsiteX5-49" fmla="*/ 2680896 w 2680896"/>
                <a:gd name="connsiteY5-50" fmla="*/ 1340448 h 3637820"/>
                <a:gd name="connsiteX6-51" fmla="*/ 2288288 w 2680896"/>
                <a:gd name="connsiteY6-52" fmla="*/ 2288288 h 3637820"/>
                <a:gd name="connsiteX7-53" fmla="*/ 2197630 w 2680896"/>
                <a:gd name="connsiteY7-54" fmla="*/ 2370684 h 3637820"/>
                <a:gd name="connsiteX0-55" fmla="*/ 842963 w 2680896"/>
                <a:gd name="connsiteY0-56" fmla="*/ 3637820 h 3637820"/>
                <a:gd name="connsiteX1-57" fmla="*/ 842963 w 2680896"/>
                <a:gd name="connsiteY1-58" fmla="*/ 2584443 h 3637820"/>
                <a:gd name="connsiteX2-59" fmla="*/ 818685 w 2680896"/>
                <a:gd name="connsiteY2-60" fmla="*/ 2575557 h 3637820"/>
                <a:gd name="connsiteX3-61" fmla="*/ 0 w 2680896"/>
                <a:gd name="connsiteY3-62" fmla="*/ 1340448 h 3637820"/>
                <a:gd name="connsiteX4-63" fmla="*/ 1340448 w 2680896"/>
                <a:gd name="connsiteY4-64" fmla="*/ 0 h 3637820"/>
                <a:gd name="connsiteX5-65" fmla="*/ 2680896 w 2680896"/>
                <a:gd name="connsiteY5-66" fmla="*/ 1340448 h 3637820"/>
                <a:gd name="connsiteX6-67" fmla="*/ 2288288 w 2680896"/>
                <a:gd name="connsiteY6-68" fmla="*/ 2288288 h 3637820"/>
                <a:gd name="connsiteX0-69" fmla="*/ 842963 w 2680896"/>
                <a:gd name="connsiteY0-70" fmla="*/ 3637820 h 3637820"/>
                <a:gd name="connsiteX1-71" fmla="*/ 842963 w 2680896"/>
                <a:gd name="connsiteY1-72" fmla="*/ 2584443 h 3637820"/>
                <a:gd name="connsiteX2-73" fmla="*/ 818685 w 2680896"/>
                <a:gd name="connsiteY2-74" fmla="*/ 2575557 h 3637820"/>
                <a:gd name="connsiteX3-75" fmla="*/ 0 w 2680896"/>
                <a:gd name="connsiteY3-76" fmla="*/ 1340448 h 3637820"/>
                <a:gd name="connsiteX4-77" fmla="*/ 1340448 w 2680896"/>
                <a:gd name="connsiteY4-78" fmla="*/ 0 h 3637820"/>
                <a:gd name="connsiteX5-79" fmla="*/ 2680896 w 2680896"/>
                <a:gd name="connsiteY5-80" fmla="*/ 1340448 h 3637820"/>
                <a:gd name="connsiteX0-81" fmla="*/ 842963 w 2680896"/>
                <a:gd name="connsiteY0-82" fmla="*/ 3637820 h 3637820"/>
                <a:gd name="connsiteX1-83" fmla="*/ 842963 w 2680896"/>
                <a:gd name="connsiteY1-84" fmla="*/ 2584443 h 3637820"/>
                <a:gd name="connsiteX2-85" fmla="*/ 0 w 2680896"/>
                <a:gd name="connsiteY2-86" fmla="*/ 1340448 h 3637820"/>
                <a:gd name="connsiteX3-87" fmla="*/ 1340448 w 2680896"/>
                <a:gd name="connsiteY3-88" fmla="*/ 0 h 3637820"/>
                <a:gd name="connsiteX4-89" fmla="*/ 2680896 w 2680896"/>
                <a:gd name="connsiteY4-90" fmla="*/ 1340448 h 3637820"/>
                <a:gd name="connsiteX0-91" fmla="*/ 842963 w 2680896"/>
                <a:gd name="connsiteY0-92" fmla="*/ 3637820 h 3637820"/>
                <a:gd name="connsiteX1-93" fmla="*/ 0 w 2680896"/>
                <a:gd name="connsiteY1-94" fmla="*/ 1340448 h 3637820"/>
                <a:gd name="connsiteX2-95" fmla="*/ 1340448 w 2680896"/>
                <a:gd name="connsiteY2-96" fmla="*/ 0 h 3637820"/>
                <a:gd name="connsiteX3-97" fmla="*/ 2680896 w 2680896"/>
                <a:gd name="connsiteY3-98" fmla="*/ 1340448 h 3637820"/>
                <a:gd name="connsiteX0-99" fmla="*/ 0 w 2680896"/>
                <a:gd name="connsiteY0-100" fmla="*/ 1340448 h 1340448"/>
                <a:gd name="connsiteX1-101" fmla="*/ 1340448 w 2680896"/>
                <a:gd name="connsiteY1-102" fmla="*/ 0 h 1340448"/>
                <a:gd name="connsiteX2-103" fmla="*/ 2680896 w 2680896"/>
                <a:gd name="connsiteY2-104" fmla="*/ 1340448 h 13404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680896" h="1340448">
                  <a:moveTo>
                    <a:pt x="0" y="1340448"/>
                  </a:moveTo>
                  <a:cubicBezTo>
                    <a:pt x="0" y="600139"/>
                    <a:pt x="600139" y="0"/>
                    <a:pt x="1340448" y="0"/>
                  </a:cubicBezTo>
                  <a:cubicBezTo>
                    <a:pt x="2080757" y="0"/>
                    <a:pt x="2680896" y="600139"/>
                    <a:pt x="2680896" y="1340448"/>
                  </a:cubicBezTo>
                </a:path>
              </a:pathLst>
            </a:custGeom>
            <a:noFill/>
            <a:ln cap="rnd">
              <a:solidFill>
                <a:schemeClr val="accent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42975" y="2254885"/>
            <a:ext cx="2258060" cy="2258060"/>
            <a:chOff x="1485" y="3551"/>
            <a:chExt cx="3556" cy="3556"/>
          </a:xfrm>
        </p:grpSpPr>
        <p:sp>
          <p:nvSpPr>
            <p:cNvPr id="76" name="椭圆 75"/>
            <p:cNvSpPr/>
            <p:nvPr/>
          </p:nvSpPr>
          <p:spPr>
            <a:xfrm>
              <a:off x="1485" y="3551"/>
              <a:ext cx="3556" cy="35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2913" y="4154"/>
              <a:ext cx="702" cy="2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Step·01</a:t>
              </a:r>
              <a:endPara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1950" y="4808"/>
              <a:ext cx="2627" cy="10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3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专业</a:t>
              </a:r>
              <a:endPara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矩形 142"/>
            <p:cNvSpPr/>
            <p:nvPr/>
          </p:nvSpPr>
          <p:spPr>
            <a:xfrm>
              <a:off x="2702" y="4108"/>
              <a:ext cx="1068" cy="33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2739" y="4152"/>
              <a:ext cx="1068" cy="33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4529055" y="2729290"/>
            <a:ext cx="5486400" cy="1399242"/>
            <a:chOff x="4061204" y="2857798"/>
            <a:chExt cx="5486400" cy="1399242"/>
          </a:xfrm>
        </p:grpSpPr>
        <p:sp>
          <p:nvSpPr>
            <p:cNvPr id="14" name="文本框 13"/>
            <p:cNvSpPr txBox="1"/>
            <p:nvPr/>
          </p:nvSpPr>
          <p:spPr>
            <a:xfrm>
              <a:off x="4061204" y="2857798"/>
              <a:ext cx="5486400" cy="110744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7200" dirty="0">
                  <a:solidFill>
                    <a:schemeClr val="accent1"/>
                  </a:solidFill>
                  <a:effectLst>
                    <a:outerShdw blurRad="50800" dist="38100" dir="2700000" algn="tl" rotWithShape="0">
                      <a:schemeClr val="accent1">
                        <a:lumMod val="50000"/>
                        <a:alpha val="40000"/>
                      </a:schemeClr>
                    </a:outerShdw>
                  </a:effectLst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考研专业分析</a:t>
              </a:r>
              <a:endParaRPr lang="zh-CN" altLang="en-US" sz="7200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127463" y="4041775"/>
              <a:ext cx="5240085" cy="2152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dist"/>
              <a:r>
                <a:rPr kumimoji="1" lang="en-US" altLang="zh-CN" sz="1400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Analysis of postgraduate entrance  examination major</a:t>
              </a:r>
              <a:endParaRPr kumimoji="1" lang="en-US" altLang="zh-CN" sz="14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056765" y="1699895"/>
            <a:ext cx="2344420" cy="25546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16600">
                <a:ln>
                  <a:solidFill>
                    <a:schemeClr val="accent1"/>
                  </a:solidFill>
                </a:ln>
                <a:noFill/>
                <a:effectLst>
                  <a:outerShdw blurRad="50800" dist="38100" dir="2700000" sx="101000" sy="101000" algn="tl" rotWithShape="0">
                    <a:schemeClr val="accent1">
                      <a:lumMod val="50000"/>
                      <a:alpha val="10000"/>
                    </a:scheme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</a:rPr>
              <a:t>02</a:t>
            </a:r>
            <a:endParaRPr lang="en-US" altLang="zh-CN" sz="16600">
              <a:ln>
                <a:solidFill>
                  <a:schemeClr val="accent1"/>
                </a:solidFill>
              </a:ln>
              <a:noFill/>
              <a:effectLst>
                <a:outerShdw blurRad="50800" dist="38100" dir="2700000" sx="101000" sy="101000" algn="tl" rotWithShape="0">
                  <a:schemeClr val="accent1">
                    <a:lumMod val="50000"/>
                    <a:alpha val="10000"/>
                  </a:schemeClr>
                </a:outerShdw>
              </a:effectLst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: 空心 19"/>
          <p:cNvSpPr/>
          <p:nvPr/>
        </p:nvSpPr>
        <p:spPr>
          <a:xfrm>
            <a:off x="556260" y="281305"/>
            <a:ext cx="11079480" cy="6295390"/>
          </a:xfrm>
          <a:custGeom>
            <a:avLst/>
            <a:gdLst>
              <a:gd name="adj" fmla="val 9081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7448" h="9914">
                <a:moveTo>
                  <a:pt x="13862" y="0"/>
                </a:moveTo>
                <a:lnTo>
                  <a:pt x="15904" y="0"/>
                </a:lnTo>
                <a:lnTo>
                  <a:pt x="15958" y="79"/>
                </a:lnTo>
                <a:cubicBezTo>
                  <a:pt x="16899" y="1472"/>
                  <a:pt x="17448" y="3150"/>
                  <a:pt x="17448" y="4957"/>
                </a:cubicBezTo>
                <a:cubicBezTo>
                  <a:pt x="17448" y="6764"/>
                  <a:pt x="16899" y="8442"/>
                  <a:pt x="15958" y="9835"/>
                </a:cubicBezTo>
                <a:lnTo>
                  <a:pt x="15904" y="9914"/>
                </a:lnTo>
                <a:lnTo>
                  <a:pt x="13862" y="9914"/>
                </a:lnTo>
                <a:lnTo>
                  <a:pt x="13892" y="9883"/>
                </a:lnTo>
                <a:cubicBezTo>
                  <a:pt x="15114" y="8602"/>
                  <a:pt x="15864" y="6867"/>
                  <a:pt x="15864" y="4957"/>
                </a:cubicBezTo>
                <a:cubicBezTo>
                  <a:pt x="15864" y="3047"/>
                  <a:pt x="15114" y="1312"/>
                  <a:pt x="13892" y="31"/>
                </a:cubicBezTo>
                <a:lnTo>
                  <a:pt x="13862" y="0"/>
                </a:lnTo>
                <a:close/>
                <a:moveTo>
                  <a:pt x="1544" y="0"/>
                </a:moveTo>
                <a:lnTo>
                  <a:pt x="3586" y="0"/>
                </a:lnTo>
                <a:lnTo>
                  <a:pt x="3556" y="31"/>
                </a:lnTo>
                <a:cubicBezTo>
                  <a:pt x="2334" y="1312"/>
                  <a:pt x="1584" y="3047"/>
                  <a:pt x="1584" y="4957"/>
                </a:cubicBezTo>
                <a:cubicBezTo>
                  <a:pt x="1584" y="6867"/>
                  <a:pt x="2334" y="8602"/>
                  <a:pt x="3556" y="9883"/>
                </a:cubicBezTo>
                <a:lnTo>
                  <a:pt x="3586" y="9914"/>
                </a:lnTo>
                <a:lnTo>
                  <a:pt x="1544" y="9914"/>
                </a:lnTo>
                <a:lnTo>
                  <a:pt x="1490" y="9835"/>
                </a:lnTo>
                <a:cubicBezTo>
                  <a:pt x="549" y="8442"/>
                  <a:pt x="0" y="6764"/>
                  <a:pt x="0" y="4957"/>
                </a:cubicBezTo>
                <a:cubicBezTo>
                  <a:pt x="0" y="3150"/>
                  <a:pt x="549" y="1472"/>
                  <a:pt x="1490" y="79"/>
                </a:cubicBezTo>
                <a:lnTo>
                  <a:pt x="1544" y="0"/>
                </a:lnTo>
                <a:close/>
              </a:path>
            </a:pathLst>
          </a:custGeom>
          <a:gradFill>
            <a:gsLst>
              <a:gs pos="48000">
                <a:schemeClr val="bg1">
                  <a:lumMod val="95000"/>
                </a:schemeClr>
              </a:gs>
              <a:gs pos="12000">
                <a:schemeClr val="bg1">
                  <a:lumMod val="9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" name="任意多边形 18"/>
          <p:cNvSpPr/>
          <p:nvPr/>
        </p:nvSpPr>
        <p:spPr>
          <a:xfrm>
            <a:off x="1943100" y="264795"/>
            <a:ext cx="8305800" cy="632841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3080" h="9966">
                <a:moveTo>
                  <a:pt x="2304" y="0"/>
                </a:moveTo>
                <a:lnTo>
                  <a:pt x="10776" y="0"/>
                </a:lnTo>
                <a:lnTo>
                  <a:pt x="10820" y="38"/>
                </a:lnTo>
                <a:cubicBezTo>
                  <a:pt x="12204" y="1237"/>
                  <a:pt x="13080" y="3008"/>
                  <a:pt x="13080" y="4983"/>
                </a:cubicBezTo>
                <a:cubicBezTo>
                  <a:pt x="13080" y="6958"/>
                  <a:pt x="12204" y="8729"/>
                  <a:pt x="10820" y="9928"/>
                </a:cubicBezTo>
                <a:lnTo>
                  <a:pt x="10776" y="9966"/>
                </a:lnTo>
                <a:lnTo>
                  <a:pt x="2304" y="9966"/>
                </a:lnTo>
                <a:lnTo>
                  <a:pt x="2260" y="9928"/>
                </a:lnTo>
                <a:cubicBezTo>
                  <a:pt x="876" y="8729"/>
                  <a:pt x="0" y="6958"/>
                  <a:pt x="0" y="4983"/>
                </a:cubicBezTo>
                <a:cubicBezTo>
                  <a:pt x="0" y="3008"/>
                  <a:pt x="876" y="1237"/>
                  <a:pt x="2260" y="38"/>
                </a:cubicBezTo>
                <a:lnTo>
                  <a:pt x="2304" y="0"/>
                </a:lnTo>
                <a:close/>
              </a:path>
            </a:pathLst>
          </a:custGeom>
          <a:noFill/>
          <a:ln>
            <a:gradFill flip="none" rotWithShape="1">
              <a:gsLst>
                <a:gs pos="48000">
                  <a:schemeClr val="accent2"/>
                </a:gs>
                <a:gs pos="12000">
                  <a:schemeClr val="accent2"/>
                </a:gs>
                <a:gs pos="89000">
                  <a:schemeClr val="accent2">
                    <a:alpha val="13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考研专业选择</a:t>
            </a:r>
            <a:br>
              <a:rPr lang="zh-CN" altLang="en-US">
                <a:latin typeface="微软雅黑 Light" panose="020B0502040204020203" pitchFamily="34" charset="-122"/>
                <a:ea typeface="微软雅黑" panose="020B0503020204020204" pitchFamily="34" charset="-122"/>
              </a:rPr>
            </a:b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619365" y="1314450"/>
            <a:ext cx="1592580" cy="1592580"/>
            <a:chOff x="7619365" y="1314450"/>
            <a:chExt cx="1592580" cy="1592580"/>
          </a:xfrm>
        </p:grpSpPr>
        <p:sp>
          <p:nvSpPr>
            <p:cNvPr id="7" name="椭圆 6"/>
            <p:cNvSpPr/>
            <p:nvPr/>
          </p:nvSpPr>
          <p:spPr>
            <a:xfrm>
              <a:off x="7619365" y="1314450"/>
              <a:ext cx="1592580" cy="1592580"/>
            </a:xfrm>
            <a:prstGeom prst="ellipse">
              <a:avLst/>
            </a:prstGeom>
            <a:gradFill>
              <a:gsLst>
                <a:gs pos="1000">
                  <a:schemeClr val="accent1">
                    <a:lumMod val="20000"/>
                    <a:lumOff val="80000"/>
                  </a:schemeClr>
                </a:gs>
                <a:gs pos="22000">
                  <a:schemeClr val="accent1">
                    <a:alpha val="100000"/>
                  </a:schemeClr>
                </a:gs>
                <a:gs pos="50000">
                  <a:schemeClr val="accent1"/>
                </a:gs>
                <a:gs pos="99000">
                  <a:schemeClr val="accent1">
                    <a:lumMod val="20000"/>
                    <a:lumOff val="80000"/>
                  </a:schemeClr>
                </a:gs>
                <a:gs pos="81000">
                  <a:schemeClr val="accent1">
                    <a:lumMod val="60000"/>
                    <a:lumOff val="40000"/>
                  </a:schemeClr>
                </a:gs>
              </a:gsLst>
              <a:lin ang="85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>
                <a:buClrTx/>
                <a:buSzTx/>
                <a:buFontTx/>
              </a:pPr>
              <a:endParaRPr lang="zh-CN" altLang="en-US" sz="160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806055" y="1926273"/>
              <a:ext cx="1219200" cy="36893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zh-CN" altLang="en-US" sz="2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社会需求</a:t>
              </a:r>
              <a:endPara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600380" y="4166935"/>
            <a:ext cx="1630550" cy="1630550"/>
            <a:chOff x="7600380" y="4166935"/>
            <a:chExt cx="1630550" cy="1630550"/>
          </a:xfrm>
        </p:grpSpPr>
        <p:sp>
          <p:nvSpPr>
            <p:cNvPr id="11" name="椭圆 10"/>
            <p:cNvSpPr/>
            <p:nvPr/>
          </p:nvSpPr>
          <p:spPr>
            <a:xfrm>
              <a:off x="7600380" y="4166935"/>
              <a:ext cx="1630550" cy="1630550"/>
            </a:xfrm>
            <a:prstGeom prst="ellipse">
              <a:avLst/>
            </a:prstGeom>
            <a:gradFill>
              <a:gsLst>
                <a:gs pos="1000">
                  <a:schemeClr val="accent1">
                    <a:lumMod val="20000"/>
                    <a:lumOff val="80000"/>
                  </a:schemeClr>
                </a:gs>
                <a:gs pos="22000">
                  <a:schemeClr val="accent1">
                    <a:alpha val="100000"/>
                  </a:schemeClr>
                </a:gs>
                <a:gs pos="50000">
                  <a:schemeClr val="accent1"/>
                </a:gs>
                <a:gs pos="99000">
                  <a:schemeClr val="accent1">
                    <a:lumMod val="20000"/>
                    <a:lumOff val="80000"/>
                  </a:schemeClr>
                </a:gs>
                <a:gs pos="81000">
                  <a:schemeClr val="accent1">
                    <a:lumMod val="60000"/>
                    <a:lumOff val="4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>
                <a:buClrTx/>
                <a:buSzTx/>
                <a:buFontTx/>
              </a:pPr>
              <a:endParaRPr lang="zh-CN" altLang="en-US" sz="160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806055" y="4797743"/>
              <a:ext cx="1219200" cy="36893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学科门类</a:t>
              </a:r>
              <a:endPara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97544" y="1711526"/>
            <a:ext cx="1517004" cy="1509766"/>
            <a:chOff x="2827187" y="1602237"/>
            <a:chExt cx="1517004" cy="1509766"/>
          </a:xfrm>
        </p:grpSpPr>
        <p:sp>
          <p:nvSpPr>
            <p:cNvPr id="13" name="椭圆 12"/>
            <p:cNvSpPr/>
            <p:nvPr/>
          </p:nvSpPr>
          <p:spPr>
            <a:xfrm>
              <a:off x="2827187" y="1602237"/>
              <a:ext cx="1517004" cy="1509766"/>
            </a:xfrm>
            <a:prstGeom prst="ellipse">
              <a:avLst/>
            </a:prstGeom>
            <a:gradFill>
              <a:gsLst>
                <a:gs pos="1000">
                  <a:schemeClr val="accent1">
                    <a:lumMod val="20000"/>
                    <a:lumOff val="80000"/>
                  </a:schemeClr>
                </a:gs>
                <a:gs pos="22000">
                  <a:schemeClr val="accent1">
                    <a:alpha val="100000"/>
                  </a:schemeClr>
                </a:gs>
                <a:gs pos="50000">
                  <a:schemeClr val="accent1"/>
                </a:gs>
                <a:gs pos="99000">
                  <a:schemeClr val="accent1">
                    <a:lumMod val="20000"/>
                    <a:lumOff val="80000"/>
                  </a:schemeClr>
                </a:gs>
                <a:gs pos="81000">
                  <a:schemeClr val="accent1">
                    <a:lumMod val="60000"/>
                    <a:lumOff val="40000"/>
                  </a:schemeClr>
                </a:gs>
              </a:gsLst>
              <a:lin ang="43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>
                <a:buClrTx/>
                <a:buSzTx/>
                <a:buFontTx/>
              </a:pPr>
              <a:endParaRPr lang="zh-CN" altLang="en-US" sz="160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845914" y="2172653"/>
              <a:ext cx="1479550" cy="3689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noProof="0" dirty="0">
                  <a:ln>
                    <a:noFill/>
                  </a:ln>
                  <a:gradFill>
                    <a:gsLst>
                      <a:gs pos="0">
                        <a:schemeClr val="bg1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0" scaled="0"/>
                  </a:gra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兴趣爱好</a:t>
              </a:r>
              <a:endParaRPr lang="zh-CN" altLang="en-US" sz="240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0"/>
                </a:gra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45786" y="4378145"/>
            <a:ext cx="1620520" cy="1620520"/>
            <a:chOff x="2945786" y="4378145"/>
            <a:chExt cx="1620520" cy="1620520"/>
          </a:xfrm>
        </p:grpSpPr>
        <p:sp>
          <p:nvSpPr>
            <p:cNvPr id="17" name="椭圆 16"/>
            <p:cNvSpPr/>
            <p:nvPr/>
          </p:nvSpPr>
          <p:spPr>
            <a:xfrm>
              <a:off x="2945786" y="4378145"/>
              <a:ext cx="1620520" cy="1620520"/>
            </a:xfrm>
            <a:prstGeom prst="ellipse">
              <a:avLst/>
            </a:prstGeom>
            <a:gradFill>
              <a:gsLst>
                <a:gs pos="1000">
                  <a:schemeClr val="accent1">
                    <a:lumMod val="20000"/>
                    <a:lumOff val="80000"/>
                  </a:schemeClr>
                </a:gs>
                <a:gs pos="22000">
                  <a:schemeClr val="accent1">
                    <a:alpha val="100000"/>
                  </a:schemeClr>
                </a:gs>
                <a:gs pos="50000">
                  <a:schemeClr val="accent1"/>
                </a:gs>
                <a:gs pos="99000">
                  <a:schemeClr val="accent1">
                    <a:lumMod val="20000"/>
                    <a:lumOff val="80000"/>
                  </a:schemeClr>
                </a:gs>
                <a:gs pos="81000">
                  <a:schemeClr val="accent1">
                    <a:lumMod val="60000"/>
                    <a:lumOff val="40000"/>
                  </a:schemeClr>
                </a:gs>
              </a:gsLst>
              <a:lin ang="177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>
                <a:buClrTx/>
                <a:buSzTx/>
                <a:buFontTx/>
              </a:pPr>
              <a:endParaRPr lang="zh-CN" altLang="en-US" sz="160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146446" y="5003938"/>
              <a:ext cx="1219200" cy="3689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lang="zh-CN" altLang="en-US" sz="24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个人能力</a:t>
              </a:r>
              <a:endParaRPr lang="zh-CN" altLang="en-US" sz="24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124960" y="2171700"/>
            <a:ext cx="4018280" cy="2514600"/>
            <a:chOff x="6161" y="3211"/>
            <a:chExt cx="6996" cy="4378"/>
          </a:xfrm>
        </p:grpSpPr>
        <p:sp>
          <p:nvSpPr>
            <p:cNvPr id="35" name="椭圆 34"/>
            <p:cNvSpPr/>
            <p:nvPr/>
          </p:nvSpPr>
          <p:spPr>
            <a:xfrm flipH="1">
              <a:off x="7411" y="3211"/>
              <a:ext cx="4378" cy="437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alpha val="39000"/>
                  </a:schemeClr>
                </a:gs>
                <a:gs pos="56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81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 rot="20952739" flipH="1">
              <a:off x="6849" y="5353"/>
              <a:ext cx="5506" cy="1174"/>
            </a:xfrm>
            <a:prstGeom prst="ellipse">
              <a:avLst/>
            </a:prstGeom>
            <a:noFill/>
            <a:ln w="69850">
              <a:gradFill>
                <a:gsLst>
                  <a:gs pos="18000">
                    <a:schemeClr val="accent2">
                      <a:alpha val="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 rot="20952739" flipH="1">
              <a:off x="6161" y="5178"/>
              <a:ext cx="6997" cy="1492"/>
            </a:xfrm>
            <a:prstGeom prst="ellipse">
              <a:avLst/>
            </a:prstGeom>
            <a:noFill/>
            <a:ln w="69850">
              <a:gradFill>
                <a:gsLst>
                  <a:gs pos="18000">
                    <a:schemeClr val="accent2">
                      <a:alpha val="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1678549" y="2907030"/>
            <a:ext cx="713911" cy="71050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39000"/>
                </a:schemeClr>
              </a:gs>
              <a:gs pos="5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tx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842659" y="3478253"/>
            <a:ext cx="713911" cy="71050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39000"/>
                </a:schemeClr>
              </a:gs>
              <a:gs pos="56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tx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692905" y="2110740"/>
            <a:ext cx="299508" cy="298079"/>
          </a:xfrm>
          <a:prstGeom prst="ellipse">
            <a:avLst/>
          </a:prstGeom>
          <a:gradFill flip="none" rotWithShape="1">
            <a:gsLst>
              <a:gs pos="8427">
                <a:schemeClr val="bg1">
                  <a:lumMod val="75000"/>
                  <a:alpha val="26000"/>
                </a:schemeClr>
              </a:gs>
              <a:gs pos="31000">
                <a:srgbClr val="BFBFBF">
                  <a:alpha val="55000"/>
                </a:srgbClr>
              </a:gs>
              <a:gs pos="16000">
                <a:schemeClr val="bg1">
                  <a:lumMod val="75000"/>
                  <a:alpha val="34000"/>
                </a:schemeClr>
              </a:gs>
              <a:gs pos="56000">
                <a:schemeClr val="bg1">
                  <a:lumMod val="75000"/>
                  <a:alpha val="56000"/>
                </a:schemeClr>
              </a:gs>
              <a:gs pos="87000">
                <a:schemeClr val="bg1">
                  <a:lumMod val="75000"/>
                  <a:alpha val="28000"/>
                </a:schemeClr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tx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300028" y="4942409"/>
            <a:ext cx="299508" cy="298079"/>
          </a:xfrm>
          <a:prstGeom prst="ellipse">
            <a:avLst/>
          </a:prstGeom>
          <a:gradFill flip="none" rotWithShape="1">
            <a:gsLst>
              <a:gs pos="8427">
                <a:schemeClr val="bg1">
                  <a:lumMod val="75000"/>
                  <a:alpha val="26000"/>
                </a:schemeClr>
              </a:gs>
              <a:gs pos="31000">
                <a:srgbClr val="BFBFBF">
                  <a:alpha val="55000"/>
                </a:srgbClr>
              </a:gs>
              <a:gs pos="16000">
                <a:schemeClr val="bg1">
                  <a:lumMod val="75000"/>
                  <a:alpha val="34000"/>
                </a:schemeClr>
              </a:gs>
              <a:gs pos="56000">
                <a:schemeClr val="bg1">
                  <a:lumMod val="75000"/>
                  <a:alpha val="56000"/>
                </a:schemeClr>
              </a:gs>
              <a:gs pos="87000">
                <a:schemeClr val="bg1">
                  <a:lumMod val="75000"/>
                  <a:alpha val="28000"/>
                </a:schemeClr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tx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357388" y="1413447"/>
            <a:ext cx="299508" cy="298079"/>
          </a:xfrm>
          <a:prstGeom prst="ellipse">
            <a:avLst/>
          </a:prstGeom>
          <a:gradFill flip="none" rotWithShape="1">
            <a:gsLst>
              <a:gs pos="8427">
                <a:schemeClr val="bg1">
                  <a:lumMod val="75000"/>
                  <a:alpha val="26000"/>
                </a:schemeClr>
              </a:gs>
              <a:gs pos="31000">
                <a:srgbClr val="BFBFBF">
                  <a:alpha val="55000"/>
                </a:srgbClr>
              </a:gs>
              <a:gs pos="16000">
                <a:schemeClr val="bg1">
                  <a:lumMod val="75000"/>
                  <a:alpha val="34000"/>
                </a:schemeClr>
              </a:gs>
              <a:gs pos="56000">
                <a:schemeClr val="bg1">
                  <a:lumMod val="75000"/>
                  <a:alpha val="56000"/>
                </a:schemeClr>
              </a:gs>
              <a:gs pos="87000">
                <a:schemeClr val="bg1">
                  <a:lumMod val="75000"/>
                  <a:alpha val="28000"/>
                </a:schemeClr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tx1"/>
              </a:solidFill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 Light" panose="020B0502040204020203" pitchFamily="34" charset="-122"/>
                <a:ea typeface="微软雅黑" panose="020B0503020204020204" pitchFamily="34" charset="-122"/>
              </a:rPr>
              <a:t>考研学科门类</a:t>
            </a:r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194307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87425" y="2392680"/>
          <a:ext cx="10217150" cy="2072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accent1">
                      <a:lumMod val="50000"/>
                      <a:alpha val="20000"/>
                    </a:schemeClr>
                  </a:outerShdw>
                </a:effectLst>
                <a:tableStyleId>{5C22544A-7EE6-4342-B048-85BDC9FD1C3A}</a:tableStyleId>
              </a:tblPr>
              <a:tblGrid>
                <a:gridCol w="2043430"/>
                <a:gridCol w="2043430"/>
                <a:gridCol w="2043430"/>
                <a:gridCol w="2043430"/>
                <a:gridCol w="2043430"/>
              </a:tblGrid>
              <a:tr h="7004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01 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哲学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6" marR="91446" marT="45721" marB="45721" anchor="ctr">
                    <a:lnL w="12700">
                      <a:solidFill>
                        <a:srgbClr val="FFD100"/>
                      </a:solidFill>
                      <a:prstDash val="solid"/>
                    </a:lnL>
                    <a:lnR w="12700">
                      <a:solidFill>
                        <a:srgbClr val="FFD100"/>
                      </a:solidFill>
                      <a:prstDash val="sysDashDot"/>
                    </a:lnR>
                    <a:lnT w="12700">
                      <a:solidFill>
                        <a:srgbClr val="FFD100"/>
                      </a:solidFill>
                      <a:prstDash val="solid"/>
                    </a:lnT>
                    <a:lnB w="12700">
                      <a:solidFill>
                        <a:srgbClr val="FFD100"/>
                      </a:solidFill>
                      <a:prstDash val="sysDash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02 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经济学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6" marR="91446" marT="45721" marB="45721" anchor="ctr">
                    <a:lnL w="12700">
                      <a:solidFill>
                        <a:srgbClr val="FFD100"/>
                      </a:solidFill>
                      <a:prstDash val="sysDashDot"/>
                    </a:lnL>
                    <a:lnR w="12700">
                      <a:solidFill>
                        <a:srgbClr val="FFD100"/>
                      </a:solidFill>
                      <a:prstDash val="sysDashDot"/>
                    </a:lnR>
                    <a:lnT w="12700">
                      <a:solidFill>
                        <a:srgbClr val="FFD100"/>
                      </a:solidFill>
                      <a:prstDash val="solid"/>
                    </a:lnT>
                    <a:lnB w="12700">
                      <a:solidFill>
                        <a:srgbClr val="FFD100"/>
                      </a:solidFill>
                      <a:prstDash val="sysDash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03 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法学</a:t>
                      </a:r>
                      <a:endParaRPr lang="zh-CN" altLang="en-US" sz="2400" b="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6" marR="91446" marT="45721" marB="45721" anchor="ctr">
                    <a:lnL w="12700">
                      <a:solidFill>
                        <a:srgbClr val="FFD100"/>
                      </a:solidFill>
                      <a:prstDash val="sysDashDot"/>
                    </a:lnL>
                    <a:lnR w="12700">
                      <a:solidFill>
                        <a:srgbClr val="FFD100"/>
                      </a:solidFill>
                      <a:prstDash val="sysDashDot"/>
                    </a:lnR>
                    <a:lnT w="12700">
                      <a:solidFill>
                        <a:srgbClr val="FFD100"/>
                      </a:solidFill>
                      <a:prstDash val="solid"/>
                    </a:lnT>
                    <a:lnB w="12700">
                      <a:solidFill>
                        <a:srgbClr val="FFD100"/>
                      </a:solidFill>
                      <a:prstDash val="sysDash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04 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教育学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6" marR="91446" marT="45721" marB="45721" anchor="ctr">
                    <a:lnL w="12700">
                      <a:solidFill>
                        <a:srgbClr val="FFD100"/>
                      </a:solidFill>
                      <a:prstDash val="sysDashDot"/>
                    </a:lnL>
                    <a:lnR w="12700">
                      <a:solidFill>
                        <a:srgbClr val="FFD100"/>
                      </a:solidFill>
                      <a:prstDash val="sysDashDot"/>
                    </a:lnR>
                    <a:lnT w="12700">
                      <a:solidFill>
                        <a:srgbClr val="FFD100"/>
                      </a:solidFill>
                      <a:prstDash val="solid"/>
                    </a:lnT>
                    <a:lnB w="12700">
                      <a:solidFill>
                        <a:srgbClr val="FFD100"/>
                      </a:solidFill>
                      <a:prstDash val="sysDash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05 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文学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6" marR="91446" marT="45721" marB="45721" anchor="ctr">
                    <a:lnL w="12700">
                      <a:solidFill>
                        <a:srgbClr val="FFD100"/>
                      </a:solidFill>
                      <a:prstDash val="sysDashDot"/>
                    </a:lnL>
                    <a:lnR w="12700">
                      <a:solidFill>
                        <a:srgbClr val="FFD100"/>
                      </a:solidFill>
                      <a:prstDash val="solid"/>
                    </a:lnR>
                    <a:lnT w="12700">
                      <a:solidFill>
                        <a:srgbClr val="FFD100"/>
                      </a:solidFill>
                      <a:prstDash val="solid"/>
                    </a:lnT>
                    <a:lnB w="12700">
                      <a:solidFill>
                        <a:srgbClr val="FFD100"/>
                      </a:solidFill>
                      <a:prstDash val="sysDash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06 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历史学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6" marR="91446" marT="45721" marB="45721" anchor="ctr">
                    <a:lnL w="12700">
                      <a:solidFill>
                        <a:srgbClr val="FFD100"/>
                      </a:solidFill>
                      <a:prstDash val="solid"/>
                    </a:lnL>
                    <a:lnR w="12700">
                      <a:solidFill>
                        <a:srgbClr val="FFD100"/>
                      </a:solidFill>
                      <a:prstDash val="sysDashDot"/>
                    </a:lnR>
                    <a:lnT w="12700">
                      <a:solidFill>
                        <a:srgbClr val="FFD100"/>
                      </a:solidFill>
                      <a:prstDash val="sysDashDot"/>
                    </a:lnT>
                    <a:lnB w="12700">
                      <a:solidFill>
                        <a:srgbClr val="FFD100"/>
                      </a:solidFill>
                      <a:prstDash val="sysDash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07 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理学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6" marR="91446" marT="45721" marB="45721" anchor="ctr">
                    <a:lnL w="12700">
                      <a:solidFill>
                        <a:srgbClr val="FFD100"/>
                      </a:solidFill>
                      <a:prstDash val="sysDashDot"/>
                    </a:lnL>
                    <a:lnR w="12700">
                      <a:solidFill>
                        <a:srgbClr val="FFD100"/>
                      </a:solidFill>
                      <a:prstDash val="sysDashDot"/>
                    </a:lnR>
                    <a:lnT w="12700">
                      <a:solidFill>
                        <a:srgbClr val="FFD100"/>
                      </a:solidFill>
                      <a:prstDash val="sysDashDot"/>
                    </a:lnT>
                    <a:lnB w="12700">
                      <a:solidFill>
                        <a:srgbClr val="FFD100"/>
                      </a:solidFill>
                      <a:prstDash val="sysDash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08 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工学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6" marR="91446" marT="45721" marB="45721" anchor="ctr">
                    <a:lnL w="12700">
                      <a:solidFill>
                        <a:srgbClr val="FFD100"/>
                      </a:solidFill>
                      <a:prstDash val="sysDashDot"/>
                    </a:lnL>
                    <a:lnR w="12700">
                      <a:solidFill>
                        <a:srgbClr val="FFD100"/>
                      </a:solidFill>
                      <a:prstDash val="sysDashDot"/>
                    </a:lnR>
                    <a:lnT w="12700">
                      <a:solidFill>
                        <a:srgbClr val="FFD100"/>
                      </a:solidFill>
                      <a:prstDash val="sysDashDot"/>
                    </a:lnT>
                    <a:lnB w="12700">
                      <a:solidFill>
                        <a:srgbClr val="FFD100"/>
                      </a:solidFill>
                      <a:prstDash val="sysDash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09 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农学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6" marR="91446" marT="45721" marB="45721" anchor="ctr">
                    <a:lnL w="12700">
                      <a:solidFill>
                        <a:srgbClr val="FFD100"/>
                      </a:solidFill>
                      <a:prstDash val="sysDashDot"/>
                    </a:lnL>
                    <a:lnR w="12700">
                      <a:solidFill>
                        <a:srgbClr val="FFD100"/>
                      </a:solidFill>
                      <a:prstDash val="sysDashDot"/>
                    </a:lnR>
                    <a:lnT w="12700">
                      <a:solidFill>
                        <a:srgbClr val="FFD100"/>
                      </a:solidFill>
                      <a:prstDash val="sysDashDot"/>
                    </a:lnT>
                    <a:lnB w="12700">
                      <a:solidFill>
                        <a:srgbClr val="FFD100"/>
                      </a:solidFill>
                      <a:prstDash val="sysDash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10 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医学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6" marR="91446" marT="45721" marB="45721" anchor="ctr">
                    <a:lnL w="12700">
                      <a:solidFill>
                        <a:srgbClr val="FFD100"/>
                      </a:solidFill>
                      <a:prstDash val="sysDashDot"/>
                    </a:lnL>
                    <a:lnR w="12700">
                      <a:solidFill>
                        <a:srgbClr val="FFD100"/>
                      </a:solidFill>
                      <a:prstDash val="solid"/>
                    </a:lnR>
                    <a:lnT w="12700">
                      <a:solidFill>
                        <a:srgbClr val="FFD100"/>
                      </a:solidFill>
                      <a:prstDash val="sysDashDot"/>
                    </a:lnT>
                    <a:lnB w="12700">
                      <a:solidFill>
                        <a:srgbClr val="FFD100"/>
                      </a:solidFill>
                      <a:prstDash val="sysDashDot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18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11 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军事学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6" marR="91446" marT="45721" marB="45721" anchor="ctr">
                    <a:lnL w="12700">
                      <a:solidFill>
                        <a:srgbClr val="FFD100"/>
                      </a:solidFill>
                      <a:prstDash val="solid"/>
                    </a:lnL>
                    <a:lnR w="12700">
                      <a:solidFill>
                        <a:srgbClr val="FFD100"/>
                      </a:solidFill>
                      <a:prstDash val="sysDashDot"/>
                    </a:lnR>
                    <a:lnT w="12700">
                      <a:solidFill>
                        <a:srgbClr val="FFD100"/>
                      </a:solidFill>
                      <a:prstDash val="sysDashDot"/>
                    </a:lnT>
                    <a:lnB w="12700">
                      <a:solidFill>
                        <a:srgbClr val="FFD1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12 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管理学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6" marR="91446" marT="45721" marB="45721" anchor="ctr">
                    <a:lnL w="12700">
                      <a:solidFill>
                        <a:srgbClr val="FFD100"/>
                      </a:solidFill>
                      <a:prstDash val="sysDashDot"/>
                    </a:lnL>
                    <a:lnR w="12700">
                      <a:solidFill>
                        <a:srgbClr val="FFD100"/>
                      </a:solidFill>
                      <a:prstDash val="sysDashDot"/>
                    </a:lnR>
                    <a:lnT w="12700">
                      <a:solidFill>
                        <a:srgbClr val="FFD100"/>
                      </a:solidFill>
                      <a:prstDash val="sysDashDot"/>
                    </a:lnT>
                    <a:lnB w="12700">
                      <a:solidFill>
                        <a:srgbClr val="FFD1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13 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艺术学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6" marR="91446" marT="45721" marB="45721" anchor="ctr">
                    <a:lnL w="12700">
                      <a:solidFill>
                        <a:srgbClr val="FFD100"/>
                      </a:solidFill>
                      <a:prstDash val="sysDashDot"/>
                    </a:lnL>
                    <a:lnR w="12700">
                      <a:solidFill>
                        <a:srgbClr val="FFD100"/>
                      </a:solidFill>
                      <a:prstDash val="sysDashDot"/>
                    </a:lnR>
                    <a:lnT w="12700">
                      <a:solidFill>
                        <a:srgbClr val="FFD100"/>
                      </a:solidFill>
                      <a:prstDash val="sysDashDot"/>
                    </a:lnT>
                    <a:lnB w="12700">
                      <a:solidFill>
                        <a:srgbClr val="FFD1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交叉学科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6" marR="91446" marT="45721" marB="45721" anchor="ctr">
                    <a:lnL w="12700">
                      <a:solidFill>
                        <a:srgbClr val="FFD100"/>
                      </a:solidFill>
                      <a:prstDash val="sysDashDot"/>
                    </a:lnL>
                    <a:lnR w="12700">
                      <a:solidFill>
                        <a:srgbClr val="FFD100"/>
                      </a:solidFill>
                      <a:prstDash val="sysDashDot"/>
                    </a:lnR>
                    <a:lnT w="12700">
                      <a:solidFill>
                        <a:srgbClr val="FFD100"/>
                      </a:solidFill>
                      <a:prstDash val="sysDashDot"/>
                    </a:lnT>
                    <a:lnB w="12700">
                      <a:solidFill>
                        <a:srgbClr val="FFD1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6" marR="91446" marT="45721" marB="45721" anchor="ctr">
                    <a:lnL w="12700">
                      <a:solidFill>
                        <a:srgbClr val="FFD100"/>
                      </a:solidFill>
                      <a:prstDash val="sysDashDot"/>
                    </a:lnL>
                    <a:lnR w="12700">
                      <a:solidFill>
                        <a:srgbClr val="FFD100"/>
                      </a:solidFill>
                      <a:prstDash val="solid"/>
                    </a:lnR>
                    <a:lnT w="12700">
                      <a:solidFill>
                        <a:srgbClr val="FFD100"/>
                      </a:solidFill>
                      <a:prstDash val="sysDashDot"/>
                    </a:lnT>
                    <a:lnB w="12700">
                      <a:solidFill>
                        <a:srgbClr val="FFD1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>
                <a:latin typeface="微软雅黑 Light" panose="020B0502040204020203" pitchFamily="34" charset="-122"/>
                <a:ea typeface="微软雅黑" panose="020B0503020204020204" pitchFamily="34" charset="-122"/>
              </a:rPr>
              <a:t>学硕专硕区别</a:t>
            </a:r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67790" y="1423670"/>
            <a:ext cx="4652010" cy="4429126"/>
            <a:chOff x="1367790" y="1423670"/>
            <a:chExt cx="4652010" cy="4429126"/>
          </a:xfrm>
        </p:grpSpPr>
        <p:sp>
          <p:nvSpPr>
            <p:cNvPr id="12" name="矩形: 剪去左右顶角 11"/>
            <p:cNvSpPr/>
            <p:nvPr/>
          </p:nvSpPr>
          <p:spPr>
            <a:xfrm>
              <a:off x="1381760" y="1423670"/>
              <a:ext cx="4638040" cy="889635"/>
            </a:xfrm>
            <a:prstGeom prst="round2SameRect">
              <a:avLst/>
            </a:prstGeom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8100000" scaled="1"/>
              <a:tileRect/>
            </a:gradFill>
            <a:ln w="19050">
              <a:noFill/>
            </a:ln>
            <a:effectLst>
              <a:outerShdw blurRad="292100" dist="88900" dir="5400000" sx="98000" sy="98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605280" y="1638300"/>
              <a:ext cx="2702560" cy="4603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专业型硕士</a:t>
              </a:r>
              <a:endParaRPr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矩形 58"/>
            <p:cNvSpPr/>
            <p:nvPr/>
          </p:nvSpPr>
          <p:spPr>
            <a:xfrm rot="10800000">
              <a:off x="1393190" y="2474278"/>
              <a:ext cx="4616450" cy="723900"/>
            </a:xfrm>
            <a:prstGeom prst="snip1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05280" y="2670176"/>
              <a:ext cx="3714750" cy="3321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indent="0" algn="l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b="0">
                  <a:solidFill>
                    <a:srgbClr val="000000"/>
                  </a:solidFill>
                </a:defRPr>
              </a:pPr>
              <a:r>
                <a:rPr spc="120" dirty="0" err="1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课程设置</a:t>
              </a:r>
              <a:r>
                <a:rPr lang="zh-CN" spc="120" dirty="0"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：</a:t>
              </a:r>
              <a:r>
                <a:rPr spc="120" dirty="0" err="1"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偏重实践与就业技能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58"/>
            <p:cNvSpPr/>
            <p:nvPr/>
          </p:nvSpPr>
          <p:spPr>
            <a:xfrm rot="10800000">
              <a:off x="1381760" y="5128896"/>
              <a:ext cx="4616450" cy="723900"/>
            </a:xfrm>
            <a:prstGeom prst="snip1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605280" y="5324794"/>
              <a:ext cx="3815715" cy="33210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indent="0" algn="l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b="0">
                  <a:solidFill>
                    <a:srgbClr val="000000"/>
                  </a:solidFill>
                </a:defRPr>
              </a:pPr>
              <a:r>
                <a:rPr lang="zh-CN" spc="120" dirty="0">
                  <a:latin typeface="微软雅黑 Light" panose="020B0502040204020203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学费：</a:t>
              </a:r>
              <a:r>
                <a:rPr spc="120" dirty="0">
                  <a:latin typeface="微软雅黑 Light" panose="020B0502040204020203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2万元左右/年</a:t>
              </a:r>
              <a:r>
                <a:rPr lang="zh-CN" altLang="en-US" spc="120" dirty="0">
                  <a:latin typeface="微软雅黑 Light" panose="020B0502040204020203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，学制：</a:t>
              </a:r>
              <a:r>
                <a:rPr spc="120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2-3年</a:t>
              </a:r>
              <a:endParaRPr lang="en-US" spc="120" dirty="0">
                <a:latin typeface="微软雅黑 Light" panose="020B0502040204020203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6" name="矩形 58"/>
            <p:cNvSpPr/>
            <p:nvPr/>
          </p:nvSpPr>
          <p:spPr>
            <a:xfrm rot="10800000">
              <a:off x="1367790" y="4244022"/>
              <a:ext cx="4616450" cy="723900"/>
            </a:xfrm>
            <a:prstGeom prst="snip1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605280" y="4467542"/>
              <a:ext cx="3169920" cy="27686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spc="120" dirty="0" err="1"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招生名额</a:t>
              </a:r>
              <a:r>
                <a:rPr lang="zh-CN" spc="120" dirty="0"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：</a:t>
              </a:r>
              <a:r>
                <a:rPr spc="120" dirty="0" err="1"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名额较多，推免少</a:t>
              </a:r>
              <a:endParaRPr lang="zh-CN" altLang="en-US" dirty="0">
                <a:latin typeface="微软雅黑 Light" panose="020B0502040204020203" pitchFamily="34" charset="-122"/>
              </a:endParaRPr>
            </a:p>
          </p:txBody>
        </p:sp>
        <p:sp>
          <p:nvSpPr>
            <p:cNvPr id="3" name="矩形 58"/>
            <p:cNvSpPr/>
            <p:nvPr/>
          </p:nvSpPr>
          <p:spPr>
            <a:xfrm rot="10800000">
              <a:off x="1393190" y="3359150"/>
              <a:ext cx="4616450" cy="723900"/>
            </a:xfrm>
            <a:prstGeom prst="snip1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605280" y="3555048"/>
              <a:ext cx="2244725" cy="33210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indent="0" algn="l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b="0">
                  <a:solidFill>
                    <a:srgbClr val="000000"/>
                  </a:solidFill>
                </a:defRPr>
              </a:pPr>
              <a:r>
                <a:rPr spc="120" dirty="0" err="1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导师制度</a:t>
              </a:r>
              <a:r>
                <a:rPr lang="zh-CN" spc="120" dirty="0"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：</a:t>
              </a:r>
              <a:r>
                <a:rPr spc="120" dirty="0" err="1"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双导师制</a:t>
              </a:r>
              <a:endParaRPr lang="zh-CN" altLang="en-US" dirty="0">
                <a:latin typeface="微软雅黑 Light" panose="020B0502040204020203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72200" y="1423670"/>
            <a:ext cx="4658995" cy="4429126"/>
            <a:chOff x="6172200" y="1423670"/>
            <a:chExt cx="4658995" cy="4429126"/>
          </a:xfrm>
        </p:grpSpPr>
        <p:sp>
          <p:nvSpPr>
            <p:cNvPr id="30" name="矩形 58"/>
            <p:cNvSpPr/>
            <p:nvPr/>
          </p:nvSpPr>
          <p:spPr>
            <a:xfrm rot="10800000">
              <a:off x="6214745" y="2474278"/>
              <a:ext cx="4616450" cy="723900"/>
            </a:xfrm>
            <a:prstGeom prst="snip1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58"/>
            <p:cNvSpPr/>
            <p:nvPr/>
          </p:nvSpPr>
          <p:spPr>
            <a:xfrm rot="10800000">
              <a:off x="6203315" y="5128896"/>
              <a:ext cx="4616450" cy="723900"/>
            </a:xfrm>
            <a:prstGeom prst="snip1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58"/>
            <p:cNvSpPr/>
            <p:nvPr/>
          </p:nvSpPr>
          <p:spPr>
            <a:xfrm rot="10800000">
              <a:off x="6189345" y="4244022"/>
              <a:ext cx="4616450" cy="723900"/>
            </a:xfrm>
            <a:prstGeom prst="snip1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58"/>
            <p:cNvSpPr/>
            <p:nvPr/>
          </p:nvSpPr>
          <p:spPr>
            <a:xfrm rot="10800000">
              <a:off x="6214745" y="3359150"/>
              <a:ext cx="4616450" cy="723900"/>
            </a:xfrm>
            <a:prstGeom prst="snip1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>
                    <a:lumMod val="8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: 剪去左右顶角 12"/>
            <p:cNvSpPr/>
            <p:nvPr/>
          </p:nvSpPr>
          <p:spPr>
            <a:xfrm flipH="1">
              <a:off x="6172200" y="1423670"/>
              <a:ext cx="4647565" cy="889635"/>
            </a:xfrm>
            <a:prstGeom prst="round2SameRect">
              <a:avLst/>
            </a:prstGeom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8100000" scaled="1"/>
              <a:tileRect/>
            </a:gradFill>
            <a:ln w="19050">
              <a:noFill/>
            </a:ln>
            <a:effectLst>
              <a:outerShdw blurRad="292100" dist="88900" dir="5400000" sx="98000" sy="98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934960" y="1638300"/>
              <a:ext cx="2702560" cy="4603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学术型硕士</a:t>
              </a:r>
              <a:endParaRPr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827645" y="2670176"/>
              <a:ext cx="2698750" cy="3321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indent="0" algn="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b="0">
                  <a:solidFill>
                    <a:srgbClr val="000000"/>
                  </a:solidFill>
                </a:defRPr>
              </a:pPr>
              <a:r>
                <a:rPr spc="120" dirty="0" err="1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课程设置</a:t>
              </a:r>
              <a:r>
                <a:rPr lang="zh-CN" spc="120" dirty="0"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：</a:t>
              </a:r>
              <a:r>
                <a:rPr spc="120" dirty="0" err="1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偏重理论学习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027545" y="5324794"/>
              <a:ext cx="3498850" cy="33210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indent="0" algn="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b="0">
                  <a:solidFill>
                    <a:srgbClr val="000000"/>
                  </a:solidFill>
                </a:defRPr>
              </a:pPr>
              <a:r>
                <a:rPr lang="zh-CN" spc="120" dirty="0">
                  <a:latin typeface="微软雅黑 Light" panose="020B0502040204020203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学费：</a:t>
              </a:r>
              <a:r>
                <a:rPr spc="120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8000</a:t>
              </a:r>
              <a:r>
                <a:rPr lang="zh-CN" spc="120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左右</a:t>
              </a:r>
              <a:r>
                <a:rPr spc="120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/年</a:t>
              </a:r>
              <a:r>
                <a:rPr lang="zh-CN" altLang="en-US" spc="120" dirty="0">
                  <a:latin typeface="微软雅黑 Light" panose="020B0502040204020203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，学制：</a:t>
              </a:r>
              <a:r>
                <a:rPr spc="120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3年</a:t>
              </a:r>
              <a:endParaRPr lang="en-US" spc="120" dirty="0">
                <a:latin typeface="微软雅黑 Light" panose="020B0502040204020203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356475" y="4467542"/>
              <a:ext cx="3169920" cy="27686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r"/>
              <a:r>
                <a:rPr spc="120" dirty="0" err="1"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招生名额</a:t>
              </a:r>
              <a:r>
                <a:rPr lang="zh-CN" spc="120" dirty="0"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：</a:t>
              </a:r>
              <a:r>
                <a:rPr spc="120" dirty="0" err="1"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名额较少，推免多</a:t>
              </a:r>
              <a:endParaRPr lang="zh-CN" altLang="en-US" dirty="0">
                <a:latin typeface="微软雅黑 Light" panose="020B0502040204020203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281670" y="3555048"/>
              <a:ext cx="2244725" cy="33210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indent="0" algn="r" defTabSz="91440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b="0">
                  <a:solidFill>
                    <a:srgbClr val="000000"/>
                  </a:solidFill>
                </a:defRPr>
              </a:pPr>
              <a:r>
                <a:rPr spc="120" dirty="0" err="1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导师制度</a:t>
              </a:r>
              <a:r>
                <a:rPr lang="zh-CN" spc="120" dirty="0"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：</a:t>
              </a:r>
              <a:r>
                <a:rPr spc="120" dirty="0" err="1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单导师制</a:t>
              </a:r>
              <a:endParaRPr lang="zh-CN" altLang="en-US" dirty="0">
                <a:latin typeface="微软雅黑 Light" panose="020B0502040204020203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682490" y="2734851"/>
            <a:ext cx="2827655" cy="2827655"/>
            <a:chOff x="7142" y="4485"/>
            <a:chExt cx="4453" cy="4453"/>
          </a:xfrm>
        </p:grpSpPr>
        <p:sp>
          <p:nvSpPr>
            <p:cNvPr id="14" name="椭圆 13"/>
            <p:cNvSpPr/>
            <p:nvPr/>
          </p:nvSpPr>
          <p:spPr>
            <a:xfrm>
              <a:off x="7142" y="4485"/>
              <a:ext cx="4453" cy="4453"/>
            </a:xfrm>
            <a:prstGeom prst="ellipse">
              <a:avLst/>
            </a:prstGeom>
            <a:solidFill>
              <a:schemeClr val="bg1">
                <a:alpha val="31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802" y="5022"/>
              <a:ext cx="3257" cy="3257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381000" dist="177800" dir="2700000" sx="98000" sy="98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293" y="5745"/>
              <a:ext cx="2369" cy="18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VS</a:t>
              </a:r>
              <a:endParaRPr lang="en-US" altLang="zh-CN" sz="7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法硕报考条件</a:t>
            </a:r>
            <a:endParaRPr lang="en-US" dirty="0"/>
          </a:p>
        </p:txBody>
      </p:sp>
      <p:grpSp>
        <p:nvGrpSpPr>
          <p:cNvPr id="21" name="组合 20"/>
          <p:cNvGrpSpPr/>
          <p:nvPr/>
        </p:nvGrpSpPr>
        <p:grpSpPr>
          <a:xfrm>
            <a:off x="5506313" y="2067329"/>
            <a:ext cx="5900271" cy="3332444"/>
            <a:chOff x="6191036" y="2067329"/>
            <a:chExt cx="5900271" cy="3332444"/>
          </a:xfrm>
        </p:grpSpPr>
        <p:grpSp>
          <p:nvGrpSpPr>
            <p:cNvPr id="19" name="组合 18"/>
            <p:cNvGrpSpPr/>
            <p:nvPr/>
          </p:nvGrpSpPr>
          <p:grpSpPr>
            <a:xfrm>
              <a:off x="6289261" y="2067329"/>
              <a:ext cx="5802046" cy="3332444"/>
              <a:chOff x="6289261" y="2067329"/>
              <a:chExt cx="5802046" cy="3332444"/>
            </a:xfrm>
          </p:grpSpPr>
          <p:sp>
            <p:nvSpPr>
              <p:cNvPr id="9" name="矩形: 圆角 8"/>
              <p:cNvSpPr/>
              <p:nvPr/>
            </p:nvSpPr>
            <p:spPr>
              <a:xfrm>
                <a:off x="6289261" y="2067329"/>
                <a:ext cx="5802046" cy="3332444"/>
              </a:xfrm>
              <a:prstGeom prst="roundRect">
                <a:avLst>
                  <a:gd name="adj" fmla="val 5638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139700" algn="ctr" rotWithShape="0">
                  <a:schemeClr val="accent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endParaRPr lang="zh-CN" altLang="en-US" sz="16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749011" y="3221665"/>
                <a:ext cx="5342296" cy="143513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accent1"/>
                    </a:solidFill>
                  </a:rPr>
                  <a:t>下述专业外方可报考：</a:t>
                </a:r>
                <a:endParaRPr lang="en-US" altLang="zh-CN" sz="1600" dirty="0">
                  <a:solidFill>
                    <a:schemeClr val="accent1"/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普通高等学校本科专业目录法学门类中的法学类专业[代码为0301]毕业生</a:t>
                </a:r>
                <a:endParaRPr lang="en-US" altLang="zh-CN" sz="16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专科层次法学类毕业生和自学考试形式的法学类毕业生</a:t>
                </a:r>
                <a:endParaRPr lang="en-US" altLang="zh-CN" sz="16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6461641" y="2923154"/>
                <a:ext cx="364211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报考前所学专业为法学专业</a:t>
                </a:r>
                <a:endParaRPr lang="en-US" altLang="zh-CN" dirty="0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461641" y="4795301"/>
                <a:ext cx="364211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sym typeface="+mn-ea"/>
                  </a:rPr>
                  <a:t>获得法学第二学士学位的可报考</a:t>
                </a:r>
                <a:endParaRPr lang="en-US" altLang="zh-CN" dirty="0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191036" y="2188185"/>
              <a:ext cx="2279093" cy="596469"/>
              <a:chOff x="6171786" y="2188185"/>
              <a:chExt cx="2279093" cy="596469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6171786" y="2188185"/>
                <a:ext cx="2279093" cy="596469"/>
                <a:chOff x="1100938" y="3782259"/>
                <a:chExt cx="2661501" cy="596469"/>
              </a:xfrm>
            </p:grpSpPr>
            <p:sp>
              <p:nvSpPr>
                <p:cNvPr id="11" name="箭头: 五边形 10"/>
                <p:cNvSpPr/>
                <p:nvPr/>
              </p:nvSpPr>
              <p:spPr>
                <a:xfrm>
                  <a:off x="1100938" y="3870960"/>
                  <a:ext cx="2661501" cy="507768"/>
                </a:xfrm>
                <a:prstGeom prst="homePlat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254000" dist="152400" dir="5400000" sx="102000" sy="102000" algn="c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non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 defTabSz="457200"/>
                  <a:endParaRPr lang="zh-CN" altLang="en-US" dirty="0"/>
                </a:p>
              </p:txBody>
            </p:sp>
            <p:sp>
              <p:nvSpPr>
                <p:cNvPr id="12" name="等腰三角形 11"/>
                <p:cNvSpPr/>
                <p:nvPr/>
              </p:nvSpPr>
              <p:spPr>
                <a:xfrm flipH="1">
                  <a:off x="1100939" y="3782259"/>
                  <a:ext cx="125881" cy="87775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127000" dir="18900000" sy="23000" kx="-1200000" algn="bl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non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 defTabSz="457200"/>
                  <a:endParaRPr lang="zh-CN" altLang="en-US"/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6466003" y="2346104"/>
                <a:ext cx="169065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+mj-ea"/>
                    <a:ea typeface="+mj-ea"/>
                  </a:rPr>
                  <a:t>法律（法学）</a:t>
                </a:r>
                <a:endParaRPr lang="zh-CN" altLang="en-US" sz="24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85416" y="2067329"/>
            <a:ext cx="4304504" cy="3332444"/>
            <a:chOff x="969625" y="2067329"/>
            <a:chExt cx="4304504" cy="3332444"/>
          </a:xfrm>
        </p:grpSpPr>
        <p:sp>
          <p:nvSpPr>
            <p:cNvPr id="3" name="矩形: 圆角 2"/>
            <p:cNvSpPr/>
            <p:nvPr/>
          </p:nvSpPr>
          <p:spPr>
            <a:xfrm>
              <a:off x="1087099" y="2067329"/>
              <a:ext cx="4187030" cy="3332444"/>
            </a:xfrm>
            <a:prstGeom prst="roundRect">
              <a:avLst>
                <a:gd name="adj" fmla="val 5638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139700" algn="ctr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969625" y="2188185"/>
              <a:ext cx="2549599" cy="597877"/>
              <a:chOff x="1100939" y="3782259"/>
              <a:chExt cx="2358521" cy="597877"/>
            </a:xfrm>
          </p:grpSpPr>
          <p:sp>
            <p:nvSpPr>
              <p:cNvPr id="5" name="箭头: 五边形 4"/>
              <p:cNvSpPr/>
              <p:nvPr/>
            </p:nvSpPr>
            <p:spPr>
              <a:xfrm>
                <a:off x="1100939" y="3870959"/>
                <a:ext cx="2358521" cy="509177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254000" dist="152400" dir="54000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lang="zh-CN" altLang="en-US" dirty="0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 flipH="1">
                <a:off x="1100939" y="3782259"/>
                <a:ext cx="125881" cy="87775"/>
              </a:xfrm>
              <a:prstGeom prst="triangle">
                <a:avLst>
                  <a:gd name="adj" fmla="val 0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27000" dir="18900000" sy="23000" kx="-1200000" algn="b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151090" y="2346807"/>
              <a:ext cx="218666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法律（非法学）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15630" y="2923131"/>
              <a:ext cx="36421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zh-CN" altLang="en-US" dirty="0"/>
                <a:t>报考前所学专业为非法学专业</a:t>
              </a:r>
              <a:endParaRPr lang="en-US" altLang="zh-CN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420586" y="3175499"/>
              <a:ext cx="3642119" cy="189680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accent1"/>
                  </a:solidFill>
                </a:rPr>
                <a:t>即除下述专业外方可报考：</a:t>
              </a:r>
              <a:endParaRPr lang="en-US" altLang="zh-CN" sz="1600" dirty="0">
                <a:solidFill>
                  <a:schemeClr val="accent1"/>
                </a:solidFill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</a:rPr>
                <a:t>普通高等学校本科专业目录法学门类中的法学类专业[代码为0301]毕业生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</a:rPr>
                <a:t>专科层次法学类毕业生和自学考试形式的法学类毕业生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4529058" y="2729290"/>
            <a:ext cx="5486400" cy="1399242"/>
            <a:chOff x="4061207" y="2857798"/>
            <a:chExt cx="5486400" cy="1399242"/>
          </a:xfrm>
        </p:grpSpPr>
        <p:sp>
          <p:nvSpPr>
            <p:cNvPr id="14" name="文本框 13"/>
            <p:cNvSpPr txBox="1"/>
            <p:nvPr/>
          </p:nvSpPr>
          <p:spPr>
            <a:xfrm>
              <a:off x="4061207" y="2857798"/>
              <a:ext cx="5486400" cy="110744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7200" dirty="0">
                  <a:solidFill>
                    <a:schemeClr val="accent1"/>
                  </a:solidFill>
                  <a:effectLst>
                    <a:outerShdw blurRad="50800" dist="38100" dir="2700000" algn="tl" rotWithShape="0">
                      <a:schemeClr val="accent1">
                        <a:lumMod val="50000"/>
                        <a:alpha val="40000"/>
                      </a:schemeClr>
                    </a:outerShdw>
                  </a:effectLst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考研院校选择</a:t>
              </a:r>
              <a:endParaRPr lang="zh-CN" altLang="en-US" sz="7200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127463" y="4041775"/>
              <a:ext cx="5240085" cy="2152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dist"/>
              <a:r>
                <a:rPr kumimoji="1" lang="en-US" altLang="zh-CN" sz="1400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Selection of Postgraduate Colleges</a:t>
              </a:r>
              <a:endParaRPr kumimoji="1" lang="en-US" altLang="zh-CN" sz="14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043430" y="1686560"/>
            <a:ext cx="2344420" cy="25546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16600" dirty="0">
                <a:ln>
                  <a:solidFill>
                    <a:schemeClr val="accent1"/>
                  </a:solidFill>
                </a:ln>
                <a:noFill/>
                <a:effectLst>
                  <a:outerShdw blurRad="50800" dist="38100" dir="2700000" sx="101000" sy="101000" algn="tl" rotWithShape="0">
                    <a:schemeClr val="accent1">
                      <a:lumMod val="50000"/>
                      <a:alpha val="10000"/>
                    </a:scheme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</a:rPr>
              <a:t>03</a:t>
            </a:r>
            <a:endParaRPr lang="en-US" altLang="zh-CN" sz="16600" dirty="0">
              <a:ln>
                <a:solidFill>
                  <a:schemeClr val="accent1"/>
                </a:solidFill>
              </a:ln>
              <a:noFill/>
              <a:effectLst>
                <a:outerShdw blurRad="50800" dist="38100" dir="2700000" sx="101000" sy="101000" algn="tl" rotWithShape="0">
                  <a:schemeClr val="accent1">
                    <a:lumMod val="50000"/>
                    <a:alpha val="10000"/>
                  </a:schemeClr>
                </a:outerShdw>
              </a:effectLst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>
                <a:latin typeface="微软雅黑 Light" panose="020B0502040204020203" pitchFamily="34" charset="-122"/>
                <a:ea typeface="微软雅黑" panose="020B0503020204020204" pitchFamily="34" charset="-122"/>
              </a:rPr>
              <a:t>考研城市选择</a:t>
            </a:r>
            <a:endParaRPr lang="zh-CN" altLang="zh-CN"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864100" y="1935287"/>
            <a:ext cx="2463800" cy="3185795"/>
            <a:chOff x="5528" y="2960"/>
            <a:chExt cx="3880" cy="5017"/>
          </a:xfrm>
        </p:grpSpPr>
        <p:grpSp>
          <p:nvGrpSpPr>
            <p:cNvPr id="11" name="组合 10"/>
            <p:cNvGrpSpPr/>
            <p:nvPr/>
          </p:nvGrpSpPr>
          <p:grpSpPr>
            <a:xfrm>
              <a:off x="5528" y="2960"/>
              <a:ext cx="3880" cy="5017"/>
              <a:chOff x="5528" y="2960"/>
              <a:chExt cx="3880" cy="5017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5648" y="3096"/>
                <a:ext cx="3760" cy="4881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5528" y="2960"/>
                <a:ext cx="3760" cy="488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804" y="3562"/>
              <a:ext cx="3328" cy="2787"/>
              <a:chOff x="5708" y="3562"/>
              <a:chExt cx="3328" cy="2787"/>
            </a:xfrm>
          </p:grpSpPr>
          <p:sp>
            <p:nvSpPr>
              <p:cNvPr id="106" name="文本框 105"/>
              <p:cNvSpPr txBox="1"/>
              <p:nvPr/>
            </p:nvSpPr>
            <p:spPr>
              <a:xfrm>
                <a:off x="5708" y="3562"/>
                <a:ext cx="3266" cy="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" panose="020B0503020204020204" pitchFamily="34" charset="-122"/>
                  </a:rPr>
                  <a:t>二线城市</a:t>
                </a:r>
                <a:endPara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文本框 102"/>
              <p:cNvSpPr txBox="1"/>
              <p:nvPr/>
            </p:nvSpPr>
            <p:spPr>
              <a:xfrm>
                <a:off x="5708" y="5049"/>
                <a:ext cx="3328" cy="13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lvl="0" algn="just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" panose="020B0503020204020204" pitchFamily="34" charset="-122"/>
                    <a:sym typeface="+mn-ea"/>
                  </a:rPr>
                  <a:t>天津、沈阳、南京、武汉、成都、西安、重庆、郑州等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cxnSp>
            <p:nvCxnSpPr>
              <p:cNvPr id="105" name="直接连接符 104"/>
              <p:cNvCxnSpPr/>
              <p:nvPr/>
            </p:nvCxnSpPr>
            <p:spPr>
              <a:xfrm>
                <a:off x="5708" y="4490"/>
                <a:ext cx="332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组合 12"/>
          <p:cNvGrpSpPr/>
          <p:nvPr/>
        </p:nvGrpSpPr>
        <p:grpSpPr>
          <a:xfrm>
            <a:off x="7929245" y="1935287"/>
            <a:ext cx="2463800" cy="3185795"/>
            <a:chOff x="9904" y="2960"/>
            <a:chExt cx="3880" cy="5017"/>
          </a:xfrm>
        </p:grpSpPr>
        <p:grpSp>
          <p:nvGrpSpPr>
            <p:cNvPr id="10" name="组合 9"/>
            <p:cNvGrpSpPr/>
            <p:nvPr/>
          </p:nvGrpSpPr>
          <p:grpSpPr>
            <a:xfrm>
              <a:off x="9904" y="2960"/>
              <a:ext cx="3880" cy="5017"/>
              <a:chOff x="9904" y="2960"/>
              <a:chExt cx="3880" cy="5017"/>
            </a:xfrm>
          </p:grpSpPr>
          <p:sp>
            <p:nvSpPr>
              <p:cNvPr id="89" name="矩形 88"/>
              <p:cNvSpPr/>
              <p:nvPr/>
            </p:nvSpPr>
            <p:spPr>
              <a:xfrm>
                <a:off x="10024" y="3096"/>
                <a:ext cx="3760" cy="4881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9904" y="2960"/>
                <a:ext cx="3760" cy="488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160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0180" y="3562"/>
              <a:ext cx="3328" cy="2787"/>
              <a:chOff x="10120" y="3562"/>
              <a:chExt cx="3328" cy="2787"/>
            </a:xfrm>
          </p:grpSpPr>
          <p:sp>
            <p:nvSpPr>
              <p:cNvPr id="95" name="文本框 94"/>
              <p:cNvSpPr txBox="1"/>
              <p:nvPr/>
            </p:nvSpPr>
            <p:spPr>
              <a:xfrm>
                <a:off x="10120" y="3562"/>
                <a:ext cx="2363" cy="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" panose="020B0503020204020204" pitchFamily="34" charset="-122"/>
                  </a:rPr>
                  <a:t>三线城市</a:t>
                </a:r>
                <a:endPara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10120" y="5049"/>
                <a:ext cx="3328" cy="13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" panose="020B0503020204020204" pitchFamily="34" charset="-122"/>
                  </a:rPr>
                  <a:t>兰州、银川、西宁、昆明、贵阳、南宁、南昌、、海口等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94" name="直接连接符 93"/>
              <p:cNvCxnSpPr/>
              <p:nvPr/>
            </p:nvCxnSpPr>
            <p:spPr>
              <a:xfrm>
                <a:off x="10120" y="4490"/>
                <a:ext cx="332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1798955" y="1935287"/>
            <a:ext cx="2463800" cy="3185795"/>
            <a:chOff x="1093" y="2960"/>
            <a:chExt cx="3880" cy="5017"/>
          </a:xfrm>
        </p:grpSpPr>
        <p:grpSp>
          <p:nvGrpSpPr>
            <p:cNvPr id="12" name="组合 11"/>
            <p:cNvGrpSpPr/>
            <p:nvPr/>
          </p:nvGrpSpPr>
          <p:grpSpPr>
            <a:xfrm>
              <a:off x="1093" y="2960"/>
              <a:ext cx="3880" cy="5017"/>
              <a:chOff x="1153" y="2960"/>
              <a:chExt cx="3880" cy="5017"/>
            </a:xfrm>
          </p:grpSpPr>
          <p:sp>
            <p:nvSpPr>
              <p:cNvPr id="73" name="矩形 72"/>
              <p:cNvSpPr/>
              <p:nvPr/>
            </p:nvSpPr>
            <p:spPr>
              <a:xfrm>
                <a:off x="1273" y="3096"/>
                <a:ext cx="3760" cy="48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153" y="2960"/>
                <a:ext cx="3760" cy="488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369" y="3562"/>
              <a:ext cx="3328" cy="3736"/>
              <a:chOff x="1369" y="3562"/>
              <a:chExt cx="3328" cy="3736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1369" y="3562"/>
                <a:ext cx="2411" cy="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" panose="020B0503020204020204" pitchFamily="34" charset="-122"/>
                  </a:rPr>
                  <a:t>一线城市</a:t>
                </a:r>
                <a:endPara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1369" y="5049"/>
                <a:ext cx="3328" cy="2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" panose="020B0503020204020204" pitchFamily="34" charset="-122"/>
                    <a:sym typeface="+mn-ea"/>
                  </a:rPr>
                  <a:t>北京、上海、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" panose="020B0503020204020204" pitchFamily="34" charset="-122"/>
                    <a:sym typeface="+mn-ea"/>
                  </a:rPr>
                  <a:t>广州、深圳，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" panose="020B0503020204020204" pitchFamily="34" charset="-122"/>
                    <a:sym typeface="+mn-ea"/>
                  </a:rPr>
                  <a:t>简称“北上广深”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1369" y="4490"/>
                <a:ext cx="332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 Light" panose="020B0502040204020203" pitchFamily="34" charset="-122"/>
                <a:ea typeface="微软雅黑" panose="020B0503020204020204" pitchFamily="34" charset="-122"/>
              </a:rPr>
              <a:t>报考数据分析</a:t>
            </a:r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 descr="e7d195523061f1c074694c8bbf98be7b1e4b015d796375963FD28840057458461C7CA0DAD340D15583DEDFC2E3241C4F392EF3A8B4D067B40CF4F149DD7E51F346B0CAB1BCCF6DB2480C67273C6C9E4C286EB0D218A2A7F142649217E93C32DF29E3B14D94BB45AC4EBB5182527C0CCB9119BEA71FBD9323D9A1D5B1F32899BEF1293FA555659726"/>
          <p:cNvSpPr/>
          <p:nvPr/>
        </p:nvSpPr>
        <p:spPr>
          <a:xfrm>
            <a:off x="5008880" y="2013585"/>
            <a:ext cx="5906770" cy="415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</a:rPr>
              <a:t>根据</a:t>
            </a:r>
            <a:r>
              <a:rPr lang="en-US" altLang="zh-CN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</a:rPr>
              <a:t>2022</a:t>
            </a:r>
            <a:r>
              <a:rPr lang="zh-CN" altLang="en-US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</a:rPr>
              <a:t>考研最新的数据显示：</a:t>
            </a:r>
            <a:r>
              <a:rPr lang="en-US" altLang="zh-CN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</a:rPr>
              <a:t>2022</a:t>
            </a:r>
            <a:r>
              <a:rPr lang="zh-CN" altLang="en-US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</a:rPr>
              <a:t>考研人数为</a:t>
            </a:r>
            <a:r>
              <a:rPr lang="en-US" altLang="zh-CN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</a:rPr>
              <a:t>457</a:t>
            </a:r>
            <a:r>
              <a:rPr lang="zh-CN" altLang="en-US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</a:rPr>
              <a:t>万人</a:t>
            </a:r>
            <a:endParaRPr lang="zh-CN" altLang="en-US" dirty="0">
              <a:solidFill>
                <a:schemeClr val="accent1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9" name="矩形 28" descr="e7d195523061f1c074694c8bbf98be7b1e4b015d796375963FD28840057458461C7CA0DAD340D15583DEDFC2E3241C4F392EF3A8B4D067B40CF4F149DD7E51F346B0CAB1BCCF6DB2480C67273C6C9E4C286EB0D218A2A7F142649217E93C32DF29E3B14D94BB45AC4EBB5182527C0CCB9119BEA71FBD9323D9A1D5B1F32899BEF1293FA555659726"/>
          <p:cNvSpPr/>
          <p:nvPr/>
        </p:nvSpPr>
        <p:spPr>
          <a:xfrm rot="44009">
            <a:off x="5040948" y="2684780"/>
            <a:ext cx="1343660" cy="8305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en-US" altLang="zh-CN" sz="54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65%</a:t>
            </a:r>
            <a:endParaRPr lang="en-US" altLang="zh-CN" sz="5400" dirty="0">
              <a:solidFill>
                <a:schemeClr val="tx1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31" name="矩形 30" descr="e7d195523061f1c074694c8bbf98be7b1e4b015d796375963FD28840057458461C7CA0DAD340D15583DEDFC2E3241C4F392EF3A8B4D067B40CF4F149DD7E51F346B0CAB1BCCF6DB2480C67273C6C9E4C286EB0D218A2A7F142649217E93C32DF29E3B14D94BB45AC4EBB5182527C0CCB9119BEA71FBD9323D9A1D5B1F32899BEF1293FA555659726"/>
          <p:cNvSpPr/>
          <p:nvPr/>
        </p:nvSpPr>
        <p:spPr>
          <a:xfrm>
            <a:off x="5008880" y="3569335"/>
            <a:ext cx="2767330" cy="8305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选择院校排名前</a:t>
            </a:r>
            <a:r>
              <a:rPr lang="en-US" altLang="zh-CN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</a:t>
            </a:r>
            <a:r>
              <a:rPr lang="zh-CN" altLang="en-US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的院校</a:t>
            </a:r>
            <a:endParaRPr lang="en-US" altLang="zh-CN" dirty="0">
              <a:solidFill>
                <a:schemeClr val="tx1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占据考研总人数：</a:t>
            </a:r>
            <a:r>
              <a:rPr lang="en-US" altLang="zh-CN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275</a:t>
            </a:r>
            <a:r>
              <a:rPr lang="zh-CN" altLang="en-US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endParaRPr lang="zh-CN" altLang="en-US" dirty="0">
              <a:solidFill>
                <a:schemeClr val="tx1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矩形 29" descr="e7d195523061f1c074694c8bbf98be7b1e4b015d796375963FD28840057458461C7CA0DAD340D15583DEDFC2E3241C4F392EF3A8B4D067B40CF4F149DD7E51F346B0CAB1BCCF6DB2480C67273C6C9E4C286EB0D218A2A7F142649217E93C32DF29E3B14D94BB45AC4EBB5182527C0CCB9119BEA71FBD9323D9A1D5B1F32899BEF1293FA555659726"/>
          <p:cNvSpPr/>
          <p:nvPr/>
        </p:nvSpPr>
        <p:spPr>
          <a:xfrm rot="44009">
            <a:off x="8419782" y="2684780"/>
            <a:ext cx="1343660" cy="8305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en-US" altLang="zh-CN" sz="54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35%</a:t>
            </a:r>
            <a:endParaRPr lang="en-US" altLang="zh-CN" sz="5400" dirty="0">
              <a:solidFill>
                <a:schemeClr val="tx1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33" name="矩形 32" descr="e7d195523061f1c074694c8bbf98be7b1e4b015d796375963FD28840057458461C7CA0DAD340D15583DEDFC2E3241C4F392EF3A8B4D067B40CF4F149DD7E51F346B0CAB1BCCF6DB2480C67273C6C9E4C286EB0D218A2A7F142649217E93C32DF29E3B14D94BB45AC4EBB5182527C0CCB9119BEA71FBD9323D9A1D5B1F32899BEF1293FA555659726"/>
          <p:cNvSpPr/>
          <p:nvPr/>
        </p:nvSpPr>
        <p:spPr>
          <a:xfrm>
            <a:off x="8418830" y="3569335"/>
            <a:ext cx="2720975" cy="8305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</a:rPr>
              <a:t>选择院校剩余的</a:t>
            </a:r>
            <a:r>
              <a:rPr lang="en-US" altLang="zh-CN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</a:rPr>
              <a:t>182</a:t>
            </a:r>
            <a:r>
              <a:rPr lang="zh-CN" altLang="en-US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</a:rPr>
              <a:t>万人</a:t>
            </a:r>
            <a:endParaRPr lang="en-US" altLang="zh-CN" dirty="0">
              <a:solidFill>
                <a:schemeClr val="tx1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</a:rPr>
              <a:t>选择剩余的</a:t>
            </a:r>
            <a:r>
              <a:rPr lang="en-US" altLang="zh-CN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</a:rPr>
              <a:t>757</a:t>
            </a:r>
            <a:r>
              <a:rPr lang="zh-CN" altLang="en-US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</a:rPr>
              <a:t>所院校</a:t>
            </a:r>
            <a:endParaRPr lang="zh-CN" altLang="en-US" dirty="0">
              <a:solidFill>
                <a:schemeClr val="tx1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4" name="矩形 33" descr="e7d195523061f1c074694c8bbf98be7b1e4b015d796375963FD28840057458461C7CA0DAD340D15583DEDFC2E3241C4F392EF3A8B4D067B40CF4F149DD7E51F346B0CAB1BCCF6DB2480C67273C6C9E4C286EB0D218A2A7F142649217E93C32DF29E3B14D94BB45AC4EBB5182527C0CCB9119BEA71FBD9323D9A1D5B1F32899BEF1293FA555659726"/>
          <p:cNvSpPr/>
          <p:nvPr/>
        </p:nvSpPr>
        <p:spPr>
          <a:xfrm>
            <a:off x="5008880" y="4729480"/>
            <a:ext cx="6186805" cy="415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</a:rPr>
              <a:t>造成后果：研招单位报考扎堆现象明显， 严重的两极分化！</a:t>
            </a:r>
            <a:endParaRPr lang="zh-CN" altLang="en-US" dirty="0">
              <a:solidFill>
                <a:schemeClr val="tx1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416829" y="3145941"/>
            <a:ext cx="148172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rPr>
              <a:t>院 校</a:t>
            </a:r>
            <a:endParaRPr lang="zh-CN" altLang="en-US" sz="4400" b="1" dirty="0">
              <a:solidFill>
                <a:schemeClr val="tx1"/>
              </a:solidFill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819150" y="1665605"/>
          <a:ext cx="4735195" cy="372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66" name="直接连接符 65"/>
          <p:cNvCxnSpPr/>
          <p:nvPr/>
        </p:nvCxnSpPr>
        <p:spPr>
          <a:xfrm>
            <a:off x="7883525" y="2553335"/>
            <a:ext cx="0" cy="2083435"/>
          </a:xfrm>
          <a:prstGeom prst="line">
            <a:avLst/>
          </a:prstGeom>
          <a:ln>
            <a:gradFill>
              <a:gsLst>
                <a:gs pos="49000">
                  <a:schemeClr val="tx1">
                    <a:lumMod val="50000"/>
                    <a:lumOff val="50000"/>
                  </a:schemeClr>
                </a:gs>
                <a:gs pos="19000">
                  <a:schemeClr val="tx1">
                    <a:lumMod val="50000"/>
                    <a:lumOff val="50000"/>
                    <a:alpha val="51000"/>
                  </a:schemeClr>
                </a:gs>
                <a:gs pos="90000">
                  <a:schemeClr val="tx1">
                    <a:lumMod val="50000"/>
                    <a:lumOff val="50000"/>
                    <a:alpha val="21000"/>
                  </a:schemeClr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0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>
                <a:latin typeface="微软雅黑 Light" panose="020B0502040204020203" pitchFamily="34" charset="-122"/>
                <a:ea typeface="微软雅黑" panose="020B0503020204020204" pitchFamily="34" charset="-122"/>
              </a:rPr>
              <a:t>学硕推荐院校</a:t>
            </a:r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290955" y="1748155"/>
            <a:ext cx="2853055" cy="38531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17500" dist="203200" dir="5400000" sx="96000" sy="96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562100" y="2385899"/>
            <a:ext cx="2087880" cy="27209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fontAlgn="ctr"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清华大学</a:t>
            </a:r>
            <a:endParaRPr lang="zh-CN" altLang="en-US" sz="2000" dirty="0"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ctr"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北京大学</a:t>
            </a:r>
            <a:endParaRPr lang="zh-CN" altLang="en-US" sz="2000" dirty="0"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ctr"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南京大学</a:t>
            </a:r>
            <a:endParaRPr lang="zh-CN" altLang="en-US" sz="2000" dirty="0"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ctr"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电子科技大学</a:t>
            </a:r>
            <a:endParaRPr lang="zh-CN" altLang="en-US" sz="2000" dirty="0"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ctr"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哈尔滨工业大学</a:t>
            </a:r>
            <a:endParaRPr lang="zh-CN" altLang="en-US" sz="2000" dirty="0"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ctr"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北京航空航天大学</a:t>
            </a:r>
            <a:endParaRPr lang="zh-CN" altLang="en-US" sz="2000" b="0" i="0" u="none" strike="noStrike" dirty="0">
              <a:solidFill>
                <a:schemeClr val="tx1"/>
              </a:solidFill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  <a:p>
            <a:pPr algn="l" fontAlgn="ctr">
              <a:lnSpc>
                <a:spcPct val="150000"/>
              </a:lnSpc>
            </a:pPr>
            <a:endParaRPr lang="zh-CN" altLang="en-US" sz="2000" b="0" i="0" u="none" strike="noStrike" dirty="0">
              <a:solidFill>
                <a:schemeClr val="tx1"/>
              </a:solidFill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  <a:p>
            <a:pPr algn="l" fontAlgn="ctr">
              <a:lnSpc>
                <a:spcPct val="150000"/>
              </a:lnSpc>
            </a:pPr>
            <a:endParaRPr lang="zh-CN" altLang="en-US" sz="2000" b="0" i="0" u="none" strike="noStrike" dirty="0">
              <a:solidFill>
                <a:schemeClr val="tx1"/>
              </a:solidFill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  <a:p>
            <a:pPr algn="l" fontAlgn="ctr">
              <a:lnSpc>
                <a:spcPct val="150000"/>
              </a:lnSpc>
            </a:pPr>
            <a:endParaRPr lang="zh-CN" altLang="en-US" sz="2000" dirty="0">
              <a:latin typeface="微软雅黑 Light" panose="020B0502040204020203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83005" y="1748155"/>
            <a:ext cx="108585" cy="385254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3037502" y="1624355"/>
            <a:ext cx="993862" cy="11535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ct val="125000"/>
              </a:lnSpc>
            </a:pPr>
            <a:r>
              <a:rPr lang="en-US" altLang="zh-CN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</a:rPr>
              <a:t>01</a:t>
            </a:r>
            <a:endParaRPr lang="zh-CN" altLang="en-US" sz="6600" dirty="0">
              <a:solidFill>
                <a:schemeClr val="accent1">
                  <a:lumMod val="60000"/>
                  <a:lumOff val="40000"/>
                </a:schemeClr>
              </a:solidFill>
              <a:latin typeface="+mn-ea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562100" y="2378075"/>
            <a:ext cx="1105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4723765" y="1748155"/>
            <a:ext cx="2853055" cy="38538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17500" dist="203200" dir="5400000" sx="96000" sy="96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4991100" y="2385899"/>
            <a:ext cx="1673225" cy="2721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ctr"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北京邮电大学</a:t>
            </a:r>
            <a:endParaRPr lang="zh-CN" altLang="en-US" sz="2000" dirty="0"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ctr"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合肥工业大学</a:t>
            </a:r>
            <a:endParaRPr lang="zh-CN" altLang="en-US" sz="2000" dirty="0"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ctr"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南京理工大学</a:t>
            </a:r>
            <a:endParaRPr lang="zh-CN" altLang="en-US" sz="2000" dirty="0"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ctr"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北京交通大学</a:t>
            </a:r>
            <a:endParaRPr lang="zh-CN" altLang="en-US" sz="2000" dirty="0"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ctr"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北京交通大学</a:t>
            </a:r>
            <a:endParaRPr lang="zh-CN" altLang="en-US" sz="2000" dirty="0"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ctr"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北京科技大学　　</a:t>
            </a:r>
            <a:endParaRPr lang="zh-CN" altLang="en-US" sz="2000" b="0" i="0" u="none" strike="noStrike" dirty="0">
              <a:solidFill>
                <a:schemeClr val="tx1"/>
              </a:solidFill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  <a:p>
            <a:pPr algn="ctr" fontAlgn="ctr"/>
            <a:endParaRPr lang="zh-CN" altLang="en-US" sz="2000" dirty="0">
              <a:latin typeface="微软雅黑 Light" panose="020B0502040204020203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615815" y="1748155"/>
            <a:ext cx="107950" cy="385381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6469677" y="1624355"/>
            <a:ext cx="993862" cy="11535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ct val="125000"/>
              </a:lnSpc>
            </a:pPr>
            <a:r>
              <a:rPr lang="en-US" altLang="zh-CN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</a:rPr>
              <a:t>02</a:t>
            </a:r>
            <a:endParaRPr lang="zh-CN" altLang="en-US" sz="6600" dirty="0">
              <a:solidFill>
                <a:schemeClr val="accent1">
                  <a:lumMod val="60000"/>
                  <a:lumOff val="40000"/>
                </a:schemeClr>
              </a:solidFill>
              <a:latin typeface="+mn-ea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4994910" y="2378075"/>
            <a:ext cx="1101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8156575" y="1748155"/>
            <a:ext cx="2853055" cy="38538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317500" dist="203200" dir="5400000" sx="96000" sy="96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8428355" y="2385899"/>
            <a:ext cx="2112010" cy="27209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燕山大学</a:t>
            </a:r>
            <a:endParaRPr lang="zh-CN" altLang="en-US" sz="2000" dirty="0"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重庆邮电大学</a:t>
            </a:r>
            <a:endParaRPr lang="zh-CN" altLang="en-US" sz="2000" dirty="0"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南京邮电大学</a:t>
            </a:r>
            <a:endParaRPr lang="zh-CN" altLang="en-US" sz="2000" dirty="0"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浙江师范大学</a:t>
            </a:r>
            <a:endParaRPr lang="zh-CN" altLang="en-US" sz="2000" dirty="0"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浙江工业大学</a:t>
            </a:r>
            <a:endParaRPr lang="zh-CN" altLang="en-US" sz="2000" dirty="0"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杭州电子科技大学</a:t>
            </a:r>
            <a:endParaRPr lang="zh-CN" altLang="en-US" sz="2000" dirty="0">
              <a:solidFill>
                <a:schemeClr val="tx1"/>
              </a:solidFill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000" dirty="0">
              <a:latin typeface="微软雅黑 Light" panose="020B0502040204020203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048625" y="1748155"/>
            <a:ext cx="107950" cy="385381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9903122" y="1624355"/>
            <a:ext cx="993862" cy="11535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ct val="125000"/>
              </a:lnSpc>
            </a:pPr>
            <a:r>
              <a:rPr lang="en-US" altLang="zh-CN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ea"/>
              </a:rPr>
              <a:t>03</a:t>
            </a:r>
            <a:endParaRPr lang="zh-CN" altLang="en-US" sz="6600" dirty="0">
              <a:solidFill>
                <a:schemeClr val="accent1">
                  <a:lumMod val="60000"/>
                  <a:lumOff val="40000"/>
                </a:schemeClr>
              </a:solidFill>
              <a:latin typeface="+mn-ea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8428355" y="2378075"/>
            <a:ext cx="1168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圆角矩形标注 7"/>
          <p:cNvSpPr/>
          <p:nvPr/>
        </p:nvSpPr>
        <p:spPr>
          <a:xfrm>
            <a:off x="4833620" y="1991360"/>
            <a:ext cx="1731010" cy="6477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schemeClr val="bg1">
                <a:lumMod val="75000"/>
                <a:alpha val="15000"/>
              </a:schemeClr>
            </a:outerShdw>
          </a:effectLst>
        </p:spPr>
        <p:txBody>
          <a:bodyPr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我室友都哭了</a:t>
            </a:r>
            <a:endParaRPr lang="zh-CN" altLang="en-US" dirty="0">
              <a:solidFill>
                <a:schemeClr val="dk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48" name="圆角矩形标注 8"/>
          <p:cNvSpPr/>
          <p:nvPr/>
        </p:nvSpPr>
        <p:spPr>
          <a:xfrm>
            <a:off x="1214120" y="887730"/>
            <a:ext cx="1703070" cy="6480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1"/>
          </a:solidFill>
          <a:ln w="9525">
            <a:noFill/>
          </a:ln>
          <a:effectLst>
            <a:outerShdw blurRad="50800" dist="38100" dir="2700000" algn="tl" rotWithShape="0">
              <a:schemeClr val="bg1">
                <a:lumMod val="75000"/>
                <a:alpha val="15000"/>
              </a:schemeClr>
            </a:outerShdw>
          </a:effectLst>
        </p:spPr>
        <p:txBody>
          <a:bodyPr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工作压力大吗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49" name="圆角矩形标注 9"/>
          <p:cNvSpPr/>
          <p:nvPr/>
        </p:nvSpPr>
        <p:spPr>
          <a:xfrm>
            <a:off x="6188075" y="887730"/>
            <a:ext cx="1936115" cy="6480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1"/>
          </a:solidFill>
          <a:ln w="9525">
            <a:noFill/>
          </a:ln>
          <a:effectLst>
            <a:outerShdw blurRad="50800" dist="38100" dir="2700000" algn="tl" rotWithShape="0">
              <a:schemeClr val="bg1">
                <a:lumMod val="75000"/>
                <a:alpha val="15000"/>
              </a:schemeClr>
            </a:outerShdw>
          </a:effectLst>
        </p:spPr>
        <p:txBody>
          <a:bodyPr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哪个公司比较好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51" name="圆角矩形标注 11"/>
          <p:cNvSpPr/>
          <p:nvPr/>
        </p:nvSpPr>
        <p:spPr>
          <a:xfrm>
            <a:off x="6840220" y="1991360"/>
            <a:ext cx="1759585" cy="6480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1"/>
          </a:solidFill>
          <a:ln w="9525">
            <a:noFill/>
          </a:ln>
          <a:effectLst>
            <a:outerShdw blurRad="50800" dist="38100" dir="2700000" algn="tl" rotWithShape="0">
              <a:schemeClr val="bg1">
                <a:lumMod val="75000"/>
                <a:alpha val="15000"/>
              </a:schemeClr>
            </a:outerShdw>
          </a:effectLst>
        </p:spPr>
        <p:txBody>
          <a:bodyPr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还有招聘会吗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52" name="圆角矩形标注 12"/>
          <p:cNvSpPr/>
          <p:nvPr/>
        </p:nvSpPr>
        <p:spPr>
          <a:xfrm>
            <a:off x="3102610" y="4194175"/>
            <a:ext cx="1580515" cy="648000"/>
          </a:xfrm>
          <a:prstGeom prst="wedgeRoundRectCallout">
            <a:avLst>
              <a:gd name="adj1" fmla="val 22197"/>
              <a:gd name="adj2" fmla="val -64307"/>
              <a:gd name="adj3" fmla="val 16667"/>
            </a:avLst>
          </a:prstGeom>
          <a:solidFill>
            <a:schemeClr val="accent2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哪个学校好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53" name="圆角矩形标注 13"/>
          <p:cNvSpPr/>
          <p:nvPr/>
        </p:nvSpPr>
        <p:spPr>
          <a:xfrm>
            <a:off x="5065395" y="4194175"/>
            <a:ext cx="2193925" cy="648000"/>
          </a:xfrm>
          <a:prstGeom prst="wedgeRoundRectCallout">
            <a:avLst>
              <a:gd name="adj1" fmla="val 17091"/>
              <a:gd name="adj2" fmla="val -705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考研要不要跨专业</a:t>
            </a:r>
            <a:endParaRPr lang="zh-CN" altLang="en-US" dirty="0">
              <a:solidFill>
                <a:schemeClr val="dk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54" name="圆角矩形标注 14"/>
          <p:cNvSpPr/>
          <p:nvPr/>
        </p:nvSpPr>
        <p:spPr>
          <a:xfrm>
            <a:off x="7827645" y="5309235"/>
            <a:ext cx="2692400" cy="647700"/>
          </a:xfrm>
          <a:prstGeom prst="wedgeRoundRectCallout">
            <a:avLst>
              <a:gd name="adj1" fmla="val -30990"/>
              <a:gd name="adj2" fmla="val -7372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读完研竞争力大吗</a:t>
            </a:r>
            <a:endParaRPr lang="zh-CN" altLang="en-US" dirty="0">
              <a:solidFill>
                <a:schemeClr val="dk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55" name="圆角矩形标注 15"/>
          <p:cNvSpPr/>
          <p:nvPr/>
        </p:nvSpPr>
        <p:spPr>
          <a:xfrm>
            <a:off x="1214120" y="4194175"/>
            <a:ext cx="1506220" cy="647700"/>
          </a:xfrm>
          <a:prstGeom prst="wedgeRoundRectCallout">
            <a:avLst>
              <a:gd name="adj1" fmla="val 31703"/>
              <a:gd name="adj2" fmla="val -8156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要不要考研</a:t>
            </a:r>
            <a:endParaRPr lang="zh-CN" altLang="en-US" dirty="0">
              <a:solidFill>
                <a:schemeClr val="dk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56" name="圆角矩形标注 16"/>
          <p:cNvSpPr/>
          <p:nvPr/>
        </p:nvSpPr>
        <p:spPr>
          <a:xfrm>
            <a:off x="9592310" y="4193923"/>
            <a:ext cx="1311910" cy="648000"/>
          </a:xfrm>
          <a:prstGeom prst="wedgeRoundRectCallout">
            <a:avLst>
              <a:gd name="adj1" fmla="val -27008"/>
              <a:gd name="adj2" fmla="val -6740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考本校吗</a:t>
            </a:r>
            <a:endParaRPr lang="zh-CN" altLang="en-US" dirty="0">
              <a:solidFill>
                <a:schemeClr val="dk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57" name="圆角矩形标注 17"/>
          <p:cNvSpPr/>
          <p:nvPr/>
        </p:nvSpPr>
        <p:spPr>
          <a:xfrm>
            <a:off x="3281680" y="887730"/>
            <a:ext cx="2541905" cy="6480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schemeClr val="bg1">
                <a:lumMod val="75000"/>
                <a:alpha val="15000"/>
              </a:schemeClr>
            </a:outerShdw>
          </a:effectLst>
        </p:spPr>
        <p:txBody>
          <a:bodyPr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本专业毕业能做什么</a:t>
            </a:r>
            <a:endParaRPr lang="zh-CN" altLang="en-US" dirty="0">
              <a:solidFill>
                <a:schemeClr val="dk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58" name="圆角矩形标注 18"/>
          <p:cNvSpPr/>
          <p:nvPr/>
        </p:nvSpPr>
        <p:spPr>
          <a:xfrm>
            <a:off x="2082800" y="5309235"/>
            <a:ext cx="2604135" cy="647700"/>
          </a:xfrm>
          <a:prstGeom prst="wedgeRoundRectCallout">
            <a:avLst>
              <a:gd name="adj1" fmla="val 18910"/>
              <a:gd name="adj2" fmla="val -6431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本专业未来发展好吗</a:t>
            </a:r>
            <a:endParaRPr lang="zh-CN" altLang="en-US" dirty="0">
              <a:solidFill>
                <a:schemeClr val="dk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59" name="圆角矩形标注 19"/>
          <p:cNvSpPr/>
          <p:nvPr/>
        </p:nvSpPr>
        <p:spPr>
          <a:xfrm>
            <a:off x="2659380" y="1991360"/>
            <a:ext cx="1898650" cy="6477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1"/>
          </a:solidFill>
          <a:ln w="9525">
            <a:noFill/>
          </a:ln>
          <a:effectLst>
            <a:outerShdw blurRad="50800" dist="38100" dir="2700000" algn="tl" rotWithShape="0">
              <a:schemeClr val="bg1">
                <a:lumMod val="75000"/>
                <a:alpha val="15000"/>
              </a:schemeClr>
            </a:outerShdw>
          </a:effectLst>
        </p:spPr>
        <p:txBody>
          <a:bodyPr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rPr>
              <a:t>有什么合适工作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60" name="圆角矩形标注 20"/>
          <p:cNvSpPr/>
          <p:nvPr/>
        </p:nvSpPr>
        <p:spPr>
          <a:xfrm>
            <a:off x="1158240" y="1991360"/>
            <a:ext cx="1225550" cy="6480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schemeClr val="bg1">
                <a:lumMod val="75000"/>
                <a:alpha val="15000"/>
              </a:schemeClr>
            </a:outerShdw>
          </a:effectLst>
        </p:spPr>
        <p:txBody>
          <a:bodyPr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就业好吗</a:t>
            </a:r>
            <a:endParaRPr lang="zh-CN" altLang="en-US" dirty="0">
              <a:solidFill>
                <a:schemeClr val="dk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61" name="圆角矩形标注 21"/>
          <p:cNvSpPr/>
          <p:nvPr/>
        </p:nvSpPr>
        <p:spPr>
          <a:xfrm>
            <a:off x="8875395" y="1991360"/>
            <a:ext cx="1431925" cy="6480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schemeClr val="bg1">
                <a:lumMod val="75000"/>
                <a:alpha val="15000"/>
              </a:schemeClr>
            </a:outerShdw>
          </a:effectLst>
        </p:spPr>
        <p:txBody>
          <a:bodyPr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竞争大吗</a:t>
            </a:r>
            <a:endParaRPr lang="zh-CN" altLang="en-US" dirty="0">
              <a:solidFill>
                <a:schemeClr val="dk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62" name="圆角矩形标注 22"/>
          <p:cNvSpPr/>
          <p:nvPr/>
        </p:nvSpPr>
        <p:spPr>
          <a:xfrm>
            <a:off x="5302250" y="5309235"/>
            <a:ext cx="1910080" cy="647700"/>
          </a:xfrm>
          <a:prstGeom prst="wedgeRoundRectCallout">
            <a:avLst>
              <a:gd name="adj1" fmla="val -20844"/>
              <a:gd name="adj2" fmla="val -67450"/>
              <a:gd name="adj3" fmla="val 16667"/>
            </a:avLst>
          </a:prstGeom>
          <a:solidFill>
            <a:schemeClr val="accent2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毕业了做什么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63" name="圆角矩形标注 23"/>
          <p:cNvSpPr/>
          <p:nvPr/>
        </p:nvSpPr>
        <p:spPr>
          <a:xfrm>
            <a:off x="7641590" y="4194175"/>
            <a:ext cx="1568450" cy="647700"/>
          </a:xfrm>
          <a:prstGeom prst="wedgeRoundRectCallout">
            <a:avLst>
              <a:gd name="adj1" fmla="val -24048"/>
              <a:gd name="adj2" fmla="val -69019"/>
              <a:gd name="adj3" fmla="val 16667"/>
            </a:avLst>
          </a:prstGeom>
          <a:solidFill>
            <a:schemeClr val="accent2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数学好考吗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64" name="矩形 6"/>
          <p:cNvSpPr/>
          <p:nvPr/>
        </p:nvSpPr>
        <p:spPr>
          <a:xfrm>
            <a:off x="2839720" y="3109595"/>
            <a:ext cx="6512560" cy="63881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>
            <a:noAutofit/>
          </a:bodyPr>
          <a:lstStyle/>
          <a:p>
            <a:r>
              <a:rPr lang="zh-CN" altLang="en-US" sz="3555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rPr>
              <a:t>是否这些声音就在你的脑中回荡</a:t>
            </a:r>
            <a:endParaRPr lang="zh-CN" altLang="en-US" sz="3555" b="1" dirty="0">
              <a:solidFill>
                <a:schemeClr val="accent1"/>
              </a:solidFill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75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75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75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75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75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75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75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8" dur="75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75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75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75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3" dur="75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75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75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75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8" dur="75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3" dur="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8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75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75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75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3" dur="75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75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75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75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3" dur="75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75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75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75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8" dur="75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7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7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7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3" dur="75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75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75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75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8" dur="75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75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75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75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3" dur="75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75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75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75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8" dur="75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75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75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75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3" dur="75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3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/>
      <p:bldP spid="6147" grpId="1" bldLvl="0" animBg="1"/>
      <p:bldP spid="6148" grpId="0" bldLvl="0" animBg="1"/>
      <p:bldP spid="6148" grpId="1" bldLvl="0" animBg="1"/>
      <p:bldP spid="6149" grpId="0" bldLvl="0" animBg="1"/>
      <p:bldP spid="6149" grpId="1" bldLvl="0" animBg="1"/>
      <p:bldP spid="6151" grpId="0" bldLvl="0" animBg="1"/>
      <p:bldP spid="6151" grpId="1" bldLvl="0" animBg="1"/>
      <p:bldP spid="6152" grpId="0" bldLvl="0" animBg="1"/>
      <p:bldP spid="6152" grpId="1" bldLvl="0" animBg="1"/>
      <p:bldP spid="6153" grpId="0" bldLvl="0" animBg="1"/>
      <p:bldP spid="6153" grpId="1" bldLvl="0" animBg="1"/>
      <p:bldP spid="6154" grpId="0" bldLvl="0" animBg="1"/>
      <p:bldP spid="6154" grpId="1" bldLvl="0" animBg="1"/>
      <p:bldP spid="6155" grpId="0" bldLvl="0" animBg="1"/>
      <p:bldP spid="6155" grpId="1" bldLvl="0" animBg="1"/>
      <p:bldP spid="6156" grpId="0" bldLvl="0" animBg="1"/>
      <p:bldP spid="6156" grpId="1" bldLvl="0" animBg="1"/>
      <p:bldP spid="6157" grpId="0" bldLvl="0" animBg="1"/>
      <p:bldP spid="6157" grpId="1" bldLvl="0" animBg="1"/>
      <p:bldP spid="6158" grpId="0" bldLvl="0" animBg="1"/>
      <p:bldP spid="6158" grpId="1" bldLvl="0" animBg="1"/>
      <p:bldP spid="6159" grpId="0" bldLvl="0" animBg="1"/>
      <p:bldP spid="6159" grpId="1" bldLvl="0" animBg="1"/>
      <p:bldP spid="6160" grpId="0" bldLvl="0" animBg="1"/>
      <p:bldP spid="6160" grpId="1" bldLvl="0" animBg="1"/>
      <p:bldP spid="6161" grpId="0" bldLvl="0" animBg="1"/>
      <p:bldP spid="6161" grpId="1" bldLvl="0" animBg="1"/>
      <p:bldP spid="6162" grpId="0" bldLvl="0" animBg="1"/>
      <p:bldP spid="6162" grpId="1" bldLvl="0" animBg="1"/>
      <p:bldP spid="6163" grpId="0" bldLvl="0" animBg="1"/>
      <p:bldP spid="6163" grpId="1" bldLvl="0" animBg="1"/>
      <p:bldP spid="6164" grpId="0"/>
      <p:bldP spid="616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学校重点学科</a:t>
            </a:r>
            <a:endParaRPr lang="en-US" dirty="0"/>
          </a:p>
        </p:txBody>
      </p:sp>
      <p:sp>
        <p:nvSpPr>
          <p:cNvPr id="11" name="文本框 4"/>
          <p:cNvSpPr txBox="1"/>
          <p:nvPr/>
        </p:nvSpPr>
        <p:spPr>
          <a:xfrm>
            <a:off x="3484083" y="2407143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湖南大学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graphicFrame>
        <p:nvGraphicFramePr>
          <p:cNvPr id="13" name="Group 1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901868" y="3079991"/>
          <a:ext cx="2395537" cy="28400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17320"/>
                <a:gridCol w="978217"/>
              </a:tblGrid>
              <a:tr h="473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国家重点学科</a:t>
                      </a:r>
                      <a:endParaRPr kumimoji="0" lang="zh-CN" altLang="zh-CN" sz="1800" u="none" strike="noStrike" cap="none" normalizeH="0" baseline="0" dirty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14</a:t>
                      </a: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个</a:t>
                      </a:r>
                      <a:endParaRPr kumimoji="0" lang="zh-CN" alt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/>
                </a:tc>
              </a:tr>
              <a:tr h="473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硕士点</a:t>
                      </a:r>
                      <a:endParaRPr kumimoji="0" lang="zh-CN" altLang="zh-CN" sz="1800" u="none" strike="noStrike" cap="none" normalizeH="0" baseline="0" dirty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198</a:t>
                      </a: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个</a:t>
                      </a:r>
                      <a:endParaRPr kumimoji="0" lang="zh-CN" alt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/>
                </a:tc>
              </a:tr>
              <a:tr h="474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800" u="none" strike="noStrike" cap="none" normalizeH="0" baseline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博士点</a:t>
                      </a:r>
                      <a:endParaRPr kumimoji="0" lang="zh-CN" altLang="zh-CN" sz="1800" u="none" strike="noStrike" cap="none" normalizeH="0" baseline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130</a:t>
                      </a: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个</a:t>
                      </a:r>
                      <a:endParaRPr kumimoji="0" lang="zh-CN" alt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/>
                </a:tc>
              </a:tr>
              <a:tr h="473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800" u="none" strike="noStrike" cap="none" normalizeH="0" baseline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博士流动站</a:t>
                      </a:r>
                      <a:endParaRPr kumimoji="0" lang="zh-CN" altLang="zh-CN" sz="1800" u="none" strike="noStrike" cap="none" normalizeH="0" baseline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17</a:t>
                      </a: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个</a:t>
                      </a:r>
                      <a:endParaRPr kumimoji="0" lang="zh-CN" alt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/>
                </a:tc>
              </a:tr>
              <a:tr h="473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800" u="none" strike="noStrike" cap="none" normalizeH="0" baseline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院士</a:t>
                      </a:r>
                      <a:endParaRPr kumimoji="0" lang="zh-CN" altLang="zh-CN" sz="1800" u="none" strike="noStrike" cap="none" normalizeH="0" baseline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</a:t>
                      </a: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人</a:t>
                      </a:r>
                      <a:endParaRPr kumimoji="0" lang="zh-CN" alt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/>
                </a:tc>
              </a:tr>
              <a:tr h="473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800" u="none" strike="noStrike" cap="none" normalizeH="0" baseline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长江学者</a:t>
                      </a:r>
                      <a:endParaRPr kumimoji="0" lang="zh-CN" altLang="zh-CN" sz="1800" u="none" strike="noStrike" cap="none" normalizeH="0" baseline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45</a:t>
                      </a: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人</a:t>
                      </a:r>
                      <a:endParaRPr kumimoji="0" lang="zh-CN" alt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16" name="文本框 4"/>
          <p:cNvSpPr txBox="1"/>
          <p:nvPr/>
        </p:nvSpPr>
        <p:spPr>
          <a:xfrm>
            <a:off x="8108187" y="2407143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北京大学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graphicFrame>
        <p:nvGraphicFramePr>
          <p:cNvPr id="18" name="Group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356427" y="3079991"/>
          <a:ext cx="2734627" cy="28400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07515"/>
                <a:gridCol w="1027112"/>
              </a:tblGrid>
              <a:tr h="473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国家重点学科</a:t>
                      </a:r>
                      <a:endParaRPr kumimoji="0" lang="zh-CN" altLang="zh-CN" sz="1800" u="none" strike="noStrike" cap="none" normalizeH="0" baseline="0" dirty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17" marR="91417" marT="45734" marB="4573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u="none" strike="noStrike" cap="none" normalizeH="0" baseline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90</a:t>
                      </a:r>
                      <a:r>
                        <a:rPr kumimoji="0" lang="zh-CN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endParaRPr kumimoji="0" lang="zh-CN" altLang="en-US" sz="1800" u="none" strike="noStrike" cap="none" normalizeH="0" baseline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17" marR="91417" marT="45734" marB="45734" anchor="ctr" horzOverflow="overflow"/>
                </a:tc>
              </a:tr>
              <a:tr h="473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800" u="none" strike="noStrike" cap="none" normalizeH="0" baseline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硕士点</a:t>
                      </a:r>
                      <a:endParaRPr kumimoji="0" lang="zh-CN" altLang="zh-CN" sz="1800" u="none" strike="noStrike" cap="none" normalizeH="0" baseline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17" marR="91417" marT="45734" marB="4573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u="none" strike="noStrike" cap="none" normalizeH="0" baseline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312</a:t>
                      </a:r>
                      <a:r>
                        <a:rPr kumimoji="0" lang="zh-CN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endParaRPr kumimoji="0" lang="zh-CN" altLang="en-US" sz="1800" u="none" strike="noStrike" cap="none" normalizeH="0" baseline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17" marR="91417" marT="45734" marB="45734" anchor="ctr" horzOverflow="overflow"/>
                </a:tc>
              </a:tr>
              <a:tr h="474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博士点</a:t>
                      </a:r>
                      <a:endParaRPr kumimoji="0" lang="zh-CN" altLang="zh-CN" sz="1800" u="none" strike="noStrike" cap="none" normalizeH="0" baseline="0" dirty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17" marR="91417" marT="45734" marB="4573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u="none" strike="noStrike" cap="none" normalizeH="0" baseline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263</a:t>
                      </a:r>
                      <a:r>
                        <a:rPr kumimoji="0" lang="zh-CN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endParaRPr kumimoji="0" lang="zh-CN" altLang="en-US" sz="1800" u="none" strike="noStrike" cap="none" normalizeH="0" baseline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17" marR="91417" marT="45734" marB="45734" anchor="ctr" horzOverflow="overflow"/>
                </a:tc>
              </a:tr>
              <a:tr h="473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800" u="none" strike="noStrike" cap="none" normalizeH="0" baseline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博士流动站</a:t>
                      </a:r>
                      <a:endParaRPr kumimoji="0" lang="zh-CN" altLang="zh-CN" sz="1800" u="none" strike="noStrike" cap="none" normalizeH="0" baseline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17" marR="91417" marT="45734" marB="4573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u="none" strike="noStrike" cap="none" normalizeH="0" baseline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39</a:t>
                      </a:r>
                      <a:r>
                        <a:rPr kumimoji="0" lang="zh-CN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endParaRPr kumimoji="0" lang="zh-CN" altLang="en-US" sz="1800" u="none" strike="noStrike" cap="none" normalizeH="0" baseline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17" marR="91417" marT="45734" marB="45734" anchor="ctr" horzOverflow="overflow"/>
                </a:tc>
              </a:tr>
              <a:tr h="473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800" u="none" strike="noStrike" cap="none" normalizeH="0" baseline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院士</a:t>
                      </a:r>
                      <a:endParaRPr kumimoji="0" lang="zh-CN" altLang="zh-CN" sz="1800" u="none" strike="noStrike" cap="none" normalizeH="0" baseline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17" marR="91417" marT="45734" marB="4573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u="none" strike="noStrike" cap="none" normalizeH="0" baseline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72</a:t>
                      </a:r>
                      <a:r>
                        <a:rPr kumimoji="0" lang="zh-CN" alt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人</a:t>
                      </a:r>
                      <a:endParaRPr kumimoji="0" lang="zh-CN" altLang="en-US" sz="1800" u="none" strike="noStrike" cap="none" normalizeH="0" baseline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17" marR="91417" marT="45734" marB="45734" anchor="ctr" horzOverflow="overflow"/>
                </a:tc>
              </a:tr>
              <a:tr h="473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800" u="none" strike="noStrike" cap="none" normalizeH="0" baseline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长江学者</a:t>
                      </a:r>
                      <a:endParaRPr kumimoji="0" lang="zh-CN" altLang="zh-CN" sz="1800" u="none" strike="noStrike" cap="none" normalizeH="0" baseline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17" marR="91417" marT="45734" marB="4573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136</a:t>
                      </a: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人</a:t>
                      </a:r>
                      <a:endParaRPr kumimoji="0" lang="zh-CN" alt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17" marR="91417" marT="45734" marB="45734" anchor="ctr" horzOverflow="overflow"/>
                </a:tc>
              </a:tr>
            </a:tbl>
          </a:graphicData>
        </a:graphic>
      </p:graphicFrame>
      <p:grpSp>
        <p:nvGrpSpPr>
          <p:cNvPr id="23" name="组合 22"/>
          <p:cNvGrpSpPr/>
          <p:nvPr/>
        </p:nvGrpSpPr>
        <p:grpSpPr>
          <a:xfrm>
            <a:off x="2472000" y="1668179"/>
            <a:ext cx="823912" cy="4317985"/>
            <a:chOff x="2472000" y="1668179"/>
            <a:chExt cx="823912" cy="431798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alphaModFix amt="5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05952" y="3734228"/>
              <a:ext cx="4317985" cy="185888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2472000" y="1863725"/>
              <a:ext cx="823912" cy="450850"/>
              <a:chOff x="2472000" y="1863725"/>
              <a:chExt cx="823912" cy="450850"/>
            </a:xfrm>
          </p:grpSpPr>
          <p:sp>
            <p:nvSpPr>
              <p:cNvPr id="9" name="平行四边形 8"/>
              <p:cNvSpPr/>
              <p:nvPr/>
            </p:nvSpPr>
            <p:spPr>
              <a:xfrm>
                <a:off x="2472000" y="1863725"/>
                <a:ext cx="823912" cy="450850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building_4" title="Icon of a tall rectangular building in front of two shorter buildings"/>
              <p:cNvSpPr>
                <a:spLocks noChangeAspect="1" noEditPoints="1"/>
              </p:cNvSpPr>
              <p:nvPr/>
            </p:nvSpPr>
            <p:spPr bwMode="auto">
              <a:xfrm>
                <a:off x="2725363" y="1909865"/>
                <a:ext cx="353010" cy="358570"/>
              </a:xfrm>
              <a:custGeom>
                <a:avLst/>
                <a:gdLst>
                  <a:gd name="T0" fmla="*/ 200 w 254"/>
                  <a:gd name="T1" fmla="*/ 258 h 258"/>
                  <a:gd name="T2" fmla="*/ 55 w 254"/>
                  <a:gd name="T3" fmla="*/ 44 h 258"/>
                  <a:gd name="T4" fmla="*/ 200 w 254"/>
                  <a:gd name="T5" fmla="*/ 44 h 258"/>
                  <a:gd name="T6" fmla="*/ 55 w 254"/>
                  <a:gd name="T7" fmla="*/ 72 h 258"/>
                  <a:gd name="T8" fmla="*/ 0 w 254"/>
                  <a:gd name="T9" fmla="*/ 258 h 258"/>
                  <a:gd name="T10" fmla="*/ 21 w 254"/>
                  <a:gd name="T11" fmla="*/ 102 h 258"/>
                  <a:gd name="T12" fmla="*/ 21 w 254"/>
                  <a:gd name="T13" fmla="*/ 128 h 258"/>
                  <a:gd name="T14" fmla="*/ 21 w 254"/>
                  <a:gd name="T15" fmla="*/ 155 h 258"/>
                  <a:gd name="T16" fmla="*/ 21 w 254"/>
                  <a:gd name="T17" fmla="*/ 182 h 258"/>
                  <a:gd name="T18" fmla="*/ 21 w 254"/>
                  <a:gd name="T19" fmla="*/ 209 h 258"/>
                  <a:gd name="T20" fmla="*/ 200 w 254"/>
                  <a:gd name="T21" fmla="*/ 258 h 258"/>
                  <a:gd name="T22" fmla="*/ 254 w 254"/>
                  <a:gd name="T23" fmla="*/ 72 h 258"/>
                  <a:gd name="T24" fmla="*/ 234 w 254"/>
                  <a:gd name="T25" fmla="*/ 102 h 258"/>
                  <a:gd name="T26" fmla="*/ 234 w 254"/>
                  <a:gd name="T27" fmla="*/ 128 h 258"/>
                  <a:gd name="T28" fmla="*/ 234 w 254"/>
                  <a:gd name="T29" fmla="*/ 155 h 258"/>
                  <a:gd name="T30" fmla="*/ 234 w 254"/>
                  <a:gd name="T31" fmla="*/ 182 h 258"/>
                  <a:gd name="T32" fmla="*/ 234 w 254"/>
                  <a:gd name="T33" fmla="*/ 209 h 258"/>
                  <a:gd name="T34" fmla="*/ 96 w 254"/>
                  <a:gd name="T35" fmla="*/ 71 h 258"/>
                  <a:gd name="T36" fmla="*/ 87 w 254"/>
                  <a:gd name="T37" fmla="*/ 66 h 258"/>
                  <a:gd name="T38" fmla="*/ 96 w 254"/>
                  <a:gd name="T39" fmla="*/ 76 h 258"/>
                  <a:gd name="T40" fmla="*/ 132 w 254"/>
                  <a:gd name="T41" fmla="*/ 71 h 258"/>
                  <a:gd name="T42" fmla="*/ 122 w 254"/>
                  <a:gd name="T43" fmla="*/ 66 h 258"/>
                  <a:gd name="T44" fmla="*/ 132 w 254"/>
                  <a:gd name="T45" fmla="*/ 76 h 258"/>
                  <a:gd name="T46" fmla="*/ 168 w 254"/>
                  <a:gd name="T47" fmla="*/ 71 h 258"/>
                  <a:gd name="T48" fmla="*/ 158 w 254"/>
                  <a:gd name="T49" fmla="*/ 66 h 258"/>
                  <a:gd name="T50" fmla="*/ 168 w 254"/>
                  <a:gd name="T51" fmla="*/ 76 h 258"/>
                  <a:gd name="T52" fmla="*/ 96 w 254"/>
                  <a:gd name="T53" fmla="*/ 109 h 258"/>
                  <a:gd name="T54" fmla="*/ 87 w 254"/>
                  <a:gd name="T55" fmla="*/ 104 h 258"/>
                  <a:gd name="T56" fmla="*/ 96 w 254"/>
                  <a:gd name="T57" fmla="*/ 114 h 258"/>
                  <a:gd name="T58" fmla="*/ 132 w 254"/>
                  <a:gd name="T59" fmla="*/ 109 h 258"/>
                  <a:gd name="T60" fmla="*/ 122 w 254"/>
                  <a:gd name="T61" fmla="*/ 104 h 258"/>
                  <a:gd name="T62" fmla="*/ 132 w 254"/>
                  <a:gd name="T63" fmla="*/ 114 h 258"/>
                  <a:gd name="T64" fmla="*/ 168 w 254"/>
                  <a:gd name="T65" fmla="*/ 109 h 258"/>
                  <a:gd name="T66" fmla="*/ 158 w 254"/>
                  <a:gd name="T67" fmla="*/ 104 h 258"/>
                  <a:gd name="T68" fmla="*/ 168 w 254"/>
                  <a:gd name="T69" fmla="*/ 114 h 258"/>
                  <a:gd name="T70" fmla="*/ 96 w 254"/>
                  <a:gd name="T71" fmla="*/ 147 h 258"/>
                  <a:gd name="T72" fmla="*/ 87 w 254"/>
                  <a:gd name="T73" fmla="*/ 142 h 258"/>
                  <a:gd name="T74" fmla="*/ 96 w 254"/>
                  <a:gd name="T75" fmla="*/ 152 h 258"/>
                  <a:gd name="T76" fmla="*/ 132 w 254"/>
                  <a:gd name="T77" fmla="*/ 147 h 258"/>
                  <a:gd name="T78" fmla="*/ 122 w 254"/>
                  <a:gd name="T79" fmla="*/ 142 h 258"/>
                  <a:gd name="T80" fmla="*/ 132 w 254"/>
                  <a:gd name="T81" fmla="*/ 152 h 258"/>
                  <a:gd name="T82" fmla="*/ 168 w 254"/>
                  <a:gd name="T83" fmla="*/ 147 h 258"/>
                  <a:gd name="T84" fmla="*/ 158 w 254"/>
                  <a:gd name="T85" fmla="*/ 142 h 258"/>
                  <a:gd name="T86" fmla="*/ 168 w 254"/>
                  <a:gd name="T87" fmla="*/ 152 h 258"/>
                  <a:gd name="T88" fmla="*/ 96 w 254"/>
                  <a:gd name="T89" fmla="*/ 185 h 258"/>
                  <a:gd name="T90" fmla="*/ 87 w 254"/>
                  <a:gd name="T91" fmla="*/ 180 h 258"/>
                  <a:gd name="T92" fmla="*/ 96 w 254"/>
                  <a:gd name="T93" fmla="*/ 190 h 258"/>
                  <a:gd name="T94" fmla="*/ 132 w 254"/>
                  <a:gd name="T95" fmla="*/ 186 h 258"/>
                  <a:gd name="T96" fmla="*/ 122 w 254"/>
                  <a:gd name="T97" fmla="*/ 180 h 258"/>
                  <a:gd name="T98" fmla="*/ 132 w 254"/>
                  <a:gd name="T99" fmla="*/ 190 h 258"/>
                  <a:gd name="T100" fmla="*/ 168 w 254"/>
                  <a:gd name="T101" fmla="*/ 184 h 258"/>
                  <a:gd name="T102" fmla="*/ 158 w 254"/>
                  <a:gd name="T103" fmla="*/ 180 h 258"/>
                  <a:gd name="T104" fmla="*/ 168 w 254"/>
                  <a:gd name="T105" fmla="*/ 190 h 258"/>
                  <a:gd name="T106" fmla="*/ 163 w 254"/>
                  <a:gd name="T107" fmla="*/ 258 h 258"/>
                  <a:gd name="T108" fmla="*/ 92 w 254"/>
                  <a:gd name="T109" fmla="*/ 217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4" h="258">
                    <a:moveTo>
                      <a:pt x="200" y="146"/>
                    </a:moveTo>
                    <a:lnTo>
                      <a:pt x="200" y="258"/>
                    </a:lnTo>
                    <a:lnTo>
                      <a:pt x="55" y="258"/>
                    </a:lnTo>
                    <a:lnTo>
                      <a:pt x="55" y="44"/>
                    </a:lnTo>
                    <a:lnTo>
                      <a:pt x="127" y="0"/>
                    </a:lnTo>
                    <a:lnTo>
                      <a:pt x="200" y="44"/>
                    </a:lnTo>
                    <a:lnTo>
                      <a:pt x="200" y="146"/>
                    </a:lnTo>
                    <a:moveTo>
                      <a:pt x="55" y="72"/>
                    </a:moveTo>
                    <a:lnTo>
                      <a:pt x="0" y="72"/>
                    </a:lnTo>
                    <a:lnTo>
                      <a:pt x="0" y="258"/>
                    </a:lnTo>
                    <a:lnTo>
                      <a:pt x="55" y="258"/>
                    </a:lnTo>
                    <a:moveTo>
                      <a:pt x="21" y="102"/>
                    </a:moveTo>
                    <a:lnTo>
                      <a:pt x="55" y="102"/>
                    </a:lnTo>
                    <a:moveTo>
                      <a:pt x="21" y="128"/>
                    </a:moveTo>
                    <a:lnTo>
                      <a:pt x="55" y="128"/>
                    </a:lnTo>
                    <a:moveTo>
                      <a:pt x="21" y="155"/>
                    </a:moveTo>
                    <a:lnTo>
                      <a:pt x="55" y="155"/>
                    </a:lnTo>
                    <a:moveTo>
                      <a:pt x="21" y="182"/>
                    </a:moveTo>
                    <a:lnTo>
                      <a:pt x="55" y="182"/>
                    </a:lnTo>
                    <a:moveTo>
                      <a:pt x="21" y="209"/>
                    </a:moveTo>
                    <a:lnTo>
                      <a:pt x="55" y="209"/>
                    </a:lnTo>
                    <a:moveTo>
                      <a:pt x="200" y="258"/>
                    </a:moveTo>
                    <a:lnTo>
                      <a:pt x="254" y="258"/>
                    </a:lnTo>
                    <a:lnTo>
                      <a:pt x="254" y="72"/>
                    </a:lnTo>
                    <a:lnTo>
                      <a:pt x="200" y="72"/>
                    </a:lnTo>
                    <a:moveTo>
                      <a:pt x="234" y="102"/>
                    </a:moveTo>
                    <a:lnTo>
                      <a:pt x="200" y="102"/>
                    </a:lnTo>
                    <a:moveTo>
                      <a:pt x="234" y="128"/>
                    </a:moveTo>
                    <a:lnTo>
                      <a:pt x="200" y="128"/>
                    </a:lnTo>
                    <a:moveTo>
                      <a:pt x="234" y="155"/>
                    </a:moveTo>
                    <a:lnTo>
                      <a:pt x="200" y="155"/>
                    </a:lnTo>
                    <a:moveTo>
                      <a:pt x="234" y="182"/>
                    </a:moveTo>
                    <a:lnTo>
                      <a:pt x="200" y="182"/>
                    </a:lnTo>
                    <a:moveTo>
                      <a:pt x="234" y="209"/>
                    </a:moveTo>
                    <a:lnTo>
                      <a:pt x="200" y="209"/>
                    </a:lnTo>
                    <a:moveTo>
                      <a:pt x="96" y="71"/>
                    </a:moveTo>
                    <a:lnTo>
                      <a:pt x="96" y="66"/>
                    </a:lnTo>
                    <a:lnTo>
                      <a:pt x="87" y="66"/>
                    </a:lnTo>
                    <a:lnTo>
                      <a:pt x="87" y="76"/>
                    </a:lnTo>
                    <a:lnTo>
                      <a:pt x="96" y="76"/>
                    </a:lnTo>
                    <a:lnTo>
                      <a:pt x="96" y="71"/>
                    </a:lnTo>
                    <a:moveTo>
                      <a:pt x="132" y="71"/>
                    </a:moveTo>
                    <a:lnTo>
                      <a:pt x="132" y="66"/>
                    </a:lnTo>
                    <a:lnTo>
                      <a:pt x="122" y="66"/>
                    </a:lnTo>
                    <a:lnTo>
                      <a:pt x="122" y="76"/>
                    </a:lnTo>
                    <a:lnTo>
                      <a:pt x="132" y="76"/>
                    </a:lnTo>
                    <a:lnTo>
                      <a:pt x="132" y="71"/>
                    </a:lnTo>
                    <a:moveTo>
                      <a:pt x="168" y="71"/>
                    </a:moveTo>
                    <a:lnTo>
                      <a:pt x="168" y="66"/>
                    </a:lnTo>
                    <a:lnTo>
                      <a:pt x="158" y="66"/>
                    </a:lnTo>
                    <a:lnTo>
                      <a:pt x="158" y="76"/>
                    </a:lnTo>
                    <a:lnTo>
                      <a:pt x="168" y="76"/>
                    </a:lnTo>
                    <a:lnTo>
                      <a:pt x="168" y="71"/>
                    </a:lnTo>
                    <a:moveTo>
                      <a:pt x="96" y="109"/>
                    </a:moveTo>
                    <a:lnTo>
                      <a:pt x="96" y="104"/>
                    </a:lnTo>
                    <a:lnTo>
                      <a:pt x="87" y="104"/>
                    </a:lnTo>
                    <a:lnTo>
                      <a:pt x="87" y="114"/>
                    </a:lnTo>
                    <a:lnTo>
                      <a:pt x="96" y="114"/>
                    </a:lnTo>
                    <a:lnTo>
                      <a:pt x="96" y="109"/>
                    </a:lnTo>
                    <a:moveTo>
                      <a:pt x="132" y="109"/>
                    </a:moveTo>
                    <a:lnTo>
                      <a:pt x="132" y="104"/>
                    </a:lnTo>
                    <a:lnTo>
                      <a:pt x="122" y="104"/>
                    </a:lnTo>
                    <a:lnTo>
                      <a:pt x="122" y="114"/>
                    </a:lnTo>
                    <a:lnTo>
                      <a:pt x="132" y="114"/>
                    </a:lnTo>
                    <a:lnTo>
                      <a:pt x="132" y="109"/>
                    </a:lnTo>
                    <a:moveTo>
                      <a:pt x="168" y="109"/>
                    </a:moveTo>
                    <a:lnTo>
                      <a:pt x="168" y="104"/>
                    </a:lnTo>
                    <a:lnTo>
                      <a:pt x="158" y="104"/>
                    </a:lnTo>
                    <a:lnTo>
                      <a:pt x="158" y="114"/>
                    </a:lnTo>
                    <a:lnTo>
                      <a:pt x="168" y="114"/>
                    </a:lnTo>
                    <a:lnTo>
                      <a:pt x="168" y="109"/>
                    </a:lnTo>
                    <a:moveTo>
                      <a:pt x="96" y="147"/>
                    </a:moveTo>
                    <a:lnTo>
                      <a:pt x="96" y="142"/>
                    </a:lnTo>
                    <a:lnTo>
                      <a:pt x="87" y="142"/>
                    </a:lnTo>
                    <a:lnTo>
                      <a:pt x="87" y="152"/>
                    </a:lnTo>
                    <a:lnTo>
                      <a:pt x="96" y="152"/>
                    </a:lnTo>
                    <a:lnTo>
                      <a:pt x="96" y="147"/>
                    </a:lnTo>
                    <a:moveTo>
                      <a:pt x="132" y="147"/>
                    </a:moveTo>
                    <a:lnTo>
                      <a:pt x="132" y="142"/>
                    </a:lnTo>
                    <a:lnTo>
                      <a:pt x="122" y="142"/>
                    </a:lnTo>
                    <a:lnTo>
                      <a:pt x="122" y="152"/>
                    </a:lnTo>
                    <a:lnTo>
                      <a:pt x="132" y="152"/>
                    </a:lnTo>
                    <a:lnTo>
                      <a:pt x="132" y="147"/>
                    </a:lnTo>
                    <a:moveTo>
                      <a:pt x="168" y="147"/>
                    </a:moveTo>
                    <a:lnTo>
                      <a:pt x="168" y="142"/>
                    </a:lnTo>
                    <a:lnTo>
                      <a:pt x="158" y="142"/>
                    </a:lnTo>
                    <a:lnTo>
                      <a:pt x="158" y="152"/>
                    </a:lnTo>
                    <a:lnTo>
                      <a:pt x="168" y="152"/>
                    </a:lnTo>
                    <a:lnTo>
                      <a:pt x="168" y="147"/>
                    </a:lnTo>
                    <a:moveTo>
                      <a:pt x="96" y="185"/>
                    </a:moveTo>
                    <a:lnTo>
                      <a:pt x="96" y="180"/>
                    </a:lnTo>
                    <a:lnTo>
                      <a:pt x="87" y="180"/>
                    </a:lnTo>
                    <a:lnTo>
                      <a:pt x="87" y="190"/>
                    </a:lnTo>
                    <a:lnTo>
                      <a:pt x="96" y="190"/>
                    </a:lnTo>
                    <a:lnTo>
                      <a:pt x="96" y="185"/>
                    </a:lnTo>
                    <a:moveTo>
                      <a:pt x="132" y="186"/>
                    </a:moveTo>
                    <a:lnTo>
                      <a:pt x="132" y="180"/>
                    </a:lnTo>
                    <a:lnTo>
                      <a:pt x="122" y="180"/>
                    </a:lnTo>
                    <a:lnTo>
                      <a:pt x="122" y="190"/>
                    </a:lnTo>
                    <a:lnTo>
                      <a:pt x="132" y="190"/>
                    </a:lnTo>
                    <a:lnTo>
                      <a:pt x="132" y="186"/>
                    </a:lnTo>
                    <a:moveTo>
                      <a:pt x="168" y="184"/>
                    </a:moveTo>
                    <a:lnTo>
                      <a:pt x="168" y="180"/>
                    </a:lnTo>
                    <a:lnTo>
                      <a:pt x="158" y="180"/>
                    </a:lnTo>
                    <a:lnTo>
                      <a:pt x="158" y="190"/>
                    </a:lnTo>
                    <a:lnTo>
                      <a:pt x="168" y="190"/>
                    </a:lnTo>
                    <a:lnTo>
                      <a:pt x="168" y="184"/>
                    </a:lnTo>
                    <a:moveTo>
                      <a:pt x="163" y="258"/>
                    </a:moveTo>
                    <a:lnTo>
                      <a:pt x="163" y="217"/>
                    </a:lnTo>
                    <a:lnTo>
                      <a:pt x="92" y="217"/>
                    </a:lnTo>
                    <a:lnTo>
                      <a:pt x="92" y="258"/>
                    </a:lnTo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42" tIns="44821" rIns="89642" bIns="44821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76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76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76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76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76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76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76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76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76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730" dirty="0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</a:gra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944471" y="1602043"/>
            <a:ext cx="823912" cy="4317985"/>
            <a:chOff x="6944471" y="1602043"/>
            <a:chExt cx="823912" cy="431798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alphaModFix amt="5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878423" y="3668092"/>
              <a:ext cx="4317985" cy="185888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6944471" y="1797589"/>
              <a:ext cx="823912" cy="450850"/>
              <a:chOff x="6944471" y="1797589"/>
              <a:chExt cx="823912" cy="450850"/>
            </a:xfrm>
          </p:grpSpPr>
          <p:sp>
            <p:nvSpPr>
              <p:cNvPr id="14" name="平行四边形 13"/>
              <p:cNvSpPr/>
              <p:nvPr/>
            </p:nvSpPr>
            <p:spPr>
              <a:xfrm>
                <a:off x="6944471" y="1797589"/>
                <a:ext cx="823912" cy="450850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0" name="building_5" title="Icon of tall buildings"/>
              <p:cNvSpPr>
                <a:spLocks noChangeAspect="1" noEditPoints="1"/>
              </p:cNvSpPr>
              <p:nvPr/>
            </p:nvSpPr>
            <p:spPr bwMode="auto">
              <a:xfrm>
                <a:off x="7191351" y="1843729"/>
                <a:ext cx="330152" cy="358570"/>
              </a:xfrm>
              <a:custGeom>
                <a:avLst/>
                <a:gdLst>
                  <a:gd name="T0" fmla="*/ 299 w 395"/>
                  <a:gd name="T1" fmla="*/ 151 h 429"/>
                  <a:gd name="T2" fmla="*/ 299 w 395"/>
                  <a:gd name="T3" fmla="*/ 429 h 429"/>
                  <a:gd name="T4" fmla="*/ 242 w 395"/>
                  <a:gd name="T5" fmla="*/ 429 h 429"/>
                  <a:gd name="T6" fmla="*/ 242 w 395"/>
                  <a:gd name="T7" fmla="*/ 333 h 429"/>
                  <a:gd name="T8" fmla="*/ 181 w 395"/>
                  <a:gd name="T9" fmla="*/ 333 h 429"/>
                  <a:gd name="T10" fmla="*/ 181 w 395"/>
                  <a:gd name="T11" fmla="*/ 429 h 429"/>
                  <a:gd name="T12" fmla="*/ 121 w 395"/>
                  <a:gd name="T13" fmla="*/ 429 h 429"/>
                  <a:gd name="T14" fmla="*/ 121 w 395"/>
                  <a:gd name="T15" fmla="*/ 151 h 429"/>
                  <a:gd name="T16" fmla="*/ 211 w 395"/>
                  <a:gd name="T17" fmla="*/ 151 h 429"/>
                  <a:gd name="T18" fmla="*/ 299 w 395"/>
                  <a:gd name="T19" fmla="*/ 151 h 429"/>
                  <a:gd name="T20" fmla="*/ 211 w 395"/>
                  <a:gd name="T21" fmla="*/ 151 h 429"/>
                  <a:gd name="T22" fmla="*/ 211 w 395"/>
                  <a:gd name="T23" fmla="*/ 92 h 429"/>
                  <a:gd name="T24" fmla="*/ 0 w 395"/>
                  <a:gd name="T25" fmla="*/ 92 h 429"/>
                  <a:gd name="T26" fmla="*/ 0 w 395"/>
                  <a:gd name="T27" fmla="*/ 429 h 429"/>
                  <a:gd name="T28" fmla="*/ 395 w 395"/>
                  <a:gd name="T29" fmla="*/ 429 h 429"/>
                  <a:gd name="T30" fmla="*/ 395 w 395"/>
                  <a:gd name="T31" fmla="*/ 123 h 429"/>
                  <a:gd name="T32" fmla="*/ 268 w 395"/>
                  <a:gd name="T33" fmla="*/ 0 h 429"/>
                  <a:gd name="T34" fmla="*/ 268 w 395"/>
                  <a:gd name="T35" fmla="*/ 151 h 429"/>
                  <a:gd name="T36" fmla="*/ 62 w 395"/>
                  <a:gd name="T37" fmla="*/ 151 h 429"/>
                  <a:gd name="T38" fmla="*/ 56 w 395"/>
                  <a:gd name="T39" fmla="*/ 151 h 429"/>
                  <a:gd name="T40" fmla="*/ 56 w 395"/>
                  <a:gd name="T41" fmla="*/ 155 h 429"/>
                  <a:gd name="T42" fmla="*/ 62 w 395"/>
                  <a:gd name="T43" fmla="*/ 155 h 429"/>
                  <a:gd name="T44" fmla="*/ 62 w 395"/>
                  <a:gd name="T45" fmla="*/ 151 h 429"/>
                  <a:gd name="T46" fmla="*/ 62 w 395"/>
                  <a:gd name="T47" fmla="*/ 211 h 429"/>
                  <a:gd name="T48" fmla="*/ 56 w 395"/>
                  <a:gd name="T49" fmla="*/ 211 h 429"/>
                  <a:gd name="T50" fmla="*/ 56 w 395"/>
                  <a:gd name="T51" fmla="*/ 217 h 429"/>
                  <a:gd name="T52" fmla="*/ 62 w 395"/>
                  <a:gd name="T53" fmla="*/ 217 h 429"/>
                  <a:gd name="T54" fmla="*/ 62 w 395"/>
                  <a:gd name="T55" fmla="*/ 211 h 429"/>
                  <a:gd name="T56" fmla="*/ 62 w 395"/>
                  <a:gd name="T57" fmla="*/ 271 h 429"/>
                  <a:gd name="T58" fmla="*/ 56 w 395"/>
                  <a:gd name="T59" fmla="*/ 271 h 429"/>
                  <a:gd name="T60" fmla="*/ 56 w 395"/>
                  <a:gd name="T61" fmla="*/ 277 h 429"/>
                  <a:gd name="T62" fmla="*/ 62 w 395"/>
                  <a:gd name="T63" fmla="*/ 277 h 429"/>
                  <a:gd name="T64" fmla="*/ 62 w 395"/>
                  <a:gd name="T65" fmla="*/ 271 h 429"/>
                  <a:gd name="T66" fmla="*/ 62 w 395"/>
                  <a:gd name="T67" fmla="*/ 332 h 429"/>
                  <a:gd name="T68" fmla="*/ 56 w 395"/>
                  <a:gd name="T69" fmla="*/ 332 h 429"/>
                  <a:gd name="T70" fmla="*/ 56 w 395"/>
                  <a:gd name="T71" fmla="*/ 337 h 429"/>
                  <a:gd name="T72" fmla="*/ 62 w 395"/>
                  <a:gd name="T73" fmla="*/ 337 h 429"/>
                  <a:gd name="T74" fmla="*/ 62 w 395"/>
                  <a:gd name="T75" fmla="*/ 332 h 429"/>
                  <a:gd name="T76" fmla="*/ 62 w 395"/>
                  <a:gd name="T77" fmla="*/ 392 h 429"/>
                  <a:gd name="T78" fmla="*/ 56 w 395"/>
                  <a:gd name="T79" fmla="*/ 392 h 429"/>
                  <a:gd name="T80" fmla="*/ 56 w 395"/>
                  <a:gd name="T81" fmla="*/ 397 h 429"/>
                  <a:gd name="T82" fmla="*/ 62 w 395"/>
                  <a:gd name="T83" fmla="*/ 397 h 429"/>
                  <a:gd name="T84" fmla="*/ 62 w 395"/>
                  <a:gd name="T85" fmla="*/ 392 h 429"/>
                  <a:gd name="T86" fmla="*/ 182 w 395"/>
                  <a:gd name="T87" fmla="*/ 211 h 429"/>
                  <a:gd name="T88" fmla="*/ 177 w 395"/>
                  <a:gd name="T89" fmla="*/ 211 h 429"/>
                  <a:gd name="T90" fmla="*/ 177 w 395"/>
                  <a:gd name="T91" fmla="*/ 217 h 429"/>
                  <a:gd name="T92" fmla="*/ 182 w 395"/>
                  <a:gd name="T93" fmla="*/ 217 h 429"/>
                  <a:gd name="T94" fmla="*/ 182 w 395"/>
                  <a:gd name="T95" fmla="*/ 211 h 429"/>
                  <a:gd name="T96" fmla="*/ 182 w 395"/>
                  <a:gd name="T97" fmla="*/ 273 h 429"/>
                  <a:gd name="T98" fmla="*/ 177 w 395"/>
                  <a:gd name="T99" fmla="*/ 273 h 429"/>
                  <a:gd name="T100" fmla="*/ 177 w 395"/>
                  <a:gd name="T101" fmla="*/ 277 h 429"/>
                  <a:gd name="T102" fmla="*/ 182 w 395"/>
                  <a:gd name="T103" fmla="*/ 277 h 429"/>
                  <a:gd name="T104" fmla="*/ 182 w 395"/>
                  <a:gd name="T105" fmla="*/ 273 h 429"/>
                  <a:gd name="T106" fmla="*/ 243 w 395"/>
                  <a:gd name="T107" fmla="*/ 211 h 429"/>
                  <a:gd name="T108" fmla="*/ 237 w 395"/>
                  <a:gd name="T109" fmla="*/ 211 h 429"/>
                  <a:gd name="T110" fmla="*/ 237 w 395"/>
                  <a:gd name="T111" fmla="*/ 217 h 429"/>
                  <a:gd name="T112" fmla="*/ 243 w 395"/>
                  <a:gd name="T113" fmla="*/ 217 h 429"/>
                  <a:gd name="T114" fmla="*/ 243 w 395"/>
                  <a:gd name="T115" fmla="*/ 211 h 429"/>
                  <a:gd name="T116" fmla="*/ 243 w 395"/>
                  <a:gd name="T117" fmla="*/ 273 h 429"/>
                  <a:gd name="T118" fmla="*/ 237 w 395"/>
                  <a:gd name="T119" fmla="*/ 273 h 429"/>
                  <a:gd name="T120" fmla="*/ 237 w 395"/>
                  <a:gd name="T121" fmla="*/ 277 h 429"/>
                  <a:gd name="T122" fmla="*/ 243 w 395"/>
                  <a:gd name="T123" fmla="*/ 277 h 429"/>
                  <a:gd name="T124" fmla="*/ 243 w 395"/>
                  <a:gd name="T125" fmla="*/ 273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429">
                    <a:moveTo>
                      <a:pt x="299" y="151"/>
                    </a:moveTo>
                    <a:lnTo>
                      <a:pt x="299" y="429"/>
                    </a:lnTo>
                    <a:lnTo>
                      <a:pt x="242" y="429"/>
                    </a:lnTo>
                    <a:lnTo>
                      <a:pt x="242" y="333"/>
                    </a:lnTo>
                    <a:lnTo>
                      <a:pt x="181" y="333"/>
                    </a:lnTo>
                    <a:lnTo>
                      <a:pt x="181" y="429"/>
                    </a:lnTo>
                    <a:lnTo>
                      <a:pt x="121" y="429"/>
                    </a:lnTo>
                    <a:lnTo>
                      <a:pt x="121" y="151"/>
                    </a:lnTo>
                    <a:lnTo>
                      <a:pt x="211" y="151"/>
                    </a:lnTo>
                    <a:lnTo>
                      <a:pt x="299" y="151"/>
                    </a:lnTo>
                    <a:moveTo>
                      <a:pt x="211" y="151"/>
                    </a:moveTo>
                    <a:lnTo>
                      <a:pt x="211" y="92"/>
                    </a:lnTo>
                    <a:lnTo>
                      <a:pt x="0" y="92"/>
                    </a:lnTo>
                    <a:lnTo>
                      <a:pt x="0" y="429"/>
                    </a:lnTo>
                    <a:moveTo>
                      <a:pt x="395" y="429"/>
                    </a:moveTo>
                    <a:lnTo>
                      <a:pt x="395" y="123"/>
                    </a:lnTo>
                    <a:lnTo>
                      <a:pt x="268" y="0"/>
                    </a:lnTo>
                    <a:lnTo>
                      <a:pt x="268" y="151"/>
                    </a:lnTo>
                    <a:moveTo>
                      <a:pt x="62" y="151"/>
                    </a:moveTo>
                    <a:lnTo>
                      <a:pt x="56" y="151"/>
                    </a:lnTo>
                    <a:lnTo>
                      <a:pt x="56" y="155"/>
                    </a:lnTo>
                    <a:lnTo>
                      <a:pt x="62" y="155"/>
                    </a:lnTo>
                    <a:lnTo>
                      <a:pt x="62" y="151"/>
                    </a:lnTo>
                    <a:moveTo>
                      <a:pt x="62" y="211"/>
                    </a:moveTo>
                    <a:lnTo>
                      <a:pt x="56" y="211"/>
                    </a:lnTo>
                    <a:lnTo>
                      <a:pt x="56" y="217"/>
                    </a:lnTo>
                    <a:lnTo>
                      <a:pt x="62" y="217"/>
                    </a:lnTo>
                    <a:lnTo>
                      <a:pt x="62" y="211"/>
                    </a:lnTo>
                    <a:moveTo>
                      <a:pt x="62" y="271"/>
                    </a:moveTo>
                    <a:lnTo>
                      <a:pt x="56" y="271"/>
                    </a:lnTo>
                    <a:lnTo>
                      <a:pt x="56" y="277"/>
                    </a:lnTo>
                    <a:lnTo>
                      <a:pt x="62" y="277"/>
                    </a:lnTo>
                    <a:lnTo>
                      <a:pt x="62" y="271"/>
                    </a:lnTo>
                    <a:moveTo>
                      <a:pt x="62" y="332"/>
                    </a:moveTo>
                    <a:lnTo>
                      <a:pt x="56" y="332"/>
                    </a:lnTo>
                    <a:lnTo>
                      <a:pt x="56" y="337"/>
                    </a:lnTo>
                    <a:lnTo>
                      <a:pt x="62" y="337"/>
                    </a:lnTo>
                    <a:lnTo>
                      <a:pt x="62" y="332"/>
                    </a:lnTo>
                    <a:moveTo>
                      <a:pt x="62" y="392"/>
                    </a:moveTo>
                    <a:lnTo>
                      <a:pt x="56" y="392"/>
                    </a:lnTo>
                    <a:lnTo>
                      <a:pt x="56" y="397"/>
                    </a:lnTo>
                    <a:lnTo>
                      <a:pt x="62" y="397"/>
                    </a:lnTo>
                    <a:lnTo>
                      <a:pt x="62" y="392"/>
                    </a:lnTo>
                    <a:moveTo>
                      <a:pt x="182" y="211"/>
                    </a:moveTo>
                    <a:lnTo>
                      <a:pt x="177" y="211"/>
                    </a:lnTo>
                    <a:lnTo>
                      <a:pt x="177" y="217"/>
                    </a:lnTo>
                    <a:lnTo>
                      <a:pt x="182" y="217"/>
                    </a:lnTo>
                    <a:lnTo>
                      <a:pt x="182" y="211"/>
                    </a:lnTo>
                    <a:moveTo>
                      <a:pt x="182" y="273"/>
                    </a:moveTo>
                    <a:lnTo>
                      <a:pt x="177" y="273"/>
                    </a:lnTo>
                    <a:lnTo>
                      <a:pt x="177" y="277"/>
                    </a:lnTo>
                    <a:lnTo>
                      <a:pt x="182" y="277"/>
                    </a:lnTo>
                    <a:lnTo>
                      <a:pt x="182" y="273"/>
                    </a:lnTo>
                    <a:moveTo>
                      <a:pt x="243" y="211"/>
                    </a:moveTo>
                    <a:lnTo>
                      <a:pt x="237" y="211"/>
                    </a:lnTo>
                    <a:lnTo>
                      <a:pt x="237" y="217"/>
                    </a:lnTo>
                    <a:lnTo>
                      <a:pt x="243" y="217"/>
                    </a:lnTo>
                    <a:lnTo>
                      <a:pt x="243" y="211"/>
                    </a:lnTo>
                    <a:moveTo>
                      <a:pt x="243" y="273"/>
                    </a:moveTo>
                    <a:lnTo>
                      <a:pt x="237" y="273"/>
                    </a:lnTo>
                    <a:lnTo>
                      <a:pt x="237" y="277"/>
                    </a:lnTo>
                    <a:lnTo>
                      <a:pt x="243" y="277"/>
                    </a:lnTo>
                    <a:lnTo>
                      <a:pt x="243" y="273"/>
                    </a:lnTo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42" tIns="44821" rIns="89642" bIns="44821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76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76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76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76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76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76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76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76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76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73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>
                <a:latin typeface="微软雅黑 Light" panose="020B0502040204020203" pitchFamily="34" charset="-122"/>
                <a:ea typeface="微软雅黑" panose="020B0503020204020204" pitchFamily="34" charset="-122"/>
              </a:rPr>
              <a:t>河南院校分析</a:t>
            </a:r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22680" y="1814195"/>
            <a:ext cx="3194050" cy="3617595"/>
            <a:chOff x="1122680" y="1814195"/>
            <a:chExt cx="3194050" cy="3617595"/>
          </a:xfrm>
        </p:grpSpPr>
        <p:sp>
          <p:nvSpPr>
            <p:cNvPr id="29" name="矩形 28"/>
            <p:cNvSpPr/>
            <p:nvPr/>
          </p:nvSpPr>
          <p:spPr>
            <a:xfrm>
              <a:off x="1122680" y="1814195"/>
              <a:ext cx="3194050" cy="3617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330200" dist="50800" dir="5400000" algn="ctr" rotWithShape="0">
                <a:schemeClr val="accent1">
                  <a:lumMod val="75000"/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074545" y="2720340"/>
              <a:ext cx="1290320" cy="3848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sz="2400" b="1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第一梯队</a:t>
              </a:r>
              <a:endParaRPr sz="2400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414780" y="3164840"/>
              <a:ext cx="2609850" cy="558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双一流高校B类</a:t>
              </a:r>
              <a:endPara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25000"/>
                </a:lnSpc>
              </a:pPr>
              <a:r>
                <a:rPr 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双一流学科建设高校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1905000" y="3782695"/>
              <a:ext cx="1630045" cy="13639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" name="文本框 79">
              <a:hlinkClick r:id="rId1" action="ppaction://hlinksldjump"/>
            </p:cNvPr>
            <p:cNvSpPr txBox="1"/>
            <p:nvPr/>
          </p:nvSpPr>
          <p:spPr>
            <a:xfrm>
              <a:off x="2242820" y="4103370"/>
              <a:ext cx="954405" cy="7226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 algn="ctr">
                <a:lnSpc>
                  <a:spcPct val="125000"/>
                </a:lnSpc>
                <a:defRPr sz="1500">
                  <a:latin typeface="+mn-ea"/>
                </a:defRPr>
              </a:lvl1pPr>
            </a:lstStyle>
            <a:p>
              <a:pPr indent="0" algn="ctr">
                <a:buNone/>
              </a:pPr>
              <a:r>
                <a:rPr lang="zh-CN" sz="18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郑州大学</a:t>
              </a:r>
              <a:endParaRPr lang="zh-CN" sz="180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  <a:p>
              <a:pPr indent="0" algn="ctr">
                <a:buNone/>
              </a:pPr>
              <a:r>
                <a:rPr lang="zh-CN" sz="18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河南大学</a:t>
              </a:r>
              <a:endParaRPr lang="zh-CN" altLang="en-US" sz="1800" b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0" name="building_9" title="Icon of a building with columns in a row and a triangular top and a flag atop it"/>
            <p:cNvSpPr>
              <a:spLocks noChangeAspect="1" noEditPoints="1"/>
            </p:cNvSpPr>
            <p:nvPr/>
          </p:nvSpPr>
          <p:spPr bwMode="auto">
            <a:xfrm>
              <a:off x="2497455" y="2231390"/>
              <a:ext cx="421005" cy="429260"/>
            </a:xfrm>
            <a:custGeom>
              <a:avLst/>
              <a:gdLst>
                <a:gd name="T0" fmla="*/ 337 w 462"/>
                <a:gd name="T1" fmla="*/ 130 h 471"/>
                <a:gd name="T2" fmla="*/ 462 w 462"/>
                <a:gd name="T3" fmla="*/ 194 h 471"/>
                <a:gd name="T4" fmla="*/ 0 w 462"/>
                <a:gd name="T5" fmla="*/ 194 h 471"/>
                <a:gd name="T6" fmla="*/ 231 w 462"/>
                <a:gd name="T7" fmla="*/ 78 h 471"/>
                <a:gd name="T8" fmla="*/ 337 w 462"/>
                <a:gd name="T9" fmla="*/ 130 h 471"/>
                <a:gd name="T10" fmla="*/ 37 w 462"/>
                <a:gd name="T11" fmla="*/ 434 h 471"/>
                <a:gd name="T12" fmla="*/ 24 w 462"/>
                <a:gd name="T13" fmla="*/ 471 h 471"/>
                <a:gd name="T14" fmla="*/ 439 w 462"/>
                <a:gd name="T15" fmla="*/ 471 h 471"/>
                <a:gd name="T16" fmla="*/ 411 w 462"/>
                <a:gd name="T17" fmla="*/ 399 h 471"/>
                <a:gd name="T18" fmla="*/ 51 w 462"/>
                <a:gd name="T19" fmla="*/ 399 h 471"/>
                <a:gd name="T20" fmla="*/ 37 w 462"/>
                <a:gd name="T21" fmla="*/ 434 h 471"/>
                <a:gd name="T22" fmla="*/ 51 w 462"/>
                <a:gd name="T23" fmla="*/ 399 h 471"/>
                <a:gd name="T24" fmla="*/ 51 w 462"/>
                <a:gd name="T25" fmla="*/ 194 h 471"/>
                <a:gd name="T26" fmla="*/ 411 w 462"/>
                <a:gd name="T27" fmla="*/ 399 h 471"/>
                <a:gd name="T28" fmla="*/ 411 w 462"/>
                <a:gd name="T29" fmla="*/ 194 h 471"/>
                <a:gd name="T30" fmla="*/ 351 w 462"/>
                <a:gd name="T31" fmla="*/ 399 h 471"/>
                <a:gd name="T32" fmla="*/ 351 w 462"/>
                <a:gd name="T33" fmla="*/ 194 h 471"/>
                <a:gd name="T34" fmla="*/ 292 w 462"/>
                <a:gd name="T35" fmla="*/ 399 h 471"/>
                <a:gd name="T36" fmla="*/ 292 w 462"/>
                <a:gd name="T37" fmla="*/ 194 h 471"/>
                <a:gd name="T38" fmla="*/ 231 w 462"/>
                <a:gd name="T39" fmla="*/ 399 h 471"/>
                <a:gd name="T40" fmla="*/ 231 w 462"/>
                <a:gd name="T41" fmla="*/ 194 h 471"/>
                <a:gd name="T42" fmla="*/ 171 w 462"/>
                <a:gd name="T43" fmla="*/ 399 h 471"/>
                <a:gd name="T44" fmla="*/ 171 w 462"/>
                <a:gd name="T45" fmla="*/ 194 h 471"/>
                <a:gd name="T46" fmla="*/ 112 w 462"/>
                <a:gd name="T47" fmla="*/ 399 h 471"/>
                <a:gd name="T48" fmla="*/ 112 w 462"/>
                <a:gd name="T49" fmla="*/ 194 h 471"/>
                <a:gd name="T50" fmla="*/ 233 w 462"/>
                <a:gd name="T51" fmla="*/ 39 h 471"/>
                <a:gd name="T52" fmla="*/ 299 w 462"/>
                <a:gd name="T53" fmla="*/ 39 h 471"/>
                <a:gd name="T54" fmla="*/ 299 w 462"/>
                <a:gd name="T55" fmla="*/ 0 h 471"/>
                <a:gd name="T56" fmla="*/ 231 w 462"/>
                <a:gd name="T57" fmla="*/ 0 h 471"/>
                <a:gd name="T58" fmla="*/ 231 w 462"/>
                <a:gd name="T59" fmla="*/ 7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2" h="471">
                  <a:moveTo>
                    <a:pt x="337" y="130"/>
                  </a:moveTo>
                  <a:lnTo>
                    <a:pt x="462" y="194"/>
                  </a:lnTo>
                  <a:lnTo>
                    <a:pt x="0" y="194"/>
                  </a:lnTo>
                  <a:lnTo>
                    <a:pt x="231" y="78"/>
                  </a:lnTo>
                  <a:lnTo>
                    <a:pt x="337" y="130"/>
                  </a:lnTo>
                  <a:moveTo>
                    <a:pt x="37" y="434"/>
                  </a:moveTo>
                  <a:lnTo>
                    <a:pt x="24" y="471"/>
                  </a:lnTo>
                  <a:lnTo>
                    <a:pt x="439" y="471"/>
                  </a:lnTo>
                  <a:lnTo>
                    <a:pt x="411" y="399"/>
                  </a:lnTo>
                  <a:lnTo>
                    <a:pt x="51" y="399"/>
                  </a:lnTo>
                  <a:lnTo>
                    <a:pt x="37" y="434"/>
                  </a:lnTo>
                  <a:moveTo>
                    <a:pt x="51" y="399"/>
                  </a:moveTo>
                  <a:lnTo>
                    <a:pt x="51" y="194"/>
                  </a:lnTo>
                  <a:moveTo>
                    <a:pt x="411" y="399"/>
                  </a:moveTo>
                  <a:lnTo>
                    <a:pt x="411" y="194"/>
                  </a:lnTo>
                  <a:moveTo>
                    <a:pt x="351" y="399"/>
                  </a:moveTo>
                  <a:lnTo>
                    <a:pt x="351" y="194"/>
                  </a:lnTo>
                  <a:moveTo>
                    <a:pt x="292" y="399"/>
                  </a:moveTo>
                  <a:lnTo>
                    <a:pt x="292" y="194"/>
                  </a:lnTo>
                  <a:moveTo>
                    <a:pt x="231" y="399"/>
                  </a:moveTo>
                  <a:lnTo>
                    <a:pt x="231" y="194"/>
                  </a:lnTo>
                  <a:moveTo>
                    <a:pt x="171" y="399"/>
                  </a:moveTo>
                  <a:lnTo>
                    <a:pt x="171" y="194"/>
                  </a:lnTo>
                  <a:moveTo>
                    <a:pt x="112" y="399"/>
                  </a:moveTo>
                  <a:lnTo>
                    <a:pt x="112" y="194"/>
                  </a:lnTo>
                  <a:moveTo>
                    <a:pt x="233" y="39"/>
                  </a:moveTo>
                  <a:lnTo>
                    <a:pt x="299" y="39"/>
                  </a:lnTo>
                  <a:lnTo>
                    <a:pt x="299" y="0"/>
                  </a:lnTo>
                  <a:lnTo>
                    <a:pt x="231" y="0"/>
                  </a:lnTo>
                  <a:lnTo>
                    <a:pt x="231" y="78"/>
                  </a:lnTo>
                </a:path>
              </a:pathLst>
            </a:custGeom>
            <a:noFill/>
            <a:ln w="15875" cap="sq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noAutofit/>
            </a:bodyPr>
            <a:lstStyle/>
            <a:p>
              <a:endParaRPr lang="en-US" sz="173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03700" y="1483995"/>
            <a:ext cx="3771900" cy="4271645"/>
            <a:chOff x="4203700" y="1483995"/>
            <a:chExt cx="3771900" cy="4271645"/>
          </a:xfrm>
        </p:grpSpPr>
        <p:sp>
          <p:nvSpPr>
            <p:cNvPr id="5" name="矩形 4"/>
            <p:cNvSpPr/>
            <p:nvPr/>
          </p:nvSpPr>
          <p:spPr>
            <a:xfrm>
              <a:off x="4203700" y="1483995"/>
              <a:ext cx="3771900" cy="42716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330200" dist="50800" dir="5400000" algn="ctr" rotWithShape="0">
                <a:schemeClr val="accent1">
                  <a:lumMod val="75000"/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4933950" y="3688080"/>
              <a:ext cx="2280285" cy="17862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5444490" y="2587625"/>
              <a:ext cx="1290320" cy="3848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sz="2400" b="1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第二梯队</a:t>
              </a:r>
              <a:endParaRPr sz="2400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4784725" y="3066415"/>
              <a:ext cx="2609850" cy="615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理工科省重点双非院校</a:t>
              </a:r>
              <a:endPara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25000"/>
                </a:lnSpc>
              </a:pPr>
              <a:r>
                <a:rPr 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专业齐全，专业实力相对较强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</a:endParaRPr>
            </a:p>
          </p:txBody>
        </p:sp>
        <p:sp>
          <p:nvSpPr>
            <p:cNvPr id="57" name="文本框 56">
              <a:hlinkClick r:id="rId1" action="ppaction://hlinksldjump"/>
            </p:cNvPr>
            <p:cNvSpPr txBox="1"/>
            <p:nvPr/>
          </p:nvSpPr>
          <p:spPr>
            <a:xfrm>
              <a:off x="5132705" y="3895090"/>
              <a:ext cx="1882775" cy="1372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 algn="ctr">
                <a:lnSpc>
                  <a:spcPct val="125000"/>
                </a:lnSpc>
                <a:defRPr sz="1500">
                  <a:latin typeface="+mn-ea"/>
                </a:defRPr>
              </a:lvl1pPr>
            </a:lstStyle>
            <a:p>
              <a:pPr indent="0" algn="ctr">
                <a:buNone/>
              </a:pPr>
              <a:r>
                <a:rPr lang="zh-CN" sz="18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河南工业大学</a:t>
              </a:r>
              <a:endParaRPr lang="zh-CN" sz="180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  <a:p>
              <a:pPr indent="0" algn="ctr">
                <a:buNone/>
              </a:pPr>
              <a:r>
                <a:rPr lang="zh-CN" sz="18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河南科技大学</a:t>
              </a:r>
              <a:endParaRPr lang="zh-CN" sz="180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  <a:p>
              <a:pPr indent="0" algn="ctr">
                <a:buNone/>
              </a:pPr>
              <a:r>
                <a:rPr lang="zh-CN" sz="18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河南理工大学</a:t>
              </a:r>
              <a:endParaRPr lang="zh-CN" altLang="en-US" sz="1800" b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  <a:p>
              <a:pPr indent="0" algn="ctr">
                <a:buNone/>
              </a:pPr>
              <a:r>
                <a:rPr lang="zh-CN" sz="18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华北水利水电大学</a:t>
              </a:r>
              <a:endParaRPr lang="zh-CN" altLang="en-US" sz="1800" b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  <a:p>
              <a:pPr indent="0" algn="ctr">
                <a:buNone/>
              </a:pPr>
              <a:endParaRPr lang="zh-CN" altLang="en-US" sz="1800" b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building_11" title="Icon og a school house"/>
            <p:cNvSpPr>
              <a:spLocks noChangeAspect="1" noEditPoints="1"/>
            </p:cNvSpPr>
            <p:nvPr/>
          </p:nvSpPr>
          <p:spPr bwMode="auto">
            <a:xfrm>
              <a:off x="5808980" y="2080260"/>
              <a:ext cx="540000" cy="413129"/>
            </a:xfrm>
            <a:custGeom>
              <a:avLst/>
              <a:gdLst>
                <a:gd name="T0" fmla="*/ 164 w 361"/>
                <a:gd name="T1" fmla="*/ 94 h 193"/>
                <a:gd name="T2" fmla="*/ 66 w 361"/>
                <a:gd name="T3" fmla="*/ 193 h 193"/>
                <a:gd name="T4" fmla="*/ 98 w 361"/>
                <a:gd name="T5" fmla="*/ 124 h 193"/>
                <a:gd name="T6" fmla="*/ 93 w 361"/>
                <a:gd name="T7" fmla="*/ 129 h 193"/>
                <a:gd name="T8" fmla="*/ 98 w 361"/>
                <a:gd name="T9" fmla="*/ 124 h 193"/>
                <a:gd name="T10" fmla="*/ 93 w 361"/>
                <a:gd name="T11" fmla="*/ 160 h 193"/>
                <a:gd name="T12" fmla="*/ 98 w 361"/>
                <a:gd name="T13" fmla="*/ 165 h 193"/>
                <a:gd name="T14" fmla="*/ 135 w 361"/>
                <a:gd name="T15" fmla="*/ 124 h 193"/>
                <a:gd name="T16" fmla="*/ 130 w 361"/>
                <a:gd name="T17" fmla="*/ 129 h 193"/>
                <a:gd name="T18" fmla="*/ 135 w 361"/>
                <a:gd name="T19" fmla="*/ 124 h 193"/>
                <a:gd name="T20" fmla="*/ 130 w 361"/>
                <a:gd name="T21" fmla="*/ 160 h 193"/>
                <a:gd name="T22" fmla="*/ 135 w 361"/>
                <a:gd name="T23" fmla="*/ 165 h 193"/>
                <a:gd name="T24" fmla="*/ 295 w 361"/>
                <a:gd name="T25" fmla="*/ 124 h 193"/>
                <a:gd name="T26" fmla="*/ 291 w 361"/>
                <a:gd name="T27" fmla="*/ 129 h 193"/>
                <a:gd name="T28" fmla="*/ 295 w 361"/>
                <a:gd name="T29" fmla="*/ 124 h 193"/>
                <a:gd name="T30" fmla="*/ 291 w 361"/>
                <a:gd name="T31" fmla="*/ 160 h 193"/>
                <a:gd name="T32" fmla="*/ 295 w 361"/>
                <a:gd name="T33" fmla="*/ 165 h 193"/>
                <a:gd name="T34" fmla="*/ 333 w 361"/>
                <a:gd name="T35" fmla="*/ 124 h 193"/>
                <a:gd name="T36" fmla="*/ 328 w 361"/>
                <a:gd name="T37" fmla="*/ 129 h 193"/>
                <a:gd name="T38" fmla="*/ 333 w 361"/>
                <a:gd name="T39" fmla="*/ 124 h 193"/>
                <a:gd name="T40" fmla="*/ 328 w 361"/>
                <a:gd name="T41" fmla="*/ 160 h 193"/>
                <a:gd name="T42" fmla="*/ 333 w 361"/>
                <a:gd name="T43" fmla="*/ 165 h 193"/>
                <a:gd name="T44" fmla="*/ 263 w 361"/>
                <a:gd name="T45" fmla="*/ 193 h 193"/>
                <a:gd name="T46" fmla="*/ 361 w 361"/>
                <a:gd name="T47" fmla="*/ 94 h 193"/>
                <a:gd name="T48" fmla="*/ 263 w 361"/>
                <a:gd name="T49" fmla="*/ 193 h 193"/>
                <a:gd name="T50" fmla="*/ 164 w 361"/>
                <a:gd name="T51" fmla="*/ 45 h 193"/>
                <a:gd name="T52" fmla="*/ 263 w 361"/>
                <a:gd name="T53" fmla="*/ 193 h 193"/>
                <a:gd name="T54" fmla="*/ 214 w 361"/>
                <a:gd name="T55" fmla="*/ 0 h 193"/>
                <a:gd name="T56" fmla="*/ 185 w 361"/>
                <a:gd name="T57" fmla="*/ 58 h 193"/>
                <a:gd name="T58" fmla="*/ 241 w 361"/>
                <a:gd name="T59" fmla="*/ 84 h 193"/>
                <a:gd name="T60" fmla="*/ 241 w 361"/>
                <a:gd name="T61" fmla="*/ 193 h 193"/>
                <a:gd name="T62" fmla="*/ 213 w 361"/>
                <a:gd name="T63" fmla="*/ 144 h 193"/>
                <a:gd name="T64" fmla="*/ 213 w 361"/>
                <a:gd name="T65" fmla="*/ 144 h 193"/>
                <a:gd name="T66" fmla="*/ 185 w 361"/>
                <a:gd name="T67" fmla="*/ 193 h 193"/>
                <a:gd name="T68" fmla="*/ 207 w 361"/>
                <a:gd name="T69" fmla="*/ 115 h 193"/>
                <a:gd name="T70" fmla="*/ 219 w 361"/>
                <a:gd name="T71" fmla="*/ 115 h 193"/>
                <a:gd name="T72" fmla="*/ 19 w 361"/>
                <a:gd name="T73" fmla="*/ 75 h 193"/>
                <a:gd name="T74" fmla="*/ 19 w 361"/>
                <a:gd name="T75" fmla="*/ 45 h 193"/>
                <a:gd name="T76" fmla="*/ 0 w 361"/>
                <a:gd name="T77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1" h="193">
                  <a:moveTo>
                    <a:pt x="66" y="94"/>
                  </a:moveTo>
                  <a:cubicBezTo>
                    <a:pt x="164" y="94"/>
                    <a:pt x="164" y="94"/>
                    <a:pt x="164" y="94"/>
                  </a:cubicBezTo>
                  <a:cubicBezTo>
                    <a:pt x="164" y="193"/>
                    <a:pt x="164" y="193"/>
                    <a:pt x="164" y="193"/>
                  </a:cubicBezTo>
                  <a:cubicBezTo>
                    <a:pt x="66" y="193"/>
                    <a:pt x="66" y="193"/>
                    <a:pt x="66" y="193"/>
                  </a:cubicBezTo>
                  <a:lnTo>
                    <a:pt x="66" y="94"/>
                  </a:lnTo>
                  <a:close/>
                  <a:moveTo>
                    <a:pt x="98" y="124"/>
                  </a:moveTo>
                  <a:cubicBezTo>
                    <a:pt x="93" y="124"/>
                    <a:pt x="93" y="124"/>
                    <a:pt x="93" y="124"/>
                  </a:cubicBezTo>
                  <a:cubicBezTo>
                    <a:pt x="93" y="129"/>
                    <a:pt x="93" y="129"/>
                    <a:pt x="93" y="129"/>
                  </a:cubicBezTo>
                  <a:cubicBezTo>
                    <a:pt x="98" y="129"/>
                    <a:pt x="98" y="129"/>
                    <a:pt x="98" y="129"/>
                  </a:cubicBezTo>
                  <a:lnTo>
                    <a:pt x="98" y="124"/>
                  </a:lnTo>
                  <a:close/>
                  <a:moveTo>
                    <a:pt x="98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65"/>
                    <a:pt x="93" y="165"/>
                    <a:pt x="93" y="165"/>
                  </a:cubicBezTo>
                  <a:cubicBezTo>
                    <a:pt x="98" y="165"/>
                    <a:pt x="98" y="165"/>
                    <a:pt x="98" y="165"/>
                  </a:cubicBezTo>
                  <a:lnTo>
                    <a:pt x="98" y="160"/>
                  </a:lnTo>
                  <a:close/>
                  <a:moveTo>
                    <a:pt x="135" y="124"/>
                  </a:moveTo>
                  <a:cubicBezTo>
                    <a:pt x="130" y="124"/>
                    <a:pt x="130" y="124"/>
                    <a:pt x="130" y="124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5" y="129"/>
                    <a:pt x="135" y="129"/>
                    <a:pt x="135" y="129"/>
                  </a:cubicBezTo>
                  <a:lnTo>
                    <a:pt x="135" y="124"/>
                  </a:lnTo>
                  <a:close/>
                  <a:moveTo>
                    <a:pt x="135" y="160"/>
                  </a:moveTo>
                  <a:cubicBezTo>
                    <a:pt x="130" y="160"/>
                    <a:pt x="130" y="160"/>
                    <a:pt x="130" y="160"/>
                  </a:cubicBezTo>
                  <a:cubicBezTo>
                    <a:pt x="130" y="165"/>
                    <a:pt x="130" y="165"/>
                    <a:pt x="130" y="165"/>
                  </a:cubicBezTo>
                  <a:cubicBezTo>
                    <a:pt x="135" y="165"/>
                    <a:pt x="135" y="165"/>
                    <a:pt x="135" y="165"/>
                  </a:cubicBezTo>
                  <a:lnTo>
                    <a:pt x="135" y="160"/>
                  </a:lnTo>
                  <a:close/>
                  <a:moveTo>
                    <a:pt x="295" y="124"/>
                  </a:moveTo>
                  <a:cubicBezTo>
                    <a:pt x="291" y="124"/>
                    <a:pt x="291" y="124"/>
                    <a:pt x="291" y="124"/>
                  </a:cubicBezTo>
                  <a:cubicBezTo>
                    <a:pt x="291" y="129"/>
                    <a:pt x="291" y="129"/>
                    <a:pt x="291" y="129"/>
                  </a:cubicBezTo>
                  <a:cubicBezTo>
                    <a:pt x="295" y="129"/>
                    <a:pt x="295" y="129"/>
                    <a:pt x="295" y="129"/>
                  </a:cubicBezTo>
                  <a:lnTo>
                    <a:pt x="295" y="124"/>
                  </a:lnTo>
                  <a:close/>
                  <a:moveTo>
                    <a:pt x="295" y="160"/>
                  </a:moveTo>
                  <a:cubicBezTo>
                    <a:pt x="291" y="160"/>
                    <a:pt x="291" y="160"/>
                    <a:pt x="291" y="160"/>
                  </a:cubicBezTo>
                  <a:cubicBezTo>
                    <a:pt x="291" y="165"/>
                    <a:pt x="291" y="165"/>
                    <a:pt x="291" y="165"/>
                  </a:cubicBezTo>
                  <a:cubicBezTo>
                    <a:pt x="295" y="165"/>
                    <a:pt x="295" y="165"/>
                    <a:pt x="295" y="165"/>
                  </a:cubicBezTo>
                  <a:lnTo>
                    <a:pt x="295" y="160"/>
                  </a:lnTo>
                  <a:close/>
                  <a:moveTo>
                    <a:pt x="333" y="124"/>
                  </a:moveTo>
                  <a:cubicBezTo>
                    <a:pt x="328" y="124"/>
                    <a:pt x="328" y="124"/>
                    <a:pt x="328" y="124"/>
                  </a:cubicBezTo>
                  <a:cubicBezTo>
                    <a:pt x="328" y="129"/>
                    <a:pt x="328" y="129"/>
                    <a:pt x="328" y="129"/>
                  </a:cubicBezTo>
                  <a:cubicBezTo>
                    <a:pt x="333" y="129"/>
                    <a:pt x="333" y="129"/>
                    <a:pt x="333" y="129"/>
                  </a:cubicBezTo>
                  <a:lnTo>
                    <a:pt x="333" y="124"/>
                  </a:lnTo>
                  <a:close/>
                  <a:moveTo>
                    <a:pt x="333" y="160"/>
                  </a:moveTo>
                  <a:cubicBezTo>
                    <a:pt x="328" y="160"/>
                    <a:pt x="328" y="160"/>
                    <a:pt x="328" y="160"/>
                  </a:cubicBezTo>
                  <a:cubicBezTo>
                    <a:pt x="328" y="165"/>
                    <a:pt x="328" y="165"/>
                    <a:pt x="328" y="165"/>
                  </a:cubicBezTo>
                  <a:cubicBezTo>
                    <a:pt x="333" y="165"/>
                    <a:pt x="333" y="165"/>
                    <a:pt x="333" y="165"/>
                  </a:cubicBezTo>
                  <a:lnTo>
                    <a:pt x="333" y="160"/>
                  </a:lnTo>
                  <a:close/>
                  <a:moveTo>
                    <a:pt x="263" y="193"/>
                  </a:moveTo>
                  <a:cubicBezTo>
                    <a:pt x="361" y="193"/>
                    <a:pt x="361" y="193"/>
                    <a:pt x="361" y="193"/>
                  </a:cubicBezTo>
                  <a:cubicBezTo>
                    <a:pt x="361" y="94"/>
                    <a:pt x="361" y="94"/>
                    <a:pt x="361" y="94"/>
                  </a:cubicBezTo>
                  <a:cubicBezTo>
                    <a:pt x="263" y="94"/>
                    <a:pt x="263" y="94"/>
                    <a:pt x="263" y="94"/>
                  </a:cubicBezTo>
                  <a:lnTo>
                    <a:pt x="263" y="193"/>
                  </a:lnTo>
                  <a:close/>
                  <a:moveTo>
                    <a:pt x="214" y="0"/>
                  </a:moveTo>
                  <a:cubicBezTo>
                    <a:pt x="164" y="45"/>
                    <a:pt x="164" y="45"/>
                    <a:pt x="164" y="45"/>
                  </a:cubicBezTo>
                  <a:cubicBezTo>
                    <a:pt x="164" y="193"/>
                    <a:pt x="164" y="193"/>
                    <a:pt x="164" y="193"/>
                  </a:cubicBezTo>
                  <a:cubicBezTo>
                    <a:pt x="263" y="193"/>
                    <a:pt x="263" y="193"/>
                    <a:pt x="263" y="193"/>
                  </a:cubicBezTo>
                  <a:cubicBezTo>
                    <a:pt x="263" y="45"/>
                    <a:pt x="263" y="45"/>
                    <a:pt x="263" y="45"/>
                  </a:cubicBezTo>
                  <a:lnTo>
                    <a:pt x="214" y="0"/>
                  </a:lnTo>
                  <a:close/>
                  <a:moveTo>
                    <a:pt x="241" y="58"/>
                  </a:moveTo>
                  <a:cubicBezTo>
                    <a:pt x="185" y="58"/>
                    <a:pt x="185" y="58"/>
                    <a:pt x="185" y="58"/>
                  </a:cubicBezTo>
                  <a:cubicBezTo>
                    <a:pt x="185" y="84"/>
                    <a:pt x="185" y="84"/>
                    <a:pt x="185" y="84"/>
                  </a:cubicBezTo>
                  <a:cubicBezTo>
                    <a:pt x="241" y="84"/>
                    <a:pt x="241" y="84"/>
                    <a:pt x="241" y="84"/>
                  </a:cubicBezTo>
                  <a:lnTo>
                    <a:pt x="241" y="58"/>
                  </a:lnTo>
                  <a:close/>
                  <a:moveTo>
                    <a:pt x="241" y="193"/>
                  </a:moveTo>
                  <a:cubicBezTo>
                    <a:pt x="241" y="144"/>
                    <a:pt x="241" y="144"/>
                    <a:pt x="241" y="144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3" y="193"/>
                    <a:pt x="213" y="193"/>
                    <a:pt x="213" y="193"/>
                  </a:cubicBezTo>
                  <a:moveTo>
                    <a:pt x="213" y="144"/>
                  </a:moveTo>
                  <a:cubicBezTo>
                    <a:pt x="185" y="144"/>
                    <a:pt x="185" y="144"/>
                    <a:pt x="185" y="144"/>
                  </a:cubicBezTo>
                  <a:cubicBezTo>
                    <a:pt x="185" y="193"/>
                    <a:pt x="185" y="193"/>
                    <a:pt x="185" y="193"/>
                  </a:cubicBezTo>
                  <a:moveTo>
                    <a:pt x="213" y="109"/>
                  </a:moveTo>
                  <a:cubicBezTo>
                    <a:pt x="210" y="109"/>
                    <a:pt x="207" y="112"/>
                    <a:pt x="207" y="115"/>
                  </a:cubicBezTo>
                  <a:cubicBezTo>
                    <a:pt x="207" y="119"/>
                    <a:pt x="210" y="122"/>
                    <a:pt x="213" y="122"/>
                  </a:cubicBezTo>
                  <a:cubicBezTo>
                    <a:pt x="217" y="122"/>
                    <a:pt x="219" y="119"/>
                    <a:pt x="219" y="115"/>
                  </a:cubicBezTo>
                  <a:cubicBezTo>
                    <a:pt x="219" y="112"/>
                    <a:pt x="217" y="109"/>
                    <a:pt x="213" y="109"/>
                  </a:cubicBezTo>
                  <a:close/>
                  <a:moveTo>
                    <a:pt x="19" y="75"/>
                  </a:moveTo>
                  <a:cubicBezTo>
                    <a:pt x="50" y="62"/>
                    <a:pt x="50" y="62"/>
                    <a:pt x="50" y="6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193"/>
                    <a:pt x="19" y="193"/>
                    <a:pt x="19" y="193"/>
                  </a:cubicBezTo>
                  <a:moveTo>
                    <a:pt x="0" y="193"/>
                  </a:moveTo>
                  <a:cubicBezTo>
                    <a:pt x="38" y="193"/>
                    <a:pt x="38" y="193"/>
                    <a:pt x="38" y="193"/>
                  </a:cubicBezTo>
                </a:path>
              </a:pathLst>
            </a:custGeom>
            <a:noFill/>
            <a:ln w="15875" cap="sq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noAutofit/>
            </a:bodyPr>
            <a:lstStyle/>
            <a:p>
              <a:endParaRPr lang="en-US" sz="173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875270" y="1814195"/>
            <a:ext cx="3194050" cy="3617595"/>
            <a:chOff x="7875270" y="1814195"/>
            <a:chExt cx="3194050" cy="3617595"/>
          </a:xfrm>
        </p:grpSpPr>
        <p:sp>
          <p:nvSpPr>
            <p:cNvPr id="30" name="矩形 29"/>
            <p:cNvSpPr/>
            <p:nvPr/>
          </p:nvSpPr>
          <p:spPr>
            <a:xfrm>
              <a:off x="7875270" y="1814195"/>
              <a:ext cx="3194050" cy="3617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330200" dist="50800" dir="5400000" algn="ctr" rotWithShape="0">
                <a:schemeClr val="accent1">
                  <a:lumMod val="75000"/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8827135" y="2720340"/>
              <a:ext cx="1290320" cy="3848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sz="2400" b="1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第三梯队</a:t>
              </a:r>
              <a:endParaRPr sz="2400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8167370" y="3164840"/>
              <a:ext cx="2609850" cy="635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专业实力一般</a:t>
              </a:r>
              <a:endPara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ctr">
                <a:lnSpc>
                  <a:spcPct val="125000"/>
                </a:lnSpc>
              </a:pPr>
              <a:r>
                <a:rPr 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学科齐全，均接收调剂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8557895" y="3782695"/>
              <a:ext cx="1828800" cy="13633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6" name="文本框 85">
              <a:hlinkClick r:id="rId1" action="ppaction://hlinksldjump"/>
            </p:cNvPr>
            <p:cNvSpPr txBox="1"/>
            <p:nvPr/>
          </p:nvSpPr>
          <p:spPr>
            <a:xfrm>
              <a:off x="8651240" y="3908425"/>
              <a:ext cx="1642745" cy="1111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zh-CN"/>
              </a:defPPr>
              <a:lvl1pPr algn="ctr">
                <a:lnSpc>
                  <a:spcPct val="125000"/>
                </a:lnSpc>
                <a:defRPr sz="1500">
                  <a:latin typeface="+mn-ea"/>
                </a:defRPr>
              </a:lvl1pPr>
            </a:lstStyle>
            <a:p>
              <a:pPr indent="0" algn="ctr">
                <a:buNone/>
              </a:pPr>
              <a:r>
                <a:rPr lang="zh-CN" sz="1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中原工学院</a:t>
              </a:r>
              <a:endParaRPr lang="zh-CN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  <a:p>
              <a:pPr indent="0" algn="ctr">
                <a:buNone/>
              </a:pPr>
              <a:r>
                <a:rPr lang="zh-CN" sz="1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郑州轻工业大学</a:t>
              </a:r>
              <a:endParaRPr lang="zh-CN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  <a:p>
              <a:pPr indent="0" algn="ctr">
                <a:buNone/>
              </a:pPr>
              <a:r>
                <a:rPr lang="zh-CN" sz="1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郑州轻工业大学</a:t>
              </a:r>
              <a:endParaRPr lang="zh-CN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  <a:p>
              <a:pPr indent="0" algn="ctr">
                <a:buNone/>
              </a:pPr>
              <a:endParaRPr lang="zh-CN" altLang="en-US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2" name="building_4" title="Icon of a tall rectangular building in front of two shorter buildings"/>
            <p:cNvSpPr>
              <a:spLocks noChangeAspect="1" noEditPoints="1"/>
            </p:cNvSpPr>
            <p:nvPr/>
          </p:nvSpPr>
          <p:spPr bwMode="auto">
            <a:xfrm>
              <a:off x="9270365" y="2267585"/>
              <a:ext cx="403860" cy="410210"/>
            </a:xfrm>
            <a:custGeom>
              <a:avLst/>
              <a:gdLst>
                <a:gd name="T0" fmla="*/ 200 w 254"/>
                <a:gd name="T1" fmla="*/ 258 h 258"/>
                <a:gd name="T2" fmla="*/ 55 w 254"/>
                <a:gd name="T3" fmla="*/ 44 h 258"/>
                <a:gd name="T4" fmla="*/ 200 w 254"/>
                <a:gd name="T5" fmla="*/ 44 h 258"/>
                <a:gd name="T6" fmla="*/ 55 w 254"/>
                <a:gd name="T7" fmla="*/ 72 h 258"/>
                <a:gd name="T8" fmla="*/ 0 w 254"/>
                <a:gd name="T9" fmla="*/ 258 h 258"/>
                <a:gd name="T10" fmla="*/ 21 w 254"/>
                <a:gd name="T11" fmla="*/ 102 h 258"/>
                <a:gd name="T12" fmla="*/ 21 w 254"/>
                <a:gd name="T13" fmla="*/ 128 h 258"/>
                <a:gd name="T14" fmla="*/ 21 w 254"/>
                <a:gd name="T15" fmla="*/ 155 h 258"/>
                <a:gd name="T16" fmla="*/ 21 w 254"/>
                <a:gd name="T17" fmla="*/ 182 h 258"/>
                <a:gd name="T18" fmla="*/ 21 w 254"/>
                <a:gd name="T19" fmla="*/ 209 h 258"/>
                <a:gd name="T20" fmla="*/ 200 w 254"/>
                <a:gd name="T21" fmla="*/ 258 h 258"/>
                <a:gd name="T22" fmla="*/ 254 w 254"/>
                <a:gd name="T23" fmla="*/ 72 h 258"/>
                <a:gd name="T24" fmla="*/ 234 w 254"/>
                <a:gd name="T25" fmla="*/ 102 h 258"/>
                <a:gd name="T26" fmla="*/ 234 w 254"/>
                <a:gd name="T27" fmla="*/ 128 h 258"/>
                <a:gd name="T28" fmla="*/ 234 w 254"/>
                <a:gd name="T29" fmla="*/ 155 h 258"/>
                <a:gd name="T30" fmla="*/ 234 w 254"/>
                <a:gd name="T31" fmla="*/ 182 h 258"/>
                <a:gd name="T32" fmla="*/ 234 w 254"/>
                <a:gd name="T33" fmla="*/ 209 h 258"/>
                <a:gd name="T34" fmla="*/ 96 w 254"/>
                <a:gd name="T35" fmla="*/ 71 h 258"/>
                <a:gd name="T36" fmla="*/ 87 w 254"/>
                <a:gd name="T37" fmla="*/ 66 h 258"/>
                <a:gd name="T38" fmla="*/ 96 w 254"/>
                <a:gd name="T39" fmla="*/ 76 h 258"/>
                <a:gd name="T40" fmla="*/ 132 w 254"/>
                <a:gd name="T41" fmla="*/ 71 h 258"/>
                <a:gd name="T42" fmla="*/ 122 w 254"/>
                <a:gd name="T43" fmla="*/ 66 h 258"/>
                <a:gd name="T44" fmla="*/ 132 w 254"/>
                <a:gd name="T45" fmla="*/ 76 h 258"/>
                <a:gd name="T46" fmla="*/ 168 w 254"/>
                <a:gd name="T47" fmla="*/ 71 h 258"/>
                <a:gd name="T48" fmla="*/ 158 w 254"/>
                <a:gd name="T49" fmla="*/ 66 h 258"/>
                <a:gd name="T50" fmla="*/ 168 w 254"/>
                <a:gd name="T51" fmla="*/ 76 h 258"/>
                <a:gd name="T52" fmla="*/ 96 w 254"/>
                <a:gd name="T53" fmla="*/ 109 h 258"/>
                <a:gd name="T54" fmla="*/ 87 w 254"/>
                <a:gd name="T55" fmla="*/ 104 h 258"/>
                <a:gd name="T56" fmla="*/ 96 w 254"/>
                <a:gd name="T57" fmla="*/ 114 h 258"/>
                <a:gd name="T58" fmla="*/ 132 w 254"/>
                <a:gd name="T59" fmla="*/ 109 h 258"/>
                <a:gd name="T60" fmla="*/ 122 w 254"/>
                <a:gd name="T61" fmla="*/ 104 h 258"/>
                <a:gd name="T62" fmla="*/ 132 w 254"/>
                <a:gd name="T63" fmla="*/ 114 h 258"/>
                <a:gd name="T64" fmla="*/ 168 w 254"/>
                <a:gd name="T65" fmla="*/ 109 h 258"/>
                <a:gd name="T66" fmla="*/ 158 w 254"/>
                <a:gd name="T67" fmla="*/ 104 h 258"/>
                <a:gd name="T68" fmla="*/ 168 w 254"/>
                <a:gd name="T69" fmla="*/ 114 h 258"/>
                <a:gd name="T70" fmla="*/ 96 w 254"/>
                <a:gd name="T71" fmla="*/ 147 h 258"/>
                <a:gd name="T72" fmla="*/ 87 w 254"/>
                <a:gd name="T73" fmla="*/ 142 h 258"/>
                <a:gd name="T74" fmla="*/ 96 w 254"/>
                <a:gd name="T75" fmla="*/ 152 h 258"/>
                <a:gd name="T76" fmla="*/ 132 w 254"/>
                <a:gd name="T77" fmla="*/ 147 h 258"/>
                <a:gd name="T78" fmla="*/ 122 w 254"/>
                <a:gd name="T79" fmla="*/ 142 h 258"/>
                <a:gd name="T80" fmla="*/ 132 w 254"/>
                <a:gd name="T81" fmla="*/ 152 h 258"/>
                <a:gd name="T82" fmla="*/ 168 w 254"/>
                <a:gd name="T83" fmla="*/ 147 h 258"/>
                <a:gd name="T84" fmla="*/ 158 w 254"/>
                <a:gd name="T85" fmla="*/ 142 h 258"/>
                <a:gd name="T86" fmla="*/ 168 w 254"/>
                <a:gd name="T87" fmla="*/ 152 h 258"/>
                <a:gd name="T88" fmla="*/ 96 w 254"/>
                <a:gd name="T89" fmla="*/ 185 h 258"/>
                <a:gd name="T90" fmla="*/ 87 w 254"/>
                <a:gd name="T91" fmla="*/ 180 h 258"/>
                <a:gd name="T92" fmla="*/ 96 w 254"/>
                <a:gd name="T93" fmla="*/ 190 h 258"/>
                <a:gd name="T94" fmla="*/ 132 w 254"/>
                <a:gd name="T95" fmla="*/ 186 h 258"/>
                <a:gd name="T96" fmla="*/ 122 w 254"/>
                <a:gd name="T97" fmla="*/ 180 h 258"/>
                <a:gd name="T98" fmla="*/ 132 w 254"/>
                <a:gd name="T99" fmla="*/ 190 h 258"/>
                <a:gd name="T100" fmla="*/ 168 w 254"/>
                <a:gd name="T101" fmla="*/ 184 h 258"/>
                <a:gd name="T102" fmla="*/ 158 w 254"/>
                <a:gd name="T103" fmla="*/ 180 h 258"/>
                <a:gd name="T104" fmla="*/ 168 w 254"/>
                <a:gd name="T105" fmla="*/ 190 h 258"/>
                <a:gd name="T106" fmla="*/ 163 w 254"/>
                <a:gd name="T107" fmla="*/ 258 h 258"/>
                <a:gd name="T108" fmla="*/ 92 w 254"/>
                <a:gd name="T109" fmla="*/ 21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" h="258">
                  <a:moveTo>
                    <a:pt x="200" y="146"/>
                  </a:moveTo>
                  <a:lnTo>
                    <a:pt x="200" y="258"/>
                  </a:lnTo>
                  <a:lnTo>
                    <a:pt x="55" y="258"/>
                  </a:lnTo>
                  <a:lnTo>
                    <a:pt x="55" y="44"/>
                  </a:lnTo>
                  <a:lnTo>
                    <a:pt x="127" y="0"/>
                  </a:lnTo>
                  <a:lnTo>
                    <a:pt x="200" y="44"/>
                  </a:lnTo>
                  <a:lnTo>
                    <a:pt x="200" y="146"/>
                  </a:lnTo>
                  <a:moveTo>
                    <a:pt x="55" y="72"/>
                  </a:moveTo>
                  <a:lnTo>
                    <a:pt x="0" y="72"/>
                  </a:lnTo>
                  <a:lnTo>
                    <a:pt x="0" y="258"/>
                  </a:lnTo>
                  <a:lnTo>
                    <a:pt x="55" y="258"/>
                  </a:lnTo>
                  <a:moveTo>
                    <a:pt x="21" y="102"/>
                  </a:moveTo>
                  <a:lnTo>
                    <a:pt x="55" y="102"/>
                  </a:lnTo>
                  <a:moveTo>
                    <a:pt x="21" y="128"/>
                  </a:moveTo>
                  <a:lnTo>
                    <a:pt x="55" y="128"/>
                  </a:lnTo>
                  <a:moveTo>
                    <a:pt x="21" y="155"/>
                  </a:moveTo>
                  <a:lnTo>
                    <a:pt x="55" y="155"/>
                  </a:lnTo>
                  <a:moveTo>
                    <a:pt x="21" y="182"/>
                  </a:moveTo>
                  <a:lnTo>
                    <a:pt x="55" y="182"/>
                  </a:lnTo>
                  <a:moveTo>
                    <a:pt x="21" y="209"/>
                  </a:moveTo>
                  <a:lnTo>
                    <a:pt x="55" y="209"/>
                  </a:lnTo>
                  <a:moveTo>
                    <a:pt x="200" y="258"/>
                  </a:moveTo>
                  <a:lnTo>
                    <a:pt x="254" y="258"/>
                  </a:lnTo>
                  <a:lnTo>
                    <a:pt x="254" y="72"/>
                  </a:lnTo>
                  <a:lnTo>
                    <a:pt x="200" y="72"/>
                  </a:lnTo>
                  <a:moveTo>
                    <a:pt x="234" y="102"/>
                  </a:moveTo>
                  <a:lnTo>
                    <a:pt x="200" y="102"/>
                  </a:lnTo>
                  <a:moveTo>
                    <a:pt x="234" y="128"/>
                  </a:moveTo>
                  <a:lnTo>
                    <a:pt x="200" y="128"/>
                  </a:lnTo>
                  <a:moveTo>
                    <a:pt x="234" y="155"/>
                  </a:moveTo>
                  <a:lnTo>
                    <a:pt x="200" y="155"/>
                  </a:lnTo>
                  <a:moveTo>
                    <a:pt x="234" y="182"/>
                  </a:moveTo>
                  <a:lnTo>
                    <a:pt x="200" y="182"/>
                  </a:lnTo>
                  <a:moveTo>
                    <a:pt x="234" y="209"/>
                  </a:moveTo>
                  <a:lnTo>
                    <a:pt x="200" y="209"/>
                  </a:lnTo>
                  <a:moveTo>
                    <a:pt x="96" y="71"/>
                  </a:moveTo>
                  <a:lnTo>
                    <a:pt x="96" y="66"/>
                  </a:lnTo>
                  <a:lnTo>
                    <a:pt x="87" y="66"/>
                  </a:lnTo>
                  <a:lnTo>
                    <a:pt x="87" y="76"/>
                  </a:lnTo>
                  <a:lnTo>
                    <a:pt x="96" y="76"/>
                  </a:lnTo>
                  <a:lnTo>
                    <a:pt x="96" y="71"/>
                  </a:lnTo>
                  <a:moveTo>
                    <a:pt x="132" y="71"/>
                  </a:moveTo>
                  <a:lnTo>
                    <a:pt x="132" y="66"/>
                  </a:lnTo>
                  <a:lnTo>
                    <a:pt x="122" y="66"/>
                  </a:lnTo>
                  <a:lnTo>
                    <a:pt x="122" y="76"/>
                  </a:lnTo>
                  <a:lnTo>
                    <a:pt x="132" y="76"/>
                  </a:lnTo>
                  <a:lnTo>
                    <a:pt x="132" y="71"/>
                  </a:lnTo>
                  <a:moveTo>
                    <a:pt x="168" y="71"/>
                  </a:moveTo>
                  <a:lnTo>
                    <a:pt x="168" y="66"/>
                  </a:lnTo>
                  <a:lnTo>
                    <a:pt x="158" y="66"/>
                  </a:lnTo>
                  <a:lnTo>
                    <a:pt x="158" y="76"/>
                  </a:lnTo>
                  <a:lnTo>
                    <a:pt x="168" y="76"/>
                  </a:lnTo>
                  <a:lnTo>
                    <a:pt x="168" y="71"/>
                  </a:lnTo>
                  <a:moveTo>
                    <a:pt x="96" y="109"/>
                  </a:moveTo>
                  <a:lnTo>
                    <a:pt x="96" y="104"/>
                  </a:lnTo>
                  <a:lnTo>
                    <a:pt x="87" y="104"/>
                  </a:lnTo>
                  <a:lnTo>
                    <a:pt x="87" y="114"/>
                  </a:lnTo>
                  <a:lnTo>
                    <a:pt x="96" y="114"/>
                  </a:lnTo>
                  <a:lnTo>
                    <a:pt x="96" y="109"/>
                  </a:lnTo>
                  <a:moveTo>
                    <a:pt x="132" y="109"/>
                  </a:moveTo>
                  <a:lnTo>
                    <a:pt x="132" y="104"/>
                  </a:lnTo>
                  <a:lnTo>
                    <a:pt x="122" y="104"/>
                  </a:lnTo>
                  <a:lnTo>
                    <a:pt x="122" y="114"/>
                  </a:lnTo>
                  <a:lnTo>
                    <a:pt x="132" y="114"/>
                  </a:lnTo>
                  <a:lnTo>
                    <a:pt x="132" y="109"/>
                  </a:lnTo>
                  <a:moveTo>
                    <a:pt x="168" y="109"/>
                  </a:moveTo>
                  <a:lnTo>
                    <a:pt x="168" y="104"/>
                  </a:lnTo>
                  <a:lnTo>
                    <a:pt x="158" y="104"/>
                  </a:lnTo>
                  <a:lnTo>
                    <a:pt x="158" y="114"/>
                  </a:lnTo>
                  <a:lnTo>
                    <a:pt x="168" y="114"/>
                  </a:lnTo>
                  <a:lnTo>
                    <a:pt x="168" y="109"/>
                  </a:lnTo>
                  <a:moveTo>
                    <a:pt x="96" y="147"/>
                  </a:moveTo>
                  <a:lnTo>
                    <a:pt x="96" y="142"/>
                  </a:lnTo>
                  <a:lnTo>
                    <a:pt x="87" y="142"/>
                  </a:lnTo>
                  <a:lnTo>
                    <a:pt x="87" y="152"/>
                  </a:lnTo>
                  <a:lnTo>
                    <a:pt x="96" y="152"/>
                  </a:lnTo>
                  <a:lnTo>
                    <a:pt x="96" y="147"/>
                  </a:lnTo>
                  <a:moveTo>
                    <a:pt x="132" y="147"/>
                  </a:moveTo>
                  <a:lnTo>
                    <a:pt x="132" y="142"/>
                  </a:lnTo>
                  <a:lnTo>
                    <a:pt x="122" y="142"/>
                  </a:lnTo>
                  <a:lnTo>
                    <a:pt x="122" y="152"/>
                  </a:lnTo>
                  <a:lnTo>
                    <a:pt x="132" y="152"/>
                  </a:lnTo>
                  <a:lnTo>
                    <a:pt x="132" y="147"/>
                  </a:lnTo>
                  <a:moveTo>
                    <a:pt x="168" y="147"/>
                  </a:moveTo>
                  <a:lnTo>
                    <a:pt x="168" y="142"/>
                  </a:lnTo>
                  <a:lnTo>
                    <a:pt x="158" y="142"/>
                  </a:lnTo>
                  <a:lnTo>
                    <a:pt x="158" y="152"/>
                  </a:lnTo>
                  <a:lnTo>
                    <a:pt x="168" y="152"/>
                  </a:lnTo>
                  <a:lnTo>
                    <a:pt x="168" y="147"/>
                  </a:lnTo>
                  <a:moveTo>
                    <a:pt x="96" y="185"/>
                  </a:moveTo>
                  <a:lnTo>
                    <a:pt x="96" y="180"/>
                  </a:lnTo>
                  <a:lnTo>
                    <a:pt x="87" y="180"/>
                  </a:lnTo>
                  <a:lnTo>
                    <a:pt x="87" y="190"/>
                  </a:lnTo>
                  <a:lnTo>
                    <a:pt x="96" y="190"/>
                  </a:lnTo>
                  <a:lnTo>
                    <a:pt x="96" y="185"/>
                  </a:lnTo>
                  <a:moveTo>
                    <a:pt x="132" y="186"/>
                  </a:moveTo>
                  <a:lnTo>
                    <a:pt x="132" y="180"/>
                  </a:lnTo>
                  <a:lnTo>
                    <a:pt x="122" y="180"/>
                  </a:lnTo>
                  <a:lnTo>
                    <a:pt x="122" y="190"/>
                  </a:lnTo>
                  <a:lnTo>
                    <a:pt x="132" y="190"/>
                  </a:lnTo>
                  <a:lnTo>
                    <a:pt x="132" y="186"/>
                  </a:lnTo>
                  <a:moveTo>
                    <a:pt x="168" y="184"/>
                  </a:moveTo>
                  <a:lnTo>
                    <a:pt x="168" y="180"/>
                  </a:lnTo>
                  <a:lnTo>
                    <a:pt x="158" y="180"/>
                  </a:lnTo>
                  <a:lnTo>
                    <a:pt x="158" y="190"/>
                  </a:lnTo>
                  <a:lnTo>
                    <a:pt x="168" y="190"/>
                  </a:lnTo>
                  <a:lnTo>
                    <a:pt x="168" y="184"/>
                  </a:lnTo>
                  <a:moveTo>
                    <a:pt x="163" y="258"/>
                  </a:moveTo>
                  <a:lnTo>
                    <a:pt x="163" y="217"/>
                  </a:lnTo>
                  <a:lnTo>
                    <a:pt x="92" y="217"/>
                  </a:lnTo>
                  <a:lnTo>
                    <a:pt x="92" y="258"/>
                  </a:lnTo>
                </a:path>
              </a:pathLst>
            </a:custGeom>
            <a:noFill/>
            <a:ln w="15875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noAutofit/>
            </a:bodyPr>
            <a:lstStyle/>
            <a:p>
              <a:endParaRPr lang="en-US" sz="1730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学校查询数据</a:t>
            </a:r>
            <a:endParaRPr 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1226389" y="1751796"/>
            <a:ext cx="5121632" cy="3927998"/>
            <a:chOff x="1226389" y="1751796"/>
            <a:chExt cx="5121632" cy="392799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 cstate="print">
              <a:alphaModFix amt="5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064" y="5493906"/>
              <a:ext cx="4317985" cy="185888"/>
            </a:xfrm>
            <a:prstGeom prst="rect">
              <a:avLst/>
            </a:prstGeom>
            <a:effectLst/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389" y="1751796"/>
              <a:ext cx="5121632" cy="3863929"/>
            </a:xfrm>
            <a:prstGeom prst="rect">
              <a:avLst/>
            </a:prstGeom>
          </p:spPr>
        </p:pic>
        <p:pic>
          <p:nvPicPr>
            <p:cNvPr id="18" name="图片 17" descr="教堂的建筑&#10;&#10;描述已自动生成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12" b="10927"/>
            <a:stretch>
              <a:fillRect/>
            </a:stretch>
          </p:blipFill>
          <p:spPr>
            <a:xfrm>
              <a:off x="1331902" y="1881683"/>
              <a:ext cx="4910606" cy="2742971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7603126" y="2672794"/>
            <a:ext cx="3039736" cy="19518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查询方式：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XXXX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大学研究生院官网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XXXX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学院官网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直接搜索院校专业关键词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 Light" panose="020B0502040204020203" pitchFamily="34" charset="-122"/>
                <a:ea typeface="微软雅黑" panose="020B0503020204020204" pitchFamily="34" charset="-122"/>
              </a:rPr>
              <a:t>考研分数分析</a:t>
            </a:r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523365" y="1971040"/>
            <a:ext cx="1918335" cy="3052445"/>
            <a:chOff x="1951" y="2480"/>
            <a:chExt cx="3021" cy="4807"/>
          </a:xfrm>
        </p:grpSpPr>
        <p:sp>
          <p:nvSpPr>
            <p:cNvPr id="10" name="六边形 57"/>
            <p:cNvSpPr/>
            <p:nvPr/>
          </p:nvSpPr>
          <p:spPr>
            <a:xfrm>
              <a:off x="1951" y="2480"/>
              <a:ext cx="3021" cy="3471"/>
            </a:xfrm>
            <a:custGeom>
              <a:avLst/>
              <a:gdLst>
                <a:gd name="connsiteX0" fmla="*/ 1189452 w 2282306"/>
                <a:gd name="connsiteY0" fmla="*/ 11393 h 2621965"/>
                <a:gd name="connsiteX1" fmla="*/ 2222605 w 2282306"/>
                <a:gd name="connsiteY1" fmla="*/ 527970 h 2621965"/>
                <a:gd name="connsiteX2" fmla="*/ 2282306 w 2282306"/>
                <a:gd name="connsiteY2" fmla="*/ 624568 h 2621965"/>
                <a:gd name="connsiteX3" fmla="*/ 2282306 w 2282306"/>
                <a:gd name="connsiteY3" fmla="*/ 1997397 h 2621965"/>
                <a:gd name="connsiteX4" fmla="*/ 2222605 w 2282306"/>
                <a:gd name="connsiteY4" fmla="*/ 2093995 h 2621965"/>
                <a:gd name="connsiteX5" fmla="*/ 1189452 w 2282306"/>
                <a:gd name="connsiteY5" fmla="*/ 2610572 h 2621965"/>
                <a:gd name="connsiteX6" fmla="*/ 1092854 w 2282306"/>
                <a:gd name="connsiteY6" fmla="*/ 2610572 h 2621965"/>
                <a:gd name="connsiteX7" fmla="*/ 59701 w 2282306"/>
                <a:gd name="connsiteY7" fmla="*/ 2093995 h 2621965"/>
                <a:gd name="connsiteX8" fmla="*/ 0 w 2282306"/>
                <a:gd name="connsiteY8" fmla="*/ 1997397 h 2621965"/>
                <a:gd name="connsiteX9" fmla="*/ 0 w 2282306"/>
                <a:gd name="connsiteY9" fmla="*/ 624568 h 2621965"/>
                <a:gd name="connsiteX10" fmla="*/ 59701 w 2282306"/>
                <a:gd name="connsiteY10" fmla="*/ 527970 h 2621965"/>
                <a:gd name="connsiteX11" fmla="*/ 1092854 w 2282306"/>
                <a:gd name="connsiteY11" fmla="*/ 11393 h 2621965"/>
                <a:gd name="connsiteX12" fmla="*/ 1189452 w 2282306"/>
                <a:gd name="connsiteY12" fmla="*/ 11393 h 262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2306" h="2621965">
                  <a:moveTo>
                    <a:pt x="1189452" y="11393"/>
                  </a:moveTo>
                  <a:lnTo>
                    <a:pt x="2222605" y="527970"/>
                  </a:lnTo>
                  <a:cubicBezTo>
                    <a:pt x="2259202" y="546268"/>
                    <a:pt x="2282306" y="583651"/>
                    <a:pt x="2282306" y="624568"/>
                  </a:cubicBezTo>
                  <a:lnTo>
                    <a:pt x="2282306" y="1997397"/>
                  </a:lnTo>
                  <a:cubicBezTo>
                    <a:pt x="2282306" y="2038314"/>
                    <a:pt x="2259202" y="2075697"/>
                    <a:pt x="2222605" y="2093995"/>
                  </a:cubicBezTo>
                  <a:lnTo>
                    <a:pt x="1189452" y="2610572"/>
                  </a:lnTo>
                  <a:cubicBezTo>
                    <a:pt x="1159072" y="2625763"/>
                    <a:pt x="1123234" y="2625763"/>
                    <a:pt x="1092854" y="2610572"/>
                  </a:cubicBezTo>
                  <a:lnTo>
                    <a:pt x="59701" y="2093995"/>
                  </a:lnTo>
                  <a:cubicBezTo>
                    <a:pt x="23104" y="2075697"/>
                    <a:pt x="0" y="2038314"/>
                    <a:pt x="0" y="1997397"/>
                  </a:cubicBezTo>
                  <a:lnTo>
                    <a:pt x="0" y="624568"/>
                  </a:lnTo>
                  <a:cubicBezTo>
                    <a:pt x="0" y="583651"/>
                    <a:pt x="23104" y="546268"/>
                    <a:pt x="59701" y="527970"/>
                  </a:cubicBezTo>
                  <a:lnTo>
                    <a:pt x="1092854" y="11393"/>
                  </a:lnTo>
                  <a:cubicBezTo>
                    <a:pt x="1123234" y="-3797"/>
                    <a:pt x="1159072" y="-3797"/>
                    <a:pt x="1189452" y="11393"/>
                  </a:cubicBezTo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六边形 59"/>
            <p:cNvSpPr/>
            <p:nvPr/>
          </p:nvSpPr>
          <p:spPr>
            <a:xfrm flipV="1">
              <a:off x="1962" y="2673"/>
              <a:ext cx="3000" cy="3471"/>
            </a:xfrm>
            <a:custGeom>
              <a:avLst/>
              <a:gdLst>
                <a:gd name="connsiteX0" fmla="*/ 1181475 w 2266353"/>
                <a:gd name="connsiteY0" fmla="*/ 11393 h 2621964"/>
                <a:gd name="connsiteX1" fmla="*/ 2206652 w 2266353"/>
                <a:gd name="connsiteY1" fmla="*/ 523982 h 2621964"/>
                <a:gd name="connsiteX2" fmla="*/ 2266353 w 2266353"/>
                <a:gd name="connsiteY2" fmla="*/ 620580 h 2621964"/>
                <a:gd name="connsiteX3" fmla="*/ 2266353 w 2266353"/>
                <a:gd name="connsiteY3" fmla="*/ 2001385 h 2621964"/>
                <a:gd name="connsiteX4" fmla="*/ 2206652 w 2266353"/>
                <a:gd name="connsiteY4" fmla="*/ 2097984 h 2621964"/>
                <a:gd name="connsiteX5" fmla="*/ 1181475 w 2266353"/>
                <a:gd name="connsiteY5" fmla="*/ 2610572 h 2621964"/>
                <a:gd name="connsiteX6" fmla="*/ 1084876 w 2266353"/>
                <a:gd name="connsiteY6" fmla="*/ 2610572 h 2621964"/>
                <a:gd name="connsiteX7" fmla="*/ 59701 w 2266353"/>
                <a:gd name="connsiteY7" fmla="*/ 2097984 h 2621964"/>
                <a:gd name="connsiteX8" fmla="*/ 0 w 2266353"/>
                <a:gd name="connsiteY8" fmla="*/ 2001386 h 2621964"/>
                <a:gd name="connsiteX9" fmla="*/ 0 w 2266353"/>
                <a:gd name="connsiteY9" fmla="*/ 620580 h 2621964"/>
                <a:gd name="connsiteX10" fmla="*/ 59701 w 2266353"/>
                <a:gd name="connsiteY10" fmla="*/ 523982 h 2621964"/>
                <a:gd name="connsiteX11" fmla="*/ 1084876 w 2266353"/>
                <a:gd name="connsiteY11" fmla="*/ 11393 h 2621964"/>
                <a:gd name="connsiteX12" fmla="*/ 1181475 w 2266353"/>
                <a:gd name="connsiteY12" fmla="*/ 11393 h 262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6353" h="2621964">
                  <a:moveTo>
                    <a:pt x="1181475" y="11393"/>
                  </a:moveTo>
                  <a:lnTo>
                    <a:pt x="2206652" y="523982"/>
                  </a:lnTo>
                  <a:cubicBezTo>
                    <a:pt x="2243249" y="542280"/>
                    <a:pt x="2266353" y="579663"/>
                    <a:pt x="2266353" y="620580"/>
                  </a:cubicBezTo>
                  <a:lnTo>
                    <a:pt x="2266353" y="2001385"/>
                  </a:lnTo>
                  <a:cubicBezTo>
                    <a:pt x="2266353" y="2042302"/>
                    <a:pt x="2243249" y="2079685"/>
                    <a:pt x="2206652" y="2097984"/>
                  </a:cubicBezTo>
                  <a:lnTo>
                    <a:pt x="1181475" y="2610572"/>
                  </a:lnTo>
                  <a:cubicBezTo>
                    <a:pt x="1151095" y="2625762"/>
                    <a:pt x="1115257" y="2625762"/>
                    <a:pt x="1084876" y="2610572"/>
                  </a:cubicBezTo>
                  <a:lnTo>
                    <a:pt x="59701" y="2097984"/>
                  </a:lnTo>
                  <a:cubicBezTo>
                    <a:pt x="23104" y="2079685"/>
                    <a:pt x="0" y="2042302"/>
                    <a:pt x="0" y="2001386"/>
                  </a:cubicBezTo>
                  <a:lnTo>
                    <a:pt x="0" y="620580"/>
                  </a:lnTo>
                  <a:cubicBezTo>
                    <a:pt x="0" y="579663"/>
                    <a:pt x="23104" y="542280"/>
                    <a:pt x="59701" y="523982"/>
                  </a:cubicBezTo>
                  <a:lnTo>
                    <a:pt x="1084876" y="11393"/>
                  </a:lnTo>
                  <a:cubicBezTo>
                    <a:pt x="1115257" y="-3797"/>
                    <a:pt x="1151095" y="-3797"/>
                    <a:pt x="1181475" y="11393"/>
                  </a:cubicBezTo>
                </a:path>
              </a:pathLst>
            </a:custGeom>
            <a:noFill/>
            <a:ln w="6350"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alpha val="70000"/>
                    </a:schemeClr>
                  </a:gs>
                  <a:gs pos="35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六边形 60"/>
            <p:cNvSpPr/>
            <p:nvPr/>
          </p:nvSpPr>
          <p:spPr>
            <a:xfrm flipV="1">
              <a:off x="1962" y="2973"/>
              <a:ext cx="3000" cy="3471"/>
            </a:xfrm>
            <a:custGeom>
              <a:avLst/>
              <a:gdLst>
                <a:gd name="connsiteX0" fmla="*/ 1181475 w 2266353"/>
                <a:gd name="connsiteY0" fmla="*/ 11393 h 2621964"/>
                <a:gd name="connsiteX1" fmla="*/ 2206652 w 2266353"/>
                <a:gd name="connsiteY1" fmla="*/ 523981 h 2621964"/>
                <a:gd name="connsiteX2" fmla="*/ 2266353 w 2266353"/>
                <a:gd name="connsiteY2" fmla="*/ 620580 h 2621964"/>
                <a:gd name="connsiteX3" fmla="*/ 2266353 w 2266353"/>
                <a:gd name="connsiteY3" fmla="*/ 2001385 h 2621964"/>
                <a:gd name="connsiteX4" fmla="*/ 2206652 w 2266353"/>
                <a:gd name="connsiteY4" fmla="*/ 2097983 h 2621964"/>
                <a:gd name="connsiteX5" fmla="*/ 1181475 w 2266353"/>
                <a:gd name="connsiteY5" fmla="*/ 2610572 h 2621964"/>
                <a:gd name="connsiteX6" fmla="*/ 1084876 w 2266353"/>
                <a:gd name="connsiteY6" fmla="*/ 2610572 h 2621964"/>
                <a:gd name="connsiteX7" fmla="*/ 59701 w 2266353"/>
                <a:gd name="connsiteY7" fmla="*/ 2097983 h 2621964"/>
                <a:gd name="connsiteX8" fmla="*/ 0 w 2266353"/>
                <a:gd name="connsiteY8" fmla="*/ 2001385 h 2621964"/>
                <a:gd name="connsiteX9" fmla="*/ 0 w 2266353"/>
                <a:gd name="connsiteY9" fmla="*/ 620580 h 2621964"/>
                <a:gd name="connsiteX10" fmla="*/ 59701 w 2266353"/>
                <a:gd name="connsiteY10" fmla="*/ 523981 h 2621964"/>
                <a:gd name="connsiteX11" fmla="*/ 1084876 w 2266353"/>
                <a:gd name="connsiteY11" fmla="*/ 11393 h 2621964"/>
                <a:gd name="connsiteX12" fmla="*/ 1181475 w 2266353"/>
                <a:gd name="connsiteY12" fmla="*/ 11393 h 262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6353" h="2621964">
                  <a:moveTo>
                    <a:pt x="1181475" y="11393"/>
                  </a:moveTo>
                  <a:lnTo>
                    <a:pt x="2206652" y="523981"/>
                  </a:lnTo>
                  <a:cubicBezTo>
                    <a:pt x="2243249" y="542280"/>
                    <a:pt x="2266353" y="579663"/>
                    <a:pt x="2266353" y="620580"/>
                  </a:cubicBezTo>
                  <a:lnTo>
                    <a:pt x="2266353" y="2001385"/>
                  </a:lnTo>
                  <a:cubicBezTo>
                    <a:pt x="2266353" y="2042302"/>
                    <a:pt x="2243249" y="2079685"/>
                    <a:pt x="2206652" y="2097983"/>
                  </a:cubicBezTo>
                  <a:lnTo>
                    <a:pt x="1181475" y="2610572"/>
                  </a:lnTo>
                  <a:cubicBezTo>
                    <a:pt x="1151095" y="2625762"/>
                    <a:pt x="1115257" y="2625762"/>
                    <a:pt x="1084876" y="2610572"/>
                  </a:cubicBezTo>
                  <a:lnTo>
                    <a:pt x="59701" y="2097983"/>
                  </a:lnTo>
                  <a:cubicBezTo>
                    <a:pt x="23104" y="2079685"/>
                    <a:pt x="0" y="2042302"/>
                    <a:pt x="0" y="2001385"/>
                  </a:cubicBezTo>
                  <a:lnTo>
                    <a:pt x="0" y="620580"/>
                  </a:lnTo>
                  <a:cubicBezTo>
                    <a:pt x="0" y="579663"/>
                    <a:pt x="23104" y="542280"/>
                    <a:pt x="59701" y="523981"/>
                  </a:cubicBezTo>
                  <a:lnTo>
                    <a:pt x="1084876" y="11393"/>
                  </a:lnTo>
                  <a:cubicBezTo>
                    <a:pt x="1115257" y="-3797"/>
                    <a:pt x="1151095" y="-3797"/>
                    <a:pt x="1181475" y="11393"/>
                  </a:cubicBezTo>
                </a:path>
              </a:pathLst>
            </a:custGeom>
            <a:noFill/>
            <a:ln w="6350"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alpha val="40000"/>
                    </a:schemeClr>
                  </a:gs>
                  <a:gs pos="35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3263" name="Text Box 17"/>
            <p:cNvSpPr txBox="1"/>
            <p:nvPr>
              <p:custDataLst>
                <p:tags r:id="rId1"/>
              </p:custDataLst>
            </p:nvPr>
          </p:nvSpPr>
          <p:spPr>
            <a:xfrm>
              <a:off x="2922" y="6706"/>
              <a:ext cx="1080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altLang="zh-CN" sz="2400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273</a:t>
              </a:r>
              <a:endParaRPr lang="en-US" altLang="zh-CN" sz="24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251" name="Text Box 5"/>
            <p:cNvSpPr txBox="1"/>
            <p:nvPr>
              <p:custDataLst>
                <p:tags r:id="rId2"/>
              </p:custDataLst>
            </p:nvPr>
          </p:nvSpPr>
          <p:spPr>
            <a:xfrm>
              <a:off x="2350" y="3708"/>
              <a:ext cx="2224" cy="11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no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国家线</a:t>
              </a:r>
              <a:endPara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自主线</a:t>
              </a:r>
              <a:endParaRPr lang="zh-CN" altLang="en-US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968750" y="1971040"/>
            <a:ext cx="1918335" cy="3052445"/>
            <a:chOff x="6234" y="2480"/>
            <a:chExt cx="3021" cy="4807"/>
          </a:xfrm>
        </p:grpSpPr>
        <p:grpSp>
          <p:nvGrpSpPr>
            <p:cNvPr id="37" name="组合 36"/>
            <p:cNvGrpSpPr/>
            <p:nvPr/>
          </p:nvGrpSpPr>
          <p:grpSpPr>
            <a:xfrm>
              <a:off x="6234" y="2480"/>
              <a:ext cx="3021" cy="4807"/>
              <a:chOff x="6234" y="2480"/>
              <a:chExt cx="3021" cy="480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6234" y="2480"/>
                <a:ext cx="3021" cy="3963"/>
                <a:chOff x="5661" y="2480"/>
                <a:chExt cx="3594" cy="4714"/>
              </a:xfrm>
            </p:grpSpPr>
            <p:sp>
              <p:nvSpPr>
                <p:cNvPr id="18" name="六边形 57"/>
                <p:cNvSpPr/>
                <p:nvPr/>
              </p:nvSpPr>
              <p:spPr>
                <a:xfrm>
                  <a:off x="5661" y="2480"/>
                  <a:ext cx="3594" cy="4129"/>
                </a:xfrm>
                <a:custGeom>
                  <a:avLst/>
                  <a:gdLst>
                    <a:gd name="connsiteX0" fmla="*/ 1189452 w 2282306"/>
                    <a:gd name="connsiteY0" fmla="*/ 11393 h 2621965"/>
                    <a:gd name="connsiteX1" fmla="*/ 2222605 w 2282306"/>
                    <a:gd name="connsiteY1" fmla="*/ 527970 h 2621965"/>
                    <a:gd name="connsiteX2" fmla="*/ 2282306 w 2282306"/>
                    <a:gd name="connsiteY2" fmla="*/ 624568 h 2621965"/>
                    <a:gd name="connsiteX3" fmla="*/ 2282306 w 2282306"/>
                    <a:gd name="connsiteY3" fmla="*/ 1997397 h 2621965"/>
                    <a:gd name="connsiteX4" fmla="*/ 2222605 w 2282306"/>
                    <a:gd name="connsiteY4" fmla="*/ 2093995 h 2621965"/>
                    <a:gd name="connsiteX5" fmla="*/ 1189452 w 2282306"/>
                    <a:gd name="connsiteY5" fmla="*/ 2610572 h 2621965"/>
                    <a:gd name="connsiteX6" fmla="*/ 1092854 w 2282306"/>
                    <a:gd name="connsiteY6" fmla="*/ 2610572 h 2621965"/>
                    <a:gd name="connsiteX7" fmla="*/ 59701 w 2282306"/>
                    <a:gd name="connsiteY7" fmla="*/ 2093995 h 2621965"/>
                    <a:gd name="connsiteX8" fmla="*/ 0 w 2282306"/>
                    <a:gd name="connsiteY8" fmla="*/ 1997397 h 2621965"/>
                    <a:gd name="connsiteX9" fmla="*/ 0 w 2282306"/>
                    <a:gd name="connsiteY9" fmla="*/ 624568 h 2621965"/>
                    <a:gd name="connsiteX10" fmla="*/ 59701 w 2282306"/>
                    <a:gd name="connsiteY10" fmla="*/ 527970 h 2621965"/>
                    <a:gd name="connsiteX11" fmla="*/ 1092854 w 2282306"/>
                    <a:gd name="connsiteY11" fmla="*/ 11393 h 2621965"/>
                    <a:gd name="connsiteX12" fmla="*/ 1189452 w 2282306"/>
                    <a:gd name="connsiteY12" fmla="*/ 11393 h 262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82306" h="2621965">
                      <a:moveTo>
                        <a:pt x="1189452" y="11393"/>
                      </a:moveTo>
                      <a:lnTo>
                        <a:pt x="2222605" y="527970"/>
                      </a:lnTo>
                      <a:cubicBezTo>
                        <a:pt x="2259202" y="546268"/>
                        <a:pt x="2282306" y="583651"/>
                        <a:pt x="2282306" y="624568"/>
                      </a:cubicBezTo>
                      <a:lnTo>
                        <a:pt x="2282306" y="1997397"/>
                      </a:lnTo>
                      <a:cubicBezTo>
                        <a:pt x="2282306" y="2038314"/>
                        <a:pt x="2259202" y="2075697"/>
                        <a:pt x="2222605" y="2093995"/>
                      </a:cubicBezTo>
                      <a:lnTo>
                        <a:pt x="1189452" y="2610572"/>
                      </a:lnTo>
                      <a:cubicBezTo>
                        <a:pt x="1159072" y="2625763"/>
                        <a:pt x="1123234" y="2625763"/>
                        <a:pt x="1092854" y="2610572"/>
                      </a:cubicBezTo>
                      <a:lnTo>
                        <a:pt x="59701" y="2093995"/>
                      </a:lnTo>
                      <a:cubicBezTo>
                        <a:pt x="23104" y="2075697"/>
                        <a:pt x="0" y="2038314"/>
                        <a:pt x="0" y="1997397"/>
                      </a:cubicBezTo>
                      <a:lnTo>
                        <a:pt x="0" y="624568"/>
                      </a:lnTo>
                      <a:cubicBezTo>
                        <a:pt x="0" y="583651"/>
                        <a:pt x="23104" y="546268"/>
                        <a:pt x="59701" y="527970"/>
                      </a:cubicBezTo>
                      <a:lnTo>
                        <a:pt x="1092854" y="11393"/>
                      </a:lnTo>
                      <a:cubicBezTo>
                        <a:pt x="1123234" y="-3797"/>
                        <a:pt x="1159072" y="-3797"/>
                        <a:pt x="1189452" y="11393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 w="635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六边形 59"/>
                <p:cNvSpPr/>
                <p:nvPr/>
              </p:nvSpPr>
              <p:spPr>
                <a:xfrm flipV="1">
                  <a:off x="5661" y="2709"/>
                  <a:ext cx="3569" cy="4129"/>
                </a:xfrm>
                <a:custGeom>
                  <a:avLst/>
                  <a:gdLst>
                    <a:gd name="connsiteX0" fmla="*/ 1181475 w 2266353"/>
                    <a:gd name="connsiteY0" fmla="*/ 11393 h 2621964"/>
                    <a:gd name="connsiteX1" fmla="*/ 2206652 w 2266353"/>
                    <a:gd name="connsiteY1" fmla="*/ 523982 h 2621964"/>
                    <a:gd name="connsiteX2" fmla="*/ 2266353 w 2266353"/>
                    <a:gd name="connsiteY2" fmla="*/ 620580 h 2621964"/>
                    <a:gd name="connsiteX3" fmla="*/ 2266353 w 2266353"/>
                    <a:gd name="connsiteY3" fmla="*/ 2001385 h 2621964"/>
                    <a:gd name="connsiteX4" fmla="*/ 2206652 w 2266353"/>
                    <a:gd name="connsiteY4" fmla="*/ 2097984 h 2621964"/>
                    <a:gd name="connsiteX5" fmla="*/ 1181475 w 2266353"/>
                    <a:gd name="connsiteY5" fmla="*/ 2610572 h 2621964"/>
                    <a:gd name="connsiteX6" fmla="*/ 1084876 w 2266353"/>
                    <a:gd name="connsiteY6" fmla="*/ 2610572 h 2621964"/>
                    <a:gd name="connsiteX7" fmla="*/ 59701 w 2266353"/>
                    <a:gd name="connsiteY7" fmla="*/ 2097984 h 2621964"/>
                    <a:gd name="connsiteX8" fmla="*/ 0 w 2266353"/>
                    <a:gd name="connsiteY8" fmla="*/ 2001386 h 2621964"/>
                    <a:gd name="connsiteX9" fmla="*/ 0 w 2266353"/>
                    <a:gd name="connsiteY9" fmla="*/ 620580 h 2621964"/>
                    <a:gd name="connsiteX10" fmla="*/ 59701 w 2266353"/>
                    <a:gd name="connsiteY10" fmla="*/ 523982 h 2621964"/>
                    <a:gd name="connsiteX11" fmla="*/ 1084876 w 2266353"/>
                    <a:gd name="connsiteY11" fmla="*/ 11393 h 2621964"/>
                    <a:gd name="connsiteX12" fmla="*/ 1181475 w 2266353"/>
                    <a:gd name="connsiteY12" fmla="*/ 11393 h 262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66353" h="2621964">
                      <a:moveTo>
                        <a:pt x="1181475" y="11393"/>
                      </a:moveTo>
                      <a:lnTo>
                        <a:pt x="2206652" y="523982"/>
                      </a:lnTo>
                      <a:cubicBezTo>
                        <a:pt x="2243249" y="542280"/>
                        <a:pt x="2266353" y="579663"/>
                        <a:pt x="2266353" y="620580"/>
                      </a:cubicBezTo>
                      <a:lnTo>
                        <a:pt x="2266353" y="2001385"/>
                      </a:lnTo>
                      <a:cubicBezTo>
                        <a:pt x="2266353" y="2042302"/>
                        <a:pt x="2243249" y="2079685"/>
                        <a:pt x="2206652" y="2097984"/>
                      </a:cubicBezTo>
                      <a:lnTo>
                        <a:pt x="1181475" y="2610572"/>
                      </a:lnTo>
                      <a:cubicBezTo>
                        <a:pt x="1151095" y="2625762"/>
                        <a:pt x="1115257" y="2625762"/>
                        <a:pt x="1084876" y="2610572"/>
                      </a:cubicBezTo>
                      <a:lnTo>
                        <a:pt x="59701" y="2097984"/>
                      </a:lnTo>
                      <a:cubicBezTo>
                        <a:pt x="23104" y="2079685"/>
                        <a:pt x="0" y="2042302"/>
                        <a:pt x="0" y="2001386"/>
                      </a:cubicBezTo>
                      <a:lnTo>
                        <a:pt x="0" y="620580"/>
                      </a:lnTo>
                      <a:cubicBezTo>
                        <a:pt x="0" y="579663"/>
                        <a:pt x="23104" y="542280"/>
                        <a:pt x="59701" y="523982"/>
                      </a:cubicBezTo>
                      <a:lnTo>
                        <a:pt x="1084876" y="11393"/>
                      </a:lnTo>
                      <a:cubicBezTo>
                        <a:pt x="1115257" y="-3797"/>
                        <a:pt x="1151095" y="-3797"/>
                        <a:pt x="1181475" y="11393"/>
                      </a:cubicBezTo>
                    </a:path>
                  </a:pathLst>
                </a:custGeom>
                <a:noFill/>
                <a:ln w="6350"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  <a:alpha val="70000"/>
                        </a:schemeClr>
                      </a:gs>
                      <a:gs pos="35000">
                        <a:schemeClr val="accent1">
                          <a:lumMod val="60000"/>
                          <a:lumOff val="40000"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六边形 60"/>
                <p:cNvSpPr/>
                <p:nvPr/>
              </p:nvSpPr>
              <p:spPr>
                <a:xfrm flipV="1">
                  <a:off x="5661" y="3066"/>
                  <a:ext cx="3569" cy="4129"/>
                </a:xfrm>
                <a:custGeom>
                  <a:avLst/>
                  <a:gdLst>
                    <a:gd name="connsiteX0" fmla="*/ 1181475 w 2266353"/>
                    <a:gd name="connsiteY0" fmla="*/ 11393 h 2621964"/>
                    <a:gd name="connsiteX1" fmla="*/ 2206652 w 2266353"/>
                    <a:gd name="connsiteY1" fmla="*/ 523981 h 2621964"/>
                    <a:gd name="connsiteX2" fmla="*/ 2266353 w 2266353"/>
                    <a:gd name="connsiteY2" fmla="*/ 620580 h 2621964"/>
                    <a:gd name="connsiteX3" fmla="*/ 2266353 w 2266353"/>
                    <a:gd name="connsiteY3" fmla="*/ 2001385 h 2621964"/>
                    <a:gd name="connsiteX4" fmla="*/ 2206652 w 2266353"/>
                    <a:gd name="connsiteY4" fmla="*/ 2097983 h 2621964"/>
                    <a:gd name="connsiteX5" fmla="*/ 1181475 w 2266353"/>
                    <a:gd name="connsiteY5" fmla="*/ 2610572 h 2621964"/>
                    <a:gd name="connsiteX6" fmla="*/ 1084876 w 2266353"/>
                    <a:gd name="connsiteY6" fmla="*/ 2610572 h 2621964"/>
                    <a:gd name="connsiteX7" fmla="*/ 59701 w 2266353"/>
                    <a:gd name="connsiteY7" fmla="*/ 2097983 h 2621964"/>
                    <a:gd name="connsiteX8" fmla="*/ 0 w 2266353"/>
                    <a:gd name="connsiteY8" fmla="*/ 2001385 h 2621964"/>
                    <a:gd name="connsiteX9" fmla="*/ 0 w 2266353"/>
                    <a:gd name="connsiteY9" fmla="*/ 620580 h 2621964"/>
                    <a:gd name="connsiteX10" fmla="*/ 59701 w 2266353"/>
                    <a:gd name="connsiteY10" fmla="*/ 523981 h 2621964"/>
                    <a:gd name="connsiteX11" fmla="*/ 1084876 w 2266353"/>
                    <a:gd name="connsiteY11" fmla="*/ 11393 h 2621964"/>
                    <a:gd name="connsiteX12" fmla="*/ 1181475 w 2266353"/>
                    <a:gd name="connsiteY12" fmla="*/ 11393 h 262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66353" h="2621964">
                      <a:moveTo>
                        <a:pt x="1181475" y="11393"/>
                      </a:moveTo>
                      <a:lnTo>
                        <a:pt x="2206652" y="523981"/>
                      </a:lnTo>
                      <a:cubicBezTo>
                        <a:pt x="2243249" y="542280"/>
                        <a:pt x="2266353" y="579663"/>
                        <a:pt x="2266353" y="620580"/>
                      </a:cubicBezTo>
                      <a:lnTo>
                        <a:pt x="2266353" y="2001385"/>
                      </a:lnTo>
                      <a:cubicBezTo>
                        <a:pt x="2266353" y="2042302"/>
                        <a:pt x="2243249" y="2079685"/>
                        <a:pt x="2206652" y="2097983"/>
                      </a:cubicBezTo>
                      <a:lnTo>
                        <a:pt x="1181475" y="2610572"/>
                      </a:lnTo>
                      <a:cubicBezTo>
                        <a:pt x="1151095" y="2625762"/>
                        <a:pt x="1115257" y="2625762"/>
                        <a:pt x="1084876" y="2610572"/>
                      </a:cubicBezTo>
                      <a:lnTo>
                        <a:pt x="59701" y="2097983"/>
                      </a:lnTo>
                      <a:cubicBezTo>
                        <a:pt x="23104" y="2079685"/>
                        <a:pt x="0" y="2042302"/>
                        <a:pt x="0" y="2001385"/>
                      </a:cubicBezTo>
                      <a:lnTo>
                        <a:pt x="0" y="620580"/>
                      </a:lnTo>
                      <a:cubicBezTo>
                        <a:pt x="0" y="579663"/>
                        <a:pt x="23104" y="542280"/>
                        <a:pt x="59701" y="523981"/>
                      </a:cubicBezTo>
                      <a:lnTo>
                        <a:pt x="1084876" y="11393"/>
                      </a:lnTo>
                      <a:cubicBezTo>
                        <a:pt x="1115257" y="-3797"/>
                        <a:pt x="1151095" y="-3797"/>
                        <a:pt x="1181475" y="11393"/>
                      </a:cubicBezTo>
                    </a:path>
                  </a:pathLst>
                </a:custGeom>
                <a:noFill/>
                <a:ln w="6350"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  <a:alpha val="40000"/>
                        </a:schemeClr>
                      </a:gs>
                      <a:gs pos="35000">
                        <a:schemeClr val="accent1">
                          <a:lumMod val="60000"/>
                          <a:lumOff val="40000"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3266" name="Text Box 20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633" y="6706"/>
                <a:ext cx="2224" cy="5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 anchor="t">
                <a:no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" panose="020B0503020204020204" pitchFamily="34" charset="-122"/>
                  </a:rPr>
                  <a:t>330</a:t>
                </a:r>
                <a:endParaRPr lang="en-US" altLang="zh-CN" sz="2400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254" name="Text Box 8"/>
            <p:cNvSpPr txBox="1"/>
            <p:nvPr>
              <p:custDataLst>
                <p:tags r:id="rId4"/>
              </p:custDataLst>
            </p:nvPr>
          </p:nvSpPr>
          <p:spPr>
            <a:xfrm>
              <a:off x="6633" y="3708"/>
              <a:ext cx="2224" cy="11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no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复试</a:t>
              </a:r>
              <a:endPara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分数线</a:t>
              </a:r>
              <a:endParaRPr lang="zh-CN" altLang="en-US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14135" y="1971040"/>
            <a:ext cx="1918335" cy="3052445"/>
            <a:chOff x="10517" y="2480"/>
            <a:chExt cx="3021" cy="4807"/>
          </a:xfrm>
        </p:grpSpPr>
        <p:grpSp>
          <p:nvGrpSpPr>
            <p:cNvPr id="42" name="组合 41"/>
            <p:cNvGrpSpPr/>
            <p:nvPr/>
          </p:nvGrpSpPr>
          <p:grpSpPr>
            <a:xfrm>
              <a:off x="10517" y="2480"/>
              <a:ext cx="3021" cy="4807"/>
              <a:chOff x="10517" y="2480"/>
              <a:chExt cx="3021" cy="4807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10517" y="2480"/>
                <a:ext cx="3021" cy="3963"/>
                <a:chOff x="9945" y="2480"/>
                <a:chExt cx="3594" cy="4714"/>
              </a:xfrm>
            </p:grpSpPr>
            <p:sp>
              <p:nvSpPr>
                <p:cNvPr id="26" name="六边形 57"/>
                <p:cNvSpPr/>
                <p:nvPr/>
              </p:nvSpPr>
              <p:spPr>
                <a:xfrm>
                  <a:off x="9945" y="2480"/>
                  <a:ext cx="3594" cy="4129"/>
                </a:xfrm>
                <a:custGeom>
                  <a:avLst/>
                  <a:gdLst>
                    <a:gd name="connsiteX0" fmla="*/ 1189452 w 2282306"/>
                    <a:gd name="connsiteY0" fmla="*/ 11393 h 2621965"/>
                    <a:gd name="connsiteX1" fmla="*/ 2222605 w 2282306"/>
                    <a:gd name="connsiteY1" fmla="*/ 527970 h 2621965"/>
                    <a:gd name="connsiteX2" fmla="*/ 2282306 w 2282306"/>
                    <a:gd name="connsiteY2" fmla="*/ 624568 h 2621965"/>
                    <a:gd name="connsiteX3" fmla="*/ 2282306 w 2282306"/>
                    <a:gd name="connsiteY3" fmla="*/ 1997397 h 2621965"/>
                    <a:gd name="connsiteX4" fmla="*/ 2222605 w 2282306"/>
                    <a:gd name="connsiteY4" fmla="*/ 2093995 h 2621965"/>
                    <a:gd name="connsiteX5" fmla="*/ 1189452 w 2282306"/>
                    <a:gd name="connsiteY5" fmla="*/ 2610572 h 2621965"/>
                    <a:gd name="connsiteX6" fmla="*/ 1092854 w 2282306"/>
                    <a:gd name="connsiteY6" fmla="*/ 2610572 h 2621965"/>
                    <a:gd name="connsiteX7" fmla="*/ 59701 w 2282306"/>
                    <a:gd name="connsiteY7" fmla="*/ 2093995 h 2621965"/>
                    <a:gd name="connsiteX8" fmla="*/ 0 w 2282306"/>
                    <a:gd name="connsiteY8" fmla="*/ 1997397 h 2621965"/>
                    <a:gd name="connsiteX9" fmla="*/ 0 w 2282306"/>
                    <a:gd name="connsiteY9" fmla="*/ 624568 h 2621965"/>
                    <a:gd name="connsiteX10" fmla="*/ 59701 w 2282306"/>
                    <a:gd name="connsiteY10" fmla="*/ 527970 h 2621965"/>
                    <a:gd name="connsiteX11" fmla="*/ 1092854 w 2282306"/>
                    <a:gd name="connsiteY11" fmla="*/ 11393 h 2621965"/>
                    <a:gd name="connsiteX12" fmla="*/ 1189452 w 2282306"/>
                    <a:gd name="connsiteY12" fmla="*/ 11393 h 262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82306" h="2621965">
                      <a:moveTo>
                        <a:pt x="1189452" y="11393"/>
                      </a:moveTo>
                      <a:lnTo>
                        <a:pt x="2222605" y="527970"/>
                      </a:lnTo>
                      <a:cubicBezTo>
                        <a:pt x="2259202" y="546268"/>
                        <a:pt x="2282306" y="583651"/>
                        <a:pt x="2282306" y="624568"/>
                      </a:cubicBezTo>
                      <a:lnTo>
                        <a:pt x="2282306" y="1997397"/>
                      </a:lnTo>
                      <a:cubicBezTo>
                        <a:pt x="2282306" y="2038314"/>
                        <a:pt x="2259202" y="2075697"/>
                        <a:pt x="2222605" y="2093995"/>
                      </a:cubicBezTo>
                      <a:lnTo>
                        <a:pt x="1189452" y="2610572"/>
                      </a:lnTo>
                      <a:cubicBezTo>
                        <a:pt x="1159072" y="2625763"/>
                        <a:pt x="1123234" y="2625763"/>
                        <a:pt x="1092854" y="2610572"/>
                      </a:cubicBezTo>
                      <a:lnTo>
                        <a:pt x="59701" y="2093995"/>
                      </a:lnTo>
                      <a:cubicBezTo>
                        <a:pt x="23104" y="2075697"/>
                        <a:pt x="0" y="2038314"/>
                        <a:pt x="0" y="1997397"/>
                      </a:cubicBezTo>
                      <a:lnTo>
                        <a:pt x="0" y="624568"/>
                      </a:lnTo>
                      <a:cubicBezTo>
                        <a:pt x="0" y="583651"/>
                        <a:pt x="23104" y="546268"/>
                        <a:pt x="59701" y="527970"/>
                      </a:cubicBezTo>
                      <a:lnTo>
                        <a:pt x="1092854" y="11393"/>
                      </a:lnTo>
                      <a:cubicBezTo>
                        <a:pt x="1123234" y="-3797"/>
                        <a:pt x="1159072" y="-3797"/>
                        <a:pt x="1189452" y="11393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 w="635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六边形 59"/>
                <p:cNvSpPr/>
                <p:nvPr/>
              </p:nvSpPr>
              <p:spPr>
                <a:xfrm flipV="1">
                  <a:off x="9945" y="2709"/>
                  <a:ext cx="3569" cy="4129"/>
                </a:xfrm>
                <a:custGeom>
                  <a:avLst/>
                  <a:gdLst>
                    <a:gd name="connsiteX0" fmla="*/ 1181475 w 2266353"/>
                    <a:gd name="connsiteY0" fmla="*/ 11393 h 2621964"/>
                    <a:gd name="connsiteX1" fmla="*/ 2206652 w 2266353"/>
                    <a:gd name="connsiteY1" fmla="*/ 523982 h 2621964"/>
                    <a:gd name="connsiteX2" fmla="*/ 2266353 w 2266353"/>
                    <a:gd name="connsiteY2" fmla="*/ 620580 h 2621964"/>
                    <a:gd name="connsiteX3" fmla="*/ 2266353 w 2266353"/>
                    <a:gd name="connsiteY3" fmla="*/ 2001385 h 2621964"/>
                    <a:gd name="connsiteX4" fmla="*/ 2206652 w 2266353"/>
                    <a:gd name="connsiteY4" fmla="*/ 2097984 h 2621964"/>
                    <a:gd name="connsiteX5" fmla="*/ 1181475 w 2266353"/>
                    <a:gd name="connsiteY5" fmla="*/ 2610572 h 2621964"/>
                    <a:gd name="connsiteX6" fmla="*/ 1084876 w 2266353"/>
                    <a:gd name="connsiteY6" fmla="*/ 2610572 h 2621964"/>
                    <a:gd name="connsiteX7" fmla="*/ 59701 w 2266353"/>
                    <a:gd name="connsiteY7" fmla="*/ 2097984 h 2621964"/>
                    <a:gd name="connsiteX8" fmla="*/ 0 w 2266353"/>
                    <a:gd name="connsiteY8" fmla="*/ 2001386 h 2621964"/>
                    <a:gd name="connsiteX9" fmla="*/ 0 w 2266353"/>
                    <a:gd name="connsiteY9" fmla="*/ 620580 h 2621964"/>
                    <a:gd name="connsiteX10" fmla="*/ 59701 w 2266353"/>
                    <a:gd name="connsiteY10" fmla="*/ 523982 h 2621964"/>
                    <a:gd name="connsiteX11" fmla="*/ 1084876 w 2266353"/>
                    <a:gd name="connsiteY11" fmla="*/ 11393 h 2621964"/>
                    <a:gd name="connsiteX12" fmla="*/ 1181475 w 2266353"/>
                    <a:gd name="connsiteY12" fmla="*/ 11393 h 262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66353" h="2621964">
                      <a:moveTo>
                        <a:pt x="1181475" y="11393"/>
                      </a:moveTo>
                      <a:lnTo>
                        <a:pt x="2206652" y="523982"/>
                      </a:lnTo>
                      <a:cubicBezTo>
                        <a:pt x="2243249" y="542280"/>
                        <a:pt x="2266353" y="579663"/>
                        <a:pt x="2266353" y="620580"/>
                      </a:cubicBezTo>
                      <a:lnTo>
                        <a:pt x="2266353" y="2001385"/>
                      </a:lnTo>
                      <a:cubicBezTo>
                        <a:pt x="2266353" y="2042302"/>
                        <a:pt x="2243249" y="2079685"/>
                        <a:pt x="2206652" y="2097984"/>
                      </a:cubicBezTo>
                      <a:lnTo>
                        <a:pt x="1181475" y="2610572"/>
                      </a:lnTo>
                      <a:cubicBezTo>
                        <a:pt x="1151095" y="2625762"/>
                        <a:pt x="1115257" y="2625762"/>
                        <a:pt x="1084876" y="2610572"/>
                      </a:cubicBezTo>
                      <a:lnTo>
                        <a:pt x="59701" y="2097984"/>
                      </a:lnTo>
                      <a:cubicBezTo>
                        <a:pt x="23104" y="2079685"/>
                        <a:pt x="0" y="2042302"/>
                        <a:pt x="0" y="2001386"/>
                      </a:cubicBezTo>
                      <a:lnTo>
                        <a:pt x="0" y="620580"/>
                      </a:lnTo>
                      <a:cubicBezTo>
                        <a:pt x="0" y="579663"/>
                        <a:pt x="23104" y="542280"/>
                        <a:pt x="59701" y="523982"/>
                      </a:cubicBezTo>
                      <a:lnTo>
                        <a:pt x="1084876" y="11393"/>
                      </a:lnTo>
                      <a:cubicBezTo>
                        <a:pt x="1115257" y="-3797"/>
                        <a:pt x="1151095" y="-3797"/>
                        <a:pt x="1181475" y="11393"/>
                      </a:cubicBezTo>
                    </a:path>
                  </a:pathLst>
                </a:custGeom>
                <a:noFill/>
                <a:ln w="6350"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  <a:alpha val="70000"/>
                        </a:schemeClr>
                      </a:gs>
                      <a:gs pos="35000">
                        <a:schemeClr val="accent1">
                          <a:lumMod val="60000"/>
                          <a:lumOff val="40000"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六边形 60"/>
                <p:cNvSpPr/>
                <p:nvPr/>
              </p:nvSpPr>
              <p:spPr>
                <a:xfrm flipV="1">
                  <a:off x="9945" y="3066"/>
                  <a:ext cx="3569" cy="4129"/>
                </a:xfrm>
                <a:custGeom>
                  <a:avLst/>
                  <a:gdLst>
                    <a:gd name="connsiteX0" fmla="*/ 1181475 w 2266353"/>
                    <a:gd name="connsiteY0" fmla="*/ 11393 h 2621964"/>
                    <a:gd name="connsiteX1" fmla="*/ 2206652 w 2266353"/>
                    <a:gd name="connsiteY1" fmla="*/ 523981 h 2621964"/>
                    <a:gd name="connsiteX2" fmla="*/ 2266353 w 2266353"/>
                    <a:gd name="connsiteY2" fmla="*/ 620580 h 2621964"/>
                    <a:gd name="connsiteX3" fmla="*/ 2266353 w 2266353"/>
                    <a:gd name="connsiteY3" fmla="*/ 2001385 h 2621964"/>
                    <a:gd name="connsiteX4" fmla="*/ 2206652 w 2266353"/>
                    <a:gd name="connsiteY4" fmla="*/ 2097983 h 2621964"/>
                    <a:gd name="connsiteX5" fmla="*/ 1181475 w 2266353"/>
                    <a:gd name="connsiteY5" fmla="*/ 2610572 h 2621964"/>
                    <a:gd name="connsiteX6" fmla="*/ 1084876 w 2266353"/>
                    <a:gd name="connsiteY6" fmla="*/ 2610572 h 2621964"/>
                    <a:gd name="connsiteX7" fmla="*/ 59701 w 2266353"/>
                    <a:gd name="connsiteY7" fmla="*/ 2097983 h 2621964"/>
                    <a:gd name="connsiteX8" fmla="*/ 0 w 2266353"/>
                    <a:gd name="connsiteY8" fmla="*/ 2001385 h 2621964"/>
                    <a:gd name="connsiteX9" fmla="*/ 0 w 2266353"/>
                    <a:gd name="connsiteY9" fmla="*/ 620580 h 2621964"/>
                    <a:gd name="connsiteX10" fmla="*/ 59701 w 2266353"/>
                    <a:gd name="connsiteY10" fmla="*/ 523981 h 2621964"/>
                    <a:gd name="connsiteX11" fmla="*/ 1084876 w 2266353"/>
                    <a:gd name="connsiteY11" fmla="*/ 11393 h 2621964"/>
                    <a:gd name="connsiteX12" fmla="*/ 1181475 w 2266353"/>
                    <a:gd name="connsiteY12" fmla="*/ 11393 h 262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66353" h="2621964">
                      <a:moveTo>
                        <a:pt x="1181475" y="11393"/>
                      </a:moveTo>
                      <a:lnTo>
                        <a:pt x="2206652" y="523981"/>
                      </a:lnTo>
                      <a:cubicBezTo>
                        <a:pt x="2243249" y="542280"/>
                        <a:pt x="2266353" y="579663"/>
                        <a:pt x="2266353" y="620580"/>
                      </a:cubicBezTo>
                      <a:lnTo>
                        <a:pt x="2266353" y="2001385"/>
                      </a:lnTo>
                      <a:cubicBezTo>
                        <a:pt x="2266353" y="2042302"/>
                        <a:pt x="2243249" y="2079685"/>
                        <a:pt x="2206652" y="2097983"/>
                      </a:cubicBezTo>
                      <a:lnTo>
                        <a:pt x="1181475" y="2610572"/>
                      </a:lnTo>
                      <a:cubicBezTo>
                        <a:pt x="1151095" y="2625762"/>
                        <a:pt x="1115257" y="2625762"/>
                        <a:pt x="1084876" y="2610572"/>
                      </a:cubicBezTo>
                      <a:lnTo>
                        <a:pt x="59701" y="2097983"/>
                      </a:lnTo>
                      <a:cubicBezTo>
                        <a:pt x="23104" y="2079685"/>
                        <a:pt x="0" y="2042302"/>
                        <a:pt x="0" y="2001385"/>
                      </a:cubicBezTo>
                      <a:lnTo>
                        <a:pt x="0" y="620580"/>
                      </a:lnTo>
                      <a:cubicBezTo>
                        <a:pt x="0" y="579663"/>
                        <a:pt x="23104" y="542280"/>
                        <a:pt x="59701" y="523981"/>
                      </a:cubicBezTo>
                      <a:lnTo>
                        <a:pt x="1084876" y="11393"/>
                      </a:lnTo>
                      <a:cubicBezTo>
                        <a:pt x="1115257" y="-3797"/>
                        <a:pt x="1151095" y="-3797"/>
                        <a:pt x="1181475" y="11393"/>
                      </a:cubicBezTo>
                    </a:path>
                  </a:pathLst>
                </a:custGeom>
                <a:noFill/>
                <a:ln w="6350"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  <a:alpha val="40000"/>
                        </a:schemeClr>
                      </a:gs>
                      <a:gs pos="35000">
                        <a:schemeClr val="accent1">
                          <a:lumMod val="60000"/>
                          <a:lumOff val="40000"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3269" name="Text Box 23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0916" y="6706"/>
                <a:ext cx="2224" cy="5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 anchor="t">
                <a:no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" panose="020B0503020204020204" pitchFamily="34" charset="-122"/>
                  </a:rPr>
                  <a:t>399</a:t>
                </a:r>
                <a:endParaRPr lang="en-US" altLang="zh-CN" sz="2400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257" name="Text Box 11"/>
            <p:cNvSpPr txBox="1"/>
            <p:nvPr>
              <p:custDataLst>
                <p:tags r:id="rId6"/>
              </p:custDataLst>
            </p:nvPr>
          </p:nvSpPr>
          <p:spPr>
            <a:xfrm>
              <a:off x="10916" y="3708"/>
              <a:ext cx="2224" cy="11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no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实际录取最低分数</a:t>
              </a:r>
              <a:endParaRPr lang="zh-CN" altLang="en-US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859520" y="1971040"/>
            <a:ext cx="1918335" cy="3052445"/>
            <a:chOff x="14800" y="2480"/>
            <a:chExt cx="3021" cy="4807"/>
          </a:xfrm>
        </p:grpSpPr>
        <p:grpSp>
          <p:nvGrpSpPr>
            <p:cNvPr id="43" name="组合 42"/>
            <p:cNvGrpSpPr/>
            <p:nvPr/>
          </p:nvGrpSpPr>
          <p:grpSpPr>
            <a:xfrm>
              <a:off x="14800" y="2480"/>
              <a:ext cx="3021" cy="4807"/>
              <a:chOff x="14800" y="2480"/>
              <a:chExt cx="3021" cy="4807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14800" y="2480"/>
                <a:ext cx="3021" cy="3963"/>
                <a:chOff x="14228" y="2480"/>
                <a:chExt cx="3594" cy="4714"/>
              </a:xfrm>
            </p:grpSpPr>
            <p:sp>
              <p:nvSpPr>
                <p:cNvPr id="33" name="六边形 60"/>
                <p:cNvSpPr/>
                <p:nvPr/>
              </p:nvSpPr>
              <p:spPr>
                <a:xfrm flipV="1">
                  <a:off x="14241" y="3066"/>
                  <a:ext cx="3569" cy="4129"/>
                </a:xfrm>
                <a:custGeom>
                  <a:avLst/>
                  <a:gdLst>
                    <a:gd name="connsiteX0" fmla="*/ 1181475 w 2266353"/>
                    <a:gd name="connsiteY0" fmla="*/ 11393 h 2621964"/>
                    <a:gd name="connsiteX1" fmla="*/ 2206652 w 2266353"/>
                    <a:gd name="connsiteY1" fmla="*/ 523981 h 2621964"/>
                    <a:gd name="connsiteX2" fmla="*/ 2266353 w 2266353"/>
                    <a:gd name="connsiteY2" fmla="*/ 620580 h 2621964"/>
                    <a:gd name="connsiteX3" fmla="*/ 2266353 w 2266353"/>
                    <a:gd name="connsiteY3" fmla="*/ 2001385 h 2621964"/>
                    <a:gd name="connsiteX4" fmla="*/ 2206652 w 2266353"/>
                    <a:gd name="connsiteY4" fmla="*/ 2097983 h 2621964"/>
                    <a:gd name="connsiteX5" fmla="*/ 1181475 w 2266353"/>
                    <a:gd name="connsiteY5" fmla="*/ 2610572 h 2621964"/>
                    <a:gd name="connsiteX6" fmla="*/ 1084876 w 2266353"/>
                    <a:gd name="connsiteY6" fmla="*/ 2610572 h 2621964"/>
                    <a:gd name="connsiteX7" fmla="*/ 59701 w 2266353"/>
                    <a:gd name="connsiteY7" fmla="*/ 2097983 h 2621964"/>
                    <a:gd name="connsiteX8" fmla="*/ 0 w 2266353"/>
                    <a:gd name="connsiteY8" fmla="*/ 2001385 h 2621964"/>
                    <a:gd name="connsiteX9" fmla="*/ 0 w 2266353"/>
                    <a:gd name="connsiteY9" fmla="*/ 620580 h 2621964"/>
                    <a:gd name="connsiteX10" fmla="*/ 59701 w 2266353"/>
                    <a:gd name="connsiteY10" fmla="*/ 523981 h 2621964"/>
                    <a:gd name="connsiteX11" fmla="*/ 1084876 w 2266353"/>
                    <a:gd name="connsiteY11" fmla="*/ 11393 h 2621964"/>
                    <a:gd name="connsiteX12" fmla="*/ 1181475 w 2266353"/>
                    <a:gd name="connsiteY12" fmla="*/ 11393 h 262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66353" h="2621964">
                      <a:moveTo>
                        <a:pt x="1181475" y="11393"/>
                      </a:moveTo>
                      <a:lnTo>
                        <a:pt x="2206652" y="523981"/>
                      </a:lnTo>
                      <a:cubicBezTo>
                        <a:pt x="2243249" y="542280"/>
                        <a:pt x="2266353" y="579663"/>
                        <a:pt x="2266353" y="620580"/>
                      </a:cubicBezTo>
                      <a:lnTo>
                        <a:pt x="2266353" y="2001385"/>
                      </a:lnTo>
                      <a:cubicBezTo>
                        <a:pt x="2266353" y="2042302"/>
                        <a:pt x="2243249" y="2079685"/>
                        <a:pt x="2206652" y="2097983"/>
                      </a:cubicBezTo>
                      <a:lnTo>
                        <a:pt x="1181475" y="2610572"/>
                      </a:lnTo>
                      <a:cubicBezTo>
                        <a:pt x="1151095" y="2625762"/>
                        <a:pt x="1115257" y="2625762"/>
                        <a:pt x="1084876" y="2610572"/>
                      </a:cubicBezTo>
                      <a:lnTo>
                        <a:pt x="59701" y="2097983"/>
                      </a:lnTo>
                      <a:cubicBezTo>
                        <a:pt x="23104" y="2079685"/>
                        <a:pt x="0" y="2042302"/>
                        <a:pt x="0" y="2001385"/>
                      </a:cubicBezTo>
                      <a:lnTo>
                        <a:pt x="0" y="620580"/>
                      </a:lnTo>
                      <a:cubicBezTo>
                        <a:pt x="0" y="579663"/>
                        <a:pt x="23104" y="542280"/>
                        <a:pt x="59701" y="523981"/>
                      </a:cubicBezTo>
                      <a:lnTo>
                        <a:pt x="1084876" y="11393"/>
                      </a:lnTo>
                      <a:cubicBezTo>
                        <a:pt x="1115257" y="-3797"/>
                        <a:pt x="1151095" y="-3797"/>
                        <a:pt x="1181475" y="11393"/>
                      </a:cubicBezTo>
                    </a:path>
                  </a:pathLst>
                </a:custGeom>
                <a:noFill/>
                <a:ln w="6350"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  <a:alpha val="40000"/>
                        </a:schemeClr>
                      </a:gs>
                      <a:gs pos="35000">
                        <a:schemeClr val="accent1">
                          <a:lumMod val="60000"/>
                          <a:lumOff val="40000"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六边形 59"/>
                <p:cNvSpPr/>
                <p:nvPr/>
              </p:nvSpPr>
              <p:spPr>
                <a:xfrm flipV="1">
                  <a:off x="14241" y="2709"/>
                  <a:ext cx="3569" cy="4129"/>
                </a:xfrm>
                <a:custGeom>
                  <a:avLst/>
                  <a:gdLst>
                    <a:gd name="connsiteX0" fmla="*/ 1181475 w 2266353"/>
                    <a:gd name="connsiteY0" fmla="*/ 11393 h 2621964"/>
                    <a:gd name="connsiteX1" fmla="*/ 2206652 w 2266353"/>
                    <a:gd name="connsiteY1" fmla="*/ 523982 h 2621964"/>
                    <a:gd name="connsiteX2" fmla="*/ 2266353 w 2266353"/>
                    <a:gd name="connsiteY2" fmla="*/ 620580 h 2621964"/>
                    <a:gd name="connsiteX3" fmla="*/ 2266353 w 2266353"/>
                    <a:gd name="connsiteY3" fmla="*/ 2001385 h 2621964"/>
                    <a:gd name="connsiteX4" fmla="*/ 2206652 w 2266353"/>
                    <a:gd name="connsiteY4" fmla="*/ 2097984 h 2621964"/>
                    <a:gd name="connsiteX5" fmla="*/ 1181475 w 2266353"/>
                    <a:gd name="connsiteY5" fmla="*/ 2610572 h 2621964"/>
                    <a:gd name="connsiteX6" fmla="*/ 1084876 w 2266353"/>
                    <a:gd name="connsiteY6" fmla="*/ 2610572 h 2621964"/>
                    <a:gd name="connsiteX7" fmla="*/ 59701 w 2266353"/>
                    <a:gd name="connsiteY7" fmla="*/ 2097984 h 2621964"/>
                    <a:gd name="connsiteX8" fmla="*/ 0 w 2266353"/>
                    <a:gd name="connsiteY8" fmla="*/ 2001386 h 2621964"/>
                    <a:gd name="connsiteX9" fmla="*/ 0 w 2266353"/>
                    <a:gd name="connsiteY9" fmla="*/ 620580 h 2621964"/>
                    <a:gd name="connsiteX10" fmla="*/ 59701 w 2266353"/>
                    <a:gd name="connsiteY10" fmla="*/ 523982 h 2621964"/>
                    <a:gd name="connsiteX11" fmla="*/ 1084876 w 2266353"/>
                    <a:gd name="connsiteY11" fmla="*/ 11393 h 2621964"/>
                    <a:gd name="connsiteX12" fmla="*/ 1181475 w 2266353"/>
                    <a:gd name="connsiteY12" fmla="*/ 11393 h 2621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66353" h="2621964">
                      <a:moveTo>
                        <a:pt x="1181475" y="11393"/>
                      </a:moveTo>
                      <a:lnTo>
                        <a:pt x="2206652" y="523982"/>
                      </a:lnTo>
                      <a:cubicBezTo>
                        <a:pt x="2243249" y="542280"/>
                        <a:pt x="2266353" y="579663"/>
                        <a:pt x="2266353" y="620580"/>
                      </a:cubicBezTo>
                      <a:lnTo>
                        <a:pt x="2266353" y="2001385"/>
                      </a:lnTo>
                      <a:cubicBezTo>
                        <a:pt x="2266353" y="2042302"/>
                        <a:pt x="2243249" y="2079685"/>
                        <a:pt x="2206652" y="2097984"/>
                      </a:cubicBezTo>
                      <a:lnTo>
                        <a:pt x="1181475" y="2610572"/>
                      </a:lnTo>
                      <a:cubicBezTo>
                        <a:pt x="1151095" y="2625762"/>
                        <a:pt x="1115257" y="2625762"/>
                        <a:pt x="1084876" y="2610572"/>
                      </a:cubicBezTo>
                      <a:lnTo>
                        <a:pt x="59701" y="2097984"/>
                      </a:lnTo>
                      <a:cubicBezTo>
                        <a:pt x="23104" y="2079685"/>
                        <a:pt x="0" y="2042302"/>
                        <a:pt x="0" y="2001386"/>
                      </a:cubicBezTo>
                      <a:lnTo>
                        <a:pt x="0" y="620580"/>
                      </a:lnTo>
                      <a:cubicBezTo>
                        <a:pt x="0" y="579663"/>
                        <a:pt x="23104" y="542280"/>
                        <a:pt x="59701" y="523982"/>
                      </a:cubicBezTo>
                      <a:lnTo>
                        <a:pt x="1084876" y="11393"/>
                      </a:lnTo>
                      <a:cubicBezTo>
                        <a:pt x="1115257" y="-3797"/>
                        <a:pt x="1151095" y="-3797"/>
                        <a:pt x="1181475" y="11393"/>
                      </a:cubicBezTo>
                    </a:path>
                  </a:pathLst>
                </a:custGeom>
                <a:noFill/>
                <a:ln w="6350"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  <a:alpha val="70000"/>
                        </a:schemeClr>
                      </a:gs>
                      <a:gs pos="35000">
                        <a:schemeClr val="accent1">
                          <a:lumMod val="60000"/>
                          <a:lumOff val="40000"/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六边形 57"/>
                <p:cNvSpPr/>
                <p:nvPr/>
              </p:nvSpPr>
              <p:spPr>
                <a:xfrm>
                  <a:off x="14228" y="2480"/>
                  <a:ext cx="3594" cy="4129"/>
                </a:xfrm>
                <a:custGeom>
                  <a:avLst/>
                  <a:gdLst>
                    <a:gd name="connsiteX0" fmla="*/ 1189452 w 2282306"/>
                    <a:gd name="connsiteY0" fmla="*/ 11393 h 2621965"/>
                    <a:gd name="connsiteX1" fmla="*/ 2222605 w 2282306"/>
                    <a:gd name="connsiteY1" fmla="*/ 527970 h 2621965"/>
                    <a:gd name="connsiteX2" fmla="*/ 2282306 w 2282306"/>
                    <a:gd name="connsiteY2" fmla="*/ 624568 h 2621965"/>
                    <a:gd name="connsiteX3" fmla="*/ 2282306 w 2282306"/>
                    <a:gd name="connsiteY3" fmla="*/ 1997397 h 2621965"/>
                    <a:gd name="connsiteX4" fmla="*/ 2222605 w 2282306"/>
                    <a:gd name="connsiteY4" fmla="*/ 2093995 h 2621965"/>
                    <a:gd name="connsiteX5" fmla="*/ 1189452 w 2282306"/>
                    <a:gd name="connsiteY5" fmla="*/ 2610572 h 2621965"/>
                    <a:gd name="connsiteX6" fmla="*/ 1092854 w 2282306"/>
                    <a:gd name="connsiteY6" fmla="*/ 2610572 h 2621965"/>
                    <a:gd name="connsiteX7" fmla="*/ 59701 w 2282306"/>
                    <a:gd name="connsiteY7" fmla="*/ 2093995 h 2621965"/>
                    <a:gd name="connsiteX8" fmla="*/ 0 w 2282306"/>
                    <a:gd name="connsiteY8" fmla="*/ 1997397 h 2621965"/>
                    <a:gd name="connsiteX9" fmla="*/ 0 w 2282306"/>
                    <a:gd name="connsiteY9" fmla="*/ 624568 h 2621965"/>
                    <a:gd name="connsiteX10" fmla="*/ 59701 w 2282306"/>
                    <a:gd name="connsiteY10" fmla="*/ 527970 h 2621965"/>
                    <a:gd name="connsiteX11" fmla="*/ 1092854 w 2282306"/>
                    <a:gd name="connsiteY11" fmla="*/ 11393 h 2621965"/>
                    <a:gd name="connsiteX12" fmla="*/ 1189452 w 2282306"/>
                    <a:gd name="connsiteY12" fmla="*/ 11393 h 262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82306" h="2621965">
                      <a:moveTo>
                        <a:pt x="1189452" y="11393"/>
                      </a:moveTo>
                      <a:lnTo>
                        <a:pt x="2222605" y="527970"/>
                      </a:lnTo>
                      <a:cubicBezTo>
                        <a:pt x="2259202" y="546268"/>
                        <a:pt x="2282306" y="583651"/>
                        <a:pt x="2282306" y="624568"/>
                      </a:cubicBezTo>
                      <a:lnTo>
                        <a:pt x="2282306" y="1997397"/>
                      </a:lnTo>
                      <a:cubicBezTo>
                        <a:pt x="2282306" y="2038314"/>
                        <a:pt x="2259202" y="2075697"/>
                        <a:pt x="2222605" y="2093995"/>
                      </a:cubicBezTo>
                      <a:lnTo>
                        <a:pt x="1189452" y="2610572"/>
                      </a:lnTo>
                      <a:cubicBezTo>
                        <a:pt x="1159072" y="2625763"/>
                        <a:pt x="1123234" y="2625763"/>
                        <a:pt x="1092854" y="2610572"/>
                      </a:cubicBezTo>
                      <a:lnTo>
                        <a:pt x="59701" y="2093995"/>
                      </a:lnTo>
                      <a:cubicBezTo>
                        <a:pt x="23104" y="2075697"/>
                        <a:pt x="0" y="2038314"/>
                        <a:pt x="0" y="1997397"/>
                      </a:cubicBezTo>
                      <a:lnTo>
                        <a:pt x="0" y="624568"/>
                      </a:lnTo>
                      <a:cubicBezTo>
                        <a:pt x="0" y="583651"/>
                        <a:pt x="23104" y="546268"/>
                        <a:pt x="59701" y="527970"/>
                      </a:cubicBezTo>
                      <a:lnTo>
                        <a:pt x="1092854" y="11393"/>
                      </a:lnTo>
                      <a:cubicBezTo>
                        <a:pt x="1123234" y="-3797"/>
                        <a:pt x="1159072" y="-3797"/>
                        <a:pt x="1189452" y="11393"/>
                      </a:cubicBezTo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 w="635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3272" name="Text Box 2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5199" y="6706"/>
                <a:ext cx="2224" cy="5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0" rIns="0" bIns="0" anchor="t">
                <a:no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" panose="020B0503020204020204" pitchFamily="34" charset="-122"/>
                  </a:rPr>
                  <a:t>448</a:t>
                </a:r>
                <a:endParaRPr lang="en-US" altLang="zh-CN" sz="2400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260" name="Text Box 14"/>
            <p:cNvSpPr txBox="1"/>
            <p:nvPr>
              <p:custDataLst>
                <p:tags r:id="rId8"/>
              </p:custDataLst>
            </p:nvPr>
          </p:nvSpPr>
          <p:spPr>
            <a:xfrm>
              <a:off x="15199" y="3708"/>
              <a:ext cx="2224" cy="11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no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实际录取最高分数</a:t>
              </a:r>
              <a:endParaRPr lang="zh-CN" altLang="en-US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>
                <a:latin typeface="微软雅黑 Light" panose="020B0502040204020203" pitchFamily="34" charset="-122"/>
                <a:ea typeface="微软雅黑" panose="020B0503020204020204" pitchFamily="34" charset="-122"/>
              </a:rPr>
              <a:t>学校复试方案</a:t>
            </a:r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6030" y="2314575"/>
            <a:ext cx="3860800" cy="29379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342900" indent="-3429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AutoNum type="arabicPeriod"/>
            </a:pPr>
            <a:r>
              <a:rPr lang="zh-CN" altLang="en-US" dirty="0">
                <a:latin typeface="微软雅黑 Light" panose="020B0502040204020203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各专业、方向复试人数确定方法为：拟录取人数*1.3后进位取整。</a:t>
            </a:r>
            <a:endParaRPr lang="zh-CN" altLang="en-US" dirty="0">
              <a:latin typeface="微软雅黑 Light" panose="020B0502040204020203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AutoNum type="arabicPeriod"/>
            </a:pPr>
            <a:r>
              <a:rPr lang="zh-CN" altLang="en-US" dirty="0">
                <a:latin typeface="微软雅黑 Light" panose="020B0502040204020203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若最后一名出现初试总分相同情况，则此总分同分考生均列入复试名单。</a:t>
            </a:r>
            <a:endParaRPr lang="zh-CN" altLang="en-US" dirty="0">
              <a:latin typeface="微软雅黑 Light" panose="020B0502040204020203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AutoNum type="arabicPeriod"/>
            </a:pPr>
            <a:r>
              <a:rPr lang="zh-CN" altLang="en-US" dirty="0">
                <a:latin typeface="微软雅黑 Light" panose="020B0502040204020203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若根据学校基本复试分数线，上线人数不足拟录取人数的1.3倍时，所有上线考生均进入复试。</a:t>
            </a:r>
            <a:endParaRPr lang="zh-CN" altLang="en-US" dirty="0">
              <a:latin typeface="微软雅黑 Light" panose="020B0502040204020203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82114" y="2314575"/>
            <a:ext cx="5438273" cy="295330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zh-CN" altLang="en-US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1.综合成绩计算办法：</a:t>
            </a:r>
            <a:endParaRPr lang="en-US" altLang="zh-CN" dirty="0">
              <a:solidFill>
                <a:schemeClr val="tx1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综合成绩=初试总分/5×70%＋复试成绩×30%</a:t>
            </a:r>
            <a:endParaRPr lang="zh-CN" altLang="en-US" b="1" dirty="0">
              <a:solidFill>
                <a:schemeClr val="accent1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zh-CN" altLang="en-US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录取：按综合成绩从高到低进行录取。</a:t>
            </a:r>
            <a:endParaRPr lang="zh-CN" altLang="en-US" dirty="0">
              <a:solidFill>
                <a:schemeClr val="tx1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zh-CN" altLang="en-US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（1）复试成绩满分为100分，低于60分者，不予录取。</a:t>
            </a:r>
            <a:endParaRPr lang="zh-CN" altLang="en-US" dirty="0">
              <a:solidFill>
                <a:schemeClr val="tx1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zh-CN" altLang="en-US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（2）思想品德包括政治态度、思想表现、道德品质、遵纪守法、诚实守信等方面，思想品德考核不合格者不予录取。</a:t>
            </a:r>
            <a:endParaRPr lang="zh-CN" altLang="en-US" dirty="0">
              <a:solidFill>
                <a:schemeClr val="tx1"/>
              </a:solidFill>
              <a:latin typeface="微软雅黑 Light" panose="020B0502040204020203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56030" y="1807477"/>
            <a:ext cx="2112812" cy="507098"/>
            <a:chOff x="1058779" y="1183907"/>
            <a:chExt cx="2338939" cy="507098"/>
          </a:xfrm>
        </p:grpSpPr>
        <p:sp>
          <p:nvSpPr>
            <p:cNvPr id="5" name="矩形: 对角圆角 4"/>
            <p:cNvSpPr/>
            <p:nvPr/>
          </p:nvSpPr>
          <p:spPr>
            <a:xfrm>
              <a:off x="1058779" y="1183907"/>
              <a:ext cx="2338939" cy="507098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4328" y="1206624"/>
              <a:ext cx="1767840" cy="46166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复试办法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682114" y="1807477"/>
            <a:ext cx="2112813" cy="507098"/>
            <a:chOff x="5682114" y="1830194"/>
            <a:chExt cx="2112813" cy="507098"/>
          </a:xfrm>
        </p:grpSpPr>
        <p:sp>
          <p:nvSpPr>
            <p:cNvPr id="10" name="矩形: 对角圆角 9"/>
            <p:cNvSpPr/>
            <p:nvPr/>
          </p:nvSpPr>
          <p:spPr>
            <a:xfrm>
              <a:off x="5682114" y="1830194"/>
              <a:ext cx="2112813" cy="507098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995870" y="1852911"/>
              <a:ext cx="1485300" cy="46166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录取方式</a:t>
              </a:r>
              <a:endParaRPr lang="zh-CN" altLang="en-US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5359400" y="1686983"/>
            <a:ext cx="0" cy="37719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4529055" y="2729290"/>
            <a:ext cx="5486400" cy="1399242"/>
            <a:chOff x="4061204" y="2857798"/>
            <a:chExt cx="5486400" cy="1399242"/>
          </a:xfrm>
        </p:grpSpPr>
        <p:sp>
          <p:nvSpPr>
            <p:cNvPr id="14" name="文本框 13"/>
            <p:cNvSpPr txBox="1"/>
            <p:nvPr/>
          </p:nvSpPr>
          <p:spPr>
            <a:xfrm>
              <a:off x="4061204" y="2857798"/>
              <a:ext cx="5486400" cy="110744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7200" dirty="0">
                  <a:solidFill>
                    <a:schemeClr val="accent1"/>
                  </a:solidFill>
                  <a:effectLst>
                    <a:outerShdw blurRad="50800" dist="38100" dir="2700000" algn="tl" rotWithShape="0">
                      <a:schemeClr val="accent1">
                        <a:lumMod val="50000"/>
                        <a:alpha val="40000"/>
                      </a:schemeClr>
                    </a:outerShdw>
                  </a:effectLst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考研学习规划</a:t>
              </a:r>
              <a:endParaRPr lang="zh-CN" altLang="en-US" sz="7200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127463" y="4041775"/>
              <a:ext cx="5240085" cy="2152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dist"/>
              <a:r>
                <a:rPr kumimoji="1" lang="en-US" altLang="zh-CN" sz="1400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Review plan for postgraduate entrance  examination</a:t>
              </a:r>
              <a:endParaRPr kumimoji="1" lang="en-US" altLang="zh-CN" sz="14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06930" y="1697355"/>
            <a:ext cx="2380615" cy="25546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16600" dirty="0">
                <a:ln>
                  <a:solidFill>
                    <a:schemeClr val="accent1"/>
                  </a:solidFill>
                </a:ln>
                <a:noFill/>
                <a:effectLst>
                  <a:outerShdw blurRad="50800" dist="38100" dir="2700000" sx="101000" sy="101000" algn="tl" rotWithShape="0">
                    <a:schemeClr val="accent1">
                      <a:lumMod val="50000"/>
                      <a:alpha val="10000"/>
                    </a:scheme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</a:rPr>
              <a:t>04</a:t>
            </a:r>
            <a:endParaRPr lang="en-US" altLang="zh-CN" sz="16600" dirty="0">
              <a:ln>
                <a:solidFill>
                  <a:schemeClr val="accent1"/>
                </a:solidFill>
              </a:ln>
              <a:noFill/>
              <a:effectLst>
                <a:outerShdw blurRad="50800" dist="38100" dir="2700000" sx="101000" sy="101000" algn="tl" rotWithShape="0">
                  <a:schemeClr val="accent1">
                    <a:lumMod val="50000"/>
                    <a:alpha val="10000"/>
                  </a:schemeClr>
                </a:outerShdw>
              </a:effectLst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 Light" panose="020B0502040204020203" pitchFamily="34" charset="-122"/>
                <a:ea typeface="微软雅黑" panose="020B0503020204020204" pitchFamily="34" charset="-122"/>
              </a:rPr>
              <a:t>初试考试科目</a:t>
            </a:r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413000" y="1263650"/>
            <a:ext cx="7367270" cy="4516755"/>
            <a:chOff x="4927" y="1990"/>
            <a:chExt cx="11602" cy="7113"/>
          </a:xfrm>
        </p:grpSpPr>
        <p:grpSp>
          <p:nvGrpSpPr>
            <p:cNvPr id="23" name="组合 22"/>
            <p:cNvGrpSpPr/>
            <p:nvPr/>
          </p:nvGrpSpPr>
          <p:grpSpPr>
            <a:xfrm>
              <a:off x="4927" y="1990"/>
              <a:ext cx="8089" cy="1440"/>
              <a:chOff x="4927" y="1990"/>
              <a:chExt cx="8089" cy="1440"/>
            </a:xfrm>
          </p:grpSpPr>
          <p:sp>
            <p:nvSpPr>
              <p:cNvPr id="1048850" name="Round Diagonal Corner Rectangle 11"/>
              <p:cNvSpPr/>
              <p:nvPr/>
            </p:nvSpPr>
            <p:spPr>
              <a:xfrm>
                <a:off x="4927" y="1990"/>
                <a:ext cx="1440" cy="1440"/>
              </a:xfrm>
              <a:prstGeom prst="round2Diag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6827" y="2348"/>
                <a:ext cx="6189" cy="725"/>
                <a:chOff x="6827" y="2348"/>
                <a:chExt cx="6189" cy="725"/>
              </a:xfrm>
            </p:grpSpPr>
            <p:sp>
              <p:nvSpPr>
                <p:cNvPr id="1048851" name="文本框 5"/>
                <p:cNvSpPr txBox="1"/>
                <p:nvPr/>
              </p:nvSpPr>
              <p:spPr>
                <a:xfrm>
                  <a:off x="6827" y="2348"/>
                  <a:ext cx="3168" cy="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algn="l"/>
                  <a:r>
                    <a:rPr lang="zh-CN" altLang="en-US" sz="2400">
                      <a:latin typeface="微软雅黑 Light" panose="020B0502040204020203" pitchFamily="34" charset="-122"/>
                      <a:ea typeface="微软雅黑" panose="020B0503020204020204" pitchFamily="34" charset="-122"/>
                    </a:rPr>
                    <a:t>思想政治理论</a:t>
                  </a:r>
                  <a:endParaRPr lang="zh-CN" altLang="en-US" sz="2400">
                    <a:latin typeface="微软雅黑 Light" panose="020B0502040204020203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48852" name="文本框 7"/>
                <p:cNvSpPr txBox="1"/>
                <p:nvPr/>
              </p:nvSpPr>
              <p:spPr>
                <a:xfrm>
                  <a:off x="10479" y="2348"/>
                  <a:ext cx="2537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altLang="zh-CN" sz="2400">
                      <a:latin typeface="微软雅黑 Light" panose="020B0502040204020203" pitchFamily="34" charset="-122"/>
                      <a:ea typeface="微软雅黑" panose="020B0503020204020204" pitchFamily="34" charset="-122"/>
                      <a:cs typeface="+mn-ea"/>
                    </a:rPr>
                    <a:t>100</a:t>
                  </a:r>
                  <a:r>
                    <a:rPr lang="zh-CN" altLang="en-US" sz="2400">
                      <a:latin typeface="微软雅黑 Light" panose="020B0502040204020203" pitchFamily="34" charset="-122"/>
                      <a:ea typeface="微软雅黑" panose="020B0503020204020204" pitchFamily="34" charset="-122"/>
                      <a:cs typeface="+mn-ea"/>
                    </a:rPr>
                    <a:t>分</a:t>
                  </a:r>
                  <a:endParaRPr lang="zh-CN" altLang="en-US" sz="2400">
                    <a:latin typeface="微软雅黑 Light" panose="020B0502040204020203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</p:grpSp>
        </p:grpSp>
        <p:grpSp>
          <p:nvGrpSpPr>
            <p:cNvPr id="24" name="组合 23"/>
            <p:cNvGrpSpPr/>
            <p:nvPr/>
          </p:nvGrpSpPr>
          <p:grpSpPr>
            <a:xfrm>
              <a:off x="4927" y="3881"/>
              <a:ext cx="10912" cy="1440"/>
              <a:chOff x="4927" y="3887"/>
              <a:chExt cx="10912" cy="1440"/>
            </a:xfrm>
          </p:grpSpPr>
          <p:sp>
            <p:nvSpPr>
              <p:cNvPr id="1048853" name="Round Diagonal Corner Rectangle 12"/>
              <p:cNvSpPr/>
              <p:nvPr/>
            </p:nvSpPr>
            <p:spPr>
              <a:xfrm>
                <a:off x="4927" y="3887"/>
                <a:ext cx="1440" cy="1440"/>
              </a:xfrm>
              <a:prstGeom prst="round2Diag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6827" y="4237"/>
                <a:ext cx="9012" cy="740"/>
                <a:chOff x="6827" y="4237"/>
                <a:chExt cx="9012" cy="740"/>
              </a:xfrm>
            </p:grpSpPr>
            <p:sp>
              <p:nvSpPr>
                <p:cNvPr id="1048854" name="文本框 13"/>
                <p:cNvSpPr txBox="1"/>
                <p:nvPr/>
              </p:nvSpPr>
              <p:spPr>
                <a:xfrm>
                  <a:off x="6827" y="4245"/>
                  <a:ext cx="4128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l"/>
                  <a:r>
                    <a:rPr lang="zh-CN" altLang="en-US" sz="2400" dirty="0">
                      <a:latin typeface="微软雅黑 Light" panose="020B0502040204020203" pitchFamily="34" charset="-122"/>
                      <a:ea typeface="微软雅黑" panose="020B0503020204020204" pitchFamily="34" charset="-122"/>
                    </a:rPr>
                    <a:t>外国语</a:t>
                  </a:r>
                  <a:endParaRPr lang="zh-CN" altLang="en-US" sz="2400" dirty="0">
                    <a:latin typeface="微软雅黑 Light" panose="020B0502040204020203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4" name="组合 13"/>
                <p:cNvGrpSpPr/>
                <p:nvPr/>
              </p:nvGrpSpPr>
              <p:grpSpPr>
                <a:xfrm>
                  <a:off x="10480" y="4237"/>
                  <a:ext cx="5359" cy="740"/>
                  <a:chOff x="9218" y="6062"/>
                  <a:chExt cx="5360" cy="740"/>
                </a:xfrm>
              </p:grpSpPr>
              <p:sp>
                <p:nvSpPr>
                  <p:cNvPr id="1048855" name="文本框 14"/>
                  <p:cNvSpPr txBox="1"/>
                  <p:nvPr/>
                </p:nvSpPr>
                <p:spPr>
                  <a:xfrm>
                    <a:off x="9218" y="6062"/>
                    <a:ext cx="1487" cy="7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noAutofit/>
                  </a:bodyPr>
                  <a:lstStyle/>
                  <a:p>
                    <a:r>
                      <a:rPr lang="en-US" altLang="zh-CN" sz="2400" dirty="0">
                        <a:latin typeface="微软雅黑 Light" panose="020B0502040204020203" pitchFamily="34" charset="-122"/>
                        <a:ea typeface="微软雅黑" panose="020B0503020204020204" pitchFamily="34" charset="-122"/>
                        <a:cs typeface="+mn-ea"/>
                      </a:rPr>
                      <a:t>100</a:t>
                    </a:r>
                    <a:r>
                      <a:rPr lang="zh-CN" altLang="en-US" sz="2400" dirty="0">
                        <a:latin typeface="微软雅黑 Light" panose="020B0502040204020203" pitchFamily="34" charset="-122"/>
                        <a:ea typeface="微软雅黑" panose="020B0503020204020204" pitchFamily="34" charset="-122"/>
                        <a:cs typeface="+mn-ea"/>
                      </a:rPr>
                      <a:t>分</a:t>
                    </a:r>
                    <a:endParaRPr lang="zh-CN" altLang="en-US" sz="2400" dirty="0">
                      <a:latin typeface="微软雅黑 Light" panose="020B0502040204020203" pitchFamily="34" charset="-122"/>
                      <a:ea typeface="微软雅黑" panose="020B0503020204020204" pitchFamily="34" charset="-122"/>
                      <a:cs typeface="+mn-ea"/>
                    </a:endParaRPr>
                  </a:p>
                </p:txBody>
              </p:sp>
              <p:sp>
                <p:nvSpPr>
                  <p:cNvPr id="1048862" name="文本框 24"/>
                  <p:cNvSpPr txBox="1"/>
                  <p:nvPr/>
                </p:nvSpPr>
                <p:spPr>
                  <a:xfrm>
                    <a:off x="10929" y="6077"/>
                    <a:ext cx="3649" cy="7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noAutofit/>
                  </a:bodyPr>
                  <a:lstStyle/>
                  <a:p>
                    <a:r>
                      <a:rPr lang="zh-CN" altLang="en-US" sz="2400" dirty="0">
                        <a:latin typeface="微软雅黑 Light" panose="020B0502040204020203" pitchFamily="34" charset="-122"/>
                        <a:ea typeface="微软雅黑" panose="020B0503020204020204" pitchFamily="34" charset="-122"/>
                      </a:rPr>
                      <a:t>（英语、日语）</a:t>
                    </a:r>
                    <a:endParaRPr lang="zh-CN" altLang="en-US" sz="2400" dirty="0">
                      <a:latin typeface="微软雅黑 Light" panose="020B0502040204020203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  <p:grpSp>
          <p:nvGrpSpPr>
            <p:cNvPr id="25" name="组合 24"/>
            <p:cNvGrpSpPr/>
            <p:nvPr/>
          </p:nvGrpSpPr>
          <p:grpSpPr>
            <a:xfrm>
              <a:off x="4927" y="5772"/>
              <a:ext cx="11602" cy="1440"/>
              <a:chOff x="4927" y="5775"/>
              <a:chExt cx="11602" cy="1440"/>
            </a:xfrm>
          </p:grpSpPr>
          <p:sp>
            <p:nvSpPr>
              <p:cNvPr id="5" name="Round Diagonal Corner Rectangle 12"/>
              <p:cNvSpPr/>
              <p:nvPr/>
            </p:nvSpPr>
            <p:spPr>
              <a:xfrm>
                <a:off x="4927" y="5775"/>
                <a:ext cx="1440" cy="1440"/>
              </a:xfrm>
              <a:prstGeom prst="round2Diag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6827" y="6125"/>
                <a:ext cx="9702" cy="740"/>
                <a:chOff x="6827" y="6125"/>
                <a:chExt cx="9702" cy="740"/>
              </a:xfrm>
            </p:grpSpPr>
            <p:sp>
              <p:nvSpPr>
                <p:cNvPr id="7" name="文本框 13"/>
                <p:cNvSpPr txBox="1"/>
                <p:nvPr/>
              </p:nvSpPr>
              <p:spPr>
                <a:xfrm>
                  <a:off x="6827" y="6133"/>
                  <a:ext cx="4128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l"/>
                  <a:r>
                    <a:rPr lang="zh-CN" altLang="en-US" sz="2400">
                      <a:latin typeface="微软雅黑 Light" panose="020B0502040204020203" pitchFamily="34" charset="-122"/>
                      <a:ea typeface="微软雅黑" panose="020B0503020204020204" pitchFamily="34" charset="-122"/>
                    </a:rPr>
                    <a:t>业务课一</a:t>
                  </a:r>
                  <a:endParaRPr lang="zh-CN" altLang="en-US" sz="2400">
                    <a:latin typeface="微软雅黑 Light" panose="020B0502040204020203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8" name="组合 7"/>
                <p:cNvGrpSpPr/>
                <p:nvPr/>
              </p:nvGrpSpPr>
              <p:grpSpPr>
                <a:xfrm>
                  <a:off x="10480" y="6125"/>
                  <a:ext cx="6049" cy="740"/>
                  <a:chOff x="9218" y="6062"/>
                  <a:chExt cx="6050" cy="740"/>
                </a:xfrm>
              </p:grpSpPr>
              <p:sp>
                <p:nvSpPr>
                  <p:cNvPr id="9" name="文本框 14"/>
                  <p:cNvSpPr txBox="1"/>
                  <p:nvPr/>
                </p:nvSpPr>
                <p:spPr>
                  <a:xfrm>
                    <a:off x="9218" y="6062"/>
                    <a:ext cx="1487" cy="7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noAutofit/>
                  </a:bodyPr>
                  <a:lstStyle/>
                  <a:p>
                    <a:r>
                      <a:rPr lang="en-US" altLang="zh-CN" sz="2400">
                        <a:latin typeface="微软雅黑 Light" panose="020B0502040204020203" pitchFamily="34" charset="-122"/>
                        <a:ea typeface="微软雅黑" panose="020B0503020204020204" pitchFamily="34" charset="-122"/>
                        <a:cs typeface="+mn-ea"/>
                      </a:rPr>
                      <a:t>150</a:t>
                    </a:r>
                    <a:r>
                      <a:rPr lang="zh-CN" altLang="en-US" sz="2400">
                        <a:latin typeface="微软雅黑 Light" panose="020B0502040204020203" pitchFamily="34" charset="-122"/>
                        <a:ea typeface="微软雅黑" panose="020B0503020204020204" pitchFamily="34" charset="-122"/>
                        <a:cs typeface="+mn-ea"/>
                      </a:rPr>
                      <a:t>分</a:t>
                    </a:r>
                    <a:endParaRPr lang="zh-CN" altLang="en-US" sz="2400">
                      <a:latin typeface="微软雅黑 Light" panose="020B0502040204020203" pitchFamily="34" charset="-122"/>
                      <a:ea typeface="微软雅黑" panose="020B0503020204020204" pitchFamily="34" charset="-122"/>
                      <a:cs typeface="+mn-ea"/>
                    </a:endParaRPr>
                  </a:p>
                </p:txBody>
              </p:sp>
              <p:sp>
                <p:nvSpPr>
                  <p:cNvPr id="15" name="文本框 24"/>
                  <p:cNvSpPr txBox="1"/>
                  <p:nvPr/>
                </p:nvSpPr>
                <p:spPr>
                  <a:xfrm>
                    <a:off x="10929" y="6077"/>
                    <a:ext cx="4339" cy="7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noAutofit/>
                  </a:bodyPr>
                  <a:lstStyle/>
                  <a:p>
                    <a:r>
                      <a:rPr lang="zh-CN" altLang="en-US" sz="2400">
                        <a:latin typeface="微软雅黑 Light" panose="020B0502040204020203" pitchFamily="34" charset="-122"/>
                        <a:ea typeface="微软雅黑" panose="020B0503020204020204" pitchFamily="34" charset="-122"/>
                      </a:rPr>
                      <a:t>（数学、化学</a:t>
                    </a:r>
                    <a:r>
                      <a:rPr lang="en-US" altLang="zh-CN" sz="2400">
                        <a:latin typeface="微软雅黑 Light" panose="020B0502040204020203" pitchFamily="34" charset="-122"/>
                        <a:ea typeface="微软雅黑" panose="020B0503020204020204" pitchFamily="34" charset="-122"/>
                      </a:rPr>
                      <a:t>……</a:t>
                    </a:r>
                    <a:r>
                      <a:rPr lang="zh-CN" altLang="en-US" sz="2400">
                        <a:latin typeface="微软雅黑 Light" panose="020B0502040204020203" pitchFamily="34" charset="-122"/>
                        <a:ea typeface="微软雅黑" panose="020B0503020204020204" pitchFamily="34" charset="-122"/>
                      </a:rPr>
                      <a:t>）</a:t>
                    </a:r>
                    <a:endParaRPr lang="zh-CN" altLang="en-US" sz="2400">
                      <a:latin typeface="微软雅黑 Light" panose="020B0502040204020203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  <p:grpSp>
          <p:nvGrpSpPr>
            <p:cNvPr id="26" name="组合 25"/>
            <p:cNvGrpSpPr/>
            <p:nvPr/>
          </p:nvGrpSpPr>
          <p:grpSpPr>
            <a:xfrm>
              <a:off x="4927" y="7663"/>
              <a:ext cx="11392" cy="1440"/>
              <a:chOff x="4927" y="7663"/>
              <a:chExt cx="11392" cy="1440"/>
            </a:xfrm>
          </p:grpSpPr>
          <p:sp>
            <p:nvSpPr>
              <p:cNvPr id="17" name="Round Diagonal Corner Rectangle 12"/>
              <p:cNvSpPr/>
              <p:nvPr/>
            </p:nvSpPr>
            <p:spPr>
              <a:xfrm>
                <a:off x="4927" y="7663"/>
                <a:ext cx="1440" cy="1440"/>
              </a:xfrm>
              <a:prstGeom prst="round2Diag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4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6827" y="8013"/>
                <a:ext cx="9492" cy="740"/>
                <a:chOff x="6827" y="8013"/>
                <a:chExt cx="9492" cy="740"/>
              </a:xfrm>
            </p:grpSpPr>
            <p:sp>
              <p:nvSpPr>
                <p:cNvPr id="18" name="文本框 13"/>
                <p:cNvSpPr txBox="1"/>
                <p:nvPr/>
              </p:nvSpPr>
              <p:spPr>
                <a:xfrm>
                  <a:off x="6827" y="8021"/>
                  <a:ext cx="4128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l"/>
                  <a:r>
                    <a:rPr lang="zh-CN" altLang="en-US" sz="2400">
                      <a:latin typeface="微软雅黑 Light" panose="020B0502040204020203" pitchFamily="34" charset="-122"/>
                      <a:ea typeface="微软雅黑" panose="020B0503020204020204" pitchFamily="34" charset="-122"/>
                    </a:rPr>
                    <a:t>业务课二</a:t>
                  </a:r>
                  <a:endParaRPr lang="zh-CN" altLang="en-US" sz="2400">
                    <a:latin typeface="微软雅黑 Light" panose="020B0502040204020203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9" name="组合 18"/>
                <p:cNvGrpSpPr/>
                <p:nvPr/>
              </p:nvGrpSpPr>
              <p:grpSpPr>
                <a:xfrm>
                  <a:off x="10480" y="8013"/>
                  <a:ext cx="5839" cy="740"/>
                  <a:chOff x="9218" y="6062"/>
                  <a:chExt cx="5840" cy="740"/>
                </a:xfrm>
              </p:grpSpPr>
              <p:sp>
                <p:nvSpPr>
                  <p:cNvPr id="20" name="文本框 14"/>
                  <p:cNvSpPr txBox="1"/>
                  <p:nvPr/>
                </p:nvSpPr>
                <p:spPr>
                  <a:xfrm>
                    <a:off x="9218" y="6062"/>
                    <a:ext cx="1487" cy="7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noAutofit/>
                  </a:bodyPr>
                  <a:lstStyle/>
                  <a:p>
                    <a:r>
                      <a:rPr lang="en-US" altLang="zh-CN" sz="2400">
                        <a:latin typeface="微软雅黑 Light" panose="020B0502040204020203" pitchFamily="34" charset="-122"/>
                        <a:ea typeface="微软雅黑" panose="020B0503020204020204" pitchFamily="34" charset="-122"/>
                        <a:cs typeface="+mn-ea"/>
                      </a:rPr>
                      <a:t>150</a:t>
                    </a:r>
                    <a:r>
                      <a:rPr lang="zh-CN" altLang="en-US" sz="2400">
                        <a:latin typeface="微软雅黑 Light" panose="020B0502040204020203" pitchFamily="34" charset="-122"/>
                        <a:ea typeface="微软雅黑" panose="020B0503020204020204" pitchFamily="34" charset="-122"/>
                        <a:cs typeface="+mn-ea"/>
                      </a:rPr>
                      <a:t>分</a:t>
                    </a:r>
                    <a:endParaRPr lang="zh-CN" altLang="en-US" sz="2400">
                      <a:latin typeface="微软雅黑 Light" panose="020B0502040204020203" pitchFamily="34" charset="-122"/>
                      <a:ea typeface="微软雅黑" panose="020B0503020204020204" pitchFamily="34" charset="-122"/>
                      <a:cs typeface="+mn-ea"/>
                    </a:endParaRPr>
                  </a:p>
                </p:txBody>
              </p:sp>
              <p:sp>
                <p:nvSpPr>
                  <p:cNvPr id="21" name="文本框 24"/>
                  <p:cNvSpPr txBox="1"/>
                  <p:nvPr/>
                </p:nvSpPr>
                <p:spPr>
                  <a:xfrm>
                    <a:off x="10929" y="6077"/>
                    <a:ext cx="4129" cy="7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noAutofit/>
                  </a:bodyPr>
                  <a:lstStyle/>
                  <a:p>
                    <a:r>
                      <a:rPr lang="zh-CN" altLang="en-US" sz="2400">
                        <a:latin typeface="微软雅黑 Light" panose="020B0502040204020203" pitchFamily="34" charset="-122"/>
                        <a:ea typeface="微软雅黑" panose="020B0503020204020204" pitchFamily="34" charset="-122"/>
                      </a:rPr>
                      <a:t>（统考、非统考）</a:t>
                    </a:r>
                    <a:endParaRPr lang="zh-CN" altLang="en-US" sz="2400">
                      <a:latin typeface="微软雅黑 Light" panose="020B0502040204020203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政治考试内容</a:t>
            </a:r>
            <a:endParaRPr lang="en-US" dirty="0"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1936288" y="1099235"/>
            <a:ext cx="0" cy="5065776"/>
          </a:xfrm>
          <a:prstGeom prst="line">
            <a:avLst/>
          </a:prstGeom>
          <a:ln w="25400">
            <a:gradFill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378876" y="969210"/>
            <a:ext cx="0" cy="5065776"/>
          </a:xfrm>
          <a:prstGeom prst="line">
            <a:avLst/>
          </a:prstGeom>
          <a:ln w="25400">
            <a:gradFill>
              <a:gsLst>
                <a:gs pos="0">
                  <a:schemeClr val="accent2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511930" y="1642742"/>
            <a:ext cx="3971009" cy="1547698"/>
            <a:chOff x="1511930" y="1642742"/>
            <a:chExt cx="3971009" cy="1547698"/>
          </a:xfrm>
        </p:grpSpPr>
        <p:sp>
          <p:nvSpPr>
            <p:cNvPr id="4" name="文本框 3"/>
            <p:cNvSpPr txBox="1"/>
            <p:nvPr/>
          </p:nvSpPr>
          <p:spPr>
            <a:xfrm>
              <a:off x="2097397" y="1642742"/>
              <a:ext cx="3385542" cy="369332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l"/>
              <a:r>
                <a:rPr lang="zh-CN" altLang="en-US" sz="2400" b="0" kern="1200" cap="none" spc="0" dirty="0">
                  <a:ln w="1905"/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马克思主义基本原理概论</a:t>
              </a:r>
              <a:endParaRPr lang="zh-CN" altLang="en-US" sz="2400" b="0" kern="1200" cap="none" spc="0" dirty="0">
                <a:ln w="1905"/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097397" y="1991457"/>
              <a:ext cx="2308324" cy="1198983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l" fontAlgn="auto">
                <a:lnSpc>
                  <a:spcPct val="150000"/>
                </a:lnSpc>
              </a:pPr>
              <a:r>
                <a:rPr lang="zh-CN" altLang="en-US" sz="1800" b="0" kern="1200" cap="none" spc="0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马克思主义哲学</a:t>
              </a:r>
              <a:endParaRPr lang="zh-CN" altLang="en-US" sz="1800" b="0" kern="1200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zh-CN" altLang="en-US" sz="1800" b="0" kern="1200" cap="none" spc="0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马克思主义政治经济学</a:t>
              </a:r>
              <a:endParaRPr lang="zh-CN" altLang="en-US" sz="1800" b="0" kern="1200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zh-CN" altLang="en-US" sz="1800" b="0" kern="1200" cap="none" spc="0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科学社会主义</a:t>
              </a:r>
              <a:endParaRPr lang="zh-CN" altLang="en-US" sz="1800" b="0" kern="1200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511930" y="1676798"/>
              <a:ext cx="300666" cy="2892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1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865739" y="1763320"/>
              <a:ext cx="141097" cy="1410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1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516390" y="2111778"/>
              <a:ext cx="291747" cy="161583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1050" b="0" kern="1200" cap="none" spc="0" dirty="0">
                  <a:ln w="1905"/>
                  <a:latin typeface="+mn-ea"/>
                </a:rPr>
                <a:t>2</a:t>
              </a:r>
              <a:r>
                <a:rPr lang="en-US" altLang="zh-CN" sz="1050" b="0" kern="1200" cap="none" spc="0" dirty="0">
                  <a:ln w="1905"/>
                  <a:latin typeface="+mn-ea"/>
                </a:rPr>
                <a:t>4</a:t>
              </a:r>
              <a:r>
                <a:rPr lang="zh-CN" altLang="en-US" sz="1050" b="0" kern="1200" cap="none" spc="0" dirty="0">
                  <a:ln w="1905"/>
                  <a:latin typeface="+mn-ea"/>
                </a:rPr>
                <a:t>分</a:t>
              </a:r>
              <a:endParaRPr lang="en-US" sz="1050" dirty="0">
                <a:latin typeface="+mn-ea"/>
              </a:endParaRPr>
            </a:p>
          </p:txBody>
        </p:sp>
        <p:sp>
          <p:nvSpPr>
            <p:cNvPr id="54" name="不完整圆 53"/>
            <p:cNvSpPr/>
            <p:nvPr/>
          </p:nvSpPr>
          <p:spPr>
            <a:xfrm>
              <a:off x="1514023" y="1662586"/>
              <a:ext cx="296480" cy="285094"/>
            </a:xfrm>
            <a:prstGeom prst="pie">
              <a:avLst>
                <a:gd name="adj1" fmla="val 16306004"/>
                <a:gd name="adj2" fmla="val 2122856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521786" y="3616932"/>
            <a:ext cx="4909122" cy="1512278"/>
            <a:chOff x="1506464" y="3639595"/>
            <a:chExt cx="4909122" cy="1512278"/>
          </a:xfrm>
        </p:grpSpPr>
        <p:sp>
          <p:nvSpPr>
            <p:cNvPr id="10" name="文本框 9"/>
            <p:cNvSpPr txBox="1"/>
            <p:nvPr/>
          </p:nvSpPr>
          <p:spPr>
            <a:xfrm>
              <a:off x="2106714" y="3639595"/>
              <a:ext cx="4308872" cy="738664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l"/>
              <a:r>
                <a:rPr lang="zh-CN" altLang="en-US" sz="2400" b="0" kern="1200" cap="none" spc="0" dirty="0">
                  <a:ln w="1905"/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毛泽东思想和</a:t>
              </a:r>
              <a:endParaRPr lang="zh-CN" altLang="en-US" sz="2400" b="0" kern="1200" cap="none" spc="0" dirty="0">
                <a:ln w="1905"/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  <a:p>
              <a:pPr algn="l"/>
              <a:r>
                <a:rPr lang="zh-CN" altLang="en-US" sz="2400" b="0" kern="1200" cap="none" spc="0" dirty="0">
                  <a:ln w="1905"/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中国特色社会主义理论体系概论</a:t>
              </a:r>
              <a:endParaRPr lang="zh-CN" altLang="en-US" sz="2400" b="0" kern="1200" cap="none" spc="0" dirty="0">
                <a:ln w="1905"/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113233" y="4368389"/>
              <a:ext cx="3231654" cy="783484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l" fontAlgn="auto">
                <a:lnSpc>
                  <a:spcPct val="150000"/>
                </a:lnSpc>
              </a:pPr>
              <a:r>
                <a:rPr lang="zh-CN" altLang="en-US" sz="1800" b="0" kern="1200" cap="none" spc="0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毛泽东思想概论</a:t>
              </a:r>
              <a:endParaRPr lang="zh-CN" altLang="en-US" sz="1800" b="0" kern="1200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zh-CN" altLang="en-US" sz="1800" b="0" kern="1200" cap="none" spc="0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中国特色社会主义理论体系概论</a:t>
              </a:r>
              <a:endParaRPr lang="zh-CN" altLang="en-US" sz="1800" b="0" kern="1200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874904" y="3750922"/>
              <a:ext cx="141097" cy="1410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1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522802" y="4020973"/>
              <a:ext cx="278923" cy="153888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sz="1000" b="0" kern="1200" cap="none" spc="0" dirty="0">
                  <a:ln w="1905"/>
                  <a:latin typeface="+mn-ea"/>
                </a:rPr>
                <a:t>30</a:t>
              </a:r>
              <a:r>
                <a:rPr lang="zh-CN" altLang="en-US" sz="1000" b="0" kern="1200" cap="none" spc="0" dirty="0">
                  <a:ln w="1905"/>
                  <a:latin typeface="+mn-ea"/>
                </a:rPr>
                <a:t>分</a:t>
              </a:r>
              <a:endParaRPr lang="en-US" sz="1000" dirty="0">
                <a:latin typeface="+mn-ea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506464" y="3644756"/>
              <a:ext cx="311598" cy="3117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1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7" name="不完整圆 56"/>
            <p:cNvSpPr/>
            <p:nvPr/>
          </p:nvSpPr>
          <p:spPr>
            <a:xfrm>
              <a:off x="1508227" y="3643844"/>
              <a:ext cx="308072" cy="308072"/>
            </a:xfrm>
            <a:prstGeom prst="pie">
              <a:avLst>
                <a:gd name="adj1" fmla="val 16306004"/>
                <a:gd name="adj2" fmla="val 209774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932021" y="1652550"/>
            <a:ext cx="3085278" cy="706893"/>
            <a:chOff x="6932021" y="1652550"/>
            <a:chExt cx="3085278" cy="706893"/>
          </a:xfrm>
        </p:grpSpPr>
        <p:sp>
          <p:nvSpPr>
            <p:cNvPr id="14" name="文本框 13"/>
            <p:cNvSpPr txBox="1"/>
            <p:nvPr/>
          </p:nvSpPr>
          <p:spPr>
            <a:xfrm>
              <a:off x="7555086" y="1652550"/>
              <a:ext cx="2462213" cy="369332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l"/>
              <a:r>
                <a:rPr lang="zh-CN" altLang="en-US" sz="2400" b="0" kern="1200" cap="none" spc="0" dirty="0">
                  <a:ln w="1905"/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中国近现代史纲要</a:t>
              </a:r>
              <a:endParaRPr lang="zh-CN" altLang="en-US" sz="2400" b="0" kern="1200" cap="none" spc="0" dirty="0">
                <a:ln w="1905"/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540063" y="1991457"/>
              <a:ext cx="1846659" cy="367986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800" b="0" kern="1200" cap="none" spc="0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中国近现代史纲要</a:t>
              </a:r>
              <a:endParaRPr lang="zh-CN" altLang="en-US" sz="1800" b="0" kern="1200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7308327" y="1766668"/>
              <a:ext cx="141097" cy="1410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1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948359" y="2125621"/>
              <a:ext cx="278923" cy="153888"/>
            </a:xfrm>
            <a:prstGeom prst="rect">
              <a:avLst/>
            </a:prstGeom>
            <a:noFill/>
            <a:effectLst/>
          </p:spPr>
          <p:txBody>
            <a:bodyPr wrap="none" lIns="0" tIns="0" rIns="0" bIns="0">
              <a:noAutofit/>
            </a:bodyPr>
            <a:lstStyle/>
            <a:p>
              <a:r>
                <a:rPr lang="en-US" altLang="zh-CN" sz="1000" b="0" kern="1200" cap="none" spc="0" dirty="0">
                  <a:ln w="1905"/>
                  <a:latin typeface="+mn-ea"/>
                </a:rPr>
                <a:t>14</a:t>
              </a:r>
              <a:r>
                <a:rPr lang="zh-CN" altLang="en-US" sz="1000" b="0" kern="1200" cap="none" spc="0" dirty="0">
                  <a:ln w="1905"/>
                  <a:latin typeface="+mn-ea"/>
                </a:rPr>
                <a:t>分</a:t>
              </a:r>
              <a:endParaRPr lang="en-US" sz="1000" dirty="0">
                <a:latin typeface="+mn-ea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6932021" y="1681340"/>
              <a:ext cx="311598" cy="3117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1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不完整圆 58"/>
            <p:cNvSpPr/>
            <p:nvPr/>
          </p:nvSpPr>
          <p:spPr>
            <a:xfrm>
              <a:off x="6933784" y="1683180"/>
              <a:ext cx="308072" cy="308072"/>
            </a:xfrm>
            <a:prstGeom prst="pie">
              <a:avLst>
                <a:gd name="adj1" fmla="val 16306004"/>
                <a:gd name="adj2" fmla="val 1932865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932021" y="2692032"/>
            <a:ext cx="4008607" cy="1139908"/>
            <a:chOff x="6932021" y="2715478"/>
            <a:chExt cx="4008607" cy="1139908"/>
          </a:xfrm>
        </p:grpSpPr>
        <p:sp>
          <p:nvSpPr>
            <p:cNvPr id="21" name="文本框 20"/>
            <p:cNvSpPr txBox="1"/>
            <p:nvPr/>
          </p:nvSpPr>
          <p:spPr>
            <a:xfrm>
              <a:off x="7555086" y="2715478"/>
              <a:ext cx="3385542" cy="369332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marL="0" algn="l" defTabSz="914400" rtl="0" eaLnBrk="1" latinLnBrk="0" hangingPunct="1">
                <a:spcAft>
                  <a:spcPts val="0"/>
                </a:spcAft>
                <a:tabLst>
                  <a:tab pos="2152650" algn="l"/>
                </a:tabLst>
              </a:pPr>
              <a:r>
                <a:rPr lang="zh-CN" altLang="en-US" sz="2400" b="0" kern="1200" cap="none" spc="0" dirty="0">
                  <a:ln w="1905"/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思想道德修养与法律基础</a:t>
              </a:r>
              <a:endParaRPr lang="zh-CN" altLang="en-US" sz="2400" b="0" kern="1200" cap="none" spc="0" dirty="0">
                <a:ln w="1905"/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555086" y="3071902"/>
              <a:ext cx="1461913" cy="78348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algn="l" defTabSz="914400" rtl="0" fontAlgn="auto">
                <a:lnSpc>
                  <a:spcPct val="150000"/>
                </a:lnSpc>
              </a:pPr>
              <a:r>
                <a:rPr lang="zh-CN" altLang="en-US" sz="1800" b="0" kern="1200" cap="none" spc="0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思想道德修养</a:t>
              </a:r>
              <a:endParaRPr lang="zh-CN" altLang="en-US" sz="1800" b="0" kern="1200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  <a:p>
              <a:pPr marL="0" algn="l" defTabSz="914400" rtl="0" fontAlgn="auto">
                <a:lnSpc>
                  <a:spcPct val="150000"/>
                </a:lnSpc>
              </a:pPr>
              <a:r>
                <a:rPr lang="zh-CN" altLang="en-US" sz="1800" b="0" kern="1200" cap="none" spc="0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法律基础</a:t>
              </a:r>
              <a:endParaRPr lang="zh-CN" altLang="en-US" sz="1800" b="0" kern="1200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302158" y="2827628"/>
              <a:ext cx="141097" cy="1410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1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947656" y="3218276"/>
              <a:ext cx="280328" cy="15992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noAutofit/>
            </a:bodyPr>
            <a:lstStyle/>
            <a:p>
              <a:r>
                <a:rPr lang="en-US" altLang="en-US" sz="1000" b="0" kern="1200" cap="none" spc="0" dirty="0">
                  <a:ln w="1905"/>
                  <a:latin typeface="+mn-ea"/>
                </a:rPr>
                <a:t>1</a:t>
              </a:r>
              <a:r>
                <a:rPr lang="en-US" altLang="zh-CN" sz="1000" b="0" kern="1200" cap="none" spc="0" dirty="0">
                  <a:ln w="1905"/>
                  <a:latin typeface="+mn-ea"/>
                </a:rPr>
                <a:t>6</a:t>
              </a:r>
              <a:r>
                <a:rPr lang="zh-CN" altLang="en-US" sz="1000" b="0" kern="1200" cap="none" spc="0" dirty="0">
                  <a:ln w="1905"/>
                  <a:latin typeface="+mn-ea"/>
                </a:rPr>
                <a:t>分</a:t>
              </a:r>
              <a:endParaRPr lang="en-US" sz="1000" dirty="0">
                <a:latin typeface="+mn-ea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6932021" y="2773164"/>
              <a:ext cx="311598" cy="3117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1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1" name="不完整圆 60"/>
            <p:cNvSpPr/>
            <p:nvPr/>
          </p:nvSpPr>
          <p:spPr>
            <a:xfrm>
              <a:off x="6933784" y="2772252"/>
              <a:ext cx="308072" cy="308072"/>
            </a:xfrm>
            <a:prstGeom prst="pie">
              <a:avLst>
                <a:gd name="adj1" fmla="val 16306004"/>
                <a:gd name="adj2" fmla="val 1966688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932021" y="4164529"/>
            <a:ext cx="3393054" cy="1522148"/>
            <a:chOff x="6932021" y="4164529"/>
            <a:chExt cx="3393054" cy="1522148"/>
          </a:xfrm>
        </p:grpSpPr>
        <p:sp>
          <p:nvSpPr>
            <p:cNvPr id="27" name="文本框 26"/>
            <p:cNvSpPr txBox="1"/>
            <p:nvPr/>
          </p:nvSpPr>
          <p:spPr>
            <a:xfrm>
              <a:off x="7555086" y="4164529"/>
              <a:ext cx="2769989" cy="738664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marL="0" algn="l" defTabSz="914400" rtl="0" eaLnBrk="1" latinLnBrk="0" hangingPunct="1"/>
              <a:r>
                <a:rPr lang="zh-CN" altLang="en-US" sz="2400" b="0" kern="1200" cap="none" spc="0" dirty="0">
                  <a:ln w="1905"/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形势与政策以及</a:t>
              </a:r>
              <a:endParaRPr lang="en-US" altLang="zh-CN" sz="2400" dirty="0">
                <a:ln w="1905"/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  <a:p>
              <a:pPr marL="0" algn="l" defTabSz="914400" rtl="0" eaLnBrk="1" latinLnBrk="0" hangingPunct="1"/>
              <a:r>
                <a:rPr lang="zh-CN" altLang="en-US" sz="2400" b="0" kern="1200" cap="none" spc="0" dirty="0">
                  <a:ln w="1905"/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当代世界经济与政治</a:t>
              </a:r>
              <a:endParaRPr lang="zh-CN" altLang="en-US" sz="2400" b="0" kern="1200" cap="none" spc="0" dirty="0">
                <a:ln w="1905"/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555086" y="4903193"/>
              <a:ext cx="2077492" cy="783484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marL="0" algn="l" defTabSz="914400" rtl="0" fontAlgn="auto">
                <a:lnSpc>
                  <a:spcPct val="150000"/>
                </a:lnSpc>
              </a:pPr>
              <a:r>
                <a:rPr lang="zh-CN" altLang="en-US" sz="1800" b="0" kern="1200" cap="none" spc="0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形势与政策</a:t>
              </a:r>
              <a:endParaRPr lang="zh-CN" altLang="en-US" sz="1800" b="0" kern="1200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  <a:p>
              <a:pPr marL="0" algn="l" defTabSz="914400" rtl="0" fontAlgn="auto">
                <a:lnSpc>
                  <a:spcPct val="150000"/>
                </a:lnSpc>
              </a:pPr>
              <a:r>
                <a:rPr lang="zh-CN" altLang="en-US" sz="1800" b="0" kern="1200" cap="none" spc="0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当代世界经济与政治</a:t>
              </a:r>
              <a:endParaRPr lang="zh-CN" altLang="en-US" sz="1800" b="0" kern="1200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7302158" y="4300653"/>
              <a:ext cx="141097" cy="1410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1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933787" y="4637177"/>
              <a:ext cx="308067" cy="153263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noAutofit/>
            </a:bodyPr>
            <a:lstStyle/>
            <a:p>
              <a:r>
                <a:rPr lang="en-US" altLang="en-US" sz="1000" b="0" kern="1200" cap="none" spc="0" dirty="0">
                  <a:ln w="1905"/>
                  <a:latin typeface="+mn-ea"/>
                </a:rPr>
                <a:t>16</a:t>
              </a:r>
              <a:r>
                <a:rPr lang="zh-CN" altLang="en-US" sz="1000" b="0" kern="1200" cap="none" spc="0" dirty="0">
                  <a:ln w="1905"/>
                  <a:latin typeface="+mn-ea"/>
                </a:rPr>
                <a:t>分</a:t>
              </a:r>
              <a:endParaRPr lang="en-US" sz="1000" dirty="0">
                <a:latin typeface="+mn-ea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6932021" y="4215325"/>
              <a:ext cx="311598" cy="3117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1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5" name="不完整圆 64"/>
            <p:cNvSpPr/>
            <p:nvPr/>
          </p:nvSpPr>
          <p:spPr>
            <a:xfrm>
              <a:off x="6933784" y="4216387"/>
              <a:ext cx="308072" cy="308072"/>
            </a:xfrm>
            <a:prstGeom prst="pie">
              <a:avLst>
                <a:gd name="adj1" fmla="val 16306004"/>
                <a:gd name="adj2" fmla="val 1966688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英语考试题型</a:t>
            </a:r>
            <a:endParaRPr lang="zh-CN" altLang="en-US" dirty="0"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983422" y="1527125"/>
          <a:ext cx="8225156" cy="43427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2105978"/>
                <a:gridCol w="3073400"/>
                <a:gridCol w="3045778"/>
              </a:tblGrid>
              <a:tr h="605155">
                <a:tc>
                  <a:txBody>
                    <a:bodyPr/>
                    <a:lstStyle/>
                    <a:p>
                      <a:pPr marL="0" algn="ctr" defTabSz="742950" rtl="0" eaLnBrk="1" latinLnBrk="0" hangingPunct="1">
                        <a:buNone/>
                      </a:pPr>
                      <a:r>
                        <a:rPr lang="zh-CN" altLang="en-US" sz="2400" b="1" kern="1200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+mn-cs"/>
                        </a:rPr>
                        <a:t>题型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英语一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6" marR="91426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英语二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6" marR="91426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833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完型填空</a:t>
                      </a:r>
                      <a:endParaRPr lang="en-US" sz="1400" dirty="0"/>
                    </a:p>
                  </a:txBody>
                  <a:tcPr marL="216000" marR="91426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分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6" marR="91426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分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6" marR="91426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515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传统阅读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6000" marR="91426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分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6" marR="91426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分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6" marR="91426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45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新题型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6000" marR="91426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分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6" marR="91426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分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6" marR="91426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769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翻译（英译汉）</a:t>
                      </a:r>
                      <a:endParaRPr lang="en-US" sz="1400" dirty="0"/>
                    </a:p>
                  </a:txBody>
                  <a:tcPr marL="216000" marR="91426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分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6" marR="91426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分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6" marR="91426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515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小作文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6000" marR="91426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分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6" marR="91426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分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6" marR="91426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0675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大作文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6000" marR="91426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分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6" marR="91426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分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6" marR="91426" marT="45724" marB="457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980046" y="1339548"/>
          <a:ext cx="3338897" cy="474121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3338897"/>
              </a:tblGrid>
              <a:tr h="6574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600" b="1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英语一</a:t>
                      </a:r>
                      <a:endParaRPr lang="zh-CN" altLang="en-US" sz="2600" b="1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9324" marR="99324" marT="49674" marB="4967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65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0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分</a:t>
                      </a:r>
                      <a:endParaRPr lang="zh-CN" altLang="en-US" sz="2000" b="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9324" marR="99324" marT="49674" marB="4967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71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0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分</a:t>
                      </a:r>
                      <a:endParaRPr lang="zh-CN" altLang="en-US" sz="2000" b="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9324" marR="99324" marT="49674" marB="4967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5642"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分</a:t>
                      </a:r>
                      <a:endParaRPr lang="zh-CN" altLang="en-US" sz="2000" b="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9324" marR="99324" marT="49674" marB="4967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6391"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分</a:t>
                      </a:r>
                      <a:endParaRPr lang="zh-CN" altLang="en-US" sz="2000" b="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9324" marR="99324" marT="49674" marB="4967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6392"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分</a:t>
                      </a:r>
                      <a:endParaRPr lang="zh-CN" altLang="en-US" sz="2000" b="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9324" marR="99324" marT="49674" marB="4967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21619">
                <a:tc>
                  <a:txBody>
                    <a:bodyPr/>
                    <a:lstStyle/>
                    <a:p>
                      <a:pPr marL="0" marR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2000" b="0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分</a:t>
                      </a:r>
                      <a:endParaRPr lang="zh-CN" altLang="en-US" sz="2000" b="0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9324" marR="99324" marT="49674" marB="4967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1" name="直角三角形 10"/>
          <p:cNvSpPr/>
          <p:nvPr/>
        </p:nvSpPr>
        <p:spPr>
          <a:xfrm>
            <a:off x="7318943" y="1339548"/>
            <a:ext cx="132283" cy="2108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直角三角形 12"/>
          <p:cNvSpPr/>
          <p:nvPr/>
        </p:nvSpPr>
        <p:spPr>
          <a:xfrm flipV="1">
            <a:off x="7318943" y="5869890"/>
            <a:ext cx="132283" cy="2108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数学考试内容</a:t>
            </a:r>
            <a:endParaRPr lang="en-US" dirty="0"/>
          </a:p>
        </p:txBody>
      </p:sp>
      <p:graphicFrame>
        <p:nvGraphicFramePr>
          <p:cNvPr id="11" name="图表 10"/>
          <p:cNvGraphicFramePr/>
          <p:nvPr/>
        </p:nvGraphicFramePr>
        <p:xfrm>
          <a:off x="1256870" y="1802173"/>
          <a:ext cx="2855209" cy="274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2" name="图表 11"/>
          <p:cNvGraphicFramePr/>
          <p:nvPr/>
        </p:nvGraphicFramePr>
        <p:xfrm>
          <a:off x="7089284" y="1802173"/>
          <a:ext cx="2855209" cy="274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图表 12"/>
          <p:cNvGraphicFramePr/>
          <p:nvPr/>
        </p:nvGraphicFramePr>
        <p:xfrm>
          <a:off x="4173077" y="1802173"/>
          <a:ext cx="2855209" cy="274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4" name="组合 33"/>
          <p:cNvGrpSpPr/>
          <p:nvPr/>
        </p:nvGrpSpPr>
        <p:grpSpPr>
          <a:xfrm>
            <a:off x="10005491" y="3172821"/>
            <a:ext cx="648251" cy="215444"/>
            <a:chOff x="10005491" y="3172821"/>
            <a:chExt cx="648251" cy="215444"/>
          </a:xfrm>
        </p:grpSpPr>
        <p:sp>
          <p:nvSpPr>
            <p:cNvPr id="14" name="矩形: 对角圆角 13"/>
            <p:cNvSpPr/>
            <p:nvPr/>
          </p:nvSpPr>
          <p:spPr>
            <a:xfrm>
              <a:off x="10005491" y="3223982"/>
              <a:ext cx="113122" cy="113122"/>
            </a:xfrm>
            <a:prstGeom prst="round2Diag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192077" y="3172821"/>
              <a:ext cx="461665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/>
                <a:t>高数</a:t>
              </a:r>
              <a:endParaRPr lang="en-US" sz="1400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005491" y="3678964"/>
            <a:ext cx="643663" cy="215444"/>
            <a:chOff x="10005491" y="3648186"/>
            <a:chExt cx="643663" cy="215444"/>
          </a:xfrm>
        </p:grpSpPr>
        <p:sp>
          <p:nvSpPr>
            <p:cNvPr id="15" name="矩形: 对角圆角 14"/>
            <p:cNvSpPr/>
            <p:nvPr/>
          </p:nvSpPr>
          <p:spPr>
            <a:xfrm>
              <a:off x="10005491" y="3699347"/>
              <a:ext cx="113122" cy="113122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187489" y="3648186"/>
              <a:ext cx="461665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/>
                <a:t>线代</a:t>
              </a:r>
              <a:endParaRPr lang="en-US" sz="1400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005491" y="4185106"/>
            <a:ext cx="929639" cy="215444"/>
            <a:chOff x="10005491" y="4123551"/>
            <a:chExt cx="929639" cy="215444"/>
          </a:xfrm>
        </p:grpSpPr>
        <p:sp>
          <p:nvSpPr>
            <p:cNvPr id="16" name="矩形: 对角圆角 15"/>
            <p:cNvSpPr/>
            <p:nvPr/>
          </p:nvSpPr>
          <p:spPr>
            <a:xfrm>
              <a:off x="10005491" y="4174712"/>
              <a:ext cx="113122" cy="113122"/>
            </a:xfrm>
            <a:prstGeom prst="round2Diag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195504" y="4123551"/>
              <a:ext cx="73962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zh-CN" altLang="en-US" sz="1400" dirty="0"/>
                <a:t>概率论</a:t>
              </a:r>
              <a:endParaRPr lang="en-US" sz="1400" dirty="0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314661" y="4611498"/>
            <a:ext cx="73962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zh-CN" altLang="en-US" dirty="0"/>
              <a:t>数学一</a:t>
            </a:r>
            <a:endParaRPr 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5230868" y="4611498"/>
            <a:ext cx="73962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zh-CN" altLang="en-US" dirty="0"/>
              <a:t>数学二</a:t>
            </a:r>
            <a:endParaRPr 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8147075" y="4611498"/>
            <a:ext cx="73962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zh-CN" altLang="en-US" dirty="0"/>
              <a:t>数学三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/>
              <a:t>为什么考研</a:t>
            </a:r>
            <a:endParaRPr lang="zh-CN" altLang="zh-CN"/>
          </a:p>
        </p:txBody>
      </p:sp>
      <p:grpSp>
        <p:nvGrpSpPr>
          <p:cNvPr id="59" name="组合 58"/>
          <p:cNvGrpSpPr/>
          <p:nvPr/>
        </p:nvGrpSpPr>
        <p:grpSpPr>
          <a:xfrm>
            <a:off x="6280150" y="3693160"/>
            <a:ext cx="3914140" cy="1523365"/>
            <a:chOff x="10207" y="6270"/>
            <a:chExt cx="6164" cy="2399"/>
          </a:xfrm>
        </p:grpSpPr>
        <p:sp>
          <p:nvSpPr>
            <p:cNvPr id="22" name="梯形 21"/>
            <p:cNvSpPr/>
            <p:nvPr>
              <p:custDataLst>
                <p:tags r:id="rId1"/>
              </p:custDataLst>
            </p:nvPr>
          </p:nvSpPr>
          <p:spPr>
            <a:xfrm rot="10800000">
              <a:off x="10207" y="8385"/>
              <a:ext cx="6165" cy="285"/>
            </a:xfrm>
            <a:prstGeom prst="trapezoid">
              <a:avLst>
                <a:gd name="adj" fmla="val 196907"/>
              </a:avLst>
            </a:pr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3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kern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ea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0207" y="6270"/>
              <a:ext cx="6164" cy="2114"/>
              <a:chOff x="10207" y="6270"/>
              <a:chExt cx="6164" cy="2114"/>
            </a:xfrm>
          </p:grpSpPr>
          <p:sp>
            <p:nvSpPr>
              <p:cNvPr id="21" name="圆角矩形 10"/>
              <p:cNvSpPr/>
              <p:nvPr/>
            </p:nvSpPr>
            <p:spPr>
              <a:xfrm>
                <a:off x="10207" y="6270"/>
                <a:ext cx="6165" cy="2115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27000" algn="ctr" rotWithShape="0">
                  <a:schemeClr val="accent1">
                    <a:lumMod val="50000"/>
                    <a:alpha val="25000"/>
                  </a:schemeClr>
                </a:outerShdw>
              </a:effectLst>
            </p:spPr>
            <p:txBody>
              <a:bodyPr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电商体量增速迅猛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11194" y="6766"/>
                <a:ext cx="4191" cy="1124"/>
                <a:chOff x="10468" y="6766"/>
                <a:chExt cx="4191" cy="1124"/>
              </a:xfrm>
            </p:grpSpPr>
            <p:grpSp>
              <p:nvGrpSpPr>
                <p:cNvPr id="46" name="组合 45"/>
                <p:cNvGrpSpPr/>
                <p:nvPr/>
              </p:nvGrpSpPr>
              <p:grpSpPr>
                <a:xfrm>
                  <a:off x="11851" y="6768"/>
                  <a:ext cx="2808" cy="1120"/>
                  <a:chOff x="11851" y="6642"/>
                  <a:chExt cx="2808" cy="1120"/>
                </a:xfrm>
              </p:grpSpPr>
              <p:sp>
                <p:nvSpPr>
                  <p:cNvPr id="23" name="文本框 22"/>
                  <p:cNvSpPr txBox="1"/>
                  <p:nvPr/>
                </p:nvSpPr>
                <p:spPr>
                  <a:xfrm>
                    <a:off x="11851" y="6642"/>
                    <a:ext cx="1920" cy="5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t">
                    <a:noAutofit/>
                  </a:bodyPr>
                  <a:lstStyle/>
                  <a:p>
                    <a:pPr lvl="0" algn="l">
                      <a:buClrTx/>
                      <a:buSzTx/>
                      <a:buFontTx/>
                    </a:pPr>
                    <a:r>
                      <a:rPr lang="zh-CN" altLang="en-US" sz="2400" b="1" dirty="0">
                        <a:solidFill>
                          <a:schemeClr val="accent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+mn-ea"/>
                      </a:rPr>
                      <a:t>爱情万岁</a:t>
                    </a:r>
                    <a:endParaRPr lang="zh-CN" altLang="en-US" sz="2400" b="1" dirty="0">
                      <a:solidFill>
                        <a:schemeClr val="accent1"/>
                      </a:solidFill>
                      <a:latin typeface="微软雅黑 Light" panose="020B0502040204020203" pitchFamily="34" charset="-122"/>
                      <a:ea typeface="微软雅黑" panose="020B0503020204020204" pitchFamily="34" charset="-122"/>
                      <a:sym typeface="+mn-ea"/>
                    </a:endParaRPr>
                  </a:p>
                </p:txBody>
              </p:sp>
              <p:sp>
                <p:nvSpPr>
                  <p:cNvPr id="24" name="文本框 23"/>
                  <p:cNvSpPr txBox="1"/>
                  <p:nvPr/>
                </p:nvSpPr>
                <p:spPr>
                  <a:xfrm>
                    <a:off x="11851" y="7326"/>
                    <a:ext cx="2808" cy="43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lvl="0" algn="dist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defRPr/>
                    </a:pPr>
                    <a:r>
                      <a:rPr lang="zh-CN" altLang="en-US" dirty="0">
                        <a:solidFill>
                          <a:schemeClr val="dk1"/>
                        </a:solidFill>
                        <a:ea typeface="+mn-lt"/>
                        <a:sym typeface="+mn-ea"/>
                      </a:rPr>
                      <a:t>和TA能够在一起</a:t>
                    </a:r>
                    <a:endParaRPr lang="zh-CN" altLang="en-US" dirty="0">
                      <a:solidFill>
                        <a:schemeClr val="dk1"/>
                      </a:solidFill>
                      <a:ea typeface="+mn-lt"/>
                      <a:sym typeface="+mn-ea"/>
                    </a:endParaRPr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10468" y="6766"/>
                  <a:ext cx="1124" cy="1124"/>
                  <a:chOff x="10468" y="6683"/>
                  <a:chExt cx="1124" cy="1124"/>
                </a:xfrm>
              </p:grpSpPr>
              <p:sp>
                <p:nvSpPr>
                  <p:cNvPr id="25" name="椭圆 24"/>
                  <p:cNvSpPr/>
                  <p:nvPr/>
                </p:nvSpPr>
                <p:spPr>
                  <a:xfrm>
                    <a:off x="10468" y="6683"/>
                    <a:ext cx="1125" cy="112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l"/>
                    <a:endParaRPr lang="zh-CN" altLang="en-US" sz="160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83" name="Health_E95E" title="Icon of a heart with a heartbeat monitor line through the middle"/>
                  <p:cNvSpPr>
                    <a:spLocks noChangeAspect="1"/>
                  </p:cNvSpPr>
                  <p:nvPr/>
                </p:nvSpPr>
                <p:spPr bwMode="auto">
                  <a:xfrm>
                    <a:off x="10703" y="6968"/>
                    <a:ext cx="655" cy="555"/>
                  </a:xfrm>
                  <a:custGeom>
                    <a:avLst/>
                    <a:gdLst>
                      <a:gd name="T0" fmla="*/ 36 w 3778"/>
                      <a:gd name="T1" fmla="*/ 1130 h 3199"/>
                      <a:gd name="T2" fmla="*/ 19 w 3778"/>
                      <a:gd name="T3" fmla="*/ 1010 h 3199"/>
                      <a:gd name="T4" fmla="*/ 291 w 3778"/>
                      <a:gd name="T5" fmla="*/ 276 h 3199"/>
                      <a:gd name="T6" fmla="*/ 958 w 3778"/>
                      <a:gd name="T7" fmla="*/ 0 h 3199"/>
                      <a:gd name="T8" fmla="*/ 1624 w 3778"/>
                      <a:gd name="T9" fmla="*/ 276 h 3199"/>
                      <a:gd name="T10" fmla="*/ 1895 w 3778"/>
                      <a:gd name="T11" fmla="*/ 547 h 3199"/>
                      <a:gd name="T12" fmla="*/ 2166 w 3778"/>
                      <a:gd name="T13" fmla="*/ 276 h 3199"/>
                      <a:gd name="T14" fmla="*/ 2833 w 3778"/>
                      <a:gd name="T15" fmla="*/ 0 h 3199"/>
                      <a:gd name="T16" fmla="*/ 3499 w 3778"/>
                      <a:gd name="T17" fmla="*/ 276 h 3199"/>
                      <a:gd name="T18" fmla="*/ 3771 w 3778"/>
                      <a:gd name="T19" fmla="*/ 906 h 3199"/>
                      <a:gd name="T20" fmla="*/ 3579 w 3778"/>
                      <a:gd name="T21" fmla="*/ 1510 h 3199"/>
                      <a:gd name="T22" fmla="*/ 2768 w 3778"/>
                      <a:gd name="T23" fmla="*/ 1510 h 3199"/>
                      <a:gd name="T24" fmla="*/ 2520 w 3778"/>
                      <a:gd name="T25" fmla="*/ 1262 h 3199"/>
                      <a:gd name="T26" fmla="*/ 1895 w 3778"/>
                      <a:gd name="T27" fmla="*/ 1887 h 3199"/>
                      <a:gd name="T28" fmla="*/ 1020 w 3778"/>
                      <a:gd name="T29" fmla="*/ 1012 h 3199"/>
                      <a:gd name="T30" fmla="*/ 522 w 3778"/>
                      <a:gd name="T31" fmla="*/ 1510 h 3199"/>
                      <a:gd name="T32" fmla="*/ 207 w 3778"/>
                      <a:gd name="T33" fmla="*/ 1511 h 3199"/>
                      <a:gd name="T34" fmla="*/ 1895 w 3778"/>
                      <a:gd name="T35" fmla="*/ 3199 h 3199"/>
                      <a:gd name="T36" fmla="*/ 3214 w 3778"/>
                      <a:gd name="T37" fmla="*/ 1879 h 3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778" h="3199">
                        <a:moveTo>
                          <a:pt x="36" y="1130"/>
                        </a:moveTo>
                        <a:cubicBezTo>
                          <a:pt x="19" y="1010"/>
                          <a:pt x="19" y="1010"/>
                          <a:pt x="19" y="1010"/>
                        </a:cubicBezTo>
                        <a:cubicBezTo>
                          <a:pt x="0" y="738"/>
                          <a:pt x="98" y="469"/>
                          <a:pt x="291" y="276"/>
                        </a:cubicBezTo>
                        <a:cubicBezTo>
                          <a:pt x="469" y="98"/>
                          <a:pt x="706" y="0"/>
                          <a:pt x="958" y="0"/>
                        </a:cubicBezTo>
                        <a:cubicBezTo>
                          <a:pt x="1209" y="0"/>
                          <a:pt x="1446" y="98"/>
                          <a:pt x="1624" y="276"/>
                        </a:cubicBezTo>
                        <a:cubicBezTo>
                          <a:pt x="1895" y="547"/>
                          <a:pt x="1895" y="547"/>
                          <a:pt x="1895" y="547"/>
                        </a:cubicBezTo>
                        <a:cubicBezTo>
                          <a:pt x="2166" y="276"/>
                          <a:pt x="2166" y="276"/>
                          <a:pt x="2166" y="276"/>
                        </a:cubicBezTo>
                        <a:cubicBezTo>
                          <a:pt x="2344" y="98"/>
                          <a:pt x="2581" y="0"/>
                          <a:pt x="2833" y="0"/>
                        </a:cubicBezTo>
                        <a:cubicBezTo>
                          <a:pt x="3084" y="0"/>
                          <a:pt x="3321" y="98"/>
                          <a:pt x="3499" y="276"/>
                        </a:cubicBezTo>
                        <a:cubicBezTo>
                          <a:pt x="3667" y="444"/>
                          <a:pt x="3764" y="668"/>
                          <a:pt x="3771" y="906"/>
                        </a:cubicBezTo>
                        <a:cubicBezTo>
                          <a:pt x="3778" y="1125"/>
                          <a:pt x="3710" y="1337"/>
                          <a:pt x="3579" y="1510"/>
                        </a:cubicBezTo>
                        <a:cubicBezTo>
                          <a:pt x="2768" y="1510"/>
                          <a:pt x="2768" y="1510"/>
                          <a:pt x="2768" y="1510"/>
                        </a:cubicBezTo>
                        <a:cubicBezTo>
                          <a:pt x="2520" y="1262"/>
                          <a:pt x="2520" y="1262"/>
                          <a:pt x="2520" y="1262"/>
                        </a:cubicBezTo>
                        <a:cubicBezTo>
                          <a:pt x="1895" y="1887"/>
                          <a:pt x="1895" y="1887"/>
                          <a:pt x="1895" y="1887"/>
                        </a:cubicBezTo>
                        <a:cubicBezTo>
                          <a:pt x="1020" y="1012"/>
                          <a:pt x="1020" y="1012"/>
                          <a:pt x="1020" y="1012"/>
                        </a:cubicBezTo>
                        <a:cubicBezTo>
                          <a:pt x="522" y="1510"/>
                          <a:pt x="522" y="1510"/>
                          <a:pt x="522" y="1510"/>
                        </a:cubicBezTo>
                        <a:cubicBezTo>
                          <a:pt x="207" y="1511"/>
                          <a:pt x="207" y="1511"/>
                          <a:pt x="207" y="1511"/>
                        </a:cubicBezTo>
                        <a:cubicBezTo>
                          <a:pt x="1895" y="3199"/>
                          <a:pt x="1895" y="3199"/>
                          <a:pt x="1895" y="3199"/>
                        </a:cubicBezTo>
                        <a:cubicBezTo>
                          <a:pt x="3214" y="1879"/>
                          <a:pt x="3214" y="1879"/>
                          <a:pt x="3214" y="1879"/>
                        </a:cubicBezTo>
                      </a:path>
                    </a:pathLst>
                  </a:custGeom>
                  <a:noFill/>
                  <a:ln w="15875" cap="flat">
                    <a:solidFill>
                      <a:schemeClr val="bg1"/>
                    </a:solidFill>
                    <a:prstDash val="solid"/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89642" tIns="44821" rIns="89642" bIns="44821" numCol="1" anchor="t" anchorCtr="0" compatLnSpc="1">
                    <a:noAutofit/>
                  </a:bodyPr>
                  <a:lstStyle/>
                  <a:p>
                    <a:endParaRPr lang="en-US" sz="1730"/>
                  </a:p>
                </p:txBody>
              </p:sp>
            </p:grpSp>
          </p:grpSp>
        </p:grpSp>
      </p:grpSp>
      <p:grpSp>
        <p:nvGrpSpPr>
          <p:cNvPr id="61" name="组合 60"/>
          <p:cNvGrpSpPr/>
          <p:nvPr/>
        </p:nvGrpSpPr>
        <p:grpSpPr>
          <a:xfrm>
            <a:off x="6280150" y="1642110"/>
            <a:ext cx="3914140" cy="1523365"/>
            <a:chOff x="10207" y="3000"/>
            <a:chExt cx="6164" cy="2399"/>
          </a:xfrm>
        </p:grpSpPr>
        <p:sp>
          <p:nvSpPr>
            <p:cNvPr id="10" name="梯形 9"/>
            <p:cNvSpPr/>
            <p:nvPr>
              <p:custDataLst>
                <p:tags r:id="rId2"/>
              </p:custDataLst>
            </p:nvPr>
          </p:nvSpPr>
          <p:spPr>
            <a:xfrm rot="10800000">
              <a:off x="10207" y="5115"/>
              <a:ext cx="6165" cy="285"/>
            </a:xfrm>
            <a:prstGeom prst="trapezoid">
              <a:avLst>
                <a:gd name="adj" fmla="val 196907"/>
              </a:avLst>
            </a:pr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3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kern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ea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10207" y="3000"/>
              <a:ext cx="6164" cy="2114"/>
              <a:chOff x="10207" y="3000"/>
              <a:chExt cx="6164" cy="2114"/>
            </a:xfrm>
          </p:grpSpPr>
          <p:sp>
            <p:nvSpPr>
              <p:cNvPr id="9" name="圆角矩形 10"/>
              <p:cNvSpPr/>
              <p:nvPr/>
            </p:nvSpPr>
            <p:spPr>
              <a:xfrm>
                <a:off x="10207" y="3000"/>
                <a:ext cx="6165" cy="2115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27000" algn="ctr" rotWithShape="0">
                  <a:schemeClr val="accent1">
                    <a:lumMod val="50000"/>
                    <a:alpha val="25000"/>
                  </a:schemeClr>
                </a:outerShdw>
              </a:effectLst>
            </p:spPr>
            <p:txBody>
              <a:bodyPr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电商体量增速迅猛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11420" y="3496"/>
                <a:ext cx="3739" cy="1124"/>
                <a:chOff x="10466" y="3496"/>
                <a:chExt cx="3739" cy="1124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11851" y="3508"/>
                  <a:ext cx="2354" cy="1100"/>
                  <a:chOff x="11851" y="3392"/>
                  <a:chExt cx="2354" cy="1100"/>
                </a:xfrm>
              </p:grpSpPr>
              <p:sp>
                <p:nvSpPr>
                  <p:cNvPr id="11" name="文本框 10"/>
                  <p:cNvSpPr txBox="1"/>
                  <p:nvPr/>
                </p:nvSpPr>
                <p:spPr>
                  <a:xfrm>
                    <a:off x="11851" y="3392"/>
                    <a:ext cx="1920" cy="58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lvl="0" algn="l">
                      <a:buClrTx/>
                      <a:buSzTx/>
                      <a:buFontTx/>
                    </a:pPr>
                    <a:r>
                      <a:rPr lang="zh-CN" altLang="en-US" sz="2400" b="1" dirty="0">
                        <a:solidFill>
                          <a:schemeClr val="accent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+mn-ea"/>
                      </a:rPr>
                      <a:t>热爱专业</a:t>
                    </a:r>
                    <a:endParaRPr lang="zh-CN" altLang="en-US" sz="2400" b="1" dirty="0">
                      <a:solidFill>
                        <a:schemeClr val="accent1"/>
                      </a:solidFill>
                      <a:latin typeface="微软雅黑 Light" panose="020B0502040204020203" pitchFamily="34" charset="-122"/>
                      <a:ea typeface="微软雅黑" panose="020B0503020204020204" pitchFamily="34" charset="-122"/>
                      <a:sym typeface="+mn-ea"/>
                    </a:endParaRPr>
                  </a:p>
                </p:txBody>
              </p:sp>
              <p:sp>
                <p:nvSpPr>
                  <p:cNvPr id="12" name="文本框 11"/>
                  <p:cNvSpPr txBox="1"/>
                  <p:nvPr/>
                </p:nvSpPr>
                <p:spPr>
                  <a:xfrm>
                    <a:off x="11851" y="4056"/>
                    <a:ext cx="2354" cy="43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lvl="0" algn="dist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defRPr/>
                    </a:pPr>
                    <a:r>
                      <a:rPr lang="zh-CN" altLang="en-US" dirty="0">
                        <a:solidFill>
                          <a:schemeClr val="dk1"/>
                        </a:solidFill>
                        <a:ea typeface="+mn-lt"/>
                        <a:sym typeface="+mn-ea"/>
                      </a:rPr>
                      <a:t>学术有所成就</a:t>
                    </a:r>
                    <a:endParaRPr lang="zh-CN" altLang="en-US" dirty="0">
                      <a:solidFill>
                        <a:schemeClr val="dk1"/>
                      </a:solidFill>
                      <a:ea typeface="+mn-lt"/>
                      <a:sym typeface="+mn-ea"/>
                    </a:endParaRPr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>
                  <a:off x="10466" y="3496"/>
                  <a:ext cx="1124" cy="1124"/>
                  <a:chOff x="10466" y="3400"/>
                  <a:chExt cx="1124" cy="1124"/>
                </a:xfrm>
              </p:grpSpPr>
              <p:sp>
                <p:nvSpPr>
                  <p:cNvPr id="13" name="椭圆 12"/>
                  <p:cNvSpPr/>
                  <p:nvPr/>
                </p:nvSpPr>
                <p:spPr>
                  <a:xfrm>
                    <a:off x="10466" y="3400"/>
                    <a:ext cx="1125" cy="112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l"/>
                    <a:endParaRPr lang="zh-CN" altLang="en-US" sz="160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65" name="graduate" title="Icon of a graduation cap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0699" y="3680"/>
                    <a:ext cx="658" cy="565"/>
                  </a:xfrm>
                  <a:custGeom>
                    <a:avLst/>
                    <a:gdLst>
                      <a:gd name="T0" fmla="*/ 103 w 312"/>
                      <a:gd name="T1" fmla="*/ 32 h 268"/>
                      <a:gd name="T2" fmla="*/ 165 w 312"/>
                      <a:gd name="T3" fmla="*/ 0 h 268"/>
                      <a:gd name="T4" fmla="*/ 312 w 312"/>
                      <a:gd name="T5" fmla="*/ 74 h 268"/>
                      <a:gd name="T6" fmla="*/ 165 w 312"/>
                      <a:gd name="T7" fmla="*/ 147 h 268"/>
                      <a:gd name="T8" fmla="*/ 21 w 312"/>
                      <a:gd name="T9" fmla="*/ 74 h 268"/>
                      <a:gd name="T10" fmla="*/ 103 w 312"/>
                      <a:gd name="T11" fmla="*/ 32 h 268"/>
                      <a:gd name="T12" fmla="*/ 87 w 312"/>
                      <a:gd name="T13" fmla="*/ 108 h 268"/>
                      <a:gd name="T14" fmla="*/ 69 w 312"/>
                      <a:gd name="T15" fmla="*/ 174 h 268"/>
                      <a:gd name="T16" fmla="*/ 165 w 312"/>
                      <a:gd name="T17" fmla="*/ 224 h 268"/>
                      <a:gd name="T18" fmla="*/ 260 w 312"/>
                      <a:gd name="T19" fmla="*/ 174 h 268"/>
                      <a:gd name="T20" fmla="*/ 243 w 312"/>
                      <a:gd name="T21" fmla="*/ 108 h 268"/>
                      <a:gd name="T22" fmla="*/ 53 w 312"/>
                      <a:gd name="T23" fmla="*/ 268 h 268"/>
                      <a:gd name="T24" fmla="*/ 53 w 312"/>
                      <a:gd name="T25" fmla="*/ 226 h 268"/>
                      <a:gd name="T26" fmla="*/ 26 w 312"/>
                      <a:gd name="T27" fmla="*/ 200 h 268"/>
                      <a:gd name="T28" fmla="*/ 26 w 312"/>
                      <a:gd name="T29" fmla="*/ 200 h 268"/>
                      <a:gd name="T30" fmla="*/ 0 w 312"/>
                      <a:gd name="T31" fmla="*/ 226 h 268"/>
                      <a:gd name="T32" fmla="*/ 0 w 312"/>
                      <a:gd name="T33" fmla="*/ 268 h 268"/>
                      <a:gd name="T34" fmla="*/ 53 w 312"/>
                      <a:gd name="T35" fmla="*/ 268 h 268"/>
                      <a:gd name="T36" fmla="*/ 26 w 312"/>
                      <a:gd name="T37" fmla="*/ 77 h 268"/>
                      <a:gd name="T38" fmla="*/ 26 w 312"/>
                      <a:gd name="T39" fmla="*/ 200 h 2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12" h="268">
                        <a:moveTo>
                          <a:pt x="103" y="32"/>
                        </a:moveTo>
                        <a:cubicBezTo>
                          <a:pt x="165" y="0"/>
                          <a:pt x="165" y="0"/>
                          <a:pt x="165" y="0"/>
                        </a:cubicBezTo>
                        <a:cubicBezTo>
                          <a:pt x="312" y="74"/>
                          <a:pt x="312" y="74"/>
                          <a:pt x="312" y="74"/>
                        </a:cubicBezTo>
                        <a:cubicBezTo>
                          <a:pt x="165" y="147"/>
                          <a:pt x="165" y="147"/>
                          <a:pt x="165" y="147"/>
                        </a:cubicBezTo>
                        <a:cubicBezTo>
                          <a:pt x="21" y="74"/>
                          <a:pt x="21" y="74"/>
                          <a:pt x="21" y="74"/>
                        </a:cubicBezTo>
                        <a:lnTo>
                          <a:pt x="103" y="32"/>
                        </a:lnTo>
                        <a:close/>
                        <a:moveTo>
                          <a:pt x="87" y="108"/>
                        </a:moveTo>
                        <a:cubicBezTo>
                          <a:pt x="69" y="130"/>
                          <a:pt x="69" y="174"/>
                          <a:pt x="69" y="174"/>
                        </a:cubicBezTo>
                        <a:cubicBezTo>
                          <a:pt x="165" y="224"/>
                          <a:pt x="165" y="224"/>
                          <a:pt x="165" y="224"/>
                        </a:cubicBezTo>
                        <a:cubicBezTo>
                          <a:pt x="260" y="174"/>
                          <a:pt x="260" y="174"/>
                          <a:pt x="260" y="174"/>
                        </a:cubicBezTo>
                        <a:cubicBezTo>
                          <a:pt x="260" y="174"/>
                          <a:pt x="260" y="131"/>
                          <a:pt x="243" y="108"/>
                        </a:cubicBezTo>
                        <a:moveTo>
                          <a:pt x="53" y="268"/>
                        </a:moveTo>
                        <a:cubicBezTo>
                          <a:pt x="53" y="226"/>
                          <a:pt x="53" y="226"/>
                          <a:pt x="53" y="226"/>
                        </a:cubicBezTo>
                        <a:cubicBezTo>
                          <a:pt x="53" y="212"/>
                          <a:pt x="41" y="200"/>
                          <a:pt x="26" y="200"/>
                        </a:cubicBezTo>
                        <a:cubicBezTo>
                          <a:pt x="26" y="200"/>
                          <a:pt x="26" y="200"/>
                          <a:pt x="26" y="200"/>
                        </a:cubicBezTo>
                        <a:cubicBezTo>
                          <a:pt x="12" y="200"/>
                          <a:pt x="0" y="212"/>
                          <a:pt x="0" y="226"/>
                        </a:cubicBezTo>
                        <a:cubicBezTo>
                          <a:pt x="0" y="268"/>
                          <a:pt x="0" y="268"/>
                          <a:pt x="0" y="268"/>
                        </a:cubicBezTo>
                        <a:lnTo>
                          <a:pt x="53" y="268"/>
                        </a:lnTo>
                        <a:close/>
                        <a:moveTo>
                          <a:pt x="26" y="77"/>
                        </a:moveTo>
                        <a:cubicBezTo>
                          <a:pt x="26" y="200"/>
                          <a:pt x="26" y="200"/>
                          <a:pt x="26" y="200"/>
                        </a:cubicBezTo>
                      </a:path>
                    </a:pathLst>
                  </a:custGeom>
                  <a:noFill/>
                  <a:ln w="15875" cap="sq">
                    <a:solidFill>
                      <a:schemeClr val="bg1"/>
                    </a:solidFill>
                    <a:prstDash val="solid"/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89642" tIns="44821" rIns="89642" bIns="44821" numCol="1" anchor="t" anchorCtr="0" compatLnSpc="1">
                    <a:noAutofit/>
                  </a:bodyPr>
                  <a:lstStyle/>
                  <a:p>
                    <a:endParaRPr lang="en-US" sz="1730" dirty="0"/>
                  </a:p>
                </p:txBody>
              </p:sp>
            </p:grpSp>
          </p:grpSp>
        </p:grpSp>
      </p:grpSp>
      <p:grpSp>
        <p:nvGrpSpPr>
          <p:cNvPr id="58" name="组合 57"/>
          <p:cNvGrpSpPr/>
          <p:nvPr/>
        </p:nvGrpSpPr>
        <p:grpSpPr>
          <a:xfrm>
            <a:off x="1998345" y="3693160"/>
            <a:ext cx="3914140" cy="1523365"/>
            <a:chOff x="3097" y="6270"/>
            <a:chExt cx="6164" cy="2399"/>
          </a:xfrm>
        </p:grpSpPr>
        <p:sp>
          <p:nvSpPr>
            <p:cNvPr id="16" name="梯形 15"/>
            <p:cNvSpPr/>
            <p:nvPr>
              <p:custDataLst>
                <p:tags r:id="rId3"/>
              </p:custDataLst>
            </p:nvPr>
          </p:nvSpPr>
          <p:spPr>
            <a:xfrm rot="10800000">
              <a:off x="3097" y="8385"/>
              <a:ext cx="6165" cy="285"/>
            </a:xfrm>
            <a:prstGeom prst="trapezoid">
              <a:avLst>
                <a:gd name="adj" fmla="val 196907"/>
              </a:avLst>
            </a:pr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3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kern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ea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3097" y="6270"/>
              <a:ext cx="6164" cy="2114"/>
              <a:chOff x="3097" y="6270"/>
              <a:chExt cx="6164" cy="2114"/>
            </a:xfrm>
          </p:grpSpPr>
          <p:sp>
            <p:nvSpPr>
              <p:cNvPr id="15" name="圆角矩形 10"/>
              <p:cNvSpPr/>
              <p:nvPr/>
            </p:nvSpPr>
            <p:spPr>
              <a:xfrm>
                <a:off x="3097" y="6270"/>
                <a:ext cx="6165" cy="2115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27000" algn="ctr" rotWithShape="0">
                  <a:schemeClr val="accent1">
                    <a:lumMod val="50000"/>
                    <a:alpha val="25000"/>
                  </a:schemeClr>
                </a:outerShdw>
              </a:effectLst>
            </p:spPr>
            <p:txBody>
              <a:bodyPr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电商体量增速迅猛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2" name="组合 51"/>
              <p:cNvGrpSpPr/>
              <p:nvPr/>
            </p:nvGrpSpPr>
            <p:grpSpPr>
              <a:xfrm>
                <a:off x="4083" y="6766"/>
                <a:ext cx="4193" cy="1124"/>
                <a:chOff x="3356" y="6768"/>
                <a:chExt cx="4193" cy="1124"/>
              </a:xfrm>
            </p:grpSpPr>
            <p:grpSp>
              <p:nvGrpSpPr>
                <p:cNvPr id="47" name="组合 46"/>
                <p:cNvGrpSpPr/>
                <p:nvPr/>
              </p:nvGrpSpPr>
              <p:grpSpPr>
                <a:xfrm>
                  <a:off x="4741" y="6770"/>
                  <a:ext cx="2808" cy="1120"/>
                  <a:chOff x="4741" y="6642"/>
                  <a:chExt cx="2808" cy="1120"/>
                </a:xfrm>
              </p:grpSpPr>
              <p:sp>
                <p:nvSpPr>
                  <p:cNvPr id="17" name="文本框 16"/>
                  <p:cNvSpPr txBox="1"/>
                  <p:nvPr/>
                </p:nvSpPr>
                <p:spPr>
                  <a:xfrm>
                    <a:off x="4741" y="6642"/>
                    <a:ext cx="1440" cy="43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t">
                    <a:noAutofit/>
                  </a:bodyPr>
                  <a:lstStyle/>
                  <a:p>
                    <a:pPr lvl="0" algn="l">
                      <a:buClrTx/>
                      <a:buSzTx/>
                      <a:buFontTx/>
                    </a:pPr>
                    <a:r>
                      <a:rPr lang="zh-CN" altLang="en-US" sz="2400" b="1" dirty="0">
                        <a:solidFill>
                          <a:schemeClr val="accent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+mn-ea"/>
                      </a:rPr>
                      <a:t>追求梦想</a:t>
                    </a:r>
                    <a:endParaRPr lang="zh-CN" altLang="en-US" sz="2400" b="1" dirty="0">
                      <a:solidFill>
                        <a:schemeClr val="accent1"/>
                      </a:solidFill>
                      <a:latin typeface="微软雅黑 Light" panose="020B0502040204020203" pitchFamily="34" charset="-122"/>
                      <a:ea typeface="微软雅黑" panose="020B0503020204020204" pitchFamily="34" charset="-122"/>
                      <a:sym typeface="+mn-ea"/>
                    </a:endParaRPr>
                  </a:p>
                </p:txBody>
              </p:sp>
              <p:sp>
                <p:nvSpPr>
                  <p:cNvPr id="18" name="文本框 17"/>
                  <p:cNvSpPr txBox="1"/>
                  <p:nvPr/>
                </p:nvSpPr>
                <p:spPr>
                  <a:xfrm>
                    <a:off x="4741" y="7326"/>
                    <a:ext cx="2808" cy="43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lvl="0" algn="dist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defRPr/>
                    </a:pPr>
                    <a:r>
                      <a:rPr lang="zh-CN" altLang="en-US" dirty="0">
                        <a:solidFill>
                          <a:schemeClr val="dk1"/>
                        </a:solidFill>
                        <a:ea typeface="+mn-lt"/>
                        <a:sym typeface="+mn-ea"/>
                      </a:rPr>
                      <a:t>换个专业再出发</a:t>
                    </a:r>
                    <a:endParaRPr lang="zh-CN" altLang="en-US" dirty="0">
                      <a:solidFill>
                        <a:schemeClr val="dk1"/>
                      </a:solidFill>
                      <a:ea typeface="+mn-lt"/>
                      <a:sym typeface="+mn-ea"/>
                    </a:endParaRPr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3356" y="6768"/>
                  <a:ext cx="1124" cy="1124"/>
                  <a:chOff x="3356" y="6679"/>
                  <a:chExt cx="1124" cy="1124"/>
                </a:xfrm>
              </p:grpSpPr>
              <p:sp>
                <p:nvSpPr>
                  <p:cNvPr id="19" name="椭圆 18"/>
                  <p:cNvSpPr/>
                  <p:nvPr/>
                </p:nvSpPr>
                <p:spPr>
                  <a:xfrm>
                    <a:off x="3356" y="6679"/>
                    <a:ext cx="1125" cy="112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l"/>
                    <a:endParaRPr lang="zh-CN" altLang="en-US" sz="160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60" name="Market_EAFC" title="Icon of a line graph with an arrow at the end pointing up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3577" y="6968"/>
                    <a:ext cx="682" cy="547"/>
                  </a:xfrm>
                  <a:custGeom>
                    <a:avLst/>
                    <a:gdLst>
                      <a:gd name="T0" fmla="*/ 4688 w 6657"/>
                      <a:gd name="T1" fmla="*/ 0 h 4037"/>
                      <a:gd name="T2" fmla="*/ 6657 w 6657"/>
                      <a:gd name="T3" fmla="*/ 0 h 4037"/>
                      <a:gd name="T4" fmla="*/ 6657 w 6657"/>
                      <a:gd name="T5" fmla="*/ 1970 h 4037"/>
                      <a:gd name="T6" fmla="*/ 0 w 6657"/>
                      <a:gd name="T7" fmla="*/ 4037 h 4037"/>
                      <a:gd name="T8" fmla="*/ 2501 w 6657"/>
                      <a:gd name="T9" fmla="*/ 1532 h 4037"/>
                      <a:gd name="T10" fmla="*/ 3813 w 6657"/>
                      <a:gd name="T11" fmla="*/ 2846 h 4037"/>
                      <a:gd name="T12" fmla="*/ 6657 w 6657"/>
                      <a:gd name="T13" fmla="*/ 0 h 40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657" h="4037">
                        <a:moveTo>
                          <a:pt x="4688" y="0"/>
                        </a:moveTo>
                        <a:lnTo>
                          <a:pt x="6657" y="0"/>
                        </a:lnTo>
                        <a:lnTo>
                          <a:pt x="6657" y="1970"/>
                        </a:lnTo>
                        <a:moveTo>
                          <a:pt x="0" y="4037"/>
                        </a:moveTo>
                        <a:lnTo>
                          <a:pt x="2501" y="1532"/>
                        </a:lnTo>
                        <a:lnTo>
                          <a:pt x="3813" y="2846"/>
                        </a:lnTo>
                        <a:lnTo>
                          <a:pt x="6657" y="0"/>
                        </a:lnTo>
                      </a:path>
                    </a:pathLst>
                  </a:custGeom>
                  <a:noFill/>
                  <a:ln w="15875" cap="flat">
                    <a:solidFill>
                      <a:schemeClr val="bg1"/>
                    </a:solidFill>
                    <a:prstDash val="solid"/>
                    <a:miter lim="800000"/>
                  </a:ln>
                </p:spPr>
                <p:txBody>
                  <a:bodyPr vert="horz" wrap="square" lIns="89642" tIns="44821" rIns="89642" bIns="44821" numCol="1" anchor="t" anchorCtr="0" compatLnSpc="1">
                    <a:noAutofit/>
                  </a:bodyPr>
                  <a:lstStyle/>
                  <a:p>
                    <a:endParaRPr lang="en-US" sz="880">
                      <a:gradFill>
                        <a:gsLst>
                          <a:gs pos="0">
                            <a:srgbClr val="505050"/>
                          </a:gs>
                          <a:gs pos="100000">
                            <a:srgbClr val="505050"/>
                          </a:gs>
                        </a:gsLst>
                        <a:lin ang="5400000" scaled="1"/>
                      </a:gradFill>
                    </a:endParaRPr>
                  </a:p>
                </p:txBody>
              </p:sp>
            </p:grpSp>
          </p:grpSp>
        </p:grpSp>
      </p:grpSp>
      <p:grpSp>
        <p:nvGrpSpPr>
          <p:cNvPr id="57" name="组合 56"/>
          <p:cNvGrpSpPr/>
          <p:nvPr/>
        </p:nvGrpSpPr>
        <p:grpSpPr>
          <a:xfrm>
            <a:off x="2003425" y="1642110"/>
            <a:ext cx="3914775" cy="1523365"/>
            <a:chOff x="2189" y="3000"/>
            <a:chExt cx="6165" cy="2399"/>
          </a:xfrm>
        </p:grpSpPr>
        <p:sp>
          <p:nvSpPr>
            <p:cNvPr id="4" name="梯形 3"/>
            <p:cNvSpPr/>
            <p:nvPr>
              <p:custDataLst>
                <p:tags r:id="rId4"/>
              </p:custDataLst>
            </p:nvPr>
          </p:nvSpPr>
          <p:spPr>
            <a:xfrm rot="10800000">
              <a:off x="2189" y="5115"/>
              <a:ext cx="6165" cy="285"/>
            </a:xfrm>
            <a:prstGeom prst="trapezoid">
              <a:avLst>
                <a:gd name="adj" fmla="val 196907"/>
              </a:avLst>
            </a:pr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3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2190" y="3000"/>
              <a:ext cx="6164" cy="2114"/>
              <a:chOff x="2190" y="3000"/>
              <a:chExt cx="6164" cy="2114"/>
            </a:xfrm>
          </p:grpSpPr>
          <p:sp>
            <p:nvSpPr>
              <p:cNvPr id="3" name="圆角矩形 10"/>
              <p:cNvSpPr/>
              <p:nvPr/>
            </p:nvSpPr>
            <p:spPr>
              <a:xfrm>
                <a:off x="2190" y="3000"/>
                <a:ext cx="6165" cy="2115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27000" algn="ctr" rotWithShape="0">
                  <a:schemeClr val="accent1">
                    <a:lumMod val="50000"/>
                    <a:alpha val="25000"/>
                  </a:schemeClr>
                </a:outerShdw>
              </a:effectLst>
            </p:spPr>
            <p:txBody>
              <a:bodyPr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电商体量增速迅猛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3357" y="3496"/>
                <a:ext cx="3830" cy="1124"/>
                <a:chOff x="3357" y="3496"/>
                <a:chExt cx="3830" cy="1124"/>
              </a:xfrm>
            </p:grpSpPr>
            <p:grpSp>
              <p:nvGrpSpPr>
                <p:cNvPr id="44" name="组合 43"/>
                <p:cNvGrpSpPr/>
                <p:nvPr/>
              </p:nvGrpSpPr>
              <p:grpSpPr>
                <a:xfrm>
                  <a:off x="4741" y="3508"/>
                  <a:ext cx="2446" cy="1100"/>
                  <a:chOff x="4741" y="3392"/>
                  <a:chExt cx="2446" cy="1100"/>
                </a:xfrm>
              </p:grpSpPr>
              <p:sp>
                <p:nvSpPr>
                  <p:cNvPr id="5" name="文本框 4"/>
                  <p:cNvSpPr txBox="1"/>
                  <p:nvPr/>
                </p:nvSpPr>
                <p:spPr>
                  <a:xfrm>
                    <a:off x="4741" y="3392"/>
                    <a:ext cx="1920" cy="5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t">
                    <a:noAutofit/>
                  </a:bodyPr>
                  <a:lstStyle/>
                  <a:p>
                    <a:pPr algn="l"/>
                    <a:r>
                      <a:rPr lang="zh-CN" altLang="en-US" sz="2400" b="1" dirty="0">
                        <a:solidFill>
                          <a:schemeClr val="accent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  <a:sym typeface="+mn-ea"/>
                      </a:rPr>
                      <a:t>曲线救国</a:t>
                    </a:r>
                    <a:endParaRPr lang="zh-CN" altLang="en-US" sz="2400" b="1" dirty="0">
                      <a:solidFill>
                        <a:schemeClr val="accent1"/>
                      </a:solidFill>
                      <a:latin typeface="微软雅黑 Light" panose="020B0502040204020203" pitchFamily="34" charset="-122"/>
                      <a:ea typeface="微软雅黑" panose="020B0503020204020204" pitchFamily="34" charset="-122"/>
                      <a:sym typeface="+mn-ea"/>
                    </a:endParaRPr>
                  </a:p>
                </p:txBody>
              </p:sp>
              <p:sp>
                <p:nvSpPr>
                  <p:cNvPr id="6" name="文本框 5"/>
                  <p:cNvSpPr txBox="1"/>
                  <p:nvPr/>
                </p:nvSpPr>
                <p:spPr>
                  <a:xfrm>
                    <a:off x="4741" y="4056"/>
                    <a:ext cx="2447" cy="43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noAutofit/>
                  </a:bodyPr>
                  <a:lstStyle/>
                  <a:p>
                    <a:pPr marL="0" marR="0" lvl="0" indent="0" algn="dist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lang="zh-CN" altLang="en-US" dirty="0">
                        <a:solidFill>
                          <a:schemeClr val="dk1"/>
                        </a:solidFill>
                        <a:ea typeface="+mn-lt"/>
                        <a:sym typeface="+mn-ea"/>
                      </a:rPr>
                      <a:t>缓解就业压力</a:t>
                    </a:r>
                    <a:endPara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ea typeface="+mn-lt"/>
                    </a:endParaRPr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3357" y="3496"/>
                  <a:ext cx="1124" cy="1124"/>
                  <a:chOff x="3357" y="3366"/>
                  <a:chExt cx="1124" cy="1124"/>
                </a:xfrm>
              </p:grpSpPr>
              <p:sp>
                <p:nvSpPr>
                  <p:cNvPr id="7" name="椭圆 6"/>
                  <p:cNvSpPr/>
                  <p:nvPr/>
                </p:nvSpPr>
                <p:spPr>
                  <a:xfrm>
                    <a:off x="3357" y="3366"/>
                    <a:ext cx="1125" cy="112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l"/>
                    <a:endParaRPr lang="zh-CN" altLang="en-US" sz="160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  <p:grpSp>
                <p:nvGrpSpPr>
                  <p:cNvPr id="38" name="组合 37"/>
                  <p:cNvGrpSpPr/>
                  <p:nvPr/>
                </p:nvGrpSpPr>
                <p:grpSpPr>
                  <a:xfrm>
                    <a:off x="3817" y="3646"/>
                    <a:ext cx="204" cy="564"/>
                    <a:chOff x="6814" y="1434"/>
                    <a:chExt cx="204" cy="564"/>
                  </a:xfrm>
                </p:grpSpPr>
                <p:sp>
                  <p:nvSpPr>
                    <p:cNvPr id="34" name="任意多边形 33"/>
                    <p:cNvSpPr/>
                    <p:nvPr/>
                  </p:nvSpPr>
                  <p:spPr>
                    <a:xfrm>
                      <a:off x="6814" y="1434"/>
                      <a:ext cx="204" cy="564"/>
                    </a:xfrm>
                    <a:custGeom>
                      <a:avLst/>
                      <a:gdLst>
                        <a:gd name="connisteX0" fmla="*/ 118110 w 129540"/>
                        <a:gd name="connsiteY0" fmla="*/ 358140 h 358140"/>
                        <a:gd name="connisteX1" fmla="*/ 118110 w 129540"/>
                        <a:gd name="connsiteY1" fmla="*/ 293370 h 358140"/>
                        <a:gd name="connisteX2" fmla="*/ 0 w 129540"/>
                        <a:gd name="connsiteY2" fmla="*/ 293370 h 358140"/>
                        <a:gd name="connisteX3" fmla="*/ 0 w 129540"/>
                        <a:gd name="connsiteY3" fmla="*/ 133350 h 358140"/>
                        <a:gd name="connisteX4" fmla="*/ 129540 w 129540"/>
                        <a:gd name="connsiteY4" fmla="*/ 133350 h 358140"/>
                        <a:gd name="connisteX5" fmla="*/ 129540 w 129540"/>
                        <a:gd name="connsiteY5" fmla="*/ 0 h 35814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  <a:cxn ang="0">
                          <a:pos x="connisteX3" y="connsiteY3"/>
                        </a:cxn>
                        <a:cxn ang="0">
                          <a:pos x="connisteX4" y="connsiteY4"/>
                        </a:cxn>
                        <a:cxn ang="0">
                          <a:pos x="connisteX5" y="connsiteY5"/>
                        </a:cxn>
                      </a:cxnLst>
                      <a:rect l="l" t="t" r="r" b="b"/>
                      <a:pathLst>
                        <a:path w="129540" h="358140">
                          <a:moveTo>
                            <a:pt x="118110" y="358140"/>
                          </a:moveTo>
                          <a:lnTo>
                            <a:pt x="118110" y="293370"/>
                          </a:lnTo>
                          <a:lnTo>
                            <a:pt x="0" y="293370"/>
                          </a:lnTo>
                          <a:lnTo>
                            <a:pt x="0" y="133350"/>
                          </a:lnTo>
                          <a:lnTo>
                            <a:pt x="129540" y="133350"/>
                          </a:lnTo>
                          <a:lnTo>
                            <a:pt x="129540" y="0"/>
                          </a:lnTo>
                        </a:path>
                      </a:pathLst>
                    </a:custGeom>
                    <a:noFill/>
                    <a:ln w="15875" cap="flat" cmpd="sng" algn="ctr">
                      <a:solidFill>
                        <a:schemeClr val="bg1"/>
                      </a:solidFill>
                      <a:prstDash val="solid"/>
                      <a:miter lim="800000"/>
                      <a:tailEnd type="stealth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35" name="直接连接符 34"/>
                    <p:cNvCxnSpPr/>
                    <p:nvPr/>
                  </p:nvCxnSpPr>
                  <p:spPr>
                    <a:xfrm>
                      <a:off x="7018" y="1721"/>
                      <a:ext cx="1" cy="124"/>
                    </a:xfrm>
                    <a:prstGeom prst="line">
                      <a:avLst/>
                    </a:prstGeom>
                    <a:ln w="158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2" name="组合 3871"/>
          <p:cNvGrpSpPr/>
          <p:nvPr/>
        </p:nvGrpSpPr>
        <p:grpSpPr>
          <a:xfrm>
            <a:off x="2212975" y="2340729"/>
            <a:ext cx="8562975" cy="2189243"/>
            <a:chOff x="2212975" y="2084070"/>
            <a:chExt cx="8562975" cy="2189243"/>
          </a:xfrm>
        </p:grpSpPr>
        <p:sp>
          <p:nvSpPr>
            <p:cNvPr id="3" name="文本框 2"/>
            <p:cNvSpPr txBox="1"/>
            <p:nvPr/>
          </p:nvSpPr>
          <p:spPr>
            <a:xfrm>
              <a:off x="2259965" y="2084070"/>
              <a:ext cx="7982585" cy="13538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zh-CN" altLang="zh-CN" sz="8800" b="1" dirty="0">
                  <a:ln w="12700">
                    <a:solidFill>
                      <a:schemeClr val="tx1"/>
                    </a:solidFill>
                  </a:ln>
                  <a:noFill/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祝各位金榜题名！</a:t>
              </a:r>
              <a:endParaRPr lang="zh-CN" altLang="zh-CN" sz="8800" b="1" dirty="0">
                <a:ln w="12700">
                  <a:solidFill>
                    <a:schemeClr val="tx1"/>
                  </a:solidFill>
                </a:ln>
                <a:noFill/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310765" y="2084070"/>
              <a:ext cx="8465185" cy="13538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zh-CN" altLang="en-US" sz="8800" b="1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祝各位金榜题名！</a:t>
              </a:r>
              <a:endParaRPr lang="zh-CN" altLang="en-US" sz="8800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34" name="对角圆角矩形 7"/>
            <p:cNvSpPr/>
            <p:nvPr/>
          </p:nvSpPr>
          <p:spPr>
            <a:xfrm>
              <a:off x="2212975" y="3811668"/>
              <a:ext cx="2306753" cy="461645"/>
            </a:xfrm>
            <a:prstGeom prst="round2DiagRect">
              <a:avLst>
                <a:gd name="adj1" fmla="val 34112"/>
                <a:gd name="adj2" fmla="val 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447382" y="3903991"/>
              <a:ext cx="1818640" cy="27686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zh-CN" altLang="en-US" dirty="0"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主讲：</a:t>
              </a:r>
              <a:r>
                <a:rPr lang="en-US" dirty="0" err="1"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O</a:t>
              </a:r>
              <a:r>
                <a:rPr lang="en-US" altLang="zh-CN" dirty="0" err="1"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fficePLUS</a:t>
              </a:r>
              <a:endParaRPr lang="en-US" dirty="0"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12975" y="3279278"/>
              <a:ext cx="7765415" cy="30670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dist"/>
              <a:r>
                <a:rPr lang="en-US" altLang="zh-CN" sz="1400" b="0" dirty="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Overall planning for postgraduate entrance examination</a:t>
              </a:r>
              <a:endParaRPr lang="en-US" altLang="zh-CN" sz="1400" b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微软雅黑</a:t>
            </a:r>
            <a:endParaRPr kumimoji="1" lang="en-GB" altLang="zh-CN" dirty="0"/>
          </a:p>
          <a:p>
            <a:r>
              <a:rPr kumimoji="1" lang="zh-CN" altLang="en-US" dirty="0"/>
              <a:t>英文</a:t>
            </a:r>
            <a:r>
              <a:rPr kumimoji="1" lang="en-US" altLang="zh-CN" dirty="0"/>
              <a:t> </a:t>
            </a:r>
            <a:r>
              <a:rPr kumimoji="1" lang="zh-CN" altLang="en-US" dirty="0"/>
              <a:t>微软雅黑</a:t>
            </a:r>
            <a:endParaRPr kumimoji="1" lang="en-GB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  <a:endParaRPr kumimoji="1" lang="en-US" altLang="zh-CN" dirty="0"/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1.5</a:t>
            </a:r>
            <a:endParaRPr kumimoji="1" lang="en-US" altLang="zh-CN" dirty="0"/>
          </a:p>
          <a:p>
            <a:r>
              <a:rPr kumimoji="1" lang="en-US" altLang="zh-CN" dirty="0" err="1"/>
              <a:t>Pexels</a:t>
            </a:r>
            <a:endParaRPr kumimoji="1" lang="en-US" altLang="zh-CN" dirty="0"/>
          </a:p>
          <a:p>
            <a:endParaRPr kumimoji="1" lang="en-GB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-GB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-GB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-GB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冷晴</a:t>
            </a:r>
            <a:endParaRPr kumimoji="1" lang="en-GB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  <a:endParaRPr kumimoji="1"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83224" y="2250899"/>
            <a:ext cx="2235200" cy="135382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zh-CN" altLang="en-US" sz="8800" dirty="0">
                <a:solidFill>
                  <a:schemeClr val="bg1"/>
                </a:solidFill>
                <a:effectLst>
                  <a:outerShdw blurRad="50800" dist="38100" dir="8100000" algn="tl" rotWithShape="0">
                    <a:schemeClr val="accent1">
                      <a:lumMod val="50000"/>
                      <a:alpha val="25000"/>
                    </a:scheme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</a:rPr>
              <a:t>目录</a:t>
            </a:r>
            <a:endParaRPr lang="zh-CN" altLang="en-US" sz="8800" dirty="0">
              <a:solidFill>
                <a:schemeClr val="bg1"/>
              </a:solidFill>
              <a:effectLst>
                <a:outerShdw blurRad="50800" dist="38100" dir="8100000" algn="tl" rotWithShape="0">
                  <a:schemeClr val="accent1">
                    <a:lumMod val="50000"/>
                    <a:alpha val="25000"/>
                  </a:schemeClr>
                </a:outerShdw>
              </a:effectLst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435503" y="1290271"/>
            <a:ext cx="4148537" cy="618607"/>
            <a:chOff x="6435503" y="1290271"/>
            <a:chExt cx="4148537" cy="618607"/>
          </a:xfrm>
        </p:grpSpPr>
        <p:sp>
          <p:nvSpPr>
            <p:cNvPr id="39" name="矩形 38"/>
            <p:cNvSpPr/>
            <p:nvPr/>
          </p:nvSpPr>
          <p:spPr>
            <a:xfrm>
              <a:off x="7398969" y="1369387"/>
              <a:ext cx="2011680" cy="460375"/>
            </a:xfrm>
            <a:prstGeom prst="rect">
              <a:avLst/>
            </a:prstGeom>
          </p:spPr>
          <p:txBody>
            <a:bodyPr wrap="none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zh-CN" altLang="en-US" sz="2400" dirty="0">
                  <a:solidFill>
                    <a:schemeClr val="dk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考研形势分析</a:t>
              </a:r>
              <a:endParaRPr lang="zh-CN" altLang="en-US" sz="2400" dirty="0">
                <a:solidFill>
                  <a:schemeClr val="dk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6435503" y="1290271"/>
              <a:ext cx="4148537" cy="618607"/>
              <a:chOff x="6721253" y="1136687"/>
              <a:chExt cx="4148537" cy="618607"/>
            </a:xfrm>
          </p:grpSpPr>
          <p:sp>
            <p:nvSpPr>
              <p:cNvPr id="5" name="矩形 4"/>
              <p:cNvSpPr/>
              <p:nvPr userDrawn="1"/>
            </p:nvSpPr>
            <p:spPr>
              <a:xfrm>
                <a:off x="6943147" y="1187721"/>
                <a:ext cx="3926643" cy="516539"/>
              </a:xfrm>
              <a:prstGeom prst="rect">
                <a:avLst/>
              </a:pr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41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0800000" scaled="1"/>
                  <a:tileRect/>
                </a:gradFill>
                <a:prstDash val="solid"/>
                <a:miter lim="800000"/>
              </a:ln>
              <a:effectLst>
                <a:outerShdw blurRad="50800" dist="38100" dir="10860000" algn="b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" name="矩形 5"/>
              <p:cNvSpPr/>
              <p:nvPr userDrawn="1"/>
            </p:nvSpPr>
            <p:spPr>
              <a:xfrm rot="18900000">
                <a:off x="6721253" y="1136687"/>
                <a:ext cx="618607" cy="61860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6975947" y="1292102"/>
                <a:ext cx="1092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1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6435503" y="2507206"/>
            <a:ext cx="4148537" cy="618607"/>
            <a:chOff x="6435503" y="2428275"/>
            <a:chExt cx="4148537" cy="618607"/>
          </a:xfrm>
        </p:grpSpPr>
        <p:sp>
          <p:nvSpPr>
            <p:cNvPr id="35" name="矩形 34"/>
            <p:cNvSpPr/>
            <p:nvPr/>
          </p:nvSpPr>
          <p:spPr>
            <a:xfrm>
              <a:off x="7389146" y="2507391"/>
              <a:ext cx="2011680" cy="460375"/>
            </a:xfrm>
            <a:prstGeom prst="rect">
              <a:avLst/>
            </a:prstGeom>
          </p:spPr>
          <p:txBody>
            <a:bodyPr wrap="none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zh-CN" altLang="en-US" sz="2400" dirty="0">
                  <a:solidFill>
                    <a:schemeClr val="dk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考研专业分析</a:t>
              </a:r>
              <a:endParaRPr lang="zh-CN" altLang="en-US" sz="2400" dirty="0">
                <a:solidFill>
                  <a:schemeClr val="dk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6435503" y="2428275"/>
              <a:ext cx="4148537" cy="618607"/>
              <a:chOff x="6721253" y="1136687"/>
              <a:chExt cx="4148537" cy="618607"/>
            </a:xfrm>
          </p:grpSpPr>
          <p:sp>
            <p:nvSpPr>
              <p:cNvPr id="84" name="矩形 83"/>
              <p:cNvSpPr/>
              <p:nvPr userDrawn="1"/>
            </p:nvSpPr>
            <p:spPr>
              <a:xfrm>
                <a:off x="6943147" y="1187721"/>
                <a:ext cx="3926643" cy="516539"/>
              </a:xfrm>
              <a:prstGeom prst="rect">
                <a:avLst/>
              </a:pr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41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0800000" scaled="1"/>
                  <a:tileRect/>
                </a:gradFill>
                <a:prstDash val="solid"/>
                <a:miter lim="800000"/>
              </a:ln>
              <a:effectLst>
                <a:outerShdw blurRad="50800" dist="38100" dir="10860000" algn="b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5" name="矩形 84"/>
              <p:cNvSpPr/>
              <p:nvPr userDrawn="1"/>
            </p:nvSpPr>
            <p:spPr>
              <a:xfrm rot="18900000">
                <a:off x="6721253" y="1136687"/>
                <a:ext cx="618607" cy="61860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6975947" y="1292102"/>
                <a:ext cx="1092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2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grpSp>
        <p:nvGrpSpPr>
          <p:cNvPr id="97" name="组合 96"/>
          <p:cNvGrpSpPr/>
          <p:nvPr/>
        </p:nvGrpSpPr>
        <p:grpSpPr>
          <a:xfrm>
            <a:off x="6435503" y="3724141"/>
            <a:ext cx="4148537" cy="618607"/>
            <a:chOff x="6435503" y="3639940"/>
            <a:chExt cx="4148537" cy="618607"/>
          </a:xfrm>
        </p:grpSpPr>
        <p:sp>
          <p:nvSpPr>
            <p:cNvPr id="26" name="文本框 2"/>
            <p:cNvSpPr txBox="1"/>
            <p:nvPr/>
          </p:nvSpPr>
          <p:spPr>
            <a:xfrm>
              <a:off x="7389146" y="3718411"/>
              <a:ext cx="2011680" cy="460375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400" dirty="0">
                  <a:solidFill>
                    <a:schemeClr val="dk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考研院校选择</a:t>
              </a:r>
              <a:endParaRPr lang="zh-CN" altLang="en-US" sz="2400" dirty="0">
                <a:solidFill>
                  <a:schemeClr val="dk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6435503" y="3639940"/>
              <a:ext cx="4148537" cy="618607"/>
              <a:chOff x="6721253" y="1136687"/>
              <a:chExt cx="4148537" cy="618607"/>
            </a:xfrm>
          </p:grpSpPr>
          <p:sp>
            <p:nvSpPr>
              <p:cNvPr id="88" name="矩形 87"/>
              <p:cNvSpPr/>
              <p:nvPr userDrawn="1"/>
            </p:nvSpPr>
            <p:spPr>
              <a:xfrm>
                <a:off x="6943147" y="1187721"/>
                <a:ext cx="3926643" cy="516539"/>
              </a:xfrm>
              <a:prstGeom prst="rect">
                <a:avLst/>
              </a:pr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41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0800000" scaled="1"/>
                  <a:tileRect/>
                </a:gradFill>
                <a:prstDash val="solid"/>
                <a:miter lim="800000"/>
              </a:ln>
              <a:effectLst>
                <a:outerShdw blurRad="50800" dist="38100" dir="10860000" algn="b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9" name="矩形 88"/>
              <p:cNvSpPr/>
              <p:nvPr userDrawn="1"/>
            </p:nvSpPr>
            <p:spPr>
              <a:xfrm rot="18900000">
                <a:off x="6721253" y="1136687"/>
                <a:ext cx="618607" cy="61860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6975947" y="1292102"/>
                <a:ext cx="1092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3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6435503" y="4941075"/>
            <a:ext cx="4148537" cy="618607"/>
            <a:chOff x="6435503" y="4802152"/>
            <a:chExt cx="4148537" cy="618607"/>
          </a:xfrm>
        </p:grpSpPr>
        <p:sp>
          <p:nvSpPr>
            <p:cNvPr id="31" name="矩形 30"/>
            <p:cNvSpPr/>
            <p:nvPr/>
          </p:nvSpPr>
          <p:spPr>
            <a:xfrm>
              <a:off x="7398969" y="4881268"/>
              <a:ext cx="2011680" cy="460375"/>
            </a:xfrm>
            <a:prstGeom prst="rect">
              <a:avLst/>
            </a:prstGeom>
          </p:spPr>
          <p:txBody>
            <a:bodyPr wrap="none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zh-CN" altLang="en-US" sz="2400" dirty="0">
                  <a:solidFill>
                    <a:schemeClr val="dk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考研学习规划</a:t>
              </a:r>
              <a:endParaRPr lang="zh-CN" altLang="en-US" sz="2400" dirty="0">
                <a:solidFill>
                  <a:schemeClr val="dk1"/>
                </a:solidFill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6435503" y="4802152"/>
              <a:ext cx="4148537" cy="618607"/>
              <a:chOff x="6721253" y="1136687"/>
              <a:chExt cx="4148537" cy="618607"/>
            </a:xfrm>
          </p:grpSpPr>
          <p:sp>
            <p:nvSpPr>
              <p:cNvPr id="92" name="矩形 91"/>
              <p:cNvSpPr/>
              <p:nvPr userDrawn="1"/>
            </p:nvSpPr>
            <p:spPr>
              <a:xfrm>
                <a:off x="6943147" y="1187721"/>
                <a:ext cx="3926643" cy="516539"/>
              </a:xfrm>
              <a:prstGeom prst="rect">
                <a:avLst/>
              </a:pr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41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10800000" scaled="1"/>
                  <a:tileRect/>
                </a:gradFill>
                <a:prstDash val="solid"/>
                <a:miter lim="800000"/>
              </a:ln>
              <a:effectLst>
                <a:outerShdw blurRad="50800" dist="38100" dir="10860000" algn="b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" name="矩形 92"/>
              <p:cNvSpPr/>
              <p:nvPr userDrawn="1"/>
            </p:nvSpPr>
            <p:spPr>
              <a:xfrm rot="18900000">
                <a:off x="6721253" y="1136687"/>
                <a:ext cx="618607" cy="61860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文本框 93"/>
              <p:cNvSpPr txBox="1"/>
              <p:nvPr/>
            </p:nvSpPr>
            <p:spPr>
              <a:xfrm>
                <a:off x="6975947" y="1292102"/>
                <a:ext cx="109219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4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4529054" y="2729290"/>
            <a:ext cx="5486400" cy="1399242"/>
            <a:chOff x="4061203" y="2857798"/>
            <a:chExt cx="5486400" cy="1399242"/>
          </a:xfrm>
        </p:grpSpPr>
        <p:sp>
          <p:nvSpPr>
            <p:cNvPr id="14" name="文本框 13"/>
            <p:cNvSpPr txBox="1"/>
            <p:nvPr/>
          </p:nvSpPr>
          <p:spPr>
            <a:xfrm>
              <a:off x="4061203" y="2857798"/>
              <a:ext cx="5486400" cy="1107440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7200" dirty="0">
                  <a:solidFill>
                    <a:schemeClr val="accent1"/>
                  </a:solidFill>
                  <a:effectLst>
                    <a:outerShdw blurRad="50800" dist="38100" dir="2700000" algn="tl" rotWithShape="0">
                      <a:schemeClr val="accent1">
                        <a:lumMod val="50000"/>
                        <a:alpha val="40000"/>
                      </a:schemeClr>
                    </a:outerShdw>
                  </a:effectLst>
                  <a:latin typeface="微软雅黑 Light" panose="020B0502040204020203" pitchFamily="34" charset="-122"/>
                  <a:ea typeface="微软雅黑" panose="020B0503020204020204" pitchFamily="34" charset="-122"/>
                  <a:sym typeface="+mn-ea"/>
                </a:rPr>
                <a:t>考研形势分析</a:t>
              </a:r>
              <a:endParaRPr lang="zh-CN" altLang="en-US" sz="7200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127463" y="4041775"/>
              <a:ext cx="5240085" cy="2152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dist"/>
              <a:r>
                <a:rPr kumimoji="1" lang="en-US" altLang="zh-CN" sz="1400" dirty="0">
                  <a:solidFill>
                    <a:schemeClr val="accent1"/>
                  </a:solidFill>
                  <a:latin typeface="微软雅黑 Light" panose="020B0502040204020203" pitchFamily="34" charset="-122"/>
                  <a:ea typeface="微软雅黑" panose="020B0503020204020204" pitchFamily="34" charset="-122"/>
                </a:rPr>
                <a:t>Analysis of the situation of examination and research</a:t>
              </a:r>
              <a:endParaRPr kumimoji="1" lang="en-US" altLang="zh-CN" sz="14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7" name="图片 56" hidden="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9406" y="2019172"/>
            <a:ext cx="2107126" cy="2090368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0" y="5745192"/>
            <a:ext cx="4690753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 err="1">
                <a:ln w="635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noFill/>
                <a:latin typeface="微软雅黑 Light" panose="020B0502040204020203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6600" dirty="0" err="1">
                <a:ln w="635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noFill/>
                <a:latin typeface="微软雅黑 Light" panose="020B0502040204020203" pitchFamily="34" charset="-122"/>
                <a:ea typeface="微软雅黑" panose="020B0503020204020204" pitchFamily="34" charset="-122"/>
              </a:rPr>
              <a:t>fficePLUS</a:t>
            </a:r>
            <a:endParaRPr lang="en-US" sz="6600" dirty="0">
              <a:ln w="6350">
                <a:solidFill>
                  <a:schemeClr val="accent1">
                    <a:lumMod val="40000"/>
                    <a:lumOff val="60000"/>
                  </a:schemeClr>
                </a:solidFill>
              </a:ln>
              <a:noFill/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23440" y="1273175"/>
            <a:ext cx="2377440" cy="306197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19900">
                <a:ln>
                  <a:solidFill>
                    <a:schemeClr val="accent1"/>
                  </a:solidFill>
                </a:ln>
                <a:noFill/>
                <a:effectLst>
                  <a:outerShdw blurRad="50800" dist="38100" dir="2700000" sx="101000" sy="101000" algn="tl" rotWithShape="0">
                    <a:schemeClr val="accent1">
                      <a:lumMod val="50000"/>
                      <a:alpha val="10000"/>
                    </a:schemeClr>
                  </a:outerShdw>
                </a:effectLst>
                <a:latin typeface="微软雅黑 Light" panose="020B0502040204020203" pitchFamily="34" charset="-122"/>
                <a:ea typeface="微软雅黑" panose="020B0503020204020204" pitchFamily="34" charset="-122"/>
              </a:rPr>
              <a:t>01</a:t>
            </a:r>
            <a:endParaRPr lang="en-US" altLang="zh-CN" sz="19900">
              <a:ln>
                <a:solidFill>
                  <a:schemeClr val="accent1"/>
                </a:solidFill>
              </a:ln>
              <a:noFill/>
              <a:effectLst>
                <a:outerShdw blurRad="50800" dist="38100" dir="2700000" sx="101000" sy="101000" algn="tl" rotWithShape="0">
                  <a:schemeClr val="accent1">
                    <a:lumMod val="50000"/>
                    <a:alpha val="10000"/>
                  </a:schemeClr>
                </a:outerShdw>
              </a:effectLst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817880" y="1370157"/>
          <a:ext cx="10556240" cy="439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任意多边形: 形状 2"/>
          <p:cNvSpPr/>
          <p:nvPr/>
        </p:nvSpPr>
        <p:spPr>
          <a:xfrm>
            <a:off x="290513" y="258618"/>
            <a:ext cx="692150" cy="692150"/>
          </a:xfrm>
          <a:custGeom>
            <a:avLst/>
            <a:gdLst>
              <a:gd name="connsiteX0" fmla="*/ 431832 w 692150"/>
              <a:gd name="connsiteY0" fmla="*/ 0 h 692150"/>
              <a:gd name="connsiteX1" fmla="*/ 692150 w 692150"/>
              <a:gd name="connsiteY1" fmla="*/ 0 h 692150"/>
              <a:gd name="connsiteX2" fmla="*/ 0 w 692150"/>
              <a:gd name="connsiteY2" fmla="*/ 692150 h 692150"/>
              <a:gd name="connsiteX3" fmla="*/ 0 w 692150"/>
              <a:gd name="connsiteY3" fmla="*/ 431832 h 692150"/>
              <a:gd name="connsiteX4" fmla="*/ 431832 w 692150"/>
              <a:gd name="connsiteY4" fmla="*/ 0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50" h="692150">
                <a:moveTo>
                  <a:pt x="431832" y="0"/>
                </a:moveTo>
                <a:lnTo>
                  <a:pt x="692150" y="0"/>
                </a:lnTo>
                <a:cubicBezTo>
                  <a:pt x="692150" y="382264"/>
                  <a:pt x="382264" y="692150"/>
                  <a:pt x="0" y="692150"/>
                </a:cubicBezTo>
                <a:lnTo>
                  <a:pt x="0" y="431832"/>
                </a:lnTo>
                <a:cubicBezTo>
                  <a:pt x="238494" y="431832"/>
                  <a:pt x="431832" y="238494"/>
                  <a:pt x="431832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 Light" panose="020B0502040204020203" pitchFamily="34" charset="-122"/>
                <a:ea typeface="微软雅黑" panose="020B0503020204020204" pitchFamily="34" charset="-122"/>
              </a:rPr>
              <a:t>本科、硕士就业薪资对比</a:t>
            </a:r>
            <a:endParaRPr lang="zh-CN" altLang="en-US" dirty="0"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 Light" panose="020B0502040204020203" pitchFamily="34" charset="-122"/>
                <a:ea typeface="微软雅黑" panose="020B0503020204020204" pitchFamily="34" charset="-122"/>
                <a:sym typeface="+mn-ea"/>
              </a:rPr>
              <a:t>考研形势分析</a:t>
            </a:r>
            <a:endParaRPr lang="zh-CN" altLang="en-US" dirty="0">
              <a:latin typeface="微软雅黑 Light" panose="020B0502040204020203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1853962" y="1670051"/>
          <a:ext cx="8484076" cy="405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 Light" panose="020B0502040204020203" pitchFamily="34" charset="-122"/>
                <a:ea typeface="微软雅黑" panose="020B0503020204020204" pitchFamily="34" charset="-122"/>
              </a:rPr>
              <a:t>全日制和非全日制</a:t>
            </a:r>
            <a:endParaRPr lang="zh-CN" altLang="en-US">
              <a:latin typeface="微软雅黑 Light" panose="020B0502040204020203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83423" y="1788160"/>
            <a:ext cx="8215630" cy="4370705"/>
            <a:chOff x="3123" y="2816"/>
            <a:chExt cx="12938" cy="6883"/>
          </a:xfrm>
        </p:grpSpPr>
        <p:sp>
          <p:nvSpPr>
            <p:cNvPr id="4" name="矩形: 圆顶角 4"/>
            <p:cNvSpPr/>
            <p:nvPr/>
          </p:nvSpPr>
          <p:spPr>
            <a:xfrm rot="16200000">
              <a:off x="5680" y="262"/>
              <a:ext cx="6880" cy="11994"/>
            </a:xfrm>
            <a:prstGeom prst="round1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ffectLst>
              <a:outerShdw blurRad="381000" dir="12180000" sx="99000" sy="99000" algn="ctr" rotWithShape="0">
                <a:schemeClr val="accent2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>
                <a:noFill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矩形: 圆顶角 8"/>
            <p:cNvSpPr/>
            <p:nvPr/>
          </p:nvSpPr>
          <p:spPr>
            <a:xfrm>
              <a:off x="5703" y="2816"/>
              <a:ext cx="10358" cy="6881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983105" y="1183005"/>
          <a:ext cx="8225790" cy="497459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accent1">
                      <a:lumMod val="50000"/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1649730"/>
                <a:gridCol w="3302635"/>
                <a:gridCol w="3273425"/>
              </a:tblGrid>
              <a:tr h="63182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endParaRPr lang="zh-CN" altLang="en-US" sz="1800" b="1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908" marR="38100" marT="7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全日制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2406" marR="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非全日制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67640" marR="0" marT="7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515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培养方案</a:t>
                      </a:r>
                      <a:endParaRPr lang="en-US" altLang="zh-CN" sz="180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800" dirty="0" err="1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坚持同一标准，保证同等质量</a:t>
                      </a:r>
                      <a:endParaRPr lang="en-US" altLang="zh-CN" sz="18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accent1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46195" marR="0" marT="204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accent1"/>
                      </a:solidFill>
                      <a:prstDash val="dash"/>
                    </a:lnB>
                  </a:tcPr>
                </a:tc>
              </a:tr>
              <a:tr h="60833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800" dirty="0" err="1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证书效用</a:t>
                      </a:r>
                      <a:endParaRPr lang="en-US" altLang="zh-CN" sz="1800" dirty="0" err="1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800" dirty="0" err="1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学历学位证书具有同等法律地位和相同效力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altLang="zh-CN" sz="18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accent1"/>
                      </a:solidFill>
                      <a:prstDash val="dash"/>
                    </a:lnT>
                    <a:lnB w="12700">
                      <a:solidFill>
                        <a:schemeClr val="accent1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46195" marR="0" marT="2047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>
                      <a:solidFill>
                        <a:schemeClr val="accent1"/>
                      </a:solidFill>
                      <a:prstDash val="dash"/>
                    </a:lnT>
                    <a:lnB w="12700">
                      <a:solidFill>
                        <a:schemeClr val="accent1"/>
                      </a:solidFill>
                      <a:prstDash val="dash"/>
                    </a:lnB>
                  </a:tcPr>
                </a:tc>
              </a:tr>
              <a:tr h="60515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毕业证书</a:t>
                      </a:r>
                      <a:endParaRPr lang="zh-CN" altLang="en-US" sz="180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42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硕士研究生（全日制）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672" marR="0" marT="20478" marB="0" anchor="ctr">
                    <a:lnL>
                      <a:noFill/>
                    </a:lnL>
                    <a:lnR w="12700">
                      <a:solidFill>
                        <a:schemeClr val="accent1"/>
                      </a:solidFill>
                      <a:prstDash val="dash"/>
                    </a:lnR>
                    <a:lnT w="12700">
                      <a:solidFill>
                        <a:schemeClr val="accent1"/>
                      </a:solidFill>
                      <a:prstDash val="dash"/>
                    </a:lnT>
                    <a:lnB w="12700">
                      <a:solidFill>
                        <a:schemeClr val="accent1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硕士研究生（非全日制）</a:t>
                      </a:r>
                      <a:endParaRPr lang="zh-CN" altLang="en-US" sz="180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195" marR="0" marT="20478" marB="0" anchor="ctr">
                    <a:lnL w="12700">
                      <a:solidFill>
                        <a:schemeClr val="accent1"/>
                      </a:solidFill>
                      <a:prstDash val="dash"/>
                    </a:lnL>
                    <a:lnR>
                      <a:noFill/>
                    </a:lnR>
                    <a:lnT w="12700">
                      <a:solidFill>
                        <a:schemeClr val="accent1"/>
                      </a:solidFill>
                      <a:prstDash val="dash"/>
                    </a:lnT>
                    <a:lnB w="12700">
                      <a:solidFill>
                        <a:schemeClr val="accent1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520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住宿</a:t>
                      </a:r>
                      <a:endParaRPr lang="zh-CN" altLang="en-US" sz="180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908" marR="35242" marT="252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提供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148" marR="0" marT="25241" marB="0" anchor="ctr">
                    <a:lnL>
                      <a:noFill/>
                    </a:lnL>
                    <a:lnR w="12700">
                      <a:solidFill>
                        <a:schemeClr val="accent1"/>
                      </a:solidFill>
                      <a:prstDash val="dash"/>
                    </a:lnR>
                    <a:lnT w="12700">
                      <a:solidFill>
                        <a:schemeClr val="accent1"/>
                      </a:solidFill>
                      <a:prstDash val="dash"/>
                    </a:lnT>
                    <a:lnB w="12700">
                      <a:solidFill>
                        <a:schemeClr val="accent1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不提供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101" marR="0" marT="22860" marB="0" anchor="ctr">
                    <a:lnL w="12700">
                      <a:solidFill>
                        <a:schemeClr val="accent1"/>
                      </a:solidFill>
                      <a:prstDash val="dash"/>
                    </a:lnL>
                    <a:lnR>
                      <a:noFill/>
                    </a:lnR>
                    <a:lnT w="12700">
                      <a:solidFill>
                        <a:schemeClr val="accent1"/>
                      </a:solidFill>
                      <a:prstDash val="dash"/>
                    </a:lnT>
                    <a:lnB w="12700">
                      <a:solidFill>
                        <a:schemeClr val="accent1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769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学费</a:t>
                      </a:r>
                      <a:endParaRPr lang="zh-CN" altLang="en-US" sz="180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1908" marR="38100" marT="10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相对低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7625" marR="0" marT="24288" marB="0" anchor="ctr">
                    <a:lnL>
                      <a:noFill/>
                    </a:lnL>
                    <a:lnR w="12700">
                      <a:solidFill>
                        <a:schemeClr val="accent1"/>
                      </a:solidFill>
                      <a:prstDash val="dash"/>
                    </a:lnR>
                    <a:lnT w="12700">
                      <a:solidFill>
                        <a:schemeClr val="accent1"/>
                      </a:solidFill>
                      <a:prstDash val="dash"/>
                    </a:lnT>
                    <a:lnB w="12700">
                      <a:solidFill>
                        <a:schemeClr val="accent1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学费较高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4766" marR="0" marT="10953" marB="0" anchor="ctr">
                    <a:lnL w="12700">
                      <a:solidFill>
                        <a:schemeClr val="accent1"/>
                      </a:solidFill>
                      <a:prstDash val="dash"/>
                    </a:lnL>
                    <a:lnR>
                      <a:noFill/>
                    </a:lnR>
                    <a:lnT w="12700">
                      <a:solidFill>
                        <a:schemeClr val="accent1"/>
                      </a:solidFill>
                      <a:prstDash val="dash"/>
                    </a:lnT>
                    <a:lnB w="12700">
                      <a:solidFill>
                        <a:schemeClr val="accent1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515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学制</a:t>
                      </a:r>
                      <a:endParaRPr lang="zh-CN" altLang="en-US" sz="180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670" marR="41910" marT="204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一般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 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47625" marR="0" marT="20478" marB="0" anchor="ctr">
                    <a:lnL>
                      <a:noFill/>
                    </a:lnL>
                    <a:lnR w="12700">
                      <a:solidFill>
                        <a:schemeClr val="accent1"/>
                      </a:solidFill>
                      <a:prstDash val="dash"/>
                    </a:lnR>
                    <a:lnT w="12700">
                      <a:solidFill>
                        <a:schemeClr val="accent1"/>
                      </a:solidFill>
                      <a:prstDash val="dash"/>
                    </a:lnT>
                    <a:lnB w="12700">
                      <a:solidFill>
                        <a:schemeClr val="accent1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一般 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 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0006" marR="0" marT="20478" marB="0" anchor="ctr">
                    <a:lnL w="12700">
                      <a:solidFill>
                        <a:schemeClr val="accent1"/>
                      </a:solidFill>
                      <a:prstDash val="dash"/>
                    </a:lnL>
                    <a:lnR>
                      <a:noFill/>
                    </a:lnR>
                    <a:lnT w="12700">
                      <a:solidFill>
                        <a:schemeClr val="accent1"/>
                      </a:solidFill>
                      <a:prstDash val="dash"/>
                    </a:lnT>
                    <a:lnB w="12700">
                      <a:solidFill>
                        <a:schemeClr val="accent1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6755"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800">
                          <a:solidFill>
                            <a:schemeClr val="bg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学习方式</a:t>
                      </a:r>
                      <a:endParaRPr lang="zh-CN" altLang="en-US" sz="180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5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</a:rPr>
                        <a:t>周一至周五脱产学习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958" marR="47148" marT="21431" marB="0" anchor="ctr">
                    <a:lnL>
                      <a:noFill/>
                    </a:lnL>
                    <a:lnR w="12700">
                      <a:solidFill>
                        <a:schemeClr val="accent1"/>
                      </a:solidFill>
                      <a:prstDash val="dash"/>
                    </a:lnR>
                    <a:lnT w="12700">
                      <a:solidFill>
                        <a:schemeClr val="accent1"/>
                      </a:solidFill>
                      <a:prstDash val="dash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tx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周末在职学习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333" marB="0" anchor="ctr">
                    <a:lnL w="12700">
                      <a:solidFill>
                        <a:schemeClr val="accent1"/>
                      </a:solidFill>
                      <a:prstDash val="dash"/>
                    </a:lnL>
                    <a:lnR>
                      <a:noFill/>
                    </a:lnR>
                    <a:lnT w="12700">
                      <a:solidFill>
                        <a:schemeClr val="accent1"/>
                      </a:solidFill>
                      <a:prstDash val="dash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考试整体流程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303629" y="2344571"/>
            <a:ext cx="11576552" cy="2127177"/>
          </a:xfrm>
          <a:custGeom>
            <a:avLst/>
            <a:gdLst>
              <a:gd name="connsiteX0" fmla="*/ 0 w 18336"/>
              <a:gd name="connsiteY0" fmla="*/ 1650 h 4835"/>
              <a:gd name="connsiteX1" fmla="*/ 7571 w 18336"/>
              <a:gd name="connsiteY1" fmla="*/ 249 h 4835"/>
              <a:gd name="connsiteX2" fmla="*/ 10032 w 18336"/>
              <a:gd name="connsiteY2" fmla="*/ 4794 h 4835"/>
              <a:gd name="connsiteX3" fmla="*/ 18336 w 18336"/>
              <a:gd name="connsiteY3" fmla="*/ 1698 h 4835"/>
              <a:gd name="connsiteX0-1" fmla="*/ 0 w 10000"/>
              <a:gd name="connsiteY0-2" fmla="*/ 0 h 6586"/>
              <a:gd name="connsiteX1-3" fmla="*/ 5471 w 10000"/>
              <a:gd name="connsiteY1-4" fmla="*/ 6502 h 6586"/>
              <a:gd name="connsiteX2-5" fmla="*/ 10000 w 10000"/>
              <a:gd name="connsiteY2-6" fmla="*/ 99 h 6586"/>
              <a:gd name="connsiteX0-7" fmla="*/ 0 w 9951"/>
              <a:gd name="connsiteY0-8" fmla="*/ 0 h 15828"/>
              <a:gd name="connsiteX1-9" fmla="*/ 5422 w 9951"/>
              <a:gd name="connsiteY1-10" fmla="*/ 15700 h 15828"/>
              <a:gd name="connsiteX2-11" fmla="*/ 9951 w 9951"/>
              <a:gd name="connsiteY2-12" fmla="*/ 5978 h 15828"/>
              <a:gd name="connsiteX0-13" fmla="*/ 0 w 10000"/>
              <a:gd name="connsiteY0-14" fmla="*/ 4 h 10004"/>
              <a:gd name="connsiteX1-15" fmla="*/ 5449 w 10000"/>
              <a:gd name="connsiteY1-16" fmla="*/ 9923 h 10004"/>
              <a:gd name="connsiteX2-17" fmla="*/ 10000 w 10000"/>
              <a:gd name="connsiteY2-18" fmla="*/ 3781 h 10004"/>
              <a:gd name="connsiteX0-19" fmla="*/ 0 w 10000"/>
              <a:gd name="connsiteY0-20" fmla="*/ 0 h 10000"/>
              <a:gd name="connsiteX1-21" fmla="*/ 5449 w 10000"/>
              <a:gd name="connsiteY1-22" fmla="*/ 9919 h 10000"/>
              <a:gd name="connsiteX2-23" fmla="*/ 10000 w 10000"/>
              <a:gd name="connsiteY2-24" fmla="*/ 3777 h 10000"/>
              <a:gd name="connsiteX0-25" fmla="*/ 0 w 10000"/>
              <a:gd name="connsiteY0-26" fmla="*/ 0 h 9140"/>
              <a:gd name="connsiteX1-27" fmla="*/ 6425 w 10000"/>
              <a:gd name="connsiteY1-28" fmla="*/ 9035 h 9140"/>
              <a:gd name="connsiteX2-29" fmla="*/ 10000 w 10000"/>
              <a:gd name="connsiteY2-30" fmla="*/ 3777 h 9140"/>
              <a:gd name="connsiteX0-31" fmla="*/ 0 w 10000"/>
              <a:gd name="connsiteY0-32" fmla="*/ 0 h 9890"/>
              <a:gd name="connsiteX1-33" fmla="*/ 6425 w 10000"/>
              <a:gd name="connsiteY1-34" fmla="*/ 9885 h 9890"/>
              <a:gd name="connsiteX2-35" fmla="*/ 10000 w 10000"/>
              <a:gd name="connsiteY2-36" fmla="*/ 4132 h 9890"/>
              <a:gd name="connsiteX0-37" fmla="*/ 0 w 10000"/>
              <a:gd name="connsiteY0-38" fmla="*/ 0 h 10227"/>
              <a:gd name="connsiteX1-39" fmla="*/ 5603 w 10000"/>
              <a:gd name="connsiteY1-40" fmla="*/ 10223 h 10227"/>
              <a:gd name="connsiteX2-41" fmla="*/ 10000 w 10000"/>
              <a:gd name="connsiteY2-42" fmla="*/ 4178 h 10227"/>
              <a:gd name="connsiteX0-43" fmla="*/ 0 w 10000"/>
              <a:gd name="connsiteY0-44" fmla="*/ 0 h 10272"/>
              <a:gd name="connsiteX1-45" fmla="*/ 3871 w 10000"/>
              <a:gd name="connsiteY1-46" fmla="*/ 1548 h 10272"/>
              <a:gd name="connsiteX2-47" fmla="*/ 5603 w 10000"/>
              <a:gd name="connsiteY2-48" fmla="*/ 10223 h 10272"/>
              <a:gd name="connsiteX3-49" fmla="*/ 10000 w 10000"/>
              <a:gd name="connsiteY3-50" fmla="*/ 4178 h 10272"/>
              <a:gd name="connsiteX0-51" fmla="*/ 0 w 10049"/>
              <a:gd name="connsiteY0-52" fmla="*/ 0 h 9914"/>
              <a:gd name="connsiteX1-53" fmla="*/ 3920 w 10049"/>
              <a:gd name="connsiteY1-54" fmla="*/ 1190 h 9914"/>
              <a:gd name="connsiteX2-55" fmla="*/ 5652 w 10049"/>
              <a:gd name="connsiteY2-56" fmla="*/ 9865 h 9914"/>
              <a:gd name="connsiteX3-57" fmla="*/ 10049 w 10049"/>
              <a:gd name="connsiteY3-58" fmla="*/ 3820 h 9914"/>
              <a:gd name="connsiteX0-59" fmla="*/ 0 w 10000"/>
              <a:gd name="connsiteY0-60" fmla="*/ 0 h 10000"/>
              <a:gd name="connsiteX1-61" fmla="*/ 3901 w 10000"/>
              <a:gd name="connsiteY1-62" fmla="*/ 1200 h 10000"/>
              <a:gd name="connsiteX2-63" fmla="*/ 5624 w 10000"/>
              <a:gd name="connsiteY2-64" fmla="*/ 9951 h 10000"/>
              <a:gd name="connsiteX3-65" fmla="*/ 10000 w 10000"/>
              <a:gd name="connsiteY3-66" fmla="*/ 3853 h 10000"/>
              <a:gd name="connsiteX0-67" fmla="*/ 0 w 9984"/>
              <a:gd name="connsiteY0-68" fmla="*/ 5950 h 8982"/>
              <a:gd name="connsiteX1-69" fmla="*/ 3885 w 9984"/>
              <a:gd name="connsiteY1-70" fmla="*/ 182 h 8982"/>
              <a:gd name="connsiteX2-71" fmla="*/ 5608 w 9984"/>
              <a:gd name="connsiteY2-72" fmla="*/ 8933 h 8982"/>
              <a:gd name="connsiteX3-73" fmla="*/ 9984 w 9984"/>
              <a:gd name="connsiteY3-74" fmla="*/ 2835 h 8982"/>
              <a:gd name="connsiteX0-75" fmla="*/ 0 w 10000"/>
              <a:gd name="connsiteY0-76" fmla="*/ 3468 h 6833"/>
              <a:gd name="connsiteX1-77" fmla="*/ 3161 w 10000"/>
              <a:gd name="connsiteY1-78" fmla="*/ 2572 h 6833"/>
              <a:gd name="connsiteX2-79" fmla="*/ 5617 w 10000"/>
              <a:gd name="connsiteY2-80" fmla="*/ 6789 h 6833"/>
              <a:gd name="connsiteX3-81" fmla="*/ 10000 w 10000"/>
              <a:gd name="connsiteY3-82" fmla="*/ 0 h 6833"/>
              <a:gd name="connsiteX0-83" fmla="*/ 0 w 10000"/>
              <a:gd name="connsiteY0-84" fmla="*/ 10371 h 12276"/>
              <a:gd name="connsiteX1-85" fmla="*/ 3161 w 10000"/>
              <a:gd name="connsiteY1-86" fmla="*/ 9060 h 12276"/>
              <a:gd name="connsiteX2-87" fmla="*/ 6120 w 10000"/>
              <a:gd name="connsiteY2-88" fmla="*/ 23 h 12276"/>
              <a:gd name="connsiteX3-89" fmla="*/ 10000 w 10000"/>
              <a:gd name="connsiteY3-90" fmla="*/ 5296 h 12276"/>
              <a:gd name="connsiteX0-91" fmla="*/ 0 w 10000"/>
              <a:gd name="connsiteY0-92" fmla="*/ 10402 h 12666"/>
              <a:gd name="connsiteX1-93" fmla="*/ 3502 w 10000"/>
              <a:gd name="connsiteY1-94" fmla="*/ 11233 h 12666"/>
              <a:gd name="connsiteX2-95" fmla="*/ 6120 w 10000"/>
              <a:gd name="connsiteY2-96" fmla="*/ 54 h 12666"/>
              <a:gd name="connsiteX3-97" fmla="*/ 10000 w 10000"/>
              <a:gd name="connsiteY3-98" fmla="*/ 5327 h 12666"/>
              <a:gd name="connsiteX0-99" fmla="*/ 0 w 10000"/>
              <a:gd name="connsiteY0-100" fmla="*/ 10402 h 10402"/>
              <a:gd name="connsiteX1-101" fmla="*/ 6120 w 10000"/>
              <a:gd name="connsiteY1-102" fmla="*/ 54 h 10402"/>
              <a:gd name="connsiteX2-103" fmla="*/ 10000 w 10000"/>
              <a:gd name="connsiteY2-104" fmla="*/ 5327 h 10402"/>
              <a:gd name="connsiteX0-105" fmla="*/ 0 w 10000"/>
              <a:gd name="connsiteY0-106" fmla="*/ 10562 h 10562"/>
              <a:gd name="connsiteX1-107" fmla="*/ 5333 w 10000"/>
              <a:gd name="connsiteY1-108" fmla="*/ 53 h 10562"/>
              <a:gd name="connsiteX2-109" fmla="*/ 10000 w 10000"/>
              <a:gd name="connsiteY2-110" fmla="*/ 5487 h 10562"/>
              <a:gd name="connsiteX0-111" fmla="*/ 0 w 10000"/>
              <a:gd name="connsiteY0-112" fmla="*/ 11359 h 11359"/>
              <a:gd name="connsiteX1-113" fmla="*/ 5333 w 10000"/>
              <a:gd name="connsiteY1-114" fmla="*/ 850 h 11359"/>
              <a:gd name="connsiteX2-115" fmla="*/ 10000 w 10000"/>
              <a:gd name="connsiteY2-116" fmla="*/ 6284 h 11359"/>
              <a:gd name="connsiteX0-117" fmla="*/ 0 w 10000"/>
              <a:gd name="connsiteY0-118" fmla="*/ 11359 h 11963"/>
              <a:gd name="connsiteX1-119" fmla="*/ 5333 w 10000"/>
              <a:gd name="connsiteY1-120" fmla="*/ 850 h 11963"/>
              <a:gd name="connsiteX2-121" fmla="*/ 10000 w 10000"/>
              <a:gd name="connsiteY2-122" fmla="*/ 6284 h 11963"/>
              <a:gd name="connsiteX0-123" fmla="*/ 0 w 10000"/>
              <a:gd name="connsiteY0-124" fmla="*/ 7471 h 8410"/>
              <a:gd name="connsiteX1-125" fmla="*/ 5057 w 10000"/>
              <a:gd name="connsiteY1-126" fmla="*/ 1085 h 8410"/>
              <a:gd name="connsiteX2-127" fmla="*/ 10000 w 10000"/>
              <a:gd name="connsiteY2-128" fmla="*/ 2396 h 8410"/>
              <a:gd name="connsiteX0-129" fmla="*/ 0 w 10000"/>
              <a:gd name="connsiteY0-130" fmla="*/ 8883 h 12613"/>
              <a:gd name="connsiteX1-131" fmla="*/ 5057 w 10000"/>
              <a:gd name="connsiteY1-132" fmla="*/ 1290 h 12613"/>
              <a:gd name="connsiteX2-133" fmla="*/ 10000 w 10000"/>
              <a:gd name="connsiteY2-134" fmla="*/ 2849 h 12613"/>
              <a:gd name="connsiteX0-135" fmla="*/ 0 w 9959"/>
              <a:gd name="connsiteY0-136" fmla="*/ 13229 h 16461"/>
              <a:gd name="connsiteX1-137" fmla="*/ 5057 w 9959"/>
              <a:gd name="connsiteY1-138" fmla="*/ 5636 h 16461"/>
              <a:gd name="connsiteX2-139" fmla="*/ 9959 w 9959"/>
              <a:gd name="connsiteY2-140" fmla="*/ 0 h 16461"/>
              <a:gd name="connsiteX0-141" fmla="*/ 0 w 10000"/>
              <a:gd name="connsiteY0-142" fmla="*/ 8037 h 10378"/>
              <a:gd name="connsiteX1-143" fmla="*/ 5151 w 10000"/>
              <a:gd name="connsiteY1-144" fmla="*/ 5629 h 10378"/>
              <a:gd name="connsiteX2-145" fmla="*/ 10000 w 10000"/>
              <a:gd name="connsiteY2-146" fmla="*/ 0 h 10378"/>
              <a:gd name="connsiteX0-147" fmla="*/ 0 w 9959"/>
              <a:gd name="connsiteY0-148" fmla="*/ 10977 h 12899"/>
              <a:gd name="connsiteX1-149" fmla="*/ 5110 w 9959"/>
              <a:gd name="connsiteY1-150" fmla="*/ 5629 h 12899"/>
              <a:gd name="connsiteX2-151" fmla="*/ 9959 w 9959"/>
              <a:gd name="connsiteY2-152" fmla="*/ 0 h 12899"/>
              <a:gd name="connsiteX0-153" fmla="*/ 0 w 10000"/>
              <a:gd name="connsiteY0-154" fmla="*/ 8510 h 10000"/>
              <a:gd name="connsiteX1-155" fmla="*/ 5131 w 10000"/>
              <a:gd name="connsiteY1-156" fmla="*/ 4364 h 10000"/>
              <a:gd name="connsiteX2-157" fmla="*/ 10000 w 10000"/>
              <a:gd name="connsiteY2-158" fmla="*/ 0 h 10000"/>
              <a:gd name="connsiteX0-159" fmla="*/ 0 w 10000"/>
              <a:gd name="connsiteY0-160" fmla="*/ 8510 h 9317"/>
              <a:gd name="connsiteX1-161" fmla="*/ 5131 w 10000"/>
              <a:gd name="connsiteY1-162" fmla="*/ 4364 h 9317"/>
              <a:gd name="connsiteX2-163" fmla="*/ 10000 w 10000"/>
              <a:gd name="connsiteY2-164" fmla="*/ 0 h 9317"/>
              <a:gd name="connsiteX0-165" fmla="*/ 0 w 10000"/>
              <a:gd name="connsiteY0-166" fmla="*/ 9134 h 9842"/>
              <a:gd name="connsiteX1-167" fmla="*/ 4902 w 10000"/>
              <a:gd name="connsiteY1-168" fmla="*/ 2817 h 9842"/>
              <a:gd name="connsiteX2-169" fmla="*/ 10000 w 10000"/>
              <a:gd name="connsiteY2-170" fmla="*/ 0 h 9842"/>
              <a:gd name="connsiteX0-171" fmla="*/ 0 w 10000"/>
              <a:gd name="connsiteY0-172" fmla="*/ 9281 h 10000"/>
              <a:gd name="connsiteX1-173" fmla="*/ 4902 w 10000"/>
              <a:gd name="connsiteY1-174" fmla="*/ 2862 h 10000"/>
              <a:gd name="connsiteX2-175" fmla="*/ 10000 w 10000"/>
              <a:gd name="connsiteY2-176" fmla="*/ 0 h 10000"/>
              <a:gd name="connsiteX0-177" fmla="*/ 0 w 10049"/>
              <a:gd name="connsiteY0-178" fmla="*/ 7253 h 8115"/>
              <a:gd name="connsiteX1-179" fmla="*/ 4951 w 10049"/>
              <a:gd name="connsiteY1-180" fmla="*/ 2862 h 8115"/>
              <a:gd name="connsiteX2-181" fmla="*/ 10049 w 10049"/>
              <a:gd name="connsiteY2-182" fmla="*/ 0 h 8115"/>
              <a:gd name="connsiteX0-183" fmla="*/ 0 w 10000"/>
              <a:gd name="connsiteY0-184" fmla="*/ 8938 h 9322"/>
              <a:gd name="connsiteX1-185" fmla="*/ 4927 w 10000"/>
              <a:gd name="connsiteY1-186" fmla="*/ 3527 h 9322"/>
              <a:gd name="connsiteX2-187" fmla="*/ 10000 w 10000"/>
              <a:gd name="connsiteY2-188" fmla="*/ 0 h 9322"/>
              <a:gd name="connsiteX0-189" fmla="*/ 0 w 9992"/>
              <a:gd name="connsiteY0-190" fmla="*/ 5957 h 6630"/>
              <a:gd name="connsiteX1-191" fmla="*/ 4919 w 9992"/>
              <a:gd name="connsiteY1-192" fmla="*/ 3784 h 6630"/>
              <a:gd name="connsiteX2-193" fmla="*/ 9992 w 9992"/>
              <a:gd name="connsiteY2-194" fmla="*/ 0 h 6630"/>
              <a:gd name="connsiteX0-195" fmla="*/ 0 w 10000"/>
              <a:gd name="connsiteY0-196" fmla="*/ 8985 h 15456"/>
              <a:gd name="connsiteX1-197" fmla="*/ 4923 w 10000"/>
              <a:gd name="connsiteY1-198" fmla="*/ 5707 h 15456"/>
              <a:gd name="connsiteX2-199" fmla="*/ 10000 w 10000"/>
              <a:gd name="connsiteY2-200" fmla="*/ 0 h 15456"/>
              <a:gd name="connsiteX0-201" fmla="*/ 0 w 10000"/>
              <a:gd name="connsiteY0-202" fmla="*/ 8985 h 14982"/>
              <a:gd name="connsiteX1-203" fmla="*/ 4931 w 10000"/>
              <a:gd name="connsiteY1-204" fmla="*/ 3425 h 14982"/>
              <a:gd name="connsiteX2-205" fmla="*/ 10000 w 10000"/>
              <a:gd name="connsiteY2-206" fmla="*/ 0 h 14982"/>
              <a:gd name="connsiteX0-207" fmla="*/ 0 w 10000"/>
              <a:gd name="connsiteY0-208" fmla="*/ 8985 h 14651"/>
              <a:gd name="connsiteX1-209" fmla="*/ 4931 w 10000"/>
              <a:gd name="connsiteY1-210" fmla="*/ 3425 h 14651"/>
              <a:gd name="connsiteX2-211" fmla="*/ 7930 w 10000"/>
              <a:gd name="connsiteY2-212" fmla="*/ 12212 h 14651"/>
              <a:gd name="connsiteX3-213" fmla="*/ 10000 w 10000"/>
              <a:gd name="connsiteY3-214" fmla="*/ 0 h 14651"/>
              <a:gd name="connsiteX0-215" fmla="*/ 0 w 10000"/>
              <a:gd name="connsiteY0-216" fmla="*/ 8985 h 14714"/>
              <a:gd name="connsiteX1-217" fmla="*/ 4931 w 10000"/>
              <a:gd name="connsiteY1-218" fmla="*/ 3425 h 14714"/>
              <a:gd name="connsiteX2-219" fmla="*/ 7824 w 10000"/>
              <a:gd name="connsiteY2-220" fmla="*/ 9799 h 14714"/>
              <a:gd name="connsiteX3-221" fmla="*/ 10000 w 10000"/>
              <a:gd name="connsiteY3-222" fmla="*/ 0 h 147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49" y="connsiteY3-50"/>
              </a:cxn>
            </a:cxnLst>
            <a:rect l="l" t="t" r="r" b="b"/>
            <a:pathLst>
              <a:path w="10000" h="14714">
                <a:moveTo>
                  <a:pt x="0" y="8985"/>
                </a:moveTo>
                <a:cubicBezTo>
                  <a:pt x="3341" y="24618"/>
                  <a:pt x="3627" y="3289"/>
                  <a:pt x="4931" y="3425"/>
                </a:cubicBezTo>
                <a:cubicBezTo>
                  <a:pt x="6235" y="3561"/>
                  <a:pt x="6979" y="10370"/>
                  <a:pt x="7824" y="9799"/>
                </a:cubicBezTo>
                <a:cubicBezTo>
                  <a:pt x="8669" y="9228"/>
                  <a:pt x="9612" y="1112"/>
                  <a:pt x="10000" y="0"/>
                </a:cubicBezTo>
              </a:path>
            </a:pathLst>
          </a:cu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3" name="文本框 10"/>
          <p:cNvSpPr txBox="1"/>
          <p:nvPr>
            <p:custDataLst>
              <p:tags r:id="rId1"/>
            </p:custDataLst>
          </p:nvPr>
        </p:nvSpPr>
        <p:spPr>
          <a:xfrm>
            <a:off x="1082466" y="3567797"/>
            <a:ext cx="599523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8-9</a:t>
            </a:r>
            <a:r>
              <a:rPr lang="zh-CN" altLang="en-US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月</a:t>
            </a:r>
            <a:endParaRPr lang="zh-CN" altLang="en-US">
              <a:solidFill>
                <a:schemeClr val="dk1"/>
              </a:solidFill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14" name="文本框 11"/>
          <p:cNvSpPr txBox="1"/>
          <p:nvPr>
            <p:custDataLst>
              <p:tags r:id="rId2"/>
            </p:custDataLst>
          </p:nvPr>
        </p:nvSpPr>
        <p:spPr>
          <a:xfrm>
            <a:off x="580816" y="4538712"/>
            <a:ext cx="923330" cy="66229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solidFill>
                  <a:schemeClr val="dk1"/>
                </a:solidFill>
                <a:latin typeface="+mn-ea"/>
              </a:rPr>
              <a:t>招生简章</a:t>
            </a:r>
            <a:endParaRPr lang="zh-CN" altLang="en-US">
              <a:solidFill>
                <a:schemeClr val="dk1"/>
              </a:solidFill>
              <a:latin typeface="+mn-ea"/>
            </a:endParaRP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solidFill>
                  <a:schemeClr val="dk1"/>
                </a:solidFill>
                <a:latin typeface="+mn-ea"/>
              </a:rPr>
              <a:t>及目录</a:t>
            </a:r>
            <a:endParaRPr lang="zh-CN" altLang="en-US">
              <a:solidFill>
                <a:schemeClr val="dk1"/>
              </a:solidFill>
              <a:latin typeface="+mn-ea"/>
            </a:endParaRPr>
          </a:p>
        </p:txBody>
      </p:sp>
      <p:sp>
        <p:nvSpPr>
          <p:cNvPr id="15" name="文本框 12"/>
          <p:cNvSpPr txBox="1"/>
          <p:nvPr>
            <p:custDataLst>
              <p:tags r:id="rId3"/>
            </p:custDataLst>
          </p:nvPr>
        </p:nvSpPr>
        <p:spPr>
          <a:xfrm>
            <a:off x="1629836" y="4538712"/>
            <a:ext cx="523875" cy="6622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dk1"/>
                </a:solidFill>
                <a:latin typeface="+mn-ea"/>
              </a:rPr>
              <a:t>考试大纲</a:t>
            </a:r>
            <a:endParaRPr lang="zh-CN" altLang="en-US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16" name="文本框 13"/>
          <p:cNvSpPr txBox="1"/>
          <p:nvPr>
            <p:custDataLst>
              <p:tags r:id="rId4"/>
            </p:custDataLst>
          </p:nvPr>
        </p:nvSpPr>
        <p:spPr>
          <a:xfrm>
            <a:off x="2355106" y="4635402"/>
            <a:ext cx="734175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9-10</a:t>
            </a:r>
            <a:r>
              <a:rPr lang="zh-CN" altLang="en-US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月</a:t>
            </a:r>
            <a:endParaRPr lang="zh-CN" altLang="en-US" dirty="0">
              <a:solidFill>
                <a:schemeClr val="dk1"/>
              </a:solidFill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17" name="文本框 14"/>
          <p:cNvSpPr txBox="1"/>
          <p:nvPr>
            <p:custDataLst>
              <p:tags r:id="rId5"/>
            </p:custDataLst>
          </p:nvPr>
        </p:nvSpPr>
        <p:spPr>
          <a:xfrm>
            <a:off x="2355106" y="5022574"/>
            <a:ext cx="2133256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zh-CN" altLang="en-US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预报名：</a:t>
            </a:r>
            <a:r>
              <a:rPr lang="en-US" altLang="zh-CN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9.24 - 9.27</a:t>
            </a:r>
            <a:endParaRPr lang="en-US" altLang="zh-CN" dirty="0">
              <a:solidFill>
                <a:schemeClr val="dk1"/>
              </a:solidFill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18" name="文本框 15"/>
          <p:cNvSpPr txBox="1"/>
          <p:nvPr>
            <p:custDataLst>
              <p:tags r:id="rId6"/>
            </p:custDataLst>
          </p:nvPr>
        </p:nvSpPr>
        <p:spPr>
          <a:xfrm>
            <a:off x="4416644" y="3827500"/>
            <a:ext cx="868828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11-12</a:t>
            </a:r>
            <a:r>
              <a:rPr lang="zh-CN" altLang="en-US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月</a:t>
            </a:r>
            <a:endParaRPr lang="zh-CN" altLang="en-US" dirty="0">
              <a:solidFill>
                <a:schemeClr val="dk1"/>
              </a:solidFill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19" name="文本框 16"/>
          <p:cNvSpPr txBox="1"/>
          <p:nvPr>
            <p:custDataLst>
              <p:tags r:id="rId7"/>
            </p:custDataLst>
          </p:nvPr>
        </p:nvSpPr>
        <p:spPr>
          <a:xfrm>
            <a:off x="4416644" y="4069435"/>
            <a:ext cx="2649764" cy="3665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现</a:t>
            </a:r>
            <a:r>
              <a:rPr lang="en-US" altLang="zh-CN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场</a:t>
            </a:r>
            <a:r>
              <a:rPr lang="en-US" altLang="zh-CN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确</a:t>
            </a:r>
            <a:r>
              <a:rPr lang="en-US" altLang="zh-CN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认：</a:t>
            </a:r>
            <a:r>
              <a:rPr lang="en-US" altLang="zh-CN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11.14-11.18</a:t>
            </a:r>
            <a:endParaRPr lang="en-US" altLang="zh-CN" dirty="0">
              <a:solidFill>
                <a:schemeClr val="dk1"/>
              </a:solidFill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8"/>
            </p:custDataLst>
          </p:nvPr>
        </p:nvSpPr>
        <p:spPr>
          <a:xfrm>
            <a:off x="5480436" y="3525887"/>
            <a:ext cx="2117567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12</a:t>
            </a:r>
            <a:r>
              <a:rPr lang="en-US" altLang="zh-CN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.26-27</a:t>
            </a:r>
            <a:r>
              <a:rPr lang="zh-CN" altLang="en-US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日考研初试</a:t>
            </a:r>
            <a:endParaRPr lang="zh-CN" altLang="en-US" dirty="0">
              <a:solidFill>
                <a:schemeClr val="dk1"/>
              </a:solidFill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21" name="文本框 19"/>
          <p:cNvSpPr txBox="1"/>
          <p:nvPr>
            <p:custDataLst>
              <p:tags r:id="rId9"/>
            </p:custDataLst>
          </p:nvPr>
        </p:nvSpPr>
        <p:spPr>
          <a:xfrm>
            <a:off x="5653318" y="3168458"/>
            <a:ext cx="1423467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月最后一周</a:t>
            </a:r>
            <a:endParaRPr lang="zh-CN" altLang="en-US" dirty="0">
              <a:solidFill>
                <a:schemeClr val="dk1"/>
              </a:solidFill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>
            <p:custDataLst>
              <p:tags r:id="rId10"/>
            </p:custDataLst>
          </p:nvPr>
        </p:nvSpPr>
        <p:spPr>
          <a:xfrm>
            <a:off x="7815583" y="3695198"/>
            <a:ext cx="820738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月中旬</a:t>
            </a:r>
            <a:endParaRPr lang="zh-CN" altLang="en-US" dirty="0">
              <a:solidFill>
                <a:schemeClr val="dk1"/>
              </a:solidFill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23" name="文本框 21"/>
          <p:cNvSpPr txBox="1"/>
          <p:nvPr>
            <p:custDataLst>
              <p:tags r:id="rId11"/>
            </p:custDataLst>
          </p:nvPr>
        </p:nvSpPr>
        <p:spPr>
          <a:xfrm>
            <a:off x="7845137" y="4021420"/>
            <a:ext cx="1384995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zh-CN" altLang="en-US" dirty="0">
                <a:solidFill>
                  <a:schemeClr val="dk1"/>
                </a:solidFill>
                <a:latin typeface="+mn-ea"/>
              </a:rPr>
              <a:t>考生成绩公示</a:t>
            </a:r>
            <a:endParaRPr lang="zh-CN" altLang="en-US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24" name="文本框 22"/>
          <p:cNvSpPr txBox="1"/>
          <p:nvPr>
            <p:custDataLst>
              <p:tags r:id="rId12"/>
            </p:custDataLst>
          </p:nvPr>
        </p:nvSpPr>
        <p:spPr>
          <a:xfrm>
            <a:off x="9590117" y="3097284"/>
            <a:ext cx="820738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3</a:t>
            </a:r>
            <a:r>
              <a:rPr lang="zh-CN" altLang="en-US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月中旬</a:t>
            </a:r>
            <a:endParaRPr lang="zh-CN" altLang="en-US">
              <a:solidFill>
                <a:schemeClr val="dk1"/>
              </a:solidFill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25" name="文本框 23"/>
          <p:cNvSpPr txBox="1"/>
          <p:nvPr>
            <p:custDataLst>
              <p:tags r:id="rId13"/>
            </p:custDataLst>
          </p:nvPr>
        </p:nvSpPr>
        <p:spPr>
          <a:xfrm>
            <a:off x="9548669" y="3759589"/>
            <a:ext cx="692497" cy="3679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dk1"/>
                </a:solidFill>
                <a:latin typeface="+mn-ea"/>
              </a:rPr>
              <a:t>国家线</a:t>
            </a:r>
            <a:endParaRPr lang="zh-CN" altLang="en-US">
              <a:solidFill>
                <a:schemeClr val="dk1"/>
              </a:solidFill>
              <a:latin typeface="+mn-ea"/>
            </a:endParaRPr>
          </a:p>
        </p:txBody>
      </p:sp>
      <p:sp>
        <p:nvSpPr>
          <p:cNvPr id="26" name="文本框 24"/>
          <p:cNvSpPr txBox="1"/>
          <p:nvPr>
            <p:custDataLst>
              <p:tags r:id="rId14"/>
            </p:custDataLst>
          </p:nvPr>
        </p:nvSpPr>
        <p:spPr>
          <a:xfrm>
            <a:off x="10863210" y="2339690"/>
            <a:ext cx="692295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3-5</a:t>
            </a:r>
            <a:r>
              <a:rPr lang="zh-CN" altLang="en-US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</a:rPr>
              <a:t>月</a:t>
            </a:r>
            <a:endParaRPr lang="zh-CN" altLang="en-US" dirty="0">
              <a:solidFill>
                <a:schemeClr val="dk1"/>
              </a:solidFill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27" name="文本框 25"/>
          <p:cNvSpPr txBox="1"/>
          <p:nvPr>
            <p:custDataLst>
              <p:tags r:id="rId15"/>
            </p:custDataLst>
          </p:nvPr>
        </p:nvSpPr>
        <p:spPr>
          <a:xfrm>
            <a:off x="10876545" y="3134182"/>
            <a:ext cx="981705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dirty="0">
                <a:solidFill>
                  <a:schemeClr val="dk1"/>
                </a:solidFill>
                <a:latin typeface="+mn-ea"/>
              </a:rPr>
              <a:t>复试调剂</a:t>
            </a:r>
            <a:endParaRPr lang="zh-CN" altLang="en-US" dirty="0">
              <a:solidFill>
                <a:schemeClr val="dk1"/>
              </a:solidFill>
              <a:latin typeface="+mn-ea"/>
            </a:endParaRPr>
          </a:p>
        </p:txBody>
      </p:sp>
      <p:cxnSp>
        <p:nvCxnSpPr>
          <p:cNvPr id="28" name="直接箭头连接符 29"/>
          <p:cNvCxnSpPr/>
          <p:nvPr>
            <p:custDataLst>
              <p:tags r:id="rId16"/>
            </p:custDataLst>
          </p:nvPr>
        </p:nvCxnSpPr>
        <p:spPr>
          <a:xfrm flipH="1">
            <a:off x="1027856" y="4237722"/>
            <a:ext cx="276225" cy="32639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30"/>
          <p:cNvCxnSpPr/>
          <p:nvPr>
            <p:custDataLst>
              <p:tags r:id="rId17"/>
            </p:custDataLst>
          </p:nvPr>
        </p:nvCxnSpPr>
        <p:spPr>
          <a:xfrm>
            <a:off x="1410126" y="4214862"/>
            <a:ext cx="361315" cy="332105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4"/>
          <p:cNvSpPr txBox="1"/>
          <p:nvPr>
            <p:custDataLst>
              <p:tags r:id="rId18"/>
            </p:custDataLst>
          </p:nvPr>
        </p:nvSpPr>
        <p:spPr>
          <a:xfrm>
            <a:off x="2355106" y="5242919"/>
            <a:ext cx="2543966" cy="36657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  <a:sym typeface="+mn-ea"/>
              </a:rPr>
              <a:t>正式报名</a:t>
            </a:r>
            <a:r>
              <a:rPr lang="en-US" altLang="zh-CN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  <a:sym typeface="+mn-ea"/>
              </a:rPr>
              <a:t> : 10.10 - 10.31</a:t>
            </a:r>
            <a:endParaRPr lang="en-US" altLang="zh-CN" dirty="0">
              <a:solidFill>
                <a:schemeClr val="dk1"/>
              </a:solidFill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2" name="文本框 35"/>
          <p:cNvSpPr txBox="1"/>
          <p:nvPr>
            <p:custDataLst>
              <p:tags r:id="rId19"/>
            </p:custDataLst>
          </p:nvPr>
        </p:nvSpPr>
        <p:spPr>
          <a:xfrm>
            <a:off x="4416644" y="4382490"/>
            <a:ext cx="2673809" cy="36657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  <a:sym typeface="+mn-ea"/>
              </a:rPr>
              <a:t>打印准考证：</a:t>
            </a:r>
            <a:r>
              <a:rPr lang="en-US" altLang="zh-CN" dirty="0">
                <a:solidFill>
                  <a:schemeClr val="dk1"/>
                </a:solidFill>
                <a:latin typeface="+mn-ea"/>
                <a:cs typeface="微软雅黑" panose="020B0503020204020204" pitchFamily="34" charset="-122"/>
                <a:sym typeface="+mn-ea"/>
              </a:rPr>
              <a:t>12.19-12.28</a:t>
            </a:r>
            <a:endParaRPr lang="en-US" altLang="zh-CN" dirty="0">
              <a:solidFill>
                <a:schemeClr val="dk1"/>
              </a:solidFill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3" name="文本框 36"/>
          <p:cNvSpPr txBox="1"/>
          <p:nvPr>
            <p:custDataLst>
              <p:tags r:id="rId20"/>
            </p:custDataLst>
          </p:nvPr>
        </p:nvSpPr>
        <p:spPr>
          <a:xfrm>
            <a:off x="9521036" y="4086614"/>
            <a:ext cx="1154162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dirty="0">
                <a:solidFill>
                  <a:schemeClr val="dk1"/>
                </a:solidFill>
                <a:latin typeface="+mn-ea"/>
                <a:sym typeface="+mn-ea"/>
              </a:rPr>
              <a:t>复试分数线</a:t>
            </a:r>
            <a:endParaRPr lang="zh-CN" altLang="en-US" dirty="0">
              <a:solidFill>
                <a:schemeClr val="dk1"/>
              </a:solidFill>
              <a:latin typeface="+mn-ea"/>
              <a:sym typeface="+mn-ea"/>
            </a:endParaRPr>
          </a:p>
        </p:txBody>
      </p:sp>
      <p:sp>
        <p:nvSpPr>
          <p:cNvPr id="38" name="菱形 37"/>
          <p:cNvSpPr/>
          <p:nvPr/>
        </p:nvSpPr>
        <p:spPr>
          <a:xfrm>
            <a:off x="1173271" y="3960862"/>
            <a:ext cx="335280" cy="335280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9" name="菱形 38"/>
          <p:cNvSpPr/>
          <p:nvPr/>
        </p:nvSpPr>
        <p:spPr>
          <a:xfrm>
            <a:off x="2283388" y="4262492"/>
            <a:ext cx="335280" cy="335280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40" name="菱形 39"/>
          <p:cNvSpPr/>
          <p:nvPr/>
        </p:nvSpPr>
        <p:spPr>
          <a:xfrm>
            <a:off x="4416644" y="3483621"/>
            <a:ext cx="335280" cy="335280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41" name="菱形 40"/>
          <p:cNvSpPr/>
          <p:nvPr/>
        </p:nvSpPr>
        <p:spPr>
          <a:xfrm>
            <a:off x="5635546" y="2705309"/>
            <a:ext cx="335280" cy="335280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42" name="菱形 41"/>
          <p:cNvSpPr/>
          <p:nvPr/>
        </p:nvSpPr>
        <p:spPr>
          <a:xfrm>
            <a:off x="7807441" y="3215216"/>
            <a:ext cx="335280" cy="335280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43" name="菱形 42"/>
          <p:cNvSpPr/>
          <p:nvPr/>
        </p:nvSpPr>
        <p:spPr>
          <a:xfrm>
            <a:off x="9590117" y="3466219"/>
            <a:ext cx="335280" cy="335280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44" name="菱形 43"/>
          <p:cNvSpPr/>
          <p:nvPr/>
        </p:nvSpPr>
        <p:spPr>
          <a:xfrm>
            <a:off x="10863211" y="2712529"/>
            <a:ext cx="335280" cy="335280"/>
          </a:xfrm>
          <a:prstGeom prst="diamond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1" grpId="0"/>
      <p:bldP spid="32" grpId="0"/>
      <p:bldP spid="33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ags/tag1.xml><?xml version="1.0" encoding="utf-8"?>
<p:tagLst xmlns:p="http://schemas.openxmlformats.org/presentationml/2006/main">
  <p:tag name="PA" val="v5.2.5"/>
</p:tagLst>
</file>

<file path=ppt/tags/tag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PA" val="v5.2.5"/>
</p:tagLst>
</file>

<file path=ppt/tags/tag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TABLE_BEAUTIFY" val="smartTable{fc89275b-9bad-4713-85d4-36c19eb15485}"/>
</p:tagLst>
</file>

<file path=ppt/tags/tag27.xml><?xml version="1.0" encoding="utf-8"?>
<p:tagLst xmlns:p="http://schemas.openxmlformats.org/presentationml/2006/main">
  <p:tag name="KSO_WM_UNIT_TABLE_BEAUTIFY" val="smartTable{50df26c1-370f-4937-a7e7-30bf67f68992}"/>
</p:tagLst>
</file>

<file path=ppt/tags/tag28.xml><?xml version="1.0" encoding="utf-8"?>
<p:tagLst xmlns:p="http://schemas.openxmlformats.org/presentationml/2006/main">
  <p:tag name="KSO_WM_UNIT_TABLE_BEAUTIFY" val="smartTable{64cdd314-1076-4bd8-a467-8c5eebbb1602}"/>
</p:tagLst>
</file>

<file path=ppt/tags/tag2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.xml><?xml version="1.0" encoding="utf-8"?>
<p:tagLst xmlns:p="http://schemas.openxmlformats.org/presentationml/2006/main">
  <p:tag name="PA" val="v5.2.5"/>
</p:tagLst>
</file>

<file path=ppt/tags/tag3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7.xml><?xml version="1.0" encoding="utf-8"?>
<p:tagLst xmlns:p="http://schemas.openxmlformats.org/presentationml/2006/main">
  <p:tag name="KSO_WM_UNIT_TABLE_BEAUTIFY" val="smartTable{908dbb3d-f068-4aab-a905-714c0742638d}"/>
  <p:tag name="TABLE_ENDDRAG_ORIGIN_RECT" val="647*391"/>
  <p:tag name="TABLE_ENDDRAG_RECT" val="156*93*647*391"/>
</p:tagLst>
</file>

<file path=ppt/tags/tag38.xml><?xml version="1.0" encoding="utf-8"?>
<p:tagLst xmlns:p="http://schemas.openxmlformats.org/presentationml/2006/main">
  <p:tag name="FULLTEXTBEAUTIFYED" val="1"/>
  <p:tag name="COMMONDATA" val="eyJoZGlkIjoiN2YzNjBkOTgyNWQ1YTMxYzM3MzMwNWFiODNmOWIzYWMifQ=="/>
</p:tagLst>
</file>

<file path=ppt/tags/tag4.xml><?xml version="1.0" encoding="utf-8"?>
<p:tagLst xmlns:p="http://schemas.openxmlformats.org/presentationml/2006/main">
  <p:tag name="PA" val="v5.2.5"/>
</p:tagLst>
</file>

<file path=ppt/tags/tag5.xml><?xml version="1.0" encoding="utf-8"?>
<p:tagLst xmlns:p="http://schemas.openxmlformats.org/presentationml/2006/main">
  <p:tag name="KSO_WM_UNIT_TABLE_BEAUTIFY" val="smartTable{908dbb3d-f068-4aab-a905-714c0742638d}"/>
  <p:tag name="TABLE_ENDDRAG_ORIGIN_RECT" val="647*391"/>
  <p:tag name="TABLE_ENDDRAG_RECT" val="156*93*647*391"/>
</p:tagLst>
</file>

<file path=ppt/tags/tag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2_Office 主题​​">
  <a:themeElements>
    <a:clrScheme name="自定义 7">
      <a:dk1>
        <a:srgbClr val="000000"/>
      </a:dk1>
      <a:lt1>
        <a:srgbClr val="FFFFFF"/>
      </a:lt1>
      <a:dk2>
        <a:srgbClr val="222A35"/>
      </a:dk2>
      <a:lt2>
        <a:srgbClr val="DBEFF9"/>
      </a:lt2>
      <a:accent1>
        <a:srgbClr val="FFC93C"/>
      </a:accent1>
      <a:accent2>
        <a:srgbClr val="A0DFD5"/>
      </a:accent2>
      <a:accent3>
        <a:srgbClr val="FA5868"/>
      </a:accent3>
      <a:accent4>
        <a:srgbClr val="4BAFDD"/>
      </a:accent4>
      <a:accent5>
        <a:srgbClr val="7C4CDC"/>
      </a:accent5>
      <a:accent6>
        <a:srgbClr val="FB7598"/>
      </a:accent6>
      <a:hlink>
        <a:srgbClr val="F49100"/>
      </a:hlink>
      <a:folHlink>
        <a:srgbClr val="85DFD0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spAutoFit/>
      </a:bodyPr>
      <a:lstStyle>
        <a:defPPr algn="l">
          <a:defRPr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0-考研全程规划</Template>
  <TotalTime>0</TotalTime>
  <Words>2899</Words>
  <Application>WPS 演示</Application>
  <PresentationFormat>宽屏</PresentationFormat>
  <Paragraphs>680</Paragraphs>
  <Slides>31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Arial</vt:lpstr>
      <vt:lpstr>宋体</vt:lpstr>
      <vt:lpstr>Wingdings</vt:lpstr>
      <vt:lpstr>微软雅黑 Light</vt:lpstr>
      <vt:lpstr>Segoe UI Light</vt:lpstr>
      <vt:lpstr>微软雅黑</vt:lpstr>
      <vt:lpstr>Arial Unicode MS</vt:lpstr>
      <vt:lpstr>等线</vt:lpstr>
      <vt:lpstr>Segoe UI</vt:lpstr>
      <vt:lpstr>Calibri</vt:lpstr>
      <vt:lpstr>2_Office 主题​​</vt:lpstr>
      <vt:lpstr>PowerPoint 演示文稿</vt:lpstr>
      <vt:lpstr>PowerPoint 演示文稿</vt:lpstr>
      <vt:lpstr>为什么考研</vt:lpstr>
      <vt:lpstr>PowerPoint 演示文稿</vt:lpstr>
      <vt:lpstr>PowerPoint 演示文稿</vt:lpstr>
      <vt:lpstr>本科、硕士就业薪资对比</vt:lpstr>
      <vt:lpstr>考研形势分析</vt:lpstr>
      <vt:lpstr>全日制和非全日制</vt:lpstr>
      <vt:lpstr>考试整体流程</vt:lpstr>
      <vt:lpstr>院校选择流程</vt:lpstr>
      <vt:lpstr>PowerPoint 演示文稿</vt:lpstr>
      <vt:lpstr>考研专业选择 </vt:lpstr>
      <vt:lpstr>考研学科门类</vt:lpstr>
      <vt:lpstr>学硕专硕区别</vt:lpstr>
      <vt:lpstr>法硕报考条件</vt:lpstr>
      <vt:lpstr>PowerPoint 演示文稿</vt:lpstr>
      <vt:lpstr>考研城市选择</vt:lpstr>
      <vt:lpstr>报考数据分析</vt:lpstr>
      <vt:lpstr>学硕推荐院校</vt:lpstr>
      <vt:lpstr>学校重点学科</vt:lpstr>
      <vt:lpstr>河南院校分析</vt:lpstr>
      <vt:lpstr>学校查询数据</vt:lpstr>
      <vt:lpstr>考研分数分析</vt:lpstr>
      <vt:lpstr>学校复试方案</vt:lpstr>
      <vt:lpstr>PowerPoint 演示文稿</vt:lpstr>
      <vt:lpstr>初试考试科目</vt:lpstr>
      <vt:lpstr>政治考试内容</vt:lpstr>
      <vt:lpstr>英语考试题型</vt:lpstr>
      <vt:lpstr>数学考试内容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回首 系流年</dc:creator>
  <cp:lastModifiedBy>回首系流年</cp:lastModifiedBy>
  <cp:revision>56</cp:revision>
  <dcterms:created xsi:type="dcterms:W3CDTF">2022-06-07T14:43:00Z</dcterms:created>
  <dcterms:modified xsi:type="dcterms:W3CDTF">2022-08-16T14:18:02Z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4A0E85587A11479590FE871CB2CC0DD6</vt:lpwstr>
  </property>
  <property fmtid="{D5CDD505-2E9C-101B-9397-08002B2CF9AE}" pid="3" name="KSOProductBuildVer">
    <vt:lpwstr>2052-11.1.0.11751</vt:lpwstr>
  </property>
</Properties>
</file>