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422" r:id="rId2"/>
    <p:sldId id="366" r:id="rId3"/>
    <p:sldId id="371" r:id="rId4"/>
    <p:sldId id="365" r:id="rId5"/>
    <p:sldId id="370" r:id="rId6"/>
    <p:sldId id="385" r:id="rId7"/>
    <p:sldId id="367" r:id="rId8"/>
    <p:sldId id="372" r:id="rId9"/>
    <p:sldId id="373" r:id="rId10"/>
    <p:sldId id="377" r:id="rId11"/>
    <p:sldId id="380" r:id="rId12"/>
    <p:sldId id="374" r:id="rId13"/>
    <p:sldId id="378" r:id="rId14"/>
    <p:sldId id="376" r:id="rId15"/>
    <p:sldId id="379" r:id="rId16"/>
    <p:sldId id="375" r:id="rId17"/>
    <p:sldId id="381" r:id="rId18"/>
    <p:sldId id="309" r:id="rId19"/>
    <p:sldId id="386" r:id="rId20"/>
    <p:sldId id="354" r:id="rId21"/>
    <p:sldId id="387" r:id="rId22"/>
    <p:sldId id="388" r:id="rId23"/>
    <p:sldId id="401" r:id="rId24"/>
    <p:sldId id="402" r:id="rId25"/>
    <p:sldId id="403" r:id="rId26"/>
    <p:sldId id="404" r:id="rId27"/>
    <p:sldId id="405" r:id="rId28"/>
    <p:sldId id="406" r:id="rId29"/>
    <p:sldId id="407" r:id="rId30"/>
    <p:sldId id="408" r:id="rId31"/>
    <p:sldId id="409" r:id="rId32"/>
    <p:sldId id="384" r:id="rId33"/>
    <p:sldId id="368" r:id="rId34"/>
    <p:sldId id="414" r:id="rId35"/>
    <p:sldId id="400" r:id="rId36"/>
    <p:sldId id="415" r:id="rId37"/>
    <p:sldId id="412" r:id="rId38"/>
    <p:sldId id="417" r:id="rId39"/>
    <p:sldId id="418" r:id="rId40"/>
    <p:sldId id="416" r:id="rId41"/>
    <p:sldId id="349" r:id="rId42"/>
    <p:sldId id="419" r:id="rId43"/>
    <p:sldId id="420" r:id="rId44"/>
    <p:sldId id="308" r:id="rId45"/>
    <p:sldId id="314" r:id="rId46"/>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216172C-838D-45C3-BBA8-72FFCEA2486F}">
          <p14:sldIdLst>
            <p14:sldId id="422"/>
            <p14:sldId id="366"/>
            <p14:sldId id="371"/>
            <p14:sldId id="365"/>
            <p14:sldId id="370"/>
            <p14:sldId id="385"/>
            <p14:sldId id="367"/>
            <p14:sldId id="372"/>
            <p14:sldId id="373"/>
            <p14:sldId id="377"/>
            <p14:sldId id="380"/>
            <p14:sldId id="374"/>
            <p14:sldId id="378"/>
            <p14:sldId id="376"/>
            <p14:sldId id="379"/>
            <p14:sldId id="375"/>
            <p14:sldId id="381"/>
            <p14:sldId id="309"/>
            <p14:sldId id="386"/>
            <p14:sldId id="354"/>
            <p14:sldId id="387"/>
            <p14:sldId id="388"/>
            <p14:sldId id="401"/>
            <p14:sldId id="402"/>
            <p14:sldId id="403"/>
            <p14:sldId id="404"/>
            <p14:sldId id="405"/>
            <p14:sldId id="406"/>
            <p14:sldId id="407"/>
            <p14:sldId id="408"/>
            <p14:sldId id="409"/>
            <p14:sldId id="384"/>
            <p14:sldId id="368"/>
            <p14:sldId id="414"/>
            <p14:sldId id="400"/>
            <p14:sldId id="415"/>
            <p14:sldId id="412"/>
            <p14:sldId id="417"/>
            <p14:sldId id="418"/>
            <p14:sldId id="416"/>
            <p14:sldId id="349"/>
            <p14:sldId id="419"/>
            <p14:sldId id="420"/>
            <p14:sldId id="308"/>
            <p14:sldId id="314"/>
          </p14:sldIdLst>
        </p14:section>
      </p14:sectionLst>
    </p:ext>
    <p:ext uri="{EFAFB233-063F-42B5-8137-9DF3F51BA10A}">
      <p15:sldGuideLst xmlns:p15="http://schemas.microsoft.com/office/powerpoint/2012/main">
        <p15:guide id="1" pos="438" userDrawn="1">
          <p15:clr>
            <a:srgbClr val="A4A3A4"/>
          </p15:clr>
        </p15:guide>
        <p15:guide id="2" pos="7242" userDrawn="1">
          <p15:clr>
            <a:srgbClr val="A4A3A4"/>
          </p15:clr>
        </p15:guide>
        <p15:guide id="5" orient="horz" pos="3929" userDrawn="1">
          <p15:clr>
            <a:srgbClr val="A4A3A4"/>
          </p15:clr>
        </p15:guide>
        <p15:guide id="6" orient="horz" pos="3861" userDrawn="1">
          <p15:clr>
            <a:srgbClr val="A4A3A4"/>
          </p15:clr>
        </p15:guide>
        <p15:guide id="8" userDrawn="1">
          <p15:clr>
            <a:srgbClr val="A4A3A4"/>
          </p15:clr>
        </p15:guide>
        <p15:guide id="9" pos="7680" userDrawn="1">
          <p15:clr>
            <a:srgbClr val="A4A3A4"/>
          </p15:clr>
        </p15:guide>
        <p15:guide id="10" orient="horz" pos="4320" userDrawn="1">
          <p15:clr>
            <a:srgbClr val="A4A3A4"/>
          </p15:clr>
        </p15:guide>
        <p15:guide id="11" pos="1368" userDrawn="1">
          <p15:clr>
            <a:srgbClr val="A4A3A4"/>
          </p15:clr>
        </p15:guide>
        <p15:guide id="12" pos="6312" userDrawn="1">
          <p15:clr>
            <a:srgbClr val="A4A3A4"/>
          </p15:clr>
        </p15:guide>
        <p15:guide id="13" pos="3840" userDrawn="1">
          <p15:clr>
            <a:srgbClr val="A4A3A4"/>
          </p15:clr>
        </p15:guide>
        <p15:guide id="14" orient="horz" pos="2137" userDrawn="1">
          <p15:clr>
            <a:srgbClr val="A4A3A4"/>
          </p15:clr>
        </p15:guide>
        <p15:guide id="17" orient="horz"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ANG, Junchao [BSE]" initials="HJ[" lastIdx="17" clrIdx="0">
    <p:extLst>
      <p:ext uri="{19B8F6BF-5375-455C-9EA6-DF929625EA0E}">
        <p15:presenceInfo xmlns:p15="http://schemas.microsoft.com/office/powerpoint/2012/main" userId="HUANG, Junchao [B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D0808"/>
    <a:srgbClr val="11BBD9"/>
    <a:srgbClr val="1FB8F0"/>
    <a:srgbClr val="14F5FC"/>
    <a:srgbClr val="118CD9"/>
    <a:srgbClr val="113E6A"/>
    <a:srgbClr val="FFF200"/>
    <a:srgbClr val="49A942"/>
    <a:srgbClr val="8F000B"/>
    <a:srgbClr val="0944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00" autoAdjust="0"/>
    <p:restoredTop sz="86895" autoAdjust="0"/>
  </p:normalViewPr>
  <p:slideViewPr>
    <p:cSldViewPr snapToGrid="0" showGuides="1">
      <p:cViewPr varScale="1">
        <p:scale>
          <a:sx n="55" d="100"/>
          <a:sy n="55" d="100"/>
        </p:scale>
        <p:origin x="1116" y="36"/>
      </p:cViewPr>
      <p:guideLst>
        <p:guide pos="438"/>
        <p:guide pos="7242"/>
        <p:guide orient="horz" pos="3929"/>
        <p:guide orient="horz" pos="3861"/>
        <p:guide/>
        <p:guide pos="7680"/>
        <p:guide orient="horz" pos="4320"/>
        <p:guide pos="1368"/>
        <p:guide pos="6312"/>
        <p:guide pos="3840"/>
        <p:guide orient="horz" pos="2137"/>
        <p:guide orient="horz"/>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p:cViewPr varScale="1">
        <p:scale>
          <a:sx n="48" d="100"/>
          <a:sy n="48" d="100"/>
        </p:scale>
        <p:origin x="1896" y="3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43301531752975E-2"/>
          <c:y val="9.2610614074674524E-2"/>
          <c:w val="0.94616916830708664"/>
          <c:h val="0.75400038422733862"/>
        </c:manualLayout>
      </c:layout>
      <c:lineChart>
        <c:grouping val="standard"/>
        <c:varyColors val="0"/>
        <c:ser>
          <c:idx val="0"/>
          <c:order val="0"/>
          <c:tx>
            <c:strRef>
              <c:f>Sheet1!$B$1</c:f>
              <c:strCache>
                <c:ptCount val="1"/>
                <c:pt idx="0">
                  <c:v>结果</c:v>
                </c:pt>
              </c:strCache>
            </c:strRef>
          </c:tx>
          <c:spPr>
            <a:ln w="25400" cap="rnd">
              <a:solidFill>
                <a:schemeClr val="lt1"/>
              </a:solidFill>
              <a:round/>
            </a:ln>
            <a:effectLst>
              <a:outerShdw dist="25400" dir="2700000" algn="tl" rotWithShape="0">
                <a:schemeClr val="accent1"/>
              </a:outerShdw>
            </a:effectLst>
          </c:spPr>
          <c:marker>
            <c:symbol val="triangle"/>
            <c:size val="14"/>
            <c:spPr>
              <a:solidFill>
                <a:schemeClr val="accent1">
                  <a:lumMod val="40000"/>
                  <a:lumOff val="60000"/>
                </a:schemeClr>
              </a:solidFill>
              <a:ln>
                <a:noFill/>
              </a:ln>
              <a:effectLst/>
            </c:spPr>
          </c:marker>
          <c:dLbls>
            <c:delete val="1"/>
          </c:dLbls>
          <c:cat>
            <c:numRef>
              <c:f>Sheet1!$A$2:$A$10</c:f>
              <c:numCache>
                <c:formatCode>General</c:formatCode>
                <c:ptCount val="9"/>
                <c:pt idx="0">
                  <c:v>0</c:v>
                </c:pt>
                <c:pt idx="1">
                  <c:v>2</c:v>
                </c:pt>
                <c:pt idx="2">
                  <c:v>4</c:v>
                </c:pt>
                <c:pt idx="3">
                  <c:v>6</c:v>
                </c:pt>
                <c:pt idx="4">
                  <c:v>8</c:v>
                </c:pt>
                <c:pt idx="5">
                  <c:v>10</c:v>
                </c:pt>
                <c:pt idx="6">
                  <c:v>12</c:v>
                </c:pt>
                <c:pt idx="7">
                  <c:v>14</c:v>
                </c:pt>
                <c:pt idx="8">
                  <c:v>16</c:v>
                </c:pt>
              </c:numCache>
            </c:numRef>
          </c:cat>
          <c:val>
            <c:numRef>
              <c:f>Sheet1!$B$2:$B$10</c:f>
              <c:numCache>
                <c:formatCode>General</c:formatCode>
                <c:ptCount val="9"/>
                <c:pt idx="0">
                  <c:v>41.5</c:v>
                </c:pt>
                <c:pt idx="1">
                  <c:v>40.5</c:v>
                </c:pt>
                <c:pt idx="2">
                  <c:v>40.200000000000003</c:v>
                </c:pt>
                <c:pt idx="3">
                  <c:v>39.799999999999997</c:v>
                </c:pt>
                <c:pt idx="4">
                  <c:v>39.15</c:v>
                </c:pt>
                <c:pt idx="5">
                  <c:v>38.61</c:v>
                </c:pt>
                <c:pt idx="6">
                  <c:v>38.07</c:v>
                </c:pt>
                <c:pt idx="7">
                  <c:v>37</c:v>
                </c:pt>
                <c:pt idx="8">
                  <c:v>36.5</c:v>
                </c:pt>
              </c:numCache>
            </c:numRef>
          </c:val>
          <c:smooth val="1"/>
          <c:extLst>
            <c:ext xmlns:c16="http://schemas.microsoft.com/office/drawing/2014/chart" uri="{C3380CC4-5D6E-409C-BE32-E72D297353CC}">
              <c16:uniqueId val="{00000000-055E-4430-B4F3-F8903F3E257F}"/>
            </c:ext>
          </c:extLst>
        </c:ser>
        <c:ser>
          <c:idx val="1"/>
          <c:order val="1"/>
          <c:tx>
            <c:strRef>
              <c:f>Sheet1!$C$1</c:f>
              <c:strCache>
                <c:ptCount val="1"/>
                <c:pt idx="0">
                  <c:v>验证</c:v>
                </c:pt>
              </c:strCache>
            </c:strRef>
          </c:tx>
          <c:spPr>
            <a:ln w="25400" cap="rnd">
              <a:solidFill>
                <a:schemeClr val="lt1"/>
              </a:solidFill>
              <a:round/>
            </a:ln>
            <a:effectLst>
              <a:outerShdw dist="25400" dir="2700000" algn="tl" rotWithShape="0">
                <a:schemeClr val="accent2"/>
              </a:outerShdw>
            </a:effectLst>
          </c:spPr>
          <c:marker>
            <c:symbol val="diamond"/>
            <c:size val="12"/>
            <c:spPr>
              <a:solidFill>
                <a:schemeClr val="bg1"/>
              </a:solidFill>
              <a:ln>
                <a:noFill/>
              </a:ln>
              <a:effectLst/>
            </c:spPr>
          </c:marker>
          <c:dLbls>
            <c:delete val="1"/>
          </c:dLbls>
          <c:cat>
            <c:numRef>
              <c:f>Sheet1!$A$2:$A$10</c:f>
              <c:numCache>
                <c:formatCode>General</c:formatCode>
                <c:ptCount val="9"/>
                <c:pt idx="0">
                  <c:v>0</c:v>
                </c:pt>
                <c:pt idx="1">
                  <c:v>2</c:v>
                </c:pt>
                <c:pt idx="2">
                  <c:v>4</c:v>
                </c:pt>
                <c:pt idx="3">
                  <c:v>6</c:v>
                </c:pt>
                <c:pt idx="4">
                  <c:v>8</c:v>
                </c:pt>
                <c:pt idx="5">
                  <c:v>10</c:v>
                </c:pt>
                <c:pt idx="6">
                  <c:v>12</c:v>
                </c:pt>
                <c:pt idx="7">
                  <c:v>14</c:v>
                </c:pt>
                <c:pt idx="8">
                  <c:v>16</c:v>
                </c:pt>
              </c:numCache>
            </c:numRef>
          </c:cat>
          <c:val>
            <c:numRef>
              <c:f>Sheet1!$C$2:$C$10</c:f>
              <c:numCache>
                <c:formatCode>General</c:formatCode>
                <c:ptCount val="9"/>
                <c:pt idx="0">
                  <c:v>42</c:v>
                </c:pt>
                <c:pt idx="1">
                  <c:v>41</c:v>
                </c:pt>
                <c:pt idx="2">
                  <c:v>40.200000000000003</c:v>
                </c:pt>
                <c:pt idx="3">
                  <c:v>39.799999999999997</c:v>
                </c:pt>
                <c:pt idx="4">
                  <c:v>39.15</c:v>
                </c:pt>
                <c:pt idx="5">
                  <c:v>38.61</c:v>
                </c:pt>
                <c:pt idx="6">
                  <c:v>38.07</c:v>
                </c:pt>
                <c:pt idx="7">
                  <c:v>36</c:v>
                </c:pt>
                <c:pt idx="8">
                  <c:v>36.5</c:v>
                </c:pt>
              </c:numCache>
            </c:numRef>
          </c:val>
          <c:smooth val="0"/>
          <c:extLst>
            <c:ext xmlns:c16="http://schemas.microsoft.com/office/drawing/2014/chart" uri="{C3380CC4-5D6E-409C-BE32-E72D297353CC}">
              <c16:uniqueId val="{00000001-055E-4430-B4F3-F8903F3E257F}"/>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marker val="1"/>
        <c:smooth val="0"/>
        <c:axId val="601407119"/>
        <c:axId val="774730751"/>
      </c:lineChart>
      <c:catAx>
        <c:axId val="601407119"/>
        <c:scaling>
          <c:orientation val="minMax"/>
        </c:scaling>
        <c:delete val="0"/>
        <c:axPos val="b"/>
        <c:numFmt formatCode="General" sourceLinked="1"/>
        <c:majorTickMark val="in"/>
        <c:minorTickMark val="none"/>
        <c:tickLblPos val="nextTo"/>
        <c:spPr>
          <a:noFill/>
          <a:ln>
            <a:solidFill>
              <a:schemeClr val="bg1"/>
            </a:solidFill>
          </a:ln>
          <a:effectLst/>
        </c:spPr>
        <c:txPr>
          <a:bodyPr rot="-60000000" spcFirstLastPara="1" vertOverflow="ellipsis" vert="horz" wrap="square" anchor="ctr" anchorCtr="1"/>
          <a:lstStyle/>
          <a:p>
            <a:pPr>
              <a:defRPr sz="1197" b="1" i="0" u="none" strike="noStrike" kern="1200" spc="30" baseline="0">
                <a:solidFill>
                  <a:schemeClr val="lt1"/>
                </a:solidFill>
                <a:latin typeface="+mn-lt"/>
                <a:ea typeface="+mn-ea"/>
                <a:cs typeface="+mn-cs"/>
              </a:defRPr>
            </a:pPr>
            <a:endParaRPr lang="zh-CN"/>
          </a:p>
        </c:txPr>
        <c:crossAx val="774730751"/>
        <c:crosses val="autoZero"/>
        <c:auto val="1"/>
        <c:lblAlgn val="ctr"/>
        <c:lblOffset val="100"/>
        <c:noMultiLvlLbl val="0"/>
      </c:catAx>
      <c:valAx>
        <c:axId val="774730751"/>
        <c:scaling>
          <c:orientation val="minMax"/>
          <c:min val="36"/>
        </c:scaling>
        <c:delete val="0"/>
        <c:axPos val="l"/>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197" b="1" i="0" u="none" strike="noStrike" kern="1200" baseline="0">
                <a:solidFill>
                  <a:schemeClr val="lt1"/>
                </a:solidFill>
                <a:latin typeface="+mn-lt"/>
                <a:ea typeface="+mn-ea"/>
                <a:cs typeface="+mn-cs"/>
              </a:defRPr>
            </a:pPr>
            <a:endParaRPr lang="zh-CN"/>
          </a:p>
        </c:txPr>
        <c:crossAx val="601407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37000">
          <a:schemeClr val="accent1">
            <a:lumMod val="95000"/>
            <a:lumOff val="5000"/>
          </a:schemeClr>
        </a:gs>
        <a:gs pos="100000">
          <a:schemeClr val="accent1">
            <a:lumMod val="50000"/>
          </a:schemeClr>
        </a:gs>
      </a:gsLst>
      <a:lin ang="2700000" scaled="1"/>
    </a:gradFill>
    <a:ln w="9525" cap="flat" cmpd="sng" algn="ctr">
      <a:solidFill>
        <a:schemeClr val="lt1">
          <a:lumMod val="85000"/>
        </a:schemeClr>
      </a:solidFill>
      <a:round/>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625058053249165E-2"/>
          <c:y val="8.2167102060536887E-2"/>
          <c:w val="0.94616916830708664"/>
          <c:h val="0.75400038422733862"/>
        </c:manualLayout>
      </c:layout>
      <c:lineChart>
        <c:grouping val="standard"/>
        <c:varyColors val="0"/>
        <c:ser>
          <c:idx val="0"/>
          <c:order val="0"/>
          <c:tx>
            <c:strRef>
              <c:f>Sheet1!$B$1</c:f>
              <c:strCache>
                <c:ptCount val="1"/>
                <c:pt idx="0">
                  <c:v>结果</c:v>
                </c:pt>
              </c:strCache>
            </c:strRef>
          </c:tx>
          <c:spPr>
            <a:ln w="12700" cap="rnd">
              <a:solidFill>
                <a:schemeClr val="accent1"/>
              </a:solidFill>
              <a:round/>
            </a:ln>
            <a:effectLst>
              <a:outerShdw dist="25400" dir="2700000" algn="tl" rotWithShape="0">
                <a:schemeClr val="accent1"/>
              </a:outerShdw>
            </a:effectLst>
          </c:spPr>
          <c:marker>
            <c:symbol val="triangle"/>
            <c:size val="10"/>
            <c:spPr>
              <a:solidFill>
                <a:schemeClr val="accent1"/>
              </a:solidFill>
              <a:ln>
                <a:solidFill>
                  <a:schemeClr val="tx1"/>
                </a:solidFill>
              </a:ln>
              <a:effectLst/>
            </c:spPr>
          </c:marker>
          <c:dLbls>
            <c:delete val="1"/>
          </c:dLbls>
          <c:cat>
            <c:numRef>
              <c:f>Sheet1!$A$2:$A$10</c:f>
              <c:numCache>
                <c:formatCode>General</c:formatCode>
                <c:ptCount val="9"/>
                <c:pt idx="0">
                  <c:v>0</c:v>
                </c:pt>
                <c:pt idx="1">
                  <c:v>2</c:v>
                </c:pt>
                <c:pt idx="2">
                  <c:v>4</c:v>
                </c:pt>
                <c:pt idx="3">
                  <c:v>6</c:v>
                </c:pt>
                <c:pt idx="4">
                  <c:v>8</c:v>
                </c:pt>
                <c:pt idx="5">
                  <c:v>10</c:v>
                </c:pt>
                <c:pt idx="6">
                  <c:v>12</c:v>
                </c:pt>
                <c:pt idx="7">
                  <c:v>14</c:v>
                </c:pt>
                <c:pt idx="8">
                  <c:v>16</c:v>
                </c:pt>
              </c:numCache>
            </c:numRef>
          </c:cat>
          <c:val>
            <c:numRef>
              <c:f>Sheet1!$B$2:$B$10</c:f>
              <c:numCache>
                <c:formatCode>General</c:formatCode>
                <c:ptCount val="9"/>
                <c:pt idx="0">
                  <c:v>41.5</c:v>
                </c:pt>
                <c:pt idx="1">
                  <c:v>40.5</c:v>
                </c:pt>
                <c:pt idx="2">
                  <c:v>40.200000000000003</c:v>
                </c:pt>
                <c:pt idx="3">
                  <c:v>39.799999999999997</c:v>
                </c:pt>
                <c:pt idx="4">
                  <c:v>39.15</c:v>
                </c:pt>
                <c:pt idx="5">
                  <c:v>38.61</c:v>
                </c:pt>
                <c:pt idx="6">
                  <c:v>38.07</c:v>
                </c:pt>
                <c:pt idx="7">
                  <c:v>37</c:v>
                </c:pt>
                <c:pt idx="8">
                  <c:v>36.5</c:v>
                </c:pt>
              </c:numCache>
            </c:numRef>
          </c:val>
          <c:smooth val="1"/>
          <c:extLst>
            <c:ext xmlns:c16="http://schemas.microsoft.com/office/drawing/2014/chart" uri="{C3380CC4-5D6E-409C-BE32-E72D297353CC}">
              <c16:uniqueId val="{00000000-BD7C-4B42-9AAF-F01582156A0D}"/>
            </c:ext>
          </c:extLst>
        </c:ser>
        <c:ser>
          <c:idx val="1"/>
          <c:order val="1"/>
          <c:tx>
            <c:strRef>
              <c:f>Sheet1!$C$1</c:f>
              <c:strCache>
                <c:ptCount val="1"/>
                <c:pt idx="0">
                  <c:v>验证</c:v>
                </c:pt>
              </c:strCache>
            </c:strRef>
          </c:tx>
          <c:spPr>
            <a:ln w="12700" cap="rnd">
              <a:solidFill>
                <a:schemeClr val="lt1"/>
              </a:solidFill>
              <a:round/>
            </a:ln>
            <a:effectLst>
              <a:outerShdw dist="25400" dir="2700000" algn="tl" rotWithShape="0">
                <a:schemeClr val="accent2"/>
              </a:outerShdw>
            </a:effectLst>
          </c:spPr>
          <c:marker>
            <c:symbol val="diamond"/>
            <c:size val="12"/>
            <c:spPr>
              <a:solidFill>
                <a:schemeClr val="tx1"/>
              </a:solidFill>
              <a:ln>
                <a:noFill/>
              </a:ln>
              <a:effectLst/>
            </c:spPr>
          </c:marker>
          <c:dLbls>
            <c:delete val="1"/>
          </c:dLbls>
          <c:cat>
            <c:numRef>
              <c:f>Sheet1!$A$2:$A$10</c:f>
              <c:numCache>
                <c:formatCode>General</c:formatCode>
                <c:ptCount val="9"/>
                <c:pt idx="0">
                  <c:v>0</c:v>
                </c:pt>
                <c:pt idx="1">
                  <c:v>2</c:v>
                </c:pt>
                <c:pt idx="2">
                  <c:v>4</c:v>
                </c:pt>
                <c:pt idx="3">
                  <c:v>6</c:v>
                </c:pt>
                <c:pt idx="4">
                  <c:v>8</c:v>
                </c:pt>
                <c:pt idx="5">
                  <c:v>10</c:v>
                </c:pt>
                <c:pt idx="6">
                  <c:v>12</c:v>
                </c:pt>
                <c:pt idx="7">
                  <c:v>14</c:v>
                </c:pt>
                <c:pt idx="8">
                  <c:v>16</c:v>
                </c:pt>
              </c:numCache>
            </c:numRef>
          </c:cat>
          <c:val>
            <c:numRef>
              <c:f>Sheet1!$C$2:$C$10</c:f>
              <c:numCache>
                <c:formatCode>General</c:formatCode>
                <c:ptCount val="9"/>
                <c:pt idx="0">
                  <c:v>42</c:v>
                </c:pt>
                <c:pt idx="1">
                  <c:v>41</c:v>
                </c:pt>
                <c:pt idx="2">
                  <c:v>40.200000000000003</c:v>
                </c:pt>
                <c:pt idx="3">
                  <c:v>39.799999999999997</c:v>
                </c:pt>
                <c:pt idx="4">
                  <c:v>39.15</c:v>
                </c:pt>
                <c:pt idx="5">
                  <c:v>38.61</c:v>
                </c:pt>
                <c:pt idx="6">
                  <c:v>38.07</c:v>
                </c:pt>
                <c:pt idx="7">
                  <c:v>36</c:v>
                </c:pt>
                <c:pt idx="8">
                  <c:v>36.5</c:v>
                </c:pt>
              </c:numCache>
            </c:numRef>
          </c:val>
          <c:smooth val="0"/>
          <c:extLst>
            <c:ext xmlns:c16="http://schemas.microsoft.com/office/drawing/2014/chart" uri="{C3380CC4-5D6E-409C-BE32-E72D297353CC}">
              <c16:uniqueId val="{00000001-BD7C-4B42-9AAF-F01582156A0D}"/>
            </c:ext>
          </c:extLst>
        </c:ser>
        <c:dLbls>
          <c:dLblPos val="ctr"/>
          <c:showLegendKey val="0"/>
          <c:showVal val="1"/>
          <c:showCatName val="0"/>
          <c:showSerName val="0"/>
          <c:showPercent val="0"/>
          <c:showBubbleSize val="0"/>
        </c:dLbls>
        <c:dropLines>
          <c:spPr>
            <a:ln w="9525" cap="flat" cmpd="sng" algn="ctr">
              <a:solidFill>
                <a:schemeClr val="accent2">
                  <a:lumMod val="75000"/>
                </a:schemeClr>
              </a:solidFill>
              <a:round/>
            </a:ln>
            <a:effectLst/>
          </c:spPr>
        </c:dropLines>
        <c:marker val="1"/>
        <c:smooth val="0"/>
        <c:axId val="601407119"/>
        <c:axId val="774730751"/>
      </c:lineChart>
      <c:catAx>
        <c:axId val="601407119"/>
        <c:scaling>
          <c:orientation val="minMax"/>
        </c:scaling>
        <c:delete val="0"/>
        <c:axPos val="b"/>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spc="30" baseline="0">
                <a:solidFill>
                  <a:schemeClr val="accent1"/>
                </a:solidFill>
                <a:latin typeface="+mn-lt"/>
                <a:ea typeface="+mn-ea"/>
                <a:cs typeface="+mn-cs"/>
              </a:defRPr>
            </a:pPr>
            <a:endParaRPr lang="zh-CN"/>
          </a:p>
        </c:txPr>
        <c:crossAx val="774730751"/>
        <c:crosses val="autoZero"/>
        <c:auto val="1"/>
        <c:lblAlgn val="ctr"/>
        <c:lblOffset val="100"/>
        <c:noMultiLvlLbl val="0"/>
      </c:catAx>
      <c:valAx>
        <c:axId val="774730751"/>
        <c:scaling>
          <c:orientation val="minMax"/>
          <c:min val="36"/>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accent1"/>
                </a:solidFill>
                <a:latin typeface="+mn-lt"/>
                <a:ea typeface="+mn-ea"/>
                <a:cs typeface="+mn-cs"/>
              </a:defRPr>
            </a:pPr>
            <a:endParaRPr lang="zh-CN"/>
          </a:p>
        </c:txPr>
        <c:crossAx val="601407119"/>
        <c:crosses val="autoZero"/>
        <c:crossBetween val="between"/>
      </c:valAx>
      <c:spPr>
        <a:noFill/>
        <a:ln>
          <a:noFill/>
        </a:ln>
        <a:effectLst/>
      </c:spPr>
    </c:plotArea>
    <c:legend>
      <c:legendPos val="b"/>
      <c:layout>
        <c:manualLayout>
          <c:xMode val="edge"/>
          <c:yMode val="edge"/>
          <c:x val="0.66561135217154432"/>
          <c:y val="0.11733299313542137"/>
          <c:w val="0.28240714524125704"/>
          <c:h val="9.47314174969007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12700" cap="flat" cmpd="sng" algn="ctr">
      <a:noFill/>
      <a:round/>
    </a:ln>
    <a:effectLst/>
  </c:spPr>
  <c:txPr>
    <a:bodyPr/>
    <a:lstStyle/>
    <a:p>
      <a:pPr>
        <a:defRPr>
          <a:solidFill>
            <a:schemeClr val="tx1"/>
          </a:solidFill>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8B1414-0B4D-4A4A-9194-B0D789AE13EB}" type="datetimeFigureOut">
              <a:rPr lang="zh-CN" altLang="en-US" smtClean="0">
                <a:ea typeface="微软雅黑" panose="020B0503020204020204" pitchFamily="34" charset="-122"/>
              </a:rPr>
              <a:t>2022/3/3</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C725FA-AC73-49EC-AAE0-3649C4BCD6CB}" type="slidenum">
              <a:rPr lang="zh-CN" altLang="en-US" smtClean="0">
                <a:ea typeface="微软雅黑" panose="020B0503020204020204" pitchFamily="34" charset="-122"/>
              </a:r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15189289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C41F7E9C-8225-458D-BA71-57FAC54A8F53}" type="datetimeFigureOut">
              <a:rPr lang="zh-CN" altLang="en-US" smtClean="0"/>
              <a:pPr/>
              <a:t>2022/3/3</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DC990B09-5614-4441-986A-2B8D4B0D146A}" type="slidenum">
              <a:rPr lang="zh-CN" altLang="en-US" smtClean="0"/>
              <a:pPr/>
              <a:t>‹#›</a:t>
            </a:fld>
            <a:endParaRPr lang="zh-CN" altLang="en-US" dirty="0"/>
          </a:p>
        </p:txBody>
      </p:sp>
    </p:spTree>
    <p:extLst>
      <p:ext uri="{BB962C8B-B14F-4D97-AF65-F5344CB8AC3E}">
        <p14:creationId xmlns:p14="http://schemas.microsoft.com/office/powerpoint/2010/main" val="2015268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1</a:t>
            </a:fld>
            <a:endParaRPr lang="zh-CN" altLang="en-US"/>
          </a:p>
        </p:txBody>
      </p:sp>
    </p:spTree>
    <p:extLst>
      <p:ext uri="{BB962C8B-B14F-4D97-AF65-F5344CB8AC3E}">
        <p14:creationId xmlns:p14="http://schemas.microsoft.com/office/powerpoint/2010/main" val="35166465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26</a:t>
            </a:fld>
            <a:endParaRPr lang="zh-CN" altLang="en-US"/>
          </a:p>
        </p:txBody>
      </p:sp>
    </p:spTree>
    <p:extLst>
      <p:ext uri="{BB962C8B-B14F-4D97-AF65-F5344CB8AC3E}">
        <p14:creationId xmlns:p14="http://schemas.microsoft.com/office/powerpoint/2010/main" val="3388053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27</a:t>
            </a:fld>
            <a:endParaRPr lang="zh-CN" altLang="en-US"/>
          </a:p>
        </p:txBody>
      </p:sp>
    </p:spTree>
    <p:extLst>
      <p:ext uri="{BB962C8B-B14F-4D97-AF65-F5344CB8AC3E}">
        <p14:creationId xmlns:p14="http://schemas.microsoft.com/office/powerpoint/2010/main" val="17743798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28</a:t>
            </a:fld>
            <a:endParaRPr lang="zh-CN" altLang="en-US"/>
          </a:p>
        </p:txBody>
      </p:sp>
    </p:spTree>
    <p:extLst>
      <p:ext uri="{BB962C8B-B14F-4D97-AF65-F5344CB8AC3E}">
        <p14:creationId xmlns:p14="http://schemas.microsoft.com/office/powerpoint/2010/main" val="32222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29</a:t>
            </a:fld>
            <a:endParaRPr lang="zh-CN" altLang="en-US"/>
          </a:p>
        </p:txBody>
      </p:sp>
    </p:spTree>
    <p:extLst>
      <p:ext uri="{BB962C8B-B14F-4D97-AF65-F5344CB8AC3E}">
        <p14:creationId xmlns:p14="http://schemas.microsoft.com/office/powerpoint/2010/main" val="221952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30</a:t>
            </a:fld>
            <a:endParaRPr lang="zh-CN" altLang="en-US"/>
          </a:p>
        </p:txBody>
      </p:sp>
    </p:spTree>
    <p:extLst>
      <p:ext uri="{BB962C8B-B14F-4D97-AF65-F5344CB8AC3E}">
        <p14:creationId xmlns:p14="http://schemas.microsoft.com/office/powerpoint/2010/main" val="230512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31</a:t>
            </a:fld>
            <a:endParaRPr lang="zh-CN" altLang="en-US"/>
          </a:p>
        </p:txBody>
      </p:sp>
    </p:spTree>
    <p:extLst>
      <p:ext uri="{BB962C8B-B14F-4D97-AF65-F5344CB8AC3E}">
        <p14:creationId xmlns:p14="http://schemas.microsoft.com/office/powerpoint/2010/main" val="1780505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990B09-5614-4441-986A-2B8D4B0D146A}" type="slidenum">
              <a:rPr lang="zh-CN" altLang="en-US" smtClean="0"/>
              <a:t>34</a:t>
            </a:fld>
            <a:endParaRPr lang="zh-CN" altLang="en-US"/>
          </a:p>
        </p:txBody>
      </p:sp>
    </p:spTree>
    <p:extLst>
      <p:ext uri="{BB962C8B-B14F-4D97-AF65-F5344CB8AC3E}">
        <p14:creationId xmlns:p14="http://schemas.microsoft.com/office/powerpoint/2010/main" val="4205160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990B09-5614-4441-986A-2B8D4B0D146A}" type="slidenum">
              <a:rPr lang="zh-CN" altLang="en-US" smtClean="0"/>
              <a:t>35</a:t>
            </a:fld>
            <a:endParaRPr lang="zh-CN" altLang="en-US"/>
          </a:p>
        </p:txBody>
      </p:sp>
    </p:spTree>
    <p:extLst>
      <p:ext uri="{BB962C8B-B14F-4D97-AF65-F5344CB8AC3E}">
        <p14:creationId xmlns:p14="http://schemas.microsoft.com/office/powerpoint/2010/main" val="824364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990B09-5614-4441-986A-2B8D4B0D146A}" type="slidenum">
              <a:rPr lang="zh-CN" altLang="en-US" smtClean="0"/>
              <a:t>36</a:t>
            </a:fld>
            <a:endParaRPr lang="zh-CN" altLang="en-US"/>
          </a:p>
        </p:txBody>
      </p:sp>
    </p:spTree>
    <p:extLst>
      <p:ext uri="{BB962C8B-B14F-4D97-AF65-F5344CB8AC3E}">
        <p14:creationId xmlns:p14="http://schemas.microsoft.com/office/powerpoint/2010/main" val="3190265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990B09-5614-4441-986A-2B8D4B0D146A}" type="slidenum">
              <a:rPr lang="zh-CN" altLang="en-US" smtClean="0"/>
              <a:t>37</a:t>
            </a:fld>
            <a:endParaRPr lang="zh-CN" altLang="en-US"/>
          </a:p>
        </p:txBody>
      </p:sp>
    </p:spTree>
    <p:extLst>
      <p:ext uri="{BB962C8B-B14F-4D97-AF65-F5344CB8AC3E}">
        <p14:creationId xmlns:p14="http://schemas.microsoft.com/office/powerpoint/2010/main" val="55066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a:t>
            </a:fld>
            <a:endParaRPr lang="zh-CN" altLang="en-US"/>
          </a:p>
        </p:txBody>
      </p:sp>
    </p:spTree>
    <p:extLst>
      <p:ext uri="{BB962C8B-B14F-4D97-AF65-F5344CB8AC3E}">
        <p14:creationId xmlns:p14="http://schemas.microsoft.com/office/powerpoint/2010/main" val="355673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990B09-5614-4441-986A-2B8D4B0D146A}" type="slidenum">
              <a:rPr lang="zh-CN" altLang="en-US" smtClean="0"/>
              <a:t>39</a:t>
            </a:fld>
            <a:endParaRPr lang="zh-CN" altLang="en-US"/>
          </a:p>
        </p:txBody>
      </p:sp>
    </p:spTree>
    <p:extLst>
      <p:ext uri="{BB962C8B-B14F-4D97-AF65-F5344CB8AC3E}">
        <p14:creationId xmlns:p14="http://schemas.microsoft.com/office/powerpoint/2010/main" val="26304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990B09-5614-4441-986A-2B8D4B0D146A}" type="slidenum">
              <a:rPr lang="zh-CN" altLang="en-US" smtClean="0"/>
              <a:t>40</a:t>
            </a:fld>
            <a:endParaRPr lang="zh-CN" altLang="en-US"/>
          </a:p>
        </p:txBody>
      </p:sp>
    </p:spTree>
    <p:extLst>
      <p:ext uri="{BB962C8B-B14F-4D97-AF65-F5344CB8AC3E}">
        <p14:creationId xmlns:p14="http://schemas.microsoft.com/office/powerpoint/2010/main" val="3475777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990B09-5614-4441-986A-2B8D4B0D146A}" type="slidenum">
              <a:rPr lang="zh-CN" altLang="en-US" smtClean="0"/>
              <a:t>42</a:t>
            </a:fld>
            <a:endParaRPr lang="zh-CN" altLang="en-US"/>
          </a:p>
        </p:txBody>
      </p:sp>
    </p:spTree>
    <p:extLst>
      <p:ext uri="{BB962C8B-B14F-4D97-AF65-F5344CB8AC3E}">
        <p14:creationId xmlns:p14="http://schemas.microsoft.com/office/powerpoint/2010/main" val="1593756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990B09-5614-4441-986A-2B8D4B0D146A}" type="slidenum">
              <a:rPr lang="zh-CN" altLang="en-US" smtClean="0"/>
              <a:t>43</a:t>
            </a:fld>
            <a:endParaRPr lang="zh-CN" altLang="en-US"/>
          </a:p>
        </p:txBody>
      </p:sp>
    </p:spTree>
    <p:extLst>
      <p:ext uri="{BB962C8B-B14F-4D97-AF65-F5344CB8AC3E}">
        <p14:creationId xmlns:p14="http://schemas.microsoft.com/office/powerpoint/2010/main" val="804511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C990B09-5614-4441-986A-2B8D4B0D146A}" type="slidenum">
              <a:rPr lang="zh-CN" altLang="en-US" smtClean="0"/>
              <a:pPr/>
              <a:t>44</a:t>
            </a:fld>
            <a:endParaRPr lang="zh-CN" altLang="en-US" dirty="0"/>
          </a:p>
        </p:txBody>
      </p:sp>
    </p:spTree>
    <p:extLst>
      <p:ext uri="{BB962C8B-B14F-4D97-AF65-F5344CB8AC3E}">
        <p14:creationId xmlns:p14="http://schemas.microsoft.com/office/powerpoint/2010/main" val="3734993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3</a:t>
            </a:fld>
            <a:endParaRPr lang="zh-CN" altLang="en-US"/>
          </a:p>
        </p:txBody>
      </p:sp>
    </p:spTree>
    <p:extLst>
      <p:ext uri="{BB962C8B-B14F-4D97-AF65-F5344CB8AC3E}">
        <p14:creationId xmlns:p14="http://schemas.microsoft.com/office/powerpoint/2010/main" val="628239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20</a:t>
            </a:fld>
            <a:endParaRPr lang="zh-CN" altLang="en-US"/>
          </a:p>
        </p:txBody>
      </p:sp>
    </p:spTree>
    <p:extLst>
      <p:ext uri="{BB962C8B-B14F-4D97-AF65-F5344CB8AC3E}">
        <p14:creationId xmlns:p14="http://schemas.microsoft.com/office/powerpoint/2010/main" val="1661868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21</a:t>
            </a:fld>
            <a:endParaRPr lang="zh-CN" altLang="en-US"/>
          </a:p>
        </p:txBody>
      </p:sp>
    </p:spTree>
    <p:extLst>
      <p:ext uri="{BB962C8B-B14F-4D97-AF65-F5344CB8AC3E}">
        <p14:creationId xmlns:p14="http://schemas.microsoft.com/office/powerpoint/2010/main" val="3762917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22</a:t>
            </a:fld>
            <a:endParaRPr lang="zh-CN" altLang="en-US"/>
          </a:p>
        </p:txBody>
      </p:sp>
    </p:spTree>
    <p:extLst>
      <p:ext uri="{BB962C8B-B14F-4D97-AF65-F5344CB8AC3E}">
        <p14:creationId xmlns:p14="http://schemas.microsoft.com/office/powerpoint/2010/main" val="317099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23</a:t>
            </a:fld>
            <a:endParaRPr lang="zh-CN" altLang="en-US"/>
          </a:p>
        </p:txBody>
      </p:sp>
    </p:spTree>
    <p:extLst>
      <p:ext uri="{BB962C8B-B14F-4D97-AF65-F5344CB8AC3E}">
        <p14:creationId xmlns:p14="http://schemas.microsoft.com/office/powerpoint/2010/main" val="221755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24</a:t>
            </a:fld>
            <a:endParaRPr lang="zh-CN" altLang="en-US"/>
          </a:p>
        </p:txBody>
      </p:sp>
    </p:spTree>
    <p:extLst>
      <p:ext uri="{BB962C8B-B14F-4D97-AF65-F5344CB8AC3E}">
        <p14:creationId xmlns:p14="http://schemas.microsoft.com/office/powerpoint/2010/main" val="289282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C990B09-5614-4441-986A-2B8D4B0D146A}" type="slidenum">
              <a:rPr lang="zh-CN" altLang="en-US" smtClean="0"/>
              <a:t>25</a:t>
            </a:fld>
            <a:endParaRPr lang="zh-CN" altLang="en-US"/>
          </a:p>
        </p:txBody>
      </p:sp>
    </p:spTree>
    <p:extLst>
      <p:ext uri="{BB962C8B-B14F-4D97-AF65-F5344CB8AC3E}">
        <p14:creationId xmlns:p14="http://schemas.microsoft.com/office/powerpoint/2010/main" val="2628592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6" name="PA_矩形 44">
            <a:extLst>
              <a:ext uri="{FF2B5EF4-FFF2-40B4-BE49-F238E27FC236}">
                <a16:creationId xmlns:a16="http://schemas.microsoft.com/office/drawing/2014/main" id="{9E8D6C7A-834E-44BA-81C4-D50911065EDE}"/>
              </a:ext>
            </a:extLst>
          </p:cNvPr>
          <p:cNvSpPr/>
          <p:nvPr userDrawn="1">
            <p:custDataLst>
              <p:tags r:id="rId1"/>
            </p:custDataLst>
          </p:nvPr>
        </p:nvSpPr>
        <p:spPr>
          <a:xfrm>
            <a:off x="0" y="1653703"/>
            <a:ext cx="12192000" cy="305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任意多边形 5">
            <a:extLst>
              <a:ext uri="{FF2B5EF4-FFF2-40B4-BE49-F238E27FC236}">
                <a16:creationId xmlns:a16="http://schemas.microsoft.com/office/drawing/2014/main" id="{589CAC40-B361-4760-AD74-D73D96F234A1}"/>
              </a:ext>
            </a:extLst>
          </p:cNvPr>
          <p:cNvSpPr>
            <a:spLocks noEditPoints="1"/>
          </p:cNvSpPr>
          <p:nvPr userDrawn="1">
            <p:custDataLst>
              <p:tags r:id="rId2"/>
            </p:custDataLst>
          </p:nvPr>
        </p:nvSpPr>
        <p:spPr bwMode="auto">
          <a:xfrm>
            <a:off x="8599210" y="5290741"/>
            <a:ext cx="1114980" cy="995834"/>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PA_等腰三角形 11">
            <a:extLst>
              <a:ext uri="{FF2B5EF4-FFF2-40B4-BE49-F238E27FC236}">
                <a16:creationId xmlns:a16="http://schemas.microsoft.com/office/drawing/2014/main" id="{63227020-F056-4151-B78A-42CCD8BE4454}"/>
              </a:ext>
            </a:extLst>
          </p:cNvPr>
          <p:cNvSpPr/>
          <p:nvPr userDrawn="1">
            <p:custDataLst>
              <p:tags r:id="rId3"/>
            </p:custDataLst>
          </p:nvPr>
        </p:nvSpPr>
        <p:spPr>
          <a:xfrm flipV="1">
            <a:off x="8977053" y="4704820"/>
            <a:ext cx="359294" cy="20660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占位符 10">
            <a:extLst>
              <a:ext uri="{FF2B5EF4-FFF2-40B4-BE49-F238E27FC236}">
                <a16:creationId xmlns:a16="http://schemas.microsoft.com/office/drawing/2014/main" id="{4C893376-4C31-4255-B62E-55AFB574EB4F}"/>
              </a:ext>
            </a:extLst>
          </p:cNvPr>
          <p:cNvSpPr>
            <a:spLocks noGrp="1"/>
          </p:cNvSpPr>
          <p:nvPr>
            <p:ph type="body" sz="quarter" idx="10"/>
          </p:nvPr>
        </p:nvSpPr>
        <p:spPr>
          <a:xfrm>
            <a:off x="783811" y="2460080"/>
            <a:ext cx="10624378" cy="914400"/>
          </a:xfrm>
        </p:spPr>
        <p:txBody>
          <a:bodyPr anchor="ctr">
            <a:noAutofit/>
          </a:bodyPr>
          <a:lstStyle>
            <a:lvl1pPr marL="0" indent="0" algn="ctr">
              <a:lnSpc>
                <a:spcPct val="100000"/>
              </a:lnSpc>
              <a:spcBef>
                <a:spcPts val="0"/>
              </a:spcBef>
              <a:buNone/>
              <a:defRPr sz="4400" b="1">
                <a:solidFill>
                  <a:schemeClr val="bg1"/>
                </a:solidFill>
                <a:latin typeface="+mn-ea"/>
                <a:ea typeface="+mn-ea"/>
              </a:defRPr>
            </a:lvl1pPr>
            <a:lvl2pPr marL="457200" indent="0">
              <a:buNone/>
              <a:defRPr/>
            </a:lvl2pPr>
          </a:lstStyle>
          <a:p>
            <a:pPr lvl="0"/>
            <a:r>
              <a:rPr lang="zh-CN" altLang="en-US" dirty="0"/>
              <a:t>编辑母版文本样</a:t>
            </a:r>
          </a:p>
        </p:txBody>
      </p:sp>
      <p:cxnSp>
        <p:nvCxnSpPr>
          <p:cNvPr id="13" name="PA_直接连接符 4">
            <a:extLst>
              <a:ext uri="{FF2B5EF4-FFF2-40B4-BE49-F238E27FC236}">
                <a16:creationId xmlns:a16="http://schemas.microsoft.com/office/drawing/2014/main" id="{FCA2BDE9-8E48-40F2-914D-46A1A474F52F}"/>
              </a:ext>
            </a:extLst>
          </p:cNvPr>
          <p:cNvCxnSpPr>
            <a:cxnSpLocks/>
          </p:cNvCxnSpPr>
          <p:nvPr userDrawn="1">
            <p:custDataLst>
              <p:tags r:id="rId4"/>
            </p:custDataLst>
          </p:nvPr>
        </p:nvCxnSpPr>
        <p:spPr>
          <a:xfrm>
            <a:off x="2171700" y="3667440"/>
            <a:ext cx="2302833" cy="0"/>
          </a:xfrm>
          <a:prstGeom prst="line">
            <a:avLst/>
          </a:prstGeom>
          <a:ln w="1905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PA_直接连接符 52">
            <a:extLst>
              <a:ext uri="{FF2B5EF4-FFF2-40B4-BE49-F238E27FC236}">
                <a16:creationId xmlns:a16="http://schemas.microsoft.com/office/drawing/2014/main" id="{61E1812E-0D0A-47FF-A2E2-24268AEFB358}"/>
              </a:ext>
            </a:extLst>
          </p:cNvPr>
          <p:cNvCxnSpPr>
            <a:cxnSpLocks/>
          </p:cNvCxnSpPr>
          <p:nvPr userDrawn="1">
            <p:custDataLst>
              <p:tags r:id="rId5"/>
            </p:custDataLst>
          </p:nvPr>
        </p:nvCxnSpPr>
        <p:spPr>
          <a:xfrm>
            <a:off x="7646358" y="3667440"/>
            <a:ext cx="2337430" cy="0"/>
          </a:xfrm>
          <a:prstGeom prst="line">
            <a:avLst/>
          </a:prstGeom>
          <a:ln w="1905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文本占位符 15">
            <a:extLst>
              <a:ext uri="{FF2B5EF4-FFF2-40B4-BE49-F238E27FC236}">
                <a16:creationId xmlns:a16="http://schemas.microsoft.com/office/drawing/2014/main" id="{C6230AEE-07B3-46B9-8678-FC4430A16BA5}"/>
              </a:ext>
            </a:extLst>
          </p:cNvPr>
          <p:cNvSpPr>
            <a:spLocks noGrp="1"/>
          </p:cNvSpPr>
          <p:nvPr>
            <p:ph type="body" sz="quarter" idx="11"/>
          </p:nvPr>
        </p:nvSpPr>
        <p:spPr>
          <a:xfrm>
            <a:off x="4551428" y="3483521"/>
            <a:ext cx="2962556" cy="464999"/>
          </a:xfrm>
        </p:spPr>
        <p:txBody>
          <a:bodyPr anchor="ctr">
            <a:noAutofit/>
          </a:bodyPr>
          <a:lstStyle>
            <a:lvl1pPr marL="0" indent="0" algn="ctr">
              <a:lnSpc>
                <a:spcPct val="100000"/>
              </a:lnSpc>
              <a:spcBef>
                <a:spcPts val="0"/>
              </a:spcBef>
              <a:buNone/>
              <a:defRPr sz="2000">
                <a:solidFill>
                  <a:schemeClr val="bg1"/>
                </a:solidFill>
              </a:defRPr>
            </a:lvl1pPr>
            <a:lvl2pPr marL="457200" indent="0">
              <a:buNone/>
              <a:defRPr/>
            </a:lvl2pPr>
            <a:lvl5pPr marL="1828800" indent="0">
              <a:buNone/>
              <a:defRPr/>
            </a:lvl5pPr>
          </a:lstStyle>
          <a:p>
            <a:pPr lvl="0"/>
            <a:r>
              <a:rPr lang="zh-CN" altLang="en-US" dirty="0"/>
              <a:t>编辑母版文本样式</a:t>
            </a:r>
          </a:p>
        </p:txBody>
      </p:sp>
    </p:spTree>
    <p:extLst>
      <p:ext uri="{BB962C8B-B14F-4D97-AF65-F5344CB8AC3E}">
        <p14:creationId xmlns:p14="http://schemas.microsoft.com/office/powerpoint/2010/main" val="3761306111"/>
      </p:ext>
    </p:extLst>
  </p:cSld>
  <p:clrMapOvr>
    <a:masterClrMapping/>
  </p:clrMapOvr>
  <p:transition spd="slow" advClick="0" advTm="3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结尾页1">
    <p:bg>
      <p:bgPr>
        <a:solidFill>
          <a:schemeClr val="accent1"/>
        </a:solidFill>
        <a:effectLst/>
      </p:bgPr>
    </p:bg>
    <p:spTree>
      <p:nvGrpSpPr>
        <p:cNvPr id="1" name=""/>
        <p:cNvGrpSpPr/>
        <p:nvPr/>
      </p:nvGrpSpPr>
      <p:grpSpPr>
        <a:xfrm>
          <a:off x="0" y="0"/>
          <a:ext cx="0" cy="0"/>
          <a:chOff x="0" y="0"/>
          <a:chExt cx="0" cy="0"/>
        </a:xfrm>
      </p:grpSpPr>
      <p:sp>
        <p:nvSpPr>
          <p:cNvPr id="6" name="标题 1">
            <a:extLst>
              <a:ext uri="{FF2B5EF4-FFF2-40B4-BE49-F238E27FC236}">
                <a16:creationId xmlns:a16="http://schemas.microsoft.com/office/drawing/2014/main" id="{35D2DC35-8B4F-44F6-B35A-D5D618F14D1C}"/>
              </a:ext>
            </a:extLst>
          </p:cNvPr>
          <p:cNvSpPr>
            <a:spLocks noGrp="1"/>
          </p:cNvSpPr>
          <p:nvPr>
            <p:ph type="ctrTitle"/>
          </p:nvPr>
        </p:nvSpPr>
        <p:spPr>
          <a:xfrm>
            <a:off x="1524000" y="2544006"/>
            <a:ext cx="9144000" cy="813556"/>
          </a:xfrm>
        </p:spPr>
        <p:txBody>
          <a:bodyPr/>
          <a:lstStyle/>
          <a:p>
            <a:endParaRPr lang="zh-CN" altLang="en-US"/>
          </a:p>
        </p:txBody>
      </p:sp>
      <p:sp>
        <p:nvSpPr>
          <p:cNvPr id="7" name="矩形 6">
            <a:extLst>
              <a:ext uri="{FF2B5EF4-FFF2-40B4-BE49-F238E27FC236}">
                <a16:creationId xmlns:a16="http://schemas.microsoft.com/office/drawing/2014/main" id="{98054721-1392-4121-BA16-4193948BCD73}"/>
              </a:ext>
            </a:extLst>
          </p:cNvPr>
          <p:cNvSpPr/>
          <p:nvPr userDrawn="1"/>
        </p:nvSpPr>
        <p:spPr>
          <a:xfrm>
            <a:off x="0" y="2544006"/>
            <a:ext cx="12192000" cy="2114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a:extLst>
              <a:ext uri="{FF2B5EF4-FFF2-40B4-BE49-F238E27FC236}">
                <a16:creationId xmlns:a16="http://schemas.microsoft.com/office/drawing/2014/main" id="{719D75CD-F2FD-4F9C-ACC6-B5478B677422}"/>
              </a:ext>
            </a:extLst>
          </p:cNvPr>
          <p:cNvSpPr/>
          <p:nvPr userDrawn="1"/>
        </p:nvSpPr>
        <p:spPr>
          <a:xfrm flipH="1">
            <a:off x="8436660" y="3283084"/>
            <a:ext cx="828000" cy="540000"/>
          </a:xfrm>
          <a:prstGeom prst="hexagon">
            <a:avLst>
              <a:gd name="adj" fmla="val 54046"/>
              <a:gd name="vf" fmla="val 115470"/>
            </a:avLst>
          </a:prstGeom>
          <a:gradFill flip="none" rotWithShape="1">
            <a:gsLst>
              <a:gs pos="23000">
                <a:schemeClr val="accent1"/>
              </a:gs>
              <a:gs pos="49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1">
            <a:extLst>
              <a:ext uri="{FF2B5EF4-FFF2-40B4-BE49-F238E27FC236}">
                <a16:creationId xmlns:a16="http://schemas.microsoft.com/office/drawing/2014/main" id="{09345531-705B-4474-B0C9-ECE90B335E08}"/>
              </a:ext>
            </a:extLst>
          </p:cNvPr>
          <p:cNvSpPr txBox="1">
            <a:spLocks noChangeArrowheads="1"/>
          </p:cNvSpPr>
          <p:nvPr/>
        </p:nvSpPr>
        <p:spPr bwMode="auto">
          <a:xfrm>
            <a:off x="4290815" y="2970605"/>
            <a:ext cx="370967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en-US" altLang="zh-CN" sz="6600" b="1" dirty="0">
                <a:solidFill>
                  <a:schemeClr val="accent1"/>
                </a:solidFill>
                <a:latin typeface="+mn-lt"/>
                <a:ea typeface="微软雅黑" pitchFamily="34" charset="-122"/>
              </a:rPr>
              <a:t>THANKS</a:t>
            </a:r>
          </a:p>
        </p:txBody>
      </p:sp>
      <p:sp>
        <p:nvSpPr>
          <p:cNvPr id="11" name="TextBox 8">
            <a:extLst>
              <a:ext uri="{FF2B5EF4-FFF2-40B4-BE49-F238E27FC236}">
                <a16:creationId xmlns:a16="http://schemas.microsoft.com/office/drawing/2014/main" id="{A23B1E8F-2F55-422E-B603-E706D6122F8C}"/>
              </a:ext>
            </a:extLst>
          </p:cNvPr>
          <p:cNvSpPr txBox="1">
            <a:spLocks noChangeArrowheads="1"/>
          </p:cNvSpPr>
          <p:nvPr/>
        </p:nvSpPr>
        <p:spPr bwMode="auto">
          <a:xfrm>
            <a:off x="4906417" y="3868246"/>
            <a:ext cx="2478466"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dist" eaLnBrk="1" hangingPunct="1">
              <a:defRPr/>
            </a:pPr>
            <a:r>
              <a:rPr lang="zh-CN" altLang="en-US" sz="1800" dirty="0">
                <a:latin typeface="+mn-ea"/>
                <a:ea typeface="+mn-ea"/>
              </a:rPr>
              <a:t>敬请各位老师指导</a:t>
            </a:r>
          </a:p>
        </p:txBody>
      </p:sp>
      <p:sp>
        <p:nvSpPr>
          <p:cNvPr id="12" name="Freeform 5">
            <a:extLst>
              <a:ext uri="{FF2B5EF4-FFF2-40B4-BE49-F238E27FC236}">
                <a16:creationId xmlns:a16="http://schemas.microsoft.com/office/drawing/2014/main" id="{E21DAFCA-DCD4-48E1-9AF3-5524ED008A3D}"/>
              </a:ext>
            </a:extLst>
          </p:cNvPr>
          <p:cNvSpPr>
            <a:spLocks noEditPoints="1"/>
          </p:cNvSpPr>
          <p:nvPr userDrawn="1"/>
        </p:nvSpPr>
        <p:spPr bwMode="auto">
          <a:xfrm>
            <a:off x="5251126" y="1034822"/>
            <a:ext cx="1689749" cy="1509184"/>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3" name="六边形 12">
            <a:extLst>
              <a:ext uri="{FF2B5EF4-FFF2-40B4-BE49-F238E27FC236}">
                <a16:creationId xmlns:a16="http://schemas.microsoft.com/office/drawing/2014/main" id="{CE666CD7-A177-46CE-B364-E6F807F02A1D}"/>
              </a:ext>
            </a:extLst>
          </p:cNvPr>
          <p:cNvSpPr/>
          <p:nvPr userDrawn="1"/>
        </p:nvSpPr>
        <p:spPr>
          <a:xfrm>
            <a:off x="3417633" y="3283084"/>
            <a:ext cx="828000" cy="540000"/>
          </a:xfrm>
          <a:prstGeom prst="hexagon">
            <a:avLst>
              <a:gd name="adj" fmla="val 54046"/>
              <a:gd name="vf" fmla="val 115470"/>
            </a:avLst>
          </a:prstGeom>
          <a:gradFill flip="none" rotWithShape="1">
            <a:gsLst>
              <a:gs pos="23000">
                <a:schemeClr val="accent1"/>
              </a:gs>
              <a:gs pos="49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a:extLst>
              <a:ext uri="{FF2B5EF4-FFF2-40B4-BE49-F238E27FC236}">
                <a16:creationId xmlns:a16="http://schemas.microsoft.com/office/drawing/2014/main" id="{6670386A-8333-4787-99CE-B4043E32D0B0}"/>
              </a:ext>
            </a:extLst>
          </p:cNvPr>
          <p:cNvSpPr/>
          <p:nvPr userDrawn="1"/>
        </p:nvSpPr>
        <p:spPr>
          <a:xfrm flipH="1">
            <a:off x="7977478" y="3283084"/>
            <a:ext cx="828000" cy="540000"/>
          </a:xfrm>
          <a:prstGeom prst="hexagon">
            <a:avLst>
              <a:gd name="adj" fmla="val 54046"/>
              <a:gd name="vf" fmla="val 115470"/>
            </a:avLst>
          </a:prstGeom>
          <a:gradFill flip="none" rotWithShape="1">
            <a:gsLst>
              <a:gs pos="23000">
                <a:schemeClr val="accent1"/>
              </a:gs>
              <a:gs pos="49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六边形 16">
            <a:extLst>
              <a:ext uri="{FF2B5EF4-FFF2-40B4-BE49-F238E27FC236}">
                <a16:creationId xmlns:a16="http://schemas.microsoft.com/office/drawing/2014/main" id="{3E50ACB9-3926-4C8F-ADD2-872B78C6258A}"/>
              </a:ext>
            </a:extLst>
          </p:cNvPr>
          <p:cNvSpPr/>
          <p:nvPr userDrawn="1"/>
        </p:nvSpPr>
        <p:spPr>
          <a:xfrm>
            <a:off x="3003633" y="3283084"/>
            <a:ext cx="828000" cy="540000"/>
          </a:xfrm>
          <a:prstGeom prst="hexagon">
            <a:avLst>
              <a:gd name="adj" fmla="val 54046"/>
              <a:gd name="vf" fmla="val 115470"/>
            </a:avLst>
          </a:prstGeom>
          <a:gradFill flip="none" rotWithShape="1">
            <a:gsLst>
              <a:gs pos="23000">
                <a:schemeClr val="accent1"/>
              </a:gs>
              <a:gs pos="49000">
                <a:schemeClr val="accent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a:extLst>
              <a:ext uri="{FF2B5EF4-FFF2-40B4-BE49-F238E27FC236}">
                <a16:creationId xmlns:a16="http://schemas.microsoft.com/office/drawing/2014/main" id="{F3784E2E-53D3-4339-916F-6D06B8184A42}"/>
              </a:ext>
            </a:extLst>
          </p:cNvPr>
          <p:cNvCxnSpPr>
            <a:cxnSpLocks/>
          </p:cNvCxnSpPr>
          <p:nvPr userDrawn="1"/>
        </p:nvCxnSpPr>
        <p:spPr>
          <a:xfrm>
            <a:off x="3023163" y="4007789"/>
            <a:ext cx="1610482" cy="8222"/>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88E91A18-23A8-4F2D-9ABA-CD75F23C2CDF}"/>
              </a:ext>
            </a:extLst>
          </p:cNvPr>
          <p:cNvCxnSpPr>
            <a:cxnSpLocks/>
          </p:cNvCxnSpPr>
          <p:nvPr userDrawn="1"/>
        </p:nvCxnSpPr>
        <p:spPr>
          <a:xfrm>
            <a:off x="7612132" y="4007789"/>
            <a:ext cx="1610482" cy="8222"/>
          </a:xfrm>
          <a:prstGeom prst="line">
            <a:avLst/>
          </a:prstGeom>
          <a:ln>
            <a:solidFill>
              <a:schemeClr val="accent1"/>
            </a:solidFill>
            <a:head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149185"/>
      </p:ext>
    </p:extLst>
  </p:cSld>
  <p:clrMapOvr>
    <a:masterClrMapping/>
  </p:clrMapOvr>
  <p:transition spd="slow" advClick="0" advTm="3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结尾页2">
    <p:spTree>
      <p:nvGrpSpPr>
        <p:cNvPr id="1" name=""/>
        <p:cNvGrpSpPr/>
        <p:nvPr/>
      </p:nvGrpSpPr>
      <p:grpSpPr>
        <a:xfrm>
          <a:off x="0" y="0"/>
          <a:ext cx="0" cy="0"/>
          <a:chOff x="0" y="0"/>
          <a:chExt cx="0" cy="0"/>
        </a:xfrm>
      </p:grpSpPr>
      <p:sp>
        <p:nvSpPr>
          <p:cNvPr id="6" name="PA_矩形 44">
            <a:extLst>
              <a:ext uri="{FF2B5EF4-FFF2-40B4-BE49-F238E27FC236}">
                <a16:creationId xmlns:a16="http://schemas.microsoft.com/office/drawing/2014/main" id="{9E8D6C7A-834E-44BA-81C4-D50911065EDE}"/>
              </a:ext>
            </a:extLst>
          </p:cNvPr>
          <p:cNvSpPr/>
          <p:nvPr userDrawn="1">
            <p:custDataLst>
              <p:tags r:id="rId1"/>
            </p:custDataLst>
          </p:nvPr>
        </p:nvSpPr>
        <p:spPr>
          <a:xfrm>
            <a:off x="0" y="1653703"/>
            <a:ext cx="12192000" cy="305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任意多边形 5">
            <a:extLst>
              <a:ext uri="{FF2B5EF4-FFF2-40B4-BE49-F238E27FC236}">
                <a16:creationId xmlns:a16="http://schemas.microsoft.com/office/drawing/2014/main" id="{589CAC40-B361-4760-AD74-D73D96F234A1}"/>
              </a:ext>
            </a:extLst>
          </p:cNvPr>
          <p:cNvSpPr>
            <a:spLocks noEditPoints="1"/>
          </p:cNvSpPr>
          <p:nvPr userDrawn="1">
            <p:custDataLst>
              <p:tags r:id="rId2"/>
            </p:custDataLst>
          </p:nvPr>
        </p:nvSpPr>
        <p:spPr bwMode="auto">
          <a:xfrm>
            <a:off x="8599210" y="5290741"/>
            <a:ext cx="1114980" cy="995834"/>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8" name="PA_等腰三角形 11">
            <a:extLst>
              <a:ext uri="{FF2B5EF4-FFF2-40B4-BE49-F238E27FC236}">
                <a16:creationId xmlns:a16="http://schemas.microsoft.com/office/drawing/2014/main" id="{63227020-F056-4151-B78A-42CCD8BE4454}"/>
              </a:ext>
            </a:extLst>
          </p:cNvPr>
          <p:cNvSpPr/>
          <p:nvPr userDrawn="1">
            <p:custDataLst>
              <p:tags r:id="rId3"/>
            </p:custDataLst>
          </p:nvPr>
        </p:nvSpPr>
        <p:spPr>
          <a:xfrm flipV="1">
            <a:off x="8977053" y="4704820"/>
            <a:ext cx="359294" cy="20660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占位符 10">
            <a:extLst>
              <a:ext uri="{FF2B5EF4-FFF2-40B4-BE49-F238E27FC236}">
                <a16:creationId xmlns:a16="http://schemas.microsoft.com/office/drawing/2014/main" id="{4C893376-4C31-4255-B62E-55AFB574EB4F}"/>
              </a:ext>
            </a:extLst>
          </p:cNvPr>
          <p:cNvSpPr>
            <a:spLocks noGrp="1"/>
          </p:cNvSpPr>
          <p:nvPr>
            <p:ph type="body" sz="quarter" idx="10"/>
          </p:nvPr>
        </p:nvSpPr>
        <p:spPr>
          <a:xfrm>
            <a:off x="783811" y="2460080"/>
            <a:ext cx="10624378" cy="914400"/>
          </a:xfrm>
        </p:spPr>
        <p:txBody>
          <a:bodyPr>
            <a:noAutofit/>
          </a:bodyPr>
          <a:lstStyle>
            <a:lvl1pPr marL="0" indent="0" algn="ctr">
              <a:lnSpc>
                <a:spcPct val="100000"/>
              </a:lnSpc>
              <a:spcBef>
                <a:spcPts val="0"/>
              </a:spcBef>
              <a:buNone/>
              <a:defRPr sz="4400" b="1">
                <a:solidFill>
                  <a:schemeClr val="bg1"/>
                </a:solidFill>
                <a:latin typeface="+mn-ea"/>
                <a:ea typeface="+mn-ea"/>
              </a:defRPr>
            </a:lvl1pPr>
            <a:lvl2pPr marL="457200" indent="0">
              <a:buNone/>
              <a:defRPr/>
            </a:lvl2pPr>
          </a:lstStyle>
          <a:p>
            <a:pPr lvl="0"/>
            <a:r>
              <a:rPr lang="zh-CN" altLang="en-US" dirty="0"/>
              <a:t>编辑母版文本样</a:t>
            </a:r>
          </a:p>
        </p:txBody>
      </p:sp>
      <p:cxnSp>
        <p:nvCxnSpPr>
          <p:cNvPr id="13" name="PA_直接连接符 4">
            <a:extLst>
              <a:ext uri="{FF2B5EF4-FFF2-40B4-BE49-F238E27FC236}">
                <a16:creationId xmlns:a16="http://schemas.microsoft.com/office/drawing/2014/main" id="{FCA2BDE9-8E48-40F2-914D-46A1A474F52F}"/>
              </a:ext>
            </a:extLst>
          </p:cNvPr>
          <p:cNvCxnSpPr>
            <a:cxnSpLocks/>
          </p:cNvCxnSpPr>
          <p:nvPr userDrawn="1">
            <p:custDataLst>
              <p:tags r:id="rId4"/>
            </p:custDataLst>
          </p:nvPr>
        </p:nvCxnSpPr>
        <p:spPr>
          <a:xfrm>
            <a:off x="2171700" y="3667440"/>
            <a:ext cx="2302833" cy="0"/>
          </a:xfrm>
          <a:prstGeom prst="line">
            <a:avLst/>
          </a:prstGeom>
          <a:ln w="1905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PA_直接连接符 52">
            <a:extLst>
              <a:ext uri="{FF2B5EF4-FFF2-40B4-BE49-F238E27FC236}">
                <a16:creationId xmlns:a16="http://schemas.microsoft.com/office/drawing/2014/main" id="{61E1812E-0D0A-47FF-A2E2-24268AEFB358}"/>
              </a:ext>
            </a:extLst>
          </p:cNvPr>
          <p:cNvCxnSpPr>
            <a:cxnSpLocks/>
          </p:cNvCxnSpPr>
          <p:nvPr userDrawn="1">
            <p:custDataLst>
              <p:tags r:id="rId5"/>
            </p:custDataLst>
          </p:nvPr>
        </p:nvCxnSpPr>
        <p:spPr>
          <a:xfrm>
            <a:off x="7646358" y="3667440"/>
            <a:ext cx="2337430" cy="0"/>
          </a:xfrm>
          <a:prstGeom prst="line">
            <a:avLst/>
          </a:prstGeom>
          <a:ln w="1905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6" name="文本占位符 15">
            <a:extLst>
              <a:ext uri="{FF2B5EF4-FFF2-40B4-BE49-F238E27FC236}">
                <a16:creationId xmlns:a16="http://schemas.microsoft.com/office/drawing/2014/main" id="{C6230AEE-07B3-46B9-8678-FC4430A16BA5}"/>
              </a:ext>
            </a:extLst>
          </p:cNvPr>
          <p:cNvSpPr>
            <a:spLocks noGrp="1"/>
          </p:cNvSpPr>
          <p:nvPr>
            <p:ph type="body" sz="quarter" idx="11"/>
          </p:nvPr>
        </p:nvSpPr>
        <p:spPr>
          <a:xfrm>
            <a:off x="4551428" y="3483521"/>
            <a:ext cx="2962556" cy="464999"/>
          </a:xfrm>
        </p:spPr>
        <p:txBody>
          <a:bodyPr>
            <a:noAutofit/>
          </a:bodyPr>
          <a:lstStyle>
            <a:lvl1pPr marL="0" indent="0" algn="ctr">
              <a:lnSpc>
                <a:spcPct val="100000"/>
              </a:lnSpc>
              <a:spcBef>
                <a:spcPts val="0"/>
              </a:spcBef>
              <a:buNone/>
              <a:defRPr sz="2000">
                <a:solidFill>
                  <a:schemeClr val="bg1"/>
                </a:solidFill>
              </a:defRPr>
            </a:lvl1pPr>
            <a:lvl2pPr marL="457200" indent="0">
              <a:buNone/>
              <a:defRPr/>
            </a:lvl2pPr>
            <a:lvl5pPr marL="1828800" indent="0">
              <a:buNone/>
              <a:defRPr/>
            </a:lvl5pPr>
          </a:lstStyle>
          <a:p>
            <a:pPr lvl="0"/>
            <a:r>
              <a:rPr lang="zh-CN" altLang="en-US" dirty="0"/>
              <a:t>编辑母版文本样式</a:t>
            </a:r>
          </a:p>
        </p:txBody>
      </p:sp>
    </p:spTree>
    <p:extLst>
      <p:ext uri="{BB962C8B-B14F-4D97-AF65-F5344CB8AC3E}">
        <p14:creationId xmlns:p14="http://schemas.microsoft.com/office/powerpoint/2010/main" val="1040929616"/>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_3Column_Red">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106966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1">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F12AE4BD-7B1A-47A6-AF1C-60737EA473FC}"/>
              </a:ext>
            </a:extLst>
          </p:cNvPr>
          <p:cNvSpPr/>
          <p:nvPr userDrawn="1"/>
        </p:nvSpPr>
        <p:spPr>
          <a:xfrm>
            <a:off x="-44910" y="0"/>
            <a:ext cx="4191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6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7" name="矩形 6">
            <a:extLst>
              <a:ext uri="{FF2B5EF4-FFF2-40B4-BE49-F238E27FC236}">
                <a16:creationId xmlns:a16="http://schemas.microsoft.com/office/drawing/2014/main" id="{C2E1304D-1357-49F9-8A3D-C33FDA316F9A}"/>
              </a:ext>
            </a:extLst>
          </p:cNvPr>
          <p:cNvSpPr/>
          <p:nvPr userDrawn="1"/>
        </p:nvSpPr>
        <p:spPr>
          <a:xfrm>
            <a:off x="682590" y="2182609"/>
            <a:ext cx="2736000" cy="197556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8" name="文本框 7">
            <a:extLst>
              <a:ext uri="{FF2B5EF4-FFF2-40B4-BE49-F238E27FC236}">
                <a16:creationId xmlns:a16="http://schemas.microsoft.com/office/drawing/2014/main" id="{859BBFE5-D62E-4870-ACB6-CA5D8920D08D}"/>
              </a:ext>
            </a:extLst>
          </p:cNvPr>
          <p:cNvSpPr txBox="1"/>
          <p:nvPr userDrawn="1"/>
        </p:nvSpPr>
        <p:spPr>
          <a:xfrm>
            <a:off x="566829" y="2605275"/>
            <a:ext cx="2967522" cy="1015663"/>
          </a:xfrm>
          <a:prstGeom prst="rect">
            <a:avLst/>
          </a:prstGeom>
          <a:noFill/>
          <a:ln>
            <a:noFill/>
          </a:ln>
        </p:spPr>
        <p:txBody>
          <a:bodyPr wrap="square" rtlCol="0">
            <a:noAutofit/>
          </a:bodyPr>
          <a:lstStyle/>
          <a:p>
            <a:pPr algn="ctr"/>
            <a:r>
              <a:rPr lang="zh-CN" altLang="en-US" sz="6000" b="1" dirty="0">
                <a:solidFill>
                  <a:schemeClr val="bg1"/>
                </a:solidFill>
                <a:latin typeface="+mn-ea"/>
                <a:cs typeface="Arial" pitchFamily="34" charset="0"/>
              </a:rPr>
              <a:t>目录</a:t>
            </a:r>
          </a:p>
        </p:txBody>
      </p:sp>
      <p:sp>
        <p:nvSpPr>
          <p:cNvPr id="9" name="Freeform 5">
            <a:extLst>
              <a:ext uri="{FF2B5EF4-FFF2-40B4-BE49-F238E27FC236}">
                <a16:creationId xmlns:a16="http://schemas.microsoft.com/office/drawing/2014/main" id="{0BF4A072-4ECC-4AA7-8889-3668CAEF3C04}"/>
              </a:ext>
            </a:extLst>
          </p:cNvPr>
          <p:cNvSpPr>
            <a:spLocks noChangeAspect="1" noEditPoints="1"/>
          </p:cNvSpPr>
          <p:nvPr userDrawn="1"/>
        </p:nvSpPr>
        <p:spPr bwMode="auto">
          <a:xfrm>
            <a:off x="1343972" y="1403827"/>
            <a:ext cx="1451056" cy="1296000"/>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bg1"/>
          </a:solidFill>
          <a:ln>
            <a:solidFill>
              <a:schemeClr val="accent1"/>
            </a:solidFill>
          </a:ln>
        </p:spPr>
        <p:txBody>
          <a:bodyPr vert="horz" wrap="square" lIns="91440" tIns="45720" rIns="91440" bIns="45720" numCol="1" anchor="t" anchorCtr="0" compatLnSpc="1"/>
          <a:lstStyle/>
          <a:p>
            <a:endParaRPr lang="zh-CN" altLang="en-US"/>
          </a:p>
        </p:txBody>
      </p:sp>
      <p:sp>
        <p:nvSpPr>
          <p:cNvPr id="10" name="矩形 9">
            <a:extLst>
              <a:ext uri="{FF2B5EF4-FFF2-40B4-BE49-F238E27FC236}">
                <a16:creationId xmlns:a16="http://schemas.microsoft.com/office/drawing/2014/main" id="{8263450A-21CE-4706-B5C8-4245C747B51C}"/>
              </a:ext>
            </a:extLst>
          </p:cNvPr>
          <p:cNvSpPr/>
          <p:nvPr userDrawn="1"/>
        </p:nvSpPr>
        <p:spPr>
          <a:xfrm>
            <a:off x="1241036" y="3525075"/>
            <a:ext cx="1598515" cy="400110"/>
          </a:xfrm>
          <a:prstGeom prst="rect">
            <a:avLst/>
          </a:prstGeom>
        </p:spPr>
        <p:txBody>
          <a:bodyPr wrap="none">
            <a:noAutofit/>
          </a:bodyPr>
          <a:lstStyle/>
          <a:p>
            <a:r>
              <a:rPr lang="en-US" altLang="zh-CN" sz="2000" dirty="0">
                <a:solidFill>
                  <a:schemeClr val="bg1"/>
                </a:solidFill>
              </a:rPr>
              <a:t>CONTENTS</a:t>
            </a:r>
          </a:p>
        </p:txBody>
      </p:sp>
    </p:spTree>
    <p:extLst>
      <p:ext uri="{BB962C8B-B14F-4D97-AF65-F5344CB8AC3E}">
        <p14:creationId xmlns:p14="http://schemas.microsoft.com/office/powerpoint/2010/main" val="1535895619"/>
      </p:ext>
    </p:extLst>
  </p:cSld>
  <p:clrMapOvr>
    <a:masterClrMapping/>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页2">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051D988-7C38-4078-9A02-26B29BBF89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0494"/>
          <a:stretch/>
        </p:blipFill>
        <p:spPr>
          <a:xfrm>
            <a:off x="0" y="0"/>
            <a:ext cx="12192000" cy="3429000"/>
          </a:xfrm>
          <a:prstGeom prst="rect">
            <a:avLst/>
          </a:prstGeom>
        </p:spPr>
      </p:pic>
      <p:sp>
        <p:nvSpPr>
          <p:cNvPr id="7" name="矩形 6">
            <a:extLst>
              <a:ext uri="{FF2B5EF4-FFF2-40B4-BE49-F238E27FC236}">
                <a16:creationId xmlns:a16="http://schemas.microsoft.com/office/drawing/2014/main" id="{FFF4CC56-71A3-4BFE-854F-FE1A7279B6C0}"/>
              </a:ext>
            </a:extLst>
          </p:cNvPr>
          <p:cNvSpPr/>
          <p:nvPr userDrawn="1"/>
        </p:nvSpPr>
        <p:spPr>
          <a:xfrm>
            <a:off x="0" y="0"/>
            <a:ext cx="12192000" cy="3429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文本框 7">
            <a:extLst>
              <a:ext uri="{FF2B5EF4-FFF2-40B4-BE49-F238E27FC236}">
                <a16:creationId xmlns:a16="http://schemas.microsoft.com/office/drawing/2014/main" id="{0BE3CA71-9CCD-4AD0-BCD9-52DC4C4CBE07}"/>
              </a:ext>
            </a:extLst>
          </p:cNvPr>
          <p:cNvSpPr txBox="1"/>
          <p:nvPr userDrawn="1"/>
        </p:nvSpPr>
        <p:spPr>
          <a:xfrm>
            <a:off x="4772560" y="1130300"/>
            <a:ext cx="2646878" cy="1569660"/>
          </a:xfrm>
          <a:prstGeom prst="rect">
            <a:avLst/>
          </a:prstGeom>
          <a:noFill/>
        </p:spPr>
        <p:txBody>
          <a:bodyPr wrap="none" rtlCol="0">
            <a:noAutofit/>
          </a:bodyPr>
          <a:lstStyle/>
          <a:p>
            <a:r>
              <a:rPr lang="zh-CN" altLang="en-US" sz="9600" dirty="0">
                <a:solidFill>
                  <a:schemeClr val="bg1"/>
                </a:solidFill>
              </a:rPr>
              <a:t>目录</a:t>
            </a:r>
          </a:p>
        </p:txBody>
      </p:sp>
      <p:sp>
        <p:nvSpPr>
          <p:cNvPr id="9" name="矩形 8">
            <a:extLst>
              <a:ext uri="{FF2B5EF4-FFF2-40B4-BE49-F238E27FC236}">
                <a16:creationId xmlns:a16="http://schemas.microsoft.com/office/drawing/2014/main" id="{C06DE5F5-8934-4C0D-84D1-E8DB1080A817}"/>
              </a:ext>
            </a:extLst>
          </p:cNvPr>
          <p:cNvSpPr/>
          <p:nvPr userDrawn="1"/>
        </p:nvSpPr>
        <p:spPr>
          <a:xfrm>
            <a:off x="4734088" y="2614203"/>
            <a:ext cx="2723823" cy="646331"/>
          </a:xfrm>
          <a:prstGeom prst="rect">
            <a:avLst/>
          </a:prstGeom>
        </p:spPr>
        <p:txBody>
          <a:bodyPr wrap="none">
            <a:noAutofit/>
          </a:bodyPr>
          <a:lstStyle/>
          <a:p>
            <a:r>
              <a:rPr lang="en-US" altLang="zh-CN" sz="3600" dirty="0">
                <a:solidFill>
                  <a:schemeClr val="bg1"/>
                </a:solidFill>
              </a:rPr>
              <a:t>CONTENTS</a:t>
            </a:r>
          </a:p>
        </p:txBody>
      </p:sp>
      <p:sp>
        <p:nvSpPr>
          <p:cNvPr id="10" name="矩形 9">
            <a:extLst>
              <a:ext uri="{FF2B5EF4-FFF2-40B4-BE49-F238E27FC236}">
                <a16:creationId xmlns:a16="http://schemas.microsoft.com/office/drawing/2014/main" id="{7286E172-704B-49EF-B32D-A6612AF05024}"/>
              </a:ext>
            </a:extLst>
          </p:cNvPr>
          <p:cNvSpPr/>
          <p:nvPr userDrawn="1"/>
        </p:nvSpPr>
        <p:spPr>
          <a:xfrm>
            <a:off x="682589" y="509286"/>
            <a:ext cx="10836311" cy="3078866"/>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extLst>
      <p:ext uri="{BB962C8B-B14F-4D97-AF65-F5344CB8AC3E}">
        <p14:creationId xmlns:p14="http://schemas.microsoft.com/office/powerpoint/2010/main" val="3446276964"/>
      </p:ext>
    </p:extLst>
  </p:cSld>
  <p:clrMapOvr>
    <a:masterClrMapping/>
  </p:clrMapOvr>
  <p:transition spd="slow" advClick="0" advTm="3000">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3">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874CC96-98FA-42AA-9F2A-D614306743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53993" y="1123128"/>
            <a:ext cx="7954302" cy="4997836"/>
          </a:xfrm>
          <a:prstGeom prst="rect">
            <a:avLst/>
          </a:prstGeom>
        </p:spPr>
      </p:pic>
      <p:sp>
        <p:nvSpPr>
          <p:cNvPr id="7" name="矩形 6">
            <a:extLst>
              <a:ext uri="{FF2B5EF4-FFF2-40B4-BE49-F238E27FC236}">
                <a16:creationId xmlns:a16="http://schemas.microsoft.com/office/drawing/2014/main" id="{FD5C5D76-79AD-4D09-ABEC-3CFEF880FD30}"/>
              </a:ext>
            </a:extLst>
          </p:cNvPr>
          <p:cNvSpPr/>
          <p:nvPr userDrawn="1"/>
        </p:nvSpPr>
        <p:spPr>
          <a:xfrm>
            <a:off x="660400" y="1130300"/>
            <a:ext cx="3095625" cy="5003800"/>
          </a:xfrm>
          <a:prstGeom prst="rect">
            <a:avLst/>
          </a:prstGeom>
          <a:gradFill flip="none" rotWithShape="1">
            <a:gsLst>
              <a:gs pos="46000">
                <a:schemeClr val="accent1"/>
              </a:gs>
              <a:gs pos="0">
                <a:schemeClr val="accent1"/>
              </a:gs>
              <a:gs pos="100000">
                <a:schemeClr val="accent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 name="矩形 7">
            <a:extLst>
              <a:ext uri="{FF2B5EF4-FFF2-40B4-BE49-F238E27FC236}">
                <a16:creationId xmlns:a16="http://schemas.microsoft.com/office/drawing/2014/main" id="{2D630481-05A4-46F7-82A1-C49C95FA9E16}"/>
              </a:ext>
            </a:extLst>
          </p:cNvPr>
          <p:cNvSpPr/>
          <p:nvPr userDrawn="1"/>
        </p:nvSpPr>
        <p:spPr>
          <a:xfrm flipH="1">
            <a:off x="8423275" y="1130300"/>
            <a:ext cx="3095625" cy="5003800"/>
          </a:xfrm>
          <a:prstGeom prst="rect">
            <a:avLst/>
          </a:prstGeom>
          <a:gradFill flip="none" rotWithShape="1">
            <a:gsLst>
              <a:gs pos="46000">
                <a:schemeClr val="accent1"/>
              </a:gs>
              <a:gs pos="0">
                <a:schemeClr val="accent1"/>
              </a:gs>
              <a:gs pos="100000">
                <a:schemeClr val="accent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 name="矩形 8">
            <a:extLst>
              <a:ext uri="{FF2B5EF4-FFF2-40B4-BE49-F238E27FC236}">
                <a16:creationId xmlns:a16="http://schemas.microsoft.com/office/drawing/2014/main" id="{25792211-4E6F-437D-BE4B-AF26A4FBC943}"/>
              </a:ext>
            </a:extLst>
          </p:cNvPr>
          <p:cNvSpPr/>
          <p:nvPr userDrawn="1"/>
        </p:nvSpPr>
        <p:spPr>
          <a:xfrm>
            <a:off x="658813" y="1117164"/>
            <a:ext cx="10858500" cy="50038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a:extLst>
              <a:ext uri="{FF2B5EF4-FFF2-40B4-BE49-F238E27FC236}">
                <a16:creationId xmlns:a16="http://schemas.microsoft.com/office/drawing/2014/main" id="{A406FBFB-387B-4462-8B6A-E1F35E2EDE15}"/>
              </a:ext>
            </a:extLst>
          </p:cNvPr>
          <p:cNvSpPr txBox="1"/>
          <p:nvPr userDrawn="1"/>
        </p:nvSpPr>
        <p:spPr>
          <a:xfrm>
            <a:off x="4998295" y="1130300"/>
            <a:ext cx="1891010" cy="455949"/>
          </a:xfrm>
          <a:custGeom>
            <a:avLst/>
            <a:gdLst/>
            <a:ahLst/>
            <a:cxnLst/>
            <a:rect l="l" t="t" r="r" b="b"/>
            <a:pathLst>
              <a:path w="1891010" h="455949">
                <a:moveTo>
                  <a:pt x="126801" y="168413"/>
                </a:moveTo>
                <a:lnTo>
                  <a:pt x="126801" y="271998"/>
                </a:lnTo>
                <a:lnTo>
                  <a:pt x="576857" y="271998"/>
                </a:lnTo>
                <a:lnTo>
                  <a:pt x="576857" y="168413"/>
                </a:lnTo>
                <a:close/>
                <a:moveTo>
                  <a:pt x="1510605" y="34468"/>
                </a:moveTo>
                <a:lnTo>
                  <a:pt x="1510605" y="71080"/>
                </a:lnTo>
                <a:cubicBezTo>
                  <a:pt x="1533227" y="103227"/>
                  <a:pt x="1559123" y="132099"/>
                  <a:pt x="1588293" y="157698"/>
                </a:cubicBezTo>
                <a:cubicBezTo>
                  <a:pt x="1638300" y="123170"/>
                  <a:pt x="1688306" y="82093"/>
                  <a:pt x="1738312" y="34468"/>
                </a:cubicBezTo>
                <a:close/>
                <a:moveTo>
                  <a:pt x="1168598" y="34468"/>
                </a:moveTo>
                <a:cubicBezTo>
                  <a:pt x="1204912" y="61257"/>
                  <a:pt x="1244500" y="92213"/>
                  <a:pt x="1287363" y="127337"/>
                </a:cubicBezTo>
                <a:lnTo>
                  <a:pt x="1214139" y="206811"/>
                </a:lnTo>
                <a:cubicBezTo>
                  <a:pt x="1275457" y="178236"/>
                  <a:pt x="1333500" y="149066"/>
                  <a:pt x="1388268" y="119300"/>
                </a:cubicBezTo>
                <a:lnTo>
                  <a:pt x="1388268" y="34468"/>
                </a:lnTo>
                <a:close/>
                <a:moveTo>
                  <a:pt x="1006971" y="0"/>
                </a:moveTo>
                <a:lnTo>
                  <a:pt x="1889224" y="0"/>
                </a:lnTo>
                <a:lnTo>
                  <a:pt x="1889224" y="34468"/>
                </a:lnTo>
                <a:lnTo>
                  <a:pt x="1748135" y="34468"/>
                </a:lnTo>
                <a:lnTo>
                  <a:pt x="1831181" y="121086"/>
                </a:lnTo>
                <a:cubicBezTo>
                  <a:pt x="1778198" y="156209"/>
                  <a:pt x="1727894" y="190738"/>
                  <a:pt x="1680269" y="224670"/>
                </a:cubicBezTo>
                <a:cubicBezTo>
                  <a:pt x="1740991" y="260389"/>
                  <a:pt x="1811238" y="288071"/>
                  <a:pt x="1891010" y="307716"/>
                </a:cubicBezTo>
                <a:cubicBezTo>
                  <a:pt x="1855291" y="355341"/>
                  <a:pt x="1828800" y="392548"/>
                  <a:pt x="1811535" y="419338"/>
                </a:cubicBezTo>
                <a:cubicBezTo>
                  <a:pt x="1691878" y="376475"/>
                  <a:pt x="1591568" y="308312"/>
                  <a:pt x="1510605" y="214848"/>
                </a:cubicBezTo>
                <a:lnTo>
                  <a:pt x="1510605" y="312181"/>
                </a:lnTo>
                <a:cubicBezTo>
                  <a:pt x="1510605" y="401478"/>
                  <a:pt x="1473398" y="447913"/>
                  <a:pt x="1398984" y="451484"/>
                </a:cubicBezTo>
                <a:cubicBezTo>
                  <a:pt x="1363265" y="453866"/>
                  <a:pt x="1318617" y="455354"/>
                  <a:pt x="1265039" y="455949"/>
                </a:cubicBezTo>
                <a:cubicBezTo>
                  <a:pt x="1256109" y="411301"/>
                  <a:pt x="1247179" y="373201"/>
                  <a:pt x="1238250" y="341649"/>
                </a:cubicBezTo>
                <a:cubicBezTo>
                  <a:pt x="1279921" y="344626"/>
                  <a:pt x="1312068" y="345816"/>
                  <a:pt x="1334690" y="345221"/>
                </a:cubicBezTo>
                <a:cubicBezTo>
                  <a:pt x="1370409" y="345221"/>
                  <a:pt x="1388268" y="326171"/>
                  <a:pt x="1388268" y="288071"/>
                </a:cubicBezTo>
                <a:lnTo>
                  <a:pt x="1388268" y="242530"/>
                </a:lnTo>
                <a:cubicBezTo>
                  <a:pt x="1253728" y="312181"/>
                  <a:pt x="1145083" y="370820"/>
                  <a:pt x="1062335" y="418445"/>
                </a:cubicBezTo>
                <a:lnTo>
                  <a:pt x="1003399" y="300573"/>
                </a:lnTo>
                <a:cubicBezTo>
                  <a:pt x="1074836" y="270807"/>
                  <a:pt x="1142702" y="240744"/>
                  <a:pt x="1206996" y="210383"/>
                </a:cubicBezTo>
                <a:cubicBezTo>
                  <a:pt x="1158180" y="163948"/>
                  <a:pt x="1112936" y="124956"/>
                  <a:pt x="1071264" y="93404"/>
                </a:cubicBezTo>
                <a:lnTo>
                  <a:pt x="1122164" y="34468"/>
                </a:lnTo>
                <a:lnTo>
                  <a:pt x="1006971" y="34468"/>
                </a:lnTo>
                <a:close/>
                <a:moveTo>
                  <a:pt x="0" y="0"/>
                </a:moveTo>
                <a:lnTo>
                  <a:pt x="126801" y="0"/>
                </a:lnTo>
                <a:lnTo>
                  <a:pt x="126801" y="54113"/>
                </a:lnTo>
                <a:lnTo>
                  <a:pt x="576857" y="54113"/>
                </a:lnTo>
                <a:lnTo>
                  <a:pt x="576857" y="0"/>
                </a:lnTo>
                <a:lnTo>
                  <a:pt x="703659" y="0"/>
                </a:lnTo>
                <a:lnTo>
                  <a:pt x="703659" y="450591"/>
                </a:lnTo>
                <a:lnTo>
                  <a:pt x="576857" y="450591"/>
                </a:lnTo>
                <a:lnTo>
                  <a:pt x="576857" y="389870"/>
                </a:lnTo>
                <a:lnTo>
                  <a:pt x="126801" y="389870"/>
                </a:lnTo>
                <a:lnTo>
                  <a:pt x="126801" y="450591"/>
                </a:lnTo>
                <a:lnTo>
                  <a:pt x="0" y="450591"/>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dist"/>
            <a:endParaRPr lang="zh-CN" altLang="en-US" sz="7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文本框 10">
            <a:extLst>
              <a:ext uri="{FF2B5EF4-FFF2-40B4-BE49-F238E27FC236}">
                <a16:creationId xmlns:a16="http://schemas.microsoft.com/office/drawing/2014/main" id="{18495BB5-4A4F-4083-B0C7-C446DF114D5B}"/>
              </a:ext>
            </a:extLst>
          </p:cNvPr>
          <p:cNvSpPr txBox="1"/>
          <p:nvPr userDrawn="1"/>
        </p:nvSpPr>
        <p:spPr>
          <a:xfrm>
            <a:off x="4888519" y="1576895"/>
            <a:ext cx="2078337" cy="400110"/>
          </a:xfrm>
          <a:prstGeom prst="rect">
            <a:avLst/>
          </a:prstGeom>
          <a:noFill/>
        </p:spPr>
        <p:txBody>
          <a:bodyPr wrap="square" rtlCol="0">
            <a:noAutofit/>
          </a:bodyPr>
          <a:lstStyle/>
          <a:p>
            <a:pPr algn="dist"/>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2E4082FD-8489-4D15-BCD3-90190FF59FC2}"/>
              </a:ext>
            </a:extLst>
          </p:cNvPr>
          <p:cNvSpPr txBox="1"/>
          <p:nvPr userDrawn="1"/>
        </p:nvSpPr>
        <p:spPr>
          <a:xfrm>
            <a:off x="4998295" y="737036"/>
            <a:ext cx="1889224" cy="393264"/>
          </a:xfrm>
          <a:custGeom>
            <a:avLst/>
            <a:gdLst/>
            <a:ahLst/>
            <a:cxnLst/>
            <a:rect l="l" t="t" r="r" b="b"/>
            <a:pathLst>
              <a:path w="1889224" h="393264">
                <a:moveTo>
                  <a:pt x="126801" y="136624"/>
                </a:moveTo>
                <a:lnTo>
                  <a:pt x="126801" y="234851"/>
                </a:lnTo>
                <a:lnTo>
                  <a:pt x="576857" y="234851"/>
                </a:lnTo>
                <a:lnTo>
                  <a:pt x="576857" y="136624"/>
                </a:lnTo>
                <a:close/>
                <a:moveTo>
                  <a:pt x="0" y="18752"/>
                </a:moveTo>
                <a:lnTo>
                  <a:pt x="703659" y="18752"/>
                </a:lnTo>
                <a:lnTo>
                  <a:pt x="703659" y="393264"/>
                </a:lnTo>
                <a:lnTo>
                  <a:pt x="576857" y="393264"/>
                </a:lnTo>
                <a:lnTo>
                  <a:pt x="576857" y="349151"/>
                </a:lnTo>
                <a:lnTo>
                  <a:pt x="126801" y="349151"/>
                </a:lnTo>
                <a:lnTo>
                  <a:pt x="126801" y="393264"/>
                </a:lnTo>
                <a:lnTo>
                  <a:pt x="0" y="393264"/>
                </a:lnTo>
                <a:close/>
                <a:moveTo>
                  <a:pt x="1081087" y="0"/>
                </a:moveTo>
                <a:lnTo>
                  <a:pt x="1765101" y="0"/>
                </a:lnTo>
                <a:lnTo>
                  <a:pt x="1765101" y="323255"/>
                </a:lnTo>
                <a:lnTo>
                  <a:pt x="1889224" y="323255"/>
                </a:lnTo>
                <a:lnTo>
                  <a:pt x="1889224" y="393264"/>
                </a:lnTo>
                <a:lnTo>
                  <a:pt x="1006970" y="393264"/>
                </a:lnTo>
                <a:lnTo>
                  <a:pt x="1006970" y="323255"/>
                </a:lnTo>
                <a:lnTo>
                  <a:pt x="1642764" y="323255"/>
                </a:lnTo>
                <a:lnTo>
                  <a:pt x="1642764" y="263426"/>
                </a:lnTo>
                <a:lnTo>
                  <a:pt x="1112341" y="263426"/>
                </a:lnTo>
                <a:lnTo>
                  <a:pt x="1112341" y="164306"/>
                </a:lnTo>
                <a:lnTo>
                  <a:pt x="1642764" y="164306"/>
                </a:lnTo>
                <a:lnTo>
                  <a:pt x="1642764" y="104477"/>
                </a:lnTo>
                <a:lnTo>
                  <a:pt x="1081087" y="10447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dist"/>
            <a:endParaRPr lang="zh-CN" altLang="en-US" sz="72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矩形 12">
            <a:extLst>
              <a:ext uri="{FF2B5EF4-FFF2-40B4-BE49-F238E27FC236}">
                <a16:creationId xmlns:a16="http://schemas.microsoft.com/office/drawing/2014/main" id="{37CC48B1-6D6B-4BEE-A3BE-CF34EB4BE530}"/>
              </a:ext>
            </a:extLst>
          </p:cNvPr>
          <p:cNvSpPr/>
          <p:nvPr userDrawn="1"/>
        </p:nvSpPr>
        <p:spPr>
          <a:xfrm>
            <a:off x="315686" y="368300"/>
            <a:ext cx="11560628" cy="6248400"/>
          </a:xfrm>
          <a:prstGeom prst="rect">
            <a:avLst/>
          </a:prstGeom>
          <a:noFill/>
          <a:ln w="88900">
            <a:gradFill flip="none" rotWithShape="1">
              <a:gsLst>
                <a:gs pos="0">
                  <a:schemeClr val="accent1">
                    <a:lumMod val="60000"/>
                    <a:lumOff val="40000"/>
                  </a:schemeClr>
                </a:gs>
                <a:gs pos="100000">
                  <a:schemeClr val="accent1"/>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40160132"/>
      </p:ext>
    </p:extLst>
  </p:cSld>
  <p:clrMapOvr>
    <a:masterClrMapping/>
  </p:clrMapOvr>
  <p:transition spd="slow"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过渡页1">
    <p:bg>
      <p:bgPr>
        <a:solidFill>
          <a:schemeClr val="accent1"/>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928319"/>
            <a:ext cx="9144000" cy="813556"/>
          </a:xfrm>
        </p:spPr>
        <p:txBody>
          <a:bodyPr anchor="ctr">
            <a:noAutofit/>
          </a:bodyPr>
          <a:lstStyle>
            <a:lvl1pPr algn="ctr">
              <a:lnSpc>
                <a:spcPct val="100000"/>
              </a:lnSpc>
              <a:defRPr sz="4000" b="1">
                <a:solidFill>
                  <a:schemeClr val="bg1"/>
                </a:solidFill>
                <a:latin typeface="微软雅黑" pitchFamily="34" charset="-122"/>
                <a:ea typeface="微软雅黑" pitchFamily="34" charset="-122"/>
              </a:defRPr>
            </a:lvl1pPr>
          </a:lstStyle>
          <a:p>
            <a:r>
              <a:rPr lang="zh-CN" altLang="en-US" dirty="0"/>
              <a:t>单击此处编辑母版标题样式</a:t>
            </a:r>
          </a:p>
        </p:txBody>
      </p:sp>
      <p:sp>
        <p:nvSpPr>
          <p:cNvPr id="7" name="Freeform 5"/>
          <p:cNvSpPr>
            <a:spLocks noEditPoints="1"/>
          </p:cNvSpPr>
          <p:nvPr userDrawn="1"/>
        </p:nvSpPr>
        <p:spPr bwMode="auto">
          <a:xfrm>
            <a:off x="5251126" y="1326369"/>
            <a:ext cx="1689749" cy="1509184"/>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E1ADCEE-0FB6-46AB-BF07-E70F4CDAC64F}"/>
              </a:ext>
            </a:extLst>
          </p:cNvPr>
          <p:cNvSpPr/>
          <p:nvPr userDrawn="1"/>
        </p:nvSpPr>
        <p:spPr>
          <a:xfrm>
            <a:off x="0" y="2247441"/>
            <a:ext cx="12191999" cy="1310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03B7B2F0-AE5A-4B0B-8E37-E2E08753218F}"/>
              </a:ext>
            </a:extLst>
          </p:cNvPr>
          <p:cNvSpPr/>
          <p:nvPr userDrawn="1"/>
        </p:nvSpPr>
        <p:spPr>
          <a:xfrm>
            <a:off x="660400" y="1244906"/>
            <a:ext cx="3051672" cy="305167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a:extLst>
              <a:ext uri="{FF2B5EF4-FFF2-40B4-BE49-F238E27FC236}">
                <a16:creationId xmlns:a16="http://schemas.microsoft.com/office/drawing/2014/main" id="{EA113AB3-C633-486D-B75E-133B81F54E56}"/>
              </a:ext>
            </a:extLst>
          </p:cNvPr>
          <p:cNvSpPr>
            <a:spLocks noChangeAspect="1" noEditPoints="1"/>
          </p:cNvSpPr>
          <p:nvPr userDrawn="1"/>
        </p:nvSpPr>
        <p:spPr bwMode="auto">
          <a:xfrm>
            <a:off x="931795" y="1650347"/>
            <a:ext cx="2508883" cy="2240790"/>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bg1"/>
          </a:solidFill>
          <a:ln>
            <a:solidFill>
              <a:schemeClr val="accent1"/>
            </a:solidFill>
          </a:ln>
        </p:spPr>
        <p:txBody>
          <a:bodyPr vert="horz" wrap="square" lIns="91440" tIns="45720" rIns="91440" bIns="45720" numCol="1" anchor="t" anchorCtr="0" compatLnSpc="1"/>
          <a:lstStyle/>
          <a:p>
            <a:endParaRPr lang="zh-CN" altLang="en-US"/>
          </a:p>
        </p:txBody>
      </p:sp>
      <p:sp>
        <p:nvSpPr>
          <p:cNvPr id="11" name="文本占位符 10">
            <a:extLst>
              <a:ext uri="{FF2B5EF4-FFF2-40B4-BE49-F238E27FC236}">
                <a16:creationId xmlns:a16="http://schemas.microsoft.com/office/drawing/2014/main" id="{78E260A6-64F8-49C6-822C-A370DCBA62C4}"/>
              </a:ext>
            </a:extLst>
          </p:cNvPr>
          <p:cNvSpPr>
            <a:spLocks noGrp="1"/>
          </p:cNvSpPr>
          <p:nvPr>
            <p:ph type="body" sz="quarter" idx="10"/>
          </p:nvPr>
        </p:nvSpPr>
        <p:spPr>
          <a:xfrm>
            <a:off x="4769625" y="2459403"/>
            <a:ext cx="6761975" cy="886858"/>
          </a:xfrm>
        </p:spPr>
        <p:txBody>
          <a:bodyPr anchor="ctr">
            <a:noAutofit/>
          </a:bodyPr>
          <a:lstStyle>
            <a:lvl1pPr marL="0" indent="0">
              <a:lnSpc>
                <a:spcPct val="100000"/>
              </a:lnSpc>
              <a:spcBef>
                <a:spcPts val="0"/>
              </a:spcBef>
              <a:buNone/>
              <a:defRPr sz="4400" b="1">
                <a:solidFill>
                  <a:schemeClr val="bg1"/>
                </a:solidFill>
              </a:defRPr>
            </a:lvl1pPr>
          </a:lstStyle>
          <a:p>
            <a:pPr lvl="0"/>
            <a:r>
              <a:rPr lang="zh-CN" altLang="en-US" dirty="0"/>
              <a:t>编辑母版文本样式</a:t>
            </a:r>
          </a:p>
        </p:txBody>
      </p:sp>
    </p:spTree>
    <p:extLst>
      <p:ext uri="{BB962C8B-B14F-4D97-AF65-F5344CB8AC3E}">
        <p14:creationId xmlns:p14="http://schemas.microsoft.com/office/powerpoint/2010/main" val="3234752527"/>
      </p:ext>
    </p:extLst>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68B8FB4-54F5-4302-8747-F125241994A3}"/>
              </a:ext>
            </a:extLst>
          </p:cNvPr>
          <p:cNvSpPr/>
          <p:nvPr userDrawn="1"/>
        </p:nvSpPr>
        <p:spPr>
          <a:xfrm>
            <a:off x="0" y="2247441"/>
            <a:ext cx="12191999" cy="13107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V 形 7">
            <a:extLst>
              <a:ext uri="{FF2B5EF4-FFF2-40B4-BE49-F238E27FC236}">
                <a16:creationId xmlns:a16="http://schemas.microsoft.com/office/drawing/2014/main" id="{34769E29-9870-4500-8C2C-0299BC87D781}"/>
              </a:ext>
            </a:extLst>
          </p:cNvPr>
          <p:cNvSpPr/>
          <p:nvPr userDrawn="1"/>
        </p:nvSpPr>
        <p:spPr>
          <a:xfrm>
            <a:off x="1240775" y="2247441"/>
            <a:ext cx="2610998" cy="1310783"/>
          </a:xfrm>
          <a:prstGeom prst="chevron">
            <a:avLst/>
          </a:prstGeom>
          <a:solidFill>
            <a:schemeClr val="accent1">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箭头: V 形 8">
            <a:extLst>
              <a:ext uri="{FF2B5EF4-FFF2-40B4-BE49-F238E27FC236}">
                <a16:creationId xmlns:a16="http://schemas.microsoft.com/office/drawing/2014/main" id="{ED8EA976-B2A4-49E0-AE85-E28E20A97F36}"/>
              </a:ext>
            </a:extLst>
          </p:cNvPr>
          <p:cNvSpPr/>
          <p:nvPr userDrawn="1"/>
        </p:nvSpPr>
        <p:spPr>
          <a:xfrm>
            <a:off x="1249509" y="2247441"/>
            <a:ext cx="2190921" cy="1310783"/>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文本占位符 10">
            <a:extLst>
              <a:ext uri="{FF2B5EF4-FFF2-40B4-BE49-F238E27FC236}">
                <a16:creationId xmlns:a16="http://schemas.microsoft.com/office/drawing/2014/main" id="{A0ADDF42-65A8-4FF5-BCAF-1AED406E12DB}"/>
              </a:ext>
            </a:extLst>
          </p:cNvPr>
          <p:cNvSpPr>
            <a:spLocks noGrp="1"/>
          </p:cNvSpPr>
          <p:nvPr>
            <p:ph type="body" sz="quarter" idx="10"/>
          </p:nvPr>
        </p:nvSpPr>
        <p:spPr>
          <a:xfrm>
            <a:off x="4463697" y="2443477"/>
            <a:ext cx="6568738" cy="918710"/>
          </a:xfrm>
        </p:spPr>
        <p:txBody>
          <a:bodyPr anchor="ctr">
            <a:noAutofit/>
          </a:bodyPr>
          <a:lstStyle>
            <a:lvl1pPr marL="0" indent="0">
              <a:lnSpc>
                <a:spcPct val="100000"/>
              </a:lnSpc>
              <a:spcBef>
                <a:spcPts val="0"/>
              </a:spcBef>
              <a:buNone/>
              <a:defRPr sz="4400" b="1">
                <a:solidFill>
                  <a:schemeClr val="bg1"/>
                </a:solidFill>
              </a:defRPr>
            </a:lvl1pPr>
          </a:lstStyle>
          <a:p>
            <a:pPr lvl="0"/>
            <a:r>
              <a:rPr lang="zh-CN" altLang="en-US" dirty="0"/>
              <a:t>编辑母版文本样式</a:t>
            </a:r>
          </a:p>
        </p:txBody>
      </p:sp>
    </p:spTree>
    <p:extLst>
      <p:ext uri="{BB962C8B-B14F-4D97-AF65-F5344CB8AC3E}">
        <p14:creationId xmlns:p14="http://schemas.microsoft.com/office/powerpoint/2010/main" val="2181389213"/>
      </p:ext>
    </p:extLst>
  </p:cSld>
  <p:clrMapOvr>
    <a:masterClrMapping/>
  </p:clrMapOvr>
  <p:transition spd="slow" advClick="0" advTm="3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1">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18514A7-472D-4B93-B405-E4479D8A1775}"/>
              </a:ext>
            </a:extLst>
          </p:cNvPr>
          <p:cNvSpPr/>
          <p:nvPr userDrawn="1"/>
        </p:nvSpPr>
        <p:spPr>
          <a:xfrm>
            <a:off x="0" y="226777"/>
            <a:ext cx="12191999" cy="8019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userDrawn="1"/>
        </p:nvSpPr>
        <p:spPr bwMode="auto">
          <a:xfrm>
            <a:off x="277246" y="344279"/>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 name="矩形 3">
            <a:extLst>
              <a:ext uri="{FF2B5EF4-FFF2-40B4-BE49-F238E27FC236}">
                <a16:creationId xmlns:a16="http://schemas.microsoft.com/office/drawing/2014/main" id="{CFB25EEC-30E2-414D-8579-B6B5E67C8F1A}"/>
              </a:ext>
            </a:extLst>
          </p:cNvPr>
          <p:cNvSpPr/>
          <p:nvPr userDrawn="1"/>
        </p:nvSpPr>
        <p:spPr>
          <a:xfrm>
            <a:off x="8968125" y="6307719"/>
            <a:ext cx="2031325" cy="338554"/>
          </a:xfrm>
          <a:prstGeom prst="rect">
            <a:avLst/>
          </a:prstGeom>
        </p:spPr>
        <p:txBody>
          <a:bodyPr wrap="none">
            <a:spAutoFit/>
          </a:bodyPr>
          <a:lstStyle/>
          <a:p>
            <a:r>
              <a:rPr lang="zh-CN" altLang="en-US" sz="1600" b="1" dirty="0">
                <a:solidFill>
                  <a:schemeClr val="accent1"/>
                </a:solidFill>
              </a:rPr>
              <a:t>明德厚学，求是创新</a:t>
            </a:r>
          </a:p>
        </p:txBody>
      </p:sp>
      <p:cxnSp>
        <p:nvCxnSpPr>
          <p:cNvPr id="5" name="直接连接符 4">
            <a:extLst>
              <a:ext uri="{FF2B5EF4-FFF2-40B4-BE49-F238E27FC236}">
                <a16:creationId xmlns:a16="http://schemas.microsoft.com/office/drawing/2014/main" id="{14910A1B-EA1B-401A-B805-5E701798A2CA}"/>
              </a:ext>
            </a:extLst>
          </p:cNvPr>
          <p:cNvCxnSpPr/>
          <p:nvPr userDrawn="1"/>
        </p:nvCxnSpPr>
        <p:spPr>
          <a:xfrm>
            <a:off x="660400" y="6492385"/>
            <a:ext cx="8039100" cy="0"/>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CA0902C-BC1A-4A0F-A238-C040212F2FF5}"/>
              </a:ext>
            </a:extLst>
          </p:cNvPr>
          <p:cNvCxnSpPr>
            <a:cxnSpLocks/>
          </p:cNvCxnSpPr>
          <p:nvPr userDrawn="1"/>
        </p:nvCxnSpPr>
        <p:spPr>
          <a:xfrm>
            <a:off x="11081657" y="6492385"/>
            <a:ext cx="437243" cy="0"/>
          </a:xfrm>
          <a:prstGeom prst="line">
            <a:avLst/>
          </a:prstGeom>
          <a:ln w="15875">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内容页2">
    <p:spTree>
      <p:nvGrpSpPr>
        <p:cNvPr id="1" name=""/>
        <p:cNvGrpSpPr/>
        <p:nvPr/>
      </p:nvGrpSpPr>
      <p:grpSpPr>
        <a:xfrm>
          <a:off x="0" y="0"/>
          <a:ext cx="0" cy="0"/>
          <a:chOff x="0" y="0"/>
          <a:chExt cx="0" cy="0"/>
        </a:xfrm>
      </p:grpSpPr>
      <p:sp>
        <p:nvSpPr>
          <p:cNvPr id="2" name="标题 1"/>
          <p:cNvSpPr>
            <a:spLocks noGrp="1"/>
          </p:cNvSpPr>
          <p:nvPr>
            <p:ph type="title"/>
          </p:nvPr>
        </p:nvSpPr>
        <p:spPr>
          <a:xfrm>
            <a:off x="1302657" y="337014"/>
            <a:ext cx="5258480" cy="682623"/>
          </a:xfrm>
        </p:spPr>
        <p:txBody>
          <a:bodyPr>
            <a:noAutofit/>
          </a:bodyPr>
          <a:lstStyle>
            <a:lvl1pPr>
              <a:defRPr sz="3200" b="1">
                <a:solidFill>
                  <a:schemeClr val="tx1"/>
                </a:solidFill>
                <a:latin typeface="微软雅黑" pitchFamily="34" charset="-122"/>
                <a:ea typeface="微软雅黑" pitchFamily="34" charset="-122"/>
              </a:defRPr>
            </a:lvl1pPr>
          </a:lstStyle>
          <a:p>
            <a:r>
              <a:rPr lang="zh-CN" altLang="en-US" dirty="0"/>
              <a:t>单击此处编辑母版标题样式</a:t>
            </a:r>
          </a:p>
        </p:txBody>
      </p:sp>
      <p:sp>
        <p:nvSpPr>
          <p:cNvPr id="6" name="Freeform 5"/>
          <p:cNvSpPr>
            <a:spLocks noEditPoints="1"/>
          </p:cNvSpPr>
          <p:nvPr userDrawn="1"/>
        </p:nvSpPr>
        <p:spPr bwMode="auto">
          <a:xfrm>
            <a:off x="507321" y="396194"/>
            <a:ext cx="766308" cy="684421"/>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 name="矩形 3">
            <a:extLst>
              <a:ext uri="{FF2B5EF4-FFF2-40B4-BE49-F238E27FC236}">
                <a16:creationId xmlns:a16="http://schemas.microsoft.com/office/drawing/2014/main" id="{82AFE5DD-085A-4F11-85D9-D79E3A75E95E}"/>
              </a:ext>
            </a:extLst>
          </p:cNvPr>
          <p:cNvSpPr/>
          <p:nvPr userDrawn="1"/>
        </p:nvSpPr>
        <p:spPr>
          <a:xfrm>
            <a:off x="8968125" y="6307719"/>
            <a:ext cx="2031325" cy="338554"/>
          </a:xfrm>
          <a:prstGeom prst="rect">
            <a:avLst/>
          </a:prstGeom>
        </p:spPr>
        <p:txBody>
          <a:bodyPr wrap="none">
            <a:spAutoFit/>
          </a:bodyPr>
          <a:lstStyle/>
          <a:p>
            <a:r>
              <a:rPr lang="zh-CN" altLang="en-US" sz="1600" b="1" dirty="0">
                <a:solidFill>
                  <a:schemeClr val="accent1"/>
                </a:solidFill>
              </a:rPr>
              <a:t>明德厚学，求是创新</a:t>
            </a:r>
          </a:p>
        </p:txBody>
      </p:sp>
      <p:cxnSp>
        <p:nvCxnSpPr>
          <p:cNvPr id="5" name="直接连接符 4">
            <a:extLst>
              <a:ext uri="{FF2B5EF4-FFF2-40B4-BE49-F238E27FC236}">
                <a16:creationId xmlns:a16="http://schemas.microsoft.com/office/drawing/2014/main" id="{22E51A76-0D5F-46BF-BD17-1B950BB9E6B0}"/>
              </a:ext>
            </a:extLst>
          </p:cNvPr>
          <p:cNvCxnSpPr/>
          <p:nvPr userDrawn="1"/>
        </p:nvCxnSpPr>
        <p:spPr>
          <a:xfrm>
            <a:off x="660400" y="6492385"/>
            <a:ext cx="8039100" cy="0"/>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A15443E4-01C3-49AD-8B0F-AECB1EB0BF32}"/>
              </a:ext>
            </a:extLst>
          </p:cNvPr>
          <p:cNvCxnSpPr>
            <a:cxnSpLocks/>
          </p:cNvCxnSpPr>
          <p:nvPr userDrawn="1"/>
        </p:nvCxnSpPr>
        <p:spPr>
          <a:xfrm>
            <a:off x="11081657" y="6492385"/>
            <a:ext cx="437243" cy="0"/>
          </a:xfrm>
          <a:prstGeom prst="line">
            <a:avLst/>
          </a:prstGeom>
          <a:ln w="15875">
            <a:headEnd type="ova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741C5-8F5C-4213-BB69-8C2D02590C1C}" type="datetimeFigureOut">
              <a:rPr lang="zh-CN" altLang="en-US" smtClean="0"/>
              <a:t>2022/3/3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93EA9-123D-489F-8313-43A8A4AC45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4" r:id="rId4"/>
    <p:sldLayoutId id="2147483649" r:id="rId5"/>
    <p:sldLayoutId id="2147483662" r:id="rId6"/>
    <p:sldLayoutId id="2147483663" r:id="rId7"/>
    <p:sldLayoutId id="2147483657" r:id="rId8"/>
    <p:sldLayoutId id="2147483650" r:id="rId9"/>
    <p:sldLayoutId id="2147483656" r:id="rId10"/>
    <p:sldLayoutId id="2147483661" r:id="rId11"/>
    <p:sldLayoutId id="2147483665" r:id="rId12"/>
    <p:sldLayoutId id="2147483666" r:id="rId13"/>
  </p:sldLayoutIdLst>
  <p:transition spd="slow" advClick="0" advTm="3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4.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notesSlide" Target="../notesSlides/notesSlide1.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slideLayout" Target="../slideLayouts/slideLayout1.xml"/><Relationship Id="rId5" Type="http://schemas.openxmlformats.org/officeDocument/2006/relationships/tags" Target="../tags/tag1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22.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3.xml"/><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2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PA_矩形 44"/>
          <p:cNvSpPr/>
          <p:nvPr>
            <p:custDataLst>
              <p:tags r:id="rId1"/>
            </p:custDataLst>
          </p:nvPr>
        </p:nvSpPr>
        <p:spPr>
          <a:xfrm>
            <a:off x="0" y="1653703"/>
            <a:ext cx="12192000" cy="30511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PA_任意多边形 5"/>
          <p:cNvSpPr>
            <a:spLocks noEditPoints="1"/>
          </p:cNvSpPr>
          <p:nvPr>
            <p:custDataLst>
              <p:tags r:id="rId2"/>
            </p:custDataLst>
          </p:nvPr>
        </p:nvSpPr>
        <p:spPr bwMode="auto">
          <a:xfrm>
            <a:off x="8599210" y="5290741"/>
            <a:ext cx="1114980" cy="995834"/>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5" name="PA_文本框 34"/>
          <p:cNvSpPr txBox="1"/>
          <p:nvPr>
            <p:custDataLst>
              <p:tags r:id="rId3"/>
            </p:custDataLst>
          </p:nvPr>
        </p:nvSpPr>
        <p:spPr>
          <a:xfrm>
            <a:off x="848989" y="2776345"/>
            <a:ext cx="10448375" cy="769441"/>
          </a:xfrm>
          <a:prstGeom prst="rect">
            <a:avLst/>
          </a:prstGeom>
          <a:noFill/>
        </p:spPr>
        <p:txBody>
          <a:bodyPr wrap="square" rtlCol="0">
            <a:noAutofit/>
          </a:bodyPr>
          <a:lstStyle/>
          <a:p>
            <a:pPr algn="ctr"/>
            <a:r>
              <a:rPr lang="zh-CN" altLang="en-US" sz="4400" b="1" dirty="0">
                <a:solidFill>
                  <a:schemeClr val="bg1"/>
                </a:solidFill>
                <a:latin typeface="+mn-ea"/>
              </a:rPr>
              <a:t>华中科技大学毕业答辩</a:t>
            </a:r>
            <a:r>
              <a:rPr lang="en-US" altLang="zh-CN" sz="4400" b="1" dirty="0">
                <a:solidFill>
                  <a:schemeClr val="bg1"/>
                </a:solidFill>
                <a:latin typeface="+mn-ea"/>
              </a:rPr>
              <a:t>PPT</a:t>
            </a:r>
            <a:r>
              <a:rPr lang="zh-CN" altLang="en-US" sz="4400" b="1" dirty="0">
                <a:solidFill>
                  <a:schemeClr val="bg1"/>
                </a:solidFill>
                <a:latin typeface="+mn-ea"/>
              </a:rPr>
              <a:t>模板</a:t>
            </a:r>
          </a:p>
        </p:txBody>
      </p:sp>
      <p:sp>
        <p:nvSpPr>
          <p:cNvPr id="47" name="PA_文本框 46"/>
          <p:cNvSpPr txBox="1"/>
          <p:nvPr>
            <p:custDataLst>
              <p:tags r:id="rId4"/>
            </p:custDataLst>
          </p:nvPr>
        </p:nvSpPr>
        <p:spPr>
          <a:xfrm>
            <a:off x="4217163" y="3467385"/>
            <a:ext cx="3712029" cy="400110"/>
          </a:xfrm>
          <a:prstGeom prst="rect">
            <a:avLst/>
          </a:prstGeom>
          <a:noFill/>
        </p:spPr>
        <p:txBody>
          <a:bodyPr wrap="square" rtlCol="0">
            <a:noAutofit/>
          </a:bodyPr>
          <a:lstStyle/>
          <a:p>
            <a:pPr algn="ctr"/>
            <a:r>
              <a:rPr lang="zh-CN" altLang="en-US" sz="2000" dirty="0">
                <a:solidFill>
                  <a:schemeClr val="bg1"/>
                </a:solidFill>
                <a:latin typeface="+mn-ea"/>
                <a:cs typeface="Arial" pitchFamily="34" charset="0"/>
              </a:rPr>
              <a:t>硕士研究生毕业论文答辩</a:t>
            </a:r>
          </a:p>
        </p:txBody>
      </p:sp>
      <p:cxnSp>
        <p:nvCxnSpPr>
          <p:cNvPr id="5" name="PA_直接连接符 4"/>
          <p:cNvCxnSpPr>
            <a:cxnSpLocks/>
          </p:cNvCxnSpPr>
          <p:nvPr>
            <p:custDataLst>
              <p:tags r:id="rId5"/>
            </p:custDataLst>
          </p:nvPr>
        </p:nvCxnSpPr>
        <p:spPr>
          <a:xfrm>
            <a:off x="2171700" y="3667440"/>
            <a:ext cx="2302833" cy="0"/>
          </a:xfrm>
          <a:prstGeom prst="line">
            <a:avLst/>
          </a:prstGeom>
          <a:ln w="19050">
            <a:solidFill>
              <a:schemeClr val="bg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2" name="PA_等腰三角形 11"/>
          <p:cNvSpPr/>
          <p:nvPr>
            <p:custDataLst>
              <p:tags r:id="rId6"/>
            </p:custDataLst>
          </p:nvPr>
        </p:nvSpPr>
        <p:spPr>
          <a:xfrm flipV="1">
            <a:off x="8977053" y="4704820"/>
            <a:ext cx="359294" cy="20660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cxnSp>
        <p:nvCxnSpPr>
          <p:cNvPr id="53" name="PA_直接连接符 52"/>
          <p:cNvCxnSpPr>
            <a:cxnSpLocks/>
          </p:cNvCxnSpPr>
          <p:nvPr>
            <p:custDataLst>
              <p:tags r:id="rId7"/>
            </p:custDataLst>
          </p:nvPr>
        </p:nvCxnSpPr>
        <p:spPr>
          <a:xfrm>
            <a:off x="7646358" y="3667440"/>
            <a:ext cx="2337430" cy="0"/>
          </a:xfrm>
          <a:prstGeom prst="line">
            <a:avLst/>
          </a:prstGeom>
          <a:ln w="19050">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3" name="PA_文本框 49"/>
          <p:cNvSpPr txBox="1"/>
          <p:nvPr>
            <p:custDataLst>
              <p:tags r:id="rId8"/>
            </p:custDataLst>
          </p:nvPr>
        </p:nvSpPr>
        <p:spPr>
          <a:xfrm>
            <a:off x="4217163" y="5573471"/>
            <a:ext cx="3472973" cy="430374"/>
          </a:xfrm>
          <a:prstGeom prst="rect">
            <a:avLst/>
          </a:prstGeom>
          <a:noFill/>
        </p:spPr>
        <p:txBody>
          <a:bodyPr wrap="square" rtlCol="0">
            <a:noAutofit/>
          </a:bodyPr>
          <a:lstStyle/>
          <a:p>
            <a:pPr algn="ctr">
              <a:lnSpc>
                <a:spcPct val="120000"/>
              </a:lnSpc>
            </a:pPr>
            <a:r>
              <a:rPr lang="zh-CN" altLang="en-US" sz="2000" dirty="0">
                <a:solidFill>
                  <a:schemeClr val="bg1">
                    <a:lumMod val="50000"/>
                  </a:schemeClr>
                </a:solidFill>
                <a:latin typeface="+mn-ea"/>
              </a:rPr>
              <a:t>答辩日期：</a:t>
            </a:r>
            <a:r>
              <a:rPr lang="en-US" altLang="zh-CN" sz="2000" dirty="0">
                <a:solidFill>
                  <a:schemeClr val="bg1">
                    <a:lumMod val="50000"/>
                  </a:schemeClr>
                </a:solidFill>
                <a:latin typeface="+mn-ea"/>
              </a:rPr>
              <a:t>20XX</a:t>
            </a:r>
            <a:r>
              <a:rPr lang="zh-CN" altLang="en-US" sz="2000" dirty="0">
                <a:solidFill>
                  <a:schemeClr val="bg1">
                    <a:lumMod val="50000"/>
                  </a:schemeClr>
                </a:solidFill>
                <a:latin typeface="+mn-ea"/>
              </a:rPr>
              <a:t>年</a:t>
            </a:r>
            <a:r>
              <a:rPr lang="en-US" altLang="zh-CN" sz="2000" dirty="0">
                <a:solidFill>
                  <a:schemeClr val="bg1">
                    <a:lumMod val="50000"/>
                  </a:schemeClr>
                </a:solidFill>
                <a:latin typeface="+mn-ea"/>
              </a:rPr>
              <a:t>X</a:t>
            </a:r>
            <a:r>
              <a:rPr lang="zh-CN" altLang="en-US" sz="2000" dirty="0">
                <a:solidFill>
                  <a:schemeClr val="bg1">
                    <a:lumMod val="50000"/>
                  </a:schemeClr>
                </a:solidFill>
                <a:latin typeface="+mn-ea"/>
              </a:rPr>
              <a:t>月</a:t>
            </a:r>
            <a:r>
              <a:rPr lang="en-US" altLang="zh-CN" sz="2000" dirty="0">
                <a:solidFill>
                  <a:schemeClr val="bg1">
                    <a:lumMod val="50000"/>
                  </a:schemeClr>
                </a:solidFill>
                <a:latin typeface="+mn-ea"/>
              </a:rPr>
              <a:t>X</a:t>
            </a:r>
            <a:r>
              <a:rPr lang="zh-CN" altLang="en-US" sz="2000" dirty="0">
                <a:solidFill>
                  <a:schemeClr val="bg1">
                    <a:lumMod val="50000"/>
                  </a:schemeClr>
                </a:solidFill>
                <a:latin typeface="+mn-ea"/>
              </a:rPr>
              <a:t>日</a:t>
            </a:r>
          </a:p>
        </p:txBody>
      </p:sp>
      <p:pic>
        <p:nvPicPr>
          <p:cNvPr id="1036" name="Picture 12" descr="华中科技大学主站">
            <a:extLst>
              <a:ext uri="{FF2B5EF4-FFF2-40B4-BE49-F238E27FC236}">
                <a16:creationId xmlns:a16="http://schemas.microsoft.com/office/drawing/2014/main" id="{919F39D2-481D-4E24-A75A-CA5F4BDB29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0667" y="1925102"/>
            <a:ext cx="3438525" cy="695325"/>
          </a:xfrm>
          <a:prstGeom prst="rect">
            <a:avLst/>
          </a:prstGeom>
          <a:noFill/>
          <a:extLst>
            <a:ext uri="{909E8E84-426E-40DD-AFC4-6F175D3DCCD1}">
              <a14:hiddenFill xmlns:a14="http://schemas.microsoft.com/office/drawing/2010/main">
                <a:solidFill>
                  <a:srgbClr val="FFFFFF"/>
                </a:solidFill>
              </a14:hiddenFill>
            </a:ext>
          </a:extLst>
        </p:spPr>
      </p:pic>
      <p:sp>
        <p:nvSpPr>
          <p:cNvPr id="33" name="PA_文本框 49">
            <a:extLst>
              <a:ext uri="{FF2B5EF4-FFF2-40B4-BE49-F238E27FC236}">
                <a16:creationId xmlns:a16="http://schemas.microsoft.com/office/drawing/2014/main" id="{52A67B7F-5A6D-45B2-8369-B7D7C873FBCF}"/>
              </a:ext>
            </a:extLst>
          </p:cNvPr>
          <p:cNvSpPr txBox="1"/>
          <p:nvPr>
            <p:custDataLst>
              <p:tags r:id="rId9"/>
            </p:custDataLst>
          </p:nvPr>
        </p:nvSpPr>
        <p:spPr>
          <a:xfrm>
            <a:off x="3525366" y="4143948"/>
            <a:ext cx="2304733" cy="430374"/>
          </a:xfrm>
          <a:prstGeom prst="rect">
            <a:avLst/>
          </a:prstGeom>
          <a:noFill/>
        </p:spPr>
        <p:txBody>
          <a:bodyPr wrap="none" rtlCol="0">
            <a:noAutofit/>
          </a:bodyPr>
          <a:lstStyle/>
          <a:p>
            <a:pPr algn="ctr">
              <a:lnSpc>
                <a:spcPct val="120000"/>
              </a:lnSpc>
            </a:pPr>
            <a:r>
              <a:rPr lang="zh-CN" altLang="en-US" sz="2000" dirty="0">
                <a:solidFill>
                  <a:schemeClr val="bg1"/>
                </a:solidFill>
                <a:latin typeface="+mn-ea"/>
              </a:rPr>
              <a:t>学生：</a:t>
            </a:r>
            <a:r>
              <a:rPr lang="en-US" altLang="zh-CN" sz="2000" dirty="0" err="1">
                <a:solidFill>
                  <a:schemeClr val="bg1"/>
                </a:solidFill>
                <a:latin typeface="+mn-ea"/>
              </a:rPr>
              <a:t>OfficePLUS</a:t>
            </a:r>
            <a:endParaRPr lang="zh-CN" altLang="en-US" sz="2000" dirty="0">
              <a:solidFill>
                <a:schemeClr val="bg1"/>
              </a:solidFill>
              <a:latin typeface="+mn-ea"/>
            </a:endParaRPr>
          </a:p>
        </p:txBody>
      </p:sp>
      <p:sp>
        <p:nvSpPr>
          <p:cNvPr id="34" name="PA_文本框 49">
            <a:extLst>
              <a:ext uri="{FF2B5EF4-FFF2-40B4-BE49-F238E27FC236}">
                <a16:creationId xmlns:a16="http://schemas.microsoft.com/office/drawing/2014/main" id="{EF3A4E1A-CFB8-4DDB-AAC2-D061FC005149}"/>
              </a:ext>
            </a:extLst>
          </p:cNvPr>
          <p:cNvSpPr txBox="1"/>
          <p:nvPr>
            <p:custDataLst>
              <p:tags r:id="rId10"/>
            </p:custDataLst>
          </p:nvPr>
        </p:nvSpPr>
        <p:spPr>
          <a:xfrm>
            <a:off x="6346256" y="4143948"/>
            <a:ext cx="2380075" cy="430374"/>
          </a:xfrm>
          <a:prstGeom prst="rect">
            <a:avLst/>
          </a:prstGeom>
          <a:noFill/>
        </p:spPr>
        <p:txBody>
          <a:bodyPr wrap="none" rtlCol="0">
            <a:noAutofit/>
          </a:bodyPr>
          <a:lstStyle/>
          <a:p>
            <a:pPr algn="ctr">
              <a:lnSpc>
                <a:spcPct val="120000"/>
              </a:lnSpc>
            </a:pPr>
            <a:r>
              <a:rPr lang="zh-CN" altLang="en-US" sz="2000" dirty="0">
                <a:solidFill>
                  <a:prstClr val="white"/>
                </a:solidFill>
                <a:latin typeface="微软雅黑"/>
              </a:rPr>
              <a:t>导师：</a:t>
            </a:r>
            <a:r>
              <a:rPr lang="en-US" altLang="zh-CN" sz="2000" dirty="0" err="1">
                <a:solidFill>
                  <a:prstClr val="white"/>
                </a:solidFill>
                <a:latin typeface="微软雅黑"/>
              </a:rPr>
              <a:t>OfficePLUS</a:t>
            </a:r>
            <a:r>
              <a:rPr lang="en-US" altLang="zh-CN" sz="2000" dirty="0">
                <a:solidFill>
                  <a:prstClr val="white"/>
                </a:solidFill>
                <a:latin typeface="微软雅黑"/>
              </a:rPr>
              <a:t> </a:t>
            </a:r>
            <a:endParaRPr lang="zh-CN" altLang="en-US" sz="2000" dirty="0">
              <a:solidFill>
                <a:schemeClr val="bg1"/>
              </a:solidFill>
              <a:latin typeface="+mn-ea"/>
            </a:endParaRPr>
          </a:p>
        </p:txBody>
      </p:sp>
    </p:spTree>
    <p:extLst>
      <p:ext uri="{BB962C8B-B14F-4D97-AF65-F5344CB8AC3E}">
        <p14:creationId xmlns:p14="http://schemas.microsoft.com/office/powerpoint/2010/main" val="970881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a:extLst>
              <a:ext uri="{FF2B5EF4-FFF2-40B4-BE49-F238E27FC236}">
                <a16:creationId xmlns:a16="http://schemas.microsoft.com/office/drawing/2014/main" id="{D24D8BDA-985C-490F-B4F9-D69B86DF15AF}"/>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1" name="直接连接符 10">
            <a:extLst>
              <a:ext uri="{FF2B5EF4-FFF2-40B4-BE49-F238E27FC236}">
                <a16:creationId xmlns:a16="http://schemas.microsoft.com/office/drawing/2014/main" id="{06B9AC1D-F1B0-4F72-B176-AA977C5FC305}"/>
              </a:ext>
            </a:extLst>
          </p:cNvPr>
          <p:cNvCxnSpPr>
            <a:cxnSpLocks/>
          </p:cNvCxnSpPr>
          <p:nvPr/>
        </p:nvCxnSpPr>
        <p:spPr>
          <a:xfrm>
            <a:off x="4331945" y="3060667"/>
            <a:ext cx="0" cy="2525485"/>
          </a:xfrm>
          <a:prstGeom prst="line">
            <a:avLst/>
          </a:prstGeom>
          <a:ln w="25400">
            <a:gradFill>
              <a:gsLst>
                <a:gs pos="0">
                  <a:schemeClr val="accent1">
                    <a:lumMod val="60000"/>
                    <a:lumOff val="40000"/>
                    <a:alpha val="0"/>
                  </a:schemeClr>
                </a:gs>
                <a:gs pos="52000">
                  <a:schemeClr val="accent1"/>
                </a:gs>
                <a:gs pos="100000">
                  <a:schemeClr val="accent1">
                    <a:lumMod val="60000"/>
                    <a:lumOff val="4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4350" y="1365094"/>
            <a:ext cx="2390398" cy="461665"/>
          </a:xfrm>
          <a:prstGeom prst="rect">
            <a:avLst/>
          </a:prstGeom>
          <a:noFill/>
        </p:spPr>
        <p:txBody>
          <a:bodyPr wrap="none" rtlCol="0">
            <a:noAutofit/>
          </a:bodyPr>
          <a:lstStyle/>
          <a:p>
            <a:r>
              <a:rPr lang="zh-CN" altLang="en-US" sz="2400" b="1" dirty="0">
                <a:solidFill>
                  <a:schemeClr val="accent1"/>
                </a:solidFill>
              </a:rPr>
              <a:t>论文的研究背景</a:t>
            </a:r>
          </a:p>
        </p:txBody>
      </p:sp>
      <p:sp>
        <p:nvSpPr>
          <p:cNvPr id="27" name="矩形 26">
            <a:extLst>
              <a:ext uri="{FF2B5EF4-FFF2-40B4-BE49-F238E27FC236}">
                <a16:creationId xmlns:a16="http://schemas.microsoft.com/office/drawing/2014/main" id="{529DC006-068D-48DD-A935-8A54D7364089}"/>
              </a:ext>
            </a:extLst>
          </p:cNvPr>
          <p:cNvSpPr/>
          <p:nvPr/>
        </p:nvSpPr>
        <p:spPr>
          <a:xfrm>
            <a:off x="695325"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76958"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矩形 39">
            <a:extLst>
              <a:ext uri="{FF2B5EF4-FFF2-40B4-BE49-F238E27FC236}">
                <a16:creationId xmlns:a16="http://schemas.microsoft.com/office/drawing/2014/main" id="{5EF9FADA-4384-4A7F-AE63-46D157FDA7CD}"/>
              </a:ext>
            </a:extLst>
          </p:cNvPr>
          <p:cNvSpPr/>
          <p:nvPr/>
        </p:nvSpPr>
        <p:spPr>
          <a:xfrm>
            <a:off x="1010179" y="2512719"/>
            <a:ext cx="2972459" cy="3621379"/>
          </a:xfrm>
          <a:prstGeom prst="rect">
            <a:avLst/>
          </a:prstGeom>
        </p:spPr>
        <p:txBody>
          <a:bodyPr wrap="square">
            <a:noAutofit/>
          </a:bodyPr>
          <a:lstStyle/>
          <a:p>
            <a:pPr algn="just">
              <a:lnSpc>
                <a:spcPct val="130000"/>
              </a:lnSpc>
            </a:pPr>
            <a:r>
              <a:rPr lang="zh-CN" altLang="en-US" dirty="0">
                <a:latin typeface="+mn-ea"/>
              </a:rPr>
              <a:t>华中科技大学，位于湖北省武汉市，是中华人民共和国教育部直属的综合性研究型全国重点大学、位列国家“双一流”</a:t>
            </a:r>
            <a:r>
              <a:rPr lang="en-US" altLang="zh-CN" dirty="0">
                <a:latin typeface="+mn-ea"/>
              </a:rPr>
              <a:t>“985</a:t>
            </a:r>
            <a:r>
              <a:rPr lang="zh-CN" altLang="en-US" dirty="0">
                <a:latin typeface="+mn-ea"/>
              </a:rPr>
              <a:t>工程</a:t>
            </a:r>
            <a:r>
              <a:rPr lang="en-US" altLang="zh-CN" dirty="0">
                <a:latin typeface="+mn-ea"/>
              </a:rPr>
              <a:t>”</a:t>
            </a:r>
            <a:r>
              <a:rPr lang="zh-CN" altLang="en-US" dirty="0">
                <a:latin typeface="+mn-ea"/>
              </a:rPr>
              <a:t>、</a:t>
            </a:r>
            <a:r>
              <a:rPr lang="en-US" altLang="zh-CN" dirty="0">
                <a:latin typeface="+mn-ea"/>
              </a:rPr>
              <a:t>“211</a:t>
            </a:r>
            <a:r>
              <a:rPr lang="zh-CN" altLang="en-US" dirty="0">
                <a:latin typeface="+mn-ea"/>
              </a:rPr>
              <a:t>工程</a:t>
            </a:r>
            <a:r>
              <a:rPr lang="en-US" altLang="zh-CN" dirty="0">
                <a:latin typeface="+mn-ea"/>
              </a:rPr>
              <a:t>”</a:t>
            </a:r>
            <a:r>
              <a:rPr lang="zh-CN" altLang="en-US" dirty="0">
                <a:latin typeface="+mn-ea"/>
              </a:rPr>
              <a:t>、入选</a:t>
            </a:r>
            <a:r>
              <a:rPr lang="en-US" altLang="zh-CN" dirty="0">
                <a:latin typeface="+mn-ea"/>
              </a:rPr>
              <a:t>“</a:t>
            </a:r>
            <a:r>
              <a:rPr lang="zh-CN" altLang="en-US" dirty="0">
                <a:latin typeface="+mn-ea"/>
              </a:rPr>
              <a:t>卓越医生教育培养计划、国家大学生创新性实验计划、国家级大学生创新创业训练计划。</a:t>
            </a:r>
            <a:endParaRPr lang="en-US" altLang="zh-CN" dirty="0">
              <a:latin typeface="+mn-ea"/>
            </a:endParaRPr>
          </a:p>
        </p:txBody>
      </p:sp>
      <p:cxnSp>
        <p:nvCxnSpPr>
          <p:cNvPr id="29" name="直接连接符 28">
            <a:extLst>
              <a:ext uri="{FF2B5EF4-FFF2-40B4-BE49-F238E27FC236}">
                <a16:creationId xmlns:a16="http://schemas.microsoft.com/office/drawing/2014/main" id="{90A10C79-35EF-4D38-A850-879EFBE66714}"/>
              </a:ext>
            </a:extLst>
          </p:cNvPr>
          <p:cNvCxnSpPr>
            <a:cxnSpLocks/>
          </p:cNvCxnSpPr>
          <p:nvPr/>
        </p:nvCxnSpPr>
        <p:spPr>
          <a:xfrm>
            <a:off x="7936063" y="3060667"/>
            <a:ext cx="0" cy="2525485"/>
          </a:xfrm>
          <a:prstGeom prst="line">
            <a:avLst/>
          </a:prstGeom>
          <a:ln w="25400">
            <a:gradFill>
              <a:gsLst>
                <a:gs pos="0">
                  <a:schemeClr val="accent1">
                    <a:lumMod val="60000"/>
                    <a:lumOff val="40000"/>
                    <a:alpha val="0"/>
                  </a:schemeClr>
                </a:gs>
                <a:gs pos="52000">
                  <a:schemeClr val="accent1"/>
                </a:gs>
                <a:gs pos="100000">
                  <a:schemeClr val="accent1">
                    <a:lumMod val="60000"/>
                    <a:lumOff val="4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0" name="矩形: 对角圆角 29">
            <a:extLst>
              <a:ext uri="{FF2B5EF4-FFF2-40B4-BE49-F238E27FC236}">
                <a16:creationId xmlns:a16="http://schemas.microsoft.com/office/drawing/2014/main" id="{34D6C00A-925B-40AD-8603-3C84B773AC53}"/>
              </a:ext>
            </a:extLst>
          </p:cNvPr>
          <p:cNvSpPr/>
          <p:nvPr/>
        </p:nvSpPr>
        <p:spPr>
          <a:xfrm>
            <a:off x="1807302" y="1974314"/>
            <a:ext cx="1517988" cy="461665"/>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研究背景</a:t>
            </a:r>
          </a:p>
        </p:txBody>
      </p:sp>
      <p:sp>
        <p:nvSpPr>
          <p:cNvPr id="31" name="矩形: 对角圆角 30">
            <a:extLst>
              <a:ext uri="{FF2B5EF4-FFF2-40B4-BE49-F238E27FC236}">
                <a16:creationId xmlns:a16="http://schemas.microsoft.com/office/drawing/2014/main" id="{D9142F9A-94A2-4B2C-BE19-A7302FCC112D}"/>
              </a:ext>
            </a:extLst>
          </p:cNvPr>
          <p:cNvSpPr/>
          <p:nvPr/>
        </p:nvSpPr>
        <p:spPr>
          <a:xfrm>
            <a:off x="5406894" y="1974314"/>
            <a:ext cx="1517988" cy="461665"/>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研究背景</a:t>
            </a:r>
          </a:p>
        </p:txBody>
      </p:sp>
      <p:sp>
        <p:nvSpPr>
          <p:cNvPr id="32" name="矩形: 对角圆角 31">
            <a:extLst>
              <a:ext uri="{FF2B5EF4-FFF2-40B4-BE49-F238E27FC236}">
                <a16:creationId xmlns:a16="http://schemas.microsoft.com/office/drawing/2014/main" id="{5482AB3C-FE95-4523-9806-B43F0F579118}"/>
              </a:ext>
            </a:extLst>
          </p:cNvPr>
          <p:cNvSpPr/>
          <p:nvPr/>
        </p:nvSpPr>
        <p:spPr>
          <a:xfrm>
            <a:off x="9006485" y="1974314"/>
            <a:ext cx="1517988" cy="461665"/>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研究背景</a:t>
            </a:r>
          </a:p>
        </p:txBody>
      </p:sp>
      <p:sp>
        <p:nvSpPr>
          <p:cNvPr id="34" name="矩形 33">
            <a:extLst>
              <a:ext uri="{FF2B5EF4-FFF2-40B4-BE49-F238E27FC236}">
                <a16:creationId xmlns:a16="http://schemas.microsoft.com/office/drawing/2014/main" id="{E4C8C6BA-F447-485B-A41A-2F8CF9F559AC}"/>
              </a:ext>
            </a:extLst>
          </p:cNvPr>
          <p:cNvSpPr/>
          <p:nvPr/>
        </p:nvSpPr>
        <p:spPr>
          <a:xfrm>
            <a:off x="4589660" y="2512719"/>
            <a:ext cx="2992570" cy="3621379"/>
          </a:xfrm>
          <a:prstGeom prst="rect">
            <a:avLst/>
          </a:prstGeom>
        </p:spPr>
        <p:txBody>
          <a:bodyPr wrap="square">
            <a:noAutofit/>
          </a:bodyPr>
          <a:lstStyle/>
          <a:p>
            <a:pPr algn="just">
              <a:lnSpc>
                <a:spcPct val="130000"/>
              </a:lnSpc>
            </a:pPr>
            <a:r>
              <a:rPr lang="zh-CN" altLang="en-US" dirty="0">
                <a:latin typeface="+mn-ea"/>
              </a:rPr>
              <a:t>华中科技大学，位于湖北省武汉市，是中华人民共和国教育部直属的综合性研究型全国重点大学、位列国家“双一流”</a:t>
            </a:r>
            <a:r>
              <a:rPr lang="en-US" altLang="zh-CN" dirty="0">
                <a:latin typeface="+mn-ea"/>
              </a:rPr>
              <a:t>“985</a:t>
            </a:r>
            <a:r>
              <a:rPr lang="zh-CN" altLang="en-US" dirty="0">
                <a:latin typeface="+mn-ea"/>
              </a:rPr>
              <a:t>工程</a:t>
            </a:r>
            <a:r>
              <a:rPr lang="en-US" altLang="zh-CN" dirty="0">
                <a:latin typeface="+mn-ea"/>
              </a:rPr>
              <a:t>”</a:t>
            </a:r>
            <a:r>
              <a:rPr lang="zh-CN" altLang="en-US" dirty="0">
                <a:latin typeface="+mn-ea"/>
              </a:rPr>
              <a:t>、</a:t>
            </a:r>
            <a:r>
              <a:rPr lang="en-US" altLang="zh-CN" dirty="0">
                <a:latin typeface="+mn-ea"/>
              </a:rPr>
              <a:t>“211</a:t>
            </a:r>
            <a:r>
              <a:rPr lang="zh-CN" altLang="en-US" dirty="0">
                <a:latin typeface="+mn-ea"/>
              </a:rPr>
              <a:t>工程</a:t>
            </a:r>
            <a:r>
              <a:rPr lang="en-US" altLang="zh-CN" dirty="0">
                <a:latin typeface="+mn-ea"/>
              </a:rPr>
              <a:t>”</a:t>
            </a:r>
            <a:r>
              <a:rPr lang="zh-CN" altLang="en-US" dirty="0">
                <a:latin typeface="+mn-ea"/>
              </a:rPr>
              <a:t>、入选</a:t>
            </a:r>
            <a:r>
              <a:rPr lang="en-US" altLang="zh-CN" dirty="0">
                <a:latin typeface="+mn-ea"/>
              </a:rPr>
              <a:t>“</a:t>
            </a:r>
            <a:r>
              <a:rPr lang="zh-CN" altLang="en-US" dirty="0">
                <a:latin typeface="+mn-ea"/>
              </a:rPr>
              <a:t>卓越医生教育培养计划、国家大学生创新性实验计划、国家级大学生创新创业训练计划。</a:t>
            </a:r>
            <a:endParaRPr lang="en-US" altLang="zh-CN" dirty="0">
              <a:latin typeface="+mn-ea"/>
            </a:endParaRPr>
          </a:p>
        </p:txBody>
      </p:sp>
      <p:sp>
        <p:nvSpPr>
          <p:cNvPr id="35" name="矩形 34">
            <a:extLst>
              <a:ext uri="{FF2B5EF4-FFF2-40B4-BE49-F238E27FC236}">
                <a16:creationId xmlns:a16="http://schemas.microsoft.com/office/drawing/2014/main" id="{BA7CA724-B535-4FE2-B9C9-66517C8DA550}"/>
              </a:ext>
            </a:extLst>
          </p:cNvPr>
          <p:cNvSpPr/>
          <p:nvPr/>
        </p:nvSpPr>
        <p:spPr>
          <a:xfrm>
            <a:off x="8189251" y="2512719"/>
            <a:ext cx="2992570" cy="3621379"/>
          </a:xfrm>
          <a:prstGeom prst="rect">
            <a:avLst/>
          </a:prstGeom>
        </p:spPr>
        <p:txBody>
          <a:bodyPr wrap="square">
            <a:noAutofit/>
          </a:bodyPr>
          <a:lstStyle/>
          <a:p>
            <a:pPr algn="just">
              <a:lnSpc>
                <a:spcPct val="130000"/>
              </a:lnSpc>
            </a:pPr>
            <a:r>
              <a:rPr lang="zh-CN" altLang="en-US" dirty="0">
                <a:latin typeface="+mn-ea"/>
              </a:rPr>
              <a:t>华中科技大学，位于湖北省武汉市，是中华人民共和国教育部直属的综合性研究型全国重点大学、位列国家“双一流”</a:t>
            </a:r>
            <a:r>
              <a:rPr lang="en-US" altLang="zh-CN" dirty="0">
                <a:latin typeface="+mn-ea"/>
              </a:rPr>
              <a:t>“985</a:t>
            </a:r>
            <a:r>
              <a:rPr lang="zh-CN" altLang="en-US" dirty="0">
                <a:latin typeface="+mn-ea"/>
              </a:rPr>
              <a:t>工程</a:t>
            </a:r>
            <a:r>
              <a:rPr lang="en-US" altLang="zh-CN" dirty="0">
                <a:latin typeface="+mn-ea"/>
              </a:rPr>
              <a:t>”</a:t>
            </a:r>
            <a:r>
              <a:rPr lang="zh-CN" altLang="en-US" dirty="0">
                <a:latin typeface="+mn-ea"/>
              </a:rPr>
              <a:t>、</a:t>
            </a:r>
            <a:r>
              <a:rPr lang="en-US" altLang="zh-CN" dirty="0">
                <a:latin typeface="+mn-ea"/>
              </a:rPr>
              <a:t>“211</a:t>
            </a:r>
            <a:r>
              <a:rPr lang="zh-CN" altLang="en-US" dirty="0">
                <a:latin typeface="+mn-ea"/>
              </a:rPr>
              <a:t>工程</a:t>
            </a:r>
            <a:r>
              <a:rPr lang="en-US" altLang="zh-CN" dirty="0">
                <a:latin typeface="+mn-ea"/>
              </a:rPr>
              <a:t>”</a:t>
            </a:r>
            <a:r>
              <a:rPr lang="zh-CN" altLang="en-US" dirty="0">
                <a:latin typeface="+mn-ea"/>
              </a:rPr>
              <a:t>、入选</a:t>
            </a:r>
            <a:r>
              <a:rPr lang="en-US" altLang="zh-CN" dirty="0">
                <a:latin typeface="+mn-ea"/>
              </a:rPr>
              <a:t>“</a:t>
            </a:r>
            <a:r>
              <a:rPr lang="zh-CN" altLang="en-US" dirty="0">
                <a:latin typeface="+mn-ea"/>
              </a:rPr>
              <a:t>卓越医生教育培养计划、国家大学生创新性实验计划、国家级大学生创新创业训练计划。</a:t>
            </a:r>
            <a:endParaRPr lang="en-US" altLang="zh-CN" dirty="0">
              <a:latin typeface="+mn-ea"/>
            </a:endParaRPr>
          </a:p>
        </p:txBody>
      </p:sp>
      <p:cxnSp>
        <p:nvCxnSpPr>
          <p:cNvPr id="38" name="直接连接符 37">
            <a:extLst>
              <a:ext uri="{FF2B5EF4-FFF2-40B4-BE49-F238E27FC236}">
                <a16:creationId xmlns:a16="http://schemas.microsoft.com/office/drawing/2014/main" id="{EA7A72A5-307D-4D22-82F9-79F1901DA271}"/>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3F8FBCFC-26D7-4B4F-957F-1DEEA33287F3}"/>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10FCF303-1CBE-4E3F-8EB3-4F8072572287}"/>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934958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C033401A-A956-4E0E-A8BB-ADFA06896CE5}"/>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4350" y="1365094"/>
            <a:ext cx="2339102" cy="461665"/>
          </a:xfrm>
          <a:prstGeom prst="rect">
            <a:avLst/>
          </a:prstGeom>
          <a:noFill/>
        </p:spPr>
        <p:txBody>
          <a:bodyPr wrap="none" rtlCol="0">
            <a:noAutofit/>
          </a:bodyPr>
          <a:lstStyle/>
          <a:p>
            <a:r>
              <a:rPr lang="zh-CN" altLang="en-US" sz="2400" b="1" dirty="0">
                <a:solidFill>
                  <a:schemeClr val="accent1"/>
                </a:solidFill>
              </a:rPr>
              <a:t>论文的研究现状</a:t>
            </a:r>
          </a:p>
        </p:txBody>
      </p:sp>
      <p:sp>
        <p:nvSpPr>
          <p:cNvPr id="27" name="矩形 26">
            <a:extLst>
              <a:ext uri="{FF2B5EF4-FFF2-40B4-BE49-F238E27FC236}">
                <a16:creationId xmlns:a16="http://schemas.microsoft.com/office/drawing/2014/main" id="{529DC006-068D-48DD-A935-8A54D7364089}"/>
              </a:ext>
            </a:extLst>
          </p:cNvPr>
          <p:cNvSpPr/>
          <p:nvPr/>
        </p:nvSpPr>
        <p:spPr>
          <a:xfrm>
            <a:off x="695325"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76958"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32" name="图片 31">
            <a:extLst>
              <a:ext uri="{FF2B5EF4-FFF2-40B4-BE49-F238E27FC236}">
                <a16:creationId xmlns:a16="http://schemas.microsoft.com/office/drawing/2014/main" id="{FE0A08AB-3C22-43C8-808D-4C042EDE34D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6024"/>
          <a:stretch/>
        </p:blipFill>
        <p:spPr>
          <a:xfrm>
            <a:off x="698500" y="2205037"/>
            <a:ext cx="2646000" cy="3912829"/>
          </a:xfrm>
          <a:custGeom>
            <a:avLst/>
            <a:gdLst>
              <a:gd name="connsiteX0" fmla="*/ 0 w 2710909"/>
              <a:gd name="connsiteY0" fmla="*/ 0 h 4116741"/>
              <a:gd name="connsiteX1" fmla="*/ 2710909 w 2710909"/>
              <a:gd name="connsiteY1" fmla="*/ 0 h 4116741"/>
              <a:gd name="connsiteX2" fmla="*/ 2710909 w 2710909"/>
              <a:gd name="connsiteY2" fmla="*/ 4116741 h 4116741"/>
              <a:gd name="connsiteX3" fmla="*/ 0 w 2710909"/>
              <a:gd name="connsiteY3" fmla="*/ 4116741 h 4116741"/>
            </a:gdLst>
            <a:ahLst/>
            <a:cxnLst>
              <a:cxn ang="0">
                <a:pos x="connsiteX0" y="connsiteY0"/>
              </a:cxn>
              <a:cxn ang="0">
                <a:pos x="connsiteX1" y="connsiteY1"/>
              </a:cxn>
              <a:cxn ang="0">
                <a:pos x="connsiteX2" y="connsiteY2"/>
              </a:cxn>
              <a:cxn ang="0">
                <a:pos x="connsiteX3" y="connsiteY3"/>
              </a:cxn>
            </a:cxnLst>
            <a:rect l="l" t="t" r="r" b="b"/>
            <a:pathLst>
              <a:path w="2710909" h="4116741">
                <a:moveTo>
                  <a:pt x="0" y="0"/>
                </a:moveTo>
                <a:lnTo>
                  <a:pt x="2710909" y="0"/>
                </a:lnTo>
                <a:lnTo>
                  <a:pt x="2710909" y="4116741"/>
                </a:lnTo>
                <a:lnTo>
                  <a:pt x="0" y="4116741"/>
                </a:lnTo>
                <a:close/>
              </a:path>
            </a:pathLst>
          </a:custGeom>
        </p:spPr>
      </p:pic>
      <p:pic>
        <p:nvPicPr>
          <p:cNvPr id="25" name="图片 24">
            <a:extLst>
              <a:ext uri="{FF2B5EF4-FFF2-40B4-BE49-F238E27FC236}">
                <a16:creationId xmlns:a16="http://schemas.microsoft.com/office/drawing/2014/main" id="{D32E8A28-AF9A-4364-A96C-B6FD181FB5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3976" r="12214"/>
          <a:stretch/>
        </p:blipFill>
        <p:spPr>
          <a:xfrm>
            <a:off x="3414833" y="2205438"/>
            <a:ext cx="2646000" cy="3927656"/>
          </a:xfrm>
          <a:custGeom>
            <a:avLst/>
            <a:gdLst>
              <a:gd name="connsiteX0" fmla="*/ 0 w 2700675"/>
              <a:gd name="connsiteY0" fmla="*/ 0 h 4116741"/>
              <a:gd name="connsiteX1" fmla="*/ 2700675 w 2700675"/>
              <a:gd name="connsiteY1" fmla="*/ 0 h 4116741"/>
              <a:gd name="connsiteX2" fmla="*/ 2700675 w 2700675"/>
              <a:gd name="connsiteY2" fmla="*/ 4116741 h 4116741"/>
              <a:gd name="connsiteX3" fmla="*/ 0 w 2700675"/>
              <a:gd name="connsiteY3" fmla="*/ 4116741 h 4116741"/>
            </a:gdLst>
            <a:ahLst/>
            <a:cxnLst>
              <a:cxn ang="0">
                <a:pos x="connsiteX0" y="connsiteY0"/>
              </a:cxn>
              <a:cxn ang="0">
                <a:pos x="connsiteX1" y="connsiteY1"/>
              </a:cxn>
              <a:cxn ang="0">
                <a:pos x="connsiteX2" y="connsiteY2"/>
              </a:cxn>
              <a:cxn ang="0">
                <a:pos x="connsiteX3" y="connsiteY3"/>
              </a:cxn>
            </a:cxnLst>
            <a:rect l="l" t="t" r="r" b="b"/>
            <a:pathLst>
              <a:path w="2700675" h="4116741">
                <a:moveTo>
                  <a:pt x="0" y="0"/>
                </a:moveTo>
                <a:lnTo>
                  <a:pt x="2700675" y="0"/>
                </a:lnTo>
                <a:lnTo>
                  <a:pt x="2700675" y="4116741"/>
                </a:lnTo>
                <a:lnTo>
                  <a:pt x="0" y="4116741"/>
                </a:lnTo>
                <a:close/>
              </a:path>
            </a:pathLst>
          </a:custGeom>
        </p:spPr>
      </p:pic>
      <p:pic>
        <p:nvPicPr>
          <p:cNvPr id="34" name="图片 33">
            <a:extLst>
              <a:ext uri="{FF2B5EF4-FFF2-40B4-BE49-F238E27FC236}">
                <a16:creationId xmlns:a16="http://schemas.microsoft.com/office/drawing/2014/main" id="{254D1BD5-3665-4033-8E06-DF153AB90E82}"/>
              </a:ext>
            </a:extLst>
          </p:cNvPr>
          <p:cNvPicPr>
            <a:picLocks noChangeAspect="1"/>
          </p:cNvPicPr>
          <p:nvPr/>
        </p:nvPicPr>
        <p:blipFill>
          <a:blip r:embed="rId2" cstate="print">
            <a:extLst>
              <a:ext uri="{28A0092B-C50C-407E-A947-70E740481C1C}">
                <a14:useLocalDpi xmlns:a14="http://schemas.microsoft.com/office/drawing/2010/main" val="0"/>
              </a:ext>
            </a:extLst>
          </a:blip>
          <a:srcRect l="46899" r="9302"/>
          <a:stretch>
            <a:fillRect/>
          </a:stretch>
        </p:blipFill>
        <p:spPr>
          <a:xfrm flipH="1">
            <a:off x="6131166" y="2205464"/>
            <a:ext cx="2646000" cy="3928636"/>
          </a:xfrm>
          <a:custGeom>
            <a:avLst/>
            <a:gdLst>
              <a:gd name="connsiteX0" fmla="*/ 0 w 2700000"/>
              <a:gd name="connsiteY0" fmla="*/ 0 h 4116740"/>
              <a:gd name="connsiteX1" fmla="*/ 2700000 w 2700000"/>
              <a:gd name="connsiteY1" fmla="*/ 0 h 4116740"/>
              <a:gd name="connsiteX2" fmla="*/ 2700000 w 2700000"/>
              <a:gd name="connsiteY2" fmla="*/ 4116740 h 4116740"/>
              <a:gd name="connsiteX3" fmla="*/ 0 w 2700000"/>
              <a:gd name="connsiteY3" fmla="*/ 4116740 h 4116740"/>
            </a:gdLst>
            <a:ahLst/>
            <a:cxnLst>
              <a:cxn ang="0">
                <a:pos x="connsiteX0" y="connsiteY0"/>
              </a:cxn>
              <a:cxn ang="0">
                <a:pos x="connsiteX1" y="connsiteY1"/>
              </a:cxn>
              <a:cxn ang="0">
                <a:pos x="connsiteX2" y="connsiteY2"/>
              </a:cxn>
              <a:cxn ang="0">
                <a:pos x="connsiteX3" y="connsiteY3"/>
              </a:cxn>
            </a:cxnLst>
            <a:rect l="l" t="t" r="r" b="b"/>
            <a:pathLst>
              <a:path w="2700000" h="4116740">
                <a:moveTo>
                  <a:pt x="0" y="0"/>
                </a:moveTo>
                <a:lnTo>
                  <a:pt x="2700000" y="0"/>
                </a:lnTo>
                <a:lnTo>
                  <a:pt x="2700000" y="4116740"/>
                </a:lnTo>
                <a:lnTo>
                  <a:pt x="0" y="4116740"/>
                </a:lnTo>
                <a:close/>
              </a:path>
            </a:pathLst>
          </a:custGeom>
        </p:spPr>
      </p:pic>
      <p:pic>
        <p:nvPicPr>
          <p:cNvPr id="36" name="图片 35">
            <a:extLst>
              <a:ext uri="{FF2B5EF4-FFF2-40B4-BE49-F238E27FC236}">
                <a16:creationId xmlns:a16="http://schemas.microsoft.com/office/drawing/2014/main" id="{DE7EAAF9-CA7A-42CB-9E3B-EC6BB5346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6024"/>
          <a:stretch/>
        </p:blipFill>
        <p:spPr>
          <a:xfrm flipH="1">
            <a:off x="8847500" y="2205037"/>
            <a:ext cx="2646000" cy="3912829"/>
          </a:xfrm>
          <a:custGeom>
            <a:avLst/>
            <a:gdLst>
              <a:gd name="connsiteX0" fmla="*/ 0 w 2710909"/>
              <a:gd name="connsiteY0" fmla="*/ 0 h 4116741"/>
              <a:gd name="connsiteX1" fmla="*/ 2710909 w 2710909"/>
              <a:gd name="connsiteY1" fmla="*/ 0 h 4116741"/>
              <a:gd name="connsiteX2" fmla="*/ 2710909 w 2710909"/>
              <a:gd name="connsiteY2" fmla="*/ 4116741 h 4116741"/>
              <a:gd name="connsiteX3" fmla="*/ 0 w 2710909"/>
              <a:gd name="connsiteY3" fmla="*/ 4116741 h 4116741"/>
            </a:gdLst>
            <a:ahLst/>
            <a:cxnLst>
              <a:cxn ang="0">
                <a:pos x="connsiteX0" y="connsiteY0"/>
              </a:cxn>
              <a:cxn ang="0">
                <a:pos x="connsiteX1" y="connsiteY1"/>
              </a:cxn>
              <a:cxn ang="0">
                <a:pos x="connsiteX2" y="connsiteY2"/>
              </a:cxn>
              <a:cxn ang="0">
                <a:pos x="connsiteX3" y="connsiteY3"/>
              </a:cxn>
            </a:cxnLst>
            <a:rect l="l" t="t" r="r" b="b"/>
            <a:pathLst>
              <a:path w="2710909" h="4116741">
                <a:moveTo>
                  <a:pt x="0" y="0"/>
                </a:moveTo>
                <a:lnTo>
                  <a:pt x="2710909" y="0"/>
                </a:lnTo>
                <a:lnTo>
                  <a:pt x="2710909" y="4116741"/>
                </a:lnTo>
                <a:lnTo>
                  <a:pt x="0" y="4116741"/>
                </a:lnTo>
                <a:close/>
              </a:path>
            </a:pathLst>
          </a:custGeom>
        </p:spPr>
      </p:pic>
      <p:sp>
        <p:nvSpPr>
          <p:cNvPr id="26" name="矩形: 圆角 25">
            <a:extLst>
              <a:ext uri="{FF2B5EF4-FFF2-40B4-BE49-F238E27FC236}">
                <a16:creationId xmlns:a16="http://schemas.microsoft.com/office/drawing/2014/main" id="{86AF8A57-4444-4C4B-999E-28EF733BE594}"/>
              </a:ext>
            </a:extLst>
          </p:cNvPr>
          <p:cNvSpPr/>
          <p:nvPr/>
        </p:nvSpPr>
        <p:spPr>
          <a:xfrm>
            <a:off x="698500" y="2205037"/>
            <a:ext cx="2646000" cy="3912829"/>
          </a:xfrm>
          <a:prstGeom prst="roundRect">
            <a:avLst>
              <a:gd name="adj" fmla="val 0"/>
            </a:avLst>
          </a:prstGeom>
          <a:solidFill>
            <a:schemeClr val="accent1">
              <a:lumMod val="50000"/>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矩形: 圆角 40">
            <a:extLst>
              <a:ext uri="{FF2B5EF4-FFF2-40B4-BE49-F238E27FC236}">
                <a16:creationId xmlns:a16="http://schemas.microsoft.com/office/drawing/2014/main" id="{4E8E1334-1E7B-4B4E-B59E-9D8B6FF55D33}"/>
              </a:ext>
            </a:extLst>
          </p:cNvPr>
          <p:cNvSpPr/>
          <p:nvPr/>
        </p:nvSpPr>
        <p:spPr>
          <a:xfrm>
            <a:off x="3414833" y="2205438"/>
            <a:ext cx="2646000" cy="3927656"/>
          </a:xfrm>
          <a:prstGeom prst="roundRect">
            <a:avLst>
              <a:gd name="adj" fmla="val 0"/>
            </a:avLst>
          </a:prstGeom>
          <a:solidFill>
            <a:schemeClr val="accent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2" name="矩形: 圆角 41">
            <a:extLst>
              <a:ext uri="{FF2B5EF4-FFF2-40B4-BE49-F238E27FC236}">
                <a16:creationId xmlns:a16="http://schemas.microsoft.com/office/drawing/2014/main" id="{81A77ACA-9362-42CD-95D4-B620AEA5075B}"/>
              </a:ext>
            </a:extLst>
          </p:cNvPr>
          <p:cNvSpPr/>
          <p:nvPr/>
        </p:nvSpPr>
        <p:spPr>
          <a:xfrm>
            <a:off x="6131166" y="2205464"/>
            <a:ext cx="2646000" cy="3928636"/>
          </a:xfrm>
          <a:prstGeom prst="roundRect">
            <a:avLst>
              <a:gd name="adj" fmla="val 0"/>
            </a:avLst>
          </a:prstGeom>
          <a:solidFill>
            <a:schemeClr val="accent1">
              <a:lumMod val="50000"/>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矩形: 圆角 42">
            <a:extLst>
              <a:ext uri="{FF2B5EF4-FFF2-40B4-BE49-F238E27FC236}">
                <a16:creationId xmlns:a16="http://schemas.microsoft.com/office/drawing/2014/main" id="{E0C52802-0975-4251-9ABF-82F86AA97AE5}"/>
              </a:ext>
            </a:extLst>
          </p:cNvPr>
          <p:cNvSpPr/>
          <p:nvPr/>
        </p:nvSpPr>
        <p:spPr>
          <a:xfrm>
            <a:off x="8847500" y="2205037"/>
            <a:ext cx="2646000" cy="3912829"/>
          </a:xfrm>
          <a:prstGeom prst="roundRect">
            <a:avLst>
              <a:gd name="adj" fmla="val 0"/>
            </a:avLst>
          </a:prstGeom>
          <a:solidFill>
            <a:schemeClr val="accent1">
              <a:alpha val="7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矩形 38">
            <a:extLst>
              <a:ext uri="{FF2B5EF4-FFF2-40B4-BE49-F238E27FC236}">
                <a16:creationId xmlns:a16="http://schemas.microsoft.com/office/drawing/2014/main" id="{AE48FE35-06DB-435B-97C2-C9BE9AEFD1F7}"/>
              </a:ext>
            </a:extLst>
          </p:cNvPr>
          <p:cNvSpPr/>
          <p:nvPr/>
        </p:nvSpPr>
        <p:spPr>
          <a:xfrm>
            <a:off x="842033" y="2282931"/>
            <a:ext cx="2281682" cy="3666928"/>
          </a:xfrm>
          <a:prstGeom prst="rect">
            <a:avLst/>
          </a:prstGeom>
        </p:spPr>
        <p:txBody>
          <a:bodyPr wrap="square">
            <a:noAutofit/>
          </a:bodyPr>
          <a:lstStyle/>
          <a:p>
            <a:pPr algn="just">
              <a:lnSpc>
                <a:spcPct val="130000"/>
              </a:lnSpc>
            </a:pPr>
            <a:r>
              <a:rPr lang="zh-CN" altLang="en-US" dirty="0">
                <a:solidFill>
                  <a:schemeClr val="bg1"/>
                </a:solidFill>
                <a:latin typeface="+mn-ea"/>
              </a:rPr>
              <a:t>国家建设高水平大学公派研究生项目、国家级基础学科拔尖学生培养计划</a:t>
            </a:r>
            <a:r>
              <a:rPr lang="en-US" altLang="zh-CN" dirty="0">
                <a:solidFill>
                  <a:schemeClr val="bg1"/>
                </a:solidFill>
                <a:latin typeface="+mn-ea"/>
              </a:rPr>
              <a:t>2.0</a:t>
            </a:r>
            <a:r>
              <a:rPr lang="zh-CN" altLang="en-US" dirty="0">
                <a:solidFill>
                  <a:schemeClr val="bg1"/>
                </a:solidFill>
                <a:latin typeface="+mn-ea"/>
              </a:rPr>
              <a:t>，是学位授权自主审核单位、国家级。全国深化创新创业教育改革示范高校、一流网络安全学院建设示范项目高校。</a:t>
            </a:r>
            <a:endParaRPr lang="en-US" altLang="zh-CN" dirty="0">
              <a:solidFill>
                <a:schemeClr val="bg1"/>
              </a:solidFill>
              <a:latin typeface="+mn-ea"/>
            </a:endParaRPr>
          </a:p>
        </p:txBody>
      </p:sp>
      <p:sp>
        <p:nvSpPr>
          <p:cNvPr id="44" name="矩形 43">
            <a:extLst>
              <a:ext uri="{FF2B5EF4-FFF2-40B4-BE49-F238E27FC236}">
                <a16:creationId xmlns:a16="http://schemas.microsoft.com/office/drawing/2014/main" id="{D59E294C-E2DC-440B-A219-AD01D5A04499}"/>
              </a:ext>
            </a:extLst>
          </p:cNvPr>
          <p:cNvSpPr/>
          <p:nvPr/>
        </p:nvSpPr>
        <p:spPr>
          <a:xfrm>
            <a:off x="3596992" y="2282931"/>
            <a:ext cx="2281682" cy="3666928"/>
          </a:xfrm>
          <a:prstGeom prst="rect">
            <a:avLst/>
          </a:prstGeom>
        </p:spPr>
        <p:txBody>
          <a:bodyPr wrap="square">
            <a:noAutofit/>
          </a:bodyPr>
          <a:lstStyle/>
          <a:p>
            <a:pPr algn="just">
              <a:lnSpc>
                <a:spcPct val="130000"/>
              </a:lnSpc>
            </a:pPr>
            <a:r>
              <a:rPr lang="zh-CN" altLang="en-US" dirty="0">
                <a:solidFill>
                  <a:schemeClr val="bg1"/>
                </a:solidFill>
                <a:latin typeface="+mn-ea"/>
              </a:rPr>
              <a:t>国家建设高水平大学公派研究生项目、国家级基础学科拔尖学生培养计划</a:t>
            </a:r>
            <a:r>
              <a:rPr lang="en-US" altLang="zh-CN" dirty="0">
                <a:solidFill>
                  <a:schemeClr val="bg1"/>
                </a:solidFill>
                <a:latin typeface="+mn-ea"/>
              </a:rPr>
              <a:t>2.0</a:t>
            </a:r>
            <a:r>
              <a:rPr lang="zh-CN" altLang="en-US" dirty="0">
                <a:solidFill>
                  <a:schemeClr val="bg1"/>
                </a:solidFill>
                <a:latin typeface="+mn-ea"/>
              </a:rPr>
              <a:t>，是学位授权自主审核单位、国家级。全国深化创新创业教育改革示范高校、一流网络安全学院建设示范项目高校。</a:t>
            </a:r>
            <a:endParaRPr lang="en-US" altLang="zh-CN" dirty="0">
              <a:solidFill>
                <a:schemeClr val="bg1"/>
              </a:solidFill>
              <a:latin typeface="+mn-ea"/>
            </a:endParaRPr>
          </a:p>
        </p:txBody>
      </p:sp>
      <p:sp>
        <p:nvSpPr>
          <p:cNvPr id="46" name="矩形 45">
            <a:extLst>
              <a:ext uri="{FF2B5EF4-FFF2-40B4-BE49-F238E27FC236}">
                <a16:creationId xmlns:a16="http://schemas.microsoft.com/office/drawing/2014/main" id="{9A26B427-6EFA-4CCF-ACA6-3D3AE392ABD3}"/>
              </a:ext>
            </a:extLst>
          </p:cNvPr>
          <p:cNvSpPr/>
          <p:nvPr/>
        </p:nvSpPr>
        <p:spPr>
          <a:xfrm>
            <a:off x="6313325" y="2282931"/>
            <a:ext cx="2281682" cy="3666928"/>
          </a:xfrm>
          <a:prstGeom prst="rect">
            <a:avLst/>
          </a:prstGeom>
        </p:spPr>
        <p:txBody>
          <a:bodyPr wrap="square">
            <a:noAutofit/>
          </a:bodyPr>
          <a:lstStyle/>
          <a:p>
            <a:pPr algn="just">
              <a:lnSpc>
                <a:spcPct val="130000"/>
              </a:lnSpc>
            </a:pPr>
            <a:r>
              <a:rPr lang="zh-CN" altLang="en-US" dirty="0">
                <a:solidFill>
                  <a:schemeClr val="bg1"/>
                </a:solidFill>
                <a:latin typeface="+mn-ea"/>
              </a:rPr>
              <a:t>国家建设高水平大学公派研究生项目、国家级基础学科拔尖学生培养计划</a:t>
            </a:r>
            <a:r>
              <a:rPr lang="en-US" altLang="zh-CN" dirty="0">
                <a:solidFill>
                  <a:schemeClr val="bg1"/>
                </a:solidFill>
                <a:latin typeface="+mn-ea"/>
              </a:rPr>
              <a:t>2.0</a:t>
            </a:r>
            <a:r>
              <a:rPr lang="zh-CN" altLang="en-US" dirty="0">
                <a:solidFill>
                  <a:schemeClr val="bg1"/>
                </a:solidFill>
                <a:latin typeface="+mn-ea"/>
              </a:rPr>
              <a:t>，是学位授权自主审核单位、国家级。全国深化创新创业教育改革示范高校、一流网络安全学院建设示范项目高校。</a:t>
            </a:r>
            <a:endParaRPr lang="en-US" altLang="zh-CN" dirty="0">
              <a:solidFill>
                <a:schemeClr val="bg1"/>
              </a:solidFill>
              <a:latin typeface="+mn-ea"/>
            </a:endParaRPr>
          </a:p>
        </p:txBody>
      </p:sp>
      <p:sp>
        <p:nvSpPr>
          <p:cNvPr id="47" name="矩形 46">
            <a:extLst>
              <a:ext uri="{FF2B5EF4-FFF2-40B4-BE49-F238E27FC236}">
                <a16:creationId xmlns:a16="http://schemas.microsoft.com/office/drawing/2014/main" id="{619A6C4B-9963-4216-916F-DE89BA935E41}"/>
              </a:ext>
            </a:extLst>
          </p:cNvPr>
          <p:cNvSpPr/>
          <p:nvPr/>
        </p:nvSpPr>
        <p:spPr>
          <a:xfrm>
            <a:off x="9029659" y="2282931"/>
            <a:ext cx="2281682" cy="3666928"/>
          </a:xfrm>
          <a:prstGeom prst="rect">
            <a:avLst/>
          </a:prstGeom>
        </p:spPr>
        <p:txBody>
          <a:bodyPr wrap="square">
            <a:noAutofit/>
          </a:bodyPr>
          <a:lstStyle/>
          <a:p>
            <a:pPr algn="just">
              <a:lnSpc>
                <a:spcPct val="130000"/>
              </a:lnSpc>
            </a:pPr>
            <a:r>
              <a:rPr lang="zh-CN" altLang="en-US" dirty="0">
                <a:solidFill>
                  <a:schemeClr val="bg1"/>
                </a:solidFill>
                <a:latin typeface="+mn-ea"/>
              </a:rPr>
              <a:t>国家建设高水平大学公派研究生项目、国家级基础学科拔尖学生培养计划</a:t>
            </a:r>
            <a:r>
              <a:rPr lang="en-US" altLang="zh-CN" dirty="0">
                <a:solidFill>
                  <a:schemeClr val="bg1"/>
                </a:solidFill>
                <a:latin typeface="+mn-ea"/>
              </a:rPr>
              <a:t>2.0</a:t>
            </a:r>
            <a:r>
              <a:rPr lang="zh-CN" altLang="en-US" dirty="0">
                <a:solidFill>
                  <a:schemeClr val="bg1"/>
                </a:solidFill>
                <a:latin typeface="+mn-ea"/>
              </a:rPr>
              <a:t>，是学位授权自主审核单位、国家级。全国深化创新创业教育改革示范高校、一流网络安全学院建设示范项目高校。</a:t>
            </a:r>
            <a:endParaRPr lang="en-US" altLang="zh-CN" dirty="0">
              <a:solidFill>
                <a:schemeClr val="bg1"/>
              </a:solidFill>
              <a:latin typeface="+mn-ea"/>
            </a:endParaRPr>
          </a:p>
        </p:txBody>
      </p:sp>
      <p:cxnSp>
        <p:nvCxnSpPr>
          <p:cNvPr id="48" name="直接连接符 47">
            <a:extLst>
              <a:ext uri="{FF2B5EF4-FFF2-40B4-BE49-F238E27FC236}">
                <a16:creationId xmlns:a16="http://schemas.microsoft.com/office/drawing/2014/main" id="{C67426A8-5087-4DDB-ACF2-E0FF3A36EEA6}"/>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AAB29710-403B-47D3-AF01-F5CFD1A8761C}"/>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F8E420AD-D1CE-4455-83DE-98CF80C9A28D}"/>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637589"/>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214449F4-9309-4323-AF82-AA69A4F201DA}"/>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9167" y="1365094"/>
            <a:ext cx="2339102" cy="461665"/>
          </a:xfrm>
          <a:prstGeom prst="rect">
            <a:avLst/>
          </a:prstGeom>
          <a:noFill/>
        </p:spPr>
        <p:txBody>
          <a:bodyPr wrap="none" rtlCol="0">
            <a:noAutofit/>
          </a:bodyPr>
          <a:lstStyle/>
          <a:p>
            <a:r>
              <a:rPr lang="zh-CN" altLang="en-US" sz="2400" b="1" dirty="0">
                <a:solidFill>
                  <a:schemeClr val="accent1"/>
                </a:solidFill>
              </a:rPr>
              <a:t>论文的研究现状</a:t>
            </a:r>
          </a:p>
        </p:txBody>
      </p:sp>
      <p:sp>
        <p:nvSpPr>
          <p:cNvPr id="27" name="矩形 26">
            <a:extLst>
              <a:ext uri="{FF2B5EF4-FFF2-40B4-BE49-F238E27FC236}">
                <a16:creationId xmlns:a16="http://schemas.microsoft.com/office/drawing/2014/main" id="{529DC006-068D-48DD-A935-8A54D7364089}"/>
              </a:ext>
            </a:extLst>
          </p:cNvPr>
          <p:cNvSpPr/>
          <p:nvPr/>
        </p:nvSpPr>
        <p:spPr>
          <a:xfrm>
            <a:off x="700142"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81775"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9">
            <a:extLst>
              <a:ext uri="{FF2B5EF4-FFF2-40B4-BE49-F238E27FC236}">
                <a16:creationId xmlns:a16="http://schemas.microsoft.com/office/drawing/2014/main" id="{E233EEFD-5AB3-417D-AD08-F754242C719A}"/>
              </a:ext>
            </a:extLst>
          </p:cNvPr>
          <p:cNvSpPr/>
          <p:nvPr/>
        </p:nvSpPr>
        <p:spPr>
          <a:xfrm>
            <a:off x="695325" y="2168526"/>
            <a:ext cx="5291818" cy="3959998"/>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a:extLst>
              <a:ext uri="{FF2B5EF4-FFF2-40B4-BE49-F238E27FC236}">
                <a16:creationId xmlns:a16="http://schemas.microsoft.com/office/drawing/2014/main" id="{D1AD04AB-7E8A-49E3-B750-FD06881598BE}"/>
              </a:ext>
            </a:extLst>
          </p:cNvPr>
          <p:cNvSpPr/>
          <p:nvPr/>
        </p:nvSpPr>
        <p:spPr>
          <a:xfrm>
            <a:off x="6204857" y="2168526"/>
            <a:ext cx="5314043" cy="3943932"/>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a:extLst>
              <a:ext uri="{FF2B5EF4-FFF2-40B4-BE49-F238E27FC236}">
                <a16:creationId xmlns:a16="http://schemas.microsoft.com/office/drawing/2014/main" id="{C7670399-940C-44B4-8636-286FB8BB05BC}"/>
              </a:ext>
            </a:extLst>
          </p:cNvPr>
          <p:cNvSpPr>
            <a:spLocks noChangeAspect="1"/>
          </p:cNvSpPr>
          <p:nvPr/>
        </p:nvSpPr>
        <p:spPr>
          <a:xfrm>
            <a:off x="5813471" y="4004475"/>
            <a:ext cx="504000" cy="504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1200" b="1" dirty="0"/>
              <a:t>vs</a:t>
            </a:r>
            <a:endParaRPr lang="zh-CN" altLang="en-US" sz="1200" b="1" dirty="0"/>
          </a:p>
        </p:txBody>
      </p:sp>
      <p:sp>
        <p:nvSpPr>
          <p:cNvPr id="40" name="矩形 39">
            <a:extLst>
              <a:ext uri="{FF2B5EF4-FFF2-40B4-BE49-F238E27FC236}">
                <a16:creationId xmlns:a16="http://schemas.microsoft.com/office/drawing/2014/main" id="{5EF9FADA-4384-4A7F-AE63-46D157FDA7CD}"/>
              </a:ext>
            </a:extLst>
          </p:cNvPr>
          <p:cNvSpPr/>
          <p:nvPr/>
        </p:nvSpPr>
        <p:spPr>
          <a:xfrm>
            <a:off x="842033" y="2774153"/>
            <a:ext cx="4961394" cy="259429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a:t>
            </a:r>
            <a:r>
              <a:rPr lang="en-US" altLang="zh-CN" dirty="0">
                <a:solidFill>
                  <a:schemeClr val="bg1"/>
                </a:solidFill>
                <a:latin typeface="+mn-ea"/>
              </a:rPr>
              <a:t>“985</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a:t>
            </a:r>
            <a:r>
              <a:rPr lang="en-US" altLang="zh-CN" dirty="0">
                <a:solidFill>
                  <a:schemeClr val="bg1"/>
                </a:solidFill>
                <a:latin typeface="+mn-ea"/>
              </a:rPr>
              <a:t>“211</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、入选</a:t>
            </a:r>
            <a:r>
              <a:rPr lang="en-US" altLang="zh-CN" dirty="0">
                <a:solidFill>
                  <a:schemeClr val="bg1"/>
                </a:solidFill>
                <a:latin typeface="+mn-ea"/>
              </a:rPr>
              <a:t>“</a:t>
            </a:r>
            <a:r>
              <a:rPr lang="zh-CN" altLang="en-US" dirty="0">
                <a:solidFill>
                  <a:schemeClr val="bg1"/>
                </a:solidFill>
                <a:latin typeface="+mn-ea"/>
              </a:rPr>
              <a:t>强基计划</a:t>
            </a:r>
            <a:r>
              <a:rPr lang="en-US" altLang="zh-CN" dirty="0">
                <a:solidFill>
                  <a:schemeClr val="bg1"/>
                </a:solidFill>
                <a:latin typeface="+mn-ea"/>
              </a:rPr>
              <a:t>”</a:t>
            </a:r>
            <a:r>
              <a:rPr lang="zh-CN" altLang="en-US" dirty="0">
                <a:solidFill>
                  <a:schemeClr val="bg1"/>
                </a:solidFill>
                <a:latin typeface="+mn-ea"/>
              </a:rPr>
              <a:t> 卓越工程师教育培养计划、卓越医生教育培养计划、国家大学生创新性实验计划、国家级大学生创新创业训练计划。</a:t>
            </a:r>
            <a:endParaRPr lang="en-US" altLang="zh-CN" dirty="0">
              <a:solidFill>
                <a:schemeClr val="bg1"/>
              </a:solidFill>
              <a:latin typeface="+mn-ea"/>
            </a:endParaRPr>
          </a:p>
        </p:txBody>
      </p:sp>
      <p:sp>
        <p:nvSpPr>
          <p:cNvPr id="3" name="矩形: 对角圆角 2">
            <a:extLst>
              <a:ext uri="{FF2B5EF4-FFF2-40B4-BE49-F238E27FC236}">
                <a16:creationId xmlns:a16="http://schemas.microsoft.com/office/drawing/2014/main" id="{180DAECA-9D86-4D9E-BF32-7F1EB28FA355}"/>
              </a:ext>
            </a:extLst>
          </p:cNvPr>
          <p:cNvSpPr/>
          <p:nvPr/>
        </p:nvSpPr>
        <p:spPr>
          <a:xfrm>
            <a:off x="3489669" y="1812780"/>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国外的研究方法</a:t>
            </a:r>
          </a:p>
        </p:txBody>
      </p:sp>
      <p:sp>
        <p:nvSpPr>
          <p:cNvPr id="25" name="矩形: 对角圆角 24">
            <a:extLst>
              <a:ext uri="{FF2B5EF4-FFF2-40B4-BE49-F238E27FC236}">
                <a16:creationId xmlns:a16="http://schemas.microsoft.com/office/drawing/2014/main" id="{EC5549F9-055B-4195-8313-816BBE944480}"/>
              </a:ext>
            </a:extLst>
          </p:cNvPr>
          <p:cNvSpPr/>
          <p:nvPr/>
        </p:nvSpPr>
        <p:spPr>
          <a:xfrm>
            <a:off x="8925785" y="1826759"/>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国内的研究方法</a:t>
            </a:r>
          </a:p>
        </p:txBody>
      </p:sp>
      <p:sp>
        <p:nvSpPr>
          <p:cNvPr id="26" name="矩形 25">
            <a:extLst>
              <a:ext uri="{FF2B5EF4-FFF2-40B4-BE49-F238E27FC236}">
                <a16:creationId xmlns:a16="http://schemas.microsoft.com/office/drawing/2014/main" id="{CA2827EC-5D3E-4438-A32B-B3FEEEB4E200}"/>
              </a:ext>
            </a:extLst>
          </p:cNvPr>
          <p:cNvSpPr/>
          <p:nvPr/>
        </p:nvSpPr>
        <p:spPr>
          <a:xfrm>
            <a:off x="6395896" y="2774153"/>
            <a:ext cx="4961394" cy="259429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a:t>
            </a:r>
            <a:r>
              <a:rPr lang="en-US" altLang="zh-CN" dirty="0">
                <a:solidFill>
                  <a:schemeClr val="bg1"/>
                </a:solidFill>
                <a:latin typeface="+mn-ea"/>
              </a:rPr>
              <a:t>“985</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a:t>
            </a:r>
            <a:r>
              <a:rPr lang="en-US" altLang="zh-CN" dirty="0">
                <a:solidFill>
                  <a:schemeClr val="bg1"/>
                </a:solidFill>
                <a:latin typeface="+mn-ea"/>
              </a:rPr>
              <a:t>“211</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、入选</a:t>
            </a:r>
            <a:r>
              <a:rPr lang="en-US" altLang="zh-CN" dirty="0">
                <a:solidFill>
                  <a:schemeClr val="bg1"/>
                </a:solidFill>
                <a:latin typeface="+mn-ea"/>
              </a:rPr>
              <a:t>“</a:t>
            </a:r>
            <a:r>
              <a:rPr lang="zh-CN" altLang="en-US" dirty="0">
                <a:solidFill>
                  <a:schemeClr val="bg1"/>
                </a:solidFill>
                <a:latin typeface="+mn-ea"/>
              </a:rPr>
              <a:t>强基计划</a:t>
            </a:r>
            <a:r>
              <a:rPr lang="en-US" altLang="zh-CN" dirty="0">
                <a:solidFill>
                  <a:schemeClr val="bg1"/>
                </a:solidFill>
                <a:latin typeface="+mn-ea"/>
              </a:rPr>
              <a:t>”</a:t>
            </a:r>
            <a:r>
              <a:rPr lang="zh-CN" altLang="en-US" dirty="0">
                <a:solidFill>
                  <a:schemeClr val="bg1"/>
                </a:solidFill>
                <a:latin typeface="+mn-ea"/>
              </a:rPr>
              <a:t> 卓越工程师教育培养计划、卓越医生教育培养计划、国家大学生创新性实验计划、国家级大学生创新创业训练计划。</a:t>
            </a:r>
            <a:endParaRPr lang="en-US" altLang="zh-CN" dirty="0">
              <a:solidFill>
                <a:schemeClr val="bg1"/>
              </a:solidFill>
              <a:latin typeface="+mn-ea"/>
            </a:endParaRPr>
          </a:p>
        </p:txBody>
      </p:sp>
      <p:cxnSp>
        <p:nvCxnSpPr>
          <p:cNvPr id="30" name="直接连接符 29">
            <a:extLst>
              <a:ext uri="{FF2B5EF4-FFF2-40B4-BE49-F238E27FC236}">
                <a16:creationId xmlns:a16="http://schemas.microsoft.com/office/drawing/2014/main" id="{30D6DD82-DE23-4111-8275-1A7170B2A616}"/>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54C0BFB4-9082-471D-982D-A2CCDF206720}"/>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51FA3DFA-3A08-4FF8-8837-5D319F2AB58A}"/>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357964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矩形 34">
            <a:extLst>
              <a:ext uri="{FF2B5EF4-FFF2-40B4-BE49-F238E27FC236}">
                <a16:creationId xmlns:a16="http://schemas.microsoft.com/office/drawing/2014/main" id="{5D55B8FB-3AAB-4CFC-B4BE-8B605A895E31}"/>
              </a:ext>
            </a:extLst>
          </p:cNvPr>
          <p:cNvSpPr/>
          <p:nvPr/>
        </p:nvSpPr>
        <p:spPr>
          <a:xfrm>
            <a:off x="3518527" y="4328719"/>
            <a:ext cx="8014661" cy="1839983"/>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对角圆角 35">
            <a:extLst>
              <a:ext uri="{FF2B5EF4-FFF2-40B4-BE49-F238E27FC236}">
                <a16:creationId xmlns:a16="http://schemas.microsoft.com/office/drawing/2014/main" id="{2B3EAC1F-C4E8-459E-AEAB-3488ED26BE2B}"/>
              </a:ext>
            </a:extLst>
          </p:cNvPr>
          <p:cNvSpPr/>
          <p:nvPr/>
        </p:nvSpPr>
        <p:spPr>
          <a:xfrm>
            <a:off x="3922386" y="4130719"/>
            <a:ext cx="1800000"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国内研究现状</a:t>
            </a:r>
          </a:p>
        </p:txBody>
      </p:sp>
      <p:sp>
        <p:nvSpPr>
          <p:cNvPr id="21" name="矩形 20">
            <a:extLst>
              <a:ext uri="{FF2B5EF4-FFF2-40B4-BE49-F238E27FC236}">
                <a16:creationId xmlns:a16="http://schemas.microsoft.com/office/drawing/2014/main" id="{C53AC4F3-ACA3-4090-9508-5EFA9383BCD5}"/>
              </a:ext>
            </a:extLst>
          </p:cNvPr>
          <p:cNvSpPr/>
          <p:nvPr/>
        </p:nvSpPr>
        <p:spPr>
          <a:xfrm>
            <a:off x="3518527" y="2114785"/>
            <a:ext cx="8014661" cy="1839983"/>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圆角 28">
            <a:extLst>
              <a:ext uri="{FF2B5EF4-FFF2-40B4-BE49-F238E27FC236}">
                <a16:creationId xmlns:a16="http://schemas.microsoft.com/office/drawing/2014/main" id="{C033401A-A956-4E0E-A8BB-ADFA06896CE5}"/>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4350" y="1365094"/>
            <a:ext cx="2339102" cy="461665"/>
          </a:xfrm>
          <a:prstGeom prst="rect">
            <a:avLst/>
          </a:prstGeom>
          <a:noFill/>
        </p:spPr>
        <p:txBody>
          <a:bodyPr wrap="none" rtlCol="0">
            <a:noAutofit/>
          </a:bodyPr>
          <a:lstStyle/>
          <a:p>
            <a:r>
              <a:rPr lang="zh-CN" altLang="en-US" sz="2400" b="1" dirty="0">
                <a:solidFill>
                  <a:schemeClr val="accent1"/>
                </a:solidFill>
              </a:rPr>
              <a:t>论文的研究现状</a:t>
            </a:r>
          </a:p>
        </p:txBody>
      </p:sp>
      <p:sp>
        <p:nvSpPr>
          <p:cNvPr id="27" name="矩形 26">
            <a:extLst>
              <a:ext uri="{FF2B5EF4-FFF2-40B4-BE49-F238E27FC236}">
                <a16:creationId xmlns:a16="http://schemas.microsoft.com/office/drawing/2014/main" id="{529DC006-068D-48DD-A935-8A54D7364089}"/>
              </a:ext>
            </a:extLst>
          </p:cNvPr>
          <p:cNvSpPr/>
          <p:nvPr/>
        </p:nvSpPr>
        <p:spPr>
          <a:xfrm>
            <a:off x="695325"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76958"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矩形: 对角圆角 2">
            <a:extLst>
              <a:ext uri="{FF2B5EF4-FFF2-40B4-BE49-F238E27FC236}">
                <a16:creationId xmlns:a16="http://schemas.microsoft.com/office/drawing/2014/main" id="{180DAECA-9D86-4D9E-BF32-7F1EB28FA355}"/>
              </a:ext>
            </a:extLst>
          </p:cNvPr>
          <p:cNvSpPr/>
          <p:nvPr/>
        </p:nvSpPr>
        <p:spPr>
          <a:xfrm>
            <a:off x="3922386" y="1896007"/>
            <a:ext cx="1800000"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国外研究现状</a:t>
            </a:r>
          </a:p>
        </p:txBody>
      </p:sp>
      <p:pic>
        <p:nvPicPr>
          <p:cNvPr id="9" name="图片 8">
            <a:extLst>
              <a:ext uri="{FF2B5EF4-FFF2-40B4-BE49-F238E27FC236}">
                <a16:creationId xmlns:a16="http://schemas.microsoft.com/office/drawing/2014/main" id="{7EB8E577-AF57-46EA-B715-DBA9A6699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2017358"/>
            <a:ext cx="3047012" cy="2034837"/>
          </a:xfrm>
          <a:prstGeom prst="rect">
            <a:avLst/>
          </a:prstGeom>
        </p:spPr>
      </p:pic>
      <p:pic>
        <p:nvPicPr>
          <p:cNvPr id="33" name="图片 32">
            <a:extLst>
              <a:ext uri="{FF2B5EF4-FFF2-40B4-BE49-F238E27FC236}">
                <a16:creationId xmlns:a16="http://schemas.microsoft.com/office/drawing/2014/main" id="{D54E4F21-6B13-4A4F-94B5-831F71523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4200863"/>
            <a:ext cx="3047012" cy="2034837"/>
          </a:xfrm>
          <a:prstGeom prst="rect">
            <a:avLst/>
          </a:prstGeom>
        </p:spPr>
      </p:pic>
      <p:sp>
        <p:nvSpPr>
          <p:cNvPr id="34" name="矩形 33">
            <a:extLst>
              <a:ext uri="{FF2B5EF4-FFF2-40B4-BE49-F238E27FC236}">
                <a16:creationId xmlns:a16="http://schemas.microsoft.com/office/drawing/2014/main" id="{4DF6DF64-2E1F-423D-9ACE-22DD91BAB058}"/>
              </a:ext>
            </a:extLst>
          </p:cNvPr>
          <p:cNvSpPr/>
          <p:nvPr/>
        </p:nvSpPr>
        <p:spPr>
          <a:xfrm>
            <a:off x="3836814" y="2346295"/>
            <a:ext cx="7644780" cy="1497979"/>
          </a:xfrm>
          <a:prstGeom prst="rect">
            <a:avLst/>
          </a:prstGeom>
        </p:spPr>
        <p:txBody>
          <a:bodyPr wrap="square">
            <a:noAutofit/>
          </a:bodyPr>
          <a:lstStyle/>
          <a:p>
            <a:pPr algn="just">
              <a:lnSpc>
                <a:spcPct val="130000"/>
              </a:lnSpc>
            </a:pPr>
            <a:r>
              <a:rPr lang="zh-CN" altLang="en-US" dirty="0">
                <a:solidFill>
                  <a:schemeClr val="bg1"/>
                </a:solidFill>
                <a:latin typeface="+mn-ea"/>
              </a:rPr>
              <a:t>国家建设高水平大学公派研究生项目、国家级新工科研究与实践项目、基础学科拔尖学生培养计划</a:t>
            </a:r>
            <a:r>
              <a:rPr lang="en-US" altLang="zh-CN" dirty="0">
                <a:solidFill>
                  <a:schemeClr val="bg1"/>
                </a:solidFill>
                <a:latin typeface="+mn-ea"/>
              </a:rPr>
              <a:t>2.0</a:t>
            </a:r>
            <a:r>
              <a:rPr lang="zh-CN" altLang="en-US" dirty="0">
                <a:solidFill>
                  <a:schemeClr val="bg1"/>
                </a:solidFill>
                <a:latin typeface="+mn-ea"/>
              </a:rPr>
              <a:t>，是学位授权自主审核单位、国家级大学生创新创业训练计划。全国深化创新创业教育改革示范高校、一流网络安全学院建设示范项目高校、</a:t>
            </a:r>
            <a:endParaRPr lang="en-US" altLang="zh-CN" dirty="0">
              <a:solidFill>
                <a:schemeClr val="bg1"/>
              </a:solidFill>
              <a:latin typeface="+mn-ea"/>
            </a:endParaRPr>
          </a:p>
        </p:txBody>
      </p:sp>
      <p:sp>
        <p:nvSpPr>
          <p:cNvPr id="39" name="矩形 38">
            <a:extLst>
              <a:ext uri="{FF2B5EF4-FFF2-40B4-BE49-F238E27FC236}">
                <a16:creationId xmlns:a16="http://schemas.microsoft.com/office/drawing/2014/main" id="{AE48FE35-06DB-435B-97C2-C9BE9AEFD1F7}"/>
              </a:ext>
            </a:extLst>
          </p:cNvPr>
          <p:cNvSpPr/>
          <p:nvPr/>
        </p:nvSpPr>
        <p:spPr>
          <a:xfrm>
            <a:off x="3836814" y="4636121"/>
            <a:ext cx="7644780" cy="1497979"/>
          </a:xfrm>
          <a:prstGeom prst="rect">
            <a:avLst/>
          </a:prstGeom>
        </p:spPr>
        <p:txBody>
          <a:bodyPr wrap="square">
            <a:noAutofit/>
          </a:bodyPr>
          <a:lstStyle/>
          <a:p>
            <a:pPr algn="just">
              <a:lnSpc>
                <a:spcPct val="130000"/>
              </a:lnSpc>
            </a:pPr>
            <a:r>
              <a:rPr lang="zh-CN" altLang="en-US" dirty="0">
                <a:solidFill>
                  <a:schemeClr val="bg1"/>
                </a:solidFill>
                <a:latin typeface="+mn-ea"/>
              </a:rPr>
              <a:t>国家建设高水平大学公派研究生项目、国家级新工科研究与实践项目、基础学科拔尖学生培养计划</a:t>
            </a:r>
            <a:r>
              <a:rPr lang="en-US" altLang="zh-CN" dirty="0">
                <a:solidFill>
                  <a:schemeClr val="bg1"/>
                </a:solidFill>
                <a:latin typeface="+mn-ea"/>
              </a:rPr>
              <a:t>2.0</a:t>
            </a:r>
            <a:r>
              <a:rPr lang="zh-CN" altLang="en-US" dirty="0">
                <a:solidFill>
                  <a:schemeClr val="bg1"/>
                </a:solidFill>
                <a:latin typeface="+mn-ea"/>
              </a:rPr>
              <a:t>，是学位授权自主审核单位、国家级大学生创新创业训练计划。全国深化创新创业教育改革示范高校、一流网络安全学院建设示范项目高校、</a:t>
            </a:r>
            <a:endParaRPr lang="en-US" altLang="zh-CN" dirty="0">
              <a:solidFill>
                <a:schemeClr val="bg1"/>
              </a:solidFill>
              <a:latin typeface="+mn-ea"/>
            </a:endParaRPr>
          </a:p>
        </p:txBody>
      </p:sp>
      <p:cxnSp>
        <p:nvCxnSpPr>
          <p:cNvPr id="41" name="直接连接符 40">
            <a:extLst>
              <a:ext uri="{FF2B5EF4-FFF2-40B4-BE49-F238E27FC236}">
                <a16:creationId xmlns:a16="http://schemas.microsoft.com/office/drawing/2014/main" id="{11801453-425F-4317-9F2A-CB7B3DEDF654}"/>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E37C239A-9C50-47A9-B007-D55DEAD2EBF6}"/>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26637D31-C812-40A5-9E82-EA8F9881B4D9}"/>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78474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C033401A-A956-4E0E-A8BB-ADFA06896CE5}"/>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4350" y="1365094"/>
            <a:ext cx="2339102" cy="461665"/>
          </a:xfrm>
          <a:prstGeom prst="rect">
            <a:avLst/>
          </a:prstGeom>
          <a:noFill/>
        </p:spPr>
        <p:txBody>
          <a:bodyPr wrap="none" rtlCol="0">
            <a:noAutofit/>
          </a:bodyPr>
          <a:lstStyle/>
          <a:p>
            <a:r>
              <a:rPr lang="zh-CN" altLang="en-US" sz="2400" b="1" dirty="0">
                <a:solidFill>
                  <a:schemeClr val="accent1"/>
                </a:solidFill>
              </a:rPr>
              <a:t>论文的研究现状</a:t>
            </a:r>
          </a:p>
        </p:txBody>
      </p:sp>
      <p:sp>
        <p:nvSpPr>
          <p:cNvPr id="27" name="矩形 26">
            <a:extLst>
              <a:ext uri="{FF2B5EF4-FFF2-40B4-BE49-F238E27FC236}">
                <a16:creationId xmlns:a16="http://schemas.microsoft.com/office/drawing/2014/main" id="{529DC006-068D-48DD-A935-8A54D7364089}"/>
              </a:ext>
            </a:extLst>
          </p:cNvPr>
          <p:cNvSpPr/>
          <p:nvPr/>
        </p:nvSpPr>
        <p:spPr>
          <a:xfrm>
            <a:off x="695325"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76958"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9">
            <a:extLst>
              <a:ext uri="{FF2B5EF4-FFF2-40B4-BE49-F238E27FC236}">
                <a16:creationId xmlns:a16="http://schemas.microsoft.com/office/drawing/2014/main" id="{E233EEFD-5AB3-417D-AD08-F754242C719A}"/>
              </a:ext>
            </a:extLst>
          </p:cNvPr>
          <p:cNvSpPr/>
          <p:nvPr/>
        </p:nvSpPr>
        <p:spPr>
          <a:xfrm>
            <a:off x="695324" y="2338505"/>
            <a:ext cx="10837863"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a:extLst>
              <a:ext uri="{FF2B5EF4-FFF2-40B4-BE49-F238E27FC236}">
                <a16:creationId xmlns:a16="http://schemas.microsoft.com/office/drawing/2014/main" id="{5EF9FADA-4384-4A7F-AE63-46D157FDA7CD}"/>
              </a:ext>
            </a:extLst>
          </p:cNvPr>
          <p:cNvSpPr/>
          <p:nvPr/>
        </p:nvSpPr>
        <p:spPr>
          <a:xfrm>
            <a:off x="842033" y="2623003"/>
            <a:ext cx="10611758" cy="111798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a:t>
            </a:r>
            <a:r>
              <a:rPr lang="en-US" altLang="zh-CN" dirty="0">
                <a:solidFill>
                  <a:schemeClr val="bg1"/>
                </a:solidFill>
                <a:latin typeface="+mn-ea"/>
              </a:rPr>
              <a:t>“985</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a:t>
            </a:r>
            <a:r>
              <a:rPr lang="en-US" altLang="zh-CN" dirty="0">
                <a:solidFill>
                  <a:schemeClr val="bg1"/>
                </a:solidFill>
                <a:latin typeface="+mn-ea"/>
              </a:rPr>
              <a:t>“211</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、入选</a:t>
            </a:r>
            <a:r>
              <a:rPr lang="en-US" altLang="zh-CN" dirty="0">
                <a:solidFill>
                  <a:schemeClr val="bg1"/>
                </a:solidFill>
                <a:latin typeface="+mn-ea"/>
              </a:rPr>
              <a:t>“</a:t>
            </a:r>
            <a:r>
              <a:rPr lang="zh-CN" altLang="en-US" dirty="0">
                <a:solidFill>
                  <a:schemeClr val="bg1"/>
                </a:solidFill>
                <a:latin typeface="+mn-ea"/>
              </a:rPr>
              <a:t>强基计划</a:t>
            </a:r>
            <a:r>
              <a:rPr lang="en-US" altLang="zh-CN" dirty="0">
                <a:solidFill>
                  <a:schemeClr val="bg1"/>
                </a:solidFill>
                <a:latin typeface="+mn-ea"/>
              </a:rPr>
              <a:t>”</a:t>
            </a:r>
            <a:r>
              <a:rPr lang="zh-CN" altLang="en-US" dirty="0">
                <a:solidFill>
                  <a:schemeClr val="bg1"/>
                </a:solidFill>
                <a:latin typeface="+mn-ea"/>
              </a:rPr>
              <a:t> 卓越工程师教育培养计划、卓越医生教育培养计划、国家大学生创新性实验计划、国家级大学生创新创业训练计划。</a:t>
            </a:r>
            <a:endParaRPr lang="en-US" altLang="zh-CN" dirty="0">
              <a:solidFill>
                <a:schemeClr val="bg1"/>
              </a:solidFill>
              <a:latin typeface="+mn-ea"/>
            </a:endParaRPr>
          </a:p>
        </p:txBody>
      </p:sp>
      <p:sp>
        <p:nvSpPr>
          <p:cNvPr id="3" name="矩形: 对角圆角 2">
            <a:extLst>
              <a:ext uri="{FF2B5EF4-FFF2-40B4-BE49-F238E27FC236}">
                <a16:creationId xmlns:a16="http://schemas.microsoft.com/office/drawing/2014/main" id="{180DAECA-9D86-4D9E-BF32-7F1EB28FA355}"/>
              </a:ext>
            </a:extLst>
          </p:cNvPr>
          <p:cNvSpPr/>
          <p:nvPr/>
        </p:nvSpPr>
        <p:spPr>
          <a:xfrm>
            <a:off x="979694" y="2009655"/>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国外的研究方法</a:t>
            </a:r>
          </a:p>
        </p:txBody>
      </p:sp>
      <p:sp>
        <p:nvSpPr>
          <p:cNvPr id="22" name="矩形 21">
            <a:extLst>
              <a:ext uri="{FF2B5EF4-FFF2-40B4-BE49-F238E27FC236}">
                <a16:creationId xmlns:a16="http://schemas.microsoft.com/office/drawing/2014/main" id="{FE15D401-F37D-426F-B898-1CE9A5A039C9}"/>
              </a:ext>
            </a:extLst>
          </p:cNvPr>
          <p:cNvSpPr/>
          <p:nvPr/>
        </p:nvSpPr>
        <p:spPr>
          <a:xfrm>
            <a:off x="677474" y="4493266"/>
            <a:ext cx="5298782"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对角圆角 22">
            <a:extLst>
              <a:ext uri="{FF2B5EF4-FFF2-40B4-BE49-F238E27FC236}">
                <a16:creationId xmlns:a16="http://schemas.microsoft.com/office/drawing/2014/main" id="{4C0004BB-C4DF-493F-8E0A-C6C722F8060F}"/>
              </a:ext>
            </a:extLst>
          </p:cNvPr>
          <p:cNvSpPr/>
          <p:nvPr/>
        </p:nvSpPr>
        <p:spPr>
          <a:xfrm>
            <a:off x="979694" y="4164416"/>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国内的研究方法</a:t>
            </a:r>
          </a:p>
        </p:txBody>
      </p:sp>
      <p:sp>
        <p:nvSpPr>
          <p:cNvPr id="24" name="矩形 23">
            <a:extLst>
              <a:ext uri="{FF2B5EF4-FFF2-40B4-BE49-F238E27FC236}">
                <a16:creationId xmlns:a16="http://schemas.microsoft.com/office/drawing/2014/main" id="{FE812F75-8C1A-4121-B3AD-F9DBD7459EB1}"/>
              </a:ext>
            </a:extLst>
          </p:cNvPr>
          <p:cNvSpPr/>
          <p:nvPr/>
        </p:nvSpPr>
        <p:spPr>
          <a:xfrm>
            <a:off x="842033" y="4796615"/>
            <a:ext cx="4949167" cy="111798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华中科技大学，简称华中大，位于湖北省武汉市，是中华人民共和国教育部直属的综合性研究型全国重点大学、位列国家“双一流”计划。</a:t>
            </a:r>
            <a:endParaRPr lang="en-US" altLang="zh-CN" dirty="0">
              <a:solidFill>
                <a:schemeClr val="bg1"/>
              </a:solidFill>
              <a:latin typeface="+mn-ea"/>
            </a:endParaRPr>
          </a:p>
        </p:txBody>
      </p:sp>
      <p:sp>
        <p:nvSpPr>
          <p:cNvPr id="21" name="矩形 20">
            <a:extLst>
              <a:ext uri="{FF2B5EF4-FFF2-40B4-BE49-F238E27FC236}">
                <a16:creationId xmlns:a16="http://schemas.microsoft.com/office/drawing/2014/main" id="{C53AC4F3-ACA3-4090-9508-5EFA9383BCD5}"/>
              </a:ext>
            </a:extLst>
          </p:cNvPr>
          <p:cNvSpPr/>
          <p:nvPr/>
        </p:nvSpPr>
        <p:spPr>
          <a:xfrm>
            <a:off x="6215744" y="4493266"/>
            <a:ext cx="5315857"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对角圆角 24">
            <a:extLst>
              <a:ext uri="{FF2B5EF4-FFF2-40B4-BE49-F238E27FC236}">
                <a16:creationId xmlns:a16="http://schemas.microsoft.com/office/drawing/2014/main" id="{6F619B9E-5A38-43D2-BDFF-5C1F20F3FCCD}"/>
              </a:ext>
            </a:extLst>
          </p:cNvPr>
          <p:cNvSpPr/>
          <p:nvPr/>
        </p:nvSpPr>
        <p:spPr>
          <a:xfrm>
            <a:off x="6535039" y="4164416"/>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创新的研究方法</a:t>
            </a:r>
          </a:p>
        </p:txBody>
      </p:sp>
      <p:sp>
        <p:nvSpPr>
          <p:cNvPr id="26" name="矩形 25">
            <a:extLst>
              <a:ext uri="{FF2B5EF4-FFF2-40B4-BE49-F238E27FC236}">
                <a16:creationId xmlns:a16="http://schemas.microsoft.com/office/drawing/2014/main" id="{EB5DE2D3-BD71-481C-850E-4A335AADEC36}"/>
              </a:ext>
            </a:extLst>
          </p:cNvPr>
          <p:cNvSpPr/>
          <p:nvPr/>
        </p:nvSpPr>
        <p:spPr>
          <a:xfrm>
            <a:off x="6397378" y="4796615"/>
            <a:ext cx="4949167" cy="111798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华中科技大学，简称华中大，位于湖北省武汉市，是中华人民共和国教育部直属的综合性研究型全国重点大学、位列国家“双一流”计划。</a:t>
            </a:r>
            <a:endParaRPr lang="en-US" altLang="zh-CN" dirty="0">
              <a:solidFill>
                <a:schemeClr val="bg1"/>
              </a:solidFill>
              <a:latin typeface="+mn-ea"/>
            </a:endParaRPr>
          </a:p>
        </p:txBody>
      </p:sp>
      <p:cxnSp>
        <p:nvCxnSpPr>
          <p:cNvPr id="30" name="直接连接符 29">
            <a:extLst>
              <a:ext uri="{FF2B5EF4-FFF2-40B4-BE49-F238E27FC236}">
                <a16:creationId xmlns:a16="http://schemas.microsoft.com/office/drawing/2014/main" id="{CBCD0A12-3D17-4430-90EA-26F5C8E93AD7}"/>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179AC036-9173-4D78-A72F-86540BAA3F25}"/>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7811CCF9-C16C-4351-8167-A922E108055A}"/>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35740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7EB8E577-AF57-46EA-B715-DBA9A6699D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324" y="2121705"/>
            <a:ext cx="3557875" cy="2376000"/>
          </a:xfrm>
          <a:prstGeom prst="rect">
            <a:avLst/>
          </a:prstGeom>
        </p:spPr>
      </p:pic>
      <p:pic>
        <p:nvPicPr>
          <p:cNvPr id="33" name="图片 32">
            <a:extLst>
              <a:ext uri="{FF2B5EF4-FFF2-40B4-BE49-F238E27FC236}">
                <a16:creationId xmlns:a16="http://schemas.microsoft.com/office/drawing/2014/main" id="{D54E4F21-6B13-4A4F-94B5-831F71523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8174" y="2121705"/>
            <a:ext cx="3557875" cy="2376000"/>
          </a:xfrm>
          <a:prstGeom prst="rect">
            <a:avLst/>
          </a:prstGeom>
        </p:spPr>
      </p:pic>
      <p:pic>
        <p:nvPicPr>
          <p:cNvPr id="23" name="图片 22">
            <a:extLst>
              <a:ext uri="{FF2B5EF4-FFF2-40B4-BE49-F238E27FC236}">
                <a16:creationId xmlns:a16="http://schemas.microsoft.com/office/drawing/2014/main" id="{25059F23-A26F-465C-8A02-2522C309DF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025" y="2121705"/>
            <a:ext cx="3557875" cy="2376000"/>
          </a:xfrm>
          <a:prstGeom prst="rect">
            <a:avLst/>
          </a:prstGeom>
        </p:spPr>
      </p:pic>
      <p:sp>
        <p:nvSpPr>
          <p:cNvPr id="29" name="矩形: 圆角 28">
            <a:extLst>
              <a:ext uri="{FF2B5EF4-FFF2-40B4-BE49-F238E27FC236}">
                <a16:creationId xmlns:a16="http://schemas.microsoft.com/office/drawing/2014/main" id="{C033401A-A956-4E0E-A8BB-ADFA06896CE5}"/>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4350" y="1365094"/>
            <a:ext cx="2339102" cy="461665"/>
          </a:xfrm>
          <a:prstGeom prst="rect">
            <a:avLst/>
          </a:prstGeom>
          <a:noFill/>
        </p:spPr>
        <p:txBody>
          <a:bodyPr wrap="none" rtlCol="0">
            <a:noAutofit/>
          </a:bodyPr>
          <a:lstStyle/>
          <a:p>
            <a:r>
              <a:rPr lang="zh-CN" altLang="en-US" sz="2400" b="1" dirty="0">
                <a:solidFill>
                  <a:schemeClr val="accent1"/>
                </a:solidFill>
              </a:rPr>
              <a:t>论文的研究现状</a:t>
            </a:r>
          </a:p>
        </p:txBody>
      </p:sp>
      <p:sp>
        <p:nvSpPr>
          <p:cNvPr id="27" name="矩形 26">
            <a:extLst>
              <a:ext uri="{FF2B5EF4-FFF2-40B4-BE49-F238E27FC236}">
                <a16:creationId xmlns:a16="http://schemas.microsoft.com/office/drawing/2014/main" id="{529DC006-068D-48DD-A935-8A54D7364089}"/>
              </a:ext>
            </a:extLst>
          </p:cNvPr>
          <p:cNvSpPr/>
          <p:nvPr/>
        </p:nvSpPr>
        <p:spPr>
          <a:xfrm>
            <a:off x="695325"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76958"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矩形: 对角圆角 2">
            <a:extLst>
              <a:ext uri="{FF2B5EF4-FFF2-40B4-BE49-F238E27FC236}">
                <a16:creationId xmlns:a16="http://schemas.microsoft.com/office/drawing/2014/main" id="{180DAECA-9D86-4D9E-BF32-7F1EB28FA355}"/>
              </a:ext>
            </a:extLst>
          </p:cNvPr>
          <p:cNvSpPr/>
          <p:nvPr/>
        </p:nvSpPr>
        <p:spPr>
          <a:xfrm>
            <a:off x="1801456" y="1931180"/>
            <a:ext cx="1440000"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研究现状</a:t>
            </a:r>
            <a:r>
              <a:rPr lang="en-US" altLang="zh-CN" dirty="0"/>
              <a:t>1</a:t>
            </a:r>
            <a:endParaRPr lang="zh-CN" altLang="en-US" dirty="0"/>
          </a:p>
        </p:txBody>
      </p:sp>
      <p:sp>
        <p:nvSpPr>
          <p:cNvPr id="39" name="矩形 38">
            <a:extLst>
              <a:ext uri="{FF2B5EF4-FFF2-40B4-BE49-F238E27FC236}">
                <a16:creationId xmlns:a16="http://schemas.microsoft.com/office/drawing/2014/main" id="{AE48FE35-06DB-435B-97C2-C9BE9AEFD1F7}"/>
              </a:ext>
            </a:extLst>
          </p:cNvPr>
          <p:cNvSpPr/>
          <p:nvPr/>
        </p:nvSpPr>
        <p:spPr>
          <a:xfrm>
            <a:off x="3836814" y="4690551"/>
            <a:ext cx="7644780" cy="1497979"/>
          </a:xfrm>
          <a:prstGeom prst="rect">
            <a:avLst/>
          </a:prstGeom>
        </p:spPr>
        <p:txBody>
          <a:bodyPr wrap="square">
            <a:noAutofit/>
          </a:bodyPr>
          <a:lstStyle/>
          <a:p>
            <a:pPr algn="just">
              <a:lnSpc>
                <a:spcPct val="130000"/>
              </a:lnSpc>
            </a:pPr>
            <a:r>
              <a:rPr lang="zh-CN" altLang="en-US" dirty="0">
                <a:solidFill>
                  <a:schemeClr val="bg1"/>
                </a:solidFill>
                <a:latin typeface="+mn-ea"/>
              </a:rPr>
              <a:t>国家建设高水平大学公派研究生项目、国家级新工科研究与实践项目、基础学科拔尖学生培养计划</a:t>
            </a:r>
            <a:r>
              <a:rPr lang="en-US" altLang="zh-CN" dirty="0">
                <a:solidFill>
                  <a:schemeClr val="bg1"/>
                </a:solidFill>
                <a:latin typeface="+mn-ea"/>
              </a:rPr>
              <a:t>2.0</a:t>
            </a:r>
            <a:r>
              <a:rPr lang="zh-CN" altLang="en-US" dirty="0">
                <a:solidFill>
                  <a:schemeClr val="bg1"/>
                </a:solidFill>
                <a:latin typeface="+mn-ea"/>
              </a:rPr>
              <a:t>，是学位授权自主审核单位、国家级大学生创新创业训练计划。全国深化创新创业教育改革示范高校、一流网络安全学院建设示范项目高校、</a:t>
            </a:r>
            <a:endParaRPr lang="en-US" altLang="zh-CN" dirty="0">
              <a:solidFill>
                <a:schemeClr val="bg1"/>
              </a:solidFill>
              <a:latin typeface="+mn-ea"/>
            </a:endParaRPr>
          </a:p>
        </p:txBody>
      </p:sp>
      <p:sp>
        <p:nvSpPr>
          <p:cNvPr id="24" name="矩形 23">
            <a:extLst>
              <a:ext uri="{FF2B5EF4-FFF2-40B4-BE49-F238E27FC236}">
                <a16:creationId xmlns:a16="http://schemas.microsoft.com/office/drawing/2014/main" id="{91F3692E-5307-4CB0-8E2B-E659EC909F3E}"/>
              </a:ext>
            </a:extLst>
          </p:cNvPr>
          <p:cNvSpPr/>
          <p:nvPr/>
        </p:nvSpPr>
        <p:spPr>
          <a:xfrm>
            <a:off x="695324" y="4547696"/>
            <a:ext cx="3557876"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a:extLst>
              <a:ext uri="{FF2B5EF4-FFF2-40B4-BE49-F238E27FC236}">
                <a16:creationId xmlns:a16="http://schemas.microsoft.com/office/drawing/2014/main" id="{3B1846FE-2E47-4E97-A8EB-22ECC49C56BA}"/>
              </a:ext>
            </a:extLst>
          </p:cNvPr>
          <p:cNvSpPr/>
          <p:nvPr/>
        </p:nvSpPr>
        <p:spPr>
          <a:xfrm>
            <a:off x="804211" y="4547696"/>
            <a:ext cx="3340100" cy="149797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华中科技大学，是中华人民共和国教育部直属的综合性研究型全国重点大学、位列国家双一流计划。</a:t>
            </a:r>
            <a:endParaRPr lang="en-US" altLang="zh-CN" dirty="0">
              <a:solidFill>
                <a:schemeClr val="bg1"/>
              </a:solidFill>
              <a:latin typeface="+mn-ea"/>
            </a:endParaRPr>
          </a:p>
        </p:txBody>
      </p:sp>
      <p:sp>
        <p:nvSpPr>
          <p:cNvPr id="26" name="矩形 25">
            <a:extLst>
              <a:ext uri="{FF2B5EF4-FFF2-40B4-BE49-F238E27FC236}">
                <a16:creationId xmlns:a16="http://schemas.microsoft.com/office/drawing/2014/main" id="{3B0BEAFF-FC7B-489E-833C-F4A1454461AD}"/>
              </a:ext>
            </a:extLst>
          </p:cNvPr>
          <p:cNvSpPr/>
          <p:nvPr/>
        </p:nvSpPr>
        <p:spPr>
          <a:xfrm>
            <a:off x="4328174" y="4547696"/>
            <a:ext cx="3557876"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a:extLst>
              <a:ext uri="{FF2B5EF4-FFF2-40B4-BE49-F238E27FC236}">
                <a16:creationId xmlns:a16="http://schemas.microsoft.com/office/drawing/2014/main" id="{92DE5D9B-17BD-41A5-BD91-7D894E043847}"/>
              </a:ext>
            </a:extLst>
          </p:cNvPr>
          <p:cNvSpPr/>
          <p:nvPr/>
        </p:nvSpPr>
        <p:spPr>
          <a:xfrm>
            <a:off x="4437061" y="4547696"/>
            <a:ext cx="3340100" cy="149797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华中科技大学，是中华人民共和国教育部直属的综合性研究型全国重点大学、位列国家双一流计划。</a:t>
            </a:r>
            <a:endParaRPr lang="en-US" altLang="zh-CN" dirty="0">
              <a:solidFill>
                <a:schemeClr val="bg1"/>
              </a:solidFill>
              <a:latin typeface="+mn-ea"/>
            </a:endParaRPr>
          </a:p>
        </p:txBody>
      </p:sp>
      <p:sp>
        <p:nvSpPr>
          <p:cNvPr id="31" name="矩形 30">
            <a:extLst>
              <a:ext uri="{FF2B5EF4-FFF2-40B4-BE49-F238E27FC236}">
                <a16:creationId xmlns:a16="http://schemas.microsoft.com/office/drawing/2014/main" id="{8473A573-3C66-4FC1-AAC2-A73A56D69AC6}"/>
              </a:ext>
            </a:extLst>
          </p:cNvPr>
          <p:cNvSpPr/>
          <p:nvPr/>
        </p:nvSpPr>
        <p:spPr>
          <a:xfrm>
            <a:off x="7961024" y="4547696"/>
            <a:ext cx="3557876"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2" name="矩形 31">
            <a:extLst>
              <a:ext uri="{FF2B5EF4-FFF2-40B4-BE49-F238E27FC236}">
                <a16:creationId xmlns:a16="http://schemas.microsoft.com/office/drawing/2014/main" id="{B81ED356-3D04-4C8D-9C86-F9FC285BC49B}"/>
              </a:ext>
            </a:extLst>
          </p:cNvPr>
          <p:cNvSpPr/>
          <p:nvPr/>
        </p:nvSpPr>
        <p:spPr>
          <a:xfrm>
            <a:off x="8069911" y="4547696"/>
            <a:ext cx="3340100" cy="149797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华中科技大学，是中华人民共和国教育部直属的综合性研究型全国重点大学、位列国家双一流计划。</a:t>
            </a:r>
            <a:endParaRPr lang="en-US" altLang="zh-CN" dirty="0">
              <a:solidFill>
                <a:schemeClr val="bg1"/>
              </a:solidFill>
              <a:latin typeface="+mn-ea"/>
            </a:endParaRPr>
          </a:p>
        </p:txBody>
      </p:sp>
      <p:sp>
        <p:nvSpPr>
          <p:cNvPr id="37" name="矩形: 对角圆角 36">
            <a:extLst>
              <a:ext uri="{FF2B5EF4-FFF2-40B4-BE49-F238E27FC236}">
                <a16:creationId xmlns:a16="http://schemas.microsoft.com/office/drawing/2014/main" id="{385710AB-8B6D-4DFB-AAD7-2AF34DC3F47C}"/>
              </a:ext>
            </a:extLst>
          </p:cNvPr>
          <p:cNvSpPr/>
          <p:nvPr/>
        </p:nvSpPr>
        <p:spPr>
          <a:xfrm>
            <a:off x="5387111" y="1931180"/>
            <a:ext cx="1440000"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研究现状</a:t>
            </a:r>
            <a:r>
              <a:rPr lang="en-US" altLang="zh-CN" dirty="0"/>
              <a:t>2</a:t>
            </a:r>
            <a:endParaRPr lang="zh-CN" altLang="en-US" dirty="0"/>
          </a:p>
        </p:txBody>
      </p:sp>
      <p:sp>
        <p:nvSpPr>
          <p:cNvPr id="38" name="矩形: 对角圆角 37">
            <a:extLst>
              <a:ext uri="{FF2B5EF4-FFF2-40B4-BE49-F238E27FC236}">
                <a16:creationId xmlns:a16="http://schemas.microsoft.com/office/drawing/2014/main" id="{2FA751A6-DE4F-49EE-94BC-C38C746514AA}"/>
              </a:ext>
            </a:extLst>
          </p:cNvPr>
          <p:cNvSpPr/>
          <p:nvPr/>
        </p:nvSpPr>
        <p:spPr>
          <a:xfrm>
            <a:off x="9044194" y="1931180"/>
            <a:ext cx="1440000"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研究现状</a:t>
            </a:r>
            <a:r>
              <a:rPr lang="en-US" altLang="zh-CN" dirty="0"/>
              <a:t>3</a:t>
            </a:r>
            <a:endParaRPr lang="zh-CN" altLang="en-US" dirty="0"/>
          </a:p>
        </p:txBody>
      </p:sp>
      <p:cxnSp>
        <p:nvCxnSpPr>
          <p:cNvPr id="40" name="直接连接符 39">
            <a:extLst>
              <a:ext uri="{FF2B5EF4-FFF2-40B4-BE49-F238E27FC236}">
                <a16:creationId xmlns:a16="http://schemas.microsoft.com/office/drawing/2014/main" id="{94B6884D-C224-4285-8A3A-8979470B303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D3FD7D58-7864-45E4-9E1B-5817CCBDB2D2}"/>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a:extLst>
              <a:ext uri="{FF2B5EF4-FFF2-40B4-BE49-F238E27FC236}">
                <a16:creationId xmlns:a16="http://schemas.microsoft.com/office/drawing/2014/main" id="{82CFD66B-A86A-44B9-AD2C-A28477103826}"/>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4860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14B244D8-3194-4F3B-82EA-E1DC7CD90DEE}"/>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4350" y="1365094"/>
            <a:ext cx="2031325" cy="461665"/>
          </a:xfrm>
          <a:prstGeom prst="rect">
            <a:avLst/>
          </a:prstGeom>
          <a:noFill/>
        </p:spPr>
        <p:txBody>
          <a:bodyPr wrap="none" rtlCol="0">
            <a:noAutofit/>
          </a:bodyPr>
          <a:lstStyle/>
          <a:p>
            <a:r>
              <a:rPr lang="zh-CN" altLang="en-US" sz="2400" b="1" dirty="0">
                <a:solidFill>
                  <a:schemeClr val="accent1"/>
                </a:solidFill>
              </a:rPr>
              <a:t>研究现状总结</a:t>
            </a:r>
          </a:p>
        </p:txBody>
      </p:sp>
      <p:sp>
        <p:nvSpPr>
          <p:cNvPr id="27" name="矩形 26">
            <a:extLst>
              <a:ext uri="{FF2B5EF4-FFF2-40B4-BE49-F238E27FC236}">
                <a16:creationId xmlns:a16="http://schemas.microsoft.com/office/drawing/2014/main" id="{529DC006-068D-48DD-A935-8A54D7364089}"/>
              </a:ext>
            </a:extLst>
          </p:cNvPr>
          <p:cNvSpPr/>
          <p:nvPr/>
        </p:nvSpPr>
        <p:spPr>
          <a:xfrm>
            <a:off x="695325"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76958"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9">
            <a:extLst>
              <a:ext uri="{FF2B5EF4-FFF2-40B4-BE49-F238E27FC236}">
                <a16:creationId xmlns:a16="http://schemas.microsoft.com/office/drawing/2014/main" id="{E233EEFD-5AB3-417D-AD08-F754242C719A}"/>
              </a:ext>
            </a:extLst>
          </p:cNvPr>
          <p:cNvSpPr/>
          <p:nvPr/>
        </p:nvSpPr>
        <p:spPr>
          <a:xfrm>
            <a:off x="695324" y="2338505"/>
            <a:ext cx="10839453"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a:extLst>
              <a:ext uri="{FF2B5EF4-FFF2-40B4-BE49-F238E27FC236}">
                <a16:creationId xmlns:a16="http://schemas.microsoft.com/office/drawing/2014/main" id="{5EF9FADA-4384-4A7F-AE63-46D157FDA7CD}"/>
              </a:ext>
            </a:extLst>
          </p:cNvPr>
          <p:cNvSpPr/>
          <p:nvPr/>
        </p:nvSpPr>
        <p:spPr>
          <a:xfrm>
            <a:off x="842033" y="2623003"/>
            <a:ext cx="10611758" cy="111798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a:t>
            </a:r>
            <a:r>
              <a:rPr lang="en-US" altLang="zh-CN" dirty="0">
                <a:solidFill>
                  <a:schemeClr val="bg1"/>
                </a:solidFill>
                <a:latin typeface="+mn-ea"/>
              </a:rPr>
              <a:t>“985</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a:t>
            </a:r>
            <a:r>
              <a:rPr lang="en-US" altLang="zh-CN" dirty="0">
                <a:solidFill>
                  <a:schemeClr val="bg1"/>
                </a:solidFill>
                <a:latin typeface="+mn-ea"/>
              </a:rPr>
              <a:t>“211</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、入选</a:t>
            </a:r>
            <a:r>
              <a:rPr lang="en-US" altLang="zh-CN" dirty="0">
                <a:solidFill>
                  <a:schemeClr val="bg1"/>
                </a:solidFill>
                <a:latin typeface="+mn-ea"/>
              </a:rPr>
              <a:t>“</a:t>
            </a:r>
            <a:r>
              <a:rPr lang="zh-CN" altLang="en-US" dirty="0">
                <a:solidFill>
                  <a:schemeClr val="bg1"/>
                </a:solidFill>
                <a:latin typeface="+mn-ea"/>
              </a:rPr>
              <a:t>强基计划</a:t>
            </a:r>
            <a:r>
              <a:rPr lang="en-US" altLang="zh-CN" dirty="0">
                <a:solidFill>
                  <a:schemeClr val="bg1"/>
                </a:solidFill>
                <a:latin typeface="+mn-ea"/>
              </a:rPr>
              <a:t>”</a:t>
            </a:r>
            <a:r>
              <a:rPr lang="zh-CN" altLang="en-US" dirty="0">
                <a:solidFill>
                  <a:schemeClr val="bg1"/>
                </a:solidFill>
                <a:latin typeface="+mn-ea"/>
              </a:rPr>
              <a:t> 卓越工程师教育培养计划、卓越医生教育培养计划、国家大学生创新性实验计划、国家级大学生创新创业训练计划。</a:t>
            </a:r>
            <a:endParaRPr lang="en-US" altLang="zh-CN" dirty="0">
              <a:solidFill>
                <a:schemeClr val="bg1"/>
              </a:solidFill>
              <a:latin typeface="+mn-ea"/>
            </a:endParaRPr>
          </a:p>
        </p:txBody>
      </p:sp>
      <p:sp>
        <p:nvSpPr>
          <p:cNvPr id="3" name="矩形: 对角圆角 2">
            <a:extLst>
              <a:ext uri="{FF2B5EF4-FFF2-40B4-BE49-F238E27FC236}">
                <a16:creationId xmlns:a16="http://schemas.microsoft.com/office/drawing/2014/main" id="{180DAECA-9D86-4D9E-BF32-7F1EB28FA355}"/>
              </a:ext>
            </a:extLst>
          </p:cNvPr>
          <p:cNvSpPr/>
          <p:nvPr/>
        </p:nvSpPr>
        <p:spPr>
          <a:xfrm>
            <a:off x="979694" y="2009655"/>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国外的研究总结</a:t>
            </a:r>
          </a:p>
        </p:txBody>
      </p:sp>
      <p:sp>
        <p:nvSpPr>
          <p:cNvPr id="22" name="矩形 21">
            <a:extLst>
              <a:ext uri="{FF2B5EF4-FFF2-40B4-BE49-F238E27FC236}">
                <a16:creationId xmlns:a16="http://schemas.microsoft.com/office/drawing/2014/main" id="{FE15D401-F37D-426F-B898-1CE9A5A039C9}"/>
              </a:ext>
            </a:extLst>
          </p:cNvPr>
          <p:cNvSpPr/>
          <p:nvPr/>
        </p:nvSpPr>
        <p:spPr>
          <a:xfrm>
            <a:off x="695324" y="4493266"/>
            <a:ext cx="10839453"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对角圆角 22">
            <a:extLst>
              <a:ext uri="{FF2B5EF4-FFF2-40B4-BE49-F238E27FC236}">
                <a16:creationId xmlns:a16="http://schemas.microsoft.com/office/drawing/2014/main" id="{4C0004BB-C4DF-493F-8E0A-C6C722F8060F}"/>
              </a:ext>
            </a:extLst>
          </p:cNvPr>
          <p:cNvSpPr/>
          <p:nvPr/>
        </p:nvSpPr>
        <p:spPr>
          <a:xfrm>
            <a:off x="979694" y="4164416"/>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国内的研究总结</a:t>
            </a:r>
          </a:p>
        </p:txBody>
      </p:sp>
      <p:sp>
        <p:nvSpPr>
          <p:cNvPr id="24" name="矩形 23">
            <a:extLst>
              <a:ext uri="{FF2B5EF4-FFF2-40B4-BE49-F238E27FC236}">
                <a16:creationId xmlns:a16="http://schemas.microsoft.com/office/drawing/2014/main" id="{FE812F75-8C1A-4121-B3AD-F9DBD7459EB1}"/>
              </a:ext>
            </a:extLst>
          </p:cNvPr>
          <p:cNvSpPr/>
          <p:nvPr/>
        </p:nvSpPr>
        <p:spPr>
          <a:xfrm>
            <a:off x="842033" y="4824481"/>
            <a:ext cx="10611758" cy="111798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a:t>
            </a:r>
            <a:r>
              <a:rPr lang="en-US" altLang="zh-CN" dirty="0">
                <a:solidFill>
                  <a:schemeClr val="bg1"/>
                </a:solidFill>
                <a:latin typeface="+mn-ea"/>
              </a:rPr>
              <a:t>“985</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a:t>
            </a:r>
            <a:r>
              <a:rPr lang="en-US" altLang="zh-CN" dirty="0">
                <a:solidFill>
                  <a:schemeClr val="bg1"/>
                </a:solidFill>
                <a:latin typeface="+mn-ea"/>
              </a:rPr>
              <a:t>“211</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、入选</a:t>
            </a:r>
            <a:r>
              <a:rPr lang="en-US" altLang="zh-CN" dirty="0">
                <a:solidFill>
                  <a:schemeClr val="bg1"/>
                </a:solidFill>
                <a:latin typeface="+mn-ea"/>
              </a:rPr>
              <a:t>“</a:t>
            </a:r>
            <a:r>
              <a:rPr lang="zh-CN" altLang="en-US" dirty="0">
                <a:solidFill>
                  <a:schemeClr val="bg1"/>
                </a:solidFill>
                <a:latin typeface="+mn-ea"/>
              </a:rPr>
              <a:t>强基计划</a:t>
            </a:r>
            <a:r>
              <a:rPr lang="en-US" altLang="zh-CN" dirty="0">
                <a:solidFill>
                  <a:schemeClr val="bg1"/>
                </a:solidFill>
                <a:latin typeface="+mn-ea"/>
              </a:rPr>
              <a:t>”</a:t>
            </a:r>
            <a:r>
              <a:rPr lang="zh-CN" altLang="en-US" dirty="0">
                <a:solidFill>
                  <a:schemeClr val="bg1"/>
                </a:solidFill>
                <a:latin typeface="+mn-ea"/>
              </a:rPr>
              <a:t> 卓越工程师教育培养计划、卓越医生教育培养计划、国家大学生创新性实验计划、国家级大学生创新创业训练计划。</a:t>
            </a:r>
            <a:endParaRPr lang="en-US" altLang="zh-CN" dirty="0">
              <a:solidFill>
                <a:schemeClr val="bg1"/>
              </a:solidFill>
              <a:latin typeface="+mn-ea"/>
            </a:endParaRPr>
          </a:p>
        </p:txBody>
      </p:sp>
      <p:cxnSp>
        <p:nvCxnSpPr>
          <p:cNvPr id="30" name="直接连接符 29">
            <a:extLst>
              <a:ext uri="{FF2B5EF4-FFF2-40B4-BE49-F238E27FC236}">
                <a16:creationId xmlns:a16="http://schemas.microsoft.com/office/drawing/2014/main" id="{52D9879D-32AC-43F6-9B5A-E8FDED3D10C4}"/>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EE3F8668-A424-44E7-8907-2354F798942E}"/>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BAA74232-A188-41F9-9FCB-537C4DF65CAF}"/>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928896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C033401A-A956-4E0E-A8BB-ADFA06896CE5}"/>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4350" y="1365094"/>
            <a:ext cx="3262432" cy="461665"/>
          </a:xfrm>
          <a:prstGeom prst="rect">
            <a:avLst/>
          </a:prstGeom>
          <a:noFill/>
        </p:spPr>
        <p:txBody>
          <a:bodyPr wrap="none" rtlCol="0">
            <a:noAutofit/>
          </a:bodyPr>
          <a:lstStyle/>
          <a:p>
            <a:r>
              <a:rPr lang="zh-CN" altLang="en-US" sz="2400" b="1" dirty="0">
                <a:solidFill>
                  <a:schemeClr val="accent1"/>
                </a:solidFill>
              </a:rPr>
              <a:t>论文的研究背景及对象</a:t>
            </a:r>
          </a:p>
        </p:txBody>
      </p:sp>
      <p:sp>
        <p:nvSpPr>
          <p:cNvPr id="27" name="矩形 26">
            <a:extLst>
              <a:ext uri="{FF2B5EF4-FFF2-40B4-BE49-F238E27FC236}">
                <a16:creationId xmlns:a16="http://schemas.microsoft.com/office/drawing/2014/main" id="{529DC006-068D-48DD-A935-8A54D7364089}"/>
              </a:ext>
            </a:extLst>
          </p:cNvPr>
          <p:cNvSpPr/>
          <p:nvPr/>
        </p:nvSpPr>
        <p:spPr>
          <a:xfrm>
            <a:off x="695325"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76958"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矩形: 对角圆角 2">
            <a:extLst>
              <a:ext uri="{FF2B5EF4-FFF2-40B4-BE49-F238E27FC236}">
                <a16:creationId xmlns:a16="http://schemas.microsoft.com/office/drawing/2014/main" id="{180DAECA-9D86-4D9E-BF32-7F1EB28FA355}"/>
              </a:ext>
            </a:extLst>
          </p:cNvPr>
          <p:cNvSpPr/>
          <p:nvPr/>
        </p:nvSpPr>
        <p:spPr>
          <a:xfrm>
            <a:off x="695325" y="2026456"/>
            <a:ext cx="1334548"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研究对象</a:t>
            </a:r>
          </a:p>
        </p:txBody>
      </p:sp>
      <p:sp>
        <p:nvSpPr>
          <p:cNvPr id="39" name="矩形 38">
            <a:extLst>
              <a:ext uri="{FF2B5EF4-FFF2-40B4-BE49-F238E27FC236}">
                <a16:creationId xmlns:a16="http://schemas.microsoft.com/office/drawing/2014/main" id="{AE48FE35-06DB-435B-97C2-C9BE9AEFD1F7}"/>
              </a:ext>
            </a:extLst>
          </p:cNvPr>
          <p:cNvSpPr/>
          <p:nvPr/>
        </p:nvSpPr>
        <p:spPr>
          <a:xfrm>
            <a:off x="3836814" y="4636121"/>
            <a:ext cx="7644780" cy="1497979"/>
          </a:xfrm>
          <a:prstGeom prst="rect">
            <a:avLst/>
          </a:prstGeom>
        </p:spPr>
        <p:txBody>
          <a:bodyPr wrap="square">
            <a:noAutofit/>
          </a:bodyPr>
          <a:lstStyle/>
          <a:p>
            <a:pPr algn="just">
              <a:lnSpc>
                <a:spcPct val="130000"/>
              </a:lnSpc>
            </a:pPr>
            <a:r>
              <a:rPr lang="zh-CN" altLang="en-US" dirty="0">
                <a:solidFill>
                  <a:schemeClr val="bg1"/>
                </a:solidFill>
                <a:latin typeface="+mn-ea"/>
              </a:rPr>
              <a:t>国家建设高水平大学公派研究生项目、国家级新工科研究与实践项目、基础学科拔尖学生培养计划</a:t>
            </a:r>
            <a:r>
              <a:rPr lang="en-US" altLang="zh-CN" dirty="0">
                <a:solidFill>
                  <a:schemeClr val="bg1"/>
                </a:solidFill>
                <a:latin typeface="+mn-ea"/>
              </a:rPr>
              <a:t>2.0</a:t>
            </a:r>
            <a:r>
              <a:rPr lang="zh-CN" altLang="en-US" dirty="0">
                <a:solidFill>
                  <a:schemeClr val="bg1"/>
                </a:solidFill>
                <a:latin typeface="+mn-ea"/>
              </a:rPr>
              <a:t>，是学位授权自主审核单位、国家级大学生创新创业训练计划。全国深化创新创业教育改革示范高校、一流网络安全学院建设示范项目高校、</a:t>
            </a:r>
            <a:endParaRPr lang="en-US" altLang="zh-CN" dirty="0">
              <a:solidFill>
                <a:schemeClr val="bg1"/>
              </a:solidFill>
              <a:latin typeface="+mn-ea"/>
            </a:endParaRPr>
          </a:p>
        </p:txBody>
      </p:sp>
      <p:pic>
        <p:nvPicPr>
          <p:cNvPr id="22" name="图片 21">
            <a:extLst>
              <a:ext uri="{FF2B5EF4-FFF2-40B4-BE49-F238E27FC236}">
                <a16:creationId xmlns:a16="http://schemas.microsoft.com/office/drawing/2014/main" id="{49E43406-4427-4C4D-B2B6-2F02B31D70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8019" y="2026456"/>
            <a:ext cx="6150881" cy="4107644"/>
          </a:xfrm>
          <a:prstGeom prst="rect">
            <a:avLst/>
          </a:prstGeom>
        </p:spPr>
      </p:pic>
      <p:sp>
        <p:nvSpPr>
          <p:cNvPr id="23" name="矩形: 对角圆角 22">
            <a:extLst>
              <a:ext uri="{FF2B5EF4-FFF2-40B4-BE49-F238E27FC236}">
                <a16:creationId xmlns:a16="http://schemas.microsoft.com/office/drawing/2014/main" id="{E4C67489-BD0D-491F-B895-F6F333694978}"/>
              </a:ext>
            </a:extLst>
          </p:cNvPr>
          <p:cNvSpPr/>
          <p:nvPr/>
        </p:nvSpPr>
        <p:spPr>
          <a:xfrm>
            <a:off x="695325" y="4181882"/>
            <a:ext cx="1334548"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研究方法</a:t>
            </a:r>
          </a:p>
        </p:txBody>
      </p:sp>
      <p:sp>
        <p:nvSpPr>
          <p:cNvPr id="24" name="矩形 23">
            <a:extLst>
              <a:ext uri="{FF2B5EF4-FFF2-40B4-BE49-F238E27FC236}">
                <a16:creationId xmlns:a16="http://schemas.microsoft.com/office/drawing/2014/main" id="{F1EABC44-0056-459C-882F-2C4E24362E5C}"/>
              </a:ext>
            </a:extLst>
          </p:cNvPr>
          <p:cNvSpPr/>
          <p:nvPr/>
        </p:nvSpPr>
        <p:spPr>
          <a:xfrm>
            <a:off x="695325" y="2422255"/>
            <a:ext cx="4398736" cy="1518994"/>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24">
            <a:extLst>
              <a:ext uri="{FF2B5EF4-FFF2-40B4-BE49-F238E27FC236}">
                <a16:creationId xmlns:a16="http://schemas.microsoft.com/office/drawing/2014/main" id="{ECB0AF15-5828-4F66-B8FE-2063D9236424}"/>
              </a:ext>
            </a:extLst>
          </p:cNvPr>
          <p:cNvSpPr/>
          <p:nvPr/>
        </p:nvSpPr>
        <p:spPr>
          <a:xfrm>
            <a:off x="695325" y="4575070"/>
            <a:ext cx="4398736" cy="1559027"/>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6" name="矩形 25">
            <a:extLst>
              <a:ext uri="{FF2B5EF4-FFF2-40B4-BE49-F238E27FC236}">
                <a16:creationId xmlns:a16="http://schemas.microsoft.com/office/drawing/2014/main" id="{E3606DBF-D3B7-4B91-B468-59299C2B3173}"/>
              </a:ext>
            </a:extLst>
          </p:cNvPr>
          <p:cNvSpPr/>
          <p:nvPr/>
        </p:nvSpPr>
        <p:spPr>
          <a:xfrm>
            <a:off x="842033" y="4796233"/>
            <a:ext cx="4130705" cy="1137106"/>
          </a:xfrm>
          <a:prstGeom prst="rect">
            <a:avLst/>
          </a:prstGeom>
        </p:spPr>
        <p:txBody>
          <a:bodyPr wrap="square">
            <a:noAutofit/>
          </a:bodyPr>
          <a:lstStyle/>
          <a:p>
            <a:pPr>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30" name="矩形: 对角圆角 29">
            <a:extLst>
              <a:ext uri="{FF2B5EF4-FFF2-40B4-BE49-F238E27FC236}">
                <a16:creationId xmlns:a16="http://schemas.microsoft.com/office/drawing/2014/main" id="{63C80BE1-2F7A-45D9-A8BE-FBA524FD9BDE}"/>
              </a:ext>
            </a:extLst>
          </p:cNvPr>
          <p:cNvSpPr/>
          <p:nvPr/>
        </p:nvSpPr>
        <p:spPr>
          <a:xfrm>
            <a:off x="5368019" y="1630456"/>
            <a:ext cx="1944000"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研究内容及模型</a:t>
            </a:r>
          </a:p>
        </p:txBody>
      </p:sp>
      <p:sp>
        <p:nvSpPr>
          <p:cNvPr id="31" name="矩形 30">
            <a:extLst>
              <a:ext uri="{FF2B5EF4-FFF2-40B4-BE49-F238E27FC236}">
                <a16:creationId xmlns:a16="http://schemas.microsoft.com/office/drawing/2014/main" id="{03FCBD03-177E-442F-BD38-52A4ACB3975E}"/>
              </a:ext>
            </a:extLst>
          </p:cNvPr>
          <p:cNvSpPr/>
          <p:nvPr/>
        </p:nvSpPr>
        <p:spPr>
          <a:xfrm>
            <a:off x="842033" y="2589597"/>
            <a:ext cx="4130705" cy="1137106"/>
          </a:xfrm>
          <a:prstGeom prst="rect">
            <a:avLst/>
          </a:prstGeom>
        </p:spPr>
        <p:txBody>
          <a:bodyPr wrap="square">
            <a:noAutofit/>
          </a:bodyPr>
          <a:lstStyle/>
          <a:p>
            <a:pPr>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cxnSp>
        <p:nvCxnSpPr>
          <p:cNvPr id="32" name="直接连接符 31">
            <a:extLst>
              <a:ext uri="{FF2B5EF4-FFF2-40B4-BE49-F238E27FC236}">
                <a16:creationId xmlns:a16="http://schemas.microsoft.com/office/drawing/2014/main" id="{2D0163F3-2DA0-4219-99D0-970DDB15F08D}"/>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CCE723AD-E60D-43F6-8064-B25939406C1B}"/>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2CDA8D10-25E9-40D7-A5EA-7BE6C0871D59}"/>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21350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a:extLst>
              <a:ext uri="{FF2B5EF4-FFF2-40B4-BE49-F238E27FC236}">
                <a16:creationId xmlns:a16="http://schemas.microsoft.com/office/drawing/2014/main" id="{F3056A60-5EDF-4F23-A509-CD664A87BBE9}"/>
              </a:ext>
            </a:extLst>
          </p:cNvPr>
          <p:cNvSpPr>
            <a:spLocks noGrp="1"/>
          </p:cNvSpPr>
          <p:nvPr>
            <p:ph type="body" sz="quarter" idx="10"/>
          </p:nvPr>
        </p:nvSpPr>
        <p:spPr/>
        <p:txBody>
          <a:bodyPr/>
          <a:lstStyle/>
          <a:p>
            <a:r>
              <a:rPr lang="en-US" altLang="zh-CN" dirty="0"/>
              <a:t>02 </a:t>
            </a:r>
            <a:r>
              <a:rPr lang="zh-CN" altLang="en-US" dirty="0"/>
              <a:t>模型的建立</a:t>
            </a:r>
          </a:p>
        </p:txBody>
      </p:sp>
    </p:spTree>
    <p:extLst>
      <p:ext uri="{BB962C8B-B14F-4D97-AF65-F5344CB8AC3E}">
        <p14:creationId xmlns:p14="http://schemas.microsoft.com/office/powerpoint/2010/main" val="34407365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C6AF036D-35E8-4636-9133-C9356CEA83A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4350" y="1365094"/>
            <a:ext cx="2646878" cy="461665"/>
          </a:xfrm>
          <a:prstGeom prst="rect">
            <a:avLst/>
          </a:prstGeom>
          <a:noFill/>
        </p:spPr>
        <p:txBody>
          <a:bodyPr wrap="none" rtlCol="0">
            <a:noAutofit/>
          </a:bodyPr>
          <a:lstStyle/>
          <a:p>
            <a:r>
              <a:rPr lang="zh-CN" altLang="en-US" sz="2400" b="1" dirty="0">
                <a:solidFill>
                  <a:schemeClr val="accent1"/>
                </a:solidFill>
              </a:rPr>
              <a:t>模型建立步骤分析</a:t>
            </a:r>
          </a:p>
        </p:txBody>
      </p:sp>
      <p:sp>
        <p:nvSpPr>
          <p:cNvPr id="27" name="矩形 26">
            <a:extLst>
              <a:ext uri="{FF2B5EF4-FFF2-40B4-BE49-F238E27FC236}">
                <a16:creationId xmlns:a16="http://schemas.microsoft.com/office/drawing/2014/main" id="{529DC006-068D-48DD-A935-8A54D7364089}"/>
              </a:ext>
            </a:extLst>
          </p:cNvPr>
          <p:cNvSpPr/>
          <p:nvPr/>
        </p:nvSpPr>
        <p:spPr>
          <a:xfrm>
            <a:off x="695325"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76958"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32" name="直接连接符 31">
            <a:extLst>
              <a:ext uri="{FF2B5EF4-FFF2-40B4-BE49-F238E27FC236}">
                <a16:creationId xmlns:a16="http://schemas.microsoft.com/office/drawing/2014/main" id="{2297BE73-FE71-4375-ABA4-DFF5DAADADE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9225B89-0E61-4709-87B1-AFB950F6C2B3}"/>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9CDD3C9-0A65-45FB-A4FC-C8694A187A32}"/>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箭头: V 形 28">
            <a:extLst>
              <a:ext uri="{FF2B5EF4-FFF2-40B4-BE49-F238E27FC236}">
                <a16:creationId xmlns:a16="http://schemas.microsoft.com/office/drawing/2014/main" id="{BD216B88-BA4C-45F4-B1FA-81C139BE5847}"/>
              </a:ext>
            </a:extLst>
          </p:cNvPr>
          <p:cNvSpPr/>
          <p:nvPr/>
        </p:nvSpPr>
        <p:spPr>
          <a:xfrm>
            <a:off x="7644675" y="3167681"/>
            <a:ext cx="3852000" cy="1648814"/>
          </a:xfrm>
          <a:prstGeom prst="chevron">
            <a:avLst>
              <a:gd name="adj" fmla="val 40152"/>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b="1" dirty="0">
              <a:solidFill>
                <a:schemeClr val="bg1"/>
              </a:solidFill>
            </a:endParaRPr>
          </a:p>
        </p:txBody>
      </p:sp>
      <p:sp>
        <p:nvSpPr>
          <p:cNvPr id="35" name="箭头: V 形 34">
            <a:extLst>
              <a:ext uri="{FF2B5EF4-FFF2-40B4-BE49-F238E27FC236}">
                <a16:creationId xmlns:a16="http://schemas.microsoft.com/office/drawing/2014/main" id="{6F20A0C4-5A5D-435B-9256-CA390F4A2016}"/>
              </a:ext>
            </a:extLst>
          </p:cNvPr>
          <p:cNvSpPr/>
          <p:nvPr/>
        </p:nvSpPr>
        <p:spPr>
          <a:xfrm>
            <a:off x="714050" y="3167681"/>
            <a:ext cx="3852000" cy="1648814"/>
          </a:xfrm>
          <a:prstGeom prst="chevron">
            <a:avLst>
              <a:gd name="adj" fmla="val 40152"/>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b="1" dirty="0">
              <a:solidFill>
                <a:schemeClr val="bg1"/>
              </a:solidFill>
            </a:endParaRPr>
          </a:p>
        </p:txBody>
      </p:sp>
      <p:sp>
        <p:nvSpPr>
          <p:cNvPr id="36" name="箭头: V 形 35">
            <a:extLst>
              <a:ext uri="{FF2B5EF4-FFF2-40B4-BE49-F238E27FC236}">
                <a16:creationId xmlns:a16="http://schemas.microsoft.com/office/drawing/2014/main" id="{3AE73782-B08A-462A-82FC-DA9BCC9ED965}"/>
              </a:ext>
            </a:extLst>
          </p:cNvPr>
          <p:cNvSpPr/>
          <p:nvPr/>
        </p:nvSpPr>
        <p:spPr>
          <a:xfrm>
            <a:off x="4179363" y="3167681"/>
            <a:ext cx="3852000" cy="1648814"/>
          </a:xfrm>
          <a:prstGeom prst="chevron">
            <a:avLst>
              <a:gd name="adj" fmla="val 4015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2800" b="1" dirty="0">
              <a:solidFill>
                <a:schemeClr val="bg1"/>
              </a:solidFill>
            </a:endParaRPr>
          </a:p>
        </p:txBody>
      </p:sp>
      <p:cxnSp>
        <p:nvCxnSpPr>
          <p:cNvPr id="37" name="直接连接符 36">
            <a:extLst>
              <a:ext uri="{FF2B5EF4-FFF2-40B4-BE49-F238E27FC236}">
                <a16:creationId xmlns:a16="http://schemas.microsoft.com/office/drawing/2014/main" id="{BA2B66A5-99FF-4477-B6D4-BD796752514E}"/>
              </a:ext>
            </a:extLst>
          </p:cNvPr>
          <p:cNvCxnSpPr>
            <a:cxnSpLocks/>
          </p:cNvCxnSpPr>
          <p:nvPr/>
        </p:nvCxnSpPr>
        <p:spPr>
          <a:xfrm flipH="1">
            <a:off x="4027095" y="4003832"/>
            <a:ext cx="659711" cy="8235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A8A6F4CB-106B-4337-8FF9-352C2BAF7BAA}"/>
              </a:ext>
            </a:extLst>
          </p:cNvPr>
          <p:cNvCxnSpPr>
            <a:cxnSpLocks/>
          </p:cNvCxnSpPr>
          <p:nvPr/>
        </p:nvCxnSpPr>
        <p:spPr>
          <a:xfrm flipH="1" flipV="1">
            <a:off x="4024299" y="3165130"/>
            <a:ext cx="671816" cy="83870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文本框 39">
            <a:extLst>
              <a:ext uri="{FF2B5EF4-FFF2-40B4-BE49-F238E27FC236}">
                <a16:creationId xmlns:a16="http://schemas.microsoft.com/office/drawing/2014/main" id="{CD1D38A8-137C-45CC-A491-D822F3496066}"/>
              </a:ext>
            </a:extLst>
          </p:cNvPr>
          <p:cNvSpPr txBox="1"/>
          <p:nvPr/>
        </p:nvSpPr>
        <p:spPr>
          <a:xfrm>
            <a:off x="2068969" y="4013200"/>
            <a:ext cx="1620957" cy="523220"/>
          </a:xfrm>
          <a:prstGeom prst="rect">
            <a:avLst/>
          </a:prstGeom>
          <a:noFill/>
        </p:spPr>
        <p:txBody>
          <a:bodyPr wrap="none" rtlCol="0">
            <a:noAutofit/>
          </a:bodyPr>
          <a:lstStyle/>
          <a:p>
            <a:r>
              <a:rPr lang="zh-CN" altLang="en-US" sz="2800" b="1" dirty="0">
                <a:solidFill>
                  <a:schemeClr val="bg1"/>
                </a:solidFill>
              </a:rPr>
              <a:t>研究过程</a:t>
            </a:r>
          </a:p>
        </p:txBody>
      </p:sp>
      <p:sp>
        <p:nvSpPr>
          <p:cNvPr id="41" name="文本框 40">
            <a:extLst>
              <a:ext uri="{FF2B5EF4-FFF2-40B4-BE49-F238E27FC236}">
                <a16:creationId xmlns:a16="http://schemas.microsoft.com/office/drawing/2014/main" id="{377DF89D-BD1D-46A9-8063-636E688ABF64}"/>
              </a:ext>
            </a:extLst>
          </p:cNvPr>
          <p:cNvSpPr txBox="1"/>
          <p:nvPr/>
        </p:nvSpPr>
        <p:spPr>
          <a:xfrm>
            <a:off x="2068969" y="3384272"/>
            <a:ext cx="1210588" cy="707886"/>
          </a:xfrm>
          <a:prstGeom prst="rect">
            <a:avLst/>
          </a:prstGeom>
          <a:noFill/>
        </p:spPr>
        <p:txBody>
          <a:bodyPr wrap="none" rtlCol="0">
            <a:noAutofit/>
          </a:bodyPr>
          <a:lstStyle/>
          <a:p>
            <a:r>
              <a:rPr lang="zh-CN" altLang="en-US" sz="4000" b="1" dirty="0">
                <a:solidFill>
                  <a:schemeClr val="bg1"/>
                </a:solidFill>
              </a:rPr>
              <a:t>分析</a:t>
            </a:r>
          </a:p>
        </p:txBody>
      </p:sp>
      <p:sp>
        <p:nvSpPr>
          <p:cNvPr id="42" name="椭圆 41">
            <a:extLst>
              <a:ext uri="{FF2B5EF4-FFF2-40B4-BE49-F238E27FC236}">
                <a16:creationId xmlns:a16="http://schemas.microsoft.com/office/drawing/2014/main" id="{C200AD16-CF15-492F-A7DD-EF872DD12FC8}"/>
              </a:ext>
            </a:extLst>
          </p:cNvPr>
          <p:cNvSpPr/>
          <p:nvPr/>
        </p:nvSpPr>
        <p:spPr>
          <a:xfrm>
            <a:off x="2160990" y="2574696"/>
            <a:ext cx="718457" cy="718457"/>
          </a:xfrm>
          <a:prstGeom prst="ellipse">
            <a:avLst/>
          </a:prstGeom>
          <a:solidFill>
            <a:schemeClr val="accent2">
              <a:lumMod val="75000"/>
            </a:schemeClr>
          </a:solidFill>
          <a:ln>
            <a:gradFill>
              <a:gsLst>
                <a:gs pos="100000">
                  <a:schemeClr val="accent1"/>
                </a:gs>
                <a:gs pos="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000" dirty="0"/>
              <a:t>01</a:t>
            </a:r>
            <a:endParaRPr lang="zh-CN" altLang="en-US" sz="2000" dirty="0"/>
          </a:p>
        </p:txBody>
      </p:sp>
      <p:sp>
        <p:nvSpPr>
          <p:cNvPr id="43" name="文本框 42">
            <a:extLst>
              <a:ext uri="{FF2B5EF4-FFF2-40B4-BE49-F238E27FC236}">
                <a16:creationId xmlns:a16="http://schemas.microsoft.com/office/drawing/2014/main" id="{4893BBC0-BE09-4777-8805-4D6DB97806AF}"/>
              </a:ext>
            </a:extLst>
          </p:cNvPr>
          <p:cNvSpPr txBox="1"/>
          <p:nvPr/>
        </p:nvSpPr>
        <p:spPr>
          <a:xfrm>
            <a:off x="5326390" y="4013200"/>
            <a:ext cx="1620957" cy="523220"/>
          </a:xfrm>
          <a:prstGeom prst="rect">
            <a:avLst/>
          </a:prstGeom>
          <a:noFill/>
        </p:spPr>
        <p:txBody>
          <a:bodyPr wrap="none" rtlCol="0">
            <a:noAutofit/>
          </a:bodyPr>
          <a:lstStyle/>
          <a:p>
            <a:r>
              <a:rPr lang="zh-CN" altLang="en-US" sz="2800" b="1" dirty="0">
                <a:solidFill>
                  <a:schemeClr val="bg1"/>
                </a:solidFill>
              </a:rPr>
              <a:t>研究模型</a:t>
            </a:r>
          </a:p>
        </p:txBody>
      </p:sp>
      <p:sp>
        <p:nvSpPr>
          <p:cNvPr id="44" name="文本框 43">
            <a:extLst>
              <a:ext uri="{FF2B5EF4-FFF2-40B4-BE49-F238E27FC236}">
                <a16:creationId xmlns:a16="http://schemas.microsoft.com/office/drawing/2014/main" id="{2E73C90E-1ABF-4AD6-90C3-2B6891AE6A88}"/>
              </a:ext>
            </a:extLst>
          </p:cNvPr>
          <p:cNvSpPr txBox="1"/>
          <p:nvPr/>
        </p:nvSpPr>
        <p:spPr>
          <a:xfrm>
            <a:off x="5326390" y="3384272"/>
            <a:ext cx="1210588" cy="707886"/>
          </a:xfrm>
          <a:prstGeom prst="rect">
            <a:avLst/>
          </a:prstGeom>
          <a:noFill/>
        </p:spPr>
        <p:txBody>
          <a:bodyPr wrap="none" rtlCol="0">
            <a:noAutofit/>
          </a:bodyPr>
          <a:lstStyle/>
          <a:p>
            <a:r>
              <a:rPr lang="zh-CN" altLang="en-US" sz="4000" b="1" dirty="0">
                <a:solidFill>
                  <a:schemeClr val="bg1"/>
                </a:solidFill>
              </a:rPr>
              <a:t>建立</a:t>
            </a:r>
          </a:p>
        </p:txBody>
      </p:sp>
      <p:sp>
        <p:nvSpPr>
          <p:cNvPr id="45" name="文本框 44">
            <a:extLst>
              <a:ext uri="{FF2B5EF4-FFF2-40B4-BE49-F238E27FC236}">
                <a16:creationId xmlns:a16="http://schemas.microsoft.com/office/drawing/2014/main" id="{6F7B6E90-E454-45F4-8A8E-E9EF37E8DA4A}"/>
              </a:ext>
            </a:extLst>
          </p:cNvPr>
          <p:cNvSpPr txBox="1"/>
          <p:nvPr/>
        </p:nvSpPr>
        <p:spPr>
          <a:xfrm>
            <a:off x="8632809" y="4013200"/>
            <a:ext cx="1620957" cy="523220"/>
          </a:xfrm>
          <a:prstGeom prst="rect">
            <a:avLst/>
          </a:prstGeom>
          <a:noFill/>
        </p:spPr>
        <p:txBody>
          <a:bodyPr wrap="none" rtlCol="0">
            <a:noAutofit/>
          </a:bodyPr>
          <a:lstStyle/>
          <a:p>
            <a:r>
              <a:rPr lang="zh-CN" altLang="en-US" sz="2800" b="1" dirty="0">
                <a:solidFill>
                  <a:schemeClr val="bg1"/>
                </a:solidFill>
              </a:rPr>
              <a:t>研究思路</a:t>
            </a:r>
          </a:p>
        </p:txBody>
      </p:sp>
      <p:sp>
        <p:nvSpPr>
          <p:cNvPr id="46" name="文本框 45">
            <a:extLst>
              <a:ext uri="{FF2B5EF4-FFF2-40B4-BE49-F238E27FC236}">
                <a16:creationId xmlns:a16="http://schemas.microsoft.com/office/drawing/2014/main" id="{3A4F034D-FD1C-4053-86D0-68A6DA6461DE}"/>
              </a:ext>
            </a:extLst>
          </p:cNvPr>
          <p:cNvSpPr txBox="1"/>
          <p:nvPr/>
        </p:nvSpPr>
        <p:spPr>
          <a:xfrm>
            <a:off x="8632809" y="3384272"/>
            <a:ext cx="1210588" cy="707886"/>
          </a:xfrm>
          <a:prstGeom prst="rect">
            <a:avLst/>
          </a:prstGeom>
          <a:noFill/>
        </p:spPr>
        <p:txBody>
          <a:bodyPr wrap="none" rtlCol="0">
            <a:noAutofit/>
          </a:bodyPr>
          <a:lstStyle/>
          <a:p>
            <a:r>
              <a:rPr lang="zh-CN" altLang="en-US" sz="4000" b="1" dirty="0">
                <a:solidFill>
                  <a:schemeClr val="bg1"/>
                </a:solidFill>
              </a:rPr>
              <a:t>框架</a:t>
            </a:r>
          </a:p>
        </p:txBody>
      </p:sp>
      <p:cxnSp>
        <p:nvCxnSpPr>
          <p:cNvPr id="47" name="直接连接符 46">
            <a:extLst>
              <a:ext uri="{FF2B5EF4-FFF2-40B4-BE49-F238E27FC236}">
                <a16:creationId xmlns:a16="http://schemas.microsoft.com/office/drawing/2014/main" id="{B8A115B5-2F01-4976-9D91-AD0CD9DA3AC4}"/>
              </a:ext>
            </a:extLst>
          </p:cNvPr>
          <p:cNvCxnSpPr>
            <a:cxnSpLocks/>
          </p:cNvCxnSpPr>
          <p:nvPr/>
        </p:nvCxnSpPr>
        <p:spPr>
          <a:xfrm flipH="1">
            <a:off x="7513071" y="4003832"/>
            <a:ext cx="659711" cy="823592"/>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D5DA6DD3-FAA0-495B-B981-108DFB621885}"/>
              </a:ext>
            </a:extLst>
          </p:cNvPr>
          <p:cNvCxnSpPr>
            <a:cxnSpLocks/>
          </p:cNvCxnSpPr>
          <p:nvPr/>
        </p:nvCxnSpPr>
        <p:spPr>
          <a:xfrm flipH="1" flipV="1">
            <a:off x="7510275" y="3165130"/>
            <a:ext cx="671816" cy="83870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9" name="椭圆 48">
            <a:extLst>
              <a:ext uri="{FF2B5EF4-FFF2-40B4-BE49-F238E27FC236}">
                <a16:creationId xmlns:a16="http://schemas.microsoft.com/office/drawing/2014/main" id="{E304F37A-3E75-4A2A-83E2-0A6D982E0B0D}"/>
              </a:ext>
            </a:extLst>
          </p:cNvPr>
          <p:cNvSpPr/>
          <p:nvPr/>
        </p:nvSpPr>
        <p:spPr>
          <a:xfrm>
            <a:off x="5710902" y="2574696"/>
            <a:ext cx="718457" cy="718457"/>
          </a:xfrm>
          <a:prstGeom prst="ellipse">
            <a:avLst/>
          </a:prstGeom>
          <a:solidFill>
            <a:schemeClr val="accent1"/>
          </a:solidFill>
          <a:ln>
            <a:gradFill>
              <a:gsLst>
                <a:gs pos="100000">
                  <a:schemeClr val="accent1">
                    <a:lumMod val="50000"/>
                  </a:schemeClr>
                </a:gs>
                <a:gs pos="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000" dirty="0"/>
              <a:t>02</a:t>
            </a:r>
            <a:endParaRPr lang="zh-CN" altLang="en-US" sz="2000" dirty="0"/>
          </a:p>
        </p:txBody>
      </p:sp>
      <p:sp>
        <p:nvSpPr>
          <p:cNvPr id="50" name="椭圆 49">
            <a:extLst>
              <a:ext uri="{FF2B5EF4-FFF2-40B4-BE49-F238E27FC236}">
                <a16:creationId xmlns:a16="http://schemas.microsoft.com/office/drawing/2014/main" id="{1E3C2936-0F15-44BD-AF02-AA032BB955F1}"/>
              </a:ext>
            </a:extLst>
          </p:cNvPr>
          <p:cNvSpPr/>
          <p:nvPr/>
        </p:nvSpPr>
        <p:spPr>
          <a:xfrm>
            <a:off x="8992430" y="2574696"/>
            <a:ext cx="718457" cy="718457"/>
          </a:xfrm>
          <a:prstGeom prst="ellipse">
            <a:avLst/>
          </a:prstGeom>
          <a:solidFill>
            <a:schemeClr val="accent1">
              <a:lumMod val="50000"/>
            </a:schemeClr>
          </a:solidFill>
          <a:ln>
            <a:gradFill>
              <a:gsLst>
                <a:gs pos="100000">
                  <a:schemeClr val="accent1"/>
                </a:gs>
                <a:gs pos="0">
                  <a:schemeClr val="accent1">
                    <a:lumMod val="60000"/>
                    <a:lumOff val="4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000" dirty="0"/>
              <a:t>03</a:t>
            </a:r>
            <a:endParaRPr lang="zh-CN" altLang="en-US" sz="2000" dirty="0"/>
          </a:p>
        </p:txBody>
      </p:sp>
    </p:spTree>
    <p:extLst>
      <p:ext uri="{BB962C8B-B14F-4D97-AF65-F5344CB8AC3E}">
        <p14:creationId xmlns:p14="http://schemas.microsoft.com/office/powerpoint/2010/main" val="115409299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44910" y="0"/>
            <a:ext cx="4191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96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6" name="矩形 5"/>
          <p:cNvSpPr/>
          <p:nvPr/>
        </p:nvSpPr>
        <p:spPr>
          <a:xfrm>
            <a:off x="682590" y="2182609"/>
            <a:ext cx="2736000" cy="197556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566829" y="2605275"/>
            <a:ext cx="2967522" cy="1015663"/>
          </a:xfrm>
          <a:prstGeom prst="rect">
            <a:avLst/>
          </a:prstGeom>
          <a:noFill/>
          <a:ln>
            <a:noFill/>
          </a:ln>
        </p:spPr>
        <p:txBody>
          <a:bodyPr wrap="square" rtlCol="0">
            <a:noAutofit/>
          </a:bodyPr>
          <a:lstStyle/>
          <a:p>
            <a:pPr algn="ctr"/>
            <a:r>
              <a:rPr lang="zh-CN" altLang="en-US" sz="6000" b="1" dirty="0">
                <a:solidFill>
                  <a:schemeClr val="bg1"/>
                </a:solidFill>
                <a:latin typeface="+mn-ea"/>
                <a:cs typeface="Arial" pitchFamily="34" charset="0"/>
              </a:rPr>
              <a:t>目录</a:t>
            </a:r>
          </a:p>
        </p:txBody>
      </p:sp>
      <p:sp>
        <p:nvSpPr>
          <p:cNvPr id="3" name="Freeform 5"/>
          <p:cNvSpPr>
            <a:spLocks noChangeAspect="1" noEditPoints="1"/>
          </p:cNvSpPr>
          <p:nvPr/>
        </p:nvSpPr>
        <p:spPr bwMode="auto">
          <a:xfrm>
            <a:off x="1343972" y="1403827"/>
            <a:ext cx="1451056" cy="1296000"/>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bg1"/>
          </a:solidFill>
          <a:ln>
            <a:solidFill>
              <a:schemeClr val="accent1"/>
            </a:solidFill>
          </a:ln>
        </p:spPr>
        <p:txBody>
          <a:bodyPr vert="horz" wrap="square" lIns="91440" tIns="45720" rIns="91440" bIns="45720" numCol="1" anchor="t" anchorCtr="0" compatLnSpc="1">
            <a:noAutofit/>
          </a:bodyPr>
          <a:lstStyle/>
          <a:p>
            <a:endParaRPr lang="zh-CN" altLang="en-US"/>
          </a:p>
        </p:txBody>
      </p:sp>
      <p:sp>
        <p:nvSpPr>
          <p:cNvPr id="17" name="矩形 16">
            <a:extLst>
              <a:ext uri="{FF2B5EF4-FFF2-40B4-BE49-F238E27FC236}">
                <a16:creationId xmlns:a16="http://schemas.microsoft.com/office/drawing/2014/main" id="{3C422BC3-DDF5-4AA1-A736-05F1AE590EED}"/>
              </a:ext>
            </a:extLst>
          </p:cNvPr>
          <p:cNvSpPr/>
          <p:nvPr/>
        </p:nvSpPr>
        <p:spPr>
          <a:xfrm>
            <a:off x="1241036" y="3525075"/>
            <a:ext cx="1598515" cy="400110"/>
          </a:xfrm>
          <a:prstGeom prst="rect">
            <a:avLst/>
          </a:prstGeom>
        </p:spPr>
        <p:txBody>
          <a:bodyPr wrap="none">
            <a:noAutofit/>
          </a:bodyPr>
          <a:lstStyle/>
          <a:p>
            <a:r>
              <a:rPr lang="en-US" altLang="zh-CN" sz="2000" dirty="0">
                <a:solidFill>
                  <a:schemeClr val="bg1"/>
                </a:solidFill>
              </a:rPr>
              <a:t>CONTENTS</a:t>
            </a:r>
          </a:p>
        </p:txBody>
      </p:sp>
      <p:sp>
        <p:nvSpPr>
          <p:cNvPr id="37" name="矩形 36">
            <a:extLst>
              <a:ext uri="{FF2B5EF4-FFF2-40B4-BE49-F238E27FC236}">
                <a16:creationId xmlns:a16="http://schemas.microsoft.com/office/drawing/2014/main" id="{B485A950-40AE-4AC5-8B99-837265B0F9DA}"/>
              </a:ext>
            </a:extLst>
          </p:cNvPr>
          <p:cNvSpPr/>
          <p:nvPr/>
        </p:nvSpPr>
        <p:spPr>
          <a:xfrm>
            <a:off x="7167527" y="1130943"/>
            <a:ext cx="902811" cy="523220"/>
          </a:xfrm>
          <a:prstGeom prst="rect">
            <a:avLst/>
          </a:prstGeom>
        </p:spPr>
        <p:txBody>
          <a:bodyPr wrap="none">
            <a:noAutofit/>
          </a:bodyPr>
          <a:lstStyle/>
          <a:p>
            <a:r>
              <a:rPr lang="zh-CN" altLang="en-US" sz="2800" b="1" dirty="0">
                <a:solidFill>
                  <a:schemeClr val="accent1"/>
                </a:solidFill>
                <a:latin typeface="+mn-ea"/>
              </a:rPr>
              <a:t>绪论</a:t>
            </a:r>
          </a:p>
        </p:txBody>
      </p:sp>
      <p:sp>
        <p:nvSpPr>
          <p:cNvPr id="38" name="矩形 37">
            <a:extLst>
              <a:ext uri="{FF2B5EF4-FFF2-40B4-BE49-F238E27FC236}">
                <a16:creationId xmlns:a16="http://schemas.microsoft.com/office/drawing/2014/main" id="{EB4391E6-9DFD-4A4E-8F26-3AB25568ACFD}"/>
              </a:ext>
            </a:extLst>
          </p:cNvPr>
          <p:cNvSpPr/>
          <p:nvPr/>
        </p:nvSpPr>
        <p:spPr>
          <a:xfrm>
            <a:off x="7167527" y="2199411"/>
            <a:ext cx="1980029" cy="523220"/>
          </a:xfrm>
          <a:prstGeom prst="rect">
            <a:avLst/>
          </a:prstGeom>
        </p:spPr>
        <p:txBody>
          <a:bodyPr wrap="none">
            <a:noAutofit/>
          </a:bodyPr>
          <a:lstStyle/>
          <a:p>
            <a:r>
              <a:rPr lang="zh-CN" altLang="en-US" sz="2800" b="1" dirty="0">
                <a:solidFill>
                  <a:schemeClr val="accent1"/>
                </a:solidFill>
                <a:latin typeface="+mn-ea"/>
              </a:rPr>
              <a:t>模型的建立</a:t>
            </a:r>
          </a:p>
        </p:txBody>
      </p:sp>
      <p:sp>
        <p:nvSpPr>
          <p:cNvPr id="39" name="矩形 38">
            <a:extLst>
              <a:ext uri="{FF2B5EF4-FFF2-40B4-BE49-F238E27FC236}">
                <a16:creationId xmlns:a16="http://schemas.microsoft.com/office/drawing/2014/main" id="{7A81BA2E-3ED1-4BD1-93FB-F4ECF5DB55CC}"/>
              </a:ext>
            </a:extLst>
          </p:cNvPr>
          <p:cNvSpPr/>
          <p:nvPr/>
        </p:nvSpPr>
        <p:spPr>
          <a:xfrm>
            <a:off x="7167527" y="3329887"/>
            <a:ext cx="2339102" cy="523220"/>
          </a:xfrm>
          <a:prstGeom prst="rect">
            <a:avLst/>
          </a:prstGeom>
        </p:spPr>
        <p:txBody>
          <a:bodyPr wrap="none">
            <a:noAutofit/>
          </a:bodyPr>
          <a:lstStyle/>
          <a:p>
            <a:r>
              <a:rPr lang="zh-CN" altLang="en-US" sz="2800" b="1" dirty="0">
                <a:solidFill>
                  <a:schemeClr val="accent1"/>
                </a:solidFill>
                <a:latin typeface="+mn-ea"/>
              </a:rPr>
              <a:t>研究特性分析</a:t>
            </a:r>
          </a:p>
        </p:txBody>
      </p:sp>
      <p:sp>
        <p:nvSpPr>
          <p:cNvPr id="40" name="矩形 39">
            <a:extLst>
              <a:ext uri="{FF2B5EF4-FFF2-40B4-BE49-F238E27FC236}">
                <a16:creationId xmlns:a16="http://schemas.microsoft.com/office/drawing/2014/main" id="{5B644E3B-02C3-49C9-9FE7-E517624105CC}"/>
              </a:ext>
            </a:extLst>
          </p:cNvPr>
          <p:cNvSpPr/>
          <p:nvPr/>
        </p:nvSpPr>
        <p:spPr>
          <a:xfrm>
            <a:off x="7167527" y="4391350"/>
            <a:ext cx="1620957" cy="523220"/>
          </a:xfrm>
          <a:prstGeom prst="rect">
            <a:avLst/>
          </a:prstGeom>
        </p:spPr>
        <p:txBody>
          <a:bodyPr wrap="none">
            <a:noAutofit/>
          </a:bodyPr>
          <a:lstStyle/>
          <a:p>
            <a:r>
              <a:rPr lang="zh-CN" altLang="en-US" sz="2800" b="1" dirty="0">
                <a:solidFill>
                  <a:schemeClr val="accent1"/>
                </a:solidFill>
                <a:latin typeface="+mn-ea"/>
              </a:rPr>
              <a:t>策略分析</a:t>
            </a:r>
          </a:p>
        </p:txBody>
      </p:sp>
      <p:sp>
        <p:nvSpPr>
          <p:cNvPr id="42" name="矩形 41">
            <a:extLst>
              <a:ext uri="{FF2B5EF4-FFF2-40B4-BE49-F238E27FC236}">
                <a16:creationId xmlns:a16="http://schemas.microsoft.com/office/drawing/2014/main" id="{39B55671-237F-46CF-9847-F04AB65D5B3E}"/>
              </a:ext>
            </a:extLst>
          </p:cNvPr>
          <p:cNvSpPr/>
          <p:nvPr/>
        </p:nvSpPr>
        <p:spPr>
          <a:xfrm>
            <a:off x="7167527" y="5460817"/>
            <a:ext cx="902811" cy="523220"/>
          </a:xfrm>
          <a:prstGeom prst="rect">
            <a:avLst/>
          </a:prstGeom>
        </p:spPr>
        <p:txBody>
          <a:bodyPr wrap="none">
            <a:noAutofit/>
          </a:bodyPr>
          <a:lstStyle/>
          <a:p>
            <a:r>
              <a:rPr lang="zh-CN" altLang="en-US" sz="2800" b="1" dirty="0">
                <a:solidFill>
                  <a:schemeClr val="accent1"/>
                </a:solidFill>
                <a:latin typeface="+mn-ea"/>
              </a:rPr>
              <a:t>总结</a:t>
            </a:r>
          </a:p>
        </p:txBody>
      </p:sp>
      <p:sp>
        <p:nvSpPr>
          <p:cNvPr id="44" name="矩形 43">
            <a:extLst>
              <a:ext uri="{FF2B5EF4-FFF2-40B4-BE49-F238E27FC236}">
                <a16:creationId xmlns:a16="http://schemas.microsoft.com/office/drawing/2014/main" id="{6BC6851B-8C84-4A20-A1F5-A0E68DFA87D1}"/>
              </a:ext>
            </a:extLst>
          </p:cNvPr>
          <p:cNvSpPr/>
          <p:nvPr/>
        </p:nvSpPr>
        <p:spPr>
          <a:xfrm>
            <a:off x="7167527" y="1488473"/>
            <a:ext cx="1654620" cy="338554"/>
          </a:xfrm>
          <a:prstGeom prst="rect">
            <a:avLst/>
          </a:prstGeom>
        </p:spPr>
        <p:txBody>
          <a:bodyPr wrap="none">
            <a:noAutofit/>
          </a:bodyPr>
          <a:lstStyle/>
          <a:p>
            <a:r>
              <a:rPr lang="en-US" altLang="zh-CN" sz="1600" dirty="0">
                <a:solidFill>
                  <a:schemeClr val="bg1">
                    <a:lumMod val="65000"/>
                  </a:schemeClr>
                </a:solidFill>
              </a:rPr>
              <a:t>The introduction</a:t>
            </a:r>
            <a:endParaRPr lang="zh-CN" altLang="en-US" sz="1600" dirty="0">
              <a:solidFill>
                <a:schemeClr val="bg1">
                  <a:lumMod val="65000"/>
                </a:schemeClr>
              </a:solidFill>
            </a:endParaRPr>
          </a:p>
        </p:txBody>
      </p:sp>
      <p:sp>
        <p:nvSpPr>
          <p:cNvPr id="45" name="矩形 44">
            <a:extLst>
              <a:ext uri="{FF2B5EF4-FFF2-40B4-BE49-F238E27FC236}">
                <a16:creationId xmlns:a16="http://schemas.microsoft.com/office/drawing/2014/main" id="{F715D4AD-7C2F-46AF-9DFB-DDE2F9BA294F}"/>
              </a:ext>
            </a:extLst>
          </p:cNvPr>
          <p:cNvSpPr/>
          <p:nvPr/>
        </p:nvSpPr>
        <p:spPr>
          <a:xfrm>
            <a:off x="7167527" y="2546524"/>
            <a:ext cx="2582758" cy="369332"/>
          </a:xfrm>
          <a:prstGeom prst="rect">
            <a:avLst/>
          </a:prstGeom>
        </p:spPr>
        <p:txBody>
          <a:bodyPr wrap="none">
            <a:noAutofit/>
          </a:bodyPr>
          <a:lstStyle/>
          <a:p>
            <a:r>
              <a:rPr lang="en-US" altLang="zh-CN" dirty="0">
                <a:solidFill>
                  <a:schemeClr val="bg1">
                    <a:lumMod val="65000"/>
                  </a:schemeClr>
                </a:solidFill>
              </a:rPr>
              <a:t>Establishment of model</a:t>
            </a:r>
            <a:endParaRPr lang="zh-CN" altLang="en-US" dirty="0">
              <a:solidFill>
                <a:schemeClr val="bg1">
                  <a:lumMod val="65000"/>
                </a:schemeClr>
              </a:solidFill>
            </a:endParaRPr>
          </a:p>
        </p:txBody>
      </p:sp>
      <p:sp>
        <p:nvSpPr>
          <p:cNvPr id="46" name="矩形 45">
            <a:extLst>
              <a:ext uri="{FF2B5EF4-FFF2-40B4-BE49-F238E27FC236}">
                <a16:creationId xmlns:a16="http://schemas.microsoft.com/office/drawing/2014/main" id="{ABA90A0A-4259-4DD2-BC34-72CFA0C5A513}"/>
              </a:ext>
            </a:extLst>
          </p:cNvPr>
          <p:cNvSpPr/>
          <p:nvPr/>
        </p:nvSpPr>
        <p:spPr>
          <a:xfrm>
            <a:off x="7167527" y="3673083"/>
            <a:ext cx="3942105" cy="369332"/>
          </a:xfrm>
          <a:prstGeom prst="rect">
            <a:avLst/>
          </a:prstGeom>
        </p:spPr>
        <p:txBody>
          <a:bodyPr wrap="none">
            <a:noAutofit/>
          </a:bodyPr>
          <a:lstStyle/>
          <a:p>
            <a:r>
              <a:rPr lang="en-US" altLang="zh-CN" dirty="0">
                <a:solidFill>
                  <a:schemeClr val="bg1">
                    <a:lumMod val="65000"/>
                  </a:schemeClr>
                </a:solidFill>
              </a:rPr>
              <a:t>Research and characteristic analysis</a:t>
            </a:r>
            <a:endParaRPr lang="zh-CN" altLang="en-US" dirty="0">
              <a:solidFill>
                <a:schemeClr val="bg1">
                  <a:lumMod val="65000"/>
                </a:schemeClr>
              </a:solidFill>
            </a:endParaRPr>
          </a:p>
        </p:txBody>
      </p:sp>
      <p:sp>
        <p:nvSpPr>
          <p:cNvPr id="47" name="矩形 46">
            <a:extLst>
              <a:ext uri="{FF2B5EF4-FFF2-40B4-BE49-F238E27FC236}">
                <a16:creationId xmlns:a16="http://schemas.microsoft.com/office/drawing/2014/main" id="{1FA65CF7-E4B3-463C-99A6-765077ACAAC8}"/>
              </a:ext>
            </a:extLst>
          </p:cNvPr>
          <p:cNvSpPr/>
          <p:nvPr/>
        </p:nvSpPr>
        <p:spPr>
          <a:xfrm>
            <a:off x="7167527" y="4738390"/>
            <a:ext cx="1941557" cy="369332"/>
          </a:xfrm>
          <a:prstGeom prst="rect">
            <a:avLst/>
          </a:prstGeom>
        </p:spPr>
        <p:txBody>
          <a:bodyPr wrap="none">
            <a:noAutofit/>
          </a:bodyPr>
          <a:lstStyle/>
          <a:p>
            <a:r>
              <a:rPr lang="en-US" altLang="zh-CN" dirty="0">
                <a:solidFill>
                  <a:schemeClr val="bg1">
                    <a:lumMod val="65000"/>
                  </a:schemeClr>
                </a:solidFill>
              </a:rPr>
              <a:t>Strategy analysis</a:t>
            </a:r>
            <a:endParaRPr lang="zh-CN" altLang="en-US" dirty="0">
              <a:solidFill>
                <a:schemeClr val="bg1">
                  <a:lumMod val="65000"/>
                </a:schemeClr>
              </a:solidFill>
            </a:endParaRPr>
          </a:p>
        </p:txBody>
      </p:sp>
      <p:sp>
        <p:nvSpPr>
          <p:cNvPr id="48" name="矩形 47">
            <a:extLst>
              <a:ext uri="{FF2B5EF4-FFF2-40B4-BE49-F238E27FC236}">
                <a16:creationId xmlns:a16="http://schemas.microsoft.com/office/drawing/2014/main" id="{92763814-A050-4920-A280-18C15EBEE26A}"/>
              </a:ext>
            </a:extLst>
          </p:cNvPr>
          <p:cNvSpPr/>
          <p:nvPr/>
        </p:nvSpPr>
        <p:spPr>
          <a:xfrm>
            <a:off x="7167527" y="5788158"/>
            <a:ext cx="2467342" cy="369332"/>
          </a:xfrm>
          <a:prstGeom prst="rect">
            <a:avLst/>
          </a:prstGeom>
        </p:spPr>
        <p:txBody>
          <a:bodyPr wrap="none">
            <a:noAutofit/>
          </a:bodyPr>
          <a:lstStyle/>
          <a:p>
            <a:r>
              <a:rPr lang="en-US" altLang="zh-CN" dirty="0">
                <a:solidFill>
                  <a:schemeClr val="bg1">
                    <a:lumMod val="65000"/>
                  </a:schemeClr>
                </a:solidFill>
              </a:rPr>
              <a:t>Summary of the paper</a:t>
            </a:r>
            <a:endParaRPr lang="zh-CN" altLang="en-US" dirty="0">
              <a:solidFill>
                <a:schemeClr val="bg1">
                  <a:lumMod val="65000"/>
                </a:schemeClr>
              </a:solidFill>
            </a:endParaRPr>
          </a:p>
        </p:txBody>
      </p:sp>
      <p:sp>
        <p:nvSpPr>
          <p:cNvPr id="34" name="矩形 33">
            <a:extLst>
              <a:ext uri="{FF2B5EF4-FFF2-40B4-BE49-F238E27FC236}">
                <a16:creationId xmlns:a16="http://schemas.microsoft.com/office/drawing/2014/main" id="{D75836A6-3D5B-4A4B-BE15-8E8A0062F6B4}"/>
              </a:ext>
            </a:extLst>
          </p:cNvPr>
          <p:cNvSpPr/>
          <p:nvPr/>
        </p:nvSpPr>
        <p:spPr>
          <a:xfrm>
            <a:off x="6108255" y="1480429"/>
            <a:ext cx="817428" cy="25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文本框 17">
            <a:extLst>
              <a:ext uri="{FF2B5EF4-FFF2-40B4-BE49-F238E27FC236}">
                <a16:creationId xmlns:a16="http://schemas.microsoft.com/office/drawing/2014/main" id="{B85D8410-D457-482D-B5EE-B1A6780BACA9}"/>
              </a:ext>
            </a:extLst>
          </p:cNvPr>
          <p:cNvSpPr txBox="1"/>
          <p:nvPr/>
        </p:nvSpPr>
        <p:spPr>
          <a:xfrm>
            <a:off x="6110447" y="1060428"/>
            <a:ext cx="813043" cy="769441"/>
          </a:xfrm>
          <a:prstGeom prst="rect">
            <a:avLst/>
          </a:prstGeom>
          <a:noFill/>
        </p:spPr>
        <p:txBody>
          <a:bodyPr wrap="none" rtlCol="0">
            <a:noAutofit/>
          </a:bodyPr>
          <a:lstStyle/>
          <a:p>
            <a:r>
              <a:rPr lang="en-US" altLang="zh-CN" sz="4400" b="1" dirty="0">
                <a:solidFill>
                  <a:schemeClr val="accent1"/>
                </a:solidFill>
              </a:rPr>
              <a:t>01</a:t>
            </a:r>
            <a:endParaRPr lang="zh-CN" altLang="en-US" sz="4400" b="1" dirty="0">
              <a:solidFill>
                <a:schemeClr val="accent1"/>
              </a:solidFill>
            </a:endParaRPr>
          </a:p>
        </p:txBody>
      </p:sp>
      <p:sp>
        <p:nvSpPr>
          <p:cNvPr id="57" name="矩形 56">
            <a:extLst>
              <a:ext uri="{FF2B5EF4-FFF2-40B4-BE49-F238E27FC236}">
                <a16:creationId xmlns:a16="http://schemas.microsoft.com/office/drawing/2014/main" id="{E505E01C-40EF-425D-8199-0AC91F48DEB5}"/>
              </a:ext>
            </a:extLst>
          </p:cNvPr>
          <p:cNvSpPr/>
          <p:nvPr/>
        </p:nvSpPr>
        <p:spPr>
          <a:xfrm>
            <a:off x="6108255" y="2566416"/>
            <a:ext cx="817428" cy="25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8" name="文本框 57">
            <a:extLst>
              <a:ext uri="{FF2B5EF4-FFF2-40B4-BE49-F238E27FC236}">
                <a16:creationId xmlns:a16="http://schemas.microsoft.com/office/drawing/2014/main" id="{DE875790-336A-4CE0-96B5-F07B8FD275DB}"/>
              </a:ext>
            </a:extLst>
          </p:cNvPr>
          <p:cNvSpPr txBox="1"/>
          <p:nvPr/>
        </p:nvSpPr>
        <p:spPr>
          <a:xfrm>
            <a:off x="6110447" y="2146415"/>
            <a:ext cx="813043" cy="769441"/>
          </a:xfrm>
          <a:prstGeom prst="rect">
            <a:avLst/>
          </a:prstGeom>
          <a:noFill/>
        </p:spPr>
        <p:txBody>
          <a:bodyPr wrap="none" rtlCol="0">
            <a:noAutofit/>
          </a:bodyPr>
          <a:lstStyle/>
          <a:p>
            <a:r>
              <a:rPr lang="en-US" altLang="zh-CN" sz="4400" b="1" dirty="0">
                <a:solidFill>
                  <a:schemeClr val="accent1"/>
                </a:solidFill>
              </a:rPr>
              <a:t>02</a:t>
            </a:r>
            <a:endParaRPr lang="zh-CN" altLang="en-US" sz="4400" b="1" dirty="0">
              <a:solidFill>
                <a:schemeClr val="accent1"/>
              </a:solidFill>
            </a:endParaRPr>
          </a:p>
        </p:txBody>
      </p:sp>
      <p:sp>
        <p:nvSpPr>
          <p:cNvPr id="59" name="矩形 58">
            <a:extLst>
              <a:ext uri="{FF2B5EF4-FFF2-40B4-BE49-F238E27FC236}">
                <a16:creationId xmlns:a16="http://schemas.microsoft.com/office/drawing/2014/main" id="{824A1168-5877-494C-A3CF-6AEF82BFBB15}"/>
              </a:ext>
            </a:extLst>
          </p:cNvPr>
          <p:cNvSpPr/>
          <p:nvPr/>
        </p:nvSpPr>
        <p:spPr>
          <a:xfrm>
            <a:off x="6108255" y="3652403"/>
            <a:ext cx="817428" cy="25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文本框 59">
            <a:extLst>
              <a:ext uri="{FF2B5EF4-FFF2-40B4-BE49-F238E27FC236}">
                <a16:creationId xmlns:a16="http://schemas.microsoft.com/office/drawing/2014/main" id="{6382EB30-F7D4-4B7F-A747-400C67A6A9FA}"/>
              </a:ext>
            </a:extLst>
          </p:cNvPr>
          <p:cNvSpPr txBox="1"/>
          <p:nvPr/>
        </p:nvSpPr>
        <p:spPr>
          <a:xfrm>
            <a:off x="6110447" y="3232402"/>
            <a:ext cx="813043" cy="769441"/>
          </a:xfrm>
          <a:prstGeom prst="rect">
            <a:avLst/>
          </a:prstGeom>
          <a:noFill/>
        </p:spPr>
        <p:txBody>
          <a:bodyPr wrap="none" rtlCol="0">
            <a:noAutofit/>
          </a:bodyPr>
          <a:lstStyle/>
          <a:p>
            <a:r>
              <a:rPr lang="en-US" altLang="zh-CN" sz="4400" b="1" dirty="0">
                <a:solidFill>
                  <a:schemeClr val="accent1"/>
                </a:solidFill>
              </a:rPr>
              <a:t>03</a:t>
            </a:r>
            <a:endParaRPr lang="zh-CN" altLang="en-US" sz="4400" b="1" dirty="0">
              <a:solidFill>
                <a:schemeClr val="accent1"/>
              </a:solidFill>
            </a:endParaRPr>
          </a:p>
        </p:txBody>
      </p:sp>
      <p:sp>
        <p:nvSpPr>
          <p:cNvPr id="61" name="矩形 60">
            <a:extLst>
              <a:ext uri="{FF2B5EF4-FFF2-40B4-BE49-F238E27FC236}">
                <a16:creationId xmlns:a16="http://schemas.microsoft.com/office/drawing/2014/main" id="{64DB1B88-B278-42DA-A137-39460F34E51E}"/>
              </a:ext>
            </a:extLst>
          </p:cNvPr>
          <p:cNvSpPr/>
          <p:nvPr/>
        </p:nvSpPr>
        <p:spPr>
          <a:xfrm>
            <a:off x="6108255" y="4738390"/>
            <a:ext cx="817428" cy="25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2" name="文本框 61">
            <a:extLst>
              <a:ext uri="{FF2B5EF4-FFF2-40B4-BE49-F238E27FC236}">
                <a16:creationId xmlns:a16="http://schemas.microsoft.com/office/drawing/2014/main" id="{C3FF25F2-EB60-42E8-BC62-BD8244F516FE}"/>
              </a:ext>
            </a:extLst>
          </p:cNvPr>
          <p:cNvSpPr txBox="1"/>
          <p:nvPr/>
        </p:nvSpPr>
        <p:spPr>
          <a:xfrm>
            <a:off x="6110447" y="4318389"/>
            <a:ext cx="813043" cy="769441"/>
          </a:xfrm>
          <a:prstGeom prst="rect">
            <a:avLst/>
          </a:prstGeom>
          <a:noFill/>
        </p:spPr>
        <p:txBody>
          <a:bodyPr wrap="none" rtlCol="0">
            <a:noAutofit/>
          </a:bodyPr>
          <a:lstStyle/>
          <a:p>
            <a:r>
              <a:rPr lang="en-US" altLang="zh-CN" sz="4400" b="1" dirty="0">
                <a:solidFill>
                  <a:schemeClr val="accent1"/>
                </a:solidFill>
              </a:rPr>
              <a:t>04</a:t>
            </a:r>
            <a:endParaRPr lang="zh-CN" altLang="en-US" sz="4400" b="1" dirty="0">
              <a:solidFill>
                <a:schemeClr val="accent1"/>
              </a:solidFill>
            </a:endParaRPr>
          </a:p>
        </p:txBody>
      </p:sp>
      <p:sp>
        <p:nvSpPr>
          <p:cNvPr id="63" name="矩形 62">
            <a:extLst>
              <a:ext uri="{FF2B5EF4-FFF2-40B4-BE49-F238E27FC236}">
                <a16:creationId xmlns:a16="http://schemas.microsoft.com/office/drawing/2014/main" id="{D1E140FC-AC6C-4AA4-9826-F73AFACD4960}"/>
              </a:ext>
            </a:extLst>
          </p:cNvPr>
          <p:cNvSpPr/>
          <p:nvPr/>
        </p:nvSpPr>
        <p:spPr>
          <a:xfrm>
            <a:off x="6108255" y="5824379"/>
            <a:ext cx="817428" cy="25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4" name="文本框 63">
            <a:extLst>
              <a:ext uri="{FF2B5EF4-FFF2-40B4-BE49-F238E27FC236}">
                <a16:creationId xmlns:a16="http://schemas.microsoft.com/office/drawing/2014/main" id="{5C7749E4-02B0-4DFB-A342-7DED63214D46}"/>
              </a:ext>
            </a:extLst>
          </p:cNvPr>
          <p:cNvSpPr txBox="1"/>
          <p:nvPr/>
        </p:nvSpPr>
        <p:spPr>
          <a:xfrm>
            <a:off x="6110447" y="5404378"/>
            <a:ext cx="813043" cy="769441"/>
          </a:xfrm>
          <a:prstGeom prst="rect">
            <a:avLst/>
          </a:prstGeom>
          <a:noFill/>
        </p:spPr>
        <p:txBody>
          <a:bodyPr wrap="none" rtlCol="0">
            <a:noAutofit/>
          </a:bodyPr>
          <a:lstStyle/>
          <a:p>
            <a:r>
              <a:rPr lang="en-US" altLang="zh-CN" sz="4400" b="1" dirty="0">
                <a:solidFill>
                  <a:schemeClr val="accent1"/>
                </a:solidFill>
              </a:rPr>
              <a:t>05</a:t>
            </a:r>
            <a:endParaRPr lang="zh-CN" altLang="en-US" sz="4400" b="1" dirty="0">
              <a:solidFill>
                <a:schemeClr val="accent1"/>
              </a:solidFill>
            </a:endParaRPr>
          </a:p>
        </p:txBody>
      </p:sp>
    </p:spTree>
    <p:extLst>
      <p:ext uri="{BB962C8B-B14F-4D97-AF65-F5344CB8AC3E}">
        <p14:creationId xmlns:p14="http://schemas.microsoft.com/office/powerpoint/2010/main" val="3010667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197482167"/>
              </p:ext>
            </p:extLst>
          </p:nvPr>
        </p:nvGraphicFramePr>
        <p:xfrm>
          <a:off x="910068" y="2095500"/>
          <a:ext cx="10334036" cy="4033838"/>
        </p:xfrm>
        <a:graphic>
          <a:graphicData uri="http://schemas.openxmlformats.org/drawingml/2006/table">
            <a:tbl>
              <a:tblPr firstRow="1" bandRow="1">
                <a:tableStyleId>{3B4B98B0-60AC-42C2-AFA5-B58CD77FA1E5}</a:tableStyleId>
              </a:tblPr>
              <a:tblGrid>
                <a:gridCol w="1527493">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gridCol w="4386943">
                  <a:extLst>
                    <a:ext uri="{9D8B030D-6E8A-4147-A177-3AD203B41FA5}">
                      <a16:colId xmlns:a16="http://schemas.microsoft.com/office/drawing/2014/main" val="20002"/>
                    </a:ext>
                  </a:extLst>
                </a:gridCol>
              </a:tblGrid>
              <a:tr h="572344">
                <a:tc>
                  <a:txBody>
                    <a:bodyPr/>
                    <a:lstStyle/>
                    <a:p>
                      <a:pPr algn="ctr">
                        <a:lnSpc>
                          <a:spcPct val="130000"/>
                        </a:lnSpc>
                      </a:pPr>
                      <a:r>
                        <a:rPr lang="zh-CN" altLang="en-US" sz="2200" dirty="0">
                          <a:solidFill>
                            <a:schemeClr val="accent1"/>
                          </a:solidFill>
                          <a:latin typeface="+mn-ea"/>
                          <a:ea typeface="+mn-ea"/>
                        </a:rPr>
                        <a:t>研究过程</a:t>
                      </a:r>
                    </a:p>
                  </a:txBody>
                  <a:tcPr/>
                </a:tc>
                <a:tc>
                  <a:txBody>
                    <a:bodyPr/>
                    <a:lstStyle/>
                    <a:p>
                      <a:pPr algn="ctr">
                        <a:lnSpc>
                          <a:spcPct val="130000"/>
                        </a:lnSpc>
                      </a:pPr>
                      <a:r>
                        <a:rPr lang="zh-CN" altLang="en-US" sz="2200" dirty="0">
                          <a:solidFill>
                            <a:schemeClr val="accent1"/>
                          </a:solidFill>
                          <a:latin typeface="+mn-ea"/>
                          <a:ea typeface="+mn-ea"/>
                        </a:rPr>
                        <a:t>通风工况</a:t>
                      </a:r>
                    </a:p>
                  </a:txBody>
                  <a:tcPr/>
                </a:tc>
                <a:tc>
                  <a:txBody>
                    <a:bodyPr/>
                    <a:lstStyle/>
                    <a:p>
                      <a:pPr algn="ctr">
                        <a:lnSpc>
                          <a:spcPct val="130000"/>
                        </a:lnSpc>
                      </a:pPr>
                      <a:r>
                        <a:rPr lang="zh-CN" altLang="en-US" sz="2200" dirty="0">
                          <a:solidFill>
                            <a:schemeClr val="accent1"/>
                          </a:solidFill>
                          <a:latin typeface="+mn-ea"/>
                          <a:ea typeface="+mn-ea"/>
                        </a:rPr>
                        <a:t>非通风工况 </a:t>
                      </a:r>
                    </a:p>
                  </a:txBody>
                  <a:tcPr/>
                </a:tc>
                <a:extLst>
                  <a:ext uri="{0D108BD9-81ED-4DB2-BD59-A6C34878D82A}">
                    <a16:rowId xmlns:a16="http://schemas.microsoft.com/office/drawing/2014/main" val="10000"/>
                  </a:ext>
                </a:extLst>
              </a:tr>
              <a:tr h="1465678">
                <a:tc>
                  <a:txBody>
                    <a:bodyPr/>
                    <a:lstStyle/>
                    <a:p>
                      <a:pPr algn="ctr">
                        <a:lnSpc>
                          <a:spcPct val="130000"/>
                        </a:lnSpc>
                      </a:pPr>
                      <a:r>
                        <a:rPr lang="zh-CN" altLang="en-US" sz="2000" dirty="0">
                          <a:latin typeface="+mn-ea"/>
                          <a:ea typeface="+mn-ea"/>
                        </a:rPr>
                        <a:t>屋面外表面</a:t>
                      </a:r>
                    </a:p>
                  </a:txBody>
                  <a:tcPr anchor="ctr">
                    <a:solidFill>
                      <a:schemeClr val="accent1">
                        <a:lumMod val="60000"/>
                        <a:lumOff val="40000"/>
                        <a:alpha val="20000"/>
                      </a:schemeClr>
                    </a:solidFill>
                  </a:tcPr>
                </a:tc>
                <a:tc>
                  <a:txBody>
                    <a:bodyPr/>
                    <a:lstStyle/>
                    <a:p>
                      <a:pPr algn="ctr">
                        <a:lnSpc>
                          <a:spcPct val="130000"/>
                        </a:lnSpc>
                      </a:pPr>
                      <a:r>
                        <a:rPr lang="zh-CN" altLang="en-US" sz="2000" dirty="0">
                          <a:latin typeface="+mn-ea"/>
                          <a:ea typeface="+mn-ea"/>
                        </a:rPr>
                        <a:t>屋面外表面与室外空气的对流换热</a:t>
                      </a:r>
                    </a:p>
                    <a:p>
                      <a:pPr algn="ctr">
                        <a:lnSpc>
                          <a:spcPct val="130000"/>
                        </a:lnSpc>
                      </a:pPr>
                      <a:r>
                        <a:rPr lang="zh-CN" altLang="en-US" sz="2000" dirty="0">
                          <a:latin typeface="+mn-ea"/>
                          <a:ea typeface="+mn-ea"/>
                        </a:rPr>
                        <a:t>太阳辐射得热</a:t>
                      </a:r>
                    </a:p>
                    <a:p>
                      <a:pPr algn="ctr">
                        <a:lnSpc>
                          <a:spcPct val="130000"/>
                        </a:lnSpc>
                      </a:pPr>
                      <a:r>
                        <a:rPr lang="zh-CN" altLang="en-US" sz="2000" dirty="0">
                          <a:latin typeface="+mn-ea"/>
                          <a:ea typeface="+mn-ea"/>
                        </a:rPr>
                        <a:t>周围环境长波辐射</a:t>
                      </a:r>
                    </a:p>
                  </a:txBody>
                  <a:tcPr anchor="ctr">
                    <a:solidFill>
                      <a:schemeClr val="accent1">
                        <a:lumMod val="60000"/>
                        <a:lumOff val="40000"/>
                        <a:alpha val="20000"/>
                      </a:schemeClr>
                    </a:solidFill>
                  </a:tcPr>
                </a:tc>
                <a:tc>
                  <a:txBody>
                    <a:bodyPr/>
                    <a:lstStyle/>
                    <a:p>
                      <a:pPr algn="ctr">
                        <a:lnSpc>
                          <a:spcPct val="130000"/>
                        </a:lnSpc>
                      </a:pPr>
                      <a:r>
                        <a:rPr lang="zh-CN" altLang="en-US" sz="2000" dirty="0">
                          <a:latin typeface="+mn-ea"/>
                          <a:ea typeface="+mn-ea"/>
                        </a:rPr>
                        <a:t>屋面外表面与室外空气的对流换热</a:t>
                      </a:r>
                    </a:p>
                    <a:p>
                      <a:pPr algn="ctr">
                        <a:lnSpc>
                          <a:spcPct val="130000"/>
                        </a:lnSpc>
                      </a:pPr>
                      <a:r>
                        <a:rPr lang="zh-CN" altLang="en-US" sz="2000" dirty="0">
                          <a:latin typeface="+mn-ea"/>
                          <a:ea typeface="+mn-ea"/>
                        </a:rPr>
                        <a:t>太阳辐射得热</a:t>
                      </a:r>
                    </a:p>
                    <a:p>
                      <a:pPr algn="ctr">
                        <a:lnSpc>
                          <a:spcPct val="130000"/>
                        </a:lnSpc>
                      </a:pPr>
                      <a:r>
                        <a:rPr lang="zh-CN" altLang="en-US" sz="2000" dirty="0">
                          <a:latin typeface="+mn-ea"/>
                          <a:ea typeface="+mn-ea"/>
                        </a:rPr>
                        <a:t>周围环境长波辐射</a:t>
                      </a:r>
                    </a:p>
                  </a:txBody>
                  <a:tcPr anchor="ctr">
                    <a:solidFill>
                      <a:schemeClr val="accent1">
                        <a:lumMod val="60000"/>
                        <a:lumOff val="40000"/>
                        <a:alpha val="20000"/>
                      </a:schemeClr>
                    </a:solidFill>
                  </a:tcPr>
                </a:tc>
                <a:extLst>
                  <a:ext uri="{0D108BD9-81ED-4DB2-BD59-A6C34878D82A}">
                    <a16:rowId xmlns:a16="http://schemas.microsoft.com/office/drawing/2014/main" val="10001"/>
                  </a:ext>
                </a:extLst>
              </a:tr>
              <a:tr h="997908">
                <a:tc>
                  <a:txBody>
                    <a:bodyPr/>
                    <a:lstStyle/>
                    <a:p>
                      <a:pPr algn="ctr">
                        <a:lnSpc>
                          <a:spcPct val="130000"/>
                        </a:lnSpc>
                      </a:pPr>
                      <a:r>
                        <a:rPr lang="zh-CN" altLang="en-US" sz="2000" dirty="0">
                          <a:latin typeface="+mn-ea"/>
                          <a:ea typeface="+mn-ea"/>
                        </a:rPr>
                        <a:t>空腔</a:t>
                      </a:r>
                    </a:p>
                  </a:txBody>
                  <a:tcPr anchor="ctr"/>
                </a:tc>
                <a:tc>
                  <a:txBody>
                    <a:bodyPr/>
                    <a:lstStyle/>
                    <a:p>
                      <a:pPr algn="ctr">
                        <a:lnSpc>
                          <a:spcPct val="130000"/>
                        </a:lnSpc>
                      </a:pPr>
                      <a:r>
                        <a:rPr lang="zh-CN" altLang="en-US" sz="2000" dirty="0">
                          <a:latin typeface="+mn-ea"/>
                          <a:ea typeface="+mn-ea"/>
                        </a:rPr>
                        <a:t>空腔表面与空气的对流换热</a:t>
                      </a:r>
                      <a:r>
                        <a:rPr lang="en-US" altLang="zh-CN" sz="2000" dirty="0">
                          <a:latin typeface="+mn-ea"/>
                          <a:ea typeface="+mn-ea"/>
                        </a:rPr>
                        <a:t>.</a:t>
                      </a:r>
                    </a:p>
                    <a:p>
                      <a:pPr algn="ctr">
                        <a:lnSpc>
                          <a:spcPct val="130000"/>
                        </a:lnSpc>
                      </a:pPr>
                      <a:r>
                        <a:rPr lang="zh-CN" altLang="en-US" sz="2000" dirty="0">
                          <a:latin typeface="+mn-ea"/>
                          <a:ea typeface="+mn-ea"/>
                        </a:rPr>
                        <a:t>空腔表面的辐射</a:t>
                      </a:r>
                    </a:p>
                  </a:txBody>
                  <a:tcPr anchor="ctr"/>
                </a:tc>
                <a:tc>
                  <a:txBody>
                    <a:bodyPr/>
                    <a:lstStyle/>
                    <a:p>
                      <a:pPr algn="ctr">
                        <a:lnSpc>
                          <a:spcPct val="130000"/>
                        </a:lnSpc>
                      </a:pPr>
                      <a:r>
                        <a:rPr lang="zh-CN" altLang="en-US" sz="2000" dirty="0">
                          <a:latin typeface="+mn-ea"/>
                          <a:ea typeface="+mn-ea"/>
                        </a:rPr>
                        <a:t>空气的导热</a:t>
                      </a:r>
                      <a:r>
                        <a:rPr lang="en-US" altLang="zh-CN" sz="2000" dirty="0">
                          <a:latin typeface="+mn-ea"/>
                          <a:ea typeface="+mn-ea"/>
                        </a:rPr>
                        <a:t>.</a:t>
                      </a:r>
                    </a:p>
                    <a:p>
                      <a:pPr algn="ctr">
                        <a:lnSpc>
                          <a:spcPct val="130000"/>
                        </a:lnSpc>
                      </a:pPr>
                      <a:r>
                        <a:rPr lang="zh-CN" altLang="en-US" sz="2000" dirty="0">
                          <a:latin typeface="+mn-ea"/>
                          <a:ea typeface="+mn-ea"/>
                        </a:rPr>
                        <a:t>空腔表面的辐射</a:t>
                      </a:r>
                    </a:p>
                  </a:txBody>
                  <a:tcPr anchor="ctr"/>
                </a:tc>
                <a:extLst>
                  <a:ext uri="{0D108BD9-81ED-4DB2-BD59-A6C34878D82A}">
                    <a16:rowId xmlns:a16="http://schemas.microsoft.com/office/drawing/2014/main" val="10002"/>
                  </a:ext>
                </a:extLst>
              </a:tr>
              <a:tr h="997908">
                <a:tc>
                  <a:txBody>
                    <a:bodyPr/>
                    <a:lstStyle/>
                    <a:p>
                      <a:pPr algn="ctr">
                        <a:lnSpc>
                          <a:spcPct val="130000"/>
                        </a:lnSpc>
                      </a:pPr>
                      <a:r>
                        <a:rPr lang="zh-CN" altLang="en-US" sz="2000" dirty="0">
                          <a:latin typeface="+mn-ea"/>
                          <a:ea typeface="+mn-ea"/>
                        </a:rPr>
                        <a:t>屋面内表面</a:t>
                      </a:r>
                    </a:p>
                  </a:txBody>
                  <a:tcPr anchor="ctr">
                    <a:solidFill>
                      <a:schemeClr val="accent1">
                        <a:lumMod val="60000"/>
                        <a:lumOff val="40000"/>
                        <a:alpha val="20000"/>
                      </a:schemeClr>
                    </a:solidFill>
                  </a:tcPr>
                </a:tc>
                <a:tc>
                  <a:txBody>
                    <a:bodyPr/>
                    <a:lstStyle/>
                    <a:p>
                      <a:pPr algn="ctr">
                        <a:lnSpc>
                          <a:spcPct val="130000"/>
                        </a:lnSpc>
                      </a:pPr>
                      <a:r>
                        <a:rPr lang="zh-CN" altLang="en-US" sz="2000" dirty="0">
                          <a:latin typeface="+mn-ea"/>
                          <a:ea typeface="+mn-ea"/>
                        </a:rPr>
                        <a:t>屋面内表面与室内空气的对流换热</a:t>
                      </a:r>
                    </a:p>
                    <a:p>
                      <a:pPr algn="ctr">
                        <a:lnSpc>
                          <a:spcPct val="130000"/>
                        </a:lnSpc>
                      </a:pPr>
                      <a:r>
                        <a:rPr lang="zh-CN" altLang="en-US" sz="2000" dirty="0">
                          <a:latin typeface="+mn-ea"/>
                          <a:ea typeface="+mn-ea"/>
                        </a:rPr>
                        <a:t>室内环境与屋面内表面的长波辐射</a:t>
                      </a:r>
                    </a:p>
                  </a:txBody>
                  <a:tcPr anchor="ctr">
                    <a:solidFill>
                      <a:schemeClr val="accent1">
                        <a:lumMod val="60000"/>
                        <a:lumOff val="40000"/>
                        <a:alpha val="20000"/>
                      </a:schemeClr>
                    </a:solidFill>
                  </a:tcPr>
                </a:tc>
                <a:tc>
                  <a:txBody>
                    <a:bodyPr/>
                    <a:lstStyle/>
                    <a:p>
                      <a:pPr algn="ctr">
                        <a:lnSpc>
                          <a:spcPct val="130000"/>
                        </a:lnSpc>
                      </a:pPr>
                      <a:r>
                        <a:rPr lang="zh-CN" altLang="en-US" sz="2000" dirty="0">
                          <a:latin typeface="+mn-ea"/>
                          <a:ea typeface="+mn-ea"/>
                        </a:rPr>
                        <a:t>屋面内表面与室内空气的对流换热</a:t>
                      </a:r>
                    </a:p>
                    <a:p>
                      <a:pPr algn="ctr">
                        <a:lnSpc>
                          <a:spcPct val="130000"/>
                        </a:lnSpc>
                      </a:pPr>
                      <a:r>
                        <a:rPr lang="zh-CN" altLang="en-US" sz="2000" dirty="0">
                          <a:latin typeface="+mn-ea"/>
                          <a:ea typeface="+mn-ea"/>
                        </a:rPr>
                        <a:t>室内环境与屋面内表面的长波辐射</a:t>
                      </a:r>
                    </a:p>
                  </a:txBody>
                  <a:tcPr anchor="ctr">
                    <a:solidFill>
                      <a:schemeClr val="accent1">
                        <a:lumMod val="60000"/>
                        <a:lumOff val="40000"/>
                        <a:alpha val="20000"/>
                      </a:schemeClr>
                    </a:solidFill>
                  </a:tcPr>
                </a:tc>
                <a:extLst>
                  <a:ext uri="{0D108BD9-81ED-4DB2-BD59-A6C34878D82A}">
                    <a16:rowId xmlns:a16="http://schemas.microsoft.com/office/drawing/2014/main" val="10003"/>
                  </a:ext>
                </a:extLst>
              </a:tr>
            </a:tbl>
          </a:graphicData>
        </a:graphic>
      </p:graphicFrame>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2459328" cy="461665"/>
          </a:xfrm>
          <a:prstGeom prst="rect">
            <a:avLst/>
          </a:prstGeom>
          <a:noFill/>
        </p:spPr>
        <p:txBody>
          <a:bodyPr wrap="none" rtlCol="0">
            <a:noAutofit/>
          </a:bodyPr>
          <a:lstStyle/>
          <a:p>
            <a:r>
              <a:rPr lang="en-US" altLang="zh-CN" sz="2400" b="1" dirty="0">
                <a:solidFill>
                  <a:schemeClr val="accent1"/>
                </a:solidFill>
              </a:rPr>
              <a:t>01 </a:t>
            </a:r>
            <a:r>
              <a:rPr lang="zh-CN" altLang="en-US" sz="2400" b="1" dirty="0">
                <a:solidFill>
                  <a:schemeClr val="accent1"/>
                </a:solidFill>
              </a:rPr>
              <a:t>分析研究过程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158210"/>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2709389380"/>
              </p:ext>
            </p:extLst>
          </p:nvPr>
        </p:nvGraphicFramePr>
        <p:xfrm>
          <a:off x="4675726" y="1585732"/>
          <a:ext cx="7157678" cy="4649969"/>
        </p:xfrm>
        <a:graphic>
          <a:graphicData uri="http://schemas.openxmlformats.org/drawingml/2006/table">
            <a:tbl>
              <a:tblPr firstRow="1" bandRow="1">
                <a:tableStyleId>{3B4B98B0-60AC-42C2-AFA5-B58CD77FA1E5}</a:tableStyleId>
              </a:tblPr>
              <a:tblGrid>
                <a:gridCol w="3592111">
                  <a:extLst>
                    <a:ext uri="{9D8B030D-6E8A-4147-A177-3AD203B41FA5}">
                      <a16:colId xmlns:a16="http://schemas.microsoft.com/office/drawing/2014/main" val="20001"/>
                    </a:ext>
                  </a:extLst>
                </a:gridCol>
                <a:gridCol w="3565567">
                  <a:extLst>
                    <a:ext uri="{9D8B030D-6E8A-4147-A177-3AD203B41FA5}">
                      <a16:colId xmlns:a16="http://schemas.microsoft.com/office/drawing/2014/main" val="20002"/>
                    </a:ext>
                  </a:extLst>
                </a:gridCol>
              </a:tblGrid>
              <a:tr h="651178">
                <a:tc>
                  <a:txBody>
                    <a:bodyPr/>
                    <a:lstStyle/>
                    <a:p>
                      <a:pPr algn="ctr"/>
                      <a:r>
                        <a:rPr lang="zh-CN" altLang="en-US" sz="2200" dirty="0">
                          <a:solidFill>
                            <a:schemeClr val="accent1"/>
                          </a:solidFill>
                        </a:rPr>
                        <a:t>通风工况</a:t>
                      </a:r>
                      <a:endParaRPr lang="zh-CN" altLang="en-US" sz="2200" dirty="0">
                        <a:solidFill>
                          <a:schemeClr val="accent1"/>
                        </a:solidFill>
                        <a:latin typeface="微软雅黑" panose="020B0503020204020204" pitchFamily="34" charset="-122"/>
                        <a:ea typeface="微软雅黑" panose="020B0503020204020204" pitchFamily="34" charset="-122"/>
                      </a:endParaRPr>
                    </a:p>
                  </a:txBody>
                  <a:tcPr anchor="ctr"/>
                </a:tc>
                <a:tc>
                  <a:txBody>
                    <a:bodyPr/>
                    <a:lstStyle/>
                    <a:p>
                      <a:pPr algn="ctr"/>
                      <a:r>
                        <a:rPr lang="zh-CN" altLang="en-US" sz="2200" dirty="0">
                          <a:solidFill>
                            <a:schemeClr val="accent1"/>
                          </a:solidFill>
                        </a:rPr>
                        <a:t>非通风工况 </a:t>
                      </a:r>
                      <a:endParaRPr lang="zh-CN" altLang="en-US" sz="2200" dirty="0">
                        <a:solidFill>
                          <a:schemeClr val="accent1"/>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0"/>
                  </a:ext>
                </a:extLst>
              </a:tr>
              <a:tr h="1673913">
                <a:tc gridSpan="2">
                  <a:txBody>
                    <a:bodyPr/>
                    <a:lstStyle/>
                    <a:p>
                      <a:pPr algn="ctr">
                        <a:lnSpc>
                          <a:spcPct val="130000"/>
                        </a:lnSpc>
                      </a:pPr>
                      <a:r>
                        <a:rPr lang="zh-CN" altLang="en-US" sz="2000" dirty="0"/>
                        <a:t>屋面外表面与室外空气的对流换热</a:t>
                      </a:r>
                    </a:p>
                    <a:p>
                      <a:pPr algn="ctr">
                        <a:lnSpc>
                          <a:spcPct val="130000"/>
                        </a:lnSpc>
                      </a:pPr>
                      <a:r>
                        <a:rPr lang="zh-CN" altLang="en-US" sz="2000" dirty="0"/>
                        <a:t>太阳辐射得热</a:t>
                      </a:r>
                    </a:p>
                    <a:p>
                      <a:pPr algn="ctr">
                        <a:lnSpc>
                          <a:spcPct val="130000"/>
                        </a:lnSpc>
                      </a:pPr>
                      <a:r>
                        <a:rPr lang="zh-CN" altLang="en-US" sz="2000" dirty="0"/>
                        <a:t>周围环境长波辐射</a:t>
                      </a:r>
                      <a:endParaRPr lang="zh-CN" altLang="en-US" sz="2000" dirty="0">
                        <a:latin typeface="微软雅黑" panose="020B0503020204020204" pitchFamily="34" charset="-122"/>
                        <a:ea typeface="微软雅黑" panose="020B0503020204020204" pitchFamily="34" charset="-122"/>
                      </a:endParaRPr>
                    </a:p>
                  </a:txBody>
                  <a:tcPr anchor="ctr">
                    <a:solidFill>
                      <a:schemeClr val="accent1">
                        <a:lumMod val="60000"/>
                        <a:lumOff val="40000"/>
                        <a:alpha val="20000"/>
                      </a:schemeClr>
                    </a:solidFill>
                  </a:tcPr>
                </a:tc>
                <a:tc hMerge="1">
                  <a:txBody>
                    <a:bodyPr/>
                    <a:lstStyle/>
                    <a:p>
                      <a:pPr algn="l">
                        <a:lnSpc>
                          <a:spcPct val="130000"/>
                        </a:lnSpc>
                      </a:pPr>
                      <a:endParaRPr lang="zh-CN" altLang="en-US" sz="2000" dirty="0">
                        <a:latin typeface="华文细黑" panose="02010600040101010101" pitchFamily="2" charset="-122"/>
                        <a:ea typeface="华文细黑" panose="02010600040101010101" pitchFamily="2" charset="-122"/>
                      </a:endParaRPr>
                    </a:p>
                  </a:txBody>
                  <a:tcPr anchor="ctr">
                    <a:solidFill>
                      <a:schemeClr val="accent1">
                        <a:lumMod val="60000"/>
                        <a:lumOff val="40000"/>
                        <a:alpha val="20000"/>
                      </a:schemeClr>
                    </a:solidFill>
                  </a:tcPr>
                </a:tc>
                <a:extLst>
                  <a:ext uri="{0D108BD9-81ED-4DB2-BD59-A6C34878D82A}">
                    <a16:rowId xmlns:a16="http://schemas.microsoft.com/office/drawing/2014/main" val="10001"/>
                  </a:ext>
                </a:extLst>
              </a:tr>
              <a:tr h="1162439">
                <a:tc>
                  <a:txBody>
                    <a:bodyPr/>
                    <a:lstStyle/>
                    <a:p>
                      <a:pPr algn="ctr">
                        <a:lnSpc>
                          <a:spcPct val="130000"/>
                        </a:lnSpc>
                      </a:pPr>
                      <a:r>
                        <a:rPr lang="zh-CN" altLang="en-US" sz="2000" dirty="0"/>
                        <a:t>空腔表面与空气的对流换热</a:t>
                      </a:r>
                      <a:r>
                        <a:rPr lang="en-US" altLang="zh-CN" sz="2000" dirty="0"/>
                        <a:t>.</a:t>
                      </a:r>
                    </a:p>
                    <a:p>
                      <a:pPr algn="ctr">
                        <a:lnSpc>
                          <a:spcPct val="130000"/>
                        </a:lnSpc>
                      </a:pPr>
                      <a:r>
                        <a:rPr lang="zh-CN" altLang="en-US" sz="2000" dirty="0"/>
                        <a:t>空腔表面的辐射</a:t>
                      </a:r>
                      <a:endParaRPr lang="zh-CN" altLang="en-US" sz="2000" dirty="0">
                        <a:latin typeface="微软雅黑" panose="020B0503020204020204" pitchFamily="34" charset="-122"/>
                        <a:ea typeface="微软雅黑" panose="020B0503020204020204" pitchFamily="34" charset="-122"/>
                      </a:endParaRPr>
                    </a:p>
                  </a:txBody>
                  <a:tcPr anchor="ctr"/>
                </a:tc>
                <a:tc>
                  <a:txBody>
                    <a:bodyPr/>
                    <a:lstStyle/>
                    <a:p>
                      <a:pPr algn="ctr">
                        <a:lnSpc>
                          <a:spcPct val="130000"/>
                        </a:lnSpc>
                      </a:pPr>
                      <a:r>
                        <a:rPr lang="zh-CN" altLang="en-US" sz="2000" dirty="0"/>
                        <a:t>空气的导热</a:t>
                      </a:r>
                      <a:r>
                        <a:rPr lang="en-US" altLang="zh-CN" sz="2000" dirty="0"/>
                        <a:t>.</a:t>
                      </a:r>
                    </a:p>
                    <a:p>
                      <a:pPr algn="ctr">
                        <a:lnSpc>
                          <a:spcPct val="130000"/>
                        </a:lnSpc>
                      </a:pPr>
                      <a:r>
                        <a:rPr lang="zh-CN" altLang="en-US" sz="2000" dirty="0"/>
                        <a:t>空腔表面的辐射</a:t>
                      </a:r>
                      <a:endParaRPr lang="zh-CN" altLang="en-US" sz="2000"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0002"/>
                  </a:ext>
                </a:extLst>
              </a:tr>
              <a:tr h="1162439">
                <a:tc gridSpan="2">
                  <a:txBody>
                    <a:bodyPr/>
                    <a:lstStyle/>
                    <a:p>
                      <a:pPr algn="ctr">
                        <a:lnSpc>
                          <a:spcPct val="130000"/>
                        </a:lnSpc>
                      </a:pPr>
                      <a:r>
                        <a:rPr lang="zh-CN" altLang="en-US" sz="2000" dirty="0"/>
                        <a:t>屋面内表面与室内空气的对流换热</a:t>
                      </a:r>
                    </a:p>
                    <a:p>
                      <a:pPr algn="ctr">
                        <a:lnSpc>
                          <a:spcPct val="130000"/>
                        </a:lnSpc>
                      </a:pPr>
                      <a:r>
                        <a:rPr lang="zh-CN" altLang="en-US" sz="2000" dirty="0"/>
                        <a:t>室内环境与屋面内表面的长波辐射</a:t>
                      </a:r>
                      <a:endParaRPr lang="zh-CN" altLang="en-US" sz="2000" dirty="0">
                        <a:latin typeface="微软雅黑" panose="020B0503020204020204" pitchFamily="34" charset="-122"/>
                        <a:ea typeface="微软雅黑" panose="020B0503020204020204" pitchFamily="34" charset="-122"/>
                      </a:endParaRPr>
                    </a:p>
                  </a:txBody>
                  <a:tcPr anchor="ctr">
                    <a:solidFill>
                      <a:schemeClr val="accent1">
                        <a:lumMod val="60000"/>
                        <a:lumOff val="40000"/>
                        <a:alpha val="20000"/>
                      </a:schemeClr>
                    </a:solidFill>
                  </a:tcPr>
                </a:tc>
                <a:tc hMerge="1">
                  <a:txBody>
                    <a:bodyPr/>
                    <a:lstStyle/>
                    <a:p>
                      <a:pPr algn="l">
                        <a:lnSpc>
                          <a:spcPct val="130000"/>
                        </a:lnSpc>
                      </a:pPr>
                      <a:endParaRPr lang="zh-CN" altLang="en-US" sz="2000" dirty="0">
                        <a:latin typeface="华文细黑" panose="02010600040101010101" pitchFamily="2" charset="-122"/>
                        <a:ea typeface="华文细黑" panose="02010600040101010101" pitchFamily="2" charset="-122"/>
                      </a:endParaRPr>
                    </a:p>
                  </a:txBody>
                  <a:tcPr anchor="ctr">
                    <a:solidFill>
                      <a:schemeClr val="accent1">
                        <a:lumMod val="60000"/>
                        <a:lumOff val="40000"/>
                        <a:alpha val="20000"/>
                      </a:schemeClr>
                    </a:solidFill>
                  </a:tcPr>
                </a:tc>
                <a:extLst>
                  <a:ext uri="{0D108BD9-81ED-4DB2-BD59-A6C34878D82A}">
                    <a16:rowId xmlns:a16="http://schemas.microsoft.com/office/drawing/2014/main" val="10003"/>
                  </a:ext>
                </a:extLst>
              </a:tr>
            </a:tbl>
          </a:graphicData>
        </a:graphic>
      </p:graphicFrame>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2459328" cy="461665"/>
          </a:xfrm>
          <a:prstGeom prst="rect">
            <a:avLst/>
          </a:prstGeom>
          <a:noFill/>
        </p:spPr>
        <p:txBody>
          <a:bodyPr wrap="none" rtlCol="0">
            <a:noAutofit/>
          </a:bodyPr>
          <a:lstStyle/>
          <a:p>
            <a:r>
              <a:rPr lang="en-US" altLang="zh-CN" sz="2400" b="1" dirty="0">
                <a:solidFill>
                  <a:schemeClr val="accent1"/>
                </a:solidFill>
              </a:rPr>
              <a:t>01 </a:t>
            </a:r>
            <a:r>
              <a:rPr lang="zh-CN" altLang="en-US" sz="2400" b="1" dirty="0">
                <a:solidFill>
                  <a:schemeClr val="accent1"/>
                </a:solidFill>
              </a:rPr>
              <a:t>分析研究过程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1">
            <a:extLst>
              <a:ext uri="{FF2B5EF4-FFF2-40B4-BE49-F238E27FC236}">
                <a16:creationId xmlns:a16="http://schemas.microsoft.com/office/drawing/2014/main" id="{E23B14E2-409C-4AC9-A95D-92479FD8BA46}"/>
              </a:ext>
            </a:extLst>
          </p:cNvPr>
          <p:cNvSpPr txBox="1"/>
          <p:nvPr/>
        </p:nvSpPr>
        <p:spPr>
          <a:xfrm>
            <a:off x="550871" y="2248229"/>
            <a:ext cx="697627" cy="1200329"/>
          </a:xfrm>
          <a:prstGeom prst="rect">
            <a:avLst/>
          </a:prstGeom>
          <a:noFill/>
        </p:spPr>
        <p:txBody>
          <a:bodyPr wrap="none" rtlCol="0">
            <a:noAutofit/>
          </a:bodyPr>
          <a:lstStyle/>
          <a:p>
            <a:r>
              <a:rPr lang="en-US" altLang="zh-CN" sz="7200" dirty="0">
                <a:solidFill>
                  <a:schemeClr val="accent1"/>
                </a:solidFill>
              </a:rPr>
              <a:t>3</a:t>
            </a:r>
            <a:endParaRPr lang="zh-CN" altLang="en-US" sz="4000" dirty="0"/>
          </a:p>
        </p:txBody>
      </p:sp>
      <p:sp>
        <p:nvSpPr>
          <p:cNvPr id="17" name="矩形 16">
            <a:extLst>
              <a:ext uri="{FF2B5EF4-FFF2-40B4-BE49-F238E27FC236}">
                <a16:creationId xmlns:a16="http://schemas.microsoft.com/office/drawing/2014/main" id="{83945BCD-4430-4F28-BEA9-22A5D2466CCE}"/>
              </a:ext>
            </a:extLst>
          </p:cNvPr>
          <p:cNvSpPr/>
          <p:nvPr/>
        </p:nvSpPr>
        <p:spPr>
          <a:xfrm>
            <a:off x="1131327" y="2820436"/>
            <a:ext cx="1107996" cy="461665"/>
          </a:xfrm>
          <a:prstGeom prst="rect">
            <a:avLst/>
          </a:prstGeom>
        </p:spPr>
        <p:txBody>
          <a:bodyPr wrap="none">
            <a:noAutofit/>
          </a:bodyPr>
          <a:lstStyle/>
          <a:p>
            <a:r>
              <a:rPr lang="zh-CN" altLang="en-US" sz="2400" dirty="0">
                <a:solidFill>
                  <a:schemeClr val="accent1"/>
                </a:solidFill>
              </a:rPr>
              <a:t>个界面</a:t>
            </a:r>
          </a:p>
        </p:txBody>
      </p:sp>
      <p:sp>
        <p:nvSpPr>
          <p:cNvPr id="19" name="矩形: 对角圆角 18">
            <a:extLst>
              <a:ext uri="{FF2B5EF4-FFF2-40B4-BE49-F238E27FC236}">
                <a16:creationId xmlns:a16="http://schemas.microsoft.com/office/drawing/2014/main" id="{B3531CBC-8D88-4091-B9B9-5879EA0103C5}"/>
              </a:ext>
            </a:extLst>
          </p:cNvPr>
          <p:cNvSpPr/>
          <p:nvPr/>
        </p:nvSpPr>
        <p:spPr>
          <a:xfrm>
            <a:off x="2448557" y="2618923"/>
            <a:ext cx="198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屋面外表面</a:t>
            </a:r>
          </a:p>
        </p:txBody>
      </p:sp>
      <p:sp>
        <p:nvSpPr>
          <p:cNvPr id="20" name="矩形: 对角圆角 19">
            <a:extLst>
              <a:ext uri="{FF2B5EF4-FFF2-40B4-BE49-F238E27FC236}">
                <a16:creationId xmlns:a16="http://schemas.microsoft.com/office/drawing/2014/main" id="{C9ADDDED-1E6D-416E-BFD6-9452D9B82F00}"/>
              </a:ext>
            </a:extLst>
          </p:cNvPr>
          <p:cNvSpPr/>
          <p:nvPr/>
        </p:nvSpPr>
        <p:spPr>
          <a:xfrm>
            <a:off x="2448557" y="3793204"/>
            <a:ext cx="198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空腔内换热</a:t>
            </a:r>
          </a:p>
        </p:txBody>
      </p:sp>
      <p:sp>
        <p:nvSpPr>
          <p:cNvPr id="21" name="矩形: 对角圆角 20">
            <a:extLst>
              <a:ext uri="{FF2B5EF4-FFF2-40B4-BE49-F238E27FC236}">
                <a16:creationId xmlns:a16="http://schemas.microsoft.com/office/drawing/2014/main" id="{68D58D05-D9D7-4283-BCE4-AE375BA0E3FC}"/>
              </a:ext>
            </a:extLst>
          </p:cNvPr>
          <p:cNvSpPr/>
          <p:nvPr/>
        </p:nvSpPr>
        <p:spPr>
          <a:xfrm>
            <a:off x="2448557" y="5016851"/>
            <a:ext cx="198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屋面内表面</a:t>
            </a:r>
          </a:p>
        </p:txBody>
      </p:sp>
      <p:sp>
        <p:nvSpPr>
          <p:cNvPr id="22" name="文本框 21">
            <a:extLst>
              <a:ext uri="{FF2B5EF4-FFF2-40B4-BE49-F238E27FC236}">
                <a16:creationId xmlns:a16="http://schemas.microsoft.com/office/drawing/2014/main" id="{71097AF5-8BA0-4D01-A988-06E468971116}"/>
              </a:ext>
            </a:extLst>
          </p:cNvPr>
          <p:cNvSpPr txBox="1"/>
          <p:nvPr/>
        </p:nvSpPr>
        <p:spPr>
          <a:xfrm>
            <a:off x="577756" y="4738026"/>
            <a:ext cx="697627" cy="1200329"/>
          </a:xfrm>
          <a:prstGeom prst="rect">
            <a:avLst/>
          </a:prstGeom>
          <a:noFill/>
        </p:spPr>
        <p:txBody>
          <a:bodyPr wrap="none" rtlCol="0">
            <a:noAutofit/>
          </a:bodyPr>
          <a:lstStyle/>
          <a:p>
            <a:r>
              <a:rPr lang="en-US" altLang="zh-CN" sz="7200" dirty="0">
                <a:solidFill>
                  <a:schemeClr val="accent1"/>
                </a:solidFill>
              </a:rPr>
              <a:t>7</a:t>
            </a:r>
            <a:endParaRPr lang="zh-CN" altLang="en-US" sz="4000" dirty="0"/>
          </a:p>
        </p:txBody>
      </p:sp>
      <p:sp>
        <p:nvSpPr>
          <p:cNvPr id="23" name="矩形 22">
            <a:extLst>
              <a:ext uri="{FF2B5EF4-FFF2-40B4-BE49-F238E27FC236}">
                <a16:creationId xmlns:a16="http://schemas.microsoft.com/office/drawing/2014/main" id="{FB5AB551-5B74-46F0-8B72-40BF989E8382}"/>
              </a:ext>
            </a:extLst>
          </p:cNvPr>
          <p:cNvSpPr/>
          <p:nvPr/>
        </p:nvSpPr>
        <p:spPr>
          <a:xfrm>
            <a:off x="1136933" y="5262073"/>
            <a:ext cx="1107996" cy="461665"/>
          </a:xfrm>
          <a:prstGeom prst="rect">
            <a:avLst/>
          </a:prstGeom>
        </p:spPr>
        <p:txBody>
          <a:bodyPr wrap="none">
            <a:noAutofit/>
          </a:bodyPr>
          <a:lstStyle/>
          <a:p>
            <a:r>
              <a:rPr lang="zh-CN" altLang="en-US" sz="2400" dirty="0">
                <a:solidFill>
                  <a:schemeClr val="accent1"/>
                </a:solidFill>
              </a:rPr>
              <a:t>个过程</a:t>
            </a:r>
          </a:p>
        </p:txBody>
      </p:sp>
      <p:sp>
        <p:nvSpPr>
          <p:cNvPr id="24" name="文本框 23">
            <a:extLst>
              <a:ext uri="{FF2B5EF4-FFF2-40B4-BE49-F238E27FC236}">
                <a16:creationId xmlns:a16="http://schemas.microsoft.com/office/drawing/2014/main" id="{624C1951-D6A5-4582-BE02-3B9F0FF8A910}"/>
              </a:ext>
            </a:extLst>
          </p:cNvPr>
          <p:cNvSpPr txBox="1"/>
          <p:nvPr/>
        </p:nvSpPr>
        <p:spPr>
          <a:xfrm>
            <a:off x="585589" y="3397199"/>
            <a:ext cx="697627" cy="1200329"/>
          </a:xfrm>
          <a:prstGeom prst="rect">
            <a:avLst/>
          </a:prstGeom>
          <a:noFill/>
        </p:spPr>
        <p:txBody>
          <a:bodyPr wrap="none" rtlCol="0">
            <a:noAutofit/>
          </a:bodyPr>
          <a:lstStyle/>
          <a:p>
            <a:r>
              <a:rPr lang="en-US" altLang="zh-CN" sz="7200" dirty="0">
                <a:solidFill>
                  <a:schemeClr val="accent1"/>
                </a:solidFill>
              </a:rPr>
              <a:t>2</a:t>
            </a:r>
            <a:endParaRPr lang="zh-CN" altLang="en-US" sz="4000" dirty="0"/>
          </a:p>
        </p:txBody>
      </p:sp>
      <p:sp>
        <p:nvSpPr>
          <p:cNvPr id="25" name="矩形 24">
            <a:extLst>
              <a:ext uri="{FF2B5EF4-FFF2-40B4-BE49-F238E27FC236}">
                <a16:creationId xmlns:a16="http://schemas.microsoft.com/office/drawing/2014/main" id="{2E76ADB0-CEFB-4118-8BA8-F4D7C35EDC3C}"/>
              </a:ext>
            </a:extLst>
          </p:cNvPr>
          <p:cNvSpPr/>
          <p:nvPr/>
        </p:nvSpPr>
        <p:spPr>
          <a:xfrm>
            <a:off x="1166045" y="3933946"/>
            <a:ext cx="1107996" cy="461665"/>
          </a:xfrm>
          <a:prstGeom prst="rect">
            <a:avLst/>
          </a:prstGeom>
        </p:spPr>
        <p:txBody>
          <a:bodyPr wrap="none">
            <a:noAutofit/>
          </a:bodyPr>
          <a:lstStyle/>
          <a:p>
            <a:r>
              <a:rPr lang="zh-CN" altLang="en-US" sz="2400" dirty="0">
                <a:solidFill>
                  <a:schemeClr val="accent1"/>
                </a:solidFill>
              </a:rPr>
              <a:t>个工况</a:t>
            </a:r>
          </a:p>
        </p:txBody>
      </p:sp>
    </p:spTree>
    <p:extLst>
      <p:ext uri="{BB962C8B-B14F-4D97-AF65-F5344CB8AC3E}">
        <p14:creationId xmlns:p14="http://schemas.microsoft.com/office/powerpoint/2010/main" val="1819972714"/>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对角圆角 32">
            <a:extLst>
              <a:ext uri="{FF2B5EF4-FFF2-40B4-BE49-F238E27FC236}">
                <a16:creationId xmlns:a16="http://schemas.microsoft.com/office/drawing/2014/main" id="{353C1FE9-41B2-4FF6-8B73-AD6205566E45}"/>
              </a:ext>
            </a:extLst>
          </p:cNvPr>
          <p:cNvSpPr/>
          <p:nvPr/>
        </p:nvSpPr>
        <p:spPr>
          <a:xfrm>
            <a:off x="5350329" y="4171233"/>
            <a:ext cx="6143171" cy="1833479"/>
          </a:xfrm>
          <a:prstGeom prst="round2DiagRect">
            <a:avLst>
              <a:gd name="adj1" fmla="val 17221"/>
              <a:gd name="adj2" fmla="val 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矩形: 对角圆角 17">
            <a:extLst>
              <a:ext uri="{FF2B5EF4-FFF2-40B4-BE49-F238E27FC236}">
                <a16:creationId xmlns:a16="http://schemas.microsoft.com/office/drawing/2014/main" id="{DCD7121A-1763-4BC1-820D-4B2CDF67E3F2}"/>
              </a:ext>
            </a:extLst>
          </p:cNvPr>
          <p:cNvSpPr/>
          <p:nvPr/>
        </p:nvSpPr>
        <p:spPr>
          <a:xfrm>
            <a:off x="5350329" y="2077628"/>
            <a:ext cx="6143171" cy="1833479"/>
          </a:xfrm>
          <a:prstGeom prst="round2DiagRect">
            <a:avLst>
              <a:gd name="adj1" fmla="val 17221"/>
              <a:gd name="adj2" fmla="val 0"/>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2459328" cy="461665"/>
          </a:xfrm>
          <a:prstGeom prst="rect">
            <a:avLst/>
          </a:prstGeom>
          <a:noFill/>
        </p:spPr>
        <p:txBody>
          <a:bodyPr wrap="none" rtlCol="0">
            <a:noAutofit/>
          </a:bodyPr>
          <a:lstStyle/>
          <a:p>
            <a:r>
              <a:rPr lang="en-US" altLang="zh-CN" sz="2400" b="1" dirty="0">
                <a:solidFill>
                  <a:schemeClr val="accent1"/>
                </a:solidFill>
              </a:rPr>
              <a:t>02 </a:t>
            </a:r>
            <a:r>
              <a:rPr lang="zh-CN" altLang="en-US" sz="2400" b="1" dirty="0">
                <a:solidFill>
                  <a:schemeClr val="accent1"/>
                </a:solidFill>
              </a:rPr>
              <a:t>建立研究模型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矩形: 对角圆角 18">
            <a:extLst>
              <a:ext uri="{FF2B5EF4-FFF2-40B4-BE49-F238E27FC236}">
                <a16:creationId xmlns:a16="http://schemas.microsoft.com/office/drawing/2014/main" id="{B3531CBC-8D88-4091-B9B9-5879EA0103C5}"/>
              </a:ext>
            </a:extLst>
          </p:cNvPr>
          <p:cNvSpPr/>
          <p:nvPr/>
        </p:nvSpPr>
        <p:spPr>
          <a:xfrm>
            <a:off x="728435" y="2077628"/>
            <a:ext cx="252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研究模型实物介绍</a:t>
            </a:r>
          </a:p>
        </p:txBody>
      </p:sp>
      <p:sp>
        <p:nvSpPr>
          <p:cNvPr id="20" name="矩形: 对角圆角 19">
            <a:extLst>
              <a:ext uri="{FF2B5EF4-FFF2-40B4-BE49-F238E27FC236}">
                <a16:creationId xmlns:a16="http://schemas.microsoft.com/office/drawing/2014/main" id="{C9ADDDED-1E6D-416E-BFD6-9452D9B82F00}"/>
              </a:ext>
            </a:extLst>
          </p:cNvPr>
          <p:cNvSpPr/>
          <p:nvPr/>
        </p:nvSpPr>
        <p:spPr>
          <a:xfrm>
            <a:off x="695325" y="4171233"/>
            <a:ext cx="252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截取模型单元介绍</a:t>
            </a:r>
          </a:p>
        </p:txBody>
      </p:sp>
      <p:sp>
        <p:nvSpPr>
          <p:cNvPr id="26" name="矩形 25">
            <a:extLst>
              <a:ext uri="{FF2B5EF4-FFF2-40B4-BE49-F238E27FC236}">
                <a16:creationId xmlns:a16="http://schemas.microsoft.com/office/drawing/2014/main" id="{FC16D84B-EAC7-45B8-883F-EC86AC7F5906}"/>
              </a:ext>
            </a:extLst>
          </p:cNvPr>
          <p:cNvSpPr/>
          <p:nvPr/>
        </p:nvSpPr>
        <p:spPr>
          <a:xfrm>
            <a:off x="728434" y="2774001"/>
            <a:ext cx="4352852" cy="1137106"/>
          </a:xfrm>
          <a:prstGeom prst="rect">
            <a:avLst/>
          </a:prstGeom>
        </p:spPr>
        <p:txBody>
          <a:bodyPr wrap="square">
            <a:noAutofit/>
          </a:bodyPr>
          <a:lstStyle/>
          <a:p>
            <a:pPr>
              <a:lnSpc>
                <a:spcPct val="130000"/>
              </a:lnSpc>
            </a:pPr>
            <a:r>
              <a:rPr lang="zh-CN" altLang="en-US" dirty="0">
                <a:latin typeface="+mn-ea"/>
              </a:rPr>
              <a:t>华中大，位于湖北省武汉市，中华人民共和国教育部直属的综合性研究型全国重点大学、位列国家“双一流”计划。</a:t>
            </a:r>
            <a:endParaRPr lang="zh-CN" altLang="en-US" dirty="0"/>
          </a:p>
        </p:txBody>
      </p:sp>
      <p:sp>
        <p:nvSpPr>
          <p:cNvPr id="27" name="矩形 26">
            <a:extLst>
              <a:ext uri="{FF2B5EF4-FFF2-40B4-BE49-F238E27FC236}">
                <a16:creationId xmlns:a16="http://schemas.microsoft.com/office/drawing/2014/main" id="{0784F2C6-7CF4-491D-BCE3-90768961833C}"/>
              </a:ext>
            </a:extLst>
          </p:cNvPr>
          <p:cNvSpPr/>
          <p:nvPr/>
        </p:nvSpPr>
        <p:spPr>
          <a:xfrm>
            <a:off x="717920" y="4867606"/>
            <a:ext cx="4352852" cy="1137106"/>
          </a:xfrm>
          <a:prstGeom prst="rect">
            <a:avLst/>
          </a:prstGeom>
        </p:spPr>
        <p:txBody>
          <a:bodyPr wrap="square">
            <a:noAutofit/>
          </a:bodyPr>
          <a:lstStyle/>
          <a:p>
            <a:pPr>
              <a:lnSpc>
                <a:spcPct val="130000"/>
              </a:lnSpc>
            </a:pPr>
            <a:r>
              <a:rPr lang="zh-CN" altLang="en-US" dirty="0">
                <a:latin typeface="+mn-ea"/>
              </a:rPr>
              <a:t>华中大，位于湖北省武汉市，中华人民共和国教育部直属的综合性研究型全国重点大学、位列国家“双一流”计划。</a:t>
            </a:r>
            <a:endParaRPr lang="zh-CN" altLang="en-US" dirty="0"/>
          </a:p>
        </p:txBody>
      </p:sp>
      <p:sp>
        <p:nvSpPr>
          <p:cNvPr id="30" name="矩形: 对角圆角 29">
            <a:extLst>
              <a:ext uri="{FF2B5EF4-FFF2-40B4-BE49-F238E27FC236}">
                <a16:creationId xmlns:a16="http://schemas.microsoft.com/office/drawing/2014/main" id="{17DA8562-DAC2-42D8-9734-DDE917544DA7}"/>
              </a:ext>
            </a:extLst>
          </p:cNvPr>
          <p:cNvSpPr/>
          <p:nvPr/>
        </p:nvSpPr>
        <p:spPr>
          <a:xfrm>
            <a:off x="5350329" y="2077628"/>
            <a:ext cx="252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研究模型实物图</a:t>
            </a:r>
          </a:p>
        </p:txBody>
      </p:sp>
      <p:sp>
        <p:nvSpPr>
          <p:cNvPr id="31" name="矩形: 对角圆角 30">
            <a:extLst>
              <a:ext uri="{FF2B5EF4-FFF2-40B4-BE49-F238E27FC236}">
                <a16:creationId xmlns:a16="http://schemas.microsoft.com/office/drawing/2014/main" id="{7141EFBA-92D8-4FD8-9780-3F3FD33C119C}"/>
              </a:ext>
            </a:extLst>
          </p:cNvPr>
          <p:cNvSpPr/>
          <p:nvPr/>
        </p:nvSpPr>
        <p:spPr>
          <a:xfrm>
            <a:off x="5350329" y="4171233"/>
            <a:ext cx="252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截取模型单元图</a:t>
            </a:r>
          </a:p>
        </p:txBody>
      </p:sp>
    </p:spTree>
    <p:extLst>
      <p:ext uri="{BB962C8B-B14F-4D97-AF65-F5344CB8AC3E}">
        <p14:creationId xmlns:p14="http://schemas.microsoft.com/office/powerpoint/2010/main" val="2918324431"/>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2459328" cy="461665"/>
          </a:xfrm>
          <a:prstGeom prst="rect">
            <a:avLst/>
          </a:prstGeom>
          <a:noFill/>
        </p:spPr>
        <p:txBody>
          <a:bodyPr wrap="none" rtlCol="0">
            <a:noAutofit/>
          </a:bodyPr>
          <a:lstStyle/>
          <a:p>
            <a:r>
              <a:rPr lang="en-US" altLang="zh-CN" sz="2400" b="1" dirty="0">
                <a:solidFill>
                  <a:schemeClr val="accent1"/>
                </a:solidFill>
              </a:rPr>
              <a:t>02 </a:t>
            </a:r>
            <a:r>
              <a:rPr lang="zh-CN" altLang="en-US" sz="2400" b="1" dirty="0">
                <a:solidFill>
                  <a:schemeClr val="accent1"/>
                </a:solidFill>
              </a:rPr>
              <a:t>建立研究模型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23" name="组合 22">
            <a:extLst>
              <a:ext uri="{FF2B5EF4-FFF2-40B4-BE49-F238E27FC236}">
                <a16:creationId xmlns:a16="http://schemas.microsoft.com/office/drawing/2014/main" id="{472AB078-E4FD-42CE-9093-1DCBB8ADEE2E}"/>
              </a:ext>
            </a:extLst>
          </p:cNvPr>
          <p:cNvGrpSpPr/>
          <p:nvPr/>
        </p:nvGrpSpPr>
        <p:grpSpPr>
          <a:xfrm>
            <a:off x="719926" y="2590069"/>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24" name="箭头: V 形 23">
              <a:extLst>
                <a:ext uri="{FF2B5EF4-FFF2-40B4-BE49-F238E27FC236}">
                  <a16:creationId xmlns:a16="http://schemas.microsoft.com/office/drawing/2014/main" id="{1B751FFE-72DC-43F1-B0F3-19052D415E0A}"/>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25" name="箭头: V 形 24">
              <a:extLst>
                <a:ext uri="{FF2B5EF4-FFF2-40B4-BE49-F238E27FC236}">
                  <a16:creationId xmlns:a16="http://schemas.microsoft.com/office/drawing/2014/main" id="{2A9DA012-30C2-4AA6-8E79-90380703FEA0}"/>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28" name="箭头: V 形 27">
              <a:extLst>
                <a:ext uri="{FF2B5EF4-FFF2-40B4-BE49-F238E27FC236}">
                  <a16:creationId xmlns:a16="http://schemas.microsoft.com/office/drawing/2014/main" id="{B2FF2A7D-6870-42F7-8258-8650593F4C28}"/>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29" name="组合 28">
            <a:extLst>
              <a:ext uri="{FF2B5EF4-FFF2-40B4-BE49-F238E27FC236}">
                <a16:creationId xmlns:a16="http://schemas.microsoft.com/office/drawing/2014/main" id="{F9A28220-EE86-4DB3-B2FA-B14DB7E96A4B}"/>
              </a:ext>
            </a:extLst>
          </p:cNvPr>
          <p:cNvGrpSpPr/>
          <p:nvPr/>
        </p:nvGrpSpPr>
        <p:grpSpPr>
          <a:xfrm>
            <a:off x="719926" y="4597646"/>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32" name="箭头: V 形 31">
              <a:extLst>
                <a:ext uri="{FF2B5EF4-FFF2-40B4-BE49-F238E27FC236}">
                  <a16:creationId xmlns:a16="http://schemas.microsoft.com/office/drawing/2014/main" id="{73F08A2C-E01D-4F5F-9106-2AE4EAA576CF}"/>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34" name="箭头: V 形 33">
              <a:extLst>
                <a:ext uri="{FF2B5EF4-FFF2-40B4-BE49-F238E27FC236}">
                  <a16:creationId xmlns:a16="http://schemas.microsoft.com/office/drawing/2014/main" id="{BD0912E4-7A0C-4D68-B6B7-D5165EA40708}"/>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35" name="箭头: V 形 34">
              <a:extLst>
                <a:ext uri="{FF2B5EF4-FFF2-40B4-BE49-F238E27FC236}">
                  <a16:creationId xmlns:a16="http://schemas.microsoft.com/office/drawing/2014/main" id="{B81B68C1-1D66-4EF2-80E8-0AD56ECB489D}"/>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
        <p:nvSpPr>
          <p:cNvPr id="36" name="文本框 35">
            <a:extLst>
              <a:ext uri="{FF2B5EF4-FFF2-40B4-BE49-F238E27FC236}">
                <a16:creationId xmlns:a16="http://schemas.microsoft.com/office/drawing/2014/main" id="{9B30A18F-9A0B-4CD1-ABC2-34C1E25EE928}"/>
              </a:ext>
            </a:extLst>
          </p:cNvPr>
          <p:cNvSpPr txBox="1"/>
          <p:nvPr/>
        </p:nvSpPr>
        <p:spPr>
          <a:xfrm>
            <a:off x="5378229" y="3737192"/>
            <a:ext cx="1295234" cy="707886"/>
          </a:xfrm>
          <a:prstGeom prst="rect">
            <a:avLst/>
          </a:prstGeom>
          <a:noFill/>
        </p:spPr>
        <p:txBody>
          <a:bodyPr wrap="square" rtlCol="0">
            <a:noAutofit/>
          </a:bodyPr>
          <a:lstStyle/>
          <a:p>
            <a:pPr algn="ctr"/>
            <a:r>
              <a:rPr lang="zh-CN" altLang="en-US" sz="2000" b="1" dirty="0">
                <a:gradFill flip="none" rotWithShape="1">
                  <a:gsLst>
                    <a:gs pos="41000">
                      <a:schemeClr val="accent1">
                        <a:lumMod val="85000"/>
                        <a:lumOff val="15000"/>
                      </a:schemeClr>
                    </a:gs>
                    <a:gs pos="100000">
                      <a:schemeClr val="accent1">
                        <a:lumMod val="70000"/>
                      </a:schemeClr>
                    </a:gs>
                  </a:gsLst>
                  <a:lin ang="2700000" scaled="1"/>
                  <a:tileRect/>
                </a:gradFill>
                <a:latin typeface="微软雅黑" pitchFamily="34" charset="-122"/>
                <a:ea typeface="微软雅黑" pitchFamily="34" charset="-122"/>
                <a:cs typeface="Arial" pitchFamily="34" charset="0"/>
              </a:rPr>
              <a:t>模型</a:t>
            </a:r>
            <a:endParaRPr lang="en-US" altLang="zh-CN" sz="2000" b="1" dirty="0">
              <a:gradFill flip="none" rotWithShape="1">
                <a:gsLst>
                  <a:gs pos="41000">
                    <a:schemeClr val="accent1">
                      <a:lumMod val="85000"/>
                      <a:lumOff val="15000"/>
                    </a:schemeClr>
                  </a:gs>
                  <a:gs pos="100000">
                    <a:schemeClr val="accent1">
                      <a:lumMod val="70000"/>
                    </a:schemeClr>
                  </a:gs>
                </a:gsLst>
                <a:lin ang="2700000" scaled="1"/>
                <a:tileRect/>
              </a:gradFill>
              <a:latin typeface="微软雅黑" pitchFamily="34" charset="-122"/>
              <a:ea typeface="微软雅黑" pitchFamily="34" charset="-122"/>
              <a:cs typeface="Arial" pitchFamily="34" charset="0"/>
            </a:endParaRPr>
          </a:p>
          <a:p>
            <a:pPr algn="ctr"/>
            <a:r>
              <a:rPr lang="zh-CN" altLang="en-US" sz="2000" b="1" dirty="0">
                <a:gradFill flip="none" rotWithShape="1">
                  <a:gsLst>
                    <a:gs pos="41000">
                      <a:schemeClr val="accent1">
                        <a:lumMod val="85000"/>
                        <a:lumOff val="15000"/>
                      </a:schemeClr>
                    </a:gs>
                    <a:gs pos="100000">
                      <a:schemeClr val="accent1">
                        <a:lumMod val="70000"/>
                      </a:schemeClr>
                    </a:gs>
                  </a:gsLst>
                  <a:lin ang="2700000" scaled="1"/>
                  <a:tileRect/>
                </a:gradFill>
                <a:latin typeface="微软雅黑" pitchFamily="34" charset="-122"/>
                <a:ea typeface="微软雅黑" pitchFamily="34" charset="-122"/>
                <a:cs typeface="Arial" pitchFamily="34" charset="0"/>
              </a:rPr>
              <a:t>建立</a:t>
            </a:r>
            <a:endParaRPr lang="en-US" altLang="zh-CN" sz="2000" b="1" dirty="0">
              <a:gradFill flip="none" rotWithShape="1">
                <a:gsLst>
                  <a:gs pos="41000">
                    <a:schemeClr val="accent1">
                      <a:lumMod val="85000"/>
                      <a:lumOff val="15000"/>
                    </a:schemeClr>
                  </a:gs>
                  <a:gs pos="100000">
                    <a:schemeClr val="accent1">
                      <a:lumMod val="70000"/>
                    </a:schemeClr>
                  </a:gs>
                </a:gsLst>
                <a:lin ang="2700000" scaled="1"/>
                <a:tileRect/>
              </a:gradFill>
              <a:latin typeface="微软雅黑" pitchFamily="34" charset="-122"/>
              <a:ea typeface="微软雅黑" pitchFamily="34" charset="-122"/>
              <a:cs typeface="Arial" pitchFamily="34" charset="0"/>
            </a:endParaRPr>
          </a:p>
        </p:txBody>
      </p:sp>
      <p:grpSp>
        <p:nvGrpSpPr>
          <p:cNvPr id="37" name="组合 36">
            <a:extLst>
              <a:ext uri="{FF2B5EF4-FFF2-40B4-BE49-F238E27FC236}">
                <a16:creationId xmlns:a16="http://schemas.microsoft.com/office/drawing/2014/main" id="{A3B5BC84-6FD1-4626-908E-2740FE8FF3D4}"/>
              </a:ext>
            </a:extLst>
          </p:cNvPr>
          <p:cNvGrpSpPr/>
          <p:nvPr/>
        </p:nvGrpSpPr>
        <p:grpSpPr>
          <a:xfrm>
            <a:off x="4507477" y="2632531"/>
            <a:ext cx="1701453" cy="1576035"/>
            <a:chOff x="4159734" y="1715038"/>
            <a:chExt cx="1701453" cy="1576035"/>
          </a:xfrm>
          <a:gradFill>
            <a:gsLst>
              <a:gs pos="0">
                <a:schemeClr val="accent1">
                  <a:lumMod val="85000"/>
                  <a:lumOff val="15000"/>
                </a:schemeClr>
              </a:gs>
              <a:gs pos="100000">
                <a:schemeClr val="accent1">
                  <a:lumMod val="70000"/>
                </a:schemeClr>
              </a:gs>
            </a:gsLst>
            <a:lin ang="5400000" scaled="1"/>
          </a:gradFill>
        </p:grpSpPr>
        <p:sp>
          <p:nvSpPr>
            <p:cNvPr id="38" name="Freeform 11">
              <a:extLst>
                <a:ext uri="{FF2B5EF4-FFF2-40B4-BE49-F238E27FC236}">
                  <a16:creationId xmlns:a16="http://schemas.microsoft.com/office/drawing/2014/main" id="{97EB4E28-357F-4CE6-AFA7-FCD17CF5EBA4}"/>
                </a:ext>
              </a:extLst>
            </p:cNvPr>
            <p:cNvSpPr>
              <a:spLocks noChangeAspect="1"/>
            </p:cNvSpPr>
            <p:nvPr/>
          </p:nvSpPr>
          <p:spPr bwMode="auto">
            <a:xfrm>
              <a:off x="4159734" y="1715038"/>
              <a:ext cx="1701453" cy="1576035"/>
            </a:xfrm>
            <a:custGeom>
              <a:avLst/>
              <a:gdLst>
                <a:gd name="T0" fmla="*/ 637 w 1431"/>
                <a:gd name="T1" fmla="*/ 1302 h 1325"/>
                <a:gd name="T2" fmla="*/ 637 w 1431"/>
                <a:gd name="T3" fmla="*/ 1248 h 1325"/>
                <a:gd name="T4" fmla="*/ 640 w 1431"/>
                <a:gd name="T5" fmla="*/ 1217 h 1325"/>
                <a:gd name="T6" fmla="*/ 646 w 1431"/>
                <a:gd name="T7" fmla="*/ 1170 h 1325"/>
                <a:gd name="T8" fmla="*/ 655 w 1431"/>
                <a:gd name="T9" fmla="*/ 1125 h 1325"/>
                <a:gd name="T10" fmla="*/ 663 w 1431"/>
                <a:gd name="T11" fmla="*/ 1095 h 1325"/>
                <a:gd name="T12" fmla="*/ 678 w 1431"/>
                <a:gd name="T13" fmla="*/ 1052 h 1325"/>
                <a:gd name="T14" fmla="*/ 689 w 1431"/>
                <a:gd name="T15" fmla="*/ 1024 h 1325"/>
                <a:gd name="T16" fmla="*/ 708 w 1431"/>
                <a:gd name="T17" fmla="*/ 983 h 1325"/>
                <a:gd name="T18" fmla="*/ 724 w 1431"/>
                <a:gd name="T19" fmla="*/ 957 h 1325"/>
                <a:gd name="T20" fmla="*/ 739 w 1431"/>
                <a:gd name="T21" fmla="*/ 932 h 1325"/>
                <a:gd name="T22" fmla="*/ 756 w 1431"/>
                <a:gd name="T23" fmla="*/ 907 h 1325"/>
                <a:gd name="T24" fmla="*/ 773 w 1431"/>
                <a:gd name="T25" fmla="*/ 884 h 1325"/>
                <a:gd name="T26" fmla="*/ 792 w 1431"/>
                <a:gd name="T27" fmla="*/ 860 h 1325"/>
                <a:gd name="T28" fmla="*/ 822 w 1431"/>
                <a:gd name="T29" fmla="*/ 827 h 1325"/>
                <a:gd name="T30" fmla="*/ 843 w 1431"/>
                <a:gd name="T31" fmla="*/ 807 h 1325"/>
                <a:gd name="T32" fmla="*/ 877 w 1431"/>
                <a:gd name="T33" fmla="*/ 778 h 1325"/>
                <a:gd name="T34" fmla="*/ 901 w 1431"/>
                <a:gd name="T35" fmla="*/ 760 h 1325"/>
                <a:gd name="T36" fmla="*/ 938 w 1431"/>
                <a:gd name="T37" fmla="*/ 735 h 1325"/>
                <a:gd name="T38" fmla="*/ 976 w 1431"/>
                <a:gd name="T39" fmla="*/ 711 h 1325"/>
                <a:gd name="T40" fmla="*/ 1003 w 1431"/>
                <a:gd name="T41" fmla="*/ 698 h 1325"/>
                <a:gd name="T42" fmla="*/ 1030 w 1431"/>
                <a:gd name="T43" fmla="*/ 686 h 1325"/>
                <a:gd name="T44" fmla="*/ 1059 w 1431"/>
                <a:gd name="T45" fmla="*/ 675 h 1325"/>
                <a:gd name="T46" fmla="*/ 1117 w 1431"/>
                <a:gd name="T47" fmla="*/ 657 h 1325"/>
                <a:gd name="T48" fmla="*/ 1147 w 1431"/>
                <a:gd name="T49" fmla="*/ 649 h 1325"/>
                <a:gd name="T50" fmla="*/ 1192 w 1431"/>
                <a:gd name="T51" fmla="*/ 642 h 1325"/>
                <a:gd name="T52" fmla="*/ 1224 w 1431"/>
                <a:gd name="T53" fmla="*/ 638 h 1325"/>
                <a:gd name="T54" fmla="*/ 1431 w 1431"/>
                <a:gd name="T55" fmla="*/ 334 h 1325"/>
                <a:gd name="T56" fmla="*/ 1207 w 1431"/>
                <a:gd name="T57" fmla="*/ 1 h 1325"/>
                <a:gd name="T58" fmla="*/ 1142 w 1431"/>
                <a:gd name="T59" fmla="*/ 6 h 1325"/>
                <a:gd name="T60" fmla="*/ 1080 w 1431"/>
                <a:gd name="T61" fmla="*/ 15 h 1325"/>
                <a:gd name="T62" fmla="*/ 1018 w 1431"/>
                <a:gd name="T63" fmla="*/ 26 h 1325"/>
                <a:gd name="T64" fmla="*/ 957 w 1431"/>
                <a:gd name="T65" fmla="*/ 40 h 1325"/>
                <a:gd name="T66" fmla="*/ 898 w 1431"/>
                <a:gd name="T67" fmla="*/ 57 h 1325"/>
                <a:gd name="T68" fmla="*/ 839 w 1431"/>
                <a:gd name="T69" fmla="*/ 76 h 1325"/>
                <a:gd name="T70" fmla="*/ 783 w 1431"/>
                <a:gd name="T71" fmla="*/ 100 h 1325"/>
                <a:gd name="T72" fmla="*/ 728 w 1431"/>
                <a:gd name="T73" fmla="*/ 125 h 1325"/>
                <a:gd name="T74" fmla="*/ 673 w 1431"/>
                <a:gd name="T75" fmla="*/ 152 h 1325"/>
                <a:gd name="T76" fmla="*/ 620 w 1431"/>
                <a:gd name="T77" fmla="*/ 182 h 1325"/>
                <a:gd name="T78" fmla="*/ 570 w 1431"/>
                <a:gd name="T79" fmla="*/ 214 h 1325"/>
                <a:gd name="T80" fmla="*/ 520 w 1431"/>
                <a:gd name="T81" fmla="*/ 250 h 1325"/>
                <a:gd name="T82" fmla="*/ 472 w 1431"/>
                <a:gd name="T83" fmla="*/ 287 h 1325"/>
                <a:gd name="T84" fmla="*/ 427 w 1431"/>
                <a:gd name="T85" fmla="*/ 325 h 1325"/>
                <a:gd name="T86" fmla="*/ 382 w 1431"/>
                <a:gd name="T87" fmla="*/ 366 h 1325"/>
                <a:gd name="T88" fmla="*/ 341 w 1431"/>
                <a:gd name="T89" fmla="*/ 410 h 1325"/>
                <a:gd name="T90" fmla="*/ 301 w 1431"/>
                <a:gd name="T91" fmla="*/ 455 h 1325"/>
                <a:gd name="T92" fmla="*/ 263 w 1431"/>
                <a:gd name="T93" fmla="*/ 502 h 1325"/>
                <a:gd name="T94" fmla="*/ 227 w 1431"/>
                <a:gd name="T95" fmla="*/ 550 h 1325"/>
                <a:gd name="T96" fmla="*/ 194 w 1431"/>
                <a:gd name="T97" fmla="*/ 602 h 1325"/>
                <a:gd name="T98" fmla="*/ 163 w 1431"/>
                <a:gd name="T99" fmla="*/ 653 h 1325"/>
                <a:gd name="T100" fmla="*/ 135 w 1431"/>
                <a:gd name="T101" fmla="*/ 707 h 1325"/>
                <a:gd name="T102" fmla="*/ 109 w 1431"/>
                <a:gd name="T103" fmla="*/ 762 h 1325"/>
                <a:gd name="T104" fmla="*/ 86 w 1431"/>
                <a:gd name="T105" fmla="*/ 819 h 1325"/>
                <a:gd name="T106" fmla="*/ 64 w 1431"/>
                <a:gd name="T107" fmla="*/ 876 h 1325"/>
                <a:gd name="T108" fmla="*/ 47 w 1431"/>
                <a:gd name="T109" fmla="*/ 936 h 1325"/>
                <a:gd name="T110" fmla="*/ 31 w 1431"/>
                <a:gd name="T111" fmla="*/ 996 h 1325"/>
                <a:gd name="T112" fmla="*/ 19 w 1431"/>
                <a:gd name="T113" fmla="*/ 1058 h 1325"/>
                <a:gd name="T114" fmla="*/ 10 w 1431"/>
                <a:gd name="T115" fmla="*/ 1120 h 1325"/>
                <a:gd name="T116" fmla="*/ 4 w 1431"/>
                <a:gd name="T117" fmla="*/ 1183 h 1325"/>
                <a:gd name="T118" fmla="*/ 1 w 1431"/>
                <a:gd name="T119" fmla="*/ 1247 h 1325"/>
                <a:gd name="T120" fmla="*/ 1 w 1431"/>
                <a:gd name="T121" fmla="*/ 1302 h 1325"/>
                <a:gd name="T122" fmla="*/ 335 w 1431"/>
                <a:gd name="T123" fmla="*/ 1129 h 1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1" h="1325">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grpFill/>
            <a:ln>
              <a:noFill/>
            </a:ln>
            <a:effectLst/>
          </p:spPr>
          <p:txBody>
            <a:bodyPr>
              <a:noAutofit/>
            </a:bodyPr>
            <a:lstStyle/>
            <a:p>
              <a:endParaRPr lang="zh-CN" altLang="en-US"/>
            </a:p>
          </p:txBody>
        </p:sp>
        <p:sp>
          <p:nvSpPr>
            <p:cNvPr id="39" name="文本框 38">
              <a:extLst>
                <a:ext uri="{FF2B5EF4-FFF2-40B4-BE49-F238E27FC236}">
                  <a16:creationId xmlns:a16="http://schemas.microsoft.com/office/drawing/2014/main" id="{EA0C9EAB-F37C-484E-AA5D-3521CFE06483}"/>
                </a:ext>
              </a:extLst>
            </p:cNvPr>
            <p:cNvSpPr txBox="1"/>
            <p:nvPr/>
          </p:nvSpPr>
          <p:spPr>
            <a:xfrm>
              <a:off x="4556969" y="2241670"/>
              <a:ext cx="640852" cy="369332"/>
            </a:xfrm>
            <a:prstGeom prst="rect">
              <a:avLst/>
            </a:prstGeom>
            <a:noFill/>
          </p:spPr>
          <p:txBody>
            <a:bodyPr wrap="square" rtlCol="0">
              <a:noAutofit/>
            </a:bodyPr>
            <a:lstStyle/>
            <a:p>
              <a:pPr algn="ctr"/>
              <a:r>
                <a:rPr lang="en-US" altLang="zh-CN" dirty="0">
                  <a:solidFill>
                    <a:schemeClr val="bg1"/>
                  </a:solidFill>
                  <a:ea typeface="微软雅黑" panose="020B0503020204020204" pitchFamily="34" charset="-122"/>
                  <a:cs typeface="Arial" pitchFamily="34" charset="0"/>
                </a:rPr>
                <a:t>01</a:t>
              </a:r>
            </a:p>
          </p:txBody>
        </p:sp>
      </p:grpSp>
      <p:grpSp>
        <p:nvGrpSpPr>
          <p:cNvPr id="40" name="组合 39">
            <a:extLst>
              <a:ext uri="{FF2B5EF4-FFF2-40B4-BE49-F238E27FC236}">
                <a16:creationId xmlns:a16="http://schemas.microsoft.com/office/drawing/2014/main" id="{81D738E9-5ED5-4DD3-B4D4-72507FBE1653}"/>
              </a:ext>
            </a:extLst>
          </p:cNvPr>
          <p:cNvGrpSpPr/>
          <p:nvPr/>
        </p:nvGrpSpPr>
        <p:grpSpPr>
          <a:xfrm>
            <a:off x="6055550" y="2631342"/>
            <a:ext cx="1498135" cy="1725907"/>
            <a:chOff x="5707807" y="1713849"/>
            <a:chExt cx="1498135" cy="1725907"/>
          </a:xfrm>
          <a:gradFill>
            <a:gsLst>
              <a:gs pos="100000">
                <a:schemeClr val="accent2">
                  <a:lumMod val="75000"/>
                </a:schemeClr>
              </a:gs>
              <a:gs pos="0">
                <a:schemeClr val="accent1">
                  <a:lumMod val="60000"/>
                  <a:lumOff val="40000"/>
                </a:schemeClr>
              </a:gs>
            </a:gsLst>
            <a:lin ang="5400000" scaled="1"/>
          </a:gradFill>
        </p:grpSpPr>
        <p:sp>
          <p:nvSpPr>
            <p:cNvPr id="41" name="Freeform 10">
              <a:extLst>
                <a:ext uri="{FF2B5EF4-FFF2-40B4-BE49-F238E27FC236}">
                  <a16:creationId xmlns:a16="http://schemas.microsoft.com/office/drawing/2014/main" id="{41FC9B79-9184-4101-9C8A-2A431B6F86B7}"/>
                </a:ext>
              </a:extLst>
            </p:cNvPr>
            <p:cNvSpPr>
              <a:spLocks noChangeAspect="1"/>
            </p:cNvSpPr>
            <p:nvPr/>
          </p:nvSpPr>
          <p:spPr bwMode="auto">
            <a:xfrm>
              <a:off x="5707807" y="1713849"/>
              <a:ext cx="1498135" cy="1725907"/>
            </a:xfrm>
            <a:custGeom>
              <a:avLst/>
              <a:gdLst>
                <a:gd name="T0" fmla="*/ 35 w 1260"/>
                <a:gd name="T1" fmla="*/ 1 h 1451"/>
                <a:gd name="T2" fmla="*/ 100 w 1260"/>
                <a:gd name="T3" fmla="*/ 6 h 1451"/>
                <a:gd name="T4" fmla="*/ 162 w 1260"/>
                <a:gd name="T5" fmla="*/ 13 h 1451"/>
                <a:gd name="T6" fmla="*/ 225 w 1260"/>
                <a:gd name="T7" fmla="*/ 23 h 1451"/>
                <a:gd name="T8" fmla="*/ 285 w 1260"/>
                <a:gd name="T9" fmla="*/ 37 h 1451"/>
                <a:gd name="T10" fmla="*/ 345 w 1260"/>
                <a:gd name="T11" fmla="*/ 53 h 1451"/>
                <a:gd name="T12" fmla="*/ 404 w 1260"/>
                <a:gd name="T13" fmla="*/ 72 h 1451"/>
                <a:gd name="T14" fmla="*/ 461 w 1260"/>
                <a:gd name="T15" fmla="*/ 94 h 1451"/>
                <a:gd name="T16" fmla="*/ 517 w 1260"/>
                <a:gd name="T17" fmla="*/ 119 h 1451"/>
                <a:gd name="T18" fmla="*/ 572 w 1260"/>
                <a:gd name="T19" fmla="*/ 145 h 1451"/>
                <a:gd name="T20" fmla="*/ 625 w 1260"/>
                <a:gd name="T21" fmla="*/ 175 h 1451"/>
                <a:gd name="T22" fmla="*/ 676 w 1260"/>
                <a:gd name="T23" fmla="*/ 206 h 1451"/>
                <a:gd name="T24" fmla="*/ 726 w 1260"/>
                <a:gd name="T25" fmla="*/ 240 h 1451"/>
                <a:gd name="T26" fmla="*/ 774 w 1260"/>
                <a:gd name="T27" fmla="*/ 277 h 1451"/>
                <a:gd name="T28" fmla="*/ 820 w 1260"/>
                <a:gd name="T29" fmla="*/ 316 h 1451"/>
                <a:gd name="T30" fmla="*/ 866 w 1260"/>
                <a:gd name="T31" fmla="*/ 356 h 1451"/>
                <a:gd name="T32" fmla="*/ 908 w 1260"/>
                <a:gd name="T33" fmla="*/ 398 h 1451"/>
                <a:gd name="T34" fmla="*/ 948 w 1260"/>
                <a:gd name="T35" fmla="*/ 444 h 1451"/>
                <a:gd name="T36" fmla="*/ 986 w 1260"/>
                <a:gd name="T37" fmla="*/ 490 h 1451"/>
                <a:gd name="T38" fmla="*/ 1023 w 1260"/>
                <a:gd name="T39" fmla="*/ 538 h 1451"/>
                <a:gd name="T40" fmla="*/ 1057 w 1260"/>
                <a:gd name="T41" fmla="*/ 589 h 1451"/>
                <a:gd name="T42" fmla="*/ 1088 w 1260"/>
                <a:gd name="T43" fmla="*/ 640 h 1451"/>
                <a:gd name="T44" fmla="*/ 1117 w 1260"/>
                <a:gd name="T45" fmla="*/ 693 h 1451"/>
                <a:gd name="T46" fmla="*/ 1144 w 1260"/>
                <a:gd name="T47" fmla="*/ 748 h 1451"/>
                <a:gd name="T48" fmla="*/ 1168 w 1260"/>
                <a:gd name="T49" fmla="*/ 804 h 1451"/>
                <a:gd name="T50" fmla="*/ 1190 w 1260"/>
                <a:gd name="T51" fmla="*/ 861 h 1451"/>
                <a:gd name="T52" fmla="*/ 1209 w 1260"/>
                <a:gd name="T53" fmla="*/ 921 h 1451"/>
                <a:gd name="T54" fmla="*/ 1224 w 1260"/>
                <a:gd name="T55" fmla="*/ 980 h 1451"/>
                <a:gd name="T56" fmla="*/ 1237 w 1260"/>
                <a:gd name="T57" fmla="*/ 1042 h 1451"/>
                <a:gd name="T58" fmla="*/ 1248 w 1260"/>
                <a:gd name="T59" fmla="*/ 1104 h 1451"/>
                <a:gd name="T60" fmla="*/ 1255 w 1260"/>
                <a:gd name="T61" fmla="*/ 1166 h 1451"/>
                <a:gd name="T62" fmla="*/ 1259 w 1260"/>
                <a:gd name="T63" fmla="*/ 1231 h 1451"/>
                <a:gd name="T64" fmla="*/ 921 w 1260"/>
                <a:gd name="T65" fmla="*/ 1451 h 1451"/>
                <a:gd name="T66" fmla="*/ 622 w 1260"/>
                <a:gd name="T67" fmla="*/ 1231 h 1451"/>
                <a:gd name="T68" fmla="*/ 616 w 1260"/>
                <a:gd name="T69" fmla="*/ 1184 h 1451"/>
                <a:gd name="T70" fmla="*/ 608 w 1260"/>
                <a:gd name="T71" fmla="*/ 1139 h 1451"/>
                <a:gd name="T72" fmla="*/ 597 w 1260"/>
                <a:gd name="T73" fmla="*/ 1096 h 1451"/>
                <a:gd name="T74" fmla="*/ 588 w 1260"/>
                <a:gd name="T75" fmla="*/ 1067 h 1451"/>
                <a:gd name="T76" fmla="*/ 572 w 1260"/>
                <a:gd name="T77" fmla="*/ 1025 h 1451"/>
                <a:gd name="T78" fmla="*/ 559 w 1260"/>
                <a:gd name="T79" fmla="*/ 998 h 1451"/>
                <a:gd name="T80" fmla="*/ 539 w 1260"/>
                <a:gd name="T81" fmla="*/ 959 h 1451"/>
                <a:gd name="T82" fmla="*/ 523 w 1260"/>
                <a:gd name="T83" fmla="*/ 934 h 1451"/>
                <a:gd name="T84" fmla="*/ 498 w 1260"/>
                <a:gd name="T85" fmla="*/ 898 h 1451"/>
                <a:gd name="T86" fmla="*/ 480 w 1260"/>
                <a:gd name="T87" fmla="*/ 874 h 1451"/>
                <a:gd name="T88" fmla="*/ 461 w 1260"/>
                <a:gd name="T89" fmla="*/ 852 h 1451"/>
                <a:gd name="T90" fmla="*/ 431 w 1260"/>
                <a:gd name="T91" fmla="*/ 821 h 1451"/>
                <a:gd name="T92" fmla="*/ 399 w 1260"/>
                <a:gd name="T93" fmla="*/ 791 h 1451"/>
                <a:gd name="T94" fmla="*/ 375 w 1260"/>
                <a:gd name="T95" fmla="*/ 773 h 1451"/>
                <a:gd name="T96" fmla="*/ 352 w 1260"/>
                <a:gd name="T97" fmla="*/ 755 h 1451"/>
                <a:gd name="T98" fmla="*/ 328 w 1260"/>
                <a:gd name="T99" fmla="*/ 739 h 1451"/>
                <a:gd name="T100" fmla="*/ 290 w 1260"/>
                <a:gd name="T101" fmla="*/ 716 h 1451"/>
                <a:gd name="T102" fmla="*/ 264 w 1260"/>
                <a:gd name="T103" fmla="*/ 702 h 1451"/>
                <a:gd name="T104" fmla="*/ 223 w 1260"/>
                <a:gd name="T105" fmla="*/ 684 h 1451"/>
                <a:gd name="T106" fmla="*/ 181 w 1260"/>
                <a:gd name="T107" fmla="*/ 669 h 1451"/>
                <a:gd name="T108" fmla="*/ 137 w 1260"/>
                <a:gd name="T109" fmla="*/ 656 h 1451"/>
                <a:gd name="T110" fmla="*/ 108 w 1260"/>
                <a:gd name="T111" fmla="*/ 649 h 1451"/>
                <a:gd name="T112" fmla="*/ 63 w 1260"/>
                <a:gd name="T113" fmla="*/ 642 h 1451"/>
                <a:gd name="T114" fmla="*/ 31 w 1260"/>
                <a:gd name="T115" fmla="*/ 639 h 1451"/>
                <a:gd name="T116" fmla="*/ 0 w 1260"/>
                <a:gd name="T117" fmla="*/ 637 h 1451"/>
                <a:gd name="T118" fmla="*/ 3 w 1260"/>
                <a:gd name="T119" fmla="*/ 0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0" h="1451">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grpFill/>
            <a:ln>
              <a:noFill/>
            </a:ln>
            <a:effectLst/>
          </p:spPr>
          <p:txBody>
            <a:bodyPr>
              <a:noAutofit/>
            </a:bodyPr>
            <a:lstStyle/>
            <a:p>
              <a:endParaRPr lang="zh-CN" altLang="en-US" dirty="0"/>
            </a:p>
          </p:txBody>
        </p:sp>
        <p:sp>
          <p:nvSpPr>
            <p:cNvPr id="42" name="文本框 41">
              <a:extLst>
                <a:ext uri="{FF2B5EF4-FFF2-40B4-BE49-F238E27FC236}">
                  <a16:creationId xmlns:a16="http://schemas.microsoft.com/office/drawing/2014/main" id="{EFA7F39B-1FC3-4FFC-B620-CBECDE4A4F5E}"/>
                </a:ext>
              </a:extLst>
            </p:cNvPr>
            <p:cNvSpPr txBox="1"/>
            <p:nvPr/>
          </p:nvSpPr>
          <p:spPr>
            <a:xfrm>
              <a:off x="6207098" y="2241670"/>
              <a:ext cx="640852" cy="369332"/>
            </a:xfrm>
            <a:prstGeom prst="rect">
              <a:avLst/>
            </a:prstGeom>
            <a:noFill/>
          </p:spPr>
          <p:txBody>
            <a:bodyPr wrap="square" rtlCol="0">
              <a:noAutofit/>
            </a:bodyPr>
            <a:lstStyle/>
            <a:p>
              <a:pPr algn="ctr"/>
              <a:r>
                <a:rPr lang="en-US" altLang="zh-CN" dirty="0">
                  <a:solidFill>
                    <a:schemeClr val="bg1"/>
                  </a:solidFill>
                  <a:ea typeface="微软雅黑" panose="020B0503020204020204" pitchFamily="34" charset="-122"/>
                  <a:cs typeface="Arial" pitchFamily="34" charset="0"/>
                </a:rPr>
                <a:t>02</a:t>
              </a:r>
            </a:p>
          </p:txBody>
        </p:sp>
      </p:grpSp>
      <p:grpSp>
        <p:nvGrpSpPr>
          <p:cNvPr id="43" name="组合 42">
            <a:extLst>
              <a:ext uri="{FF2B5EF4-FFF2-40B4-BE49-F238E27FC236}">
                <a16:creationId xmlns:a16="http://schemas.microsoft.com/office/drawing/2014/main" id="{810BDFE6-1541-4F71-A137-66C9F4CED081}"/>
              </a:ext>
            </a:extLst>
          </p:cNvPr>
          <p:cNvGrpSpPr/>
          <p:nvPr/>
        </p:nvGrpSpPr>
        <p:grpSpPr>
          <a:xfrm>
            <a:off x="5904547" y="4208566"/>
            <a:ext cx="1646760" cy="1466605"/>
            <a:chOff x="5556804" y="3291073"/>
            <a:chExt cx="1646760" cy="1466605"/>
          </a:xfrm>
          <a:gradFill>
            <a:gsLst>
              <a:gs pos="0">
                <a:schemeClr val="accent1">
                  <a:lumMod val="85000"/>
                  <a:lumOff val="15000"/>
                </a:schemeClr>
              </a:gs>
              <a:gs pos="100000">
                <a:schemeClr val="accent1">
                  <a:lumMod val="70000"/>
                </a:schemeClr>
              </a:gs>
            </a:gsLst>
            <a:lin ang="5400000" scaled="1"/>
          </a:gradFill>
        </p:grpSpPr>
        <p:sp>
          <p:nvSpPr>
            <p:cNvPr id="44" name="Freeform 13">
              <a:extLst>
                <a:ext uri="{FF2B5EF4-FFF2-40B4-BE49-F238E27FC236}">
                  <a16:creationId xmlns:a16="http://schemas.microsoft.com/office/drawing/2014/main" id="{1007118E-1F6B-46F2-9D99-092438978C8D}"/>
                </a:ext>
              </a:extLst>
            </p:cNvPr>
            <p:cNvSpPr>
              <a:spLocks noChangeAspect="1"/>
            </p:cNvSpPr>
            <p:nvPr/>
          </p:nvSpPr>
          <p:spPr bwMode="auto">
            <a:xfrm>
              <a:off x="5556804" y="3291073"/>
              <a:ext cx="1646760" cy="1466605"/>
            </a:xfrm>
            <a:custGeom>
              <a:avLst/>
              <a:gdLst>
                <a:gd name="T0" fmla="*/ 0 w 1385"/>
                <a:gd name="T1" fmla="*/ 903 h 1233"/>
                <a:gd name="T2" fmla="*/ 221 w 1385"/>
                <a:gd name="T3" fmla="*/ 588 h 1233"/>
                <a:gd name="T4" fmla="*/ 262 w 1385"/>
                <a:gd name="T5" fmla="*/ 579 h 1233"/>
                <a:gd name="T6" fmla="*/ 302 w 1385"/>
                <a:gd name="T7" fmla="*/ 567 h 1233"/>
                <a:gd name="T8" fmla="*/ 354 w 1385"/>
                <a:gd name="T9" fmla="*/ 548 h 1233"/>
                <a:gd name="T10" fmla="*/ 391 w 1385"/>
                <a:gd name="T11" fmla="*/ 531 h 1233"/>
                <a:gd name="T12" fmla="*/ 427 w 1385"/>
                <a:gd name="T13" fmla="*/ 511 h 1233"/>
                <a:gd name="T14" fmla="*/ 472 w 1385"/>
                <a:gd name="T15" fmla="*/ 482 h 1233"/>
                <a:gd name="T16" fmla="*/ 506 w 1385"/>
                <a:gd name="T17" fmla="*/ 458 h 1233"/>
                <a:gd name="T18" fmla="*/ 526 w 1385"/>
                <a:gd name="T19" fmla="*/ 441 h 1233"/>
                <a:gd name="T20" fmla="*/ 546 w 1385"/>
                <a:gd name="T21" fmla="*/ 423 h 1233"/>
                <a:gd name="T22" fmla="*/ 565 w 1385"/>
                <a:gd name="T23" fmla="*/ 405 h 1233"/>
                <a:gd name="T24" fmla="*/ 584 w 1385"/>
                <a:gd name="T25" fmla="*/ 385 h 1233"/>
                <a:gd name="T26" fmla="*/ 610 w 1385"/>
                <a:gd name="T27" fmla="*/ 353 h 1233"/>
                <a:gd name="T28" fmla="*/ 642 w 1385"/>
                <a:gd name="T29" fmla="*/ 310 h 1233"/>
                <a:gd name="T30" fmla="*/ 671 w 1385"/>
                <a:gd name="T31" fmla="*/ 264 h 1233"/>
                <a:gd name="T32" fmla="*/ 689 w 1385"/>
                <a:gd name="T33" fmla="*/ 228 h 1233"/>
                <a:gd name="T34" fmla="*/ 705 w 1385"/>
                <a:gd name="T35" fmla="*/ 189 h 1233"/>
                <a:gd name="T36" fmla="*/ 723 w 1385"/>
                <a:gd name="T37" fmla="*/ 138 h 1233"/>
                <a:gd name="T38" fmla="*/ 737 w 1385"/>
                <a:gd name="T39" fmla="*/ 84 h 1233"/>
                <a:gd name="T40" fmla="*/ 746 w 1385"/>
                <a:gd name="T41" fmla="*/ 28 h 1233"/>
                <a:gd name="T42" fmla="*/ 748 w 1385"/>
                <a:gd name="T43" fmla="*/ 0 h 1233"/>
                <a:gd name="T44" fmla="*/ 1385 w 1385"/>
                <a:gd name="T45" fmla="*/ 4 h 1233"/>
                <a:gd name="T46" fmla="*/ 1382 w 1385"/>
                <a:gd name="T47" fmla="*/ 66 h 1233"/>
                <a:gd name="T48" fmla="*/ 1375 w 1385"/>
                <a:gd name="T49" fmla="*/ 126 h 1233"/>
                <a:gd name="T50" fmla="*/ 1366 w 1385"/>
                <a:gd name="T51" fmla="*/ 185 h 1233"/>
                <a:gd name="T52" fmla="*/ 1354 w 1385"/>
                <a:gd name="T53" fmla="*/ 245 h 1233"/>
                <a:gd name="T54" fmla="*/ 1339 w 1385"/>
                <a:gd name="T55" fmla="*/ 302 h 1233"/>
                <a:gd name="T56" fmla="*/ 1322 w 1385"/>
                <a:gd name="T57" fmla="*/ 359 h 1233"/>
                <a:gd name="T58" fmla="*/ 1301 w 1385"/>
                <a:gd name="T59" fmla="*/ 414 h 1233"/>
                <a:gd name="T60" fmla="*/ 1279 w 1385"/>
                <a:gd name="T61" fmla="*/ 468 h 1233"/>
                <a:gd name="T62" fmla="*/ 1255 w 1385"/>
                <a:gd name="T63" fmla="*/ 522 h 1233"/>
                <a:gd name="T64" fmla="*/ 1228 w 1385"/>
                <a:gd name="T65" fmla="*/ 573 h 1233"/>
                <a:gd name="T66" fmla="*/ 1200 w 1385"/>
                <a:gd name="T67" fmla="*/ 623 h 1233"/>
                <a:gd name="T68" fmla="*/ 1169 w 1385"/>
                <a:gd name="T69" fmla="*/ 671 h 1233"/>
                <a:gd name="T70" fmla="*/ 1135 w 1385"/>
                <a:gd name="T71" fmla="*/ 719 h 1233"/>
                <a:gd name="T72" fmla="*/ 1099 w 1385"/>
                <a:gd name="T73" fmla="*/ 764 h 1233"/>
                <a:gd name="T74" fmla="*/ 1062 w 1385"/>
                <a:gd name="T75" fmla="*/ 808 h 1233"/>
                <a:gd name="T76" fmla="*/ 1023 w 1385"/>
                <a:gd name="T77" fmla="*/ 851 h 1233"/>
                <a:gd name="T78" fmla="*/ 982 w 1385"/>
                <a:gd name="T79" fmla="*/ 891 h 1233"/>
                <a:gd name="T80" fmla="*/ 939 w 1385"/>
                <a:gd name="T81" fmla="*/ 929 h 1233"/>
                <a:gd name="T82" fmla="*/ 895 w 1385"/>
                <a:gd name="T83" fmla="*/ 965 h 1233"/>
                <a:gd name="T84" fmla="*/ 849 w 1385"/>
                <a:gd name="T85" fmla="*/ 1000 h 1233"/>
                <a:gd name="T86" fmla="*/ 801 w 1385"/>
                <a:gd name="T87" fmla="*/ 1032 h 1233"/>
                <a:gd name="T88" fmla="*/ 752 w 1385"/>
                <a:gd name="T89" fmla="*/ 1063 h 1233"/>
                <a:gd name="T90" fmla="*/ 701 w 1385"/>
                <a:gd name="T91" fmla="*/ 1090 h 1233"/>
                <a:gd name="T92" fmla="*/ 649 w 1385"/>
                <a:gd name="T93" fmla="*/ 1116 h 1233"/>
                <a:gd name="T94" fmla="*/ 595 w 1385"/>
                <a:gd name="T95" fmla="*/ 1139 h 1233"/>
                <a:gd name="T96" fmla="*/ 541 w 1385"/>
                <a:gd name="T97" fmla="*/ 1161 h 1233"/>
                <a:gd name="T98" fmla="*/ 485 w 1385"/>
                <a:gd name="T99" fmla="*/ 1180 h 1233"/>
                <a:gd name="T100" fmla="*/ 428 w 1385"/>
                <a:gd name="T101" fmla="*/ 1196 h 1233"/>
                <a:gd name="T102" fmla="*/ 370 w 1385"/>
                <a:gd name="T103" fmla="*/ 1209 h 1233"/>
                <a:gd name="T104" fmla="*/ 311 w 1385"/>
                <a:gd name="T105" fmla="*/ 1220 h 1233"/>
                <a:gd name="T106" fmla="*/ 251 w 1385"/>
                <a:gd name="T107" fmla="*/ 1228 h 1233"/>
                <a:gd name="T108" fmla="*/ 191 w 1385"/>
                <a:gd name="T109" fmla="*/ 123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85" h="1233">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grpFill/>
            <a:ln>
              <a:noFill/>
            </a:ln>
            <a:effectLst/>
          </p:spPr>
          <p:txBody>
            <a:bodyPr>
              <a:noAutofit/>
            </a:bodyPr>
            <a:lstStyle/>
            <a:p>
              <a:endParaRPr lang="zh-CN" altLang="en-US"/>
            </a:p>
          </p:txBody>
        </p:sp>
        <p:sp>
          <p:nvSpPr>
            <p:cNvPr id="45" name="文本框 44">
              <a:extLst>
                <a:ext uri="{FF2B5EF4-FFF2-40B4-BE49-F238E27FC236}">
                  <a16:creationId xmlns:a16="http://schemas.microsoft.com/office/drawing/2014/main" id="{30787CFC-34F2-4346-8738-80C272588F78}"/>
                </a:ext>
              </a:extLst>
            </p:cNvPr>
            <p:cNvSpPr txBox="1"/>
            <p:nvPr/>
          </p:nvSpPr>
          <p:spPr>
            <a:xfrm>
              <a:off x="6207098" y="3884868"/>
              <a:ext cx="640852" cy="369332"/>
            </a:xfrm>
            <a:prstGeom prst="rect">
              <a:avLst/>
            </a:prstGeom>
            <a:noFill/>
          </p:spPr>
          <p:txBody>
            <a:bodyPr wrap="square" rtlCol="0">
              <a:noAutofit/>
            </a:bodyPr>
            <a:lstStyle/>
            <a:p>
              <a:pPr algn="ctr"/>
              <a:r>
                <a:rPr lang="en-US" altLang="zh-CN" dirty="0">
                  <a:solidFill>
                    <a:schemeClr val="bg1"/>
                  </a:solidFill>
                  <a:latin typeface="+mn-ea"/>
                  <a:cs typeface="Arial" pitchFamily="34" charset="0"/>
                </a:rPr>
                <a:t>03</a:t>
              </a:r>
            </a:p>
          </p:txBody>
        </p:sp>
      </p:grpSp>
      <p:grpSp>
        <p:nvGrpSpPr>
          <p:cNvPr id="46" name="组合 45">
            <a:extLst>
              <a:ext uri="{FF2B5EF4-FFF2-40B4-BE49-F238E27FC236}">
                <a16:creationId xmlns:a16="http://schemas.microsoft.com/office/drawing/2014/main" id="{25FEC720-DA5E-448F-BCE4-7D63B4745400}"/>
              </a:ext>
            </a:extLst>
          </p:cNvPr>
          <p:cNvGrpSpPr/>
          <p:nvPr/>
        </p:nvGrpSpPr>
        <p:grpSpPr>
          <a:xfrm>
            <a:off x="4513422" y="4055126"/>
            <a:ext cx="1539750" cy="1622424"/>
            <a:chOff x="4165679" y="3137633"/>
            <a:chExt cx="1539750" cy="1622424"/>
          </a:xfrm>
          <a:gradFill>
            <a:gsLst>
              <a:gs pos="100000">
                <a:schemeClr val="accent2">
                  <a:lumMod val="75000"/>
                </a:schemeClr>
              </a:gs>
              <a:gs pos="0">
                <a:schemeClr val="accent1">
                  <a:lumMod val="60000"/>
                  <a:lumOff val="40000"/>
                </a:schemeClr>
              </a:gs>
            </a:gsLst>
            <a:lin ang="5400000" scaled="1"/>
          </a:gradFill>
        </p:grpSpPr>
        <p:sp>
          <p:nvSpPr>
            <p:cNvPr id="47" name="Freeform 12">
              <a:extLst>
                <a:ext uri="{FF2B5EF4-FFF2-40B4-BE49-F238E27FC236}">
                  <a16:creationId xmlns:a16="http://schemas.microsoft.com/office/drawing/2014/main" id="{D543AB34-6AC3-4232-AA75-E388A09D40B6}"/>
                </a:ext>
              </a:extLst>
            </p:cNvPr>
            <p:cNvSpPr>
              <a:spLocks noChangeAspect="1"/>
            </p:cNvSpPr>
            <p:nvPr/>
          </p:nvSpPr>
          <p:spPr bwMode="auto">
            <a:xfrm>
              <a:off x="4165679" y="3137633"/>
              <a:ext cx="1539750" cy="1622424"/>
            </a:xfrm>
            <a:custGeom>
              <a:avLst/>
              <a:gdLst>
                <a:gd name="T0" fmla="*/ 1096 w 1295"/>
                <a:gd name="T1" fmla="*/ 1023 h 1364"/>
                <a:gd name="T2" fmla="*/ 1276 w 1295"/>
                <a:gd name="T3" fmla="*/ 728 h 1364"/>
                <a:gd name="T4" fmla="*/ 1232 w 1295"/>
                <a:gd name="T5" fmla="*/ 726 h 1364"/>
                <a:gd name="T6" fmla="*/ 1187 w 1295"/>
                <a:gd name="T7" fmla="*/ 722 h 1364"/>
                <a:gd name="T8" fmla="*/ 1131 w 1295"/>
                <a:gd name="T9" fmla="*/ 711 h 1364"/>
                <a:gd name="T10" fmla="*/ 1103 w 1295"/>
                <a:gd name="T11" fmla="*/ 704 h 1364"/>
                <a:gd name="T12" fmla="*/ 1050 w 1295"/>
                <a:gd name="T13" fmla="*/ 687 h 1364"/>
                <a:gd name="T14" fmla="*/ 1023 w 1295"/>
                <a:gd name="T15" fmla="*/ 677 h 1364"/>
                <a:gd name="T16" fmla="*/ 973 w 1295"/>
                <a:gd name="T17" fmla="*/ 653 h 1364"/>
                <a:gd name="T18" fmla="*/ 949 w 1295"/>
                <a:gd name="T19" fmla="*/ 638 h 1364"/>
                <a:gd name="T20" fmla="*/ 902 w 1295"/>
                <a:gd name="T21" fmla="*/ 608 h 1364"/>
                <a:gd name="T22" fmla="*/ 880 w 1295"/>
                <a:gd name="T23" fmla="*/ 591 h 1364"/>
                <a:gd name="T24" fmla="*/ 837 w 1295"/>
                <a:gd name="T25" fmla="*/ 556 h 1364"/>
                <a:gd name="T26" fmla="*/ 799 w 1295"/>
                <a:gd name="T27" fmla="*/ 517 h 1364"/>
                <a:gd name="T28" fmla="*/ 781 w 1295"/>
                <a:gd name="T29" fmla="*/ 496 h 1364"/>
                <a:gd name="T30" fmla="*/ 747 w 1295"/>
                <a:gd name="T31" fmla="*/ 451 h 1364"/>
                <a:gd name="T32" fmla="*/ 725 w 1295"/>
                <a:gd name="T33" fmla="*/ 417 h 1364"/>
                <a:gd name="T34" fmla="*/ 703 w 1295"/>
                <a:gd name="T35" fmla="*/ 380 h 1364"/>
                <a:gd name="T36" fmla="*/ 680 w 1295"/>
                <a:gd name="T37" fmla="*/ 330 h 1364"/>
                <a:gd name="T38" fmla="*/ 670 w 1295"/>
                <a:gd name="T39" fmla="*/ 303 h 1364"/>
                <a:gd name="T40" fmla="*/ 657 w 1295"/>
                <a:gd name="T41" fmla="*/ 263 h 1364"/>
                <a:gd name="T42" fmla="*/ 646 w 1295"/>
                <a:gd name="T43" fmla="*/ 221 h 1364"/>
                <a:gd name="T44" fmla="*/ 322 w 1295"/>
                <a:gd name="T45" fmla="*/ 0 h 1364"/>
                <a:gd name="T46" fmla="*/ 2 w 1295"/>
                <a:gd name="T47" fmla="*/ 222 h 1364"/>
                <a:gd name="T48" fmla="*/ 10 w 1295"/>
                <a:gd name="T49" fmla="*/ 282 h 1364"/>
                <a:gd name="T50" fmla="*/ 21 w 1295"/>
                <a:gd name="T51" fmla="*/ 343 h 1364"/>
                <a:gd name="T52" fmla="*/ 35 w 1295"/>
                <a:gd name="T53" fmla="*/ 401 h 1364"/>
                <a:gd name="T54" fmla="*/ 51 w 1295"/>
                <a:gd name="T55" fmla="*/ 458 h 1364"/>
                <a:gd name="T56" fmla="*/ 69 w 1295"/>
                <a:gd name="T57" fmla="*/ 516 h 1364"/>
                <a:gd name="T58" fmla="*/ 91 w 1295"/>
                <a:gd name="T59" fmla="*/ 571 h 1364"/>
                <a:gd name="T60" fmla="*/ 115 w 1295"/>
                <a:gd name="T61" fmla="*/ 624 h 1364"/>
                <a:gd name="T62" fmla="*/ 141 w 1295"/>
                <a:gd name="T63" fmla="*/ 678 h 1364"/>
                <a:gd name="T64" fmla="*/ 169 w 1295"/>
                <a:gd name="T65" fmla="*/ 729 h 1364"/>
                <a:gd name="T66" fmla="*/ 200 w 1295"/>
                <a:gd name="T67" fmla="*/ 779 h 1364"/>
                <a:gd name="T68" fmla="*/ 233 w 1295"/>
                <a:gd name="T69" fmla="*/ 828 h 1364"/>
                <a:gd name="T70" fmla="*/ 268 w 1295"/>
                <a:gd name="T71" fmla="*/ 874 h 1364"/>
                <a:gd name="T72" fmla="*/ 305 w 1295"/>
                <a:gd name="T73" fmla="*/ 919 h 1364"/>
                <a:gd name="T74" fmla="*/ 344 w 1295"/>
                <a:gd name="T75" fmla="*/ 962 h 1364"/>
                <a:gd name="T76" fmla="*/ 385 w 1295"/>
                <a:gd name="T77" fmla="*/ 1004 h 1364"/>
                <a:gd name="T78" fmla="*/ 428 w 1295"/>
                <a:gd name="T79" fmla="*/ 1043 h 1364"/>
                <a:gd name="T80" fmla="*/ 473 w 1295"/>
                <a:gd name="T81" fmla="*/ 1081 h 1364"/>
                <a:gd name="T82" fmla="*/ 519 w 1295"/>
                <a:gd name="T83" fmla="*/ 1116 h 1364"/>
                <a:gd name="T84" fmla="*/ 567 w 1295"/>
                <a:gd name="T85" fmla="*/ 1151 h 1364"/>
                <a:gd name="T86" fmla="*/ 616 w 1295"/>
                <a:gd name="T87" fmla="*/ 1182 h 1364"/>
                <a:gd name="T88" fmla="*/ 667 w 1295"/>
                <a:gd name="T89" fmla="*/ 1211 h 1364"/>
                <a:gd name="T90" fmla="*/ 720 w 1295"/>
                <a:gd name="T91" fmla="*/ 1237 h 1364"/>
                <a:gd name="T92" fmla="*/ 774 w 1295"/>
                <a:gd name="T93" fmla="*/ 1262 h 1364"/>
                <a:gd name="T94" fmla="*/ 828 w 1295"/>
                <a:gd name="T95" fmla="*/ 1283 h 1364"/>
                <a:gd name="T96" fmla="*/ 885 w 1295"/>
                <a:gd name="T97" fmla="*/ 1304 h 1364"/>
                <a:gd name="T98" fmla="*/ 942 w 1295"/>
                <a:gd name="T99" fmla="*/ 1321 h 1364"/>
                <a:gd name="T100" fmla="*/ 1001 w 1295"/>
                <a:gd name="T101" fmla="*/ 1335 h 1364"/>
                <a:gd name="T102" fmla="*/ 1061 w 1295"/>
                <a:gd name="T103" fmla="*/ 1346 h 1364"/>
                <a:gd name="T104" fmla="*/ 1121 w 1295"/>
                <a:gd name="T105" fmla="*/ 1355 h 1364"/>
                <a:gd name="T106" fmla="*/ 1182 w 1295"/>
                <a:gd name="T107" fmla="*/ 1361 h 1364"/>
                <a:gd name="T108" fmla="*/ 1245 w 1295"/>
                <a:gd name="T109" fmla="*/ 1364 h 1364"/>
                <a:gd name="T110" fmla="*/ 1281 w 1295"/>
                <a:gd name="T111" fmla="*/ 1364 h 1364"/>
                <a:gd name="T112" fmla="*/ 1290 w 1295"/>
                <a:gd name="T113" fmla="*/ 1362 h 1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95" h="1364">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grpFill/>
            <a:ln>
              <a:noFill/>
            </a:ln>
            <a:effectLst/>
          </p:spPr>
          <p:txBody>
            <a:bodyPr>
              <a:noAutofit/>
            </a:bodyPr>
            <a:lstStyle/>
            <a:p>
              <a:endParaRPr lang="zh-CN" altLang="en-US"/>
            </a:p>
          </p:txBody>
        </p:sp>
        <p:sp>
          <p:nvSpPr>
            <p:cNvPr id="48" name="文本框 47">
              <a:extLst>
                <a:ext uri="{FF2B5EF4-FFF2-40B4-BE49-F238E27FC236}">
                  <a16:creationId xmlns:a16="http://schemas.microsoft.com/office/drawing/2014/main" id="{F66F0E49-5D3B-4016-80CC-2492B4D92E92}"/>
                </a:ext>
              </a:extLst>
            </p:cNvPr>
            <p:cNvSpPr txBox="1"/>
            <p:nvPr/>
          </p:nvSpPr>
          <p:spPr>
            <a:xfrm>
              <a:off x="4556969" y="3884868"/>
              <a:ext cx="640852" cy="369332"/>
            </a:xfrm>
            <a:prstGeom prst="rect">
              <a:avLst/>
            </a:prstGeom>
            <a:noFill/>
          </p:spPr>
          <p:txBody>
            <a:bodyPr wrap="square" rtlCol="0">
              <a:noAutofit/>
            </a:bodyPr>
            <a:lstStyle/>
            <a:p>
              <a:pPr algn="ctr"/>
              <a:r>
                <a:rPr lang="en-US" altLang="zh-CN" dirty="0">
                  <a:solidFill>
                    <a:schemeClr val="bg1"/>
                  </a:solidFill>
                  <a:ea typeface="微软雅黑" panose="020B0503020204020204" pitchFamily="34" charset="-122"/>
                  <a:cs typeface="Arial" pitchFamily="34" charset="0"/>
                </a:rPr>
                <a:t>04</a:t>
              </a:r>
            </a:p>
          </p:txBody>
        </p:sp>
      </p:grpSp>
      <p:sp>
        <p:nvSpPr>
          <p:cNvPr id="49" name="文本框 48">
            <a:extLst>
              <a:ext uri="{FF2B5EF4-FFF2-40B4-BE49-F238E27FC236}">
                <a16:creationId xmlns:a16="http://schemas.microsoft.com/office/drawing/2014/main" id="{432405D7-1A8B-4835-B56C-17AE5E33FC16}"/>
              </a:ext>
            </a:extLst>
          </p:cNvPr>
          <p:cNvSpPr txBox="1"/>
          <p:nvPr/>
        </p:nvSpPr>
        <p:spPr>
          <a:xfrm>
            <a:off x="1251307" y="2440663"/>
            <a:ext cx="3828009" cy="584775"/>
          </a:xfrm>
          <a:prstGeom prst="rect">
            <a:avLst/>
          </a:prstGeom>
          <a:noFill/>
        </p:spPr>
        <p:txBody>
          <a:bodyPr wrap="square" rtlCol="0">
            <a:noAutofit/>
          </a:bodyPr>
          <a:lstStyle/>
          <a:p>
            <a:r>
              <a:rPr lang="en-US" altLang="zh-CN" sz="3200" b="1" dirty="0">
                <a:solidFill>
                  <a:schemeClr val="accent1"/>
                </a:solidFill>
                <a:latin typeface="+mn-ea"/>
                <a:cs typeface="Arial" pitchFamily="34" charset="0"/>
              </a:rPr>
              <a:t>01</a:t>
            </a:r>
            <a:r>
              <a:rPr lang="en-US" altLang="zh-CN" sz="2000" dirty="0">
                <a:solidFill>
                  <a:schemeClr val="accent1"/>
                </a:solidFill>
                <a:latin typeface="+mn-ea"/>
                <a:cs typeface="Arial" pitchFamily="34" charset="0"/>
              </a:rPr>
              <a:t> </a:t>
            </a:r>
            <a:r>
              <a:rPr lang="zh-CN" altLang="en-US" sz="2000" dirty="0">
                <a:solidFill>
                  <a:schemeClr val="accent1"/>
                </a:solidFill>
                <a:latin typeface="+mn-ea"/>
                <a:cs typeface="Arial" pitchFamily="34" charset="0"/>
              </a:rPr>
              <a:t>建立物理模型</a:t>
            </a:r>
            <a:endParaRPr lang="en-US" altLang="zh-CN" sz="2000" dirty="0">
              <a:solidFill>
                <a:schemeClr val="accent1"/>
              </a:solidFill>
              <a:latin typeface="+mn-ea"/>
              <a:cs typeface="Arial" pitchFamily="34" charset="0"/>
            </a:endParaRPr>
          </a:p>
        </p:txBody>
      </p:sp>
      <p:sp>
        <p:nvSpPr>
          <p:cNvPr id="50" name="文本框 49">
            <a:extLst>
              <a:ext uri="{FF2B5EF4-FFF2-40B4-BE49-F238E27FC236}">
                <a16:creationId xmlns:a16="http://schemas.microsoft.com/office/drawing/2014/main" id="{194A8DF3-B75A-4FE0-B097-A9CA24862655}"/>
              </a:ext>
            </a:extLst>
          </p:cNvPr>
          <p:cNvSpPr txBox="1"/>
          <p:nvPr/>
        </p:nvSpPr>
        <p:spPr>
          <a:xfrm>
            <a:off x="1251307" y="3032515"/>
            <a:ext cx="3292718" cy="680058"/>
          </a:xfrm>
          <a:prstGeom prst="rect">
            <a:avLst/>
          </a:prstGeom>
          <a:noFill/>
        </p:spPr>
        <p:txBody>
          <a:bodyPr wrap="square" rtlCol="0">
            <a:noAutofit/>
          </a:bodyPr>
          <a:lstStyle/>
          <a:p>
            <a:pPr>
              <a:lnSpc>
                <a:spcPct val="110000"/>
              </a:lnSpc>
            </a:pPr>
            <a:r>
              <a:rPr lang="en-US" altLang="zh-CN" dirty="0">
                <a:solidFill>
                  <a:schemeClr val="tx1">
                    <a:lumMod val="60000"/>
                    <a:lumOff val="40000"/>
                  </a:schemeClr>
                </a:solidFill>
                <a:cs typeface="Arial" pitchFamily="34" charset="0"/>
              </a:rPr>
              <a:t>Finite-Difference Frequency-Domain, </a:t>
            </a:r>
            <a:r>
              <a:rPr lang="zh-CN" altLang="en-US" dirty="0">
                <a:solidFill>
                  <a:schemeClr val="tx1">
                    <a:lumMod val="60000"/>
                    <a:lumOff val="40000"/>
                  </a:schemeClr>
                </a:solidFill>
                <a:cs typeface="Arial" pitchFamily="34" charset="0"/>
              </a:rPr>
              <a:t>简称</a:t>
            </a:r>
            <a:r>
              <a:rPr lang="en-US" altLang="zh-CN" dirty="0">
                <a:solidFill>
                  <a:schemeClr val="tx1">
                    <a:lumMod val="60000"/>
                    <a:lumOff val="40000"/>
                  </a:schemeClr>
                </a:solidFill>
                <a:cs typeface="Arial" pitchFamily="34" charset="0"/>
              </a:rPr>
              <a:t>FDFD</a:t>
            </a:r>
            <a:r>
              <a:rPr lang="zh-CN" altLang="en-US" dirty="0">
                <a:solidFill>
                  <a:schemeClr val="tx1">
                    <a:lumMod val="60000"/>
                    <a:lumOff val="40000"/>
                  </a:schemeClr>
                </a:solidFill>
                <a:cs typeface="Arial" pitchFamily="34" charset="0"/>
              </a:rPr>
              <a:t>。</a:t>
            </a:r>
          </a:p>
        </p:txBody>
      </p:sp>
      <p:sp>
        <p:nvSpPr>
          <p:cNvPr id="51" name="文本框 50">
            <a:extLst>
              <a:ext uri="{FF2B5EF4-FFF2-40B4-BE49-F238E27FC236}">
                <a16:creationId xmlns:a16="http://schemas.microsoft.com/office/drawing/2014/main" id="{00EA0691-8D06-4BE1-A203-77FACAA1D178}"/>
              </a:ext>
            </a:extLst>
          </p:cNvPr>
          <p:cNvSpPr txBox="1"/>
          <p:nvPr/>
        </p:nvSpPr>
        <p:spPr>
          <a:xfrm>
            <a:off x="8062088" y="2440663"/>
            <a:ext cx="2895485" cy="58477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3200" b="1" dirty="0">
                <a:solidFill>
                  <a:schemeClr val="accent1"/>
                </a:solidFill>
              </a:rPr>
              <a:t>02</a:t>
            </a:r>
            <a:r>
              <a:rPr lang="en-US" altLang="zh-CN" sz="2800" b="1" dirty="0">
                <a:solidFill>
                  <a:schemeClr val="accent1"/>
                </a:solidFill>
              </a:rPr>
              <a:t> </a:t>
            </a:r>
            <a:r>
              <a:rPr lang="zh-CN" altLang="en-US" dirty="0">
                <a:solidFill>
                  <a:schemeClr val="accent1"/>
                </a:solidFill>
              </a:rPr>
              <a:t>建立数学模型</a:t>
            </a:r>
            <a:endParaRPr lang="en-US" altLang="zh-CN" dirty="0">
              <a:solidFill>
                <a:schemeClr val="accent1"/>
              </a:solidFill>
            </a:endParaRPr>
          </a:p>
        </p:txBody>
      </p:sp>
      <p:sp>
        <p:nvSpPr>
          <p:cNvPr id="52" name="文本框 51">
            <a:extLst>
              <a:ext uri="{FF2B5EF4-FFF2-40B4-BE49-F238E27FC236}">
                <a16:creationId xmlns:a16="http://schemas.microsoft.com/office/drawing/2014/main" id="{BFE8C61D-5C7F-446C-B8A5-7B690F3969CB}"/>
              </a:ext>
            </a:extLst>
          </p:cNvPr>
          <p:cNvSpPr txBox="1"/>
          <p:nvPr/>
        </p:nvSpPr>
        <p:spPr>
          <a:xfrm>
            <a:off x="8062088" y="3032515"/>
            <a:ext cx="3610412" cy="680058"/>
          </a:xfrm>
          <a:prstGeom prst="rect">
            <a:avLst/>
          </a:prstGeom>
          <a:noFill/>
        </p:spPr>
        <p:txBody>
          <a:bodyPr wrap="square" rtlCol="0">
            <a:noAutofit/>
          </a:bodyPr>
          <a:lstStyle>
            <a:defPPr>
              <a:defRPr lang="zh-CN"/>
            </a:defPPr>
            <a:lvl1pPr>
              <a:lnSpc>
                <a:spcPct val="110000"/>
              </a:lnSpc>
              <a:defRPr sz="2000">
                <a:solidFill>
                  <a:schemeClr val="tx1">
                    <a:lumMod val="60000"/>
                    <a:lumOff val="40000"/>
                  </a:schemeClr>
                </a:solidFill>
                <a:cs typeface="Arial" pitchFamily="34" charset="0"/>
              </a:defRPr>
            </a:lvl1pPr>
          </a:lstStyle>
          <a:p>
            <a:r>
              <a:rPr lang="zh-CN" altLang="en-US" sz="1800" dirty="0"/>
              <a:t>未知参数只有热容</a:t>
            </a:r>
            <a:r>
              <a:rPr lang="en-US" altLang="zh-CN" sz="1800" dirty="0"/>
              <a:t>C</a:t>
            </a:r>
            <a:r>
              <a:rPr lang="zh-CN" altLang="en-US" sz="1800" dirty="0"/>
              <a:t>和热阻</a:t>
            </a:r>
            <a:r>
              <a:rPr lang="en-US" altLang="zh-CN" sz="1800" dirty="0"/>
              <a:t>R</a:t>
            </a:r>
            <a:r>
              <a:rPr lang="zh-CN" altLang="en-US" sz="1800" dirty="0"/>
              <a:t>，简称</a:t>
            </a:r>
            <a:r>
              <a:rPr lang="en-US" altLang="zh-CN" sz="1800" dirty="0"/>
              <a:t>RC</a:t>
            </a:r>
            <a:r>
              <a:rPr lang="zh-CN" altLang="en-US" sz="1800" dirty="0"/>
              <a:t>模型。</a:t>
            </a:r>
            <a:r>
              <a:rPr lang="en-US" altLang="zh-CN" sz="1800" dirty="0"/>
              <a:t> </a:t>
            </a:r>
            <a:endParaRPr lang="zh-CN" altLang="en-US" sz="1800" dirty="0"/>
          </a:p>
        </p:txBody>
      </p:sp>
      <p:sp>
        <p:nvSpPr>
          <p:cNvPr id="53" name="文本框 52">
            <a:extLst>
              <a:ext uri="{FF2B5EF4-FFF2-40B4-BE49-F238E27FC236}">
                <a16:creationId xmlns:a16="http://schemas.microsoft.com/office/drawing/2014/main" id="{11A72DC6-C294-48B7-A181-252C398D8526}"/>
              </a:ext>
            </a:extLst>
          </p:cNvPr>
          <p:cNvSpPr txBox="1"/>
          <p:nvPr/>
        </p:nvSpPr>
        <p:spPr>
          <a:xfrm>
            <a:off x="8062088" y="4448240"/>
            <a:ext cx="2797514" cy="58477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3200" b="1" dirty="0">
                <a:solidFill>
                  <a:schemeClr val="accent1"/>
                </a:solidFill>
              </a:rPr>
              <a:t>03</a:t>
            </a:r>
            <a:r>
              <a:rPr lang="en-US" altLang="zh-CN" dirty="0">
                <a:solidFill>
                  <a:schemeClr val="accent1"/>
                </a:solidFill>
              </a:rPr>
              <a:t> </a:t>
            </a:r>
            <a:r>
              <a:rPr lang="zh-CN" altLang="en-US" dirty="0">
                <a:solidFill>
                  <a:schemeClr val="accent1"/>
                </a:solidFill>
              </a:rPr>
              <a:t>建立有限单元模型</a:t>
            </a:r>
            <a:endParaRPr lang="en-US" altLang="zh-CN" dirty="0">
              <a:solidFill>
                <a:schemeClr val="accent1"/>
              </a:solidFill>
            </a:endParaRPr>
          </a:p>
        </p:txBody>
      </p:sp>
      <p:sp>
        <p:nvSpPr>
          <p:cNvPr id="54" name="文本框 53">
            <a:extLst>
              <a:ext uri="{FF2B5EF4-FFF2-40B4-BE49-F238E27FC236}">
                <a16:creationId xmlns:a16="http://schemas.microsoft.com/office/drawing/2014/main" id="{7EEE6DCC-3ADA-40AA-8563-E73809FE06FA}"/>
              </a:ext>
            </a:extLst>
          </p:cNvPr>
          <p:cNvSpPr txBox="1"/>
          <p:nvPr/>
        </p:nvSpPr>
        <p:spPr>
          <a:xfrm>
            <a:off x="8062088" y="5033015"/>
            <a:ext cx="3529389" cy="680058"/>
          </a:xfrm>
          <a:prstGeom prst="rect">
            <a:avLst/>
          </a:prstGeom>
          <a:noFill/>
        </p:spPr>
        <p:txBody>
          <a:bodyPr wrap="square" rtlCol="0">
            <a:noAutofit/>
          </a:bodyPr>
          <a:lstStyle>
            <a:defPPr>
              <a:defRPr lang="zh-CN"/>
            </a:defPPr>
            <a:lvl1pPr>
              <a:lnSpc>
                <a:spcPct val="110000"/>
              </a:lnSpc>
              <a:defRPr sz="2000">
                <a:solidFill>
                  <a:schemeClr val="tx1">
                    <a:lumMod val="60000"/>
                    <a:lumOff val="40000"/>
                  </a:schemeClr>
                </a:solidFill>
                <a:cs typeface="Arial" pitchFamily="34" charset="0"/>
              </a:defRPr>
            </a:lvl1pPr>
          </a:lstStyle>
          <a:p>
            <a:r>
              <a:rPr lang="zh-CN" altLang="en-US" sz="1800" dirty="0"/>
              <a:t>效能</a:t>
            </a:r>
            <a:r>
              <a:rPr lang="en-US" altLang="zh-CN" sz="1800" dirty="0"/>
              <a:t>—</a:t>
            </a:r>
            <a:r>
              <a:rPr lang="zh-CN" altLang="en-US" sz="1800" dirty="0"/>
              <a:t>传热单元数，简称</a:t>
            </a:r>
            <a:r>
              <a:rPr lang="en-US" altLang="zh-CN" sz="1800" dirty="0"/>
              <a:t>NTU</a:t>
            </a:r>
            <a:r>
              <a:rPr lang="zh-CN" altLang="en-US" sz="1800" dirty="0"/>
              <a:t>模型</a:t>
            </a:r>
            <a:r>
              <a:rPr lang="en-US" altLang="zh-CN" sz="1800" dirty="0"/>
              <a:t> </a:t>
            </a:r>
            <a:r>
              <a:rPr lang="zh-CN" altLang="en-US" sz="1800" dirty="0"/>
              <a:t>。</a:t>
            </a:r>
          </a:p>
        </p:txBody>
      </p:sp>
      <p:sp>
        <p:nvSpPr>
          <p:cNvPr id="55" name="文本框 54">
            <a:extLst>
              <a:ext uri="{FF2B5EF4-FFF2-40B4-BE49-F238E27FC236}">
                <a16:creationId xmlns:a16="http://schemas.microsoft.com/office/drawing/2014/main" id="{6486B442-F541-43B1-8E9B-5CCE1FD5EF95}"/>
              </a:ext>
            </a:extLst>
          </p:cNvPr>
          <p:cNvSpPr txBox="1"/>
          <p:nvPr/>
        </p:nvSpPr>
        <p:spPr>
          <a:xfrm>
            <a:off x="1251307" y="4448240"/>
            <a:ext cx="3561811" cy="58477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3200" b="1" dirty="0">
                <a:solidFill>
                  <a:schemeClr val="accent1"/>
                </a:solidFill>
              </a:rPr>
              <a:t>04</a:t>
            </a:r>
            <a:r>
              <a:rPr lang="en-US" altLang="zh-CN" dirty="0">
                <a:solidFill>
                  <a:schemeClr val="accent1"/>
                </a:solidFill>
              </a:rPr>
              <a:t> </a:t>
            </a:r>
            <a:r>
              <a:rPr lang="zh-CN" altLang="en-US" dirty="0">
                <a:solidFill>
                  <a:schemeClr val="accent1"/>
                </a:solidFill>
              </a:rPr>
              <a:t>建立网络分析模型</a:t>
            </a:r>
            <a:endParaRPr lang="en-US" altLang="zh-CN" dirty="0">
              <a:solidFill>
                <a:schemeClr val="accent1"/>
              </a:solidFill>
            </a:endParaRPr>
          </a:p>
        </p:txBody>
      </p:sp>
      <p:sp>
        <p:nvSpPr>
          <p:cNvPr id="56" name="文本框 55">
            <a:extLst>
              <a:ext uri="{FF2B5EF4-FFF2-40B4-BE49-F238E27FC236}">
                <a16:creationId xmlns:a16="http://schemas.microsoft.com/office/drawing/2014/main" id="{AF7785F1-C173-4E28-B675-23EE074DC7B5}"/>
              </a:ext>
            </a:extLst>
          </p:cNvPr>
          <p:cNvSpPr txBox="1"/>
          <p:nvPr/>
        </p:nvSpPr>
        <p:spPr>
          <a:xfrm>
            <a:off x="1251307" y="5054468"/>
            <a:ext cx="3657420" cy="680058"/>
          </a:xfrm>
          <a:prstGeom prst="rect">
            <a:avLst/>
          </a:prstGeom>
          <a:noFill/>
        </p:spPr>
        <p:txBody>
          <a:bodyPr wrap="square" rtlCol="0">
            <a:noAutofit/>
          </a:bodyPr>
          <a:lstStyle>
            <a:defPPr>
              <a:defRPr lang="zh-CN"/>
            </a:defPPr>
            <a:lvl1pPr>
              <a:lnSpc>
                <a:spcPct val="110000"/>
              </a:lnSpc>
              <a:defRPr sz="2000">
                <a:solidFill>
                  <a:schemeClr val="tx1">
                    <a:lumMod val="60000"/>
                    <a:lumOff val="40000"/>
                  </a:schemeClr>
                </a:solidFill>
                <a:cs typeface="Arial" pitchFamily="34" charset="0"/>
              </a:defRPr>
            </a:lvl1pPr>
          </a:lstStyle>
          <a:p>
            <a:r>
              <a:rPr lang="zh-CN" altLang="en-US" sz="1800" dirty="0"/>
              <a:t>简化热网与</a:t>
            </a:r>
            <a:r>
              <a:rPr lang="en-US" altLang="zh-CN" sz="1800" dirty="0"/>
              <a:t>NTU</a:t>
            </a:r>
            <a:r>
              <a:rPr lang="zh-CN" altLang="en-US" sz="1800" dirty="0"/>
              <a:t>模型结合，分析沿气流方向的传热特性。</a:t>
            </a:r>
          </a:p>
        </p:txBody>
      </p:sp>
      <p:grpSp>
        <p:nvGrpSpPr>
          <p:cNvPr id="57" name="组合 56">
            <a:extLst>
              <a:ext uri="{FF2B5EF4-FFF2-40B4-BE49-F238E27FC236}">
                <a16:creationId xmlns:a16="http://schemas.microsoft.com/office/drawing/2014/main" id="{3ABEC62E-B27A-4231-83A9-820618D3B260}"/>
              </a:ext>
            </a:extLst>
          </p:cNvPr>
          <p:cNvGrpSpPr/>
          <p:nvPr/>
        </p:nvGrpSpPr>
        <p:grpSpPr>
          <a:xfrm>
            <a:off x="7543265" y="2590069"/>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58" name="箭头: V 形 57">
              <a:extLst>
                <a:ext uri="{FF2B5EF4-FFF2-40B4-BE49-F238E27FC236}">
                  <a16:creationId xmlns:a16="http://schemas.microsoft.com/office/drawing/2014/main" id="{DF93ABEB-2B5F-4361-B9BB-63298524C814}"/>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59" name="箭头: V 形 58">
              <a:extLst>
                <a:ext uri="{FF2B5EF4-FFF2-40B4-BE49-F238E27FC236}">
                  <a16:creationId xmlns:a16="http://schemas.microsoft.com/office/drawing/2014/main" id="{07E7512D-AFB5-4ACF-9D0C-1383E3B5A23A}"/>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0" name="箭头: V 形 59">
              <a:extLst>
                <a:ext uri="{FF2B5EF4-FFF2-40B4-BE49-F238E27FC236}">
                  <a16:creationId xmlns:a16="http://schemas.microsoft.com/office/drawing/2014/main" id="{C864BA97-541E-4363-8917-80ADF79A1029}"/>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61" name="组合 60">
            <a:extLst>
              <a:ext uri="{FF2B5EF4-FFF2-40B4-BE49-F238E27FC236}">
                <a16:creationId xmlns:a16="http://schemas.microsoft.com/office/drawing/2014/main" id="{88197CEA-206D-4524-8FFB-AF8A2EF74532}"/>
              </a:ext>
            </a:extLst>
          </p:cNvPr>
          <p:cNvGrpSpPr/>
          <p:nvPr/>
        </p:nvGrpSpPr>
        <p:grpSpPr>
          <a:xfrm>
            <a:off x="7543265" y="4597646"/>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62" name="箭头: V 形 61">
              <a:extLst>
                <a:ext uri="{FF2B5EF4-FFF2-40B4-BE49-F238E27FC236}">
                  <a16:creationId xmlns:a16="http://schemas.microsoft.com/office/drawing/2014/main" id="{7BDFB50D-9B44-4B33-961C-DF456B3E14DB}"/>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3" name="箭头: V 形 62">
              <a:extLst>
                <a:ext uri="{FF2B5EF4-FFF2-40B4-BE49-F238E27FC236}">
                  <a16:creationId xmlns:a16="http://schemas.microsoft.com/office/drawing/2014/main" id="{66877A10-0B64-4EB7-8912-18893B5D9482}"/>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4" name="箭头: V 形 63">
              <a:extLst>
                <a:ext uri="{FF2B5EF4-FFF2-40B4-BE49-F238E27FC236}">
                  <a16:creationId xmlns:a16="http://schemas.microsoft.com/office/drawing/2014/main" id="{5621B679-D397-4934-B572-6092038FF3C2}"/>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Tree>
    <p:extLst>
      <p:ext uri="{BB962C8B-B14F-4D97-AF65-F5344CB8AC3E}">
        <p14:creationId xmlns:p14="http://schemas.microsoft.com/office/powerpoint/2010/main" val="2149540799"/>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2459328" cy="461665"/>
          </a:xfrm>
          <a:prstGeom prst="rect">
            <a:avLst/>
          </a:prstGeom>
          <a:noFill/>
        </p:spPr>
        <p:txBody>
          <a:bodyPr wrap="none" rtlCol="0">
            <a:noAutofit/>
          </a:bodyPr>
          <a:lstStyle/>
          <a:p>
            <a:r>
              <a:rPr lang="en-US" altLang="zh-CN" sz="2400" b="1" dirty="0">
                <a:solidFill>
                  <a:schemeClr val="accent1"/>
                </a:solidFill>
              </a:rPr>
              <a:t>02 </a:t>
            </a:r>
            <a:r>
              <a:rPr lang="zh-CN" altLang="en-US" sz="2400" b="1" dirty="0">
                <a:solidFill>
                  <a:schemeClr val="accent1"/>
                </a:solidFill>
              </a:rPr>
              <a:t>建立研究模型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D6043DD3-6634-425A-8B60-E002555D5299}"/>
              </a:ext>
            </a:extLst>
          </p:cNvPr>
          <p:cNvSpPr/>
          <p:nvPr/>
        </p:nvSpPr>
        <p:spPr>
          <a:xfrm>
            <a:off x="706113" y="3364703"/>
            <a:ext cx="2626352" cy="270033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矩形 17">
            <a:extLst>
              <a:ext uri="{FF2B5EF4-FFF2-40B4-BE49-F238E27FC236}">
                <a16:creationId xmlns:a16="http://schemas.microsoft.com/office/drawing/2014/main" id="{F1F39E2F-8118-42CD-9A3C-04E485182F13}"/>
              </a:ext>
            </a:extLst>
          </p:cNvPr>
          <p:cNvSpPr/>
          <p:nvPr/>
        </p:nvSpPr>
        <p:spPr>
          <a:xfrm>
            <a:off x="3428838" y="3364703"/>
            <a:ext cx="2626352" cy="270033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 name="矩形 18">
            <a:extLst>
              <a:ext uri="{FF2B5EF4-FFF2-40B4-BE49-F238E27FC236}">
                <a16:creationId xmlns:a16="http://schemas.microsoft.com/office/drawing/2014/main" id="{AA6B2B75-CB47-4C6B-A862-265555E7B83E}"/>
              </a:ext>
            </a:extLst>
          </p:cNvPr>
          <p:cNvSpPr/>
          <p:nvPr/>
        </p:nvSpPr>
        <p:spPr>
          <a:xfrm>
            <a:off x="6151563" y="3364703"/>
            <a:ext cx="2626352" cy="270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9">
            <a:extLst>
              <a:ext uri="{FF2B5EF4-FFF2-40B4-BE49-F238E27FC236}">
                <a16:creationId xmlns:a16="http://schemas.microsoft.com/office/drawing/2014/main" id="{BC90A764-52B8-4C56-8537-3F2EFC86210D}"/>
              </a:ext>
            </a:extLst>
          </p:cNvPr>
          <p:cNvSpPr/>
          <p:nvPr/>
        </p:nvSpPr>
        <p:spPr>
          <a:xfrm>
            <a:off x="8874288" y="3364703"/>
            <a:ext cx="2626352" cy="27003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矩形 20">
            <a:extLst>
              <a:ext uri="{FF2B5EF4-FFF2-40B4-BE49-F238E27FC236}">
                <a16:creationId xmlns:a16="http://schemas.microsoft.com/office/drawing/2014/main" id="{671DD039-7B50-467F-9D77-F26110CE07C9}"/>
              </a:ext>
            </a:extLst>
          </p:cNvPr>
          <p:cNvSpPr/>
          <p:nvPr/>
        </p:nvSpPr>
        <p:spPr>
          <a:xfrm>
            <a:off x="693677" y="2699163"/>
            <a:ext cx="2628000" cy="53561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 name="矩形 21">
            <a:extLst>
              <a:ext uri="{FF2B5EF4-FFF2-40B4-BE49-F238E27FC236}">
                <a16:creationId xmlns:a16="http://schemas.microsoft.com/office/drawing/2014/main" id="{8F51CF66-8D9F-467A-AD4F-CDAA873BCA84}"/>
              </a:ext>
            </a:extLst>
          </p:cNvPr>
          <p:cNvSpPr/>
          <p:nvPr/>
        </p:nvSpPr>
        <p:spPr>
          <a:xfrm>
            <a:off x="3428014" y="2699163"/>
            <a:ext cx="2628000" cy="535613"/>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 name="矩形 22">
            <a:extLst>
              <a:ext uri="{FF2B5EF4-FFF2-40B4-BE49-F238E27FC236}">
                <a16:creationId xmlns:a16="http://schemas.microsoft.com/office/drawing/2014/main" id="{0B608050-A47F-47DE-BF9F-8AB457823D31}"/>
              </a:ext>
            </a:extLst>
          </p:cNvPr>
          <p:cNvSpPr/>
          <p:nvPr/>
        </p:nvSpPr>
        <p:spPr>
          <a:xfrm>
            <a:off x="6150739" y="2699163"/>
            <a:ext cx="2628000" cy="5356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矩形 23">
            <a:extLst>
              <a:ext uri="{FF2B5EF4-FFF2-40B4-BE49-F238E27FC236}">
                <a16:creationId xmlns:a16="http://schemas.microsoft.com/office/drawing/2014/main" id="{DC89FFCD-7616-4914-980A-01D477E051E2}"/>
              </a:ext>
            </a:extLst>
          </p:cNvPr>
          <p:cNvSpPr/>
          <p:nvPr/>
        </p:nvSpPr>
        <p:spPr>
          <a:xfrm>
            <a:off x="8873463" y="2699163"/>
            <a:ext cx="2628000" cy="535613"/>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文本框 24">
            <a:extLst>
              <a:ext uri="{FF2B5EF4-FFF2-40B4-BE49-F238E27FC236}">
                <a16:creationId xmlns:a16="http://schemas.microsoft.com/office/drawing/2014/main" id="{267D372E-F3ED-40B9-9C3B-88B0B9FBBB45}"/>
              </a:ext>
            </a:extLst>
          </p:cNvPr>
          <p:cNvSpPr txBox="1"/>
          <p:nvPr/>
        </p:nvSpPr>
        <p:spPr>
          <a:xfrm>
            <a:off x="915693" y="2736191"/>
            <a:ext cx="2253418" cy="461665"/>
          </a:xfrm>
          <a:prstGeom prst="rect">
            <a:avLst/>
          </a:prstGeom>
          <a:noFill/>
        </p:spPr>
        <p:txBody>
          <a:bodyPr wrap="square" rtlCol="0">
            <a:noAutofit/>
          </a:bodyPr>
          <a:lstStyle/>
          <a:p>
            <a:r>
              <a:rPr lang="en-US" altLang="zh-CN" sz="2400" b="1" dirty="0">
                <a:solidFill>
                  <a:schemeClr val="bg1"/>
                </a:solidFill>
                <a:latin typeface="+mn-ea"/>
                <a:cs typeface="Arial" pitchFamily="34" charset="0"/>
              </a:rPr>
              <a:t>01</a:t>
            </a:r>
            <a:r>
              <a:rPr lang="en-US" altLang="zh-CN" sz="2000" dirty="0">
                <a:solidFill>
                  <a:schemeClr val="bg1"/>
                </a:solidFill>
                <a:latin typeface="+mn-ea"/>
                <a:cs typeface="Arial" pitchFamily="34" charset="0"/>
              </a:rPr>
              <a:t> </a:t>
            </a:r>
            <a:r>
              <a:rPr lang="zh-CN" altLang="en-US" sz="2000" dirty="0">
                <a:solidFill>
                  <a:schemeClr val="bg1"/>
                </a:solidFill>
                <a:latin typeface="+mn-ea"/>
                <a:cs typeface="Arial" pitchFamily="34" charset="0"/>
              </a:rPr>
              <a:t>建立物理模</a:t>
            </a:r>
            <a:endParaRPr lang="en-US" altLang="zh-CN" sz="2000" dirty="0">
              <a:solidFill>
                <a:schemeClr val="bg1"/>
              </a:solidFill>
              <a:latin typeface="+mn-ea"/>
              <a:cs typeface="Arial" pitchFamily="34" charset="0"/>
            </a:endParaRPr>
          </a:p>
        </p:txBody>
      </p:sp>
      <p:sp>
        <p:nvSpPr>
          <p:cNvPr id="26" name="文本框 25">
            <a:extLst>
              <a:ext uri="{FF2B5EF4-FFF2-40B4-BE49-F238E27FC236}">
                <a16:creationId xmlns:a16="http://schemas.microsoft.com/office/drawing/2014/main" id="{A79DCFF6-E7D4-4F7B-8D96-8F323712114D}"/>
              </a:ext>
            </a:extLst>
          </p:cNvPr>
          <p:cNvSpPr txBox="1"/>
          <p:nvPr/>
        </p:nvSpPr>
        <p:spPr>
          <a:xfrm>
            <a:off x="3567715" y="2736191"/>
            <a:ext cx="2371506" cy="46166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2400" b="1" dirty="0">
                <a:solidFill>
                  <a:schemeClr val="bg1"/>
                </a:solidFill>
              </a:rPr>
              <a:t>02</a:t>
            </a:r>
            <a:r>
              <a:rPr lang="en-US" altLang="zh-CN" b="1" dirty="0">
                <a:solidFill>
                  <a:schemeClr val="bg1"/>
                </a:solidFill>
              </a:rPr>
              <a:t> </a:t>
            </a:r>
            <a:r>
              <a:rPr lang="zh-CN" altLang="en-US" dirty="0">
                <a:solidFill>
                  <a:schemeClr val="bg1"/>
                </a:solidFill>
              </a:rPr>
              <a:t>建立数学模型</a:t>
            </a:r>
            <a:endParaRPr lang="en-US" altLang="zh-CN" dirty="0">
              <a:solidFill>
                <a:schemeClr val="bg1"/>
              </a:solidFill>
            </a:endParaRPr>
          </a:p>
        </p:txBody>
      </p:sp>
      <p:sp>
        <p:nvSpPr>
          <p:cNvPr id="27" name="文本框 26">
            <a:extLst>
              <a:ext uri="{FF2B5EF4-FFF2-40B4-BE49-F238E27FC236}">
                <a16:creationId xmlns:a16="http://schemas.microsoft.com/office/drawing/2014/main" id="{91C13D9C-5EDD-452F-9C5D-E4E46053F573}"/>
              </a:ext>
            </a:extLst>
          </p:cNvPr>
          <p:cNvSpPr txBox="1"/>
          <p:nvPr/>
        </p:nvSpPr>
        <p:spPr>
          <a:xfrm>
            <a:off x="6089492" y="2736191"/>
            <a:ext cx="2797514" cy="46166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2400" b="1" dirty="0">
                <a:solidFill>
                  <a:schemeClr val="bg1"/>
                </a:solidFill>
              </a:rPr>
              <a:t>03</a:t>
            </a:r>
            <a:r>
              <a:rPr lang="en-US" altLang="zh-CN" dirty="0">
                <a:solidFill>
                  <a:schemeClr val="bg1"/>
                </a:solidFill>
              </a:rPr>
              <a:t> </a:t>
            </a:r>
            <a:r>
              <a:rPr lang="zh-CN" altLang="en-US" dirty="0">
                <a:solidFill>
                  <a:schemeClr val="bg1"/>
                </a:solidFill>
              </a:rPr>
              <a:t>建立有点单元模型</a:t>
            </a:r>
            <a:endParaRPr lang="en-US" altLang="zh-CN" dirty="0">
              <a:solidFill>
                <a:schemeClr val="bg1"/>
              </a:solidFill>
            </a:endParaRPr>
          </a:p>
        </p:txBody>
      </p:sp>
      <p:sp>
        <p:nvSpPr>
          <p:cNvPr id="28" name="文本框 27">
            <a:extLst>
              <a:ext uri="{FF2B5EF4-FFF2-40B4-BE49-F238E27FC236}">
                <a16:creationId xmlns:a16="http://schemas.microsoft.com/office/drawing/2014/main" id="{66574130-46CC-402E-BC5E-3147EC680610}"/>
              </a:ext>
            </a:extLst>
          </p:cNvPr>
          <p:cNvSpPr txBox="1"/>
          <p:nvPr/>
        </p:nvSpPr>
        <p:spPr>
          <a:xfrm>
            <a:off x="8857334" y="2736191"/>
            <a:ext cx="2797515" cy="46166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2400" b="1" dirty="0">
                <a:solidFill>
                  <a:schemeClr val="bg1"/>
                </a:solidFill>
              </a:rPr>
              <a:t>04</a:t>
            </a:r>
            <a:r>
              <a:rPr lang="en-US" altLang="zh-CN" sz="1800" dirty="0">
                <a:solidFill>
                  <a:schemeClr val="bg1"/>
                </a:solidFill>
              </a:rPr>
              <a:t> </a:t>
            </a:r>
            <a:r>
              <a:rPr lang="zh-CN" altLang="en-US" dirty="0">
                <a:solidFill>
                  <a:schemeClr val="bg1"/>
                </a:solidFill>
              </a:rPr>
              <a:t>建立网络分析模型</a:t>
            </a:r>
            <a:endParaRPr lang="en-US" altLang="zh-CN" dirty="0">
              <a:solidFill>
                <a:schemeClr val="bg1"/>
              </a:solidFill>
            </a:endParaRPr>
          </a:p>
        </p:txBody>
      </p:sp>
      <p:cxnSp>
        <p:nvCxnSpPr>
          <p:cNvPr id="29" name="直接连接符 28">
            <a:extLst>
              <a:ext uri="{FF2B5EF4-FFF2-40B4-BE49-F238E27FC236}">
                <a16:creationId xmlns:a16="http://schemas.microsoft.com/office/drawing/2014/main" id="{F84619B0-C192-4D80-A4EC-0A478BF29D4A}"/>
              </a:ext>
            </a:extLst>
          </p:cNvPr>
          <p:cNvCxnSpPr/>
          <p:nvPr/>
        </p:nvCxnSpPr>
        <p:spPr>
          <a:xfrm>
            <a:off x="695325" y="2322160"/>
            <a:ext cx="10801350" cy="0"/>
          </a:xfrm>
          <a:prstGeom prst="line">
            <a:avLst/>
          </a:prstGeom>
          <a:ln w="25400">
            <a:gradFill flip="none" rotWithShape="1">
              <a:gsLst>
                <a:gs pos="0">
                  <a:schemeClr val="accent1">
                    <a:lumMod val="60000"/>
                    <a:lumOff val="40000"/>
                  </a:schemeClr>
                </a:gs>
                <a:gs pos="100000">
                  <a:schemeClr val="accent1"/>
                </a:gs>
              </a:gsLst>
              <a:path path="shap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30" name="椭圆 29">
            <a:extLst>
              <a:ext uri="{FF2B5EF4-FFF2-40B4-BE49-F238E27FC236}">
                <a16:creationId xmlns:a16="http://schemas.microsoft.com/office/drawing/2014/main" id="{B74CDA4C-05F0-4E96-9AFF-373606EF0768}"/>
              </a:ext>
            </a:extLst>
          </p:cNvPr>
          <p:cNvSpPr/>
          <p:nvPr/>
        </p:nvSpPr>
        <p:spPr>
          <a:xfrm>
            <a:off x="1888598" y="2201726"/>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椭圆 30">
            <a:extLst>
              <a:ext uri="{FF2B5EF4-FFF2-40B4-BE49-F238E27FC236}">
                <a16:creationId xmlns:a16="http://schemas.microsoft.com/office/drawing/2014/main" id="{0002824F-04B0-48A4-B2FB-D53BB623DAA6}"/>
              </a:ext>
            </a:extLst>
          </p:cNvPr>
          <p:cNvSpPr/>
          <p:nvPr/>
        </p:nvSpPr>
        <p:spPr>
          <a:xfrm>
            <a:off x="4625064" y="2201726"/>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椭圆 31">
            <a:extLst>
              <a:ext uri="{FF2B5EF4-FFF2-40B4-BE49-F238E27FC236}">
                <a16:creationId xmlns:a16="http://schemas.microsoft.com/office/drawing/2014/main" id="{1642D8B0-0FE8-4CCA-BCDF-3D51C9966E95}"/>
              </a:ext>
            </a:extLst>
          </p:cNvPr>
          <p:cNvSpPr/>
          <p:nvPr/>
        </p:nvSpPr>
        <p:spPr>
          <a:xfrm>
            <a:off x="7361530" y="2201726"/>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椭圆 32">
            <a:extLst>
              <a:ext uri="{FF2B5EF4-FFF2-40B4-BE49-F238E27FC236}">
                <a16:creationId xmlns:a16="http://schemas.microsoft.com/office/drawing/2014/main" id="{CAFFE85E-2197-4486-A0CF-C44003C1ABB4}"/>
              </a:ext>
            </a:extLst>
          </p:cNvPr>
          <p:cNvSpPr/>
          <p:nvPr/>
        </p:nvSpPr>
        <p:spPr>
          <a:xfrm>
            <a:off x="9553492" y="2201726"/>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4" name="组合 33">
            <a:extLst>
              <a:ext uri="{FF2B5EF4-FFF2-40B4-BE49-F238E27FC236}">
                <a16:creationId xmlns:a16="http://schemas.microsoft.com/office/drawing/2014/main" id="{7F78A1AF-1F42-4697-BD4E-136C83FD4064}"/>
              </a:ext>
            </a:extLst>
          </p:cNvPr>
          <p:cNvGrpSpPr/>
          <p:nvPr/>
        </p:nvGrpSpPr>
        <p:grpSpPr>
          <a:xfrm>
            <a:off x="3189089" y="2161555"/>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35" name="箭头: V 形 34">
              <a:extLst>
                <a:ext uri="{FF2B5EF4-FFF2-40B4-BE49-F238E27FC236}">
                  <a16:creationId xmlns:a16="http://schemas.microsoft.com/office/drawing/2014/main" id="{89A914D0-6EAB-447E-BB86-A5264DB7B281}"/>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36" name="箭头: V 形 35">
              <a:extLst>
                <a:ext uri="{FF2B5EF4-FFF2-40B4-BE49-F238E27FC236}">
                  <a16:creationId xmlns:a16="http://schemas.microsoft.com/office/drawing/2014/main" id="{9F9301AA-ED7E-499D-B493-3506E81ACB96}"/>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37" name="箭头: V 形 36">
              <a:extLst>
                <a:ext uri="{FF2B5EF4-FFF2-40B4-BE49-F238E27FC236}">
                  <a16:creationId xmlns:a16="http://schemas.microsoft.com/office/drawing/2014/main" id="{ACA58248-5DB4-4C9A-BFA6-39D1340280F7}"/>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38" name="组合 37">
            <a:extLst>
              <a:ext uri="{FF2B5EF4-FFF2-40B4-BE49-F238E27FC236}">
                <a16:creationId xmlns:a16="http://schemas.microsoft.com/office/drawing/2014/main" id="{C08B18D3-338F-409E-B111-60E6C1F18585}"/>
              </a:ext>
            </a:extLst>
          </p:cNvPr>
          <p:cNvGrpSpPr/>
          <p:nvPr/>
        </p:nvGrpSpPr>
        <p:grpSpPr>
          <a:xfrm>
            <a:off x="5877730" y="2161555"/>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39" name="箭头: V 形 38">
              <a:extLst>
                <a:ext uri="{FF2B5EF4-FFF2-40B4-BE49-F238E27FC236}">
                  <a16:creationId xmlns:a16="http://schemas.microsoft.com/office/drawing/2014/main" id="{30315763-A15E-405A-885E-8E8980995D67}"/>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0" name="箭头: V 形 39">
              <a:extLst>
                <a:ext uri="{FF2B5EF4-FFF2-40B4-BE49-F238E27FC236}">
                  <a16:creationId xmlns:a16="http://schemas.microsoft.com/office/drawing/2014/main" id="{18BA1BA0-E21F-435E-AD59-110387101C85}"/>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1" name="箭头: V 形 40">
              <a:extLst>
                <a:ext uri="{FF2B5EF4-FFF2-40B4-BE49-F238E27FC236}">
                  <a16:creationId xmlns:a16="http://schemas.microsoft.com/office/drawing/2014/main" id="{356AD36F-C1F2-48D1-A356-A436A1E928A5}"/>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42" name="组合 41">
            <a:extLst>
              <a:ext uri="{FF2B5EF4-FFF2-40B4-BE49-F238E27FC236}">
                <a16:creationId xmlns:a16="http://schemas.microsoft.com/office/drawing/2014/main" id="{18491000-11FD-440E-A9F8-435BCC4815AE}"/>
              </a:ext>
            </a:extLst>
          </p:cNvPr>
          <p:cNvGrpSpPr/>
          <p:nvPr/>
        </p:nvGrpSpPr>
        <p:grpSpPr>
          <a:xfrm>
            <a:off x="8533607" y="2161555"/>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43" name="箭头: V 形 42">
              <a:extLst>
                <a:ext uri="{FF2B5EF4-FFF2-40B4-BE49-F238E27FC236}">
                  <a16:creationId xmlns:a16="http://schemas.microsoft.com/office/drawing/2014/main" id="{78D26523-C705-4DF0-AACF-A29274C3CD4B}"/>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4" name="箭头: V 形 43">
              <a:extLst>
                <a:ext uri="{FF2B5EF4-FFF2-40B4-BE49-F238E27FC236}">
                  <a16:creationId xmlns:a16="http://schemas.microsoft.com/office/drawing/2014/main" id="{EEB3B5FB-982F-426B-9D2D-C27B09A42D5F}"/>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5" name="箭头: V 形 44">
              <a:extLst>
                <a:ext uri="{FF2B5EF4-FFF2-40B4-BE49-F238E27FC236}">
                  <a16:creationId xmlns:a16="http://schemas.microsoft.com/office/drawing/2014/main" id="{A247254A-D066-4D62-9757-04CDF00F1A3F}"/>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
        <p:nvSpPr>
          <p:cNvPr id="46" name="矩形 45">
            <a:extLst>
              <a:ext uri="{FF2B5EF4-FFF2-40B4-BE49-F238E27FC236}">
                <a16:creationId xmlns:a16="http://schemas.microsoft.com/office/drawing/2014/main" id="{AF89D3F6-C549-4B55-BF0A-22D4FB7ABAFA}"/>
              </a:ext>
            </a:extLst>
          </p:cNvPr>
          <p:cNvSpPr/>
          <p:nvPr/>
        </p:nvSpPr>
        <p:spPr>
          <a:xfrm>
            <a:off x="880968" y="3515347"/>
            <a:ext cx="2368717" cy="2217402"/>
          </a:xfrm>
          <a:prstGeom prst="rect">
            <a:avLst/>
          </a:prstGeom>
        </p:spPr>
        <p:txBody>
          <a:bodyPr wrap="square">
            <a:noAutofit/>
          </a:bodyPr>
          <a:lstStyle/>
          <a:p>
            <a:pPr>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47" name="矩形 46">
            <a:extLst>
              <a:ext uri="{FF2B5EF4-FFF2-40B4-BE49-F238E27FC236}">
                <a16:creationId xmlns:a16="http://schemas.microsoft.com/office/drawing/2014/main" id="{259C5701-421C-4018-BF2E-07ECF2AE852A}"/>
              </a:ext>
            </a:extLst>
          </p:cNvPr>
          <p:cNvSpPr/>
          <p:nvPr/>
        </p:nvSpPr>
        <p:spPr>
          <a:xfrm>
            <a:off x="3547084" y="3515347"/>
            <a:ext cx="2368717" cy="2217402"/>
          </a:xfrm>
          <a:prstGeom prst="rect">
            <a:avLst/>
          </a:prstGeom>
        </p:spPr>
        <p:txBody>
          <a:bodyPr wrap="square">
            <a:noAutofit/>
          </a:bodyPr>
          <a:lstStyle/>
          <a:p>
            <a:pPr>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48" name="矩形 47">
            <a:extLst>
              <a:ext uri="{FF2B5EF4-FFF2-40B4-BE49-F238E27FC236}">
                <a16:creationId xmlns:a16="http://schemas.microsoft.com/office/drawing/2014/main" id="{397A1910-CCBC-4874-8812-C129555FC126}"/>
              </a:ext>
            </a:extLst>
          </p:cNvPr>
          <p:cNvSpPr/>
          <p:nvPr/>
        </p:nvSpPr>
        <p:spPr>
          <a:xfrm>
            <a:off x="6254342" y="3515347"/>
            <a:ext cx="2368717" cy="2217402"/>
          </a:xfrm>
          <a:prstGeom prst="rect">
            <a:avLst/>
          </a:prstGeom>
        </p:spPr>
        <p:txBody>
          <a:bodyPr wrap="square">
            <a:noAutofit/>
          </a:bodyPr>
          <a:lstStyle/>
          <a:p>
            <a:pPr>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49" name="矩形 48">
            <a:extLst>
              <a:ext uri="{FF2B5EF4-FFF2-40B4-BE49-F238E27FC236}">
                <a16:creationId xmlns:a16="http://schemas.microsoft.com/office/drawing/2014/main" id="{5B8168FC-23E8-4DE9-93B8-065774FB5F1C}"/>
              </a:ext>
            </a:extLst>
          </p:cNvPr>
          <p:cNvSpPr/>
          <p:nvPr/>
        </p:nvSpPr>
        <p:spPr>
          <a:xfrm>
            <a:off x="9044035" y="3515347"/>
            <a:ext cx="2368717" cy="2217402"/>
          </a:xfrm>
          <a:prstGeom prst="rect">
            <a:avLst/>
          </a:prstGeom>
        </p:spPr>
        <p:txBody>
          <a:bodyPr wrap="square">
            <a:noAutofit/>
          </a:bodyPr>
          <a:lstStyle/>
          <a:p>
            <a:pPr>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Tree>
    <p:extLst>
      <p:ext uri="{BB962C8B-B14F-4D97-AF65-F5344CB8AC3E}">
        <p14:creationId xmlns:p14="http://schemas.microsoft.com/office/powerpoint/2010/main" val="633500944"/>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2459328" cy="461665"/>
          </a:xfrm>
          <a:prstGeom prst="rect">
            <a:avLst/>
          </a:prstGeom>
          <a:noFill/>
        </p:spPr>
        <p:txBody>
          <a:bodyPr wrap="none" rtlCol="0">
            <a:noAutofit/>
          </a:bodyPr>
          <a:lstStyle/>
          <a:p>
            <a:r>
              <a:rPr lang="en-US" altLang="zh-CN" sz="2400" b="1" dirty="0">
                <a:solidFill>
                  <a:schemeClr val="accent1"/>
                </a:solidFill>
              </a:rPr>
              <a:t>02 </a:t>
            </a:r>
            <a:r>
              <a:rPr lang="zh-CN" altLang="en-US" sz="2400" b="1" dirty="0">
                <a:solidFill>
                  <a:schemeClr val="accent1"/>
                </a:solidFill>
              </a:rPr>
              <a:t>建立研究模型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箭头: 五边形 16">
            <a:extLst>
              <a:ext uri="{FF2B5EF4-FFF2-40B4-BE49-F238E27FC236}">
                <a16:creationId xmlns:a16="http://schemas.microsoft.com/office/drawing/2014/main" id="{FC44A4A6-A17B-458C-944C-5E33E5180D6F}"/>
              </a:ext>
            </a:extLst>
          </p:cNvPr>
          <p:cNvSpPr/>
          <p:nvPr/>
        </p:nvSpPr>
        <p:spPr>
          <a:xfrm rot="5400000">
            <a:off x="6987557" y="4741055"/>
            <a:ext cx="960699" cy="91096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箭头: 五边形 17">
            <a:extLst>
              <a:ext uri="{FF2B5EF4-FFF2-40B4-BE49-F238E27FC236}">
                <a16:creationId xmlns:a16="http://schemas.microsoft.com/office/drawing/2014/main" id="{258AFDE9-2A57-46BB-B1D3-B0F1FDCD9AD4}"/>
              </a:ext>
            </a:extLst>
          </p:cNvPr>
          <p:cNvSpPr/>
          <p:nvPr/>
        </p:nvSpPr>
        <p:spPr>
          <a:xfrm rot="5400000">
            <a:off x="9719379" y="4741056"/>
            <a:ext cx="960699" cy="91096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 name="箭头: 五边形 18">
            <a:extLst>
              <a:ext uri="{FF2B5EF4-FFF2-40B4-BE49-F238E27FC236}">
                <a16:creationId xmlns:a16="http://schemas.microsoft.com/office/drawing/2014/main" id="{B0203824-C1FA-4090-94B8-3CF224C7501F}"/>
              </a:ext>
            </a:extLst>
          </p:cNvPr>
          <p:cNvSpPr/>
          <p:nvPr/>
        </p:nvSpPr>
        <p:spPr>
          <a:xfrm rot="5400000">
            <a:off x="4247788" y="4741054"/>
            <a:ext cx="960699" cy="91096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箭头: 五边形 19">
            <a:extLst>
              <a:ext uri="{FF2B5EF4-FFF2-40B4-BE49-F238E27FC236}">
                <a16:creationId xmlns:a16="http://schemas.microsoft.com/office/drawing/2014/main" id="{D65089E4-9BCC-4898-854B-1FAB61F6A87F}"/>
              </a:ext>
            </a:extLst>
          </p:cNvPr>
          <p:cNvSpPr/>
          <p:nvPr/>
        </p:nvSpPr>
        <p:spPr>
          <a:xfrm rot="5400000">
            <a:off x="1514627" y="4741054"/>
            <a:ext cx="960699" cy="910966"/>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矩形: 圆角 20">
            <a:extLst>
              <a:ext uri="{FF2B5EF4-FFF2-40B4-BE49-F238E27FC236}">
                <a16:creationId xmlns:a16="http://schemas.microsoft.com/office/drawing/2014/main" id="{3DC0BE99-02F6-4642-8C5C-9798636AB88A}"/>
              </a:ext>
            </a:extLst>
          </p:cNvPr>
          <p:cNvSpPr/>
          <p:nvPr/>
        </p:nvSpPr>
        <p:spPr>
          <a:xfrm>
            <a:off x="716977" y="2091640"/>
            <a:ext cx="2556000" cy="3401266"/>
          </a:xfrm>
          <a:prstGeom prst="roundRect">
            <a:avLst>
              <a:gd name="adj" fmla="val 71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 name="矩形: 圆角 21">
            <a:extLst>
              <a:ext uri="{FF2B5EF4-FFF2-40B4-BE49-F238E27FC236}">
                <a16:creationId xmlns:a16="http://schemas.microsoft.com/office/drawing/2014/main" id="{2ABB02E7-ABE8-4B9A-931C-2C7C03D16A1F}"/>
              </a:ext>
            </a:extLst>
          </p:cNvPr>
          <p:cNvSpPr/>
          <p:nvPr/>
        </p:nvSpPr>
        <p:spPr>
          <a:xfrm>
            <a:off x="716977" y="4591772"/>
            <a:ext cx="2556000" cy="901134"/>
          </a:xfrm>
          <a:prstGeom prst="roundRect">
            <a:avLst>
              <a:gd name="adj" fmla="val 713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3" name="矩形: 圆角 22">
            <a:extLst>
              <a:ext uri="{FF2B5EF4-FFF2-40B4-BE49-F238E27FC236}">
                <a16:creationId xmlns:a16="http://schemas.microsoft.com/office/drawing/2014/main" id="{5630FC9A-E559-4335-B9D1-AF62469381E9}"/>
              </a:ext>
            </a:extLst>
          </p:cNvPr>
          <p:cNvSpPr/>
          <p:nvPr/>
        </p:nvSpPr>
        <p:spPr>
          <a:xfrm>
            <a:off x="3450138" y="2091640"/>
            <a:ext cx="2556000" cy="3401266"/>
          </a:xfrm>
          <a:prstGeom prst="roundRect">
            <a:avLst>
              <a:gd name="adj" fmla="val 71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矩形: 圆角 23">
            <a:extLst>
              <a:ext uri="{FF2B5EF4-FFF2-40B4-BE49-F238E27FC236}">
                <a16:creationId xmlns:a16="http://schemas.microsoft.com/office/drawing/2014/main" id="{CA62A492-C2CA-4911-A388-C35F055D404E}"/>
              </a:ext>
            </a:extLst>
          </p:cNvPr>
          <p:cNvSpPr/>
          <p:nvPr/>
        </p:nvSpPr>
        <p:spPr>
          <a:xfrm>
            <a:off x="3450138" y="4591772"/>
            <a:ext cx="2556000" cy="901134"/>
          </a:xfrm>
          <a:prstGeom prst="roundRect">
            <a:avLst>
              <a:gd name="adj" fmla="val 713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矩形: 圆角 24">
            <a:extLst>
              <a:ext uri="{FF2B5EF4-FFF2-40B4-BE49-F238E27FC236}">
                <a16:creationId xmlns:a16="http://schemas.microsoft.com/office/drawing/2014/main" id="{7E0592A9-530B-4225-8910-53D8E189797E}"/>
              </a:ext>
            </a:extLst>
          </p:cNvPr>
          <p:cNvSpPr/>
          <p:nvPr/>
        </p:nvSpPr>
        <p:spPr>
          <a:xfrm>
            <a:off x="6189908" y="2091640"/>
            <a:ext cx="2556000" cy="3401266"/>
          </a:xfrm>
          <a:prstGeom prst="roundRect">
            <a:avLst>
              <a:gd name="adj" fmla="val 71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矩形: 圆角 25">
            <a:extLst>
              <a:ext uri="{FF2B5EF4-FFF2-40B4-BE49-F238E27FC236}">
                <a16:creationId xmlns:a16="http://schemas.microsoft.com/office/drawing/2014/main" id="{F61784D2-D006-4FCA-9383-569C89FB8F41}"/>
              </a:ext>
            </a:extLst>
          </p:cNvPr>
          <p:cNvSpPr/>
          <p:nvPr/>
        </p:nvSpPr>
        <p:spPr>
          <a:xfrm>
            <a:off x="6189908" y="4591772"/>
            <a:ext cx="2556000" cy="901134"/>
          </a:xfrm>
          <a:prstGeom prst="roundRect">
            <a:avLst>
              <a:gd name="adj" fmla="val 713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矩形: 圆角 26">
            <a:extLst>
              <a:ext uri="{FF2B5EF4-FFF2-40B4-BE49-F238E27FC236}">
                <a16:creationId xmlns:a16="http://schemas.microsoft.com/office/drawing/2014/main" id="{1791912B-C40C-49FA-8000-EB534FA92296}"/>
              </a:ext>
            </a:extLst>
          </p:cNvPr>
          <p:cNvSpPr/>
          <p:nvPr/>
        </p:nvSpPr>
        <p:spPr>
          <a:xfrm>
            <a:off x="8926372" y="2091640"/>
            <a:ext cx="2556000" cy="3401266"/>
          </a:xfrm>
          <a:prstGeom prst="roundRect">
            <a:avLst>
              <a:gd name="adj" fmla="val 71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圆角 27">
            <a:extLst>
              <a:ext uri="{FF2B5EF4-FFF2-40B4-BE49-F238E27FC236}">
                <a16:creationId xmlns:a16="http://schemas.microsoft.com/office/drawing/2014/main" id="{29175C74-1686-4C5F-B847-C2421724327B}"/>
              </a:ext>
            </a:extLst>
          </p:cNvPr>
          <p:cNvSpPr/>
          <p:nvPr/>
        </p:nvSpPr>
        <p:spPr>
          <a:xfrm>
            <a:off x="8926372" y="4591772"/>
            <a:ext cx="2556000" cy="901134"/>
          </a:xfrm>
          <a:prstGeom prst="roundRect">
            <a:avLst>
              <a:gd name="adj" fmla="val 713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椭圆 28">
            <a:extLst>
              <a:ext uri="{FF2B5EF4-FFF2-40B4-BE49-F238E27FC236}">
                <a16:creationId xmlns:a16="http://schemas.microsoft.com/office/drawing/2014/main" id="{3D9D2EAB-E07A-4E82-914F-82C43136BA23}"/>
              </a:ext>
            </a:extLst>
          </p:cNvPr>
          <p:cNvSpPr/>
          <p:nvPr/>
        </p:nvSpPr>
        <p:spPr>
          <a:xfrm>
            <a:off x="1888598" y="2223498"/>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椭圆 29">
            <a:extLst>
              <a:ext uri="{FF2B5EF4-FFF2-40B4-BE49-F238E27FC236}">
                <a16:creationId xmlns:a16="http://schemas.microsoft.com/office/drawing/2014/main" id="{882DE175-A765-415D-BB25-732C286B1B69}"/>
              </a:ext>
            </a:extLst>
          </p:cNvPr>
          <p:cNvSpPr/>
          <p:nvPr/>
        </p:nvSpPr>
        <p:spPr>
          <a:xfrm>
            <a:off x="4625064" y="2223498"/>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椭圆 30">
            <a:extLst>
              <a:ext uri="{FF2B5EF4-FFF2-40B4-BE49-F238E27FC236}">
                <a16:creationId xmlns:a16="http://schemas.microsoft.com/office/drawing/2014/main" id="{8774A1B4-15CD-4A02-BAE1-8D51E1A74B65}"/>
              </a:ext>
            </a:extLst>
          </p:cNvPr>
          <p:cNvSpPr/>
          <p:nvPr/>
        </p:nvSpPr>
        <p:spPr>
          <a:xfrm>
            <a:off x="7361530" y="2223498"/>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椭圆 31">
            <a:extLst>
              <a:ext uri="{FF2B5EF4-FFF2-40B4-BE49-F238E27FC236}">
                <a16:creationId xmlns:a16="http://schemas.microsoft.com/office/drawing/2014/main" id="{C7C754CC-DCBA-4D0B-AFA5-6C307F64A43E}"/>
              </a:ext>
            </a:extLst>
          </p:cNvPr>
          <p:cNvSpPr/>
          <p:nvPr/>
        </p:nvSpPr>
        <p:spPr>
          <a:xfrm>
            <a:off x="10090643" y="2223498"/>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矩形 32">
            <a:extLst>
              <a:ext uri="{FF2B5EF4-FFF2-40B4-BE49-F238E27FC236}">
                <a16:creationId xmlns:a16="http://schemas.microsoft.com/office/drawing/2014/main" id="{4BBA0D86-C361-4940-A9A2-C12909CDEAE2}"/>
              </a:ext>
            </a:extLst>
          </p:cNvPr>
          <p:cNvSpPr/>
          <p:nvPr/>
        </p:nvSpPr>
        <p:spPr>
          <a:xfrm>
            <a:off x="695325" y="5835149"/>
            <a:ext cx="10801350" cy="544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4" name="椭圆 33">
            <a:extLst>
              <a:ext uri="{FF2B5EF4-FFF2-40B4-BE49-F238E27FC236}">
                <a16:creationId xmlns:a16="http://schemas.microsoft.com/office/drawing/2014/main" id="{25F96A90-A602-4521-B474-35006DAA60BB}"/>
              </a:ext>
            </a:extLst>
          </p:cNvPr>
          <p:cNvSpPr/>
          <p:nvPr/>
        </p:nvSpPr>
        <p:spPr>
          <a:xfrm>
            <a:off x="1888598" y="5728769"/>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5" name="椭圆 34">
            <a:extLst>
              <a:ext uri="{FF2B5EF4-FFF2-40B4-BE49-F238E27FC236}">
                <a16:creationId xmlns:a16="http://schemas.microsoft.com/office/drawing/2014/main" id="{281C92F4-9174-411E-99A9-0B7E67A62D39}"/>
              </a:ext>
            </a:extLst>
          </p:cNvPr>
          <p:cNvSpPr/>
          <p:nvPr/>
        </p:nvSpPr>
        <p:spPr>
          <a:xfrm>
            <a:off x="4625063" y="5728769"/>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椭圆 35">
            <a:extLst>
              <a:ext uri="{FF2B5EF4-FFF2-40B4-BE49-F238E27FC236}">
                <a16:creationId xmlns:a16="http://schemas.microsoft.com/office/drawing/2014/main" id="{D8ADA81F-D71D-4899-9885-3D568195E6A2}"/>
              </a:ext>
            </a:extLst>
          </p:cNvPr>
          <p:cNvSpPr/>
          <p:nvPr/>
        </p:nvSpPr>
        <p:spPr>
          <a:xfrm>
            <a:off x="7361528" y="5728769"/>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 name="椭圆 36">
            <a:extLst>
              <a:ext uri="{FF2B5EF4-FFF2-40B4-BE49-F238E27FC236}">
                <a16:creationId xmlns:a16="http://schemas.microsoft.com/office/drawing/2014/main" id="{25DBE71C-FBEF-4C3D-8654-30B65E1AABA3}"/>
              </a:ext>
            </a:extLst>
          </p:cNvPr>
          <p:cNvSpPr/>
          <p:nvPr/>
        </p:nvSpPr>
        <p:spPr>
          <a:xfrm>
            <a:off x="10097993" y="5728769"/>
            <a:ext cx="212759" cy="21275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8" name="组合 37">
            <a:extLst>
              <a:ext uri="{FF2B5EF4-FFF2-40B4-BE49-F238E27FC236}">
                <a16:creationId xmlns:a16="http://schemas.microsoft.com/office/drawing/2014/main" id="{28CDD8C1-DBC8-4196-AB74-85D65B8A1851}"/>
              </a:ext>
            </a:extLst>
          </p:cNvPr>
          <p:cNvGrpSpPr/>
          <p:nvPr/>
        </p:nvGrpSpPr>
        <p:grpSpPr>
          <a:xfrm>
            <a:off x="3189089" y="5712647"/>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39" name="箭头: V 形 38">
              <a:extLst>
                <a:ext uri="{FF2B5EF4-FFF2-40B4-BE49-F238E27FC236}">
                  <a16:creationId xmlns:a16="http://schemas.microsoft.com/office/drawing/2014/main" id="{36EA669C-CF15-4974-AD17-4405C0DC5C5E}"/>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0" name="箭头: V 形 39">
              <a:extLst>
                <a:ext uri="{FF2B5EF4-FFF2-40B4-BE49-F238E27FC236}">
                  <a16:creationId xmlns:a16="http://schemas.microsoft.com/office/drawing/2014/main" id="{16EA434F-C767-43FE-AD8C-3DA123056734}"/>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1" name="箭头: V 形 40">
              <a:extLst>
                <a:ext uri="{FF2B5EF4-FFF2-40B4-BE49-F238E27FC236}">
                  <a16:creationId xmlns:a16="http://schemas.microsoft.com/office/drawing/2014/main" id="{746577DC-B741-4A4B-BDF6-F03FA161FFC9}"/>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42" name="组合 41">
            <a:extLst>
              <a:ext uri="{FF2B5EF4-FFF2-40B4-BE49-F238E27FC236}">
                <a16:creationId xmlns:a16="http://schemas.microsoft.com/office/drawing/2014/main" id="{BB9ABF79-CF00-408C-B40F-0EEA70B4A6A6}"/>
              </a:ext>
            </a:extLst>
          </p:cNvPr>
          <p:cNvGrpSpPr/>
          <p:nvPr/>
        </p:nvGrpSpPr>
        <p:grpSpPr>
          <a:xfrm>
            <a:off x="5877730" y="5712647"/>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43" name="箭头: V 形 42">
              <a:extLst>
                <a:ext uri="{FF2B5EF4-FFF2-40B4-BE49-F238E27FC236}">
                  <a16:creationId xmlns:a16="http://schemas.microsoft.com/office/drawing/2014/main" id="{2D888325-23B7-42FE-8C5E-0BECFFE0EAB5}"/>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4" name="箭头: V 形 43">
              <a:extLst>
                <a:ext uri="{FF2B5EF4-FFF2-40B4-BE49-F238E27FC236}">
                  <a16:creationId xmlns:a16="http://schemas.microsoft.com/office/drawing/2014/main" id="{1194AE62-FFCF-4784-9160-46962134BDEC}"/>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5" name="箭头: V 形 44">
              <a:extLst>
                <a:ext uri="{FF2B5EF4-FFF2-40B4-BE49-F238E27FC236}">
                  <a16:creationId xmlns:a16="http://schemas.microsoft.com/office/drawing/2014/main" id="{2333C014-CD00-4351-AE3D-FD9432E2741C}"/>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46" name="组合 45">
            <a:extLst>
              <a:ext uri="{FF2B5EF4-FFF2-40B4-BE49-F238E27FC236}">
                <a16:creationId xmlns:a16="http://schemas.microsoft.com/office/drawing/2014/main" id="{82599198-F2B3-47AC-824E-1A5223CB1C3E}"/>
              </a:ext>
            </a:extLst>
          </p:cNvPr>
          <p:cNvGrpSpPr/>
          <p:nvPr/>
        </p:nvGrpSpPr>
        <p:grpSpPr>
          <a:xfrm>
            <a:off x="8533607" y="5712647"/>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47" name="箭头: V 形 46">
              <a:extLst>
                <a:ext uri="{FF2B5EF4-FFF2-40B4-BE49-F238E27FC236}">
                  <a16:creationId xmlns:a16="http://schemas.microsoft.com/office/drawing/2014/main" id="{5D67471E-F558-4D44-903C-CD91A88AF635}"/>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8" name="箭头: V 形 47">
              <a:extLst>
                <a:ext uri="{FF2B5EF4-FFF2-40B4-BE49-F238E27FC236}">
                  <a16:creationId xmlns:a16="http://schemas.microsoft.com/office/drawing/2014/main" id="{571ADBA7-F778-40F8-B403-06EC5F2B6D58}"/>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9" name="箭头: V 形 48">
              <a:extLst>
                <a:ext uri="{FF2B5EF4-FFF2-40B4-BE49-F238E27FC236}">
                  <a16:creationId xmlns:a16="http://schemas.microsoft.com/office/drawing/2014/main" id="{97FCAA37-E731-414A-914D-2E184BE7ED70}"/>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
        <p:nvSpPr>
          <p:cNvPr id="50" name="文本框 49">
            <a:extLst>
              <a:ext uri="{FF2B5EF4-FFF2-40B4-BE49-F238E27FC236}">
                <a16:creationId xmlns:a16="http://schemas.microsoft.com/office/drawing/2014/main" id="{DBC3EA18-A432-4912-AC3A-9A69B92927BF}"/>
              </a:ext>
            </a:extLst>
          </p:cNvPr>
          <p:cNvSpPr txBox="1"/>
          <p:nvPr/>
        </p:nvSpPr>
        <p:spPr>
          <a:xfrm>
            <a:off x="915693" y="4918340"/>
            <a:ext cx="2253418" cy="461665"/>
          </a:xfrm>
          <a:prstGeom prst="rect">
            <a:avLst/>
          </a:prstGeom>
          <a:noFill/>
        </p:spPr>
        <p:txBody>
          <a:bodyPr wrap="square" rtlCol="0">
            <a:noAutofit/>
          </a:bodyPr>
          <a:lstStyle/>
          <a:p>
            <a:r>
              <a:rPr lang="en-US" altLang="zh-CN" sz="2400" b="1" dirty="0">
                <a:solidFill>
                  <a:schemeClr val="bg1"/>
                </a:solidFill>
                <a:latin typeface="+mn-ea"/>
                <a:cs typeface="Arial" pitchFamily="34" charset="0"/>
              </a:rPr>
              <a:t>01</a:t>
            </a:r>
            <a:r>
              <a:rPr lang="en-US" altLang="zh-CN" sz="2000" dirty="0">
                <a:solidFill>
                  <a:schemeClr val="bg1"/>
                </a:solidFill>
                <a:latin typeface="+mn-ea"/>
                <a:cs typeface="Arial" pitchFamily="34" charset="0"/>
              </a:rPr>
              <a:t> </a:t>
            </a:r>
            <a:r>
              <a:rPr lang="zh-CN" altLang="en-US" sz="2000" dirty="0">
                <a:solidFill>
                  <a:schemeClr val="bg1"/>
                </a:solidFill>
                <a:latin typeface="+mn-ea"/>
                <a:cs typeface="Arial" pitchFamily="34" charset="0"/>
              </a:rPr>
              <a:t>建立物理模</a:t>
            </a:r>
            <a:endParaRPr lang="en-US" altLang="zh-CN" sz="2000" dirty="0">
              <a:solidFill>
                <a:schemeClr val="bg1"/>
              </a:solidFill>
              <a:latin typeface="+mn-ea"/>
              <a:cs typeface="Arial" pitchFamily="34" charset="0"/>
            </a:endParaRPr>
          </a:p>
        </p:txBody>
      </p:sp>
      <p:sp>
        <p:nvSpPr>
          <p:cNvPr id="51" name="文本框 50">
            <a:extLst>
              <a:ext uri="{FF2B5EF4-FFF2-40B4-BE49-F238E27FC236}">
                <a16:creationId xmlns:a16="http://schemas.microsoft.com/office/drawing/2014/main" id="{B80804B4-0727-439B-B3C0-2A1E28D6D375}"/>
              </a:ext>
            </a:extLst>
          </p:cNvPr>
          <p:cNvSpPr txBox="1"/>
          <p:nvPr/>
        </p:nvSpPr>
        <p:spPr>
          <a:xfrm>
            <a:off x="3567715" y="4918340"/>
            <a:ext cx="2371506" cy="46166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2400" b="1" dirty="0">
                <a:solidFill>
                  <a:schemeClr val="bg1"/>
                </a:solidFill>
              </a:rPr>
              <a:t>02</a:t>
            </a:r>
            <a:r>
              <a:rPr lang="en-US" altLang="zh-CN" b="1" dirty="0">
                <a:solidFill>
                  <a:schemeClr val="bg1"/>
                </a:solidFill>
              </a:rPr>
              <a:t> </a:t>
            </a:r>
            <a:r>
              <a:rPr lang="zh-CN" altLang="en-US" dirty="0">
                <a:solidFill>
                  <a:schemeClr val="bg1"/>
                </a:solidFill>
              </a:rPr>
              <a:t>建立数学模型</a:t>
            </a:r>
            <a:endParaRPr lang="en-US" altLang="zh-CN" dirty="0">
              <a:solidFill>
                <a:schemeClr val="bg1"/>
              </a:solidFill>
            </a:endParaRPr>
          </a:p>
        </p:txBody>
      </p:sp>
      <p:sp>
        <p:nvSpPr>
          <p:cNvPr id="52" name="文本框 51">
            <a:extLst>
              <a:ext uri="{FF2B5EF4-FFF2-40B4-BE49-F238E27FC236}">
                <a16:creationId xmlns:a16="http://schemas.microsoft.com/office/drawing/2014/main" id="{E5712FFE-4678-46CF-A983-381C71B3A511}"/>
              </a:ext>
            </a:extLst>
          </p:cNvPr>
          <p:cNvSpPr txBox="1"/>
          <p:nvPr/>
        </p:nvSpPr>
        <p:spPr>
          <a:xfrm>
            <a:off x="6124217" y="4918340"/>
            <a:ext cx="2797514" cy="46166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2400" b="1" dirty="0">
                <a:solidFill>
                  <a:schemeClr val="bg1"/>
                </a:solidFill>
              </a:rPr>
              <a:t>03</a:t>
            </a:r>
            <a:r>
              <a:rPr lang="en-US" altLang="zh-CN" dirty="0">
                <a:solidFill>
                  <a:schemeClr val="bg1"/>
                </a:solidFill>
              </a:rPr>
              <a:t> </a:t>
            </a:r>
            <a:r>
              <a:rPr lang="zh-CN" altLang="en-US" dirty="0">
                <a:solidFill>
                  <a:schemeClr val="bg1"/>
                </a:solidFill>
              </a:rPr>
              <a:t>建立有点单元模型</a:t>
            </a:r>
            <a:endParaRPr lang="en-US" altLang="zh-CN" dirty="0">
              <a:solidFill>
                <a:schemeClr val="bg1"/>
              </a:solidFill>
            </a:endParaRPr>
          </a:p>
        </p:txBody>
      </p:sp>
      <p:sp>
        <p:nvSpPr>
          <p:cNvPr id="53" name="文本框 52">
            <a:extLst>
              <a:ext uri="{FF2B5EF4-FFF2-40B4-BE49-F238E27FC236}">
                <a16:creationId xmlns:a16="http://schemas.microsoft.com/office/drawing/2014/main" id="{01228BB1-7EE5-419C-B259-62FE1CC5337D}"/>
              </a:ext>
            </a:extLst>
          </p:cNvPr>
          <p:cNvSpPr txBox="1"/>
          <p:nvPr/>
        </p:nvSpPr>
        <p:spPr>
          <a:xfrm>
            <a:off x="8860686" y="4918340"/>
            <a:ext cx="2797515" cy="46166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2400" b="1" dirty="0">
                <a:solidFill>
                  <a:schemeClr val="bg1"/>
                </a:solidFill>
              </a:rPr>
              <a:t>04</a:t>
            </a:r>
            <a:r>
              <a:rPr lang="en-US" altLang="zh-CN" sz="1800" dirty="0">
                <a:solidFill>
                  <a:schemeClr val="bg1"/>
                </a:solidFill>
              </a:rPr>
              <a:t> </a:t>
            </a:r>
            <a:r>
              <a:rPr lang="zh-CN" altLang="en-US" dirty="0">
                <a:solidFill>
                  <a:schemeClr val="bg1"/>
                </a:solidFill>
              </a:rPr>
              <a:t>建立网络分析模型</a:t>
            </a:r>
            <a:endParaRPr lang="en-US" altLang="zh-CN" dirty="0">
              <a:solidFill>
                <a:schemeClr val="bg1"/>
              </a:solidFill>
            </a:endParaRPr>
          </a:p>
        </p:txBody>
      </p:sp>
      <p:sp>
        <p:nvSpPr>
          <p:cNvPr id="54" name="矩形 53">
            <a:extLst>
              <a:ext uri="{FF2B5EF4-FFF2-40B4-BE49-F238E27FC236}">
                <a16:creationId xmlns:a16="http://schemas.microsoft.com/office/drawing/2014/main" id="{ACEFB602-68DD-4A71-B875-F50B22176283}"/>
              </a:ext>
            </a:extLst>
          </p:cNvPr>
          <p:cNvSpPr/>
          <p:nvPr/>
        </p:nvSpPr>
        <p:spPr>
          <a:xfrm>
            <a:off x="810619" y="2231545"/>
            <a:ext cx="2368717" cy="2217402"/>
          </a:xfrm>
          <a:prstGeom prst="rect">
            <a:avLst/>
          </a:prstGeom>
        </p:spPr>
        <p:txBody>
          <a:bodyPr wrap="square">
            <a:noAutofit/>
          </a:bodyPr>
          <a:lstStyle/>
          <a:p>
            <a:pPr algn="just">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55" name="矩形 54">
            <a:extLst>
              <a:ext uri="{FF2B5EF4-FFF2-40B4-BE49-F238E27FC236}">
                <a16:creationId xmlns:a16="http://schemas.microsoft.com/office/drawing/2014/main" id="{8AAED271-D035-4A66-9C88-F6525A58813E}"/>
              </a:ext>
            </a:extLst>
          </p:cNvPr>
          <p:cNvSpPr/>
          <p:nvPr/>
        </p:nvSpPr>
        <p:spPr>
          <a:xfrm>
            <a:off x="3543779" y="2231545"/>
            <a:ext cx="2368717" cy="2217402"/>
          </a:xfrm>
          <a:prstGeom prst="rect">
            <a:avLst/>
          </a:prstGeom>
        </p:spPr>
        <p:txBody>
          <a:bodyPr wrap="square">
            <a:noAutofit/>
          </a:bodyPr>
          <a:lstStyle/>
          <a:p>
            <a:pPr algn="just">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56" name="矩形 55">
            <a:extLst>
              <a:ext uri="{FF2B5EF4-FFF2-40B4-BE49-F238E27FC236}">
                <a16:creationId xmlns:a16="http://schemas.microsoft.com/office/drawing/2014/main" id="{B5F52339-3FD3-4594-8A0A-729D776CAD9C}"/>
              </a:ext>
            </a:extLst>
          </p:cNvPr>
          <p:cNvSpPr/>
          <p:nvPr/>
        </p:nvSpPr>
        <p:spPr>
          <a:xfrm>
            <a:off x="6283549" y="2231545"/>
            <a:ext cx="2368717" cy="2217402"/>
          </a:xfrm>
          <a:prstGeom prst="rect">
            <a:avLst/>
          </a:prstGeom>
        </p:spPr>
        <p:txBody>
          <a:bodyPr wrap="square">
            <a:noAutofit/>
          </a:bodyPr>
          <a:lstStyle/>
          <a:p>
            <a:pPr algn="just">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57" name="矩形 56">
            <a:extLst>
              <a:ext uri="{FF2B5EF4-FFF2-40B4-BE49-F238E27FC236}">
                <a16:creationId xmlns:a16="http://schemas.microsoft.com/office/drawing/2014/main" id="{B3F567EC-6F05-46FD-BA0B-DB2A68435DB3}"/>
              </a:ext>
            </a:extLst>
          </p:cNvPr>
          <p:cNvSpPr/>
          <p:nvPr/>
        </p:nvSpPr>
        <p:spPr>
          <a:xfrm>
            <a:off x="9020014" y="2231545"/>
            <a:ext cx="2368717" cy="2217402"/>
          </a:xfrm>
          <a:prstGeom prst="rect">
            <a:avLst/>
          </a:prstGeom>
        </p:spPr>
        <p:txBody>
          <a:bodyPr wrap="square">
            <a:noAutofit/>
          </a:bodyPr>
          <a:lstStyle/>
          <a:p>
            <a:pPr algn="just">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Tree>
    <p:extLst>
      <p:ext uri="{BB962C8B-B14F-4D97-AF65-F5344CB8AC3E}">
        <p14:creationId xmlns:p14="http://schemas.microsoft.com/office/powerpoint/2010/main" val="4282141183"/>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a:extLst>
              <a:ext uri="{FF2B5EF4-FFF2-40B4-BE49-F238E27FC236}">
                <a16:creationId xmlns:a16="http://schemas.microsoft.com/office/drawing/2014/main" id="{F187391A-8DF4-451B-9F52-C7EE57EE7783}"/>
              </a:ext>
            </a:extLst>
          </p:cNvPr>
          <p:cNvSpPr/>
          <p:nvPr/>
        </p:nvSpPr>
        <p:spPr>
          <a:xfrm>
            <a:off x="695326" y="2205039"/>
            <a:ext cx="5328000" cy="1844448"/>
          </a:xfrm>
          <a:prstGeom prst="rect">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8" name="矩形 17">
            <a:extLst>
              <a:ext uri="{FF2B5EF4-FFF2-40B4-BE49-F238E27FC236}">
                <a16:creationId xmlns:a16="http://schemas.microsoft.com/office/drawing/2014/main" id="{D443ADF5-53E9-410F-BF4B-118A8C92A64C}"/>
              </a:ext>
            </a:extLst>
          </p:cNvPr>
          <p:cNvSpPr/>
          <p:nvPr/>
        </p:nvSpPr>
        <p:spPr>
          <a:xfrm>
            <a:off x="695326" y="4180795"/>
            <a:ext cx="5328000" cy="1953305"/>
          </a:xfrm>
          <a:prstGeom prst="rect">
            <a:avLst/>
          </a:prstGeom>
          <a:solidFill>
            <a:schemeClr val="accent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a:extLst>
              <a:ext uri="{FF2B5EF4-FFF2-40B4-BE49-F238E27FC236}">
                <a16:creationId xmlns:a16="http://schemas.microsoft.com/office/drawing/2014/main" id="{0F417BD0-D4B4-43BE-9EE2-1DF67B968024}"/>
              </a:ext>
            </a:extLst>
          </p:cNvPr>
          <p:cNvSpPr/>
          <p:nvPr/>
        </p:nvSpPr>
        <p:spPr>
          <a:xfrm>
            <a:off x="881917" y="3895575"/>
            <a:ext cx="905062" cy="90506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7D43A8D5-BAC2-4751-8603-F1E2967E2B93}"/>
              </a:ext>
            </a:extLst>
          </p:cNvPr>
          <p:cNvSpPr/>
          <p:nvPr/>
        </p:nvSpPr>
        <p:spPr>
          <a:xfrm>
            <a:off x="6165500" y="2205039"/>
            <a:ext cx="5328000" cy="184444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0" name="矩形 19">
            <a:extLst>
              <a:ext uri="{FF2B5EF4-FFF2-40B4-BE49-F238E27FC236}">
                <a16:creationId xmlns:a16="http://schemas.microsoft.com/office/drawing/2014/main" id="{A673A1D8-D9CE-426B-BCC6-1FB7CDE7AD0A}"/>
              </a:ext>
            </a:extLst>
          </p:cNvPr>
          <p:cNvSpPr/>
          <p:nvPr/>
        </p:nvSpPr>
        <p:spPr>
          <a:xfrm>
            <a:off x="6165500" y="4180795"/>
            <a:ext cx="5328000" cy="195330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 name="椭圆 36">
            <a:extLst>
              <a:ext uri="{FF2B5EF4-FFF2-40B4-BE49-F238E27FC236}">
                <a16:creationId xmlns:a16="http://schemas.microsoft.com/office/drawing/2014/main" id="{2D770D9C-4276-4B68-98BE-7DE6837BFB95}"/>
              </a:ext>
            </a:extLst>
          </p:cNvPr>
          <p:cNvSpPr/>
          <p:nvPr/>
        </p:nvSpPr>
        <p:spPr>
          <a:xfrm>
            <a:off x="6358934" y="3895575"/>
            <a:ext cx="905062" cy="90506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2459328" cy="461665"/>
          </a:xfrm>
          <a:prstGeom prst="rect">
            <a:avLst/>
          </a:prstGeom>
          <a:noFill/>
        </p:spPr>
        <p:txBody>
          <a:bodyPr wrap="none" rtlCol="0">
            <a:noAutofit/>
          </a:bodyPr>
          <a:lstStyle/>
          <a:p>
            <a:r>
              <a:rPr lang="en-US" altLang="zh-CN" sz="2400" b="1" dirty="0">
                <a:solidFill>
                  <a:schemeClr val="accent1"/>
                </a:solidFill>
              </a:rPr>
              <a:t>02 </a:t>
            </a:r>
            <a:r>
              <a:rPr lang="zh-CN" altLang="en-US" sz="2400" b="1" dirty="0">
                <a:solidFill>
                  <a:schemeClr val="accent1"/>
                </a:solidFill>
              </a:rPr>
              <a:t>建立研究模型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C9766DCD-EC7A-4C23-9833-718A69F5807B}"/>
              </a:ext>
            </a:extLst>
          </p:cNvPr>
          <p:cNvSpPr txBox="1"/>
          <p:nvPr/>
        </p:nvSpPr>
        <p:spPr>
          <a:xfrm>
            <a:off x="1873151" y="2202915"/>
            <a:ext cx="2972350" cy="584775"/>
          </a:xfrm>
          <a:prstGeom prst="rect">
            <a:avLst/>
          </a:prstGeom>
          <a:noFill/>
        </p:spPr>
        <p:txBody>
          <a:bodyPr wrap="square" rtlCol="0">
            <a:noAutofit/>
          </a:bodyPr>
          <a:lstStyle/>
          <a:p>
            <a:r>
              <a:rPr lang="en-US" altLang="zh-CN" sz="3200" b="1" dirty="0">
                <a:solidFill>
                  <a:schemeClr val="bg1"/>
                </a:solidFill>
                <a:latin typeface="+mn-ea"/>
                <a:cs typeface="Arial" pitchFamily="34" charset="0"/>
              </a:rPr>
              <a:t>01</a:t>
            </a:r>
            <a:r>
              <a:rPr lang="en-US" altLang="zh-CN" sz="2000" dirty="0">
                <a:solidFill>
                  <a:schemeClr val="bg1"/>
                </a:solidFill>
                <a:latin typeface="+mn-ea"/>
                <a:cs typeface="Arial" pitchFamily="34" charset="0"/>
              </a:rPr>
              <a:t> </a:t>
            </a:r>
            <a:r>
              <a:rPr lang="zh-CN" altLang="en-US" sz="2000" dirty="0">
                <a:solidFill>
                  <a:schemeClr val="bg1"/>
                </a:solidFill>
                <a:latin typeface="+mn-ea"/>
                <a:cs typeface="Arial" pitchFamily="34" charset="0"/>
              </a:rPr>
              <a:t>建立物理模型</a:t>
            </a:r>
            <a:endParaRPr lang="en-US" altLang="zh-CN" sz="2000" dirty="0">
              <a:solidFill>
                <a:schemeClr val="bg1"/>
              </a:solidFill>
              <a:latin typeface="+mn-ea"/>
              <a:cs typeface="Arial" pitchFamily="34" charset="0"/>
            </a:endParaRPr>
          </a:p>
        </p:txBody>
      </p:sp>
      <p:sp>
        <p:nvSpPr>
          <p:cNvPr id="22" name="文本框 21">
            <a:extLst>
              <a:ext uri="{FF2B5EF4-FFF2-40B4-BE49-F238E27FC236}">
                <a16:creationId xmlns:a16="http://schemas.microsoft.com/office/drawing/2014/main" id="{503213F7-8751-4BB3-AF6A-DBB7DEA2C721}"/>
              </a:ext>
            </a:extLst>
          </p:cNvPr>
          <p:cNvSpPr txBox="1"/>
          <p:nvPr/>
        </p:nvSpPr>
        <p:spPr>
          <a:xfrm>
            <a:off x="7381757" y="2202915"/>
            <a:ext cx="2895485" cy="58477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3200" b="1" dirty="0">
                <a:solidFill>
                  <a:schemeClr val="bg1"/>
                </a:solidFill>
              </a:rPr>
              <a:t>02</a:t>
            </a:r>
            <a:r>
              <a:rPr lang="en-US" altLang="zh-CN" sz="2800" b="1" dirty="0">
                <a:solidFill>
                  <a:schemeClr val="bg1"/>
                </a:solidFill>
              </a:rPr>
              <a:t> </a:t>
            </a:r>
            <a:r>
              <a:rPr lang="zh-CN" altLang="en-US" dirty="0">
                <a:solidFill>
                  <a:schemeClr val="bg1"/>
                </a:solidFill>
              </a:rPr>
              <a:t>建立数学模型</a:t>
            </a:r>
            <a:endParaRPr lang="en-US" altLang="zh-CN" dirty="0">
              <a:solidFill>
                <a:schemeClr val="bg1"/>
              </a:solidFill>
            </a:endParaRPr>
          </a:p>
        </p:txBody>
      </p:sp>
      <p:sp>
        <p:nvSpPr>
          <p:cNvPr id="23" name="文本框 22">
            <a:extLst>
              <a:ext uri="{FF2B5EF4-FFF2-40B4-BE49-F238E27FC236}">
                <a16:creationId xmlns:a16="http://schemas.microsoft.com/office/drawing/2014/main" id="{125FB6EC-7830-4D03-B741-38D6E577F0F2}"/>
              </a:ext>
            </a:extLst>
          </p:cNvPr>
          <p:cNvSpPr txBox="1"/>
          <p:nvPr/>
        </p:nvSpPr>
        <p:spPr>
          <a:xfrm>
            <a:off x="1960569" y="4228153"/>
            <a:ext cx="2797514" cy="58477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3200" b="1" dirty="0">
                <a:solidFill>
                  <a:schemeClr val="bg1"/>
                </a:solidFill>
              </a:rPr>
              <a:t>03</a:t>
            </a:r>
            <a:r>
              <a:rPr lang="en-US" altLang="zh-CN" dirty="0">
                <a:solidFill>
                  <a:schemeClr val="bg1"/>
                </a:solidFill>
              </a:rPr>
              <a:t> </a:t>
            </a:r>
            <a:r>
              <a:rPr lang="zh-CN" altLang="en-US" dirty="0">
                <a:solidFill>
                  <a:schemeClr val="bg1"/>
                </a:solidFill>
              </a:rPr>
              <a:t>建立有限单元模型</a:t>
            </a:r>
            <a:endParaRPr lang="en-US" altLang="zh-CN" dirty="0">
              <a:solidFill>
                <a:schemeClr val="bg1"/>
              </a:solidFill>
            </a:endParaRPr>
          </a:p>
        </p:txBody>
      </p:sp>
      <p:sp>
        <p:nvSpPr>
          <p:cNvPr id="24" name="文本框 23">
            <a:extLst>
              <a:ext uri="{FF2B5EF4-FFF2-40B4-BE49-F238E27FC236}">
                <a16:creationId xmlns:a16="http://schemas.microsoft.com/office/drawing/2014/main" id="{BB21BD5C-9EBF-4469-A09A-B3DF2BD35993}"/>
              </a:ext>
            </a:extLst>
          </p:cNvPr>
          <p:cNvSpPr txBox="1"/>
          <p:nvPr/>
        </p:nvSpPr>
        <p:spPr>
          <a:xfrm>
            <a:off x="7343325" y="4180795"/>
            <a:ext cx="2972351" cy="584775"/>
          </a:xfrm>
          <a:prstGeom prst="rect">
            <a:avLst/>
          </a:prstGeom>
          <a:noFill/>
        </p:spPr>
        <p:txBody>
          <a:bodyPr wrap="square" rtlCol="0">
            <a:noAutofit/>
          </a:bodyPr>
          <a:lstStyle>
            <a:defPPr>
              <a:defRPr lang="zh-CN"/>
            </a:defPPr>
            <a:lvl1pPr>
              <a:defRPr sz="2000">
                <a:solidFill>
                  <a:srgbClr val="113E6A"/>
                </a:solidFill>
                <a:latin typeface="+mn-ea"/>
                <a:cs typeface="Arial" pitchFamily="34" charset="0"/>
              </a:defRPr>
            </a:lvl1pPr>
          </a:lstStyle>
          <a:p>
            <a:r>
              <a:rPr lang="en-US" altLang="zh-CN" sz="3200" b="1" dirty="0">
                <a:solidFill>
                  <a:schemeClr val="bg1"/>
                </a:solidFill>
              </a:rPr>
              <a:t>04</a:t>
            </a:r>
            <a:r>
              <a:rPr lang="en-US" altLang="zh-CN" dirty="0">
                <a:solidFill>
                  <a:schemeClr val="bg1"/>
                </a:solidFill>
              </a:rPr>
              <a:t> </a:t>
            </a:r>
            <a:r>
              <a:rPr lang="zh-CN" altLang="en-US" dirty="0">
                <a:solidFill>
                  <a:schemeClr val="bg1"/>
                </a:solidFill>
              </a:rPr>
              <a:t>建立网络分析模型</a:t>
            </a:r>
            <a:endParaRPr lang="en-US" altLang="zh-CN" dirty="0">
              <a:solidFill>
                <a:schemeClr val="bg1"/>
              </a:solidFill>
            </a:endParaRPr>
          </a:p>
        </p:txBody>
      </p:sp>
      <p:sp>
        <p:nvSpPr>
          <p:cNvPr id="25" name="矩形 24">
            <a:extLst>
              <a:ext uri="{FF2B5EF4-FFF2-40B4-BE49-F238E27FC236}">
                <a16:creationId xmlns:a16="http://schemas.microsoft.com/office/drawing/2014/main" id="{F0141C5E-D68A-4BA4-9C32-667A6F9A8416}"/>
              </a:ext>
            </a:extLst>
          </p:cNvPr>
          <p:cNvSpPr/>
          <p:nvPr/>
        </p:nvSpPr>
        <p:spPr>
          <a:xfrm>
            <a:off x="851217" y="2758469"/>
            <a:ext cx="4899346" cy="1137106"/>
          </a:xfrm>
          <a:prstGeom prst="rect">
            <a:avLst/>
          </a:prstGeom>
        </p:spPr>
        <p:txBody>
          <a:bodyPr wrap="square">
            <a:noAutofit/>
          </a:bodyPr>
          <a:lstStyle/>
          <a:p>
            <a:pPr>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26" name="矩形 25">
            <a:extLst>
              <a:ext uri="{FF2B5EF4-FFF2-40B4-BE49-F238E27FC236}">
                <a16:creationId xmlns:a16="http://schemas.microsoft.com/office/drawing/2014/main" id="{CA33C206-0014-4ADA-B6C8-93071F04299B}"/>
              </a:ext>
            </a:extLst>
          </p:cNvPr>
          <p:cNvSpPr/>
          <p:nvPr/>
        </p:nvSpPr>
        <p:spPr>
          <a:xfrm>
            <a:off x="6349457" y="2758469"/>
            <a:ext cx="4899346" cy="1137106"/>
          </a:xfrm>
          <a:prstGeom prst="rect">
            <a:avLst/>
          </a:prstGeom>
        </p:spPr>
        <p:txBody>
          <a:bodyPr wrap="square">
            <a:noAutofit/>
          </a:bodyPr>
          <a:lstStyle/>
          <a:p>
            <a:pPr>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27" name="矩形 26">
            <a:extLst>
              <a:ext uri="{FF2B5EF4-FFF2-40B4-BE49-F238E27FC236}">
                <a16:creationId xmlns:a16="http://schemas.microsoft.com/office/drawing/2014/main" id="{23669356-B88F-4AA1-A9F5-5F3208308DF8}"/>
              </a:ext>
            </a:extLst>
          </p:cNvPr>
          <p:cNvSpPr/>
          <p:nvPr/>
        </p:nvSpPr>
        <p:spPr>
          <a:xfrm>
            <a:off x="851217" y="4837521"/>
            <a:ext cx="4899346" cy="1137106"/>
          </a:xfrm>
          <a:prstGeom prst="rect">
            <a:avLst/>
          </a:prstGeom>
        </p:spPr>
        <p:txBody>
          <a:bodyPr wrap="square">
            <a:noAutofit/>
          </a:bodyPr>
          <a:lstStyle/>
          <a:p>
            <a:pPr>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28" name="矩形 27">
            <a:extLst>
              <a:ext uri="{FF2B5EF4-FFF2-40B4-BE49-F238E27FC236}">
                <a16:creationId xmlns:a16="http://schemas.microsoft.com/office/drawing/2014/main" id="{E715E01B-292B-449E-AB41-BF1589571FA9}"/>
              </a:ext>
            </a:extLst>
          </p:cNvPr>
          <p:cNvSpPr/>
          <p:nvPr/>
        </p:nvSpPr>
        <p:spPr>
          <a:xfrm>
            <a:off x="6349457" y="4837521"/>
            <a:ext cx="4899346" cy="1137106"/>
          </a:xfrm>
          <a:prstGeom prst="rect">
            <a:avLst/>
          </a:prstGeom>
        </p:spPr>
        <p:txBody>
          <a:bodyPr wrap="square">
            <a:noAutofit/>
          </a:bodyPr>
          <a:lstStyle/>
          <a:p>
            <a:pPr>
              <a:lnSpc>
                <a:spcPct val="130000"/>
              </a:lnSpc>
            </a:pPr>
            <a:r>
              <a:rPr lang="zh-CN" altLang="en-US" dirty="0">
                <a:solidFill>
                  <a:schemeClr val="bg1"/>
                </a:solidFill>
                <a:latin typeface="+mn-ea"/>
              </a:rPr>
              <a:t>华中大，位于湖北省武汉市，中华人民共和国教育部直属的综合性研究型全国重点大学、位列国家“双一流”计划。</a:t>
            </a:r>
            <a:endParaRPr lang="zh-CN" altLang="en-US" dirty="0"/>
          </a:p>
        </p:txBody>
      </p:sp>
      <p:sp>
        <p:nvSpPr>
          <p:cNvPr id="29" name="Shape 4050">
            <a:extLst>
              <a:ext uri="{FF2B5EF4-FFF2-40B4-BE49-F238E27FC236}">
                <a16:creationId xmlns:a16="http://schemas.microsoft.com/office/drawing/2014/main" id="{47E51F45-26E2-4993-A8BB-BABC11C71942}"/>
              </a:ext>
            </a:extLst>
          </p:cNvPr>
          <p:cNvSpPr>
            <a:spLocks noChangeAspect="1"/>
          </p:cNvSpPr>
          <p:nvPr/>
        </p:nvSpPr>
        <p:spPr>
          <a:xfrm>
            <a:off x="6600897" y="4154480"/>
            <a:ext cx="447561" cy="432000"/>
          </a:xfrm>
          <a:custGeom>
            <a:avLst/>
            <a:gdLst/>
            <a:ahLst/>
            <a:cxnLst/>
            <a:rect l="0" t="0" r="0" b="0"/>
            <a:pathLst>
              <a:path w="120000" h="120000" extrusionOk="0">
                <a:moveTo>
                  <a:pt x="106720" y="0"/>
                </a:moveTo>
                <a:lnTo>
                  <a:pt x="106720" y="0"/>
                </a:lnTo>
                <a:cubicBezTo>
                  <a:pt x="12796" y="0"/>
                  <a:pt x="12796" y="0"/>
                  <a:pt x="12796" y="0"/>
                </a:cubicBezTo>
                <a:cubicBezTo>
                  <a:pt x="6277" y="0"/>
                  <a:pt x="0" y="4689"/>
                  <a:pt x="0" y="12137"/>
                </a:cubicBezTo>
                <a:cubicBezTo>
                  <a:pt x="0" y="88000"/>
                  <a:pt x="0" y="88000"/>
                  <a:pt x="0" y="88000"/>
                </a:cubicBezTo>
                <a:cubicBezTo>
                  <a:pt x="0" y="95172"/>
                  <a:pt x="4104" y="102620"/>
                  <a:pt x="10623" y="105103"/>
                </a:cubicBezTo>
                <a:cubicBezTo>
                  <a:pt x="38631" y="110068"/>
                  <a:pt x="38631" y="110068"/>
                  <a:pt x="38631" y="110068"/>
                </a:cubicBezTo>
                <a:cubicBezTo>
                  <a:pt x="38631" y="110068"/>
                  <a:pt x="14969" y="119724"/>
                  <a:pt x="29698" y="119724"/>
                </a:cubicBezTo>
                <a:cubicBezTo>
                  <a:pt x="89818" y="119724"/>
                  <a:pt x="89818" y="119724"/>
                  <a:pt x="89818" y="119724"/>
                </a:cubicBezTo>
                <a:cubicBezTo>
                  <a:pt x="104788" y="119724"/>
                  <a:pt x="81126" y="110068"/>
                  <a:pt x="81126" y="110068"/>
                </a:cubicBezTo>
                <a:cubicBezTo>
                  <a:pt x="108893" y="105103"/>
                  <a:pt x="108893" y="105103"/>
                  <a:pt x="108893" y="105103"/>
                </a:cubicBezTo>
                <a:cubicBezTo>
                  <a:pt x="115653" y="102620"/>
                  <a:pt x="119758" y="95172"/>
                  <a:pt x="119758" y="88000"/>
                </a:cubicBezTo>
                <a:cubicBezTo>
                  <a:pt x="119758" y="12137"/>
                  <a:pt x="119758" y="12137"/>
                  <a:pt x="119758" y="12137"/>
                </a:cubicBezTo>
                <a:cubicBezTo>
                  <a:pt x="119758" y="4689"/>
                  <a:pt x="113480" y="0"/>
                  <a:pt x="106720" y="0"/>
                </a:cubicBezTo>
                <a:close/>
                <a:moveTo>
                  <a:pt x="106720" y="88000"/>
                </a:moveTo>
                <a:lnTo>
                  <a:pt x="106720" y="88000"/>
                </a:lnTo>
                <a:cubicBezTo>
                  <a:pt x="12796" y="88000"/>
                  <a:pt x="12796" y="88000"/>
                  <a:pt x="12796" y="88000"/>
                </a:cubicBezTo>
                <a:cubicBezTo>
                  <a:pt x="12796" y="12137"/>
                  <a:pt x="12796" y="12137"/>
                  <a:pt x="12796" y="12137"/>
                </a:cubicBezTo>
                <a:cubicBezTo>
                  <a:pt x="106720" y="12137"/>
                  <a:pt x="106720" y="12137"/>
                  <a:pt x="106720" y="12137"/>
                </a:cubicBezTo>
                <a:lnTo>
                  <a:pt x="106720" y="88000"/>
                </a:lnTo>
                <a:close/>
              </a:path>
            </a:pathLst>
          </a:custGeom>
          <a:solidFill>
            <a:schemeClr val="lt1"/>
          </a:solidFill>
          <a:ln>
            <a:noFill/>
          </a:ln>
        </p:spPr>
        <p:txBody>
          <a:bodyPr lIns="45700" tIns="22850" rIns="45700" bIns="22850" anchor="ctr" anchorCtr="0">
            <a:noAutofit/>
          </a:bodyPr>
          <a:lstStyle/>
          <a:p>
            <a:endParaRPr>
              <a:solidFill>
                <a:schemeClr val="dk1"/>
              </a:solidFill>
              <a:latin typeface="Arial" panose="020B0604020202020204" pitchFamily="34" charset="0"/>
              <a:ea typeface="微软雅黑" panose="020B0503020204020204" pitchFamily="34" charset="-122"/>
              <a:cs typeface="Lato"/>
              <a:sym typeface="Arial" panose="020B0604020202020204" pitchFamily="34" charset="0"/>
            </a:endParaRPr>
          </a:p>
        </p:txBody>
      </p:sp>
      <p:grpSp>
        <p:nvGrpSpPr>
          <p:cNvPr id="3" name="组合 2">
            <a:extLst>
              <a:ext uri="{FF2B5EF4-FFF2-40B4-BE49-F238E27FC236}">
                <a16:creationId xmlns:a16="http://schemas.microsoft.com/office/drawing/2014/main" id="{3FE87059-FA6D-4840-A805-F69CE0916368}"/>
              </a:ext>
            </a:extLst>
          </p:cNvPr>
          <p:cNvGrpSpPr/>
          <p:nvPr/>
        </p:nvGrpSpPr>
        <p:grpSpPr>
          <a:xfrm>
            <a:off x="6321098" y="1696327"/>
            <a:ext cx="905062" cy="905062"/>
            <a:chOff x="6296089" y="1570600"/>
            <a:chExt cx="905062" cy="905062"/>
          </a:xfrm>
        </p:grpSpPr>
        <p:sp>
          <p:nvSpPr>
            <p:cNvPr id="2" name="椭圆 1">
              <a:extLst>
                <a:ext uri="{FF2B5EF4-FFF2-40B4-BE49-F238E27FC236}">
                  <a16:creationId xmlns:a16="http://schemas.microsoft.com/office/drawing/2014/main" id="{46EEE425-8D2F-4149-9D8C-A534460FBA63}"/>
                </a:ext>
              </a:extLst>
            </p:cNvPr>
            <p:cNvSpPr/>
            <p:nvPr/>
          </p:nvSpPr>
          <p:spPr>
            <a:xfrm>
              <a:off x="6296089" y="1570600"/>
              <a:ext cx="905062" cy="90506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Shape 4097">
              <a:extLst>
                <a:ext uri="{FF2B5EF4-FFF2-40B4-BE49-F238E27FC236}">
                  <a16:creationId xmlns:a16="http://schemas.microsoft.com/office/drawing/2014/main" id="{5EDA29C5-B592-4F8A-BE74-1F42D8148A14}"/>
                </a:ext>
              </a:extLst>
            </p:cNvPr>
            <p:cNvSpPr>
              <a:spLocks noChangeAspect="1"/>
            </p:cNvSpPr>
            <p:nvPr/>
          </p:nvSpPr>
          <p:spPr>
            <a:xfrm>
              <a:off x="6474094" y="1807131"/>
              <a:ext cx="503276" cy="432000"/>
            </a:xfrm>
            <a:custGeom>
              <a:avLst/>
              <a:gdLst/>
              <a:ahLst/>
              <a:cxnLst/>
              <a:rect l="0" t="0" r="0" b="0"/>
              <a:pathLst>
                <a:path w="120000" h="120000" extrusionOk="0">
                  <a:moveTo>
                    <a:pt x="4104" y="69577"/>
                  </a:moveTo>
                  <a:lnTo>
                    <a:pt x="4104" y="69577"/>
                  </a:lnTo>
                  <a:cubicBezTo>
                    <a:pt x="12796" y="72112"/>
                    <a:pt x="12796" y="72112"/>
                    <a:pt x="12796" y="72112"/>
                  </a:cubicBezTo>
                  <a:cubicBezTo>
                    <a:pt x="19315" y="59718"/>
                    <a:pt x="19315" y="59718"/>
                    <a:pt x="19315" y="59718"/>
                  </a:cubicBezTo>
                  <a:cubicBezTo>
                    <a:pt x="6277" y="57183"/>
                    <a:pt x="6277" y="57183"/>
                    <a:pt x="6277" y="57183"/>
                  </a:cubicBezTo>
                  <a:cubicBezTo>
                    <a:pt x="4104" y="57183"/>
                    <a:pt x="0" y="59718"/>
                    <a:pt x="0" y="62253"/>
                  </a:cubicBezTo>
                  <a:cubicBezTo>
                    <a:pt x="0" y="64788"/>
                    <a:pt x="2173" y="69577"/>
                    <a:pt x="4104" y="69577"/>
                  </a:cubicBezTo>
                  <a:close/>
                  <a:moveTo>
                    <a:pt x="111066" y="72112"/>
                  </a:moveTo>
                  <a:lnTo>
                    <a:pt x="111066" y="72112"/>
                  </a:lnTo>
                  <a:cubicBezTo>
                    <a:pt x="83299" y="99718"/>
                    <a:pt x="83299" y="99718"/>
                    <a:pt x="83299" y="99718"/>
                  </a:cubicBezTo>
                  <a:cubicBezTo>
                    <a:pt x="53360" y="72112"/>
                    <a:pt x="53360" y="72112"/>
                    <a:pt x="53360" y="72112"/>
                  </a:cubicBezTo>
                  <a:cubicBezTo>
                    <a:pt x="51187" y="69577"/>
                    <a:pt x="51187" y="69577"/>
                    <a:pt x="51187" y="69577"/>
                  </a:cubicBezTo>
                  <a:cubicBezTo>
                    <a:pt x="46841" y="69577"/>
                    <a:pt x="46841" y="69577"/>
                    <a:pt x="46841" y="69577"/>
                  </a:cubicBezTo>
                  <a:cubicBezTo>
                    <a:pt x="40563" y="79718"/>
                    <a:pt x="40563" y="79718"/>
                    <a:pt x="40563" y="79718"/>
                  </a:cubicBezTo>
                  <a:cubicBezTo>
                    <a:pt x="46841" y="82253"/>
                    <a:pt x="46841" y="82253"/>
                    <a:pt x="46841" y="82253"/>
                  </a:cubicBezTo>
                  <a:cubicBezTo>
                    <a:pt x="81368" y="112112"/>
                    <a:pt x="81368" y="112112"/>
                    <a:pt x="81368" y="112112"/>
                  </a:cubicBezTo>
                  <a:cubicBezTo>
                    <a:pt x="81368" y="114647"/>
                    <a:pt x="83299" y="114647"/>
                    <a:pt x="83299" y="114647"/>
                  </a:cubicBezTo>
                  <a:cubicBezTo>
                    <a:pt x="85472" y="114647"/>
                    <a:pt x="87645" y="114647"/>
                    <a:pt x="87645" y="112112"/>
                  </a:cubicBezTo>
                  <a:cubicBezTo>
                    <a:pt x="117585" y="82253"/>
                    <a:pt x="117585" y="82253"/>
                    <a:pt x="117585" y="82253"/>
                  </a:cubicBezTo>
                  <a:cubicBezTo>
                    <a:pt x="119758" y="79718"/>
                    <a:pt x="119758" y="74647"/>
                    <a:pt x="117585" y="72112"/>
                  </a:cubicBezTo>
                  <a:cubicBezTo>
                    <a:pt x="115412" y="69577"/>
                    <a:pt x="113239" y="69577"/>
                    <a:pt x="111066" y="72112"/>
                  </a:cubicBezTo>
                  <a:close/>
                  <a:moveTo>
                    <a:pt x="51187" y="39718"/>
                  </a:moveTo>
                  <a:lnTo>
                    <a:pt x="51187" y="39718"/>
                  </a:lnTo>
                  <a:cubicBezTo>
                    <a:pt x="81368" y="62253"/>
                    <a:pt x="81368" y="62253"/>
                    <a:pt x="81368" y="62253"/>
                  </a:cubicBezTo>
                  <a:cubicBezTo>
                    <a:pt x="83299" y="64788"/>
                    <a:pt x="87645" y="64788"/>
                    <a:pt x="89818" y="59718"/>
                  </a:cubicBezTo>
                  <a:cubicBezTo>
                    <a:pt x="119758" y="9859"/>
                    <a:pt x="119758" y="9859"/>
                    <a:pt x="119758" y="9859"/>
                  </a:cubicBezTo>
                  <a:cubicBezTo>
                    <a:pt x="119758" y="7323"/>
                    <a:pt x="119758" y="2535"/>
                    <a:pt x="117585" y="2535"/>
                  </a:cubicBezTo>
                  <a:cubicBezTo>
                    <a:pt x="115412" y="0"/>
                    <a:pt x="111066" y="0"/>
                    <a:pt x="109134" y="2535"/>
                  </a:cubicBezTo>
                  <a:cubicBezTo>
                    <a:pt x="83299" y="49859"/>
                    <a:pt x="83299" y="49859"/>
                    <a:pt x="83299" y="49859"/>
                  </a:cubicBezTo>
                  <a:cubicBezTo>
                    <a:pt x="53360" y="27323"/>
                    <a:pt x="53360" y="27323"/>
                    <a:pt x="53360" y="27323"/>
                  </a:cubicBezTo>
                  <a:cubicBezTo>
                    <a:pt x="51187" y="24788"/>
                    <a:pt x="51187" y="24788"/>
                    <a:pt x="49014" y="24788"/>
                  </a:cubicBezTo>
                  <a:cubicBezTo>
                    <a:pt x="46841" y="27323"/>
                    <a:pt x="46841" y="27323"/>
                    <a:pt x="44909" y="29859"/>
                  </a:cubicBezTo>
                  <a:cubicBezTo>
                    <a:pt x="0" y="109859"/>
                    <a:pt x="0" y="109859"/>
                    <a:pt x="0" y="109859"/>
                  </a:cubicBezTo>
                  <a:cubicBezTo>
                    <a:pt x="0" y="114647"/>
                    <a:pt x="0" y="117183"/>
                    <a:pt x="2173" y="119718"/>
                  </a:cubicBezTo>
                  <a:cubicBezTo>
                    <a:pt x="4104" y="119718"/>
                    <a:pt x="4104" y="119718"/>
                    <a:pt x="6277" y="119718"/>
                  </a:cubicBezTo>
                  <a:cubicBezTo>
                    <a:pt x="6277" y="119718"/>
                    <a:pt x="8450" y="119718"/>
                    <a:pt x="10623" y="117183"/>
                  </a:cubicBezTo>
                  <a:lnTo>
                    <a:pt x="51187" y="39718"/>
                  </a:lnTo>
                  <a:close/>
                </a:path>
              </a:pathLst>
            </a:custGeom>
            <a:solidFill>
              <a:schemeClr val="lt1"/>
            </a:solidFill>
            <a:ln>
              <a:noFill/>
            </a:ln>
          </p:spPr>
          <p:txBody>
            <a:bodyPr lIns="45700" tIns="22850" rIns="45700" bIns="22850" anchor="ctr" anchorCtr="0">
              <a:noAutofit/>
            </a:bodyPr>
            <a:lstStyle/>
            <a:p>
              <a:endParaRPr>
                <a:solidFill>
                  <a:schemeClr val="dk1"/>
                </a:solidFill>
                <a:latin typeface="Arial" panose="020B0604020202020204" pitchFamily="34" charset="0"/>
                <a:ea typeface="微软雅黑" panose="020B0503020204020204" pitchFamily="34" charset="-122"/>
                <a:cs typeface="Lato"/>
                <a:sym typeface="Arial" panose="020B0604020202020204" pitchFamily="34" charset="0"/>
              </a:endParaRPr>
            </a:p>
          </p:txBody>
        </p:sp>
      </p:grpSp>
      <p:sp>
        <p:nvSpPr>
          <p:cNvPr id="32" name="Shape 4077">
            <a:extLst>
              <a:ext uri="{FF2B5EF4-FFF2-40B4-BE49-F238E27FC236}">
                <a16:creationId xmlns:a16="http://schemas.microsoft.com/office/drawing/2014/main" id="{85757E72-DEE3-42D7-B319-9FF12342536F}"/>
              </a:ext>
            </a:extLst>
          </p:cNvPr>
          <p:cNvSpPr>
            <a:spLocks noChangeAspect="1"/>
          </p:cNvSpPr>
          <p:nvPr/>
        </p:nvSpPr>
        <p:spPr>
          <a:xfrm>
            <a:off x="1090213" y="4180795"/>
            <a:ext cx="538905" cy="432000"/>
          </a:xfrm>
          <a:custGeom>
            <a:avLst/>
            <a:gdLst/>
            <a:ahLst/>
            <a:cxnLst/>
            <a:rect l="0" t="0" r="0" b="0"/>
            <a:pathLst>
              <a:path w="120000" h="120000" extrusionOk="0">
                <a:moveTo>
                  <a:pt x="40804" y="58800"/>
                </a:moveTo>
                <a:lnTo>
                  <a:pt x="40804" y="58800"/>
                </a:lnTo>
                <a:cubicBezTo>
                  <a:pt x="40804" y="72000"/>
                  <a:pt x="49255" y="82500"/>
                  <a:pt x="59879" y="82500"/>
                </a:cubicBezTo>
                <a:cubicBezTo>
                  <a:pt x="70503" y="82500"/>
                  <a:pt x="79195" y="72000"/>
                  <a:pt x="79195" y="58800"/>
                </a:cubicBezTo>
                <a:cubicBezTo>
                  <a:pt x="79195" y="45300"/>
                  <a:pt x="70503" y="34800"/>
                  <a:pt x="59879" y="34800"/>
                </a:cubicBezTo>
                <a:cubicBezTo>
                  <a:pt x="49255" y="34800"/>
                  <a:pt x="40804" y="45300"/>
                  <a:pt x="40804" y="58800"/>
                </a:cubicBezTo>
                <a:close/>
                <a:moveTo>
                  <a:pt x="28008" y="50700"/>
                </a:moveTo>
                <a:lnTo>
                  <a:pt x="28008" y="50700"/>
                </a:lnTo>
                <a:cubicBezTo>
                  <a:pt x="29939" y="32100"/>
                  <a:pt x="44909" y="18900"/>
                  <a:pt x="59879" y="18900"/>
                </a:cubicBezTo>
                <a:cubicBezTo>
                  <a:pt x="68571" y="18900"/>
                  <a:pt x="77022" y="21300"/>
                  <a:pt x="83299" y="29400"/>
                </a:cubicBezTo>
                <a:cubicBezTo>
                  <a:pt x="85472" y="32100"/>
                  <a:pt x="91991" y="32100"/>
                  <a:pt x="94164" y="29400"/>
                </a:cubicBezTo>
                <a:cubicBezTo>
                  <a:pt x="96338" y="26700"/>
                  <a:pt x="96338" y="21300"/>
                  <a:pt x="94164" y="16200"/>
                </a:cubicBezTo>
                <a:cubicBezTo>
                  <a:pt x="85472" y="5400"/>
                  <a:pt x="72676" y="0"/>
                  <a:pt x="59879" y="0"/>
                </a:cubicBezTo>
                <a:cubicBezTo>
                  <a:pt x="38631" y="0"/>
                  <a:pt x="19315" y="16200"/>
                  <a:pt x="14969" y="42900"/>
                </a:cubicBezTo>
                <a:cubicBezTo>
                  <a:pt x="0" y="42900"/>
                  <a:pt x="0" y="42900"/>
                  <a:pt x="0" y="42900"/>
                </a:cubicBezTo>
                <a:cubicBezTo>
                  <a:pt x="0" y="58800"/>
                  <a:pt x="0" y="58800"/>
                  <a:pt x="0" y="58800"/>
                </a:cubicBezTo>
                <a:cubicBezTo>
                  <a:pt x="19315" y="58800"/>
                  <a:pt x="19315" y="58800"/>
                  <a:pt x="19315" y="58800"/>
                </a:cubicBezTo>
                <a:cubicBezTo>
                  <a:pt x="25835" y="58800"/>
                  <a:pt x="25835" y="53400"/>
                  <a:pt x="28008" y="50700"/>
                </a:cubicBezTo>
                <a:close/>
                <a:moveTo>
                  <a:pt x="100442" y="58800"/>
                </a:moveTo>
                <a:lnTo>
                  <a:pt x="100442" y="58800"/>
                </a:lnTo>
                <a:cubicBezTo>
                  <a:pt x="94164" y="58800"/>
                  <a:pt x="94164" y="66600"/>
                  <a:pt x="91991" y="69300"/>
                </a:cubicBezTo>
                <a:cubicBezTo>
                  <a:pt x="89818" y="87900"/>
                  <a:pt x="77022" y="101100"/>
                  <a:pt x="59879" y="101100"/>
                </a:cubicBezTo>
                <a:cubicBezTo>
                  <a:pt x="51428" y="101100"/>
                  <a:pt x="42736" y="95700"/>
                  <a:pt x="36458" y="87900"/>
                </a:cubicBezTo>
                <a:cubicBezTo>
                  <a:pt x="34285" y="85200"/>
                  <a:pt x="28008" y="85200"/>
                  <a:pt x="25835" y="87900"/>
                </a:cubicBezTo>
                <a:cubicBezTo>
                  <a:pt x="23420" y="93000"/>
                  <a:pt x="23420" y="98400"/>
                  <a:pt x="25835" y="101100"/>
                </a:cubicBezTo>
                <a:cubicBezTo>
                  <a:pt x="34285" y="111900"/>
                  <a:pt x="47082" y="119700"/>
                  <a:pt x="59879" y="119700"/>
                </a:cubicBezTo>
                <a:cubicBezTo>
                  <a:pt x="81368" y="119700"/>
                  <a:pt x="100442" y="101100"/>
                  <a:pt x="105030" y="77100"/>
                </a:cubicBezTo>
                <a:cubicBezTo>
                  <a:pt x="119758" y="77100"/>
                  <a:pt x="119758" y="77100"/>
                  <a:pt x="119758" y="77100"/>
                </a:cubicBezTo>
                <a:cubicBezTo>
                  <a:pt x="119758" y="58800"/>
                  <a:pt x="119758" y="58800"/>
                  <a:pt x="119758" y="58800"/>
                </a:cubicBezTo>
                <a:lnTo>
                  <a:pt x="100442" y="58800"/>
                </a:lnTo>
                <a:close/>
              </a:path>
            </a:pathLst>
          </a:custGeom>
          <a:solidFill>
            <a:schemeClr val="lt1"/>
          </a:solidFill>
          <a:ln>
            <a:noFill/>
          </a:ln>
        </p:spPr>
        <p:txBody>
          <a:bodyPr lIns="45700" tIns="22850" rIns="45700" bIns="22850" anchor="ctr" anchorCtr="0">
            <a:noAutofit/>
          </a:bodyPr>
          <a:lstStyle/>
          <a:p>
            <a:endParaRPr>
              <a:solidFill>
                <a:schemeClr val="dk1"/>
              </a:solidFill>
              <a:latin typeface="Arial" panose="020B0604020202020204" pitchFamily="34" charset="0"/>
              <a:ea typeface="微软雅黑" panose="020B0503020204020204" pitchFamily="34" charset="-122"/>
              <a:cs typeface="Lato"/>
              <a:sym typeface="Arial" panose="020B0604020202020204" pitchFamily="34" charset="0"/>
            </a:endParaRPr>
          </a:p>
        </p:txBody>
      </p:sp>
      <p:sp>
        <p:nvSpPr>
          <p:cNvPr id="34" name="椭圆 33">
            <a:extLst>
              <a:ext uri="{FF2B5EF4-FFF2-40B4-BE49-F238E27FC236}">
                <a16:creationId xmlns:a16="http://schemas.microsoft.com/office/drawing/2014/main" id="{34AE0556-660E-4E02-80C8-A9888337EC4D}"/>
              </a:ext>
            </a:extLst>
          </p:cNvPr>
          <p:cNvSpPr/>
          <p:nvPr/>
        </p:nvSpPr>
        <p:spPr>
          <a:xfrm>
            <a:off x="881917" y="1696327"/>
            <a:ext cx="905062" cy="905062"/>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Shape 4070">
            <a:extLst>
              <a:ext uri="{FF2B5EF4-FFF2-40B4-BE49-F238E27FC236}">
                <a16:creationId xmlns:a16="http://schemas.microsoft.com/office/drawing/2014/main" id="{BA54EBA3-2553-4A01-8C9B-59A40692605A}"/>
              </a:ext>
            </a:extLst>
          </p:cNvPr>
          <p:cNvSpPr>
            <a:spLocks noChangeAspect="1"/>
          </p:cNvSpPr>
          <p:nvPr/>
        </p:nvSpPr>
        <p:spPr>
          <a:xfrm>
            <a:off x="1082950" y="1969268"/>
            <a:ext cx="404027" cy="432000"/>
          </a:xfrm>
          <a:custGeom>
            <a:avLst/>
            <a:gdLst/>
            <a:ahLst/>
            <a:cxnLst/>
            <a:rect l="0" t="0" r="0" b="0"/>
            <a:pathLst>
              <a:path w="120000" h="120000" extrusionOk="0">
                <a:moveTo>
                  <a:pt x="75403" y="112293"/>
                </a:moveTo>
                <a:lnTo>
                  <a:pt x="75403" y="112293"/>
                </a:lnTo>
                <a:cubicBezTo>
                  <a:pt x="75403" y="114770"/>
                  <a:pt x="78044" y="117247"/>
                  <a:pt x="80684" y="117247"/>
                </a:cubicBezTo>
                <a:cubicBezTo>
                  <a:pt x="109144" y="119724"/>
                  <a:pt x="109144" y="119724"/>
                  <a:pt x="109144" y="119724"/>
                </a:cubicBezTo>
                <a:cubicBezTo>
                  <a:pt x="112078" y="119724"/>
                  <a:pt x="112078" y="117247"/>
                  <a:pt x="114718" y="114770"/>
                </a:cubicBezTo>
                <a:cubicBezTo>
                  <a:pt x="114718" y="92752"/>
                  <a:pt x="114718" y="92752"/>
                  <a:pt x="114718" y="92752"/>
                </a:cubicBezTo>
                <a:cubicBezTo>
                  <a:pt x="78044" y="90275"/>
                  <a:pt x="78044" y="90275"/>
                  <a:pt x="78044" y="90275"/>
                </a:cubicBezTo>
                <a:lnTo>
                  <a:pt x="75403" y="112293"/>
                </a:lnTo>
                <a:close/>
                <a:moveTo>
                  <a:pt x="5281" y="92752"/>
                </a:moveTo>
                <a:lnTo>
                  <a:pt x="5281" y="92752"/>
                </a:lnTo>
                <a:cubicBezTo>
                  <a:pt x="5281" y="114770"/>
                  <a:pt x="5281" y="114770"/>
                  <a:pt x="5281" y="114770"/>
                </a:cubicBezTo>
                <a:cubicBezTo>
                  <a:pt x="5281" y="117247"/>
                  <a:pt x="7921" y="119724"/>
                  <a:pt x="10268" y="119724"/>
                </a:cubicBezTo>
                <a:cubicBezTo>
                  <a:pt x="39022" y="117247"/>
                  <a:pt x="39022" y="117247"/>
                  <a:pt x="39022" y="117247"/>
                </a:cubicBezTo>
                <a:cubicBezTo>
                  <a:pt x="41662" y="117247"/>
                  <a:pt x="44303" y="114770"/>
                  <a:pt x="44303" y="112293"/>
                </a:cubicBezTo>
                <a:cubicBezTo>
                  <a:pt x="41662" y="90275"/>
                  <a:pt x="41662" y="90275"/>
                  <a:pt x="41662" y="90275"/>
                </a:cubicBezTo>
                <a:lnTo>
                  <a:pt x="5281" y="92752"/>
                </a:lnTo>
                <a:close/>
                <a:moveTo>
                  <a:pt x="0" y="56422"/>
                </a:moveTo>
                <a:lnTo>
                  <a:pt x="0" y="56422"/>
                </a:lnTo>
                <a:cubicBezTo>
                  <a:pt x="2640" y="80642"/>
                  <a:pt x="2640" y="80642"/>
                  <a:pt x="2640" y="80642"/>
                </a:cubicBezTo>
                <a:cubicBezTo>
                  <a:pt x="39022" y="75688"/>
                  <a:pt x="39022" y="75688"/>
                  <a:pt x="39022" y="75688"/>
                </a:cubicBezTo>
                <a:cubicBezTo>
                  <a:pt x="39022" y="53944"/>
                  <a:pt x="39022" y="53944"/>
                  <a:pt x="39022" y="53944"/>
                </a:cubicBezTo>
                <a:lnTo>
                  <a:pt x="39022" y="51467"/>
                </a:lnTo>
                <a:cubicBezTo>
                  <a:pt x="39022" y="41834"/>
                  <a:pt x="46943" y="31926"/>
                  <a:pt x="59853" y="31926"/>
                </a:cubicBezTo>
                <a:cubicBezTo>
                  <a:pt x="72762" y="31926"/>
                  <a:pt x="80684" y="41834"/>
                  <a:pt x="80684" y="51467"/>
                </a:cubicBezTo>
                <a:lnTo>
                  <a:pt x="80684" y="53944"/>
                </a:lnTo>
                <a:cubicBezTo>
                  <a:pt x="78044" y="75688"/>
                  <a:pt x="78044" y="75688"/>
                  <a:pt x="78044" y="75688"/>
                </a:cubicBezTo>
                <a:cubicBezTo>
                  <a:pt x="117066" y="80642"/>
                  <a:pt x="117066" y="80642"/>
                  <a:pt x="117066" y="80642"/>
                </a:cubicBezTo>
                <a:cubicBezTo>
                  <a:pt x="119706" y="56422"/>
                  <a:pt x="119706" y="56422"/>
                  <a:pt x="119706" y="56422"/>
                </a:cubicBezTo>
                <a:cubicBezTo>
                  <a:pt x="119706" y="53944"/>
                  <a:pt x="119706" y="53944"/>
                  <a:pt x="119706" y="51467"/>
                </a:cubicBezTo>
                <a:cubicBezTo>
                  <a:pt x="119706" y="22018"/>
                  <a:pt x="93594" y="0"/>
                  <a:pt x="59853" y="0"/>
                </a:cubicBezTo>
                <a:cubicBezTo>
                  <a:pt x="25819" y="0"/>
                  <a:pt x="0" y="22018"/>
                  <a:pt x="0" y="51467"/>
                </a:cubicBezTo>
                <a:cubicBezTo>
                  <a:pt x="0" y="53944"/>
                  <a:pt x="0" y="53944"/>
                  <a:pt x="0" y="56422"/>
                </a:cubicBezTo>
                <a:close/>
              </a:path>
            </a:pathLst>
          </a:custGeom>
          <a:solidFill>
            <a:schemeClr val="lt1"/>
          </a:solidFill>
          <a:ln>
            <a:noFill/>
          </a:ln>
        </p:spPr>
        <p:txBody>
          <a:bodyPr lIns="45700" tIns="22850" rIns="45700" bIns="22850" anchor="ctr" anchorCtr="0">
            <a:noAutofit/>
          </a:bodyPr>
          <a:lstStyle/>
          <a:p>
            <a:endParaRPr>
              <a:solidFill>
                <a:schemeClr val="dk1"/>
              </a:solidFill>
              <a:latin typeface="Arial" panose="020B0604020202020204" pitchFamily="34" charset="0"/>
              <a:ea typeface="微软雅黑" panose="020B0503020204020204" pitchFamily="34" charset="-122"/>
              <a:cs typeface="Lato"/>
              <a:sym typeface="Arial" panose="020B0604020202020204" pitchFamily="34" charset="0"/>
            </a:endParaRPr>
          </a:p>
        </p:txBody>
      </p:sp>
    </p:spTree>
    <p:extLst>
      <p:ext uri="{BB962C8B-B14F-4D97-AF65-F5344CB8AC3E}">
        <p14:creationId xmlns:p14="http://schemas.microsoft.com/office/powerpoint/2010/main" val="2688410005"/>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3998210" cy="461665"/>
          </a:xfrm>
          <a:prstGeom prst="rect">
            <a:avLst/>
          </a:prstGeom>
          <a:noFill/>
        </p:spPr>
        <p:txBody>
          <a:bodyPr wrap="none" rtlCol="0">
            <a:noAutofit/>
          </a:bodyPr>
          <a:lstStyle/>
          <a:p>
            <a:r>
              <a:rPr lang="en-US" altLang="zh-CN" sz="2400" b="1" dirty="0">
                <a:solidFill>
                  <a:schemeClr val="accent1"/>
                </a:solidFill>
              </a:rPr>
              <a:t>02 </a:t>
            </a:r>
            <a:r>
              <a:rPr lang="zh-CN" altLang="en-US" sz="2400" b="1" dirty="0">
                <a:solidFill>
                  <a:schemeClr val="accent1"/>
                </a:solidFill>
              </a:rPr>
              <a:t>建立研究模型：物理模型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7" name="图片 16">
            <a:extLst>
              <a:ext uri="{FF2B5EF4-FFF2-40B4-BE49-F238E27FC236}">
                <a16:creationId xmlns:a16="http://schemas.microsoft.com/office/drawing/2014/main" id="{FA5CBA2F-0AF2-4104-87A7-E84DA57629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325" y="2535460"/>
            <a:ext cx="5392414" cy="3593878"/>
          </a:xfrm>
          <a:prstGeom prst="rect">
            <a:avLst/>
          </a:prstGeom>
        </p:spPr>
      </p:pic>
      <p:sp>
        <p:nvSpPr>
          <p:cNvPr id="18" name="矩形 17">
            <a:extLst>
              <a:ext uri="{FF2B5EF4-FFF2-40B4-BE49-F238E27FC236}">
                <a16:creationId xmlns:a16="http://schemas.microsoft.com/office/drawing/2014/main" id="{D6DF7133-98FF-48A3-BDA2-5A24E0D72D60}"/>
              </a:ext>
            </a:extLst>
          </p:cNvPr>
          <p:cNvSpPr/>
          <p:nvPr/>
        </p:nvSpPr>
        <p:spPr>
          <a:xfrm>
            <a:off x="6104265" y="2535460"/>
            <a:ext cx="5392410" cy="3593878"/>
          </a:xfrm>
          <a:prstGeom prst="rect">
            <a:avLst/>
          </a:prstGeom>
          <a:gradFill>
            <a:gsLst>
              <a:gs pos="44000">
                <a:schemeClr val="accent1"/>
              </a:gs>
              <a:gs pos="97000">
                <a:schemeClr val="accent1">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 name="矩形: 对角圆角 18">
            <a:extLst>
              <a:ext uri="{FF2B5EF4-FFF2-40B4-BE49-F238E27FC236}">
                <a16:creationId xmlns:a16="http://schemas.microsoft.com/office/drawing/2014/main" id="{67BFAC51-35A1-4552-B4F0-FD69F26821A7}"/>
              </a:ext>
            </a:extLst>
          </p:cNvPr>
          <p:cNvSpPr/>
          <p:nvPr/>
        </p:nvSpPr>
        <p:spPr>
          <a:xfrm>
            <a:off x="1021830" y="2039553"/>
            <a:ext cx="198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物理模型图片</a:t>
            </a:r>
          </a:p>
        </p:txBody>
      </p:sp>
      <p:sp>
        <p:nvSpPr>
          <p:cNvPr id="20" name="矩形: 对角圆角 19">
            <a:extLst>
              <a:ext uri="{FF2B5EF4-FFF2-40B4-BE49-F238E27FC236}">
                <a16:creationId xmlns:a16="http://schemas.microsoft.com/office/drawing/2014/main" id="{B16CAA12-6A1F-4ECB-BF40-4DB92ED95F00}"/>
              </a:ext>
            </a:extLst>
          </p:cNvPr>
          <p:cNvSpPr/>
          <p:nvPr/>
        </p:nvSpPr>
        <p:spPr>
          <a:xfrm>
            <a:off x="6467579" y="2039553"/>
            <a:ext cx="198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物理模型介绍</a:t>
            </a:r>
          </a:p>
        </p:txBody>
      </p:sp>
      <p:sp>
        <p:nvSpPr>
          <p:cNvPr id="21" name="文本框 20">
            <a:extLst>
              <a:ext uri="{FF2B5EF4-FFF2-40B4-BE49-F238E27FC236}">
                <a16:creationId xmlns:a16="http://schemas.microsoft.com/office/drawing/2014/main" id="{48413C78-FF6B-48CF-BD96-347FB1533124}"/>
              </a:ext>
            </a:extLst>
          </p:cNvPr>
          <p:cNvSpPr txBox="1"/>
          <p:nvPr/>
        </p:nvSpPr>
        <p:spPr>
          <a:xfrm>
            <a:off x="6505786" y="3050022"/>
            <a:ext cx="2852063" cy="461665"/>
          </a:xfrm>
          <a:prstGeom prst="rect">
            <a:avLst/>
          </a:prstGeom>
          <a:noFill/>
        </p:spPr>
        <p:txBody>
          <a:bodyPr wrap="none" rtlCol="0">
            <a:noAutofit/>
          </a:bodyPr>
          <a:lstStyle/>
          <a:p>
            <a:r>
              <a:rPr lang="en-US" altLang="zh-CN" sz="2400" b="1" dirty="0">
                <a:solidFill>
                  <a:schemeClr val="bg1"/>
                </a:solidFill>
              </a:rPr>
              <a:t>FDFD</a:t>
            </a:r>
            <a:r>
              <a:rPr lang="zh-CN" altLang="en-US" sz="2400" b="1" dirty="0">
                <a:solidFill>
                  <a:schemeClr val="bg1"/>
                </a:solidFill>
              </a:rPr>
              <a:t>频域分析原理</a:t>
            </a:r>
          </a:p>
        </p:txBody>
      </p:sp>
      <p:sp>
        <p:nvSpPr>
          <p:cNvPr id="22" name="文本框 21">
            <a:extLst>
              <a:ext uri="{FF2B5EF4-FFF2-40B4-BE49-F238E27FC236}">
                <a16:creationId xmlns:a16="http://schemas.microsoft.com/office/drawing/2014/main" id="{ADAB0B1F-3B64-4A7D-801B-FDED141ED0AD}"/>
              </a:ext>
            </a:extLst>
          </p:cNvPr>
          <p:cNvSpPr txBox="1"/>
          <p:nvPr/>
        </p:nvSpPr>
        <p:spPr>
          <a:xfrm>
            <a:off x="6505786" y="3664424"/>
            <a:ext cx="2954655" cy="461665"/>
          </a:xfrm>
          <a:prstGeom prst="rect">
            <a:avLst/>
          </a:prstGeom>
          <a:noFill/>
        </p:spPr>
        <p:txBody>
          <a:bodyPr wrap="none" rtlCol="0">
            <a:noAutofit/>
          </a:bodyPr>
          <a:lstStyle/>
          <a:p>
            <a:r>
              <a:rPr lang="zh-CN" altLang="en-US" sz="2400" b="1" dirty="0">
                <a:solidFill>
                  <a:schemeClr val="bg1"/>
                </a:solidFill>
              </a:rPr>
              <a:t>研究对象有限元划分</a:t>
            </a:r>
          </a:p>
        </p:txBody>
      </p:sp>
      <p:sp>
        <p:nvSpPr>
          <p:cNvPr id="23" name="文本框 22">
            <a:extLst>
              <a:ext uri="{FF2B5EF4-FFF2-40B4-BE49-F238E27FC236}">
                <a16:creationId xmlns:a16="http://schemas.microsoft.com/office/drawing/2014/main" id="{10D44795-2152-4629-89A6-C58F8F0E6E7C}"/>
              </a:ext>
            </a:extLst>
          </p:cNvPr>
          <p:cNvSpPr txBox="1"/>
          <p:nvPr/>
        </p:nvSpPr>
        <p:spPr>
          <a:xfrm>
            <a:off x="6505786" y="4278826"/>
            <a:ext cx="3262432" cy="461665"/>
          </a:xfrm>
          <a:prstGeom prst="rect">
            <a:avLst/>
          </a:prstGeom>
          <a:noFill/>
        </p:spPr>
        <p:txBody>
          <a:bodyPr wrap="none" rtlCol="0">
            <a:noAutofit/>
          </a:bodyPr>
          <a:lstStyle/>
          <a:p>
            <a:r>
              <a:rPr lang="zh-CN" altLang="en-US" sz="2400" b="1" dirty="0">
                <a:solidFill>
                  <a:schemeClr val="bg1"/>
                </a:solidFill>
              </a:rPr>
              <a:t>传热单元格热平衡方程</a:t>
            </a:r>
          </a:p>
        </p:txBody>
      </p:sp>
      <p:sp>
        <p:nvSpPr>
          <p:cNvPr id="24" name="文本框 23">
            <a:extLst>
              <a:ext uri="{FF2B5EF4-FFF2-40B4-BE49-F238E27FC236}">
                <a16:creationId xmlns:a16="http://schemas.microsoft.com/office/drawing/2014/main" id="{539A5C36-3C58-478B-8010-7462E1319C51}"/>
              </a:ext>
            </a:extLst>
          </p:cNvPr>
          <p:cNvSpPr txBox="1"/>
          <p:nvPr/>
        </p:nvSpPr>
        <p:spPr>
          <a:xfrm>
            <a:off x="6505786" y="4893227"/>
            <a:ext cx="3570208" cy="461665"/>
          </a:xfrm>
          <a:prstGeom prst="rect">
            <a:avLst/>
          </a:prstGeom>
          <a:noFill/>
        </p:spPr>
        <p:txBody>
          <a:bodyPr wrap="none" rtlCol="0">
            <a:noAutofit/>
          </a:bodyPr>
          <a:lstStyle/>
          <a:p>
            <a:r>
              <a:rPr lang="zh-CN" altLang="en-US" sz="2400" b="1" dirty="0">
                <a:solidFill>
                  <a:schemeClr val="bg1"/>
                </a:solidFill>
              </a:rPr>
              <a:t>有限元差分大型稀疏矩阵</a:t>
            </a:r>
          </a:p>
        </p:txBody>
      </p:sp>
      <p:sp>
        <p:nvSpPr>
          <p:cNvPr id="25" name="文本框 24">
            <a:extLst>
              <a:ext uri="{FF2B5EF4-FFF2-40B4-BE49-F238E27FC236}">
                <a16:creationId xmlns:a16="http://schemas.microsoft.com/office/drawing/2014/main" id="{5E6AB480-6221-4E9D-9D9F-739FD686C857}"/>
              </a:ext>
            </a:extLst>
          </p:cNvPr>
          <p:cNvSpPr txBox="1"/>
          <p:nvPr/>
        </p:nvSpPr>
        <p:spPr>
          <a:xfrm>
            <a:off x="9573787" y="3433591"/>
            <a:ext cx="696638" cy="923330"/>
          </a:xfrm>
          <a:prstGeom prst="rect">
            <a:avLst/>
          </a:prstGeom>
          <a:noFill/>
        </p:spPr>
        <p:txBody>
          <a:bodyPr wrap="square" rtlCol="0">
            <a:noAutofit/>
          </a:bodyPr>
          <a:lstStyle/>
          <a:p>
            <a:r>
              <a:rPr lang="zh-CN" altLang="en-US" sz="5400" b="1" dirty="0">
                <a:gradFill flip="none" rotWithShape="1">
                  <a:gsLst>
                    <a:gs pos="5000">
                      <a:schemeClr val="accent1">
                        <a:lumMod val="60000"/>
                        <a:lumOff val="40000"/>
                      </a:schemeClr>
                    </a:gs>
                    <a:gs pos="100000">
                      <a:schemeClr val="accent2">
                        <a:lumMod val="75000"/>
                      </a:schemeClr>
                    </a:gs>
                  </a:gsLst>
                  <a:lin ang="2700000" scaled="1"/>
                  <a:tileRect/>
                </a:gradFill>
              </a:rPr>
              <a:t>核</a:t>
            </a:r>
          </a:p>
        </p:txBody>
      </p:sp>
      <p:sp>
        <p:nvSpPr>
          <p:cNvPr id="26" name="文本框 25">
            <a:extLst>
              <a:ext uri="{FF2B5EF4-FFF2-40B4-BE49-F238E27FC236}">
                <a16:creationId xmlns:a16="http://schemas.microsoft.com/office/drawing/2014/main" id="{B74CBAE0-6EA3-4D57-B65E-BF2C4F9875A8}"/>
              </a:ext>
            </a:extLst>
          </p:cNvPr>
          <p:cNvSpPr txBox="1"/>
          <p:nvPr/>
        </p:nvSpPr>
        <p:spPr>
          <a:xfrm>
            <a:off x="10178004" y="4021831"/>
            <a:ext cx="877163" cy="923330"/>
          </a:xfrm>
          <a:prstGeom prst="rect">
            <a:avLst/>
          </a:prstGeom>
          <a:noFill/>
        </p:spPr>
        <p:txBody>
          <a:bodyPr wrap="none" rtlCol="0">
            <a:noAutofit/>
          </a:bodyPr>
          <a:lstStyle/>
          <a:p>
            <a:r>
              <a:rPr lang="zh-CN" altLang="en-US" sz="5400" b="1" dirty="0">
                <a:gradFill flip="none" rotWithShape="1">
                  <a:gsLst>
                    <a:gs pos="5000">
                      <a:schemeClr val="accent1">
                        <a:lumMod val="60000"/>
                        <a:lumOff val="40000"/>
                      </a:schemeClr>
                    </a:gs>
                    <a:gs pos="100000">
                      <a:schemeClr val="accent2">
                        <a:lumMod val="75000"/>
                      </a:schemeClr>
                    </a:gs>
                  </a:gsLst>
                  <a:lin ang="2700000" scaled="1"/>
                  <a:tileRect/>
                </a:gradFill>
              </a:rPr>
              <a:t>心</a:t>
            </a:r>
          </a:p>
        </p:txBody>
      </p:sp>
      <p:sp>
        <p:nvSpPr>
          <p:cNvPr id="28" name="PA-文本框 27">
            <a:extLst>
              <a:ext uri="{FF2B5EF4-FFF2-40B4-BE49-F238E27FC236}">
                <a16:creationId xmlns:a16="http://schemas.microsoft.com/office/drawing/2014/main" id="{38DC3BB3-46C6-4CD3-9EBB-EDF3CF5F98B4}"/>
              </a:ext>
            </a:extLst>
          </p:cNvPr>
          <p:cNvSpPr txBox="1"/>
          <p:nvPr>
            <p:custDataLst>
              <p:tags r:id="rId1"/>
            </p:custDataLst>
          </p:nvPr>
        </p:nvSpPr>
        <p:spPr>
          <a:xfrm>
            <a:off x="10321933" y="5075507"/>
            <a:ext cx="859888" cy="954081"/>
          </a:xfrm>
          <a:custGeom>
            <a:avLst/>
            <a:gdLst/>
            <a:ahLst/>
            <a:cxnLst/>
            <a:rect l="l" t="t" r="r" b="b"/>
            <a:pathLst>
              <a:path w="859888" h="954081">
                <a:moveTo>
                  <a:pt x="543887" y="0"/>
                </a:moveTo>
                <a:lnTo>
                  <a:pt x="859888" y="0"/>
                </a:lnTo>
                <a:lnTo>
                  <a:pt x="859888" y="297771"/>
                </a:lnTo>
                <a:cubicBezTo>
                  <a:pt x="859888" y="441592"/>
                  <a:pt x="833048" y="574272"/>
                  <a:pt x="779369" y="695811"/>
                </a:cubicBezTo>
                <a:cubicBezTo>
                  <a:pt x="725689" y="817350"/>
                  <a:pt x="649220" y="903440"/>
                  <a:pt x="549964" y="954081"/>
                </a:cubicBezTo>
                <a:lnTo>
                  <a:pt x="486156" y="850773"/>
                </a:lnTo>
                <a:cubicBezTo>
                  <a:pt x="642131" y="773799"/>
                  <a:pt x="720118" y="597567"/>
                  <a:pt x="720118" y="322079"/>
                </a:cubicBezTo>
                <a:lnTo>
                  <a:pt x="543887" y="322079"/>
                </a:lnTo>
                <a:close/>
                <a:moveTo>
                  <a:pt x="57731" y="0"/>
                </a:moveTo>
                <a:lnTo>
                  <a:pt x="373732" y="0"/>
                </a:lnTo>
                <a:lnTo>
                  <a:pt x="373732" y="297771"/>
                </a:lnTo>
                <a:cubicBezTo>
                  <a:pt x="373732" y="441592"/>
                  <a:pt x="346892" y="574272"/>
                  <a:pt x="293213" y="695811"/>
                </a:cubicBezTo>
                <a:cubicBezTo>
                  <a:pt x="239533" y="817350"/>
                  <a:pt x="163065" y="903440"/>
                  <a:pt x="63808" y="954081"/>
                </a:cubicBezTo>
                <a:lnTo>
                  <a:pt x="0" y="850773"/>
                </a:lnTo>
                <a:cubicBezTo>
                  <a:pt x="155975" y="773799"/>
                  <a:pt x="233962" y="597567"/>
                  <a:pt x="233962" y="322079"/>
                </a:cubicBezTo>
                <a:lnTo>
                  <a:pt x="57731" y="322079"/>
                </a:lnTo>
                <a:close/>
              </a:path>
            </a:pathLst>
          </a:custGeom>
          <a:gradFill flip="none" rotWithShape="1">
            <a:gsLst>
              <a:gs pos="34000">
                <a:schemeClr val="accent2">
                  <a:lumMod val="75000"/>
                </a:schemeClr>
              </a:gs>
              <a:gs pos="98000">
                <a:schemeClr val="accent1">
                  <a:lumMod val="75000"/>
                </a:schemeClr>
              </a:gs>
            </a:gsLst>
            <a:lin ang="27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3900" dirty="0">
              <a:gradFill flip="none" rotWithShape="1">
                <a:gsLst>
                  <a:gs pos="23000">
                    <a:schemeClr val="accent2">
                      <a:lumMod val="75000"/>
                    </a:schemeClr>
                  </a:gs>
                  <a:gs pos="49000">
                    <a:schemeClr val="accent1">
                      <a:lumMod val="50000"/>
                    </a:schemeClr>
                  </a:gs>
                </a:gsLst>
                <a:lin ang="2700000" scaled="1"/>
                <a:tileRect/>
              </a:gra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35816527"/>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3998210" cy="461665"/>
          </a:xfrm>
          <a:prstGeom prst="rect">
            <a:avLst/>
          </a:prstGeom>
          <a:noFill/>
        </p:spPr>
        <p:txBody>
          <a:bodyPr wrap="none" rtlCol="0">
            <a:noAutofit/>
          </a:bodyPr>
          <a:lstStyle/>
          <a:p>
            <a:r>
              <a:rPr lang="en-US" altLang="zh-CN" sz="2400" b="1" dirty="0">
                <a:solidFill>
                  <a:schemeClr val="accent1"/>
                </a:solidFill>
              </a:rPr>
              <a:t>02 </a:t>
            </a:r>
            <a:r>
              <a:rPr lang="zh-CN" altLang="en-US" sz="2400" b="1" dirty="0">
                <a:solidFill>
                  <a:schemeClr val="accent1"/>
                </a:solidFill>
              </a:rPr>
              <a:t>建立研究模型：数学模型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CCCBA58C-DB76-450C-8E8F-ADF45D943D7F}"/>
              </a:ext>
            </a:extLst>
          </p:cNvPr>
          <p:cNvSpPr/>
          <p:nvPr/>
        </p:nvSpPr>
        <p:spPr>
          <a:xfrm>
            <a:off x="728435" y="2205038"/>
            <a:ext cx="10768236" cy="3751262"/>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18" name="图片 17">
            <a:extLst>
              <a:ext uri="{FF2B5EF4-FFF2-40B4-BE49-F238E27FC236}">
                <a16:creationId xmlns:a16="http://schemas.microsoft.com/office/drawing/2014/main" id="{42486147-43E4-4AFA-9D96-B8F4844E941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35"/>
          <a:stretch/>
        </p:blipFill>
        <p:spPr>
          <a:xfrm>
            <a:off x="695325" y="1971321"/>
            <a:ext cx="5400676" cy="4158017"/>
          </a:xfrm>
          <a:prstGeom prst="rect">
            <a:avLst/>
          </a:prstGeom>
        </p:spPr>
      </p:pic>
      <p:sp>
        <p:nvSpPr>
          <p:cNvPr id="19" name="矩形: 对角圆角 18">
            <a:extLst>
              <a:ext uri="{FF2B5EF4-FFF2-40B4-BE49-F238E27FC236}">
                <a16:creationId xmlns:a16="http://schemas.microsoft.com/office/drawing/2014/main" id="{EB8402E3-DFEE-41BA-BEA9-4792A4BEFF98}"/>
              </a:ext>
            </a:extLst>
          </p:cNvPr>
          <p:cNvSpPr/>
          <p:nvPr/>
        </p:nvSpPr>
        <p:spPr>
          <a:xfrm>
            <a:off x="728435" y="1899038"/>
            <a:ext cx="198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数学模型图片</a:t>
            </a:r>
          </a:p>
        </p:txBody>
      </p:sp>
      <p:sp>
        <p:nvSpPr>
          <p:cNvPr id="20" name="矩形 19">
            <a:extLst>
              <a:ext uri="{FF2B5EF4-FFF2-40B4-BE49-F238E27FC236}">
                <a16:creationId xmlns:a16="http://schemas.microsoft.com/office/drawing/2014/main" id="{40F0C7EF-6A0B-43D1-834A-AEFDC040F77D}"/>
              </a:ext>
            </a:extLst>
          </p:cNvPr>
          <p:cNvSpPr/>
          <p:nvPr/>
        </p:nvSpPr>
        <p:spPr>
          <a:xfrm>
            <a:off x="6438233" y="3103890"/>
            <a:ext cx="4773634" cy="1137106"/>
          </a:xfrm>
          <a:prstGeom prst="rect">
            <a:avLst/>
          </a:prstGeom>
        </p:spPr>
        <p:txBody>
          <a:bodyPr wrap="square">
            <a:noAutofit/>
          </a:bodyPr>
          <a:lstStyle/>
          <a:p>
            <a:pPr algn="just">
              <a:lnSpc>
                <a:spcPct val="130000"/>
              </a:lnSpc>
            </a:pPr>
            <a:r>
              <a:rPr lang="zh-CN" altLang="en-US" dirty="0">
                <a:solidFill>
                  <a:schemeClr val="accent2">
                    <a:lumMod val="50000"/>
                  </a:schemeClr>
                </a:solidFill>
                <a:latin typeface="+mn-ea"/>
              </a:rPr>
              <a:t>华中大，位于湖北省武汉市，中华人民共和国教育部直属的综合性研究型全国重点大学、位列国家“双一流”计划。</a:t>
            </a:r>
            <a:endParaRPr lang="zh-CN" altLang="en-US" dirty="0">
              <a:solidFill>
                <a:schemeClr val="accent2">
                  <a:lumMod val="50000"/>
                </a:schemeClr>
              </a:solidFill>
            </a:endParaRPr>
          </a:p>
        </p:txBody>
      </p:sp>
      <p:sp>
        <p:nvSpPr>
          <p:cNvPr id="21" name="矩形 20">
            <a:extLst>
              <a:ext uri="{FF2B5EF4-FFF2-40B4-BE49-F238E27FC236}">
                <a16:creationId xmlns:a16="http://schemas.microsoft.com/office/drawing/2014/main" id="{4687DCD0-E87E-437B-87B5-C92033CD815E}"/>
              </a:ext>
            </a:extLst>
          </p:cNvPr>
          <p:cNvSpPr/>
          <p:nvPr/>
        </p:nvSpPr>
        <p:spPr>
          <a:xfrm>
            <a:off x="6438233" y="4552158"/>
            <a:ext cx="4773634" cy="1137106"/>
          </a:xfrm>
          <a:prstGeom prst="rect">
            <a:avLst/>
          </a:prstGeom>
        </p:spPr>
        <p:txBody>
          <a:bodyPr wrap="square">
            <a:noAutofit/>
          </a:bodyPr>
          <a:lstStyle/>
          <a:p>
            <a:pPr algn="just">
              <a:lnSpc>
                <a:spcPct val="130000"/>
              </a:lnSpc>
            </a:pPr>
            <a:r>
              <a:rPr lang="zh-CN" altLang="en-US" dirty="0">
                <a:solidFill>
                  <a:schemeClr val="accent2">
                    <a:lumMod val="50000"/>
                  </a:schemeClr>
                </a:solidFill>
                <a:latin typeface="+mn-ea"/>
              </a:rPr>
              <a:t>华中大，位于湖北省武汉市，中华人民共和国教育部直属的综合性研究型全国重点大学、位列国家“双一流”计划。</a:t>
            </a:r>
            <a:endParaRPr lang="zh-CN" altLang="en-US" dirty="0">
              <a:solidFill>
                <a:schemeClr val="accent2">
                  <a:lumMod val="50000"/>
                </a:schemeClr>
              </a:solidFill>
            </a:endParaRPr>
          </a:p>
        </p:txBody>
      </p:sp>
      <p:sp>
        <p:nvSpPr>
          <p:cNvPr id="22" name="矩形 21">
            <a:extLst>
              <a:ext uri="{FF2B5EF4-FFF2-40B4-BE49-F238E27FC236}">
                <a16:creationId xmlns:a16="http://schemas.microsoft.com/office/drawing/2014/main" id="{A9B090C9-A529-4A63-9F0B-E196F37C0AC5}"/>
              </a:ext>
            </a:extLst>
          </p:cNvPr>
          <p:cNvSpPr/>
          <p:nvPr/>
        </p:nvSpPr>
        <p:spPr>
          <a:xfrm>
            <a:off x="6267783" y="2472267"/>
            <a:ext cx="113633" cy="262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3" name="矩形 22">
            <a:extLst>
              <a:ext uri="{FF2B5EF4-FFF2-40B4-BE49-F238E27FC236}">
                <a16:creationId xmlns:a16="http://schemas.microsoft.com/office/drawing/2014/main" id="{7400B29E-EF70-4D6A-9143-CCB3062707C9}"/>
              </a:ext>
            </a:extLst>
          </p:cNvPr>
          <p:cNvSpPr/>
          <p:nvPr/>
        </p:nvSpPr>
        <p:spPr>
          <a:xfrm>
            <a:off x="6267783" y="4634711"/>
            <a:ext cx="113633"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4" name="文本框 23">
            <a:extLst>
              <a:ext uri="{FF2B5EF4-FFF2-40B4-BE49-F238E27FC236}">
                <a16:creationId xmlns:a16="http://schemas.microsoft.com/office/drawing/2014/main" id="{46492BC8-28E3-4BE8-9893-D46E0944CB9B}"/>
              </a:ext>
            </a:extLst>
          </p:cNvPr>
          <p:cNvSpPr txBox="1"/>
          <p:nvPr/>
        </p:nvSpPr>
        <p:spPr>
          <a:xfrm>
            <a:off x="6458598" y="2392619"/>
            <a:ext cx="1723549" cy="400110"/>
          </a:xfrm>
          <a:prstGeom prst="rect">
            <a:avLst/>
          </a:prstGeom>
          <a:noFill/>
        </p:spPr>
        <p:txBody>
          <a:bodyPr wrap="none" rtlCol="0">
            <a:noAutofit/>
          </a:bodyPr>
          <a:lstStyle/>
          <a:p>
            <a:r>
              <a:rPr lang="zh-CN" altLang="en-US" sz="2000" b="1" dirty="0">
                <a:solidFill>
                  <a:schemeClr val="accent2">
                    <a:lumMod val="50000"/>
                  </a:schemeClr>
                </a:solidFill>
              </a:rPr>
              <a:t>数学模型原理</a:t>
            </a:r>
          </a:p>
        </p:txBody>
      </p:sp>
      <p:sp>
        <p:nvSpPr>
          <p:cNvPr id="25" name="矩形 24">
            <a:extLst>
              <a:ext uri="{FF2B5EF4-FFF2-40B4-BE49-F238E27FC236}">
                <a16:creationId xmlns:a16="http://schemas.microsoft.com/office/drawing/2014/main" id="{64C88385-DC18-4789-B3FC-2938CE63BC42}"/>
              </a:ext>
            </a:extLst>
          </p:cNvPr>
          <p:cNvSpPr/>
          <p:nvPr/>
        </p:nvSpPr>
        <p:spPr>
          <a:xfrm>
            <a:off x="6267783" y="3252137"/>
            <a:ext cx="113633" cy="9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Tree>
    <p:extLst>
      <p:ext uri="{BB962C8B-B14F-4D97-AF65-F5344CB8AC3E}">
        <p14:creationId xmlns:p14="http://schemas.microsoft.com/office/powerpoint/2010/main" val="9744635"/>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3998210" cy="461665"/>
          </a:xfrm>
          <a:prstGeom prst="rect">
            <a:avLst/>
          </a:prstGeom>
          <a:noFill/>
        </p:spPr>
        <p:txBody>
          <a:bodyPr wrap="none" rtlCol="0">
            <a:noAutofit/>
          </a:bodyPr>
          <a:lstStyle/>
          <a:p>
            <a:r>
              <a:rPr lang="en-US" altLang="zh-CN" sz="2400" b="1" dirty="0">
                <a:solidFill>
                  <a:schemeClr val="accent1"/>
                </a:solidFill>
              </a:rPr>
              <a:t>02 </a:t>
            </a:r>
            <a:r>
              <a:rPr lang="zh-CN" altLang="en-US" sz="2400" b="1" dirty="0">
                <a:solidFill>
                  <a:schemeClr val="accent1"/>
                </a:solidFill>
              </a:rPr>
              <a:t>建立研究模型：数学模型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470C45F7-EE25-4179-A388-8EE0373623D1}"/>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矩形: 对角圆角 17">
            <a:extLst>
              <a:ext uri="{FF2B5EF4-FFF2-40B4-BE49-F238E27FC236}">
                <a16:creationId xmlns:a16="http://schemas.microsoft.com/office/drawing/2014/main" id="{7BE76B66-02B3-444C-B0F2-67804A559F3E}"/>
              </a:ext>
            </a:extLst>
          </p:cNvPr>
          <p:cNvSpPr/>
          <p:nvPr/>
        </p:nvSpPr>
        <p:spPr>
          <a:xfrm>
            <a:off x="1021830" y="2039553"/>
            <a:ext cx="198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数学公式推导</a:t>
            </a:r>
          </a:p>
        </p:txBody>
      </p:sp>
      <p:sp>
        <p:nvSpPr>
          <p:cNvPr id="19" name="矩形: 对角圆角 18">
            <a:extLst>
              <a:ext uri="{FF2B5EF4-FFF2-40B4-BE49-F238E27FC236}">
                <a16:creationId xmlns:a16="http://schemas.microsoft.com/office/drawing/2014/main" id="{7447AD42-661D-4C05-A30A-8D225C2D6AEF}"/>
              </a:ext>
            </a:extLst>
          </p:cNvPr>
          <p:cNvSpPr/>
          <p:nvPr/>
        </p:nvSpPr>
        <p:spPr>
          <a:xfrm>
            <a:off x="8620622" y="2039553"/>
            <a:ext cx="1980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参数详情</a:t>
            </a:r>
          </a:p>
        </p:txBody>
      </p:sp>
      <p:sp>
        <p:nvSpPr>
          <p:cNvPr id="20" name="文本框 19">
            <a:extLst>
              <a:ext uri="{FF2B5EF4-FFF2-40B4-BE49-F238E27FC236}">
                <a16:creationId xmlns:a16="http://schemas.microsoft.com/office/drawing/2014/main" id="{7AA0D6DD-8534-4C97-859D-C15ECC9ACF26}"/>
              </a:ext>
            </a:extLst>
          </p:cNvPr>
          <p:cNvSpPr txBox="1"/>
          <p:nvPr/>
        </p:nvSpPr>
        <p:spPr>
          <a:xfrm>
            <a:off x="6505786" y="3050022"/>
            <a:ext cx="2852063" cy="461665"/>
          </a:xfrm>
          <a:prstGeom prst="rect">
            <a:avLst/>
          </a:prstGeom>
          <a:noFill/>
        </p:spPr>
        <p:txBody>
          <a:bodyPr wrap="none" rtlCol="0">
            <a:noAutofit/>
          </a:bodyPr>
          <a:lstStyle/>
          <a:p>
            <a:r>
              <a:rPr lang="en-US" altLang="zh-CN" sz="2400" b="1" dirty="0">
                <a:solidFill>
                  <a:schemeClr val="bg1"/>
                </a:solidFill>
              </a:rPr>
              <a:t>FDFD</a:t>
            </a:r>
            <a:r>
              <a:rPr lang="zh-CN" altLang="en-US" sz="2400" b="1" dirty="0">
                <a:solidFill>
                  <a:schemeClr val="bg1"/>
                </a:solidFill>
              </a:rPr>
              <a:t>频域分析原理</a:t>
            </a:r>
          </a:p>
        </p:txBody>
      </p:sp>
      <p:sp>
        <p:nvSpPr>
          <p:cNvPr id="21" name="文本框 20">
            <a:extLst>
              <a:ext uri="{FF2B5EF4-FFF2-40B4-BE49-F238E27FC236}">
                <a16:creationId xmlns:a16="http://schemas.microsoft.com/office/drawing/2014/main" id="{D08E5DCD-2F26-4E69-ACFD-00D5E8E49104}"/>
              </a:ext>
            </a:extLst>
          </p:cNvPr>
          <p:cNvSpPr txBox="1"/>
          <p:nvPr/>
        </p:nvSpPr>
        <p:spPr>
          <a:xfrm>
            <a:off x="6505786" y="4278826"/>
            <a:ext cx="3262432" cy="461665"/>
          </a:xfrm>
          <a:prstGeom prst="rect">
            <a:avLst/>
          </a:prstGeom>
          <a:noFill/>
        </p:spPr>
        <p:txBody>
          <a:bodyPr wrap="none" rtlCol="0">
            <a:noAutofit/>
          </a:bodyPr>
          <a:lstStyle/>
          <a:p>
            <a:r>
              <a:rPr lang="zh-CN" altLang="en-US" sz="2400" b="1" dirty="0">
                <a:solidFill>
                  <a:schemeClr val="bg1"/>
                </a:solidFill>
              </a:rPr>
              <a:t>传热单元格热平衡方程</a:t>
            </a:r>
          </a:p>
        </p:txBody>
      </p:sp>
      <p:sp>
        <p:nvSpPr>
          <p:cNvPr id="22" name="文本框 21">
            <a:extLst>
              <a:ext uri="{FF2B5EF4-FFF2-40B4-BE49-F238E27FC236}">
                <a16:creationId xmlns:a16="http://schemas.microsoft.com/office/drawing/2014/main" id="{ADCE2E95-1B54-439D-AAC6-35B9728B2E0A}"/>
              </a:ext>
            </a:extLst>
          </p:cNvPr>
          <p:cNvSpPr txBox="1"/>
          <p:nvPr/>
        </p:nvSpPr>
        <p:spPr>
          <a:xfrm>
            <a:off x="6505786" y="4893227"/>
            <a:ext cx="3570208" cy="461665"/>
          </a:xfrm>
          <a:prstGeom prst="rect">
            <a:avLst/>
          </a:prstGeom>
          <a:noFill/>
        </p:spPr>
        <p:txBody>
          <a:bodyPr wrap="none" rtlCol="0">
            <a:noAutofit/>
          </a:bodyPr>
          <a:lstStyle/>
          <a:p>
            <a:r>
              <a:rPr lang="zh-CN" altLang="en-US" sz="2400" b="1" dirty="0">
                <a:solidFill>
                  <a:schemeClr val="bg1"/>
                </a:solidFill>
              </a:rPr>
              <a:t>有限元差分大型稀疏矩阵</a:t>
            </a:r>
          </a:p>
        </p:txBody>
      </p:sp>
      <mc:AlternateContent xmlns:mc="http://schemas.openxmlformats.org/markup-compatibility/2006" xmlns:a14="http://schemas.microsoft.com/office/drawing/2010/main">
        <mc:Choice Requires="a14">
          <p:sp>
            <p:nvSpPr>
              <p:cNvPr id="24" name="矩形 23">
                <a:extLst>
                  <a:ext uri="{FF2B5EF4-FFF2-40B4-BE49-F238E27FC236}">
                    <a16:creationId xmlns:a16="http://schemas.microsoft.com/office/drawing/2014/main" id="{9F223C33-2DA2-4B62-919D-B27178C0EEF1}"/>
                  </a:ext>
                </a:extLst>
              </p:cNvPr>
              <p:cNvSpPr/>
              <p:nvPr/>
            </p:nvSpPr>
            <p:spPr>
              <a:xfrm>
                <a:off x="830151" y="5677383"/>
                <a:ext cx="5641609" cy="369332"/>
              </a:xfrm>
              <a:prstGeom prst="rect">
                <a:avLst/>
              </a:prstGeom>
            </p:spPr>
            <p:txBody>
              <a:bodyPr wrap="none" anchor="ctr">
                <a:noAutofit/>
              </a:bodyPr>
              <a:lstStyle/>
              <a:p>
                <a:r>
                  <a:rPr lang="en-US" altLang="zh-CN" kern="100" dirty="0" err="1">
                    <a:latin typeface="Times New Roman" panose="02020603050405020304" pitchFamily="18" charset="0"/>
                    <a:ea typeface="微软雅黑" panose="020B0503020204020204" pitchFamily="34" charset="-122"/>
                  </a:rPr>
                  <a:t>diag</a:t>
                </a:r>
                <a14:m>
                  <m:oMath xmlns:m="http://schemas.openxmlformats.org/officeDocument/2006/math">
                    <m:d>
                      <m:dPr>
                        <m:begChr m:val="["/>
                        <m:endChr m:val="]"/>
                        <m:ctrlPr>
                          <a:rPr lang="zh-CN" altLang="zh-CN" i="1">
                            <a:effectLst/>
                            <a:latin typeface="Cambria Math" panose="02040503050406030204" pitchFamily="18" charset="0"/>
                            <a:ea typeface="Cambria Math" panose="02040503050406030204" pitchFamily="18" charset="0"/>
                          </a:rPr>
                        </m:ctrlPr>
                      </m:dPr>
                      <m:e>
                        <m:sSub>
                          <m:sSubPr>
                            <m:ctrlPr>
                              <a:rPr lang="zh-CN" altLang="zh-CN" i="1">
                                <a:effectLst/>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𝐴</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192</m:t>
                            </m:r>
                          </m:sub>
                        </m:sSub>
                      </m:e>
                    </m:d>
                    <m:d>
                      <m:dPr>
                        <m:begChr m:val="["/>
                        <m:endChr m:val="]"/>
                        <m:ctrlPr>
                          <a:rPr lang="zh-CN" altLang="zh-CN" i="1">
                            <a:effectLst/>
                            <a:latin typeface="Cambria Math" panose="02040503050406030204" pitchFamily="18" charset="0"/>
                            <a:ea typeface="Cambria Math" panose="02040503050406030204" pitchFamily="18" charset="0"/>
                          </a:rPr>
                        </m:ctrlPr>
                      </m:dPr>
                      <m:e>
                        <m:sSub>
                          <m:sSubPr>
                            <m:ctrlPr>
                              <a:rPr lang="zh-CN" altLang="zh-CN" i="1">
                                <a:effectLst/>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𝑋</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192</m:t>
                            </m:r>
                          </m:sub>
                        </m:sSub>
                      </m:e>
                    </m:d>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d>
                      <m:dPr>
                        <m:begChr m:val="["/>
                        <m:endChr m:val="]"/>
                        <m:ctrlPr>
                          <a:rPr lang="zh-CN" altLang="zh-CN" i="1">
                            <a:effectLst/>
                            <a:latin typeface="Cambria Math" panose="02040503050406030204" pitchFamily="18" charset="0"/>
                            <a:ea typeface="Cambria Math" panose="02040503050406030204" pitchFamily="18" charset="0"/>
                          </a:rPr>
                        </m:ctrlPr>
                      </m:dPr>
                      <m:e>
                        <m:sSub>
                          <m:sSubPr>
                            <m:ctrlPr>
                              <a:rPr lang="zh-CN" altLang="zh-CN" i="1">
                                <a:effectLst/>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𝐵</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𝐵</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2</m:t>
                            </m:r>
                          </m:sub>
                        </m:sSub>
                        <m:r>
                          <a:rPr lang="en-US" altLang="zh-CN" i="1" kern="100">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i="1" kern="100">
                                <a:latin typeface="Cambria Math" panose="02040503050406030204" pitchFamily="18" charset="0"/>
                                <a:ea typeface="宋体" panose="02010600030101010101" pitchFamily="2" charset="-122"/>
                                <a:cs typeface="Times New Roman" panose="02020603050405020304" pitchFamily="18" charset="0"/>
                              </a:rPr>
                              <m:t>𝐵</m:t>
                            </m:r>
                          </m:e>
                          <m:sub>
                            <m:r>
                              <a:rPr lang="en-US" altLang="zh-CN" i="1" kern="100">
                                <a:latin typeface="Cambria Math" panose="02040503050406030204" pitchFamily="18" charset="0"/>
                                <a:ea typeface="宋体" panose="02010600030101010101" pitchFamily="2" charset="-122"/>
                                <a:cs typeface="Times New Roman" panose="02020603050405020304" pitchFamily="18" charset="0"/>
                              </a:rPr>
                              <m:t>192</m:t>
                            </m:r>
                          </m:sub>
                        </m:sSub>
                      </m:e>
                    </m:d>
                  </m:oMath>
                </a14:m>
                <a:endParaRPr lang="zh-CN" altLang="en-US" dirty="0"/>
              </a:p>
            </p:txBody>
          </p:sp>
        </mc:Choice>
        <mc:Fallback xmlns="">
          <p:sp>
            <p:nvSpPr>
              <p:cNvPr id="24" name="矩形 23">
                <a:extLst>
                  <a:ext uri="{FF2B5EF4-FFF2-40B4-BE49-F238E27FC236}">
                    <a16:creationId xmlns:a16="http://schemas.microsoft.com/office/drawing/2014/main" id="{9F223C33-2DA2-4B62-919D-B27178C0EEF1}"/>
                  </a:ext>
                </a:extLst>
              </p:cNvPr>
              <p:cNvSpPr>
                <a:spLocks noRot="1" noChangeAspect="1" noMove="1" noResize="1" noEditPoints="1" noAdjustHandles="1" noChangeArrowheads="1" noChangeShapeType="1" noTextEdit="1"/>
              </p:cNvSpPr>
              <p:nvPr/>
            </p:nvSpPr>
            <p:spPr>
              <a:xfrm>
                <a:off x="830151" y="5677383"/>
                <a:ext cx="5641609" cy="369332"/>
              </a:xfrm>
              <a:prstGeom prst="rect">
                <a:avLst/>
              </a:prstGeom>
              <a:blipFill>
                <a:blip r:embed="rId4"/>
                <a:stretch>
                  <a:fillRect l="-864" t="-8197" b="-2623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矩形 24">
                <a:extLst>
                  <a:ext uri="{FF2B5EF4-FFF2-40B4-BE49-F238E27FC236}">
                    <a16:creationId xmlns:a16="http://schemas.microsoft.com/office/drawing/2014/main" id="{0919B8DA-32F4-4E99-8096-8D065F31128D}"/>
                  </a:ext>
                </a:extLst>
              </p:cNvPr>
              <p:cNvSpPr/>
              <p:nvPr/>
            </p:nvSpPr>
            <p:spPr>
              <a:xfrm>
                <a:off x="8447579" y="2887203"/>
                <a:ext cx="3559817" cy="2697470"/>
              </a:xfrm>
              <a:prstGeom prst="rect">
                <a:avLst/>
              </a:prstGeom>
            </p:spPr>
            <p:txBody>
              <a:bodyPr wrap="square" anchor="ctr">
                <a:noAutofit/>
              </a:bodyPr>
              <a:lstStyle/>
              <a:p>
                <a:pPr>
                  <a:lnSpc>
                    <a:spcPct val="130000"/>
                  </a:lnSpc>
                  <a:spcAft>
                    <a:spcPts val="0"/>
                  </a:spcAft>
                </a:pPr>
                <a14:m>
                  <m:oMath xmlns:m="http://schemas.openxmlformats.org/officeDocument/2006/math">
                    <m:sSub>
                      <m:sSubPr>
                        <m:ctrlPr>
                          <a:rPr lang="zh-CN" altLang="zh-CN" i="1" kern="100" smtClean="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𝐴</m:t>
                        </m:r>
                      </m:e>
                      <m:sub>
                        <m:r>
                          <a:rPr lang="en-US" altLang="zh-CN" i="1" kern="100" smtClean="0">
                            <a:latin typeface="Cambria Math" panose="02040503050406030204" pitchFamily="18" charset="0"/>
                            <a:ea typeface="宋体" panose="02010600030101010101" pitchFamily="2" charset="-122"/>
                          </a:rPr>
                          <m:t>𝑘</m:t>
                        </m:r>
                      </m:sub>
                    </m:sSub>
                  </m:oMath>
                </a14:m>
                <a:r>
                  <a:rPr lang="en-US" altLang="zh-CN" kern="100" dirty="0">
                    <a:latin typeface="微软雅黑" panose="020B0503020204020204" pitchFamily="34" charset="-122"/>
                    <a:ea typeface="微软雅黑" panose="020B0503020204020204" pitchFamily="34" charset="-122"/>
                  </a:rPr>
                  <a:t>=</a:t>
                </a:r>
                <a14:m>
                  <m:oMath xmlns:m="http://schemas.openxmlformats.org/officeDocument/2006/math">
                    <m:d>
                      <m:dPr>
                        <m:begChr m:val="["/>
                        <m:endChr m:val="]"/>
                        <m:ctrlPr>
                          <a:rPr lang="zh-CN" altLang="zh-CN" i="1" kern="100">
                            <a:latin typeface="Cambria Math" panose="02040503050406030204" pitchFamily="18" charset="0"/>
                            <a:ea typeface="Cambria Math" panose="02040503050406030204" pitchFamily="18" charset="0"/>
                          </a:rPr>
                        </m:ctrlPr>
                      </m:dPr>
                      <m:e>
                        <m:m>
                          <m:mPr>
                            <m:mcs>
                              <m:mc>
                                <m:mcPr>
                                  <m:count m:val="2"/>
                                  <m:mcJc m:val="center"/>
                                </m:mcPr>
                              </m:mc>
                            </m:mcs>
                            <m:ctrlPr>
                              <a:rPr lang="zh-CN" altLang="zh-CN" i="1" kern="100">
                                <a:latin typeface="Cambria Math" panose="02040503050406030204" pitchFamily="18" charset="0"/>
                                <a:ea typeface="Cambria Math" panose="02040503050406030204" pitchFamily="18" charset="0"/>
                              </a:rPr>
                            </m:ctrlPr>
                          </m:mPr>
                          <m:mr>
                            <m:e>
                              <m:nary>
                                <m:naryPr>
                                  <m:chr m:val="∑"/>
                                  <m:limLoc m:val="undOvr"/>
                                  <m:ctrlPr>
                                    <a:rPr lang="zh-CN" altLang="zh-CN" i="1" kern="100">
                                      <a:latin typeface="Cambria Math" panose="02040503050406030204" pitchFamily="18" charset="0"/>
                                      <a:ea typeface="Cambria Math" panose="02040503050406030204" pitchFamily="18" charset="0"/>
                                    </a:rPr>
                                  </m:ctrlPr>
                                </m:naryPr>
                                <m:sub>
                                  <m:r>
                                    <a:rPr lang="en-US" altLang="zh-CN" i="1" kern="100" smtClean="0">
                                      <a:latin typeface="Cambria Math" panose="02040503050406030204" pitchFamily="18" charset="0"/>
                                      <a:ea typeface="宋体" panose="02010600030101010101" pitchFamily="2" charset="-122"/>
                                    </a:rPr>
                                    <m:t>𝑗</m:t>
                                  </m:r>
                                  <m:r>
                                    <a:rPr lang="en-US" altLang="zh-CN" i="1" kern="100" smtClean="0">
                                      <a:latin typeface="Cambria Math" panose="02040503050406030204" pitchFamily="18" charset="0"/>
                                      <a:ea typeface="宋体" panose="02010600030101010101" pitchFamily="2" charset="-122"/>
                                    </a:rPr>
                                    <m:t>≠</m:t>
                                  </m:r>
                                  <m:r>
                                    <a:rPr lang="en-US" altLang="zh-CN" i="1" kern="100" smtClean="0">
                                      <a:latin typeface="Cambria Math" panose="02040503050406030204" pitchFamily="18" charset="0"/>
                                      <a:ea typeface="宋体" panose="02010600030101010101" pitchFamily="2" charset="-122"/>
                                    </a:rPr>
                                    <m:t>𝑘</m:t>
                                  </m:r>
                                </m:sub>
                                <m:sup>
                                  <m:r>
                                    <a:rPr lang="en-US" altLang="zh-CN" i="1" kern="100" smtClean="0">
                                      <a:latin typeface="Cambria Math" panose="02040503050406030204" pitchFamily="18" charset="0"/>
                                      <a:ea typeface="宋体" panose="02010600030101010101" pitchFamily="2" charset="-122"/>
                                    </a:rPr>
                                    <m:t>𝑙</m:t>
                                  </m:r>
                                </m:sup>
                                <m:e>
                                  <m:sSub>
                                    <m:sSubPr>
                                      <m:ctrlPr>
                                        <a:rPr lang="zh-CN" altLang="zh-CN" i="1" kern="10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𝑠</m:t>
                                      </m:r>
                                    </m:e>
                                    <m:sub>
                                      <m:r>
                                        <a:rPr lang="en-US" altLang="zh-CN" i="1" kern="100" smtClean="0">
                                          <a:latin typeface="Cambria Math" panose="02040503050406030204" pitchFamily="18" charset="0"/>
                                          <a:ea typeface="宋体" panose="02010600030101010101" pitchFamily="2" charset="-122"/>
                                        </a:rPr>
                                        <m:t>𝑗</m:t>
                                      </m:r>
                                    </m:sub>
                                  </m:sSub>
                                </m:e>
                              </m:nary>
                            </m:e>
                            <m:e>
                              <m:r>
                                <a:rPr lang="en-US" altLang="zh-CN" i="1" kern="100" smtClean="0">
                                  <a:latin typeface="Cambria Math" panose="02040503050406030204" pitchFamily="18" charset="0"/>
                                  <a:ea typeface="宋体" panose="02010600030101010101" pitchFamily="2" charset="-122"/>
                                </a:rPr>
                                <m:t>−</m:t>
                              </m:r>
                              <m:r>
                                <a:rPr lang="en-US" altLang="zh-CN" i="1" kern="100" smtClean="0">
                                  <a:latin typeface="Cambria Math" panose="02040503050406030204" pitchFamily="18" charset="0"/>
                                  <a:ea typeface="宋体" panose="02010600030101010101" pitchFamily="2" charset="-122"/>
                                </a:rPr>
                                <m:t>𝑝𝑐</m:t>
                              </m:r>
                              <m:r>
                                <a:rPr lang="en-US" altLang="zh-CN" i="1" kern="100" smtClean="0">
                                  <a:latin typeface="Cambria Math" panose="02040503050406030204" pitchFamily="18" charset="0"/>
                                  <a:ea typeface="宋体" panose="02010600030101010101" pitchFamily="2" charset="-122"/>
                                </a:rPr>
                                <m:t>𝜔</m:t>
                              </m:r>
                              <m:r>
                                <a:rPr lang="en-US" altLang="zh-CN" i="1" kern="100" smtClean="0">
                                  <a:latin typeface="Cambria Math" panose="02040503050406030204" pitchFamily="18" charset="0"/>
                                  <a:ea typeface="宋体" panose="02010600030101010101" pitchFamily="2" charset="-122"/>
                                </a:rPr>
                                <m:t>𝑑𝑥𝑑𝑦</m:t>
                              </m:r>
                            </m:e>
                          </m:mr>
                          <m:mr>
                            <m:e>
                              <m:r>
                                <a:rPr lang="en-US" altLang="zh-CN" i="1" kern="100" smtClean="0">
                                  <a:latin typeface="Cambria Math" panose="02040503050406030204" pitchFamily="18" charset="0"/>
                                  <a:ea typeface="宋体" panose="02010600030101010101" pitchFamily="2" charset="-122"/>
                                </a:rPr>
                                <m:t>𝑝𝑐</m:t>
                              </m:r>
                              <m:r>
                                <a:rPr lang="en-US" altLang="zh-CN" i="1" kern="100" smtClean="0">
                                  <a:latin typeface="Cambria Math" panose="02040503050406030204" pitchFamily="18" charset="0"/>
                                  <a:ea typeface="宋体" panose="02010600030101010101" pitchFamily="2" charset="-122"/>
                                </a:rPr>
                                <m:t>𝜔</m:t>
                              </m:r>
                              <m:r>
                                <a:rPr lang="en-US" altLang="zh-CN" i="1" kern="100" smtClean="0">
                                  <a:latin typeface="Cambria Math" panose="02040503050406030204" pitchFamily="18" charset="0"/>
                                  <a:ea typeface="宋体" panose="02010600030101010101" pitchFamily="2" charset="-122"/>
                                </a:rPr>
                                <m:t>𝑑𝑥𝑑𝑦</m:t>
                              </m:r>
                            </m:e>
                            <m:e>
                              <m:nary>
                                <m:naryPr>
                                  <m:chr m:val="∑"/>
                                  <m:limLoc m:val="undOvr"/>
                                  <m:ctrlPr>
                                    <a:rPr lang="zh-CN" altLang="zh-CN" i="1" kern="100">
                                      <a:latin typeface="Cambria Math" panose="02040503050406030204" pitchFamily="18" charset="0"/>
                                      <a:ea typeface="Cambria Math" panose="02040503050406030204" pitchFamily="18" charset="0"/>
                                    </a:rPr>
                                  </m:ctrlPr>
                                </m:naryPr>
                                <m:sub>
                                  <m:r>
                                    <a:rPr lang="en-US" altLang="zh-CN" i="1" kern="100" smtClean="0">
                                      <a:latin typeface="Cambria Math" panose="02040503050406030204" pitchFamily="18" charset="0"/>
                                      <a:ea typeface="宋体" panose="02010600030101010101" pitchFamily="2" charset="-122"/>
                                    </a:rPr>
                                    <m:t>𝑗</m:t>
                                  </m:r>
                                  <m:r>
                                    <a:rPr lang="en-US" altLang="zh-CN" i="1" kern="100" smtClean="0">
                                      <a:latin typeface="Cambria Math" panose="02040503050406030204" pitchFamily="18" charset="0"/>
                                      <a:ea typeface="宋体" panose="02010600030101010101" pitchFamily="2" charset="-122"/>
                                    </a:rPr>
                                    <m:t>≠</m:t>
                                  </m:r>
                                  <m:r>
                                    <a:rPr lang="en-US" altLang="zh-CN" i="1" kern="100" smtClean="0">
                                      <a:latin typeface="Cambria Math" panose="02040503050406030204" pitchFamily="18" charset="0"/>
                                      <a:ea typeface="宋体" panose="02010600030101010101" pitchFamily="2" charset="-122"/>
                                    </a:rPr>
                                    <m:t>𝑘</m:t>
                                  </m:r>
                                </m:sub>
                                <m:sup>
                                  <m:r>
                                    <a:rPr lang="en-US" altLang="zh-CN" i="1" kern="100" smtClean="0">
                                      <a:latin typeface="Cambria Math" panose="02040503050406030204" pitchFamily="18" charset="0"/>
                                      <a:ea typeface="宋体" panose="02010600030101010101" pitchFamily="2" charset="-122"/>
                                    </a:rPr>
                                    <m:t>𝑙</m:t>
                                  </m:r>
                                </m:sup>
                                <m:e>
                                  <m:sSub>
                                    <m:sSubPr>
                                      <m:ctrlPr>
                                        <a:rPr lang="zh-CN" altLang="zh-CN" i="1" kern="10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𝑠</m:t>
                                      </m:r>
                                    </m:e>
                                    <m:sub>
                                      <m:r>
                                        <a:rPr lang="en-US" altLang="zh-CN" i="1" kern="100" smtClean="0">
                                          <a:latin typeface="Cambria Math" panose="02040503050406030204" pitchFamily="18" charset="0"/>
                                          <a:ea typeface="宋体" panose="02010600030101010101" pitchFamily="2" charset="-122"/>
                                        </a:rPr>
                                        <m:t>𝑗</m:t>
                                      </m:r>
                                    </m:sub>
                                  </m:sSub>
                                </m:e>
                              </m:nary>
                            </m:e>
                          </m:mr>
                        </m:m>
                      </m:e>
                    </m:d>
                    <m:r>
                      <a:rPr lang="zh-CN" altLang="zh-CN" i="1" kern="100">
                        <a:latin typeface="Cambria Math" panose="02040503050406030204" pitchFamily="18" charset="0"/>
                        <a:ea typeface="宋体" panose="02010600030101010101" pitchFamily="2" charset="-122"/>
                      </a:rPr>
                      <m:t>；</m:t>
                    </m:r>
                  </m:oMath>
                </a14:m>
                <a:endParaRPr lang="en-US" altLang="zh-CN" i="1" kern="100" dirty="0">
                  <a:latin typeface="Cambria Math" panose="02040503050406030204" pitchFamily="18" charset="0"/>
                  <a:ea typeface="微软雅黑" panose="020B0503020204020204" pitchFamily="34" charset="-122"/>
                </a:endParaRPr>
              </a:p>
              <a:p>
                <a:pPr>
                  <a:lnSpc>
                    <a:spcPct val="130000"/>
                  </a:lnSpc>
                  <a:spcAft>
                    <a:spcPts val="0"/>
                  </a:spcAft>
                </a:pP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𝑋</m:t>
                        </m:r>
                      </m:e>
                      <m:sub>
                        <m:r>
                          <a:rPr lang="en-US" altLang="zh-CN" i="1" kern="100" smtClean="0">
                            <a:latin typeface="Cambria Math" panose="02040503050406030204" pitchFamily="18" charset="0"/>
                            <a:ea typeface="宋体" panose="02010600030101010101" pitchFamily="2" charset="-122"/>
                          </a:rPr>
                          <m:t>𝑘</m:t>
                        </m:r>
                      </m:sub>
                    </m:sSub>
                  </m:oMath>
                </a14:m>
                <a:r>
                  <a:rPr lang="en-US" altLang="zh-CN" kern="100" dirty="0">
                    <a:latin typeface="微软雅黑" panose="020B0503020204020204" pitchFamily="34" charset="-122"/>
                    <a:ea typeface="微软雅黑" panose="020B0503020204020204" pitchFamily="34" charset="-122"/>
                  </a:rPr>
                  <a:t>=</a:t>
                </a:r>
                <a14:m>
                  <m:oMath xmlns:m="http://schemas.openxmlformats.org/officeDocument/2006/math">
                    <m:d>
                      <m:dPr>
                        <m:begChr m:val="["/>
                        <m:endChr m:val="]"/>
                        <m:ctrlPr>
                          <a:rPr lang="zh-CN" altLang="zh-CN" i="1" kern="100">
                            <a:latin typeface="Cambria Math" panose="02040503050406030204" pitchFamily="18" charset="0"/>
                            <a:ea typeface="Cambria Math" panose="02040503050406030204" pitchFamily="18" charset="0"/>
                          </a:rPr>
                        </m:ctrlPr>
                      </m:dPr>
                      <m:e>
                        <m:m>
                          <m:mPr>
                            <m:mcs>
                              <m:mc>
                                <m:mcPr>
                                  <m:count m:val="1"/>
                                  <m:mcJc m:val="center"/>
                                </m:mcPr>
                              </m:mc>
                            </m:mcs>
                            <m:ctrlPr>
                              <a:rPr lang="zh-CN" altLang="zh-CN" i="1" kern="100">
                                <a:latin typeface="Cambria Math" panose="02040503050406030204" pitchFamily="18" charset="0"/>
                                <a:ea typeface="Cambria Math" panose="02040503050406030204" pitchFamily="18" charset="0"/>
                              </a:rPr>
                            </m:ctrlPr>
                          </m:mPr>
                          <m:mr>
                            <m:e>
                              <m:sSub>
                                <m:sSubPr>
                                  <m:ctrlPr>
                                    <a:rPr lang="zh-CN" altLang="zh-CN" i="1" kern="10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𝑢</m:t>
                                  </m:r>
                                </m:e>
                                <m:sub>
                                  <m:r>
                                    <a:rPr lang="en-US" altLang="zh-CN" i="1" kern="100" smtClean="0">
                                      <a:latin typeface="Cambria Math" panose="02040503050406030204" pitchFamily="18" charset="0"/>
                                      <a:ea typeface="宋体" panose="02010600030101010101" pitchFamily="2" charset="-122"/>
                                    </a:rPr>
                                    <m:t>𝑘</m:t>
                                  </m:r>
                                </m:sub>
                              </m:sSub>
                            </m:e>
                          </m:mr>
                          <m:mr>
                            <m:e>
                              <m:sSub>
                                <m:sSubPr>
                                  <m:ctrlPr>
                                    <a:rPr lang="zh-CN" altLang="zh-CN" i="1" kern="10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𝜐</m:t>
                                  </m:r>
                                </m:e>
                                <m:sub>
                                  <m:r>
                                    <a:rPr lang="en-US" altLang="zh-CN" i="1" kern="100" smtClean="0">
                                      <a:latin typeface="Cambria Math" panose="02040503050406030204" pitchFamily="18" charset="0"/>
                                      <a:ea typeface="宋体" panose="02010600030101010101" pitchFamily="2" charset="-122"/>
                                    </a:rPr>
                                    <m:t>𝑘</m:t>
                                  </m:r>
                                </m:sub>
                              </m:sSub>
                            </m:e>
                          </m:mr>
                        </m:m>
                      </m:e>
                    </m:d>
                    <m:r>
                      <a:rPr lang="zh-CN" altLang="zh-CN" i="1" kern="100">
                        <a:latin typeface="Cambria Math" panose="02040503050406030204" pitchFamily="18" charset="0"/>
                        <a:ea typeface="宋体" panose="02010600030101010101" pitchFamily="2" charset="-122"/>
                      </a:rPr>
                      <m:t>；</m:t>
                    </m:r>
                  </m:oMath>
                </a14:m>
                <a:endParaRPr lang="en-US" altLang="zh-CN" i="1" kern="100" dirty="0">
                  <a:latin typeface="Cambria Math" panose="02040503050406030204" pitchFamily="18" charset="0"/>
                  <a:ea typeface="微软雅黑" panose="020B0503020204020204" pitchFamily="34" charset="-122"/>
                </a:endParaRPr>
              </a:p>
              <a:p>
                <a:pPr>
                  <a:lnSpc>
                    <a:spcPct val="130000"/>
                  </a:lnSpc>
                  <a:spcAft>
                    <a:spcPts val="0"/>
                  </a:spcAft>
                </a:pPr>
                <a14:m>
                  <m:oMath xmlns:m="http://schemas.openxmlformats.org/officeDocument/2006/math">
                    <m:sSub>
                      <m:sSubPr>
                        <m:ctrlPr>
                          <a:rPr lang="zh-CN" altLang="zh-CN" i="1" kern="10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𝐵</m:t>
                        </m:r>
                      </m:e>
                      <m:sub>
                        <m:r>
                          <a:rPr lang="en-US" altLang="zh-CN" i="1" kern="100" smtClean="0">
                            <a:latin typeface="Cambria Math" panose="02040503050406030204" pitchFamily="18" charset="0"/>
                            <a:ea typeface="宋体" panose="02010600030101010101" pitchFamily="2" charset="-122"/>
                          </a:rPr>
                          <m:t>𝑘</m:t>
                        </m:r>
                      </m:sub>
                    </m:sSub>
                  </m:oMath>
                </a14:m>
                <a:r>
                  <a:rPr lang="en-US" altLang="zh-CN" kern="100" dirty="0">
                    <a:latin typeface="微软雅黑" panose="020B0503020204020204" pitchFamily="34" charset="-122"/>
                    <a:ea typeface="微软雅黑" panose="020B0503020204020204" pitchFamily="34" charset="-122"/>
                  </a:rPr>
                  <a:t>=</a:t>
                </a:r>
                <a14:m>
                  <m:oMath xmlns:m="http://schemas.openxmlformats.org/officeDocument/2006/math">
                    <m:d>
                      <m:dPr>
                        <m:begChr m:val="["/>
                        <m:endChr m:val="]"/>
                        <m:ctrlPr>
                          <a:rPr lang="zh-CN" altLang="zh-CN" i="1" kern="100">
                            <a:latin typeface="Cambria Math" panose="02040503050406030204" pitchFamily="18" charset="0"/>
                            <a:ea typeface="Cambria Math" panose="02040503050406030204" pitchFamily="18" charset="0"/>
                          </a:rPr>
                        </m:ctrlPr>
                      </m:dPr>
                      <m:e>
                        <m:m>
                          <m:mPr>
                            <m:mcs>
                              <m:mc>
                                <m:mcPr>
                                  <m:count m:val="1"/>
                                  <m:mcJc m:val="center"/>
                                </m:mcPr>
                              </m:mc>
                            </m:mcs>
                            <m:ctrlPr>
                              <a:rPr lang="zh-CN" altLang="zh-CN" i="1" kern="100">
                                <a:latin typeface="Cambria Math" panose="02040503050406030204" pitchFamily="18" charset="0"/>
                                <a:ea typeface="Cambria Math" panose="02040503050406030204" pitchFamily="18" charset="0"/>
                              </a:rPr>
                            </m:ctrlPr>
                          </m:mPr>
                          <m:mr>
                            <m:e>
                              <m:nary>
                                <m:naryPr>
                                  <m:chr m:val="∑"/>
                                  <m:limLoc m:val="undOvr"/>
                                  <m:ctrlPr>
                                    <a:rPr lang="zh-CN" altLang="zh-CN" i="1" kern="100">
                                      <a:latin typeface="Cambria Math" panose="02040503050406030204" pitchFamily="18" charset="0"/>
                                      <a:ea typeface="Cambria Math" panose="02040503050406030204" pitchFamily="18" charset="0"/>
                                    </a:rPr>
                                  </m:ctrlPr>
                                </m:naryPr>
                                <m:sub>
                                  <m:r>
                                    <a:rPr lang="en-US" altLang="zh-CN" i="1" kern="100" smtClean="0">
                                      <a:latin typeface="Cambria Math" panose="02040503050406030204" pitchFamily="18" charset="0"/>
                                      <a:ea typeface="宋体" panose="02010600030101010101" pitchFamily="2" charset="-122"/>
                                    </a:rPr>
                                    <m:t>𝑗</m:t>
                                  </m:r>
                                  <m:r>
                                    <a:rPr lang="en-US" altLang="zh-CN" i="1" kern="100" smtClean="0">
                                      <a:latin typeface="Cambria Math" panose="02040503050406030204" pitchFamily="18" charset="0"/>
                                      <a:ea typeface="宋体" panose="02010600030101010101" pitchFamily="2" charset="-122"/>
                                    </a:rPr>
                                    <m:t>≠</m:t>
                                  </m:r>
                                  <m:r>
                                    <a:rPr lang="en-US" altLang="zh-CN" i="1" kern="100" smtClean="0">
                                      <a:latin typeface="Cambria Math" panose="02040503050406030204" pitchFamily="18" charset="0"/>
                                      <a:ea typeface="宋体" panose="02010600030101010101" pitchFamily="2" charset="-122"/>
                                    </a:rPr>
                                    <m:t>𝑘</m:t>
                                  </m:r>
                                </m:sub>
                                <m:sup>
                                  <m:r>
                                    <a:rPr lang="en-US" altLang="zh-CN" i="1" kern="100" smtClean="0">
                                      <a:latin typeface="Cambria Math" panose="02040503050406030204" pitchFamily="18" charset="0"/>
                                      <a:ea typeface="宋体" panose="02010600030101010101" pitchFamily="2" charset="-122"/>
                                    </a:rPr>
                                    <m:t>𝑙</m:t>
                                  </m:r>
                                </m:sup>
                                <m:e>
                                  <m:sSub>
                                    <m:sSubPr>
                                      <m:ctrlPr>
                                        <a:rPr lang="zh-CN" altLang="zh-CN" i="1" kern="10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𝑠</m:t>
                                      </m:r>
                                    </m:e>
                                    <m:sub>
                                      <m:r>
                                        <a:rPr lang="en-US" altLang="zh-CN" i="1" kern="100" smtClean="0">
                                          <a:latin typeface="Cambria Math" panose="02040503050406030204" pitchFamily="18" charset="0"/>
                                          <a:ea typeface="宋体" panose="02010600030101010101" pitchFamily="2" charset="-122"/>
                                        </a:rPr>
                                        <m:t>𝑗</m:t>
                                      </m:r>
                                    </m:sub>
                                  </m:sSub>
                                </m:e>
                              </m:nary>
                              <m:sSub>
                                <m:sSubPr>
                                  <m:ctrlPr>
                                    <a:rPr lang="zh-CN" altLang="zh-CN" i="1" kern="10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𝑢</m:t>
                                  </m:r>
                                </m:e>
                                <m:sub>
                                  <m:r>
                                    <a:rPr lang="en-US" altLang="zh-CN" i="1" kern="100" smtClean="0">
                                      <a:latin typeface="Cambria Math" panose="02040503050406030204" pitchFamily="18" charset="0"/>
                                      <a:ea typeface="宋体" panose="02010600030101010101" pitchFamily="2" charset="-122"/>
                                    </a:rPr>
                                    <m:t>𝑗</m:t>
                                  </m:r>
                                </m:sub>
                              </m:sSub>
                            </m:e>
                          </m:mr>
                          <m:mr>
                            <m:e>
                              <m:nary>
                                <m:naryPr>
                                  <m:chr m:val="∑"/>
                                  <m:limLoc m:val="undOvr"/>
                                  <m:ctrlPr>
                                    <a:rPr lang="zh-CN" altLang="zh-CN" i="1" kern="100">
                                      <a:latin typeface="Cambria Math" panose="02040503050406030204" pitchFamily="18" charset="0"/>
                                      <a:ea typeface="Cambria Math" panose="02040503050406030204" pitchFamily="18" charset="0"/>
                                    </a:rPr>
                                  </m:ctrlPr>
                                </m:naryPr>
                                <m:sub>
                                  <m:r>
                                    <a:rPr lang="en-US" altLang="zh-CN" i="1" kern="100" smtClean="0">
                                      <a:latin typeface="Cambria Math" panose="02040503050406030204" pitchFamily="18" charset="0"/>
                                      <a:ea typeface="宋体" panose="02010600030101010101" pitchFamily="2" charset="-122"/>
                                    </a:rPr>
                                    <m:t>𝑗</m:t>
                                  </m:r>
                                  <m:r>
                                    <a:rPr lang="en-US" altLang="zh-CN" i="1" kern="100" smtClean="0">
                                      <a:latin typeface="Cambria Math" panose="02040503050406030204" pitchFamily="18" charset="0"/>
                                      <a:ea typeface="宋体" panose="02010600030101010101" pitchFamily="2" charset="-122"/>
                                    </a:rPr>
                                    <m:t>≠</m:t>
                                  </m:r>
                                  <m:r>
                                    <a:rPr lang="en-US" altLang="zh-CN" i="1" kern="100" smtClean="0">
                                      <a:latin typeface="Cambria Math" panose="02040503050406030204" pitchFamily="18" charset="0"/>
                                      <a:ea typeface="宋体" panose="02010600030101010101" pitchFamily="2" charset="-122"/>
                                    </a:rPr>
                                    <m:t>𝑘</m:t>
                                  </m:r>
                                </m:sub>
                                <m:sup>
                                  <m:r>
                                    <a:rPr lang="en-US" altLang="zh-CN" i="1" kern="100" smtClean="0">
                                      <a:latin typeface="Cambria Math" panose="02040503050406030204" pitchFamily="18" charset="0"/>
                                      <a:ea typeface="宋体" panose="02010600030101010101" pitchFamily="2" charset="-122"/>
                                    </a:rPr>
                                    <m:t>𝑙</m:t>
                                  </m:r>
                                </m:sup>
                                <m:e>
                                  <m:sSub>
                                    <m:sSubPr>
                                      <m:ctrlPr>
                                        <a:rPr lang="zh-CN" altLang="zh-CN" i="1" kern="10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𝑠</m:t>
                                      </m:r>
                                    </m:e>
                                    <m:sub>
                                      <m:r>
                                        <a:rPr lang="en-US" altLang="zh-CN" i="1" kern="100" smtClean="0">
                                          <a:latin typeface="Cambria Math" panose="02040503050406030204" pitchFamily="18" charset="0"/>
                                          <a:ea typeface="宋体" panose="02010600030101010101" pitchFamily="2" charset="-122"/>
                                        </a:rPr>
                                        <m:t>𝑗</m:t>
                                      </m:r>
                                    </m:sub>
                                  </m:sSub>
                                </m:e>
                              </m:nary>
                              <m:sSub>
                                <m:sSubPr>
                                  <m:ctrlPr>
                                    <a:rPr lang="zh-CN" altLang="zh-CN" i="1" kern="100">
                                      <a:latin typeface="Cambria Math" panose="02040503050406030204" pitchFamily="18" charset="0"/>
                                      <a:ea typeface="Cambria Math" panose="02040503050406030204" pitchFamily="18" charset="0"/>
                                    </a:rPr>
                                  </m:ctrlPr>
                                </m:sSubPr>
                                <m:e>
                                  <m:r>
                                    <a:rPr lang="en-US" altLang="zh-CN" i="1" kern="100" smtClean="0">
                                      <a:latin typeface="Cambria Math" panose="02040503050406030204" pitchFamily="18" charset="0"/>
                                      <a:ea typeface="宋体" panose="02010600030101010101" pitchFamily="2" charset="-122"/>
                                    </a:rPr>
                                    <m:t>𝜐</m:t>
                                  </m:r>
                                </m:e>
                                <m:sub>
                                  <m:r>
                                    <a:rPr lang="en-US" altLang="zh-CN" i="1" kern="100" smtClean="0">
                                      <a:latin typeface="Cambria Math" panose="02040503050406030204" pitchFamily="18" charset="0"/>
                                      <a:ea typeface="宋体" panose="02010600030101010101" pitchFamily="2" charset="-122"/>
                                    </a:rPr>
                                    <m:t>𝑗</m:t>
                                  </m:r>
                                </m:sub>
                              </m:sSub>
                            </m:e>
                          </m:mr>
                        </m:m>
                      </m:e>
                    </m:d>
                    <m:r>
                      <a:rPr lang="zh-CN" altLang="zh-CN" i="1" kern="100">
                        <a:latin typeface="Cambria Math" panose="02040503050406030204" pitchFamily="18" charset="0"/>
                        <a:ea typeface="宋体" panose="02010600030101010101" pitchFamily="2" charset="-122"/>
                      </a:rPr>
                      <m:t>；</m:t>
                    </m:r>
                  </m:oMath>
                </a14:m>
                <a:endParaRPr lang="zh-CN" altLang="zh-CN" kern="100" dirty="0">
                  <a:latin typeface="Times New Roman" panose="02020603050405020304" pitchFamily="18" charset="0"/>
                  <a:ea typeface="微软雅黑" panose="020B0503020204020204" pitchFamily="34" charset="-122"/>
                </a:endParaRPr>
              </a:p>
            </p:txBody>
          </p:sp>
        </mc:Choice>
        <mc:Fallback xmlns="">
          <p:sp>
            <p:nvSpPr>
              <p:cNvPr id="25" name="矩形 24">
                <a:extLst>
                  <a:ext uri="{FF2B5EF4-FFF2-40B4-BE49-F238E27FC236}">
                    <a16:creationId xmlns:a16="http://schemas.microsoft.com/office/drawing/2014/main" id="{0919B8DA-32F4-4E99-8096-8D065F31128D}"/>
                  </a:ext>
                </a:extLst>
              </p:cNvPr>
              <p:cNvSpPr>
                <a:spLocks noRot="1" noChangeAspect="1" noMove="1" noResize="1" noEditPoints="1" noAdjustHandles="1" noChangeArrowheads="1" noChangeShapeType="1" noTextEdit="1"/>
              </p:cNvSpPr>
              <p:nvPr/>
            </p:nvSpPr>
            <p:spPr>
              <a:xfrm>
                <a:off x="8447579" y="2887203"/>
                <a:ext cx="3559817" cy="269747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6" name="矩形 25">
                <a:extLst>
                  <a:ext uri="{FF2B5EF4-FFF2-40B4-BE49-F238E27FC236}">
                    <a16:creationId xmlns:a16="http://schemas.microsoft.com/office/drawing/2014/main" id="{97C1DE1B-4A01-41F6-B28F-539E4146AC66}"/>
                  </a:ext>
                </a:extLst>
              </p:cNvPr>
              <p:cNvSpPr/>
              <p:nvPr/>
            </p:nvSpPr>
            <p:spPr>
              <a:xfrm>
                <a:off x="830151" y="4255502"/>
                <a:ext cx="8283269" cy="619016"/>
              </a:xfrm>
              <a:prstGeom prst="rect">
                <a:avLst/>
              </a:prstGeom>
            </p:spPr>
            <p:txBody>
              <a:bodyPr wrap="square" anchor="ctr">
                <a:noAutofit/>
              </a:bodyPr>
              <a:lstStyle/>
              <a:p>
                <a:pPr/>
                <a14:m>
                  <m:oMathPara xmlns:m="http://schemas.openxmlformats.org/officeDocument/2006/math">
                    <m:oMathParaPr>
                      <m:jc m:val="left"/>
                    </m:oMathParaPr>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1</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0">
                                  <a:latin typeface="Cambria Math" panose="02040503050406030204" pitchFamily="18" charset="0"/>
                                </a:rPr>
                                <m:t>0</m:t>
                              </m:r>
                            </m:sub>
                          </m:sSub>
                        </m:e>
                      </m:d>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2</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0">
                                  <a:latin typeface="Cambria Math" panose="02040503050406030204" pitchFamily="18" charset="0"/>
                                </a:rPr>
                                <m:t>0</m:t>
                              </m:r>
                            </m:sub>
                          </m:sSub>
                        </m:e>
                      </m:d>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3</m:t>
                          </m:r>
                        </m:sub>
                      </m:sSub>
                      <m:d>
                        <m:dPr>
                          <m:ctrlPr>
                            <a:rPr lang="zh-CN" altLang="en-US" i="1">
                              <a:latin typeface="Cambria Math" panose="02040503050406030204" pitchFamily="18" charset="0"/>
                            </a:rPr>
                          </m:ctrlPr>
                        </m:dPr>
                        <m:e>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0">
                                  <a:latin typeface="Cambria Math" panose="02040503050406030204" pitchFamily="18" charset="0"/>
                                </a:rPr>
                                <m:t>3</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0">
                                  <a:latin typeface="Cambria Math" panose="02040503050406030204" pitchFamily="18" charset="0"/>
                                </a:rPr>
                                <m:t>0</m:t>
                              </m:r>
                            </m:sub>
                          </m:sSub>
                        </m:e>
                      </m:d>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4</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0">
                              <a:latin typeface="Cambria Math" panose="02040503050406030204" pitchFamily="18" charset="0"/>
                            </a:rPr>
                            <m:t>4</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0">
                              <a:latin typeface="Cambria Math" panose="02040503050406030204" pitchFamily="18" charset="0"/>
                            </a:rPr>
                            <m:t>0</m:t>
                          </m:r>
                        </m:sub>
                      </m:sSub>
                      <m:r>
                        <a:rPr lang="zh-CN" altLang="en-US" i="0">
                          <a:latin typeface="Cambria Math" panose="02040503050406030204" pitchFamily="18" charset="0"/>
                        </a:rPr>
                        <m:t>)=</m:t>
                      </m:r>
                      <m:r>
                        <a:rPr lang="zh-CN" altLang="en-US" i="1">
                          <a:latin typeface="Cambria Math" panose="02040503050406030204" pitchFamily="18" charset="0"/>
                        </a:rPr>
                        <m:t>𝑑𝑥𝑑𝑦</m:t>
                      </m:r>
                      <m:r>
                        <a:rPr lang="zh-CN" altLang="en-US" i="1">
                          <a:latin typeface="Cambria Math" panose="02040503050406030204" pitchFamily="18" charset="0"/>
                        </a:rPr>
                        <m:t>𝜌</m:t>
                      </m:r>
                      <m:r>
                        <a:rPr lang="zh-CN" altLang="en-US" i="1">
                          <a:latin typeface="Cambria Math" panose="02040503050406030204" pitchFamily="18" charset="0"/>
                        </a:rPr>
                        <m:t>𝑐</m:t>
                      </m:r>
                      <m:f>
                        <m:fPr>
                          <m:ctrlPr>
                            <a:rPr lang="zh-CN" altLang="en-US" i="1">
                              <a:latin typeface="Cambria Math" panose="02040503050406030204" pitchFamily="18" charset="0"/>
                            </a:rPr>
                          </m:ctrlPr>
                        </m:fPr>
                        <m:num>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𝜃</m:t>
                              </m:r>
                            </m:e>
                            <m:sub>
                              <m:r>
                                <a:rPr lang="zh-CN" altLang="en-US" i="0">
                                  <a:latin typeface="Cambria Math" panose="02040503050406030204" pitchFamily="18" charset="0"/>
                                </a:rPr>
                                <m:t>0</m:t>
                              </m:r>
                            </m:sub>
                          </m:sSub>
                        </m:num>
                        <m:den>
                          <m:r>
                            <a:rPr lang="zh-CN" altLang="en-US" i="0">
                              <a:latin typeface="Cambria Math" panose="02040503050406030204" pitchFamily="18" charset="0"/>
                            </a:rPr>
                            <m:t>𝜕</m:t>
                          </m:r>
                          <m:r>
                            <a:rPr lang="zh-CN" altLang="en-US" i="1">
                              <a:latin typeface="Cambria Math" panose="02040503050406030204" pitchFamily="18" charset="0"/>
                            </a:rPr>
                            <m:t>𝑡</m:t>
                          </m:r>
                        </m:den>
                      </m:f>
                    </m:oMath>
                  </m:oMathPara>
                </a14:m>
                <a:endParaRPr lang="zh-CN" altLang="en-US" dirty="0"/>
              </a:p>
            </p:txBody>
          </p:sp>
        </mc:Choice>
        <mc:Fallback xmlns="">
          <p:sp>
            <p:nvSpPr>
              <p:cNvPr id="26" name="矩形 25">
                <a:extLst>
                  <a:ext uri="{FF2B5EF4-FFF2-40B4-BE49-F238E27FC236}">
                    <a16:creationId xmlns:a16="http://schemas.microsoft.com/office/drawing/2014/main" id="{97C1DE1B-4A01-41F6-B28F-539E4146AC66}"/>
                  </a:ext>
                </a:extLst>
              </p:cNvPr>
              <p:cNvSpPr>
                <a:spLocks noRot="1" noChangeAspect="1" noMove="1" noResize="1" noEditPoints="1" noAdjustHandles="1" noChangeArrowheads="1" noChangeShapeType="1" noTextEdit="1"/>
              </p:cNvSpPr>
              <p:nvPr/>
            </p:nvSpPr>
            <p:spPr>
              <a:xfrm>
                <a:off x="830151" y="4255502"/>
                <a:ext cx="8283269" cy="619016"/>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0B1E09CD-1880-4539-8CBA-E50814E44F0F}"/>
                  </a:ext>
                </a:extLst>
              </p:cNvPr>
              <p:cNvSpPr/>
              <p:nvPr/>
            </p:nvSpPr>
            <p:spPr>
              <a:xfrm>
                <a:off x="830151" y="2838102"/>
                <a:ext cx="7798940" cy="404983"/>
              </a:xfrm>
              <a:prstGeom prst="rect">
                <a:avLst/>
              </a:prstGeom>
            </p:spPr>
            <p:txBody>
              <a:bodyPr wrap="square" anchor="ctr">
                <a:noAutofit/>
              </a:bodyPr>
              <a:lstStyle/>
              <a:p>
                <a:pPr/>
                <a14:m>
                  <m:oMathPara xmlns:m="http://schemas.openxmlformats.org/officeDocument/2006/math">
                    <m:oMathParaPr>
                      <m:jc m:val="left"/>
                    </m:oMathParaPr>
                    <m:oMath xmlns:m="http://schemas.openxmlformats.org/officeDocument/2006/math">
                      <m:r>
                        <a:rPr lang="zh-CN" altLang="en-US" i="1" smtClean="0">
                          <a:latin typeface="Cambria Math" panose="02040503050406030204" pitchFamily="18" charset="0"/>
                        </a:rPr>
                        <m:t>𝜃</m:t>
                      </m:r>
                      <m:r>
                        <a:rPr lang="zh-CN" altLang="en-US" i="0">
                          <a:latin typeface="Cambria Math" panose="02040503050406030204" pitchFamily="18" charset="0"/>
                        </a:rPr>
                        <m:t>=</m:t>
                      </m:r>
                      <m:r>
                        <a:rPr lang="zh-CN" altLang="en-US" i="1">
                          <a:latin typeface="Cambria Math" panose="02040503050406030204" pitchFamily="18" charset="0"/>
                        </a:rPr>
                        <m:t>𝑇</m:t>
                      </m:r>
                      <m:func>
                        <m:funcPr>
                          <m:ctrlPr>
                            <a:rPr lang="zh-CN" altLang="en-US" i="1">
                              <a:latin typeface="Cambria Math" panose="02040503050406030204" pitchFamily="18" charset="0"/>
                            </a:rPr>
                          </m:ctrlPr>
                        </m:funcPr>
                        <m:fName>
                          <m:r>
                            <a:rPr lang="zh-CN" altLang="en-US" i="1">
                              <a:latin typeface="Cambria Math" panose="02040503050406030204" pitchFamily="18" charset="0"/>
                            </a:rPr>
                            <m:t>𝑒𝑥𝑝</m:t>
                          </m:r>
                        </m:fName>
                        <m:e>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𝑖</m:t>
                              </m:r>
                              <m:d>
                                <m:dPr>
                                  <m:ctrlPr>
                                    <a:rPr lang="zh-CN" altLang="en-US" i="1">
                                      <a:latin typeface="Cambria Math" panose="02040503050406030204" pitchFamily="18" charset="0"/>
                                    </a:rPr>
                                  </m:ctrlPr>
                                </m:dPr>
                                <m:e>
                                  <m:r>
                                    <a:rPr lang="zh-CN" altLang="en-US" i="1">
                                      <a:latin typeface="Cambria Math" panose="02040503050406030204" pitchFamily="18" charset="0"/>
                                    </a:rPr>
                                    <m:t>𝜔</m:t>
                                  </m:r>
                                  <m:r>
                                    <a:rPr lang="zh-CN" altLang="en-US" i="1">
                                      <a:latin typeface="Cambria Math" panose="02040503050406030204" pitchFamily="18" charset="0"/>
                                    </a:rPr>
                                    <m:t>𝑡</m:t>
                                  </m:r>
                                  <m:r>
                                    <a:rPr lang="zh-CN" altLang="en-US" i="0">
                                      <a:latin typeface="Cambria Math" panose="02040503050406030204" pitchFamily="18" charset="0"/>
                                    </a:rPr>
                                    <m:t>+</m:t>
                                  </m:r>
                                  <m:r>
                                    <a:rPr lang="zh-CN" altLang="en-US" i="1">
                                      <a:latin typeface="Cambria Math" panose="02040503050406030204" pitchFamily="18" charset="0"/>
                                    </a:rPr>
                                    <m:t>𝜑</m:t>
                                  </m:r>
                                </m:e>
                              </m:d>
                            </m:e>
                          </m:d>
                        </m:e>
                      </m:func>
                      <m:r>
                        <a:rPr lang="zh-CN" altLang="en-US" i="0">
                          <a:latin typeface="Cambria Math" panose="02040503050406030204" pitchFamily="18" charset="0"/>
                        </a:rPr>
                        <m:t>=</m:t>
                      </m:r>
                      <m:r>
                        <a:rPr lang="zh-CN" altLang="en-US" i="1">
                          <a:latin typeface="Cambria Math" panose="02040503050406030204" pitchFamily="18" charset="0"/>
                        </a:rPr>
                        <m:t>𝑇𝑒𝑥𝑝</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𝑖</m:t>
                          </m:r>
                          <m:r>
                            <a:rPr lang="zh-CN" altLang="en-US" i="1">
                              <a:latin typeface="Cambria Math" panose="02040503050406030204" pitchFamily="18" charset="0"/>
                            </a:rPr>
                            <m:t>𝜑</m:t>
                          </m:r>
                        </m:e>
                      </m:d>
                      <m:func>
                        <m:funcPr>
                          <m:ctrlPr>
                            <a:rPr lang="zh-CN" altLang="en-US" i="1">
                              <a:latin typeface="Cambria Math" panose="02040503050406030204" pitchFamily="18" charset="0"/>
                            </a:rPr>
                          </m:ctrlPr>
                        </m:funcPr>
                        <m:fName>
                          <m:r>
                            <a:rPr lang="zh-CN" altLang="en-US" i="1">
                              <a:latin typeface="Cambria Math" panose="02040503050406030204" pitchFamily="18" charset="0"/>
                            </a:rPr>
                            <m:t>𝑒𝑥𝑝</m:t>
                          </m:r>
                        </m:fName>
                        <m:e>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𝑖</m:t>
                              </m:r>
                              <m:r>
                                <a:rPr lang="zh-CN" altLang="en-US" i="1">
                                  <a:latin typeface="Cambria Math" panose="02040503050406030204" pitchFamily="18" charset="0"/>
                                </a:rPr>
                                <m:t>𝜔</m:t>
                              </m:r>
                              <m:r>
                                <a:rPr lang="zh-CN" altLang="en-US" i="1">
                                  <a:latin typeface="Cambria Math" panose="02040503050406030204" pitchFamily="18" charset="0"/>
                                </a:rPr>
                                <m:t>𝑡</m:t>
                              </m:r>
                            </m:e>
                          </m:d>
                        </m:e>
                      </m:func>
                      <m:r>
                        <a:rPr lang="zh-CN" altLang="en-US" i="0">
                          <a:latin typeface="Cambria Math" panose="02040503050406030204" pitchFamily="18" charset="0"/>
                        </a:rPr>
                        <m:t>=</m:t>
                      </m:r>
                      <m:r>
                        <a:rPr lang="zh-CN" altLang="en-US" i="0">
                          <a:latin typeface="Cambria Math" panose="02040503050406030204" pitchFamily="18" charset="0"/>
                        </a:rPr>
                        <m:t>（</m:t>
                      </m:r>
                      <m:r>
                        <a:rPr lang="zh-CN" altLang="en-US" i="1">
                          <a:latin typeface="Cambria Math" panose="02040503050406030204" pitchFamily="18" charset="0"/>
                        </a:rPr>
                        <m:t>𝑢</m:t>
                      </m:r>
                      <m:r>
                        <a:rPr lang="zh-CN" altLang="en-US" i="0">
                          <a:latin typeface="Cambria Math" panose="02040503050406030204" pitchFamily="18" charset="0"/>
                        </a:rPr>
                        <m:t>+</m:t>
                      </m:r>
                      <m:r>
                        <a:rPr lang="zh-CN" altLang="en-US" i="1">
                          <a:latin typeface="Cambria Math" panose="02040503050406030204" pitchFamily="18" charset="0"/>
                        </a:rPr>
                        <m:t>𝑖</m:t>
                      </m:r>
                      <m:r>
                        <a:rPr lang="zh-CN" altLang="en-US" i="1">
                          <a:latin typeface="Cambria Math" panose="02040503050406030204" pitchFamily="18" charset="0"/>
                        </a:rPr>
                        <m:t>𝜐</m:t>
                      </m:r>
                      <m:r>
                        <a:rPr lang="zh-CN" altLang="en-US" i="0">
                          <a:latin typeface="Cambria Math" panose="02040503050406030204" pitchFamily="18" charset="0"/>
                        </a:rPr>
                        <m:t>）</m:t>
                      </m:r>
                      <m:r>
                        <a:rPr lang="zh-CN" altLang="en-US" i="1">
                          <a:latin typeface="Cambria Math" panose="02040503050406030204" pitchFamily="18" charset="0"/>
                        </a:rPr>
                        <m:t>𝑒𝑥𝑝</m:t>
                      </m:r>
                      <m:r>
                        <a:rPr lang="zh-CN" altLang="en-US" i="0">
                          <a:latin typeface="Cambria Math" panose="02040503050406030204" pitchFamily="18" charset="0"/>
                        </a:rPr>
                        <m:t>（</m:t>
                      </m:r>
                      <m:r>
                        <a:rPr lang="zh-CN" altLang="en-US" i="1">
                          <a:latin typeface="Cambria Math" panose="02040503050406030204" pitchFamily="18" charset="0"/>
                        </a:rPr>
                        <m:t>𝑖</m:t>
                      </m:r>
                      <m:r>
                        <a:rPr lang="zh-CN" altLang="en-US" i="1">
                          <a:latin typeface="Cambria Math" panose="02040503050406030204" pitchFamily="18" charset="0"/>
                        </a:rPr>
                        <m:t>𝜔</m:t>
                      </m:r>
                      <m:r>
                        <a:rPr lang="zh-CN" altLang="en-US" i="1">
                          <a:latin typeface="Cambria Math" panose="02040503050406030204" pitchFamily="18" charset="0"/>
                        </a:rPr>
                        <m:t>𝑡</m:t>
                      </m:r>
                      <m:r>
                        <a:rPr lang="zh-CN" altLang="en-US" i="0">
                          <a:latin typeface="Cambria Math" panose="02040503050406030204" pitchFamily="18" charset="0"/>
                        </a:rPr>
                        <m:t>）</m:t>
                      </m:r>
                    </m:oMath>
                  </m:oMathPara>
                </a14:m>
                <a:endParaRPr lang="zh-CN" altLang="en-US" dirty="0"/>
              </a:p>
            </p:txBody>
          </p:sp>
        </mc:Choice>
        <mc:Fallback xmlns="">
          <p:sp>
            <p:nvSpPr>
              <p:cNvPr id="27" name="矩形 26">
                <a:extLst>
                  <a:ext uri="{FF2B5EF4-FFF2-40B4-BE49-F238E27FC236}">
                    <a16:creationId xmlns:a16="http://schemas.microsoft.com/office/drawing/2014/main" id="{0B1E09CD-1880-4539-8CBA-E50814E44F0F}"/>
                  </a:ext>
                </a:extLst>
              </p:cNvPr>
              <p:cNvSpPr>
                <a:spLocks noRot="1" noChangeAspect="1" noMove="1" noResize="1" noEditPoints="1" noAdjustHandles="1" noChangeArrowheads="1" noChangeShapeType="1" noTextEdit="1"/>
              </p:cNvSpPr>
              <p:nvPr/>
            </p:nvSpPr>
            <p:spPr>
              <a:xfrm>
                <a:off x="830151" y="2838102"/>
                <a:ext cx="7798940" cy="404983"/>
              </a:xfrm>
              <a:prstGeom prst="rect">
                <a:avLst/>
              </a:prstGeom>
              <a:blipFill>
                <a:blip r:embed="rId7"/>
                <a:stretch>
                  <a:fillRect b="-909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矩形 27">
                <a:extLst>
                  <a:ext uri="{FF2B5EF4-FFF2-40B4-BE49-F238E27FC236}">
                    <a16:creationId xmlns:a16="http://schemas.microsoft.com/office/drawing/2014/main" id="{FA2A6A69-C262-4154-941A-260557F8A672}"/>
                  </a:ext>
                </a:extLst>
              </p:cNvPr>
              <p:cNvSpPr/>
              <p:nvPr/>
            </p:nvSpPr>
            <p:spPr>
              <a:xfrm>
                <a:off x="830151" y="3334336"/>
                <a:ext cx="3126882" cy="369332"/>
              </a:xfrm>
              <a:prstGeom prst="rect">
                <a:avLst/>
              </a:prstGeom>
            </p:spPr>
            <p:txBody>
              <a:bodyPr wrap="none" anchor="ctr">
                <a:no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𝑒𝑥𝑝</m:t>
                      </m:r>
                      <m:d>
                        <m:dPr>
                          <m:begChr m:val="（"/>
                          <m:endChr m:val="）"/>
                          <m:ctrlPr>
                            <a:rPr lang="zh-CN" altLang="en-US" i="1">
                              <a:latin typeface="Cambria Math" panose="02040503050406030204" pitchFamily="18" charset="0"/>
                            </a:rPr>
                          </m:ctrlPr>
                        </m:dPr>
                        <m:e>
                          <m:r>
                            <a:rPr lang="zh-CN" altLang="en-US" i="1">
                              <a:latin typeface="Cambria Math" panose="02040503050406030204" pitchFamily="18" charset="0"/>
                            </a:rPr>
                            <m:t>𝑖</m:t>
                          </m:r>
                          <m:r>
                            <a:rPr lang="zh-CN" altLang="en-US" i="1">
                              <a:latin typeface="Cambria Math" panose="02040503050406030204" pitchFamily="18" charset="0"/>
                            </a:rPr>
                            <m:t>𝜑</m:t>
                          </m:r>
                        </m:e>
                      </m:d>
                      <m:r>
                        <a:rPr lang="zh-CN" altLang="en-US" i="0">
                          <a:latin typeface="Cambria Math" panose="02040503050406030204" pitchFamily="18" charset="0"/>
                        </a:rPr>
                        <m:t>=</m:t>
                      </m:r>
                      <m:r>
                        <a:rPr lang="zh-CN" altLang="en-US" i="0">
                          <a:latin typeface="Cambria Math" panose="02040503050406030204" pitchFamily="18" charset="0"/>
                        </a:rPr>
                        <m:t>（</m:t>
                      </m:r>
                      <m:r>
                        <a:rPr lang="zh-CN" altLang="en-US" i="1">
                          <a:latin typeface="Cambria Math" panose="02040503050406030204" pitchFamily="18" charset="0"/>
                        </a:rPr>
                        <m:t>𝑐𝑜𝑠</m:t>
                      </m:r>
                      <m:r>
                        <a:rPr lang="zh-CN" altLang="en-US" i="1">
                          <a:latin typeface="Cambria Math" panose="02040503050406030204" pitchFamily="18" charset="0"/>
                        </a:rPr>
                        <m:t>𝜑</m:t>
                      </m:r>
                      <m:r>
                        <a:rPr lang="zh-CN" altLang="en-US" i="0">
                          <a:latin typeface="Cambria Math" panose="02040503050406030204" pitchFamily="18" charset="0"/>
                        </a:rPr>
                        <m:t>+</m:t>
                      </m:r>
                      <m:r>
                        <a:rPr lang="zh-CN" altLang="en-US" i="1">
                          <a:latin typeface="Cambria Math" panose="02040503050406030204" pitchFamily="18" charset="0"/>
                        </a:rPr>
                        <m:t>𝑖𝑠𝑖𝑛</m:t>
                      </m:r>
                      <m:r>
                        <a:rPr lang="zh-CN" altLang="en-US" i="1">
                          <a:latin typeface="Cambria Math" panose="02040503050406030204" pitchFamily="18" charset="0"/>
                        </a:rPr>
                        <m:t>𝜑</m:t>
                      </m:r>
                      <m:r>
                        <a:rPr lang="zh-CN" altLang="en-US" i="0">
                          <a:latin typeface="Cambria Math" panose="02040503050406030204" pitchFamily="18" charset="0"/>
                        </a:rPr>
                        <m:t>）</m:t>
                      </m:r>
                    </m:oMath>
                  </m:oMathPara>
                </a14:m>
                <a:endParaRPr lang="zh-CN" altLang="en-US" dirty="0"/>
              </a:p>
            </p:txBody>
          </p:sp>
        </mc:Choice>
        <mc:Fallback xmlns="">
          <p:sp>
            <p:nvSpPr>
              <p:cNvPr id="28" name="矩形 27">
                <a:extLst>
                  <a:ext uri="{FF2B5EF4-FFF2-40B4-BE49-F238E27FC236}">
                    <a16:creationId xmlns:a16="http://schemas.microsoft.com/office/drawing/2014/main" id="{FA2A6A69-C262-4154-941A-260557F8A672}"/>
                  </a:ext>
                </a:extLst>
              </p:cNvPr>
              <p:cNvSpPr>
                <a:spLocks noRot="1" noChangeAspect="1" noMove="1" noResize="1" noEditPoints="1" noAdjustHandles="1" noChangeArrowheads="1" noChangeShapeType="1" noTextEdit="1"/>
              </p:cNvSpPr>
              <p:nvPr/>
            </p:nvSpPr>
            <p:spPr>
              <a:xfrm>
                <a:off x="830151" y="3334336"/>
                <a:ext cx="3126882" cy="369332"/>
              </a:xfrm>
              <a:prstGeom prst="rect">
                <a:avLst/>
              </a:prstGeom>
              <a:blipFill>
                <a:blip r:embed="rId8"/>
                <a:stretch>
                  <a:fillRect b="-1475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矩形 28">
                <a:extLst>
                  <a:ext uri="{FF2B5EF4-FFF2-40B4-BE49-F238E27FC236}">
                    <a16:creationId xmlns:a16="http://schemas.microsoft.com/office/drawing/2014/main" id="{B3B2D241-932B-4872-99D9-3DA5E5C58588}"/>
                  </a:ext>
                </a:extLst>
              </p:cNvPr>
              <p:cNvSpPr/>
              <p:nvPr/>
            </p:nvSpPr>
            <p:spPr>
              <a:xfrm>
                <a:off x="830151" y="4965769"/>
                <a:ext cx="7394693" cy="620363"/>
              </a:xfrm>
              <a:prstGeom prst="rect">
                <a:avLst/>
              </a:prstGeom>
            </p:spPr>
            <p:txBody>
              <a:bodyPr wrap="square" anchor="ctr">
                <a:noAutofit/>
              </a:bodyPr>
              <a:lstStyle/>
              <a:p>
                <a:pPr/>
                <a14:m>
                  <m:oMathPara xmlns:m="http://schemas.openxmlformats.org/officeDocument/2006/math">
                    <m:oMathParaPr>
                      <m:jc m:val="left"/>
                    </m:oMathParaPr>
                    <m:oMath xmlns:m="http://schemas.openxmlformats.org/officeDocument/2006/math">
                      <m:d>
                        <m:dPr>
                          <m:begChr m:val="["/>
                          <m:endChr m:val="]"/>
                          <m:ctrlPr>
                            <a:rPr lang="zh-CN" altLang="en-US" i="1">
                              <a:latin typeface="Cambria Math" panose="02040503050406030204" pitchFamily="18" charset="0"/>
                            </a:rPr>
                          </m:ctrlPr>
                        </m:dPr>
                        <m:e>
                          <m:m>
                            <m:mPr>
                              <m:mcs>
                                <m:mc>
                                  <m:mcPr>
                                    <m:count m:val="2"/>
                                    <m:mcJc m:val="center"/>
                                  </m:mcPr>
                                </m:mc>
                              </m:mcs>
                              <m:ctrlPr>
                                <a:rPr lang="zh-CN" altLang="en-US" i="1">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3</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4</m:t>
                                    </m:r>
                                  </m:sub>
                                </m:sSub>
                              </m:e>
                              <m:e>
                                <m:r>
                                  <a:rPr lang="zh-CN" altLang="en-US" i="0">
                                    <a:latin typeface="Cambria Math" panose="02040503050406030204" pitchFamily="18" charset="0"/>
                                  </a:rPr>
                                  <m:t>−</m:t>
                                </m:r>
                                <m:r>
                                  <a:rPr lang="zh-CN" altLang="en-US" i="1">
                                    <a:latin typeface="Cambria Math" panose="02040503050406030204" pitchFamily="18" charset="0"/>
                                  </a:rPr>
                                  <m:t>𝑝𝑐</m:t>
                                </m:r>
                                <m:r>
                                  <a:rPr lang="zh-CN" altLang="en-US" i="1">
                                    <a:latin typeface="Cambria Math" panose="02040503050406030204" pitchFamily="18" charset="0"/>
                                  </a:rPr>
                                  <m:t>𝜔</m:t>
                                </m:r>
                                <m:r>
                                  <a:rPr lang="zh-CN" altLang="en-US" i="1">
                                    <a:latin typeface="Cambria Math" panose="02040503050406030204" pitchFamily="18" charset="0"/>
                                  </a:rPr>
                                  <m:t>𝑑𝑥𝑑𝑦</m:t>
                                </m:r>
                              </m:e>
                            </m:mr>
                            <m:mr>
                              <m:e>
                                <m:r>
                                  <a:rPr lang="zh-CN" altLang="en-US" i="1">
                                    <a:latin typeface="Cambria Math" panose="02040503050406030204" pitchFamily="18" charset="0"/>
                                  </a:rPr>
                                  <m:t>𝑝𝑐</m:t>
                                </m:r>
                                <m:r>
                                  <a:rPr lang="zh-CN" altLang="en-US" i="1">
                                    <a:latin typeface="Cambria Math" panose="02040503050406030204" pitchFamily="18" charset="0"/>
                                  </a:rPr>
                                  <m:t>𝜔</m:t>
                                </m:r>
                                <m:r>
                                  <a:rPr lang="zh-CN" altLang="en-US" i="1">
                                    <a:latin typeface="Cambria Math" panose="02040503050406030204" pitchFamily="18" charset="0"/>
                                  </a:rPr>
                                  <m:t>𝑑𝑥𝑑𝑦</m:t>
                                </m:r>
                              </m:e>
                              <m:e>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3</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4</m:t>
                                    </m:r>
                                  </m:sub>
                                </m:sSub>
                              </m:e>
                            </m:mr>
                          </m:m>
                        </m:e>
                      </m:d>
                      <m:d>
                        <m:dPr>
                          <m:begChr m:val="["/>
                          <m:endChr m:val="]"/>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0">
                                        <a:latin typeface="Cambria Math" panose="02040503050406030204" pitchFamily="18" charset="0"/>
                                      </a:rPr>
                                      <m:t>0</m:t>
                                    </m:r>
                                  </m:sub>
                                </m:sSub>
                              </m:e>
                            </m:m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𝜐</m:t>
                                    </m:r>
                                  </m:e>
                                  <m:sub>
                                    <m:r>
                                      <a:rPr lang="zh-CN" altLang="en-US" i="0">
                                        <a:latin typeface="Cambria Math" panose="02040503050406030204" pitchFamily="18" charset="0"/>
                                      </a:rPr>
                                      <m:t>0</m:t>
                                    </m:r>
                                  </m:sub>
                                </m:sSub>
                              </m:e>
                            </m:mr>
                          </m:m>
                        </m:e>
                      </m:d>
                      <m:r>
                        <a:rPr lang="zh-CN" altLang="en-US" i="0">
                          <a:latin typeface="Cambria Math" panose="02040503050406030204" pitchFamily="18" charset="0"/>
                        </a:rPr>
                        <m:t>=</m:t>
                      </m:r>
                      <m:d>
                        <m:dPr>
                          <m:begChr m:val="["/>
                          <m:endChr m:val="]"/>
                          <m:ctrlPr>
                            <a:rPr lang="zh-CN" altLang="en-US" i="1">
                              <a:latin typeface="Cambria Math" panose="02040503050406030204" pitchFamily="18" charset="0"/>
                            </a:rPr>
                          </m:ctrlPr>
                        </m:dPr>
                        <m:e>
                          <m:m>
                            <m:mPr>
                              <m:mcs>
                                <m:mc>
                                  <m:mcPr>
                                    <m:count m:val="1"/>
                                    <m:mcJc m:val="center"/>
                                  </m:mcPr>
                                </m:mc>
                              </m:mcs>
                              <m:ctrlPr>
                                <a:rPr lang="zh-CN" altLang="en-US" i="1">
                                  <a:latin typeface="Cambria Math" panose="02040503050406030204" pitchFamily="18" charset="0"/>
                                </a:rPr>
                              </m:ctrlPr>
                            </m:mP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2</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3</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0">
                                        <a:latin typeface="Cambria Math" panose="02040503050406030204" pitchFamily="18" charset="0"/>
                                      </a:rPr>
                                      <m:t>3</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4</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0">
                                        <a:latin typeface="Cambria Math" panose="02040503050406030204" pitchFamily="18" charset="0"/>
                                      </a:rPr>
                                      <m:t>4</m:t>
                                    </m:r>
                                  </m:sub>
                                </m:sSub>
                              </m:e>
                            </m:mr>
                            <m:mr>
                              <m:e>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1</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𝜐</m:t>
                                    </m:r>
                                  </m:e>
                                  <m:sub>
                                    <m:r>
                                      <a:rPr lang="zh-CN" altLang="en-US" i="0">
                                        <a:latin typeface="Cambria Math" panose="02040503050406030204" pitchFamily="18" charset="0"/>
                                      </a:rPr>
                                      <m:t>1</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2</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𝜐</m:t>
                                    </m:r>
                                  </m:e>
                                  <m:sub>
                                    <m:r>
                                      <a:rPr lang="zh-CN" altLang="en-US" i="0">
                                        <a:latin typeface="Cambria Math" panose="02040503050406030204" pitchFamily="18" charset="0"/>
                                      </a:rPr>
                                      <m:t>2</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3</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𝜐</m:t>
                                    </m:r>
                                  </m:e>
                                  <m:sub>
                                    <m:r>
                                      <a:rPr lang="zh-CN" altLang="en-US" i="0">
                                        <a:latin typeface="Cambria Math" panose="02040503050406030204" pitchFamily="18" charset="0"/>
                                      </a:rPr>
                                      <m:t>3</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𝑠</m:t>
                                    </m:r>
                                  </m:e>
                                  <m:sub>
                                    <m:r>
                                      <a:rPr lang="zh-CN" altLang="en-US" i="0">
                                        <a:latin typeface="Cambria Math" panose="02040503050406030204" pitchFamily="18" charset="0"/>
                                      </a:rPr>
                                      <m:t>4</m:t>
                                    </m:r>
                                  </m:sub>
                                </m:sSub>
                                <m:sSub>
                                  <m:sSubPr>
                                    <m:ctrlPr>
                                      <a:rPr lang="zh-CN" altLang="en-US" i="1">
                                        <a:latin typeface="Cambria Math" panose="02040503050406030204" pitchFamily="18" charset="0"/>
                                      </a:rPr>
                                    </m:ctrlPr>
                                  </m:sSubPr>
                                  <m:e>
                                    <m:r>
                                      <a:rPr lang="zh-CN" altLang="en-US" i="1">
                                        <a:latin typeface="Cambria Math" panose="02040503050406030204" pitchFamily="18" charset="0"/>
                                      </a:rPr>
                                      <m:t>𝜐</m:t>
                                    </m:r>
                                  </m:e>
                                  <m:sub>
                                    <m:r>
                                      <a:rPr lang="zh-CN" altLang="en-US" i="0">
                                        <a:latin typeface="Cambria Math" panose="02040503050406030204" pitchFamily="18" charset="0"/>
                                      </a:rPr>
                                      <m:t>4</m:t>
                                    </m:r>
                                  </m:sub>
                                </m:sSub>
                              </m:e>
                            </m:mr>
                          </m:m>
                        </m:e>
                      </m:d>
                    </m:oMath>
                  </m:oMathPara>
                </a14:m>
                <a:endParaRPr lang="zh-CN" altLang="en-US" dirty="0"/>
              </a:p>
            </p:txBody>
          </p:sp>
        </mc:Choice>
        <mc:Fallback xmlns="">
          <p:sp>
            <p:nvSpPr>
              <p:cNvPr id="29" name="矩形 28">
                <a:extLst>
                  <a:ext uri="{FF2B5EF4-FFF2-40B4-BE49-F238E27FC236}">
                    <a16:creationId xmlns:a16="http://schemas.microsoft.com/office/drawing/2014/main" id="{B3B2D241-932B-4872-99D9-3DA5E5C58588}"/>
                  </a:ext>
                </a:extLst>
              </p:cNvPr>
              <p:cNvSpPr>
                <a:spLocks noRot="1" noChangeAspect="1" noMove="1" noResize="1" noEditPoints="1" noAdjustHandles="1" noChangeArrowheads="1" noChangeShapeType="1" noTextEdit="1"/>
              </p:cNvSpPr>
              <p:nvPr/>
            </p:nvSpPr>
            <p:spPr>
              <a:xfrm>
                <a:off x="830151" y="4965769"/>
                <a:ext cx="7394693" cy="620363"/>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矩形 29">
                <a:extLst>
                  <a:ext uri="{FF2B5EF4-FFF2-40B4-BE49-F238E27FC236}">
                    <a16:creationId xmlns:a16="http://schemas.microsoft.com/office/drawing/2014/main" id="{019ED228-D316-42C3-A425-C620A2783A2D}"/>
                  </a:ext>
                </a:extLst>
              </p:cNvPr>
              <p:cNvSpPr/>
              <p:nvPr/>
            </p:nvSpPr>
            <p:spPr>
              <a:xfrm>
                <a:off x="830151" y="3794919"/>
                <a:ext cx="5438284" cy="369332"/>
              </a:xfrm>
              <a:prstGeom prst="rect">
                <a:avLst/>
              </a:prstGeom>
            </p:spPr>
            <p:txBody>
              <a:bodyPr wrap="none" anchor="ctr">
                <a:noAutofit/>
              </a:bodyPr>
              <a:lstStyle/>
              <a:p>
                <a14:m>
                  <m:oMath xmlns:m="http://schemas.openxmlformats.org/officeDocument/2006/math">
                    <m:r>
                      <a:rPr lang="en-US" altLang="zh-CN" i="1">
                        <a:latin typeface="Cambria Math" panose="02040503050406030204" pitchFamily="18" charset="0"/>
                        <a:cs typeface="Times New Roman" panose="02020603050405020304" pitchFamily="18" charset="0"/>
                      </a:rPr>
                      <m:t>𝑢</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𝑇𝑐𝑜𝑠</m:t>
                    </m:r>
                    <m:r>
                      <a:rPr lang="en-US" altLang="zh-CN" i="1">
                        <a:latin typeface="Cambria Math" panose="02040503050406030204" pitchFamily="18" charset="0"/>
                        <a:cs typeface="Times New Roman" panose="02020603050405020304" pitchFamily="18" charset="0"/>
                      </a:rPr>
                      <m:t>𝜑</m:t>
                    </m:r>
                  </m:oMath>
                </a14:m>
                <a:r>
                  <a:rPr lang="zh-CN" altLang="zh-CN" dirty="0">
                    <a:cs typeface="Times New Roman" panose="02020603050405020304" pitchFamily="18" charset="0"/>
                  </a:rPr>
                  <a:t>，</a:t>
                </a:r>
                <a14:m>
                  <m:oMath xmlns:m="http://schemas.openxmlformats.org/officeDocument/2006/math">
                    <m:r>
                      <a:rPr lang="en-US" altLang="zh-CN" i="1">
                        <a:latin typeface="Cambria Math" panose="02040503050406030204" pitchFamily="18" charset="0"/>
                        <a:cs typeface="Times New Roman" panose="02020603050405020304" pitchFamily="18" charset="0"/>
                      </a:rPr>
                      <m:t>𝜐</m:t>
                    </m:r>
                  </m:oMath>
                </a14:m>
                <a:r>
                  <a:rPr lang="en-US" altLang="zh-CN" dirty="0">
                    <a:effectLst/>
                    <a:latin typeface="微软雅黑" panose="020B0503020204020204" pitchFamily="34" charset="-122"/>
                    <a:cs typeface="Times New Roman" panose="02020603050405020304" pitchFamily="18" charset="0"/>
                  </a:rPr>
                  <a:t>=</a:t>
                </a:r>
                <a14:m>
                  <m:oMath xmlns:m="http://schemas.openxmlformats.org/officeDocument/2006/math">
                    <m:r>
                      <a:rPr lang="en-US" altLang="zh-CN" i="1">
                        <a:latin typeface="Cambria Math" panose="02040503050406030204" pitchFamily="18" charset="0"/>
                        <a:cs typeface="Times New Roman" panose="02020603050405020304" pitchFamily="18" charset="0"/>
                      </a:rPr>
                      <m:t> </m:t>
                    </m:r>
                    <m:r>
                      <a:rPr lang="en-US" altLang="zh-CN" i="1">
                        <a:latin typeface="Cambria Math" panose="02040503050406030204" pitchFamily="18" charset="0"/>
                        <a:cs typeface="Times New Roman" panose="02020603050405020304" pitchFamily="18" charset="0"/>
                      </a:rPr>
                      <m:t>𝑇𝑠𝑖𝑛</m:t>
                    </m:r>
                    <m:r>
                      <a:rPr lang="en-US" altLang="zh-CN" i="1">
                        <a:latin typeface="Cambria Math" panose="02040503050406030204" pitchFamily="18" charset="0"/>
                        <a:cs typeface="Times New Roman" panose="02020603050405020304" pitchFamily="18" charset="0"/>
                      </a:rPr>
                      <m:t>𝜑</m:t>
                    </m:r>
                  </m:oMath>
                </a14:m>
                <a:r>
                  <a:rPr lang="zh-CN" altLang="zh-CN" dirty="0">
                    <a:cs typeface="Times New Roman" panose="02020603050405020304" pitchFamily="18" charset="0"/>
                  </a:rPr>
                  <a:t>。</a:t>
                </a:r>
                <a:r>
                  <a:rPr lang="en-US" altLang="zh-CN" dirty="0">
                    <a:cs typeface="Times New Roman" panose="02020603050405020304" pitchFamily="18" charset="0"/>
                  </a:rPr>
                  <a:t>	</a:t>
                </a:r>
                <a14:m>
                  <m:oMath xmlns:m="http://schemas.openxmlformats.org/officeDocument/2006/math">
                    <m:r>
                      <a:rPr lang="en-US" altLang="zh-CN" i="1">
                        <a:latin typeface="Cambria Math" panose="02040503050406030204" pitchFamily="18" charset="0"/>
                        <a:cs typeface="Times New Roman" panose="02020603050405020304" pitchFamily="18" charset="0"/>
                      </a:rPr>
                      <m:t>𝜃</m:t>
                    </m:r>
                  </m:oMath>
                </a14:m>
                <a:r>
                  <a:rPr lang="de-DE" altLang="zh-CN" i="1" dirty="0">
                    <a:effectLst/>
                    <a:latin typeface="微软雅黑" panose="020B0503020204020204" pitchFamily="34" charset="-122"/>
                    <a:cs typeface="Times New Roman" panose="02020603050405020304" pitchFamily="18" charset="0"/>
                  </a:rPr>
                  <a:t>=</a:t>
                </a:r>
                <a:r>
                  <a:rPr lang="zh-CN" altLang="zh-CN" i="1" dirty="0">
                    <a:cs typeface="Times New Roman" panose="02020603050405020304" pitchFamily="18" charset="0"/>
                  </a:rPr>
                  <a:t>（</a:t>
                </a:r>
                <a14:m>
                  <m:oMath xmlns:m="http://schemas.openxmlformats.org/officeDocument/2006/math">
                    <m:r>
                      <a:rPr lang="en-US" altLang="zh-CN" i="1">
                        <a:latin typeface="Cambria Math" panose="02040503050406030204" pitchFamily="18" charset="0"/>
                        <a:cs typeface="Times New Roman" panose="02020603050405020304" pitchFamily="18" charset="0"/>
                      </a:rPr>
                      <m:t>𝑢</m:t>
                    </m:r>
                    <m:r>
                      <a:rPr lang="de-DE"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𝑖</m:t>
                    </m:r>
                    <m:r>
                      <a:rPr lang="en-US" altLang="zh-CN" i="1">
                        <a:latin typeface="Cambria Math" panose="02040503050406030204" pitchFamily="18" charset="0"/>
                        <a:cs typeface="Times New Roman" panose="02020603050405020304" pitchFamily="18" charset="0"/>
                      </a:rPr>
                      <m:t>𝜐</m:t>
                    </m:r>
                    <m:r>
                      <a:rPr lang="zh-CN" altLang="zh-CN" i="1">
                        <a:latin typeface="Cambria Math" panose="02040503050406030204" pitchFamily="18" charset="0"/>
                        <a:cs typeface="Times New Roman" panose="02020603050405020304" pitchFamily="18" charset="0"/>
                      </a:rPr>
                      <m:t>）</m:t>
                    </m:r>
                    <m:r>
                      <a:rPr lang="de-DE" altLang="zh-CN" i="1">
                        <a:latin typeface="Cambria Math" panose="02040503050406030204" pitchFamily="18" charset="0"/>
                        <a:cs typeface="Times New Roman" panose="02020603050405020304" pitchFamily="18" charset="0"/>
                      </a:rPr>
                      <m:t>𝑒𝑥𝑝</m:t>
                    </m:r>
                    <m:r>
                      <a:rPr lang="zh-CN" altLang="zh-CN" i="1">
                        <a:latin typeface="Cambria Math" panose="02040503050406030204" pitchFamily="18" charset="0"/>
                        <a:cs typeface="Times New Roman" panose="02020603050405020304" pitchFamily="18" charset="0"/>
                      </a:rPr>
                      <m:t>（</m:t>
                    </m:r>
                    <m:r>
                      <a:rPr lang="de-DE" altLang="zh-CN" i="1">
                        <a:latin typeface="Cambria Math" panose="02040503050406030204" pitchFamily="18" charset="0"/>
                        <a:cs typeface="Times New Roman" panose="02020603050405020304" pitchFamily="18" charset="0"/>
                      </a:rPr>
                      <m:t>𝑖</m:t>
                    </m:r>
                    <m:r>
                      <a:rPr lang="en-US" altLang="zh-CN" i="1">
                        <a:latin typeface="Cambria Math" panose="02040503050406030204" pitchFamily="18" charset="0"/>
                        <a:cs typeface="Times New Roman" panose="02020603050405020304" pitchFamily="18" charset="0"/>
                      </a:rPr>
                      <m:t>𝜔</m:t>
                    </m:r>
                    <m:r>
                      <a:rPr lang="de-DE" altLang="zh-CN" i="1">
                        <a:latin typeface="Cambria Math" panose="02040503050406030204" pitchFamily="18" charset="0"/>
                        <a:cs typeface="Times New Roman" panose="02020603050405020304" pitchFamily="18" charset="0"/>
                      </a:rPr>
                      <m:t>𝑡</m:t>
                    </m:r>
                  </m:oMath>
                </a14:m>
                <a:r>
                  <a:rPr lang="zh-CN" altLang="zh-CN" i="1" dirty="0">
                    <a:cs typeface="Times New Roman" panose="02020603050405020304" pitchFamily="18" charset="0"/>
                  </a:rPr>
                  <a:t>）</a:t>
                </a:r>
                <a:endParaRPr lang="zh-CN" altLang="en-US" dirty="0"/>
              </a:p>
            </p:txBody>
          </p:sp>
        </mc:Choice>
        <mc:Fallback xmlns="">
          <p:sp>
            <p:nvSpPr>
              <p:cNvPr id="30" name="矩形 29">
                <a:extLst>
                  <a:ext uri="{FF2B5EF4-FFF2-40B4-BE49-F238E27FC236}">
                    <a16:creationId xmlns:a16="http://schemas.microsoft.com/office/drawing/2014/main" id="{019ED228-D316-42C3-A425-C620A2783A2D}"/>
                  </a:ext>
                </a:extLst>
              </p:cNvPr>
              <p:cNvSpPr>
                <a:spLocks noRot="1" noChangeAspect="1" noMove="1" noResize="1" noEditPoints="1" noAdjustHandles="1" noChangeArrowheads="1" noChangeShapeType="1" noTextEdit="1"/>
              </p:cNvSpPr>
              <p:nvPr/>
            </p:nvSpPr>
            <p:spPr>
              <a:xfrm>
                <a:off x="830151" y="3794919"/>
                <a:ext cx="5438284" cy="369332"/>
              </a:xfrm>
              <a:prstGeom prst="rect">
                <a:avLst/>
              </a:prstGeom>
              <a:blipFill>
                <a:blip r:embed="rId10"/>
                <a:stretch>
                  <a:fillRect t="-10000" r="-1233" b="-26667"/>
                </a:stretch>
              </a:blipFill>
            </p:spPr>
            <p:txBody>
              <a:bodyPr/>
              <a:lstStyle/>
              <a:p>
                <a:r>
                  <a:rPr lang="zh-CN" altLang="en-US">
                    <a:noFill/>
                  </a:rPr>
                  <a:t> </a:t>
                </a:r>
              </a:p>
            </p:txBody>
          </p:sp>
        </mc:Fallback>
      </mc:AlternateContent>
      <p:cxnSp>
        <p:nvCxnSpPr>
          <p:cNvPr id="31" name="直接连接符 30">
            <a:extLst>
              <a:ext uri="{FF2B5EF4-FFF2-40B4-BE49-F238E27FC236}">
                <a16:creationId xmlns:a16="http://schemas.microsoft.com/office/drawing/2014/main" id="{D7C08E57-B5CE-44D9-A6F9-A9DBE6400E85}"/>
              </a:ext>
            </a:extLst>
          </p:cNvPr>
          <p:cNvCxnSpPr>
            <a:cxnSpLocks/>
          </p:cNvCxnSpPr>
          <p:nvPr/>
        </p:nvCxnSpPr>
        <p:spPr>
          <a:xfrm>
            <a:off x="8283296" y="3050022"/>
            <a:ext cx="0" cy="2952000"/>
          </a:xfrm>
          <a:prstGeom prst="line">
            <a:avLst/>
          </a:prstGeom>
          <a:ln w="25400">
            <a:gradFill>
              <a:gsLst>
                <a:gs pos="0">
                  <a:schemeClr val="accent1">
                    <a:lumMod val="60000"/>
                    <a:lumOff val="40000"/>
                    <a:alpha val="0"/>
                  </a:schemeClr>
                </a:gs>
                <a:gs pos="52000">
                  <a:schemeClr val="accent1"/>
                </a:gs>
                <a:gs pos="100000">
                  <a:schemeClr val="accent1">
                    <a:lumMod val="60000"/>
                    <a:lumOff val="40000"/>
                    <a:alpha val="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2" name="PA-文本框 27">
            <a:extLst>
              <a:ext uri="{FF2B5EF4-FFF2-40B4-BE49-F238E27FC236}">
                <a16:creationId xmlns:a16="http://schemas.microsoft.com/office/drawing/2014/main" id="{C3CE38CD-CD5A-4E4E-9EFE-F27F9AE6DD54}"/>
              </a:ext>
            </a:extLst>
          </p:cNvPr>
          <p:cNvSpPr txBox="1"/>
          <p:nvPr>
            <p:custDataLst>
              <p:tags r:id="rId1"/>
            </p:custDataLst>
          </p:nvPr>
        </p:nvSpPr>
        <p:spPr>
          <a:xfrm>
            <a:off x="10484194" y="5200342"/>
            <a:ext cx="859888" cy="954081"/>
          </a:xfrm>
          <a:custGeom>
            <a:avLst/>
            <a:gdLst/>
            <a:ahLst/>
            <a:cxnLst/>
            <a:rect l="l" t="t" r="r" b="b"/>
            <a:pathLst>
              <a:path w="859888" h="954081">
                <a:moveTo>
                  <a:pt x="543887" y="0"/>
                </a:moveTo>
                <a:lnTo>
                  <a:pt x="859888" y="0"/>
                </a:lnTo>
                <a:lnTo>
                  <a:pt x="859888" y="297771"/>
                </a:lnTo>
                <a:cubicBezTo>
                  <a:pt x="859888" y="441592"/>
                  <a:pt x="833048" y="574272"/>
                  <a:pt x="779369" y="695811"/>
                </a:cubicBezTo>
                <a:cubicBezTo>
                  <a:pt x="725689" y="817350"/>
                  <a:pt x="649220" y="903440"/>
                  <a:pt x="549964" y="954081"/>
                </a:cubicBezTo>
                <a:lnTo>
                  <a:pt x="486156" y="850773"/>
                </a:lnTo>
                <a:cubicBezTo>
                  <a:pt x="642131" y="773799"/>
                  <a:pt x="720118" y="597567"/>
                  <a:pt x="720118" y="322079"/>
                </a:cubicBezTo>
                <a:lnTo>
                  <a:pt x="543887" y="322079"/>
                </a:lnTo>
                <a:close/>
                <a:moveTo>
                  <a:pt x="57731" y="0"/>
                </a:moveTo>
                <a:lnTo>
                  <a:pt x="373732" y="0"/>
                </a:lnTo>
                <a:lnTo>
                  <a:pt x="373732" y="297771"/>
                </a:lnTo>
                <a:cubicBezTo>
                  <a:pt x="373732" y="441592"/>
                  <a:pt x="346892" y="574272"/>
                  <a:pt x="293213" y="695811"/>
                </a:cubicBezTo>
                <a:cubicBezTo>
                  <a:pt x="239533" y="817350"/>
                  <a:pt x="163065" y="903440"/>
                  <a:pt x="63808" y="954081"/>
                </a:cubicBezTo>
                <a:lnTo>
                  <a:pt x="0" y="850773"/>
                </a:lnTo>
                <a:cubicBezTo>
                  <a:pt x="155975" y="773799"/>
                  <a:pt x="233962" y="597567"/>
                  <a:pt x="233962" y="322079"/>
                </a:cubicBezTo>
                <a:lnTo>
                  <a:pt x="57731" y="322079"/>
                </a:lnTo>
                <a:close/>
              </a:path>
            </a:pathLst>
          </a:custGeom>
          <a:gradFill flip="none" rotWithShape="1">
            <a:gsLst>
              <a:gs pos="34000">
                <a:schemeClr val="accent2">
                  <a:lumMod val="75000"/>
                </a:schemeClr>
              </a:gs>
              <a:gs pos="98000">
                <a:schemeClr val="accent1">
                  <a:lumMod val="75000"/>
                </a:schemeClr>
              </a:gs>
            </a:gsLst>
            <a:lin ang="2700000" scaled="1"/>
            <a:tileRect/>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sz="23900" dirty="0">
              <a:gradFill flip="none" rotWithShape="1">
                <a:gsLst>
                  <a:gs pos="23000">
                    <a:schemeClr val="accent2">
                      <a:lumMod val="75000"/>
                    </a:schemeClr>
                  </a:gs>
                  <a:gs pos="49000">
                    <a:schemeClr val="accent1">
                      <a:lumMod val="50000"/>
                    </a:schemeClr>
                  </a:gs>
                </a:gsLst>
                <a:lin ang="2700000" scaled="1"/>
                <a:tileRect/>
              </a:gra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87153262"/>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4C331329-6D25-435D-8D81-EEEF00A939B6}"/>
              </a:ext>
            </a:extLst>
          </p:cNvPr>
          <p:cNvSpPr/>
          <p:nvPr/>
        </p:nvSpPr>
        <p:spPr>
          <a:xfrm>
            <a:off x="4962920" y="1922050"/>
            <a:ext cx="817428" cy="25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矩形 31"/>
          <p:cNvSpPr/>
          <p:nvPr/>
        </p:nvSpPr>
        <p:spPr>
          <a:xfrm>
            <a:off x="-44910" y="0"/>
            <a:ext cx="4191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9600" dirty="0">
              <a:solidFill>
                <a:schemeClr val="bg1"/>
              </a:solidFill>
              <a:latin typeface="微软雅黑" panose="020B0503020204020204" pitchFamily="34" charset="-122"/>
              <a:ea typeface="微软雅黑" panose="020B0503020204020204" pitchFamily="34" charset="-122"/>
              <a:cs typeface="Arial" pitchFamily="34" charset="0"/>
            </a:endParaRPr>
          </a:p>
        </p:txBody>
      </p:sp>
      <p:sp>
        <p:nvSpPr>
          <p:cNvPr id="6" name="矩形 5"/>
          <p:cNvSpPr/>
          <p:nvPr/>
        </p:nvSpPr>
        <p:spPr>
          <a:xfrm>
            <a:off x="682590" y="2182609"/>
            <a:ext cx="2736000" cy="1975566"/>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4" name="文本框 3"/>
          <p:cNvSpPr txBox="1"/>
          <p:nvPr/>
        </p:nvSpPr>
        <p:spPr>
          <a:xfrm>
            <a:off x="566829" y="2605275"/>
            <a:ext cx="2967522" cy="1015663"/>
          </a:xfrm>
          <a:prstGeom prst="rect">
            <a:avLst/>
          </a:prstGeom>
          <a:noFill/>
          <a:ln>
            <a:noFill/>
          </a:ln>
        </p:spPr>
        <p:txBody>
          <a:bodyPr wrap="square" rtlCol="0">
            <a:noAutofit/>
          </a:bodyPr>
          <a:lstStyle/>
          <a:p>
            <a:pPr algn="ctr"/>
            <a:r>
              <a:rPr lang="zh-CN" altLang="en-US" sz="6000" b="1" dirty="0">
                <a:solidFill>
                  <a:schemeClr val="bg1"/>
                </a:solidFill>
                <a:latin typeface="+mn-ea"/>
                <a:cs typeface="Arial" pitchFamily="34" charset="0"/>
              </a:rPr>
              <a:t>目录</a:t>
            </a:r>
          </a:p>
        </p:txBody>
      </p:sp>
      <p:sp>
        <p:nvSpPr>
          <p:cNvPr id="3" name="Freeform 5"/>
          <p:cNvSpPr>
            <a:spLocks noChangeAspect="1" noEditPoints="1"/>
          </p:cNvSpPr>
          <p:nvPr/>
        </p:nvSpPr>
        <p:spPr bwMode="auto">
          <a:xfrm>
            <a:off x="1343972" y="1403827"/>
            <a:ext cx="1451056" cy="1296000"/>
          </a:xfrm>
          <a:custGeom>
            <a:avLst/>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bg1"/>
          </a:solidFill>
          <a:ln>
            <a:solidFill>
              <a:schemeClr val="accent1"/>
            </a:solidFill>
          </a:ln>
        </p:spPr>
        <p:txBody>
          <a:bodyPr vert="horz" wrap="square" lIns="91440" tIns="45720" rIns="91440" bIns="45720" numCol="1" anchor="t" anchorCtr="0" compatLnSpc="1">
            <a:noAutofit/>
          </a:bodyPr>
          <a:lstStyle/>
          <a:p>
            <a:endParaRPr lang="zh-CN" altLang="en-US"/>
          </a:p>
        </p:txBody>
      </p:sp>
      <p:sp>
        <p:nvSpPr>
          <p:cNvPr id="17" name="矩形 16">
            <a:extLst>
              <a:ext uri="{FF2B5EF4-FFF2-40B4-BE49-F238E27FC236}">
                <a16:creationId xmlns:a16="http://schemas.microsoft.com/office/drawing/2014/main" id="{3C422BC3-DDF5-4AA1-A736-05F1AE590EED}"/>
              </a:ext>
            </a:extLst>
          </p:cNvPr>
          <p:cNvSpPr/>
          <p:nvPr/>
        </p:nvSpPr>
        <p:spPr>
          <a:xfrm>
            <a:off x="1241036" y="3525075"/>
            <a:ext cx="1598515" cy="400110"/>
          </a:xfrm>
          <a:prstGeom prst="rect">
            <a:avLst/>
          </a:prstGeom>
        </p:spPr>
        <p:txBody>
          <a:bodyPr wrap="none">
            <a:noAutofit/>
          </a:bodyPr>
          <a:lstStyle/>
          <a:p>
            <a:r>
              <a:rPr lang="en-US" altLang="zh-CN" sz="2000" dirty="0">
                <a:solidFill>
                  <a:schemeClr val="bg1"/>
                </a:solidFill>
              </a:rPr>
              <a:t>CONTENTS</a:t>
            </a:r>
          </a:p>
        </p:txBody>
      </p:sp>
      <p:sp>
        <p:nvSpPr>
          <p:cNvPr id="2" name="矩形 1">
            <a:extLst>
              <a:ext uri="{FF2B5EF4-FFF2-40B4-BE49-F238E27FC236}">
                <a16:creationId xmlns:a16="http://schemas.microsoft.com/office/drawing/2014/main" id="{037BC128-350F-4D07-BF60-573478AA3CAF}"/>
              </a:ext>
            </a:extLst>
          </p:cNvPr>
          <p:cNvSpPr/>
          <p:nvPr/>
        </p:nvSpPr>
        <p:spPr>
          <a:xfrm>
            <a:off x="5927558" y="1564520"/>
            <a:ext cx="902811" cy="523220"/>
          </a:xfrm>
          <a:prstGeom prst="rect">
            <a:avLst/>
          </a:prstGeom>
        </p:spPr>
        <p:txBody>
          <a:bodyPr wrap="none">
            <a:noAutofit/>
          </a:bodyPr>
          <a:lstStyle/>
          <a:p>
            <a:r>
              <a:rPr lang="zh-CN" altLang="en-US" sz="2800" b="1" dirty="0">
                <a:solidFill>
                  <a:schemeClr val="accent1"/>
                </a:solidFill>
                <a:latin typeface="+mn-ea"/>
              </a:rPr>
              <a:t>绪论</a:t>
            </a:r>
          </a:p>
        </p:txBody>
      </p:sp>
      <p:sp>
        <p:nvSpPr>
          <p:cNvPr id="5" name="矩形 4">
            <a:extLst>
              <a:ext uri="{FF2B5EF4-FFF2-40B4-BE49-F238E27FC236}">
                <a16:creationId xmlns:a16="http://schemas.microsoft.com/office/drawing/2014/main" id="{95713C6D-75CE-45F6-8DAF-EEC6821AB2A0}"/>
              </a:ext>
            </a:extLst>
          </p:cNvPr>
          <p:cNvSpPr/>
          <p:nvPr/>
        </p:nvSpPr>
        <p:spPr>
          <a:xfrm>
            <a:off x="8819611" y="1555045"/>
            <a:ext cx="1980029" cy="523220"/>
          </a:xfrm>
          <a:prstGeom prst="rect">
            <a:avLst/>
          </a:prstGeom>
        </p:spPr>
        <p:txBody>
          <a:bodyPr wrap="none">
            <a:noAutofit/>
          </a:bodyPr>
          <a:lstStyle/>
          <a:p>
            <a:r>
              <a:rPr lang="zh-CN" altLang="en-US" sz="2800" b="1" dirty="0">
                <a:solidFill>
                  <a:schemeClr val="accent1"/>
                </a:solidFill>
                <a:latin typeface="+mn-ea"/>
              </a:rPr>
              <a:t>模型的建立</a:t>
            </a:r>
          </a:p>
        </p:txBody>
      </p:sp>
      <p:sp>
        <p:nvSpPr>
          <p:cNvPr id="7" name="矩形 6">
            <a:extLst>
              <a:ext uri="{FF2B5EF4-FFF2-40B4-BE49-F238E27FC236}">
                <a16:creationId xmlns:a16="http://schemas.microsoft.com/office/drawing/2014/main" id="{5EEF09F2-A51D-4BF7-B1A8-B62A8CE4D89C}"/>
              </a:ext>
            </a:extLst>
          </p:cNvPr>
          <p:cNvSpPr/>
          <p:nvPr/>
        </p:nvSpPr>
        <p:spPr>
          <a:xfrm>
            <a:off x="5927558" y="3247982"/>
            <a:ext cx="2339102" cy="523220"/>
          </a:xfrm>
          <a:prstGeom prst="rect">
            <a:avLst/>
          </a:prstGeom>
        </p:spPr>
        <p:txBody>
          <a:bodyPr wrap="none">
            <a:noAutofit/>
          </a:bodyPr>
          <a:lstStyle/>
          <a:p>
            <a:r>
              <a:rPr lang="zh-CN" altLang="en-US" sz="2800" b="1" dirty="0">
                <a:solidFill>
                  <a:schemeClr val="accent1"/>
                </a:solidFill>
                <a:latin typeface="+mn-ea"/>
              </a:rPr>
              <a:t>研究特性分析</a:t>
            </a:r>
          </a:p>
        </p:txBody>
      </p:sp>
      <p:sp>
        <p:nvSpPr>
          <p:cNvPr id="9" name="矩形 8">
            <a:extLst>
              <a:ext uri="{FF2B5EF4-FFF2-40B4-BE49-F238E27FC236}">
                <a16:creationId xmlns:a16="http://schemas.microsoft.com/office/drawing/2014/main" id="{3EEAF473-1845-4AA8-8D74-3E009BBE935B}"/>
              </a:ext>
            </a:extLst>
          </p:cNvPr>
          <p:cNvSpPr/>
          <p:nvPr/>
        </p:nvSpPr>
        <p:spPr>
          <a:xfrm>
            <a:off x="8819611" y="4930758"/>
            <a:ext cx="902811" cy="523220"/>
          </a:xfrm>
          <a:prstGeom prst="rect">
            <a:avLst/>
          </a:prstGeom>
        </p:spPr>
        <p:txBody>
          <a:bodyPr wrap="none">
            <a:noAutofit/>
          </a:bodyPr>
          <a:lstStyle/>
          <a:p>
            <a:r>
              <a:rPr lang="zh-CN" altLang="en-US" sz="2800" b="1" dirty="0">
                <a:solidFill>
                  <a:schemeClr val="accent1"/>
                </a:solidFill>
                <a:latin typeface="+mn-ea"/>
              </a:rPr>
              <a:t>总结</a:t>
            </a:r>
          </a:p>
        </p:txBody>
      </p:sp>
      <p:sp>
        <p:nvSpPr>
          <p:cNvPr id="29" name="菱形 14">
            <a:extLst>
              <a:ext uri="{FF2B5EF4-FFF2-40B4-BE49-F238E27FC236}">
                <a16:creationId xmlns:a16="http://schemas.microsoft.com/office/drawing/2014/main" id="{2F2C8F0A-96A6-4C2C-BFC6-7A48B3525D93}"/>
              </a:ext>
            </a:extLst>
          </p:cNvPr>
          <p:cNvSpPr/>
          <p:nvPr/>
        </p:nvSpPr>
        <p:spPr>
          <a:xfrm>
            <a:off x="4993634" y="1374506"/>
            <a:ext cx="756000" cy="756000"/>
          </a:xfrm>
          <a:custGeom>
            <a:avLst/>
            <a:gdLst>
              <a:gd name="connsiteX0" fmla="*/ 52694 w 981129"/>
              <a:gd name="connsiteY0" fmla="*/ 363286 h 981129"/>
              <a:gd name="connsiteX1" fmla="*/ 363286 w 981129"/>
              <a:gd name="connsiteY1" fmla="*/ 52694 h 981129"/>
              <a:gd name="connsiteX2" fmla="*/ 617844 w 981129"/>
              <a:gd name="connsiteY2" fmla="*/ 52694 h 981129"/>
              <a:gd name="connsiteX3" fmla="*/ 928436 w 981129"/>
              <a:gd name="connsiteY3" fmla="*/ 363286 h 981129"/>
              <a:gd name="connsiteX4" fmla="*/ 928436 w 981129"/>
              <a:gd name="connsiteY4" fmla="*/ 617844 h 981129"/>
              <a:gd name="connsiteX5" fmla="*/ 617844 w 981129"/>
              <a:gd name="connsiteY5" fmla="*/ 928436 h 981129"/>
              <a:gd name="connsiteX6" fmla="*/ 363286 w 981129"/>
              <a:gd name="connsiteY6" fmla="*/ 928436 h 981129"/>
              <a:gd name="connsiteX7" fmla="*/ 52694 w 981129"/>
              <a:gd name="connsiteY7" fmla="*/ 617844 h 981129"/>
              <a:gd name="connsiteX8" fmla="*/ 52694 w 981129"/>
              <a:gd name="connsiteY8" fmla="*/ 363286 h 98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29" h="981129">
                <a:moveTo>
                  <a:pt x="52694" y="363286"/>
                </a:moveTo>
                <a:lnTo>
                  <a:pt x="363286" y="52694"/>
                </a:lnTo>
                <a:cubicBezTo>
                  <a:pt x="433544" y="-17564"/>
                  <a:pt x="547586" y="-17564"/>
                  <a:pt x="617844" y="52694"/>
                </a:cubicBezTo>
                <a:lnTo>
                  <a:pt x="928436" y="363286"/>
                </a:lnTo>
                <a:cubicBezTo>
                  <a:pt x="998694" y="433544"/>
                  <a:pt x="998694" y="547586"/>
                  <a:pt x="928436" y="617844"/>
                </a:cubicBezTo>
                <a:lnTo>
                  <a:pt x="617844" y="928436"/>
                </a:lnTo>
                <a:cubicBezTo>
                  <a:pt x="547586" y="998694"/>
                  <a:pt x="433544" y="998694"/>
                  <a:pt x="363286" y="928436"/>
                </a:cubicBezTo>
                <a:lnTo>
                  <a:pt x="52694" y="617844"/>
                </a:lnTo>
                <a:cubicBezTo>
                  <a:pt x="-17564" y="547586"/>
                  <a:pt x="-17564" y="433544"/>
                  <a:pt x="52694" y="36328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矩形 29">
            <a:extLst>
              <a:ext uri="{FF2B5EF4-FFF2-40B4-BE49-F238E27FC236}">
                <a16:creationId xmlns:a16="http://schemas.microsoft.com/office/drawing/2014/main" id="{541A61C2-E26A-45EB-90CF-E7553D8ED52C}"/>
              </a:ext>
            </a:extLst>
          </p:cNvPr>
          <p:cNvSpPr/>
          <p:nvPr/>
        </p:nvSpPr>
        <p:spPr>
          <a:xfrm>
            <a:off x="5927558" y="1922050"/>
            <a:ext cx="1654620" cy="338554"/>
          </a:xfrm>
          <a:prstGeom prst="rect">
            <a:avLst/>
          </a:prstGeom>
        </p:spPr>
        <p:txBody>
          <a:bodyPr wrap="none">
            <a:noAutofit/>
          </a:bodyPr>
          <a:lstStyle/>
          <a:p>
            <a:r>
              <a:rPr lang="en-US" altLang="zh-CN" sz="1600" dirty="0">
                <a:solidFill>
                  <a:schemeClr val="bg1">
                    <a:lumMod val="65000"/>
                  </a:schemeClr>
                </a:solidFill>
              </a:rPr>
              <a:t>The introduction</a:t>
            </a:r>
            <a:endParaRPr lang="zh-CN" altLang="en-US" sz="1600" dirty="0">
              <a:solidFill>
                <a:schemeClr val="bg1">
                  <a:lumMod val="65000"/>
                </a:schemeClr>
              </a:solidFill>
            </a:endParaRPr>
          </a:p>
        </p:txBody>
      </p:sp>
      <p:sp>
        <p:nvSpPr>
          <p:cNvPr id="31" name="矩形 30">
            <a:extLst>
              <a:ext uri="{FF2B5EF4-FFF2-40B4-BE49-F238E27FC236}">
                <a16:creationId xmlns:a16="http://schemas.microsoft.com/office/drawing/2014/main" id="{66D58ACF-5674-4F46-A0B3-C74B5BD61D03}"/>
              </a:ext>
            </a:extLst>
          </p:cNvPr>
          <p:cNvSpPr/>
          <p:nvPr/>
        </p:nvSpPr>
        <p:spPr>
          <a:xfrm>
            <a:off x="8819611" y="1902158"/>
            <a:ext cx="2582758" cy="369332"/>
          </a:xfrm>
          <a:prstGeom prst="rect">
            <a:avLst/>
          </a:prstGeom>
        </p:spPr>
        <p:txBody>
          <a:bodyPr wrap="none">
            <a:noAutofit/>
          </a:bodyPr>
          <a:lstStyle/>
          <a:p>
            <a:r>
              <a:rPr lang="en-US" altLang="zh-CN" dirty="0">
                <a:solidFill>
                  <a:schemeClr val="bg1">
                    <a:lumMod val="65000"/>
                  </a:schemeClr>
                </a:solidFill>
              </a:rPr>
              <a:t>Establishment of model</a:t>
            </a:r>
            <a:endParaRPr lang="zh-CN" altLang="en-US" dirty="0">
              <a:solidFill>
                <a:schemeClr val="bg1">
                  <a:lumMod val="65000"/>
                </a:schemeClr>
              </a:solidFill>
            </a:endParaRPr>
          </a:p>
        </p:txBody>
      </p:sp>
      <p:sp>
        <p:nvSpPr>
          <p:cNvPr id="34" name="矩形 33">
            <a:extLst>
              <a:ext uri="{FF2B5EF4-FFF2-40B4-BE49-F238E27FC236}">
                <a16:creationId xmlns:a16="http://schemas.microsoft.com/office/drawing/2014/main" id="{4D83AC74-458D-409C-ABBB-6B3F79869592}"/>
              </a:ext>
            </a:extLst>
          </p:cNvPr>
          <p:cNvSpPr/>
          <p:nvPr/>
        </p:nvSpPr>
        <p:spPr>
          <a:xfrm>
            <a:off x="5927558" y="3591178"/>
            <a:ext cx="3942105" cy="369332"/>
          </a:xfrm>
          <a:prstGeom prst="rect">
            <a:avLst/>
          </a:prstGeom>
        </p:spPr>
        <p:txBody>
          <a:bodyPr wrap="none">
            <a:noAutofit/>
          </a:bodyPr>
          <a:lstStyle/>
          <a:p>
            <a:r>
              <a:rPr lang="en-US" altLang="zh-CN" dirty="0">
                <a:solidFill>
                  <a:schemeClr val="bg1">
                    <a:lumMod val="65000"/>
                  </a:schemeClr>
                </a:solidFill>
              </a:rPr>
              <a:t>Research and characteristic analysis</a:t>
            </a:r>
            <a:endParaRPr lang="zh-CN" altLang="en-US" dirty="0">
              <a:solidFill>
                <a:schemeClr val="bg1">
                  <a:lumMod val="65000"/>
                </a:schemeClr>
              </a:solidFill>
            </a:endParaRPr>
          </a:p>
        </p:txBody>
      </p:sp>
      <p:sp>
        <p:nvSpPr>
          <p:cNvPr id="8" name="矩形 7">
            <a:extLst>
              <a:ext uri="{FF2B5EF4-FFF2-40B4-BE49-F238E27FC236}">
                <a16:creationId xmlns:a16="http://schemas.microsoft.com/office/drawing/2014/main" id="{E4E5F4AA-0101-42E1-B0A8-8174B6251C94}"/>
              </a:ext>
            </a:extLst>
          </p:cNvPr>
          <p:cNvSpPr/>
          <p:nvPr/>
        </p:nvSpPr>
        <p:spPr>
          <a:xfrm>
            <a:off x="5927558" y="4911386"/>
            <a:ext cx="1620957" cy="523220"/>
          </a:xfrm>
          <a:prstGeom prst="rect">
            <a:avLst/>
          </a:prstGeom>
        </p:spPr>
        <p:txBody>
          <a:bodyPr wrap="none">
            <a:noAutofit/>
          </a:bodyPr>
          <a:lstStyle/>
          <a:p>
            <a:r>
              <a:rPr lang="zh-CN" altLang="en-US" sz="2800" b="1" dirty="0">
                <a:solidFill>
                  <a:schemeClr val="accent1"/>
                </a:solidFill>
                <a:latin typeface="+mn-ea"/>
              </a:rPr>
              <a:t>策略分析</a:t>
            </a:r>
          </a:p>
        </p:txBody>
      </p:sp>
      <p:sp>
        <p:nvSpPr>
          <p:cNvPr id="37" name="矩形 36">
            <a:extLst>
              <a:ext uri="{FF2B5EF4-FFF2-40B4-BE49-F238E27FC236}">
                <a16:creationId xmlns:a16="http://schemas.microsoft.com/office/drawing/2014/main" id="{1A52A139-4087-476E-8001-9C449EE778D4}"/>
              </a:ext>
            </a:extLst>
          </p:cNvPr>
          <p:cNvSpPr/>
          <p:nvPr/>
        </p:nvSpPr>
        <p:spPr>
          <a:xfrm>
            <a:off x="5927558" y="5258426"/>
            <a:ext cx="1941557" cy="369332"/>
          </a:xfrm>
          <a:prstGeom prst="rect">
            <a:avLst/>
          </a:prstGeom>
        </p:spPr>
        <p:txBody>
          <a:bodyPr wrap="none">
            <a:noAutofit/>
          </a:bodyPr>
          <a:lstStyle/>
          <a:p>
            <a:r>
              <a:rPr lang="en-US" altLang="zh-CN" dirty="0">
                <a:solidFill>
                  <a:schemeClr val="bg1">
                    <a:lumMod val="65000"/>
                  </a:schemeClr>
                </a:solidFill>
              </a:rPr>
              <a:t>Strategy analysis</a:t>
            </a:r>
            <a:endParaRPr lang="zh-CN" altLang="en-US" dirty="0">
              <a:solidFill>
                <a:schemeClr val="bg1">
                  <a:lumMod val="65000"/>
                </a:schemeClr>
              </a:solidFill>
            </a:endParaRPr>
          </a:p>
        </p:txBody>
      </p:sp>
      <p:sp>
        <p:nvSpPr>
          <p:cNvPr id="38" name="矩形 37">
            <a:extLst>
              <a:ext uri="{FF2B5EF4-FFF2-40B4-BE49-F238E27FC236}">
                <a16:creationId xmlns:a16="http://schemas.microsoft.com/office/drawing/2014/main" id="{C7D5E18F-8403-49C3-8344-B873D44895D2}"/>
              </a:ext>
            </a:extLst>
          </p:cNvPr>
          <p:cNvSpPr/>
          <p:nvPr/>
        </p:nvSpPr>
        <p:spPr>
          <a:xfrm>
            <a:off x="8819611" y="5258099"/>
            <a:ext cx="2467342" cy="369332"/>
          </a:xfrm>
          <a:prstGeom prst="rect">
            <a:avLst/>
          </a:prstGeom>
        </p:spPr>
        <p:txBody>
          <a:bodyPr wrap="none">
            <a:noAutofit/>
          </a:bodyPr>
          <a:lstStyle/>
          <a:p>
            <a:r>
              <a:rPr lang="en-US" altLang="zh-CN" dirty="0">
                <a:solidFill>
                  <a:schemeClr val="bg1">
                    <a:lumMod val="65000"/>
                  </a:schemeClr>
                </a:solidFill>
              </a:rPr>
              <a:t>Summary of the paper</a:t>
            </a:r>
            <a:endParaRPr lang="zh-CN" altLang="en-US" dirty="0">
              <a:solidFill>
                <a:schemeClr val="bg1">
                  <a:lumMod val="65000"/>
                </a:schemeClr>
              </a:solidFill>
            </a:endParaRPr>
          </a:p>
        </p:txBody>
      </p:sp>
      <p:sp>
        <p:nvSpPr>
          <p:cNvPr id="39" name="矩形 38">
            <a:extLst>
              <a:ext uri="{FF2B5EF4-FFF2-40B4-BE49-F238E27FC236}">
                <a16:creationId xmlns:a16="http://schemas.microsoft.com/office/drawing/2014/main" id="{65AF665B-C111-47C6-8E5B-75F931180EA6}"/>
              </a:ext>
            </a:extLst>
          </p:cNvPr>
          <p:cNvSpPr/>
          <p:nvPr/>
        </p:nvSpPr>
        <p:spPr>
          <a:xfrm>
            <a:off x="7971469" y="1922050"/>
            <a:ext cx="817428" cy="25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菱形 14">
            <a:extLst>
              <a:ext uri="{FF2B5EF4-FFF2-40B4-BE49-F238E27FC236}">
                <a16:creationId xmlns:a16="http://schemas.microsoft.com/office/drawing/2014/main" id="{D16197C3-B867-464E-995C-3D2EA99B303D}"/>
              </a:ext>
            </a:extLst>
          </p:cNvPr>
          <p:cNvSpPr/>
          <p:nvPr/>
        </p:nvSpPr>
        <p:spPr>
          <a:xfrm>
            <a:off x="8002183" y="1374506"/>
            <a:ext cx="756000" cy="756000"/>
          </a:xfrm>
          <a:custGeom>
            <a:avLst/>
            <a:gdLst>
              <a:gd name="connsiteX0" fmla="*/ 52694 w 981129"/>
              <a:gd name="connsiteY0" fmla="*/ 363286 h 981129"/>
              <a:gd name="connsiteX1" fmla="*/ 363286 w 981129"/>
              <a:gd name="connsiteY1" fmla="*/ 52694 h 981129"/>
              <a:gd name="connsiteX2" fmla="*/ 617844 w 981129"/>
              <a:gd name="connsiteY2" fmla="*/ 52694 h 981129"/>
              <a:gd name="connsiteX3" fmla="*/ 928436 w 981129"/>
              <a:gd name="connsiteY3" fmla="*/ 363286 h 981129"/>
              <a:gd name="connsiteX4" fmla="*/ 928436 w 981129"/>
              <a:gd name="connsiteY4" fmla="*/ 617844 h 981129"/>
              <a:gd name="connsiteX5" fmla="*/ 617844 w 981129"/>
              <a:gd name="connsiteY5" fmla="*/ 928436 h 981129"/>
              <a:gd name="connsiteX6" fmla="*/ 363286 w 981129"/>
              <a:gd name="connsiteY6" fmla="*/ 928436 h 981129"/>
              <a:gd name="connsiteX7" fmla="*/ 52694 w 981129"/>
              <a:gd name="connsiteY7" fmla="*/ 617844 h 981129"/>
              <a:gd name="connsiteX8" fmla="*/ 52694 w 981129"/>
              <a:gd name="connsiteY8" fmla="*/ 363286 h 98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29" h="981129">
                <a:moveTo>
                  <a:pt x="52694" y="363286"/>
                </a:moveTo>
                <a:lnTo>
                  <a:pt x="363286" y="52694"/>
                </a:lnTo>
                <a:cubicBezTo>
                  <a:pt x="433544" y="-17564"/>
                  <a:pt x="547586" y="-17564"/>
                  <a:pt x="617844" y="52694"/>
                </a:cubicBezTo>
                <a:lnTo>
                  <a:pt x="928436" y="363286"/>
                </a:lnTo>
                <a:cubicBezTo>
                  <a:pt x="998694" y="433544"/>
                  <a:pt x="998694" y="547586"/>
                  <a:pt x="928436" y="617844"/>
                </a:cubicBezTo>
                <a:lnTo>
                  <a:pt x="617844" y="928436"/>
                </a:lnTo>
                <a:cubicBezTo>
                  <a:pt x="547586" y="998694"/>
                  <a:pt x="433544" y="998694"/>
                  <a:pt x="363286" y="928436"/>
                </a:cubicBezTo>
                <a:lnTo>
                  <a:pt x="52694" y="617844"/>
                </a:lnTo>
                <a:cubicBezTo>
                  <a:pt x="-17564" y="547586"/>
                  <a:pt x="-17564" y="433544"/>
                  <a:pt x="52694" y="36328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a:extLst>
              <a:ext uri="{FF2B5EF4-FFF2-40B4-BE49-F238E27FC236}">
                <a16:creationId xmlns:a16="http://schemas.microsoft.com/office/drawing/2014/main" id="{894E0237-729D-44A7-BA81-127F310989D8}"/>
              </a:ext>
            </a:extLst>
          </p:cNvPr>
          <p:cNvSpPr/>
          <p:nvPr/>
        </p:nvSpPr>
        <p:spPr>
          <a:xfrm>
            <a:off x="4962920" y="3610598"/>
            <a:ext cx="817428" cy="25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3" name="菱形 14">
            <a:extLst>
              <a:ext uri="{FF2B5EF4-FFF2-40B4-BE49-F238E27FC236}">
                <a16:creationId xmlns:a16="http://schemas.microsoft.com/office/drawing/2014/main" id="{EF4E9897-BC25-48B1-9B20-417DAAFD61D6}"/>
              </a:ext>
            </a:extLst>
          </p:cNvPr>
          <p:cNvSpPr/>
          <p:nvPr/>
        </p:nvSpPr>
        <p:spPr>
          <a:xfrm>
            <a:off x="4993634" y="3063054"/>
            <a:ext cx="756000" cy="756000"/>
          </a:xfrm>
          <a:custGeom>
            <a:avLst/>
            <a:gdLst>
              <a:gd name="connsiteX0" fmla="*/ 52694 w 981129"/>
              <a:gd name="connsiteY0" fmla="*/ 363286 h 981129"/>
              <a:gd name="connsiteX1" fmla="*/ 363286 w 981129"/>
              <a:gd name="connsiteY1" fmla="*/ 52694 h 981129"/>
              <a:gd name="connsiteX2" fmla="*/ 617844 w 981129"/>
              <a:gd name="connsiteY2" fmla="*/ 52694 h 981129"/>
              <a:gd name="connsiteX3" fmla="*/ 928436 w 981129"/>
              <a:gd name="connsiteY3" fmla="*/ 363286 h 981129"/>
              <a:gd name="connsiteX4" fmla="*/ 928436 w 981129"/>
              <a:gd name="connsiteY4" fmla="*/ 617844 h 981129"/>
              <a:gd name="connsiteX5" fmla="*/ 617844 w 981129"/>
              <a:gd name="connsiteY5" fmla="*/ 928436 h 981129"/>
              <a:gd name="connsiteX6" fmla="*/ 363286 w 981129"/>
              <a:gd name="connsiteY6" fmla="*/ 928436 h 981129"/>
              <a:gd name="connsiteX7" fmla="*/ 52694 w 981129"/>
              <a:gd name="connsiteY7" fmla="*/ 617844 h 981129"/>
              <a:gd name="connsiteX8" fmla="*/ 52694 w 981129"/>
              <a:gd name="connsiteY8" fmla="*/ 363286 h 98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29" h="981129">
                <a:moveTo>
                  <a:pt x="52694" y="363286"/>
                </a:moveTo>
                <a:lnTo>
                  <a:pt x="363286" y="52694"/>
                </a:lnTo>
                <a:cubicBezTo>
                  <a:pt x="433544" y="-17564"/>
                  <a:pt x="547586" y="-17564"/>
                  <a:pt x="617844" y="52694"/>
                </a:cubicBezTo>
                <a:lnTo>
                  <a:pt x="928436" y="363286"/>
                </a:lnTo>
                <a:cubicBezTo>
                  <a:pt x="998694" y="433544"/>
                  <a:pt x="998694" y="547586"/>
                  <a:pt x="928436" y="617844"/>
                </a:cubicBezTo>
                <a:lnTo>
                  <a:pt x="617844" y="928436"/>
                </a:lnTo>
                <a:cubicBezTo>
                  <a:pt x="547586" y="998694"/>
                  <a:pt x="433544" y="998694"/>
                  <a:pt x="363286" y="928436"/>
                </a:cubicBezTo>
                <a:lnTo>
                  <a:pt x="52694" y="617844"/>
                </a:lnTo>
                <a:cubicBezTo>
                  <a:pt x="-17564" y="547586"/>
                  <a:pt x="-17564" y="433544"/>
                  <a:pt x="52694" y="36328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a:extLst>
              <a:ext uri="{FF2B5EF4-FFF2-40B4-BE49-F238E27FC236}">
                <a16:creationId xmlns:a16="http://schemas.microsoft.com/office/drawing/2014/main" id="{3E98FDC8-CBE5-4CD0-8D96-7EDFF4BE7970}"/>
              </a:ext>
            </a:extLst>
          </p:cNvPr>
          <p:cNvSpPr/>
          <p:nvPr/>
        </p:nvSpPr>
        <p:spPr>
          <a:xfrm>
            <a:off x="4962920" y="5297135"/>
            <a:ext cx="817428" cy="25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5" name="菱形 14">
            <a:extLst>
              <a:ext uri="{FF2B5EF4-FFF2-40B4-BE49-F238E27FC236}">
                <a16:creationId xmlns:a16="http://schemas.microsoft.com/office/drawing/2014/main" id="{A2A47F93-B83E-4A9D-9AFE-B68AAC2E0E3B}"/>
              </a:ext>
            </a:extLst>
          </p:cNvPr>
          <p:cNvSpPr/>
          <p:nvPr/>
        </p:nvSpPr>
        <p:spPr>
          <a:xfrm>
            <a:off x="4993634" y="4749591"/>
            <a:ext cx="756000" cy="756000"/>
          </a:xfrm>
          <a:custGeom>
            <a:avLst/>
            <a:gdLst>
              <a:gd name="connsiteX0" fmla="*/ 52694 w 981129"/>
              <a:gd name="connsiteY0" fmla="*/ 363286 h 981129"/>
              <a:gd name="connsiteX1" fmla="*/ 363286 w 981129"/>
              <a:gd name="connsiteY1" fmla="*/ 52694 h 981129"/>
              <a:gd name="connsiteX2" fmla="*/ 617844 w 981129"/>
              <a:gd name="connsiteY2" fmla="*/ 52694 h 981129"/>
              <a:gd name="connsiteX3" fmla="*/ 928436 w 981129"/>
              <a:gd name="connsiteY3" fmla="*/ 363286 h 981129"/>
              <a:gd name="connsiteX4" fmla="*/ 928436 w 981129"/>
              <a:gd name="connsiteY4" fmla="*/ 617844 h 981129"/>
              <a:gd name="connsiteX5" fmla="*/ 617844 w 981129"/>
              <a:gd name="connsiteY5" fmla="*/ 928436 h 981129"/>
              <a:gd name="connsiteX6" fmla="*/ 363286 w 981129"/>
              <a:gd name="connsiteY6" fmla="*/ 928436 h 981129"/>
              <a:gd name="connsiteX7" fmla="*/ 52694 w 981129"/>
              <a:gd name="connsiteY7" fmla="*/ 617844 h 981129"/>
              <a:gd name="connsiteX8" fmla="*/ 52694 w 981129"/>
              <a:gd name="connsiteY8" fmla="*/ 363286 h 98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29" h="981129">
                <a:moveTo>
                  <a:pt x="52694" y="363286"/>
                </a:moveTo>
                <a:lnTo>
                  <a:pt x="363286" y="52694"/>
                </a:lnTo>
                <a:cubicBezTo>
                  <a:pt x="433544" y="-17564"/>
                  <a:pt x="547586" y="-17564"/>
                  <a:pt x="617844" y="52694"/>
                </a:cubicBezTo>
                <a:lnTo>
                  <a:pt x="928436" y="363286"/>
                </a:lnTo>
                <a:cubicBezTo>
                  <a:pt x="998694" y="433544"/>
                  <a:pt x="998694" y="547586"/>
                  <a:pt x="928436" y="617844"/>
                </a:cubicBezTo>
                <a:lnTo>
                  <a:pt x="617844" y="928436"/>
                </a:lnTo>
                <a:cubicBezTo>
                  <a:pt x="547586" y="998694"/>
                  <a:pt x="433544" y="998694"/>
                  <a:pt x="363286" y="928436"/>
                </a:cubicBezTo>
                <a:lnTo>
                  <a:pt x="52694" y="617844"/>
                </a:lnTo>
                <a:cubicBezTo>
                  <a:pt x="-17564" y="547586"/>
                  <a:pt x="-17564" y="433544"/>
                  <a:pt x="52694" y="36328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45">
            <a:extLst>
              <a:ext uri="{FF2B5EF4-FFF2-40B4-BE49-F238E27FC236}">
                <a16:creationId xmlns:a16="http://schemas.microsoft.com/office/drawing/2014/main" id="{19C27A9F-7BD5-426A-A7E9-28D984B71D40}"/>
              </a:ext>
            </a:extLst>
          </p:cNvPr>
          <p:cNvSpPr/>
          <p:nvPr/>
        </p:nvSpPr>
        <p:spPr>
          <a:xfrm>
            <a:off x="8016325" y="5279995"/>
            <a:ext cx="817428" cy="252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菱形 14">
            <a:extLst>
              <a:ext uri="{FF2B5EF4-FFF2-40B4-BE49-F238E27FC236}">
                <a16:creationId xmlns:a16="http://schemas.microsoft.com/office/drawing/2014/main" id="{DEC9FD73-42A1-41EB-843C-130229BA096B}"/>
              </a:ext>
            </a:extLst>
          </p:cNvPr>
          <p:cNvSpPr/>
          <p:nvPr/>
        </p:nvSpPr>
        <p:spPr>
          <a:xfrm>
            <a:off x="8047039" y="4732451"/>
            <a:ext cx="756000" cy="756000"/>
          </a:xfrm>
          <a:custGeom>
            <a:avLst/>
            <a:gdLst>
              <a:gd name="connsiteX0" fmla="*/ 52694 w 981129"/>
              <a:gd name="connsiteY0" fmla="*/ 363286 h 981129"/>
              <a:gd name="connsiteX1" fmla="*/ 363286 w 981129"/>
              <a:gd name="connsiteY1" fmla="*/ 52694 h 981129"/>
              <a:gd name="connsiteX2" fmla="*/ 617844 w 981129"/>
              <a:gd name="connsiteY2" fmla="*/ 52694 h 981129"/>
              <a:gd name="connsiteX3" fmla="*/ 928436 w 981129"/>
              <a:gd name="connsiteY3" fmla="*/ 363286 h 981129"/>
              <a:gd name="connsiteX4" fmla="*/ 928436 w 981129"/>
              <a:gd name="connsiteY4" fmla="*/ 617844 h 981129"/>
              <a:gd name="connsiteX5" fmla="*/ 617844 w 981129"/>
              <a:gd name="connsiteY5" fmla="*/ 928436 h 981129"/>
              <a:gd name="connsiteX6" fmla="*/ 363286 w 981129"/>
              <a:gd name="connsiteY6" fmla="*/ 928436 h 981129"/>
              <a:gd name="connsiteX7" fmla="*/ 52694 w 981129"/>
              <a:gd name="connsiteY7" fmla="*/ 617844 h 981129"/>
              <a:gd name="connsiteX8" fmla="*/ 52694 w 981129"/>
              <a:gd name="connsiteY8" fmla="*/ 363286 h 98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1129" h="981129">
                <a:moveTo>
                  <a:pt x="52694" y="363286"/>
                </a:moveTo>
                <a:lnTo>
                  <a:pt x="363286" y="52694"/>
                </a:lnTo>
                <a:cubicBezTo>
                  <a:pt x="433544" y="-17564"/>
                  <a:pt x="547586" y="-17564"/>
                  <a:pt x="617844" y="52694"/>
                </a:cubicBezTo>
                <a:lnTo>
                  <a:pt x="928436" y="363286"/>
                </a:lnTo>
                <a:cubicBezTo>
                  <a:pt x="998694" y="433544"/>
                  <a:pt x="998694" y="547586"/>
                  <a:pt x="928436" y="617844"/>
                </a:cubicBezTo>
                <a:lnTo>
                  <a:pt x="617844" y="928436"/>
                </a:lnTo>
                <a:cubicBezTo>
                  <a:pt x="547586" y="998694"/>
                  <a:pt x="433544" y="998694"/>
                  <a:pt x="363286" y="928436"/>
                </a:cubicBezTo>
                <a:lnTo>
                  <a:pt x="52694" y="617844"/>
                </a:lnTo>
                <a:cubicBezTo>
                  <a:pt x="-17564" y="547586"/>
                  <a:pt x="-17564" y="433544"/>
                  <a:pt x="52694" y="363286"/>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05</a:t>
            </a:r>
            <a:endParaRPr lang="zh-CN" altLang="en-US" sz="32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975630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4305987" cy="461665"/>
          </a:xfrm>
          <a:prstGeom prst="rect">
            <a:avLst/>
          </a:prstGeom>
          <a:noFill/>
        </p:spPr>
        <p:txBody>
          <a:bodyPr wrap="none" rtlCol="0">
            <a:noAutofit/>
          </a:bodyPr>
          <a:lstStyle/>
          <a:p>
            <a:r>
              <a:rPr lang="en-US" altLang="zh-CN" sz="2400" b="1" dirty="0">
                <a:solidFill>
                  <a:schemeClr val="accent1"/>
                </a:solidFill>
              </a:rPr>
              <a:t>02 </a:t>
            </a:r>
            <a:r>
              <a:rPr lang="zh-CN" altLang="en-US" sz="2400" b="1" dirty="0">
                <a:solidFill>
                  <a:schemeClr val="accent1"/>
                </a:solidFill>
              </a:rPr>
              <a:t>建立研究模型：有限元模型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1FADD132-DB0E-4F27-8072-34488A45D40A}"/>
              </a:ext>
            </a:extLst>
          </p:cNvPr>
          <p:cNvSpPr/>
          <p:nvPr/>
        </p:nvSpPr>
        <p:spPr>
          <a:xfrm>
            <a:off x="863954" y="2380545"/>
            <a:ext cx="4773634" cy="777008"/>
          </a:xfrm>
          <a:prstGeom prst="rect">
            <a:avLst/>
          </a:prstGeom>
        </p:spPr>
        <p:txBody>
          <a:bodyPr wrap="square">
            <a:noAutofit/>
          </a:bodyPr>
          <a:lstStyle/>
          <a:p>
            <a:pPr algn="just">
              <a:lnSpc>
                <a:spcPct val="130000"/>
              </a:lnSpc>
            </a:pPr>
            <a:r>
              <a:rPr lang="zh-CN" altLang="en-US" dirty="0">
                <a:solidFill>
                  <a:schemeClr val="accent2">
                    <a:lumMod val="50000"/>
                  </a:schemeClr>
                </a:solidFill>
                <a:latin typeface="+mn-ea"/>
              </a:rPr>
              <a:t>华中大，位于湖北省武汉市，中华人民共和国教育部直属位列国家“双一流”计划。</a:t>
            </a:r>
            <a:endParaRPr lang="zh-CN" altLang="en-US" dirty="0">
              <a:solidFill>
                <a:schemeClr val="accent2">
                  <a:lumMod val="50000"/>
                </a:schemeClr>
              </a:solidFill>
            </a:endParaRPr>
          </a:p>
        </p:txBody>
      </p:sp>
      <p:sp>
        <p:nvSpPr>
          <p:cNvPr id="18" name="矩形 17">
            <a:extLst>
              <a:ext uri="{FF2B5EF4-FFF2-40B4-BE49-F238E27FC236}">
                <a16:creationId xmlns:a16="http://schemas.microsoft.com/office/drawing/2014/main" id="{9286EC20-CAD0-45FC-A215-FDC0FF9DD38C}"/>
              </a:ext>
            </a:extLst>
          </p:cNvPr>
          <p:cNvSpPr/>
          <p:nvPr/>
        </p:nvSpPr>
        <p:spPr>
          <a:xfrm>
            <a:off x="695325" y="2094345"/>
            <a:ext cx="113633" cy="10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 name="文本框 18">
            <a:extLst>
              <a:ext uri="{FF2B5EF4-FFF2-40B4-BE49-F238E27FC236}">
                <a16:creationId xmlns:a16="http://schemas.microsoft.com/office/drawing/2014/main" id="{2F2A1A22-087B-4B42-8C12-8B4457E9492E}"/>
              </a:ext>
            </a:extLst>
          </p:cNvPr>
          <p:cNvSpPr txBox="1"/>
          <p:nvPr/>
        </p:nvSpPr>
        <p:spPr>
          <a:xfrm>
            <a:off x="863954" y="2011213"/>
            <a:ext cx="1587294" cy="461665"/>
          </a:xfrm>
          <a:prstGeom prst="rect">
            <a:avLst/>
          </a:prstGeom>
          <a:noFill/>
        </p:spPr>
        <p:txBody>
          <a:bodyPr wrap="none" rtlCol="0">
            <a:noAutofit/>
          </a:bodyPr>
          <a:lstStyle/>
          <a:p>
            <a:r>
              <a:rPr lang="zh-CN" altLang="en-US" sz="2400" b="1" dirty="0">
                <a:solidFill>
                  <a:schemeClr val="accent2">
                    <a:lumMod val="50000"/>
                  </a:schemeClr>
                </a:solidFill>
              </a:rPr>
              <a:t>模型算法</a:t>
            </a:r>
            <a:r>
              <a:rPr lang="en-US" altLang="zh-CN" sz="2400" b="1" dirty="0">
                <a:solidFill>
                  <a:schemeClr val="accent2">
                    <a:lumMod val="50000"/>
                  </a:schemeClr>
                </a:solidFill>
              </a:rPr>
              <a:t>1</a:t>
            </a:r>
            <a:endParaRPr lang="zh-CN" altLang="en-US" sz="2400" b="1" dirty="0">
              <a:solidFill>
                <a:schemeClr val="accent2">
                  <a:lumMod val="50000"/>
                </a:schemeClr>
              </a:solidFill>
            </a:endParaRPr>
          </a:p>
        </p:txBody>
      </p:sp>
      <p:sp>
        <p:nvSpPr>
          <p:cNvPr id="20" name="矩形 19">
            <a:extLst>
              <a:ext uri="{FF2B5EF4-FFF2-40B4-BE49-F238E27FC236}">
                <a16:creationId xmlns:a16="http://schemas.microsoft.com/office/drawing/2014/main" id="{3A400368-7C3E-4F8C-815C-C9D427898CE9}"/>
              </a:ext>
            </a:extLst>
          </p:cNvPr>
          <p:cNvSpPr/>
          <p:nvPr/>
        </p:nvSpPr>
        <p:spPr>
          <a:xfrm>
            <a:off x="863954" y="3833306"/>
            <a:ext cx="4773634" cy="777008"/>
          </a:xfrm>
          <a:prstGeom prst="rect">
            <a:avLst/>
          </a:prstGeom>
        </p:spPr>
        <p:txBody>
          <a:bodyPr wrap="square">
            <a:noAutofit/>
          </a:bodyPr>
          <a:lstStyle/>
          <a:p>
            <a:pPr algn="just">
              <a:lnSpc>
                <a:spcPct val="130000"/>
              </a:lnSpc>
            </a:pPr>
            <a:r>
              <a:rPr lang="zh-CN" altLang="en-US" dirty="0">
                <a:solidFill>
                  <a:schemeClr val="accent2">
                    <a:lumMod val="50000"/>
                  </a:schemeClr>
                </a:solidFill>
                <a:latin typeface="+mn-ea"/>
              </a:rPr>
              <a:t>华中大，位于湖北省武汉市，中华人民共和国教育部直属位列国家“双一流”计划。</a:t>
            </a:r>
            <a:endParaRPr lang="zh-CN" altLang="en-US" dirty="0">
              <a:solidFill>
                <a:schemeClr val="accent2">
                  <a:lumMod val="50000"/>
                </a:schemeClr>
              </a:solidFill>
            </a:endParaRPr>
          </a:p>
        </p:txBody>
      </p:sp>
      <p:sp>
        <p:nvSpPr>
          <p:cNvPr id="21" name="矩形 20">
            <a:extLst>
              <a:ext uri="{FF2B5EF4-FFF2-40B4-BE49-F238E27FC236}">
                <a16:creationId xmlns:a16="http://schemas.microsoft.com/office/drawing/2014/main" id="{21078D91-8990-4E64-B09A-AE206B03F921}"/>
              </a:ext>
            </a:extLst>
          </p:cNvPr>
          <p:cNvSpPr/>
          <p:nvPr/>
        </p:nvSpPr>
        <p:spPr>
          <a:xfrm>
            <a:off x="695325" y="3547106"/>
            <a:ext cx="113633" cy="10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 name="文本框 21">
            <a:extLst>
              <a:ext uri="{FF2B5EF4-FFF2-40B4-BE49-F238E27FC236}">
                <a16:creationId xmlns:a16="http://schemas.microsoft.com/office/drawing/2014/main" id="{D9213FD8-6BFC-402F-98AF-AA6FED994199}"/>
              </a:ext>
            </a:extLst>
          </p:cNvPr>
          <p:cNvSpPr txBox="1"/>
          <p:nvPr/>
        </p:nvSpPr>
        <p:spPr>
          <a:xfrm>
            <a:off x="863954" y="3463974"/>
            <a:ext cx="1587294" cy="461665"/>
          </a:xfrm>
          <a:prstGeom prst="rect">
            <a:avLst/>
          </a:prstGeom>
          <a:noFill/>
        </p:spPr>
        <p:txBody>
          <a:bodyPr wrap="none" rtlCol="0">
            <a:noAutofit/>
          </a:bodyPr>
          <a:lstStyle/>
          <a:p>
            <a:r>
              <a:rPr lang="zh-CN" altLang="en-US" sz="2400" b="1" dirty="0">
                <a:solidFill>
                  <a:schemeClr val="accent2">
                    <a:lumMod val="50000"/>
                  </a:schemeClr>
                </a:solidFill>
              </a:rPr>
              <a:t>模型算法</a:t>
            </a:r>
            <a:r>
              <a:rPr lang="en-US" altLang="zh-CN" sz="2400" b="1" dirty="0">
                <a:solidFill>
                  <a:schemeClr val="accent2">
                    <a:lumMod val="50000"/>
                  </a:schemeClr>
                </a:solidFill>
              </a:rPr>
              <a:t>1</a:t>
            </a:r>
            <a:endParaRPr lang="zh-CN" altLang="en-US" sz="2400" b="1" dirty="0">
              <a:solidFill>
                <a:schemeClr val="accent2">
                  <a:lumMod val="50000"/>
                </a:schemeClr>
              </a:solidFill>
            </a:endParaRPr>
          </a:p>
        </p:txBody>
      </p:sp>
      <p:sp>
        <p:nvSpPr>
          <p:cNvPr id="23" name="矩形 22">
            <a:extLst>
              <a:ext uri="{FF2B5EF4-FFF2-40B4-BE49-F238E27FC236}">
                <a16:creationId xmlns:a16="http://schemas.microsoft.com/office/drawing/2014/main" id="{BA9B6E1A-BD3B-4633-87FC-E9E39373A122}"/>
              </a:ext>
            </a:extLst>
          </p:cNvPr>
          <p:cNvSpPr/>
          <p:nvPr/>
        </p:nvSpPr>
        <p:spPr>
          <a:xfrm>
            <a:off x="863954" y="5287392"/>
            <a:ext cx="4773634" cy="777008"/>
          </a:xfrm>
          <a:prstGeom prst="rect">
            <a:avLst/>
          </a:prstGeom>
        </p:spPr>
        <p:txBody>
          <a:bodyPr wrap="square">
            <a:noAutofit/>
          </a:bodyPr>
          <a:lstStyle/>
          <a:p>
            <a:pPr algn="just">
              <a:lnSpc>
                <a:spcPct val="130000"/>
              </a:lnSpc>
            </a:pPr>
            <a:r>
              <a:rPr lang="zh-CN" altLang="en-US" dirty="0">
                <a:solidFill>
                  <a:schemeClr val="accent2">
                    <a:lumMod val="50000"/>
                  </a:schemeClr>
                </a:solidFill>
                <a:latin typeface="+mn-ea"/>
              </a:rPr>
              <a:t>华中大，位于湖北省武汉市，中华人民共和国教育部直属位列国家“双一流”计划。</a:t>
            </a:r>
            <a:endParaRPr lang="zh-CN" altLang="en-US" dirty="0">
              <a:solidFill>
                <a:schemeClr val="accent2">
                  <a:lumMod val="50000"/>
                </a:schemeClr>
              </a:solidFill>
            </a:endParaRPr>
          </a:p>
        </p:txBody>
      </p:sp>
      <p:sp>
        <p:nvSpPr>
          <p:cNvPr id="24" name="矩形 23">
            <a:extLst>
              <a:ext uri="{FF2B5EF4-FFF2-40B4-BE49-F238E27FC236}">
                <a16:creationId xmlns:a16="http://schemas.microsoft.com/office/drawing/2014/main" id="{CF380083-B1AB-4021-AC7A-343BF534A766}"/>
              </a:ext>
            </a:extLst>
          </p:cNvPr>
          <p:cNvSpPr/>
          <p:nvPr/>
        </p:nvSpPr>
        <p:spPr>
          <a:xfrm>
            <a:off x="695325" y="5001192"/>
            <a:ext cx="113633" cy="100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文本框 24">
            <a:extLst>
              <a:ext uri="{FF2B5EF4-FFF2-40B4-BE49-F238E27FC236}">
                <a16:creationId xmlns:a16="http://schemas.microsoft.com/office/drawing/2014/main" id="{D5F0D531-87DB-483A-826C-66D04B0282FA}"/>
              </a:ext>
            </a:extLst>
          </p:cNvPr>
          <p:cNvSpPr txBox="1"/>
          <p:nvPr/>
        </p:nvSpPr>
        <p:spPr>
          <a:xfrm>
            <a:off x="863954" y="4918060"/>
            <a:ext cx="1587294" cy="461665"/>
          </a:xfrm>
          <a:prstGeom prst="rect">
            <a:avLst/>
          </a:prstGeom>
          <a:noFill/>
        </p:spPr>
        <p:txBody>
          <a:bodyPr wrap="none" rtlCol="0">
            <a:noAutofit/>
          </a:bodyPr>
          <a:lstStyle/>
          <a:p>
            <a:r>
              <a:rPr lang="zh-CN" altLang="en-US" sz="2400" b="1" dirty="0">
                <a:solidFill>
                  <a:schemeClr val="accent2">
                    <a:lumMod val="50000"/>
                  </a:schemeClr>
                </a:solidFill>
              </a:rPr>
              <a:t>模型算法</a:t>
            </a:r>
            <a:r>
              <a:rPr lang="en-US" altLang="zh-CN" sz="2400" b="1" dirty="0">
                <a:solidFill>
                  <a:schemeClr val="accent2">
                    <a:lumMod val="50000"/>
                  </a:schemeClr>
                </a:solidFill>
              </a:rPr>
              <a:t>1</a:t>
            </a:r>
            <a:endParaRPr lang="zh-CN" altLang="en-US" sz="2400" b="1" dirty="0">
              <a:solidFill>
                <a:schemeClr val="accent2">
                  <a:lumMod val="50000"/>
                </a:schemeClr>
              </a:solidFill>
            </a:endParaRPr>
          </a:p>
        </p:txBody>
      </p:sp>
      <p:pic>
        <p:nvPicPr>
          <p:cNvPr id="26" name="图片 25">
            <a:extLst>
              <a:ext uri="{FF2B5EF4-FFF2-40B4-BE49-F238E27FC236}">
                <a16:creationId xmlns:a16="http://schemas.microsoft.com/office/drawing/2014/main" id="{C2A9D30D-B647-472C-9231-9297BDFA3A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35"/>
          <a:stretch/>
        </p:blipFill>
        <p:spPr>
          <a:xfrm>
            <a:off x="6095999" y="2148794"/>
            <a:ext cx="5085819" cy="3915606"/>
          </a:xfrm>
          <a:prstGeom prst="rect">
            <a:avLst/>
          </a:prstGeom>
        </p:spPr>
      </p:pic>
      <p:sp>
        <p:nvSpPr>
          <p:cNvPr id="27" name="矩形: 对角圆角 26">
            <a:extLst>
              <a:ext uri="{FF2B5EF4-FFF2-40B4-BE49-F238E27FC236}">
                <a16:creationId xmlns:a16="http://schemas.microsoft.com/office/drawing/2014/main" id="{68B497DE-CDFA-43F4-BB4B-DC790B19733C}"/>
              </a:ext>
            </a:extLst>
          </p:cNvPr>
          <p:cNvSpPr/>
          <p:nvPr/>
        </p:nvSpPr>
        <p:spPr>
          <a:xfrm>
            <a:off x="6658908" y="1899038"/>
            <a:ext cx="2232000" cy="612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有限元分析图片</a:t>
            </a:r>
          </a:p>
        </p:txBody>
      </p:sp>
    </p:spTree>
    <p:extLst>
      <p:ext uri="{BB962C8B-B14F-4D97-AF65-F5344CB8AC3E}">
        <p14:creationId xmlns:p14="http://schemas.microsoft.com/office/powerpoint/2010/main" val="1341714331"/>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a:extLst>
              <a:ext uri="{FF2B5EF4-FFF2-40B4-BE49-F238E27FC236}">
                <a16:creationId xmlns:a16="http://schemas.microsoft.com/office/drawing/2014/main" id="{1FDE9409-21DB-4CA7-B9B8-D6806D58F1F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a:extLst>
              <a:ext uri="{FF2B5EF4-FFF2-40B4-BE49-F238E27FC236}">
                <a16:creationId xmlns:a16="http://schemas.microsoft.com/office/drawing/2014/main" id="{F36E2CF6-CE14-4AE8-A3FB-65F6C7483FF8}"/>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6" name="矩形 5">
            <a:extLst>
              <a:ext uri="{FF2B5EF4-FFF2-40B4-BE49-F238E27FC236}">
                <a16:creationId xmlns:a16="http://schemas.microsoft.com/office/drawing/2014/main" id="{249E8DB6-CECE-4940-B464-8A8E8BB3CD7E}"/>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7" name="矩形 6">
            <a:extLst>
              <a:ext uri="{FF2B5EF4-FFF2-40B4-BE49-F238E27FC236}">
                <a16:creationId xmlns:a16="http://schemas.microsoft.com/office/drawing/2014/main" id="{5AF435B4-33B0-49BC-8EA1-843DACEFC13D}"/>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8" name="矩形 7">
            <a:extLst>
              <a:ext uri="{FF2B5EF4-FFF2-40B4-BE49-F238E27FC236}">
                <a16:creationId xmlns:a16="http://schemas.microsoft.com/office/drawing/2014/main" id="{03D8BC37-EC2C-4BB8-8290-6FF4BBDD633D}"/>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9" name="矩形 8">
            <a:extLst>
              <a:ext uri="{FF2B5EF4-FFF2-40B4-BE49-F238E27FC236}">
                <a16:creationId xmlns:a16="http://schemas.microsoft.com/office/drawing/2014/main" id="{AD00BC07-2788-47A0-9769-01E8ED684D85}"/>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CAF03E4E-FFE0-40C5-8AF1-56127BE6F0FC}"/>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99ADF5C-8A6D-4280-8114-C44D5CCF8E00}"/>
              </a:ext>
            </a:extLst>
          </p:cNvPr>
          <p:cNvSpPr txBox="1"/>
          <p:nvPr/>
        </p:nvSpPr>
        <p:spPr>
          <a:xfrm>
            <a:off x="1217525" y="1365094"/>
            <a:ext cx="3998210" cy="461665"/>
          </a:xfrm>
          <a:prstGeom prst="rect">
            <a:avLst/>
          </a:prstGeom>
          <a:noFill/>
        </p:spPr>
        <p:txBody>
          <a:bodyPr wrap="none" rtlCol="0">
            <a:noAutofit/>
          </a:bodyPr>
          <a:lstStyle/>
          <a:p>
            <a:r>
              <a:rPr lang="en-US" altLang="zh-CN" sz="2400" b="1" dirty="0">
                <a:solidFill>
                  <a:schemeClr val="accent1"/>
                </a:solidFill>
              </a:rPr>
              <a:t>02 </a:t>
            </a:r>
            <a:r>
              <a:rPr lang="zh-CN" altLang="en-US" sz="2400" b="1" dirty="0">
                <a:solidFill>
                  <a:schemeClr val="accent1"/>
                </a:solidFill>
              </a:rPr>
              <a:t>建立研究模型：网络模型</a:t>
            </a:r>
          </a:p>
        </p:txBody>
      </p:sp>
      <p:sp>
        <p:nvSpPr>
          <p:cNvPr id="12" name="矩形 11">
            <a:extLst>
              <a:ext uri="{FF2B5EF4-FFF2-40B4-BE49-F238E27FC236}">
                <a16:creationId xmlns:a16="http://schemas.microsoft.com/office/drawing/2014/main" id="{34A8B8CD-5068-4FA6-BF18-C74D193FB53C}"/>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181D5BC5-51B2-4F0E-9F55-32A9BD9B167C}"/>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14" name="直接连接符 13">
            <a:extLst>
              <a:ext uri="{FF2B5EF4-FFF2-40B4-BE49-F238E27FC236}">
                <a16:creationId xmlns:a16="http://schemas.microsoft.com/office/drawing/2014/main" id="{5F160B0A-D55E-4134-98BE-E69A55D77DE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6EA58664-7A46-4129-87E1-E0588F4E708A}"/>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DE0ABAEA-CE13-4CD4-A63C-7A8D73A3404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7" name="矩形: 圆角 16">
            <a:extLst>
              <a:ext uri="{FF2B5EF4-FFF2-40B4-BE49-F238E27FC236}">
                <a16:creationId xmlns:a16="http://schemas.microsoft.com/office/drawing/2014/main" id="{E1888E72-00B8-4A39-A07E-DAFFC5687127}"/>
              </a:ext>
            </a:extLst>
          </p:cNvPr>
          <p:cNvSpPr/>
          <p:nvPr/>
        </p:nvSpPr>
        <p:spPr>
          <a:xfrm>
            <a:off x="7589395" y="5598494"/>
            <a:ext cx="3816000" cy="540000"/>
          </a:xfrm>
          <a:prstGeom prst="roundRect">
            <a:avLst>
              <a:gd name="adj" fmla="val 50000"/>
            </a:avLst>
          </a:prstGeom>
          <a:gradFill>
            <a:gsLst>
              <a:gs pos="0">
                <a:schemeClr val="accent1">
                  <a:lumMod val="60000"/>
                  <a:lumOff val="40000"/>
                </a:schemeClr>
              </a:gs>
              <a:gs pos="40000">
                <a:schemeClr val="accent2">
                  <a:lumMod val="75000"/>
                </a:schemeClr>
              </a:gs>
              <a:gs pos="96000">
                <a:schemeClr val="accent1">
                  <a:lumMod val="95000"/>
                  <a:lumOff val="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bg1"/>
              </a:solidFill>
            </a:endParaRPr>
          </a:p>
        </p:txBody>
      </p:sp>
      <p:sp>
        <p:nvSpPr>
          <p:cNvPr id="18" name="矩形: 圆角 17">
            <a:extLst>
              <a:ext uri="{FF2B5EF4-FFF2-40B4-BE49-F238E27FC236}">
                <a16:creationId xmlns:a16="http://schemas.microsoft.com/office/drawing/2014/main" id="{0B033160-CAC8-4C26-A423-553C592C45FA}"/>
              </a:ext>
            </a:extLst>
          </p:cNvPr>
          <p:cNvSpPr/>
          <p:nvPr/>
        </p:nvSpPr>
        <p:spPr>
          <a:xfrm>
            <a:off x="7589395" y="4852302"/>
            <a:ext cx="3816000" cy="540000"/>
          </a:xfrm>
          <a:prstGeom prst="roundRect">
            <a:avLst>
              <a:gd name="adj" fmla="val 50000"/>
            </a:avLst>
          </a:prstGeom>
          <a:gradFill>
            <a:gsLst>
              <a:gs pos="0">
                <a:schemeClr val="accent1">
                  <a:lumMod val="60000"/>
                  <a:lumOff val="40000"/>
                </a:schemeClr>
              </a:gs>
              <a:gs pos="40000">
                <a:schemeClr val="accent2">
                  <a:lumMod val="75000"/>
                </a:schemeClr>
              </a:gs>
              <a:gs pos="96000">
                <a:schemeClr val="accent1">
                  <a:lumMod val="95000"/>
                  <a:lumOff val="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bg1"/>
              </a:solidFill>
            </a:endParaRPr>
          </a:p>
        </p:txBody>
      </p:sp>
      <p:sp>
        <p:nvSpPr>
          <p:cNvPr id="19" name="矩形: 圆角 18">
            <a:extLst>
              <a:ext uri="{FF2B5EF4-FFF2-40B4-BE49-F238E27FC236}">
                <a16:creationId xmlns:a16="http://schemas.microsoft.com/office/drawing/2014/main" id="{02E5F3F9-2CBD-4444-B1C0-4C7C660414B5}"/>
              </a:ext>
            </a:extLst>
          </p:cNvPr>
          <p:cNvSpPr/>
          <p:nvPr/>
        </p:nvSpPr>
        <p:spPr>
          <a:xfrm>
            <a:off x="7589395" y="4132570"/>
            <a:ext cx="3816000" cy="540000"/>
          </a:xfrm>
          <a:prstGeom prst="roundRect">
            <a:avLst>
              <a:gd name="adj" fmla="val 50000"/>
            </a:avLst>
          </a:prstGeom>
          <a:gradFill>
            <a:gsLst>
              <a:gs pos="0">
                <a:schemeClr val="accent1">
                  <a:lumMod val="60000"/>
                  <a:lumOff val="40000"/>
                </a:schemeClr>
              </a:gs>
              <a:gs pos="40000">
                <a:schemeClr val="accent2">
                  <a:lumMod val="75000"/>
                </a:schemeClr>
              </a:gs>
              <a:gs pos="96000">
                <a:schemeClr val="accent1">
                  <a:lumMod val="95000"/>
                  <a:lumOff val="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bg1"/>
              </a:solidFill>
            </a:endParaRPr>
          </a:p>
        </p:txBody>
      </p:sp>
      <p:sp>
        <p:nvSpPr>
          <p:cNvPr id="20" name="矩形: 对角圆角 19">
            <a:extLst>
              <a:ext uri="{FF2B5EF4-FFF2-40B4-BE49-F238E27FC236}">
                <a16:creationId xmlns:a16="http://schemas.microsoft.com/office/drawing/2014/main" id="{AF829A1E-F525-46B8-9588-1BEEC68F9856}"/>
              </a:ext>
            </a:extLst>
          </p:cNvPr>
          <p:cNvSpPr/>
          <p:nvPr/>
        </p:nvSpPr>
        <p:spPr>
          <a:xfrm>
            <a:off x="6096001" y="4132570"/>
            <a:ext cx="1224479" cy="540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基础</a:t>
            </a:r>
          </a:p>
        </p:txBody>
      </p:sp>
      <p:sp>
        <p:nvSpPr>
          <p:cNvPr id="21" name="矩形 20">
            <a:extLst>
              <a:ext uri="{FF2B5EF4-FFF2-40B4-BE49-F238E27FC236}">
                <a16:creationId xmlns:a16="http://schemas.microsoft.com/office/drawing/2014/main" id="{D12B438A-C69B-4B08-914B-8304011BC7BD}"/>
              </a:ext>
            </a:extLst>
          </p:cNvPr>
          <p:cNvSpPr/>
          <p:nvPr/>
        </p:nvSpPr>
        <p:spPr>
          <a:xfrm>
            <a:off x="6090851" y="2511038"/>
            <a:ext cx="5011346" cy="1497654"/>
          </a:xfrm>
          <a:prstGeom prst="rect">
            <a:avLst/>
          </a:prstGeom>
        </p:spPr>
        <p:txBody>
          <a:bodyPr wrap="square">
            <a:noAutofit/>
          </a:bodyPr>
          <a:lstStyle/>
          <a:p>
            <a:pPr algn="just">
              <a:lnSpc>
                <a:spcPct val="130000"/>
              </a:lnSpc>
            </a:pPr>
            <a:r>
              <a:rPr lang="en-US" altLang="zh-CN" dirty="0">
                <a:solidFill>
                  <a:schemeClr val="accent2">
                    <a:lumMod val="50000"/>
                  </a:schemeClr>
                </a:solidFill>
                <a:latin typeface="+mn-ea"/>
              </a:rPr>
              <a:t>Genetic Algorithm</a:t>
            </a:r>
            <a:r>
              <a:rPr lang="zh-CN" altLang="en-US" dirty="0">
                <a:solidFill>
                  <a:schemeClr val="accent2">
                    <a:lumMod val="50000"/>
                  </a:schemeClr>
                </a:solidFill>
                <a:latin typeface="+mn-ea"/>
              </a:rPr>
              <a:t>，以自然选择和遗传理论的基础上将进化过程中适者生存规则与群体内染色体的随机信息交换机制相结合的高效全局寻优搜索最优遗传个体算法。</a:t>
            </a:r>
          </a:p>
        </p:txBody>
      </p:sp>
      <p:sp>
        <p:nvSpPr>
          <p:cNvPr id="22" name="文本框 21">
            <a:extLst>
              <a:ext uri="{FF2B5EF4-FFF2-40B4-BE49-F238E27FC236}">
                <a16:creationId xmlns:a16="http://schemas.microsoft.com/office/drawing/2014/main" id="{817CF712-AD73-4142-9C7D-58571E791CCB}"/>
              </a:ext>
            </a:extLst>
          </p:cNvPr>
          <p:cNvSpPr txBox="1"/>
          <p:nvPr/>
        </p:nvSpPr>
        <p:spPr>
          <a:xfrm>
            <a:off x="7659976" y="4214666"/>
            <a:ext cx="3816000" cy="375809"/>
          </a:xfrm>
          <a:prstGeom prst="rect">
            <a:avLst/>
          </a:prstGeom>
          <a:noFill/>
        </p:spPr>
        <p:txBody>
          <a:bodyPr wrap="square" rtlCol="0">
            <a:noAutofit/>
          </a:bodyPr>
          <a:lstStyle/>
          <a:p>
            <a:pPr algn="just">
              <a:lnSpc>
                <a:spcPct val="110000"/>
              </a:lnSpc>
            </a:pPr>
            <a:r>
              <a:rPr lang="en-US" altLang="zh-CN">
                <a:solidFill>
                  <a:schemeClr val="bg1"/>
                </a:solidFill>
                <a:latin typeface="+mn-ea"/>
                <a:cs typeface="Arial" pitchFamily="34" charset="0"/>
              </a:rPr>
              <a:t>51</a:t>
            </a:r>
            <a:r>
              <a:rPr lang="zh-CN" altLang="en-US">
                <a:solidFill>
                  <a:schemeClr val="bg1"/>
                </a:solidFill>
                <a:latin typeface="+mn-ea"/>
                <a:cs typeface="Arial" pitchFamily="34" charset="0"/>
              </a:rPr>
              <a:t>频率</a:t>
            </a:r>
            <a:r>
              <a:rPr lang="zh-CN" altLang="en-US" dirty="0">
                <a:solidFill>
                  <a:schemeClr val="bg1"/>
                </a:solidFill>
                <a:latin typeface="+mn-ea"/>
                <a:cs typeface="Arial" pitchFamily="34" charset="0"/>
              </a:rPr>
              <a:t>点辨识基础。</a:t>
            </a:r>
            <a:r>
              <a:rPr lang="en-US" altLang="zh-CN">
                <a:solidFill>
                  <a:schemeClr val="bg1"/>
                </a:solidFill>
                <a:latin typeface="+mn-ea"/>
                <a:cs typeface="Arial" pitchFamily="34" charset="0"/>
              </a:rPr>
              <a:t> </a:t>
            </a:r>
            <a:endParaRPr lang="zh-CN" altLang="en-US" dirty="0">
              <a:solidFill>
                <a:schemeClr val="bg1"/>
              </a:solidFill>
              <a:latin typeface="+mn-ea"/>
              <a:cs typeface="Arial" pitchFamily="34" charset="0"/>
            </a:endParaRPr>
          </a:p>
        </p:txBody>
      </p:sp>
      <p:sp>
        <p:nvSpPr>
          <p:cNvPr id="23" name="文本框 22">
            <a:extLst>
              <a:ext uri="{FF2B5EF4-FFF2-40B4-BE49-F238E27FC236}">
                <a16:creationId xmlns:a16="http://schemas.microsoft.com/office/drawing/2014/main" id="{18B1A4A0-CDD2-4B1F-92D1-389FB6EA81DD}"/>
              </a:ext>
            </a:extLst>
          </p:cNvPr>
          <p:cNvSpPr txBox="1"/>
          <p:nvPr/>
        </p:nvSpPr>
        <p:spPr>
          <a:xfrm>
            <a:off x="7663650" y="4934398"/>
            <a:ext cx="3816000" cy="375809"/>
          </a:xfrm>
          <a:prstGeom prst="rect">
            <a:avLst/>
          </a:prstGeom>
          <a:noFill/>
        </p:spPr>
        <p:txBody>
          <a:bodyPr wrap="square" rtlCol="0">
            <a:noAutofit/>
          </a:bodyPr>
          <a:lstStyle/>
          <a:p>
            <a:pPr algn="just">
              <a:lnSpc>
                <a:spcPct val="110000"/>
              </a:lnSpc>
            </a:pPr>
            <a:r>
              <a:rPr lang="zh-CN" altLang="en-US" dirty="0">
                <a:solidFill>
                  <a:schemeClr val="bg1"/>
                </a:solidFill>
                <a:latin typeface="+mn-ea"/>
                <a:cs typeface="Arial" pitchFamily="34" charset="0"/>
              </a:rPr>
              <a:t>编写</a:t>
            </a:r>
            <a:r>
              <a:rPr lang="en-US" altLang="zh-CN" dirty="0">
                <a:solidFill>
                  <a:schemeClr val="bg1"/>
                </a:solidFill>
                <a:latin typeface="+mn-ea"/>
                <a:cs typeface="Arial" pitchFamily="34" charset="0"/>
              </a:rPr>
              <a:t>MATLAB</a:t>
            </a:r>
            <a:r>
              <a:rPr lang="zh-CN" altLang="en-US" dirty="0">
                <a:solidFill>
                  <a:schemeClr val="bg1"/>
                </a:solidFill>
                <a:latin typeface="+mn-ea"/>
                <a:cs typeface="Arial" pitchFamily="34" charset="0"/>
              </a:rPr>
              <a:t>遗传算法程序测算。</a:t>
            </a:r>
            <a:r>
              <a:rPr lang="en-US" altLang="zh-CN" dirty="0">
                <a:solidFill>
                  <a:schemeClr val="bg1"/>
                </a:solidFill>
                <a:latin typeface="+mn-ea"/>
                <a:cs typeface="Arial" pitchFamily="34" charset="0"/>
              </a:rPr>
              <a:t> </a:t>
            </a:r>
            <a:endParaRPr lang="zh-CN" altLang="en-US" dirty="0">
              <a:solidFill>
                <a:schemeClr val="bg1"/>
              </a:solidFill>
              <a:latin typeface="+mn-ea"/>
              <a:cs typeface="Arial" pitchFamily="34" charset="0"/>
            </a:endParaRPr>
          </a:p>
        </p:txBody>
      </p:sp>
      <p:sp>
        <p:nvSpPr>
          <p:cNvPr id="24" name="文本框 23">
            <a:extLst>
              <a:ext uri="{FF2B5EF4-FFF2-40B4-BE49-F238E27FC236}">
                <a16:creationId xmlns:a16="http://schemas.microsoft.com/office/drawing/2014/main" id="{0E0DA394-9141-4CAE-B79F-BF4E794232DA}"/>
              </a:ext>
            </a:extLst>
          </p:cNvPr>
          <p:cNvSpPr txBox="1"/>
          <p:nvPr/>
        </p:nvSpPr>
        <p:spPr>
          <a:xfrm>
            <a:off x="7663649" y="5680590"/>
            <a:ext cx="3816000" cy="375809"/>
          </a:xfrm>
          <a:prstGeom prst="rect">
            <a:avLst/>
          </a:prstGeom>
          <a:noFill/>
        </p:spPr>
        <p:txBody>
          <a:bodyPr wrap="square" rtlCol="0">
            <a:noAutofit/>
          </a:bodyPr>
          <a:lstStyle/>
          <a:p>
            <a:pPr algn="just">
              <a:lnSpc>
                <a:spcPct val="110000"/>
              </a:lnSpc>
            </a:pPr>
            <a:r>
              <a:rPr lang="zh-CN" altLang="en-US" dirty="0">
                <a:solidFill>
                  <a:schemeClr val="bg1"/>
                </a:solidFill>
                <a:latin typeface="+mn-ea"/>
                <a:cs typeface="Arial" pitchFamily="34" charset="0"/>
              </a:rPr>
              <a:t>辨识热容热阻。</a:t>
            </a:r>
          </a:p>
        </p:txBody>
      </p:sp>
      <p:sp>
        <p:nvSpPr>
          <p:cNvPr id="25" name="矩形: 对角圆角 24">
            <a:extLst>
              <a:ext uri="{FF2B5EF4-FFF2-40B4-BE49-F238E27FC236}">
                <a16:creationId xmlns:a16="http://schemas.microsoft.com/office/drawing/2014/main" id="{878794D6-7330-4676-B8F8-7CFC578E33D0}"/>
              </a:ext>
            </a:extLst>
          </p:cNvPr>
          <p:cNvSpPr/>
          <p:nvPr/>
        </p:nvSpPr>
        <p:spPr>
          <a:xfrm>
            <a:off x="6096001" y="4852302"/>
            <a:ext cx="1224479" cy="540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测算</a:t>
            </a:r>
          </a:p>
        </p:txBody>
      </p:sp>
      <p:sp>
        <p:nvSpPr>
          <p:cNvPr id="26" name="矩形: 对角圆角 25">
            <a:extLst>
              <a:ext uri="{FF2B5EF4-FFF2-40B4-BE49-F238E27FC236}">
                <a16:creationId xmlns:a16="http://schemas.microsoft.com/office/drawing/2014/main" id="{9C244CC8-613B-4DE8-AE32-7E03A7083099}"/>
              </a:ext>
            </a:extLst>
          </p:cNvPr>
          <p:cNvSpPr/>
          <p:nvPr/>
        </p:nvSpPr>
        <p:spPr>
          <a:xfrm>
            <a:off x="6096001" y="5598494"/>
            <a:ext cx="1224479" cy="540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辨识</a:t>
            </a:r>
          </a:p>
        </p:txBody>
      </p:sp>
      <p:sp>
        <p:nvSpPr>
          <p:cNvPr id="27" name="矩形: 对角圆角 26">
            <a:extLst>
              <a:ext uri="{FF2B5EF4-FFF2-40B4-BE49-F238E27FC236}">
                <a16:creationId xmlns:a16="http://schemas.microsoft.com/office/drawing/2014/main" id="{01E0EBFC-16E1-4E9B-850B-9369A8090FF3}"/>
              </a:ext>
            </a:extLst>
          </p:cNvPr>
          <p:cNvSpPr/>
          <p:nvPr/>
        </p:nvSpPr>
        <p:spPr>
          <a:xfrm>
            <a:off x="6096000" y="1899037"/>
            <a:ext cx="2053689" cy="57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遗传算法</a:t>
            </a:r>
            <a:r>
              <a:rPr lang="en-US" altLang="zh-CN" sz="2000" dirty="0"/>
              <a:t>(GA)</a:t>
            </a:r>
            <a:endParaRPr lang="zh-CN" altLang="en-US" sz="2000" dirty="0"/>
          </a:p>
        </p:txBody>
      </p:sp>
      <p:pic>
        <p:nvPicPr>
          <p:cNvPr id="28" name="图片 27">
            <a:extLst>
              <a:ext uri="{FF2B5EF4-FFF2-40B4-BE49-F238E27FC236}">
                <a16:creationId xmlns:a16="http://schemas.microsoft.com/office/drawing/2014/main" id="{56CBB948-C524-46AC-886E-109EBEE0B62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3435"/>
          <a:stretch/>
        </p:blipFill>
        <p:spPr>
          <a:xfrm>
            <a:off x="695325" y="2205038"/>
            <a:ext cx="5097111" cy="3924300"/>
          </a:xfrm>
          <a:prstGeom prst="rect">
            <a:avLst/>
          </a:prstGeom>
        </p:spPr>
      </p:pic>
      <p:sp>
        <p:nvSpPr>
          <p:cNvPr id="29" name="矩形: 对角圆角 28">
            <a:extLst>
              <a:ext uri="{FF2B5EF4-FFF2-40B4-BE49-F238E27FC236}">
                <a16:creationId xmlns:a16="http://schemas.microsoft.com/office/drawing/2014/main" id="{31FCF48F-272B-4E7F-8A20-1B7EB9B99100}"/>
              </a:ext>
            </a:extLst>
          </p:cNvPr>
          <p:cNvSpPr/>
          <p:nvPr/>
        </p:nvSpPr>
        <p:spPr>
          <a:xfrm>
            <a:off x="1255211" y="1899038"/>
            <a:ext cx="1980000" cy="57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网络模型图片</a:t>
            </a:r>
          </a:p>
        </p:txBody>
      </p:sp>
    </p:spTree>
    <p:extLst>
      <p:ext uri="{BB962C8B-B14F-4D97-AF65-F5344CB8AC3E}">
        <p14:creationId xmlns:p14="http://schemas.microsoft.com/office/powerpoint/2010/main" val="2077390260"/>
      </p:ext>
    </p:extLst>
  </p:cSld>
  <p:clrMapOvr>
    <a:masterClrMapping/>
  </p:clrMapOvr>
  <mc:AlternateContent xmlns:mc="http://schemas.openxmlformats.org/markup-compatibility/2006" xmlns:p14="http://schemas.microsoft.com/office/powerpoint/2010/main">
    <mc:Choice Requires="p14">
      <p:transition p14:dur="0"/>
    </mc:Choice>
    <mc:Fallback xmlns="">
      <p:transition advClick="0"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圆角 74">
            <a:extLst>
              <a:ext uri="{FF2B5EF4-FFF2-40B4-BE49-F238E27FC236}">
                <a16:creationId xmlns:a16="http://schemas.microsoft.com/office/drawing/2014/main" id="{84BF046C-1A56-4DF8-9BF7-1BECD8B3363E}"/>
              </a:ext>
            </a:extLst>
          </p:cNvPr>
          <p:cNvSpPr/>
          <p:nvPr/>
        </p:nvSpPr>
        <p:spPr>
          <a:xfrm>
            <a:off x="3435968" y="1603513"/>
            <a:ext cx="2348613" cy="4530587"/>
          </a:xfrm>
          <a:prstGeom prst="roundRect">
            <a:avLst>
              <a:gd name="adj" fmla="val 8015"/>
            </a:avLst>
          </a:prstGeom>
          <a:gradFill flip="none" rotWithShape="1">
            <a:gsLst>
              <a:gs pos="0">
                <a:schemeClr val="bg1"/>
              </a:gs>
              <a:gs pos="90000">
                <a:schemeClr val="accent1">
                  <a:lumMod val="20000"/>
                  <a:lumOff val="80000"/>
                  <a:alpha val="2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76" name="矩形: 圆角 75">
            <a:extLst>
              <a:ext uri="{FF2B5EF4-FFF2-40B4-BE49-F238E27FC236}">
                <a16:creationId xmlns:a16="http://schemas.microsoft.com/office/drawing/2014/main" id="{5858C325-95B3-421C-9810-1FE15023D678}"/>
              </a:ext>
            </a:extLst>
          </p:cNvPr>
          <p:cNvSpPr/>
          <p:nvPr/>
        </p:nvSpPr>
        <p:spPr>
          <a:xfrm>
            <a:off x="6382931" y="2057400"/>
            <a:ext cx="2348613" cy="4076700"/>
          </a:xfrm>
          <a:prstGeom prst="roundRect">
            <a:avLst>
              <a:gd name="adj" fmla="val 8015"/>
            </a:avLst>
          </a:prstGeom>
          <a:gradFill flip="none" rotWithShape="1">
            <a:gsLst>
              <a:gs pos="0">
                <a:schemeClr val="bg1"/>
              </a:gs>
              <a:gs pos="90000">
                <a:schemeClr val="accent1">
                  <a:lumMod val="20000"/>
                  <a:lumOff val="80000"/>
                  <a:alpha val="2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77" name="矩形: 圆角 76">
            <a:extLst>
              <a:ext uri="{FF2B5EF4-FFF2-40B4-BE49-F238E27FC236}">
                <a16:creationId xmlns:a16="http://schemas.microsoft.com/office/drawing/2014/main" id="{F48DF021-B2D7-46FF-B1F9-D499D25FB498}"/>
              </a:ext>
            </a:extLst>
          </p:cNvPr>
          <p:cNvSpPr/>
          <p:nvPr/>
        </p:nvSpPr>
        <p:spPr>
          <a:xfrm>
            <a:off x="9273805" y="2057400"/>
            <a:ext cx="2348613" cy="4076700"/>
          </a:xfrm>
          <a:prstGeom prst="roundRect">
            <a:avLst>
              <a:gd name="adj" fmla="val 8015"/>
            </a:avLst>
          </a:prstGeom>
          <a:gradFill flip="none" rotWithShape="1">
            <a:gsLst>
              <a:gs pos="0">
                <a:schemeClr val="bg1"/>
              </a:gs>
              <a:gs pos="90000">
                <a:schemeClr val="accent1">
                  <a:lumMod val="20000"/>
                  <a:lumOff val="80000"/>
                  <a:alpha val="2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9" name="矩形: 圆角 18">
            <a:extLst>
              <a:ext uri="{FF2B5EF4-FFF2-40B4-BE49-F238E27FC236}">
                <a16:creationId xmlns:a16="http://schemas.microsoft.com/office/drawing/2014/main" id="{3A066AA9-D81C-4006-ADC3-5536EE8F6777}"/>
              </a:ext>
            </a:extLst>
          </p:cNvPr>
          <p:cNvSpPr/>
          <p:nvPr/>
        </p:nvSpPr>
        <p:spPr>
          <a:xfrm>
            <a:off x="520700" y="2057400"/>
            <a:ext cx="2348613" cy="4076700"/>
          </a:xfrm>
          <a:prstGeom prst="roundRect">
            <a:avLst>
              <a:gd name="adj" fmla="val 8015"/>
            </a:avLst>
          </a:prstGeom>
          <a:gradFill flip="none" rotWithShape="1">
            <a:gsLst>
              <a:gs pos="0">
                <a:schemeClr val="bg1"/>
              </a:gs>
              <a:gs pos="90000">
                <a:schemeClr val="accent1">
                  <a:lumMod val="20000"/>
                  <a:lumOff val="80000"/>
                  <a:alpha val="2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1" name="矩形: 圆角 20">
            <a:extLst>
              <a:ext uri="{FF2B5EF4-FFF2-40B4-BE49-F238E27FC236}">
                <a16:creationId xmlns:a16="http://schemas.microsoft.com/office/drawing/2014/main" id="{C6AF036D-35E8-4636-9133-C9356CEA83A8}"/>
              </a:ext>
            </a:extLst>
          </p:cNvPr>
          <p:cNvSpPr/>
          <p:nvPr/>
        </p:nvSpPr>
        <p:spPr>
          <a:xfrm>
            <a:off x="2952179" y="366845"/>
            <a:ext cx="1723547"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7525" y="1365094"/>
            <a:ext cx="2459328" cy="461665"/>
          </a:xfrm>
          <a:prstGeom prst="rect">
            <a:avLst/>
          </a:prstGeom>
          <a:noFill/>
        </p:spPr>
        <p:txBody>
          <a:bodyPr wrap="none" rtlCol="0">
            <a:noAutofit/>
          </a:bodyPr>
          <a:lstStyle/>
          <a:p>
            <a:r>
              <a:rPr lang="en-US" altLang="zh-CN" sz="2400" b="1" dirty="0">
                <a:solidFill>
                  <a:schemeClr val="accent1"/>
                </a:solidFill>
              </a:rPr>
              <a:t>03 </a:t>
            </a:r>
            <a:r>
              <a:rPr lang="zh-CN" altLang="en-US" sz="2400" b="1" dirty="0">
                <a:solidFill>
                  <a:schemeClr val="accent1"/>
                </a:solidFill>
              </a:rPr>
              <a:t>研究模型框架</a:t>
            </a:r>
          </a:p>
        </p:txBody>
      </p:sp>
      <p:sp>
        <p:nvSpPr>
          <p:cNvPr id="27" name="矩形 26">
            <a:extLst>
              <a:ext uri="{FF2B5EF4-FFF2-40B4-BE49-F238E27FC236}">
                <a16:creationId xmlns:a16="http://schemas.microsoft.com/office/drawing/2014/main" id="{529DC006-068D-48DD-A935-8A54D7364089}"/>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32" name="直接连接符 31">
            <a:extLst>
              <a:ext uri="{FF2B5EF4-FFF2-40B4-BE49-F238E27FC236}">
                <a16:creationId xmlns:a16="http://schemas.microsoft.com/office/drawing/2014/main" id="{2297BE73-FE71-4375-ABA4-DFF5DAADADE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9225B89-0E61-4709-87B1-AFB950F6C2B3}"/>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9CDD3C9-0A65-45FB-A4FC-C8694A187A32}"/>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矩形: 对角圆角 28">
            <a:extLst>
              <a:ext uri="{FF2B5EF4-FFF2-40B4-BE49-F238E27FC236}">
                <a16:creationId xmlns:a16="http://schemas.microsoft.com/office/drawing/2014/main" id="{97134AE5-B8C8-4EFF-8C93-B3C4AA6447BC}"/>
              </a:ext>
            </a:extLst>
          </p:cNvPr>
          <p:cNvSpPr/>
          <p:nvPr/>
        </p:nvSpPr>
        <p:spPr>
          <a:xfrm>
            <a:off x="695326" y="2727891"/>
            <a:ext cx="2016000" cy="720000"/>
          </a:xfrm>
          <a:prstGeom prst="round2DiagRect">
            <a:avLst>
              <a:gd name="adj1" fmla="val 28135"/>
              <a:gd name="adj2" fmla="val 0"/>
            </a:avLst>
          </a:prstGeom>
          <a:gradFill flip="none" rotWithShape="1">
            <a:gsLst>
              <a:gs pos="38000">
                <a:schemeClr val="accent1">
                  <a:lumMod val="95000"/>
                  <a:lumOff val="5000"/>
                </a:schemeClr>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查阅文献资料</a:t>
            </a:r>
          </a:p>
        </p:txBody>
      </p:sp>
      <p:sp>
        <p:nvSpPr>
          <p:cNvPr id="35" name="矩形: 对角圆角 34">
            <a:extLst>
              <a:ext uri="{FF2B5EF4-FFF2-40B4-BE49-F238E27FC236}">
                <a16:creationId xmlns:a16="http://schemas.microsoft.com/office/drawing/2014/main" id="{DAA3E052-965E-482D-B77A-DDA3CFEE2B3F}"/>
              </a:ext>
            </a:extLst>
          </p:cNvPr>
          <p:cNvSpPr/>
          <p:nvPr/>
        </p:nvSpPr>
        <p:spPr>
          <a:xfrm>
            <a:off x="695326" y="4438888"/>
            <a:ext cx="2016000" cy="720000"/>
          </a:xfrm>
          <a:prstGeom prst="round2DiagRect">
            <a:avLst>
              <a:gd name="adj1" fmla="val 28135"/>
              <a:gd name="adj2" fmla="val 0"/>
            </a:avLst>
          </a:prstGeom>
          <a:gradFill flip="none" rotWithShape="1">
            <a:gsLst>
              <a:gs pos="38000">
                <a:schemeClr val="accent1">
                  <a:lumMod val="95000"/>
                  <a:lumOff val="5000"/>
                </a:schemeClr>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建立物理模型</a:t>
            </a:r>
          </a:p>
        </p:txBody>
      </p:sp>
      <p:sp>
        <p:nvSpPr>
          <p:cNvPr id="36" name="矩形: 对角圆角 35">
            <a:extLst>
              <a:ext uri="{FF2B5EF4-FFF2-40B4-BE49-F238E27FC236}">
                <a16:creationId xmlns:a16="http://schemas.microsoft.com/office/drawing/2014/main" id="{221E4A37-6C0C-4BF7-A1B4-9D91AB3C45EB}"/>
              </a:ext>
            </a:extLst>
          </p:cNvPr>
          <p:cNvSpPr/>
          <p:nvPr/>
        </p:nvSpPr>
        <p:spPr>
          <a:xfrm>
            <a:off x="3622282" y="1868289"/>
            <a:ext cx="2016000" cy="720000"/>
          </a:xfrm>
          <a:prstGeom prst="round2DiagRect">
            <a:avLst>
              <a:gd name="adj1" fmla="val 28135"/>
              <a:gd name="adj2" fmla="val 0"/>
            </a:avLst>
          </a:prstGeom>
          <a:gradFill flip="none" rotWithShape="1">
            <a:gsLst>
              <a:gs pos="38000">
                <a:schemeClr val="accent1">
                  <a:lumMod val="95000"/>
                  <a:lumOff val="5000"/>
                </a:schemeClr>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建立数学模型</a:t>
            </a:r>
          </a:p>
        </p:txBody>
      </p:sp>
      <p:sp>
        <p:nvSpPr>
          <p:cNvPr id="37" name="矩形: 对角圆角 36">
            <a:extLst>
              <a:ext uri="{FF2B5EF4-FFF2-40B4-BE49-F238E27FC236}">
                <a16:creationId xmlns:a16="http://schemas.microsoft.com/office/drawing/2014/main" id="{709DCD39-0816-44FA-A6BF-2A589E3F51CA}"/>
              </a:ext>
            </a:extLst>
          </p:cNvPr>
          <p:cNvSpPr/>
          <p:nvPr/>
        </p:nvSpPr>
        <p:spPr>
          <a:xfrm>
            <a:off x="3622282" y="3533803"/>
            <a:ext cx="2016000" cy="720000"/>
          </a:xfrm>
          <a:prstGeom prst="round2DiagRect">
            <a:avLst>
              <a:gd name="adj1" fmla="val 28135"/>
              <a:gd name="adj2" fmla="val 0"/>
            </a:avLst>
          </a:prstGeom>
          <a:gradFill flip="none" rotWithShape="1">
            <a:gsLst>
              <a:gs pos="38000">
                <a:schemeClr val="accent1">
                  <a:lumMod val="95000"/>
                  <a:lumOff val="5000"/>
                </a:schemeClr>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建立有限单元模型</a:t>
            </a:r>
          </a:p>
        </p:txBody>
      </p:sp>
      <p:sp>
        <p:nvSpPr>
          <p:cNvPr id="38" name="矩形: 对角圆角 37">
            <a:extLst>
              <a:ext uri="{FF2B5EF4-FFF2-40B4-BE49-F238E27FC236}">
                <a16:creationId xmlns:a16="http://schemas.microsoft.com/office/drawing/2014/main" id="{AE2C296F-0062-4308-88D4-04EEFA0405E2}"/>
              </a:ext>
            </a:extLst>
          </p:cNvPr>
          <p:cNvSpPr/>
          <p:nvPr/>
        </p:nvSpPr>
        <p:spPr>
          <a:xfrm>
            <a:off x="6549238" y="2727891"/>
            <a:ext cx="2016000" cy="720000"/>
          </a:xfrm>
          <a:prstGeom prst="round2DiagRect">
            <a:avLst>
              <a:gd name="adj1" fmla="val 28135"/>
              <a:gd name="adj2" fmla="val 0"/>
            </a:avLst>
          </a:prstGeom>
          <a:gradFill flip="none" rotWithShape="1">
            <a:gsLst>
              <a:gs pos="38000">
                <a:schemeClr val="accent1">
                  <a:lumMod val="95000"/>
                  <a:lumOff val="5000"/>
                </a:schemeClr>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模型辨识对比验证</a:t>
            </a:r>
          </a:p>
        </p:txBody>
      </p:sp>
      <p:sp>
        <p:nvSpPr>
          <p:cNvPr id="40" name="矩形: 对角圆角 39">
            <a:extLst>
              <a:ext uri="{FF2B5EF4-FFF2-40B4-BE49-F238E27FC236}">
                <a16:creationId xmlns:a16="http://schemas.microsoft.com/office/drawing/2014/main" id="{5E199EC2-2657-4878-A4D3-1C3B0943D434}"/>
              </a:ext>
            </a:extLst>
          </p:cNvPr>
          <p:cNvSpPr/>
          <p:nvPr/>
        </p:nvSpPr>
        <p:spPr>
          <a:xfrm>
            <a:off x="3622282" y="5279755"/>
            <a:ext cx="2016000" cy="720000"/>
          </a:xfrm>
          <a:prstGeom prst="round2DiagRect">
            <a:avLst>
              <a:gd name="adj1" fmla="val 28135"/>
              <a:gd name="adj2" fmla="val 0"/>
            </a:avLst>
          </a:prstGeom>
          <a:gradFill flip="none" rotWithShape="1">
            <a:gsLst>
              <a:gs pos="38000">
                <a:schemeClr val="accent1">
                  <a:lumMod val="95000"/>
                  <a:lumOff val="5000"/>
                </a:schemeClr>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建立网络分析模型</a:t>
            </a:r>
          </a:p>
        </p:txBody>
      </p:sp>
      <p:sp>
        <p:nvSpPr>
          <p:cNvPr id="41" name="矩形: 对角圆角 40">
            <a:extLst>
              <a:ext uri="{FF2B5EF4-FFF2-40B4-BE49-F238E27FC236}">
                <a16:creationId xmlns:a16="http://schemas.microsoft.com/office/drawing/2014/main" id="{8846BD31-D9BC-4D74-927D-6E1F7C55B809}"/>
              </a:ext>
            </a:extLst>
          </p:cNvPr>
          <p:cNvSpPr/>
          <p:nvPr/>
        </p:nvSpPr>
        <p:spPr>
          <a:xfrm>
            <a:off x="6549238" y="4438888"/>
            <a:ext cx="2016000" cy="720000"/>
          </a:xfrm>
          <a:prstGeom prst="round2DiagRect">
            <a:avLst>
              <a:gd name="adj1" fmla="val 28135"/>
              <a:gd name="adj2" fmla="val 0"/>
            </a:avLst>
          </a:prstGeom>
          <a:gradFill flip="none" rotWithShape="1">
            <a:gsLst>
              <a:gs pos="38000">
                <a:schemeClr val="accent1">
                  <a:lumMod val="95000"/>
                  <a:lumOff val="5000"/>
                </a:schemeClr>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模型对比分析</a:t>
            </a:r>
          </a:p>
        </p:txBody>
      </p:sp>
      <p:sp>
        <p:nvSpPr>
          <p:cNvPr id="42" name="矩形: 对角圆角 41">
            <a:extLst>
              <a:ext uri="{FF2B5EF4-FFF2-40B4-BE49-F238E27FC236}">
                <a16:creationId xmlns:a16="http://schemas.microsoft.com/office/drawing/2014/main" id="{EDB802AA-B7CC-4516-AB29-80F46ED47F32}"/>
              </a:ext>
            </a:extLst>
          </p:cNvPr>
          <p:cNvSpPr/>
          <p:nvPr/>
        </p:nvSpPr>
        <p:spPr>
          <a:xfrm>
            <a:off x="9476194" y="3533803"/>
            <a:ext cx="2016000" cy="720000"/>
          </a:xfrm>
          <a:prstGeom prst="round2DiagRect">
            <a:avLst>
              <a:gd name="adj1" fmla="val 28135"/>
              <a:gd name="adj2" fmla="val 0"/>
            </a:avLst>
          </a:prstGeom>
          <a:gradFill flip="none" rotWithShape="1">
            <a:gsLst>
              <a:gs pos="38000">
                <a:schemeClr val="accent1">
                  <a:lumMod val="95000"/>
                  <a:lumOff val="5000"/>
                </a:schemeClr>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某地区实际应用分析</a:t>
            </a:r>
          </a:p>
        </p:txBody>
      </p:sp>
      <p:grpSp>
        <p:nvGrpSpPr>
          <p:cNvPr id="9" name="组合 8">
            <a:extLst>
              <a:ext uri="{FF2B5EF4-FFF2-40B4-BE49-F238E27FC236}">
                <a16:creationId xmlns:a16="http://schemas.microsoft.com/office/drawing/2014/main" id="{BA58D639-4830-4068-A51A-C65FB6922F5F}"/>
              </a:ext>
            </a:extLst>
          </p:cNvPr>
          <p:cNvGrpSpPr/>
          <p:nvPr/>
        </p:nvGrpSpPr>
        <p:grpSpPr>
          <a:xfrm>
            <a:off x="2992480" y="2944909"/>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43" name="箭头: V 形 42">
              <a:extLst>
                <a:ext uri="{FF2B5EF4-FFF2-40B4-BE49-F238E27FC236}">
                  <a16:creationId xmlns:a16="http://schemas.microsoft.com/office/drawing/2014/main" id="{73C421CC-BD52-4D93-8D79-14A45D9ED7AA}"/>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4" name="箭头: V 形 43">
              <a:extLst>
                <a:ext uri="{FF2B5EF4-FFF2-40B4-BE49-F238E27FC236}">
                  <a16:creationId xmlns:a16="http://schemas.microsoft.com/office/drawing/2014/main" id="{D6505E96-C546-4D09-9931-6C246AB85B7C}"/>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5" name="箭头: V 形 44">
              <a:extLst>
                <a:ext uri="{FF2B5EF4-FFF2-40B4-BE49-F238E27FC236}">
                  <a16:creationId xmlns:a16="http://schemas.microsoft.com/office/drawing/2014/main" id="{BA3EA612-F15A-46A7-B9D0-31B5444F75CE}"/>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46" name="组合 45">
            <a:extLst>
              <a:ext uri="{FF2B5EF4-FFF2-40B4-BE49-F238E27FC236}">
                <a16:creationId xmlns:a16="http://schemas.microsoft.com/office/drawing/2014/main" id="{4BB5ED05-ADC3-426F-8AB8-7132316BFF74}"/>
              </a:ext>
            </a:extLst>
          </p:cNvPr>
          <p:cNvGrpSpPr/>
          <p:nvPr/>
        </p:nvGrpSpPr>
        <p:grpSpPr>
          <a:xfrm>
            <a:off x="2992480" y="4655906"/>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47" name="箭头: V 形 46">
              <a:extLst>
                <a:ext uri="{FF2B5EF4-FFF2-40B4-BE49-F238E27FC236}">
                  <a16:creationId xmlns:a16="http://schemas.microsoft.com/office/drawing/2014/main" id="{D65B2BA6-E610-477C-BAFE-DB1BDA621B75}"/>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8" name="箭头: V 形 47">
              <a:extLst>
                <a:ext uri="{FF2B5EF4-FFF2-40B4-BE49-F238E27FC236}">
                  <a16:creationId xmlns:a16="http://schemas.microsoft.com/office/drawing/2014/main" id="{F81543FE-5E9F-468C-8F2E-DFAB2387A2F8}"/>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49" name="箭头: V 形 48">
              <a:extLst>
                <a:ext uri="{FF2B5EF4-FFF2-40B4-BE49-F238E27FC236}">
                  <a16:creationId xmlns:a16="http://schemas.microsoft.com/office/drawing/2014/main" id="{DAF65041-5EFB-4FD2-9743-ACD4EE96DE2B}"/>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50" name="组合 49">
            <a:extLst>
              <a:ext uri="{FF2B5EF4-FFF2-40B4-BE49-F238E27FC236}">
                <a16:creationId xmlns:a16="http://schemas.microsoft.com/office/drawing/2014/main" id="{9FDB3951-1548-4CB7-A3FE-B4FA9283B64C}"/>
              </a:ext>
            </a:extLst>
          </p:cNvPr>
          <p:cNvGrpSpPr/>
          <p:nvPr/>
        </p:nvGrpSpPr>
        <p:grpSpPr>
          <a:xfrm>
            <a:off x="5877730" y="2944909"/>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51" name="箭头: V 形 50">
              <a:extLst>
                <a:ext uri="{FF2B5EF4-FFF2-40B4-BE49-F238E27FC236}">
                  <a16:creationId xmlns:a16="http://schemas.microsoft.com/office/drawing/2014/main" id="{D7A3BBBA-83A5-4BCA-B302-E73407D731AF}"/>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52" name="箭头: V 形 51">
              <a:extLst>
                <a:ext uri="{FF2B5EF4-FFF2-40B4-BE49-F238E27FC236}">
                  <a16:creationId xmlns:a16="http://schemas.microsoft.com/office/drawing/2014/main" id="{9674133E-56D7-4DC5-935C-F1157B26E953}"/>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53" name="箭头: V 形 52">
              <a:extLst>
                <a:ext uri="{FF2B5EF4-FFF2-40B4-BE49-F238E27FC236}">
                  <a16:creationId xmlns:a16="http://schemas.microsoft.com/office/drawing/2014/main" id="{55FCA423-F49B-4413-950A-89C42BB3E50A}"/>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54" name="组合 53">
            <a:extLst>
              <a:ext uri="{FF2B5EF4-FFF2-40B4-BE49-F238E27FC236}">
                <a16:creationId xmlns:a16="http://schemas.microsoft.com/office/drawing/2014/main" id="{B8034931-8D0D-4240-AF17-ED7C2335ACE3}"/>
              </a:ext>
            </a:extLst>
          </p:cNvPr>
          <p:cNvGrpSpPr/>
          <p:nvPr/>
        </p:nvGrpSpPr>
        <p:grpSpPr>
          <a:xfrm>
            <a:off x="5877730" y="4655906"/>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55" name="箭头: V 形 54">
              <a:extLst>
                <a:ext uri="{FF2B5EF4-FFF2-40B4-BE49-F238E27FC236}">
                  <a16:creationId xmlns:a16="http://schemas.microsoft.com/office/drawing/2014/main" id="{1012E96E-C19C-4581-8256-9FA4B1FB4A92}"/>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56" name="箭头: V 形 55">
              <a:extLst>
                <a:ext uri="{FF2B5EF4-FFF2-40B4-BE49-F238E27FC236}">
                  <a16:creationId xmlns:a16="http://schemas.microsoft.com/office/drawing/2014/main" id="{32D6B1C7-76F8-4439-AFA1-0FDE18003CD5}"/>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57" name="箭头: V 形 56">
              <a:extLst>
                <a:ext uri="{FF2B5EF4-FFF2-40B4-BE49-F238E27FC236}">
                  <a16:creationId xmlns:a16="http://schemas.microsoft.com/office/drawing/2014/main" id="{F9441A6A-1065-47E1-A5FB-1876EB28D107}"/>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58" name="组合 57">
            <a:extLst>
              <a:ext uri="{FF2B5EF4-FFF2-40B4-BE49-F238E27FC236}">
                <a16:creationId xmlns:a16="http://schemas.microsoft.com/office/drawing/2014/main" id="{186E78C9-4D42-463A-9356-5D47DA5425B5}"/>
              </a:ext>
            </a:extLst>
          </p:cNvPr>
          <p:cNvGrpSpPr/>
          <p:nvPr/>
        </p:nvGrpSpPr>
        <p:grpSpPr>
          <a:xfrm>
            <a:off x="8806097" y="3750821"/>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59" name="箭头: V 形 58">
              <a:extLst>
                <a:ext uri="{FF2B5EF4-FFF2-40B4-BE49-F238E27FC236}">
                  <a16:creationId xmlns:a16="http://schemas.microsoft.com/office/drawing/2014/main" id="{1F6028E3-AC49-4B40-A3F5-5133716FF167}"/>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0" name="箭头: V 形 59">
              <a:extLst>
                <a:ext uri="{FF2B5EF4-FFF2-40B4-BE49-F238E27FC236}">
                  <a16:creationId xmlns:a16="http://schemas.microsoft.com/office/drawing/2014/main" id="{EE756518-97CD-413F-BFC0-45D10579C401}"/>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1" name="箭头: V 形 60">
              <a:extLst>
                <a:ext uri="{FF2B5EF4-FFF2-40B4-BE49-F238E27FC236}">
                  <a16:creationId xmlns:a16="http://schemas.microsoft.com/office/drawing/2014/main" id="{B3774069-3C89-4BEA-9DEA-73AE0766FDDB}"/>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63" name="组合 62">
            <a:extLst>
              <a:ext uri="{FF2B5EF4-FFF2-40B4-BE49-F238E27FC236}">
                <a16:creationId xmlns:a16="http://schemas.microsoft.com/office/drawing/2014/main" id="{76AB996C-6704-4268-B150-21C1769877DD}"/>
              </a:ext>
            </a:extLst>
          </p:cNvPr>
          <p:cNvGrpSpPr/>
          <p:nvPr/>
        </p:nvGrpSpPr>
        <p:grpSpPr>
          <a:xfrm rot="5400000">
            <a:off x="4412011" y="2918065"/>
            <a:ext cx="436540" cy="285963"/>
            <a:chOff x="2936167" y="2944909"/>
            <a:chExt cx="436540" cy="285963"/>
          </a:xfrm>
          <a:gradFill flip="none" rotWithShape="1">
            <a:gsLst>
              <a:gs pos="0">
                <a:schemeClr val="accent1">
                  <a:lumMod val="60000"/>
                  <a:lumOff val="40000"/>
                  <a:alpha val="50000"/>
                </a:schemeClr>
              </a:gs>
              <a:gs pos="40000">
                <a:schemeClr val="accent2">
                  <a:lumMod val="75000"/>
                  <a:alpha val="50000"/>
                </a:schemeClr>
              </a:gs>
              <a:gs pos="96000">
                <a:schemeClr val="accent1">
                  <a:lumMod val="90000"/>
                  <a:lumOff val="10000"/>
                  <a:alpha val="50000"/>
                </a:schemeClr>
              </a:gs>
            </a:gsLst>
            <a:lin ang="0" scaled="1"/>
            <a:tileRect/>
          </a:gradFill>
        </p:grpSpPr>
        <p:sp>
          <p:nvSpPr>
            <p:cNvPr id="64" name="箭头: V 形 63">
              <a:extLst>
                <a:ext uri="{FF2B5EF4-FFF2-40B4-BE49-F238E27FC236}">
                  <a16:creationId xmlns:a16="http://schemas.microsoft.com/office/drawing/2014/main" id="{1E04FABC-5889-4800-886F-5DDCBD971E11}"/>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5" name="箭头: V 形 64">
              <a:extLst>
                <a:ext uri="{FF2B5EF4-FFF2-40B4-BE49-F238E27FC236}">
                  <a16:creationId xmlns:a16="http://schemas.microsoft.com/office/drawing/2014/main" id="{F02C9F75-DF7B-4763-80A5-4C38F2A57083}"/>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6" name="箭头: V 形 65">
              <a:extLst>
                <a:ext uri="{FF2B5EF4-FFF2-40B4-BE49-F238E27FC236}">
                  <a16:creationId xmlns:a16="http://schemas.microsoft.com/office/drawing/2014/main" id="{C8F871FB-E2E4-4D25-A135-9CBBE8FA4FD5}"/>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67" name="组合 66">
            <a:extLst>
              <a:ext uri="{FF2B5EF4-FFF2-40B4-BE49-F238E27FC236}">
                <a16:creationId xmlns:a16="http://schemas.microsoft.com/office/drawing/2014/main" id="{AC234596-AB3B-4CC8-9489-E8B36D90925A}"/>
              </a:ext>
            </a:extLst>
          </p:cNvPr>
          <p:cNvGrpSpPr/>
          <p:nvPr/>
        </p:nvGrpSpPr>
        <p:grpSpPr>
          <a:xfrm rot="5400000">
            <a:off x="4412011" y="4655906"/>
            <a:ext cx="436540" cy="285963"/>
            <a:chOff x="2936167" y="2944909"/>
            <a:chExt cx="436540" cy="285963"/>
          </a:xfrm>
          <a:gradFill flip="none" rotWithShape="1">
            <a:gsLst>
              <a:gs pos="0">
                <a:schemeClr val="accent1">
                  <a:lumMod val="60000"/>
                  <a:lumOff val="40000"/>
                  <a:alpha val="50000"/>
                </a:schemeClr>
              </a:gs>
              <a:gs pos="40000">
                <a:schemeClr val="accent2">
                  <a:lumMod val="75000"/>
                  <a:alpha val="50000"/>
                </a:schemeClr>
              </a:gs>
              <a:gs pos="96000">
                <a:schemeClr val="accent1">
                  <a:lumMod val="90000"/>
                  <a:lumOff val="10000"/>
                  <a:alpha val="50000"/>
                </a:schemeClr>
              </a:gs>
            </a:gsLst>
            <a:lin ang="0" scaled="1"/>
            <a:tileRect/>
          </a:gradFill>
        </p:grpSpPr>
        <p:sp>
          <p:nvSpPr>
            <p:cNvPr id="68" name="箭头: V 形 67">
              <a:extLst>
                <a:ext uri="{FF2B5EF4-FFF2-40B4-BE49-F238E27FC236}">
                  <a16:creationId xmlns:a16="http://schemas.microsoft.com/office/drawing/2014/main" id="{C9A31530-789C-480F-AA02-91B1B3BF28C2}"/>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9" name="箭头: V 形 68">
              <a:extLst>
                <a:ext uri="{FF2B5EF4-FFF2-40B4-BE49-F238E27FC236}">
                  <a16:creationId xmlns:a16="http://schemas.microsoft.com/office/drawing/2014/main" id="{B09B1C16-4F2B-4C2E-86C0-415D4BFD9258}"/>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0" name="箭头: V 形 69">
              <a:extLst>
                <a:ext uri="{FF2B5EF4-FFF2-40B4-BE49-F238E27FC236}">
                  <a16:creationId xmlns:a16="http://schemas.microsoft.com/office/drawing/2014/main" id="{6FF0B67F-ECA3-4573-9D34-14E7A76400B6}"/>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71" name="组合 70">
            <a:extLst>
              <a:ext uri="{FF2B5EF4-FFF2-40B4-BE49-F238E27FC236}">
                <a16:creationId xmlns:a16="http://schemas.microsoft.com/office/drawing/2014/main" id="{664BE54A-0999-40B8-A1F0-A2CB792D7A09}"/>
              </a:ext>
            </a:extLst>
          </p:cNvPr>
          <p:cNvGrpSpPr/>
          <p:nvPr/>
        </p:nvGrpSpPr>
        <p:grpSpPr>
          <a:xfrm rot="5400000">
            <a:off x="7324981" y="3773295"/>
            <a:ext cx="436540" cy="285963"/>
            <a:chOff x="2936167" y="2944909"/>
            <a:chExt cx="436540" cy="285963"/>
          </a:xfrm>
          <a:gradFill flip="none" rotWithShape="1">
            <a:gsLst>
              <a:gs pos="0">
                <a:schemeClr val="accent1">
                  <a:lumMod val="60000"/>
                  <a:lumOff val="40000"/>
                  <a:alpha val="50000"/>
                </a:schemeClr>
              </a:gs>
              <a:gs pos="40000">
                <a:schemeClr val="accent2">
                  <a:lumMod val="75000"/>
                  <a:alpha val="50000"/>
                </a:schemeClr>
              </a:gs>
              <a:gs pos="96000">
                <a:schemeClr val="accent1">
                  <a:lumMod val="90000"/>
                  <a:lumOff val="10000"/>
                  <a:alpha val="50000"/>
                </a:schemeClr>
              </a:gs>
            </a:gsLst>
            <a:lin ang="0" scaled="1"/>
            <a:tileRect/>
          </a:gradFill>
        </p:grpSpPr>
        <p:sp>
          <p:nvSpPr>
            <p:cNvPr id="72" name="箭头: V 形 71">
              <a:extLst>
                <a:ext uri="{FF2B5EF4-FFF2-40B4-BE49-F238E27FC236}">
                  <a16:creationId xmlns:a16="http://schemas.microsoft.com/office/drawing/2014/main" id="{5BD1B826-7773-41EC-A9A1-C8A04DA62A9C}"/>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3" name="箭头: V 形 72">
              <a:extLst>
                <a:ext uri="{FF2B5EF4-FFF2-40B4-BE49-F238E27FC236}">
                  <a16:creationId xmlns:a16="http://schemas.microsoft.com/office/drawing/2014/main" id="{7CB47FFC-7DF5-4763-B337-C1A3081EA3D6}"/>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4" name="箭头: V 形 73">
              <a:extLst>
                <a:ext uri="{FF2B5EF4-FFF2-40B4-BE49-F238E27FC236}">
                  <a16:creationId xmlns:a16="http://schemas.microsoft.com/office/drawing/2014/main" id="{94AC780A-7EB8-4056-BB45-3C39A498469A}"/>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Tree>
    <p:extLst>
      <p:ext uri="{BB962C8B-B14F-4D97-AF65-F5344CB8AC3E}">
        <p14:creationId xmlns:p14="http://schemas.microsoft.com/office/powerpoint/2010/main" val="167392201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747054-4ECE-4C1D-AFD0-17C7C01A1559}"/>
              </a:ext>
            </a:extLst>
          </p:cNvPr>
          <p:cNvSpPr txBox="1"/>
          <p:nvPr/>
        </p:nvSpPr>
        <p:spPr>
          <a:xfrm>
            <a:off x="4756925" y="2502344"/>
            <a:ext cx="4493538" cy="769441"/>
          </a:xfrm>
          <a:prstGeom prst="rect">
            <a:avLst/>
          </a:prstGeom>
          <a:noFill/>
        </p:spPr>
        <p:txBody>
          <a:bodyPr wrap="none" rtlCol="0">
            <a:spAutoFit/>
          </a:bodyPr>
          <a:lstStyle/>
          <a:p>
            <a:r>
              <a:rPr lang="en-US" altLang="zh-CN" sz="4400" b="1" dirty="0">
                <a:solidFill>
                  <a:schemeClr val="bg1"/>
                </a:solidFill>
              </a:rPr>
              <a:t>03	</a:t>
            </a:r>
            <a:r>
              <a:rPr lang="zh-CN" altLang="en-US" sz="4400" b="1" dirty="0">
                <a:solidFill>
                  <a:schemeClr val="bg1"/>
                </a:solidFill>
              </a:rPr>
              <a:t>研究特性分析</a:t>
            </a:r>
          </a:p>
        </p:txBody>
      </p:sp>
    </p:spTree>
    <p:extLst>
      <p:ext uri="{BB962C8B-B14F-4D97-AF65-F5344CB8AC3E}">
        <p14:creationId xmlns:p14="http://schemas.microsoft.com/office/powerpoint/2010/main" val="3008541453"/>
      </p:ext>
    </p:extLst>
  </p:cSld>
  <p:clrMapOvr>
    <a:masterClrMapping/>
  </p:clrMapOvr>
  <p:transition spd="slow" advClick="0" advTm="3000">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圆角 28">
            <a:extLst>
              <a:ext uri="{FF2B5EF4-FFF2-40B4-BE49-F238E27FC236}">
                <a16:creationId xmlns:a16="http://schemas.microsoft.com/office/drawing/2014/main" id="{DB6CA5CE-0D88-42AB-9BA0-23F5090D5959}"/>
              </a:ext>
            </a:extLst>
          </p:cNvPr>
          <p:cNvSpPr/>
          <p:nvPr/>
        </p:nvSpPr>
        <p:spPr>
          <a:xfrm>
            <a:off x="3435968" y="1603513"/>
            <a:ext cx="2348613" cy="4530587"/>
          </a:xfrm>
          <a:prstGeom prst="roundRect">
            <a:avLst>
              <a:gd name="adj" fmla="val 8015"/>
            </a:avLst>
          </a:prstGeom>
          <a:gradFill flip="none" rotWithShape="1">
            <a:gsLst>
              <a:gs pos="0">
                <a:schemeClr val="bg1"/>
              </a:gs>
              <a:gs pos="90000">
                <a:schemeClr val="accent1">
                  <a:lumMod val="20000"/>
                  <a:lumOff val="80000"/>
                  <a:alpha val="2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1" name="矩形: 圆角 20">
            <a:extLst>
              <a:ext uri="{FF2B5EF4-FFF2-40B4-BE49-F238E27FC236}">
                <a16:creationId xmlns:a16="http://schemas.microsoft.com/office/drawing/2014/main" id="{C6AF036D-35E8-4636-9133-C9356CEA83A8}"/>
              </a:ext>
            </a:extLst>
          </p:cNvPr>
          <p:cNvSpPr/>
          <p:nvPr/>
        </p:nvSpPr>
        <p:spPr>
          <a:xfrm>
            <a:off x="5477579" y="366845"/>
            <a:ext cx="1980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7525" y="1365094"/>
            <a:ext cx="4836580" cy="461665"/>
          </a:xfrm>
          <a:prstGeom prst="rect">
            <a:avLst/>
          </a:prstGeom>
          <a:noFill/>
        </p:spPr>
        <p:txBody>
          <a:bodyPr wrap="none" rtlCol="0">
            <a:noAutofit/>
          </a:bodyPr>
          <a:lstStyle/>
          <a:p>
            <a:r>
              <a:rPr lang="en-US" altLang="zh-CN" sz="2400" b="1" dirty="0">
                <a:solidFill>
                  <a:schemeClr val="accent1"/>
                </a:solidFill>
              </a:rPr>
              <a:t>03 </a:t>
            </a:r>
            <a:r>
              <a:rPr lang="zh-CN" altLang="en-US" sz="2400" b="1" dirty="0">
                <a:solidFill>
                  <a:schemeClr val="accent1"/>
                </a:solidFill>
              </a:rPr>
              <a:t>研究特性分析：辨识验证</a:t>
            </a:r>
            <a:r>
              <a:rPr lang="en-US" altLang="zh-CN" sz="2400" b="1" dirty="0">
                <a:solidFill>
                  <a:schemeClr val="accent1"/>
                </a:solidFill>
              </a:rPr>
              <a:t>&amp;</a:t>
            </a:r>
            <a:r>
              <a:rPr lang="zh-CN" altLang="en-US" sz="2400" b="1" dirty="0">
                <a:solidFill>
                  <a:schemeClr val="accent1"/>
                </a:solidFill>
              </a:rPr>
              <a:t>分析</a:t>
            </a:r>
          </a:p>
        </p:txBody>
      </p:sp>
      <p:sp>
        <p:nvSpPr>
          <p:cNvPr id="27" name="矩形 26">
            <a:extLst>
              <a:ext uri="{FF2B5EF4-FFF2-40B4-BE49-F238E27FC236}">
                <a16:creationId xmlns:a16="http://schemas.microsoft.com/office/drawing/2014/main" id="{529DC006-068D-48DD-A935-8A54D7364089}"/>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32" name="直接连接符 31">
            <a:extLst>
              <a:ext uri="{FF2B5EF4-FFF2-40B4-BE49-F238E27FC236}">
                <a16:creationId xmlns:a16="http://schemas.microsoft.com/office/drawing/2014/main" id="{2297BE73-FE71-4375-ABA4-DFF5DAADADE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9225B89-0E61-4709-87B1-AFB950F6C2B3}"/>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9CDD3C9-0A65-45FB-A4FC-C8694A187A32}"/>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矩形: 圆角 29">
            <a:extLst>
              <a:ext uri="{FF2B5EF4-FFF2-40B4-BE49-F238E27FC236}">
                <a16:creationId xmlns:a16="http://schemas.microsoft.com/office/drawing/2014/main" id="{4DEA69E8-FC16-4929-94E8-BC7550DEFEB5}"/>
              </a:ext>
            </a:extLst>
          </p:cNvPr>
          <p:cNvSpPr/>
          <p:nvPr/>
        </p:nvSpPr>
        <p:spPr>
          <a:xfrm>
            <a:off x="6382931" y="2057400"/>
            <a:ext cx="2348613" cy="4076700"/>
          </a:xfrm>
          <a:prstGeom prst="roundRect">
            <a:avLst>
              <a:gd name="adj" fmla="val 8015"/>
            </a:avLst>
          </a:prstGeom>
          <a:gradFill flip="none" rotWithShape="1">
            <a:gsLst>
              <a:gs pos="0">
                <a:schemeClr val="bg1"/>
              </a:gs>
              <a:gs pos="90000">
                <a:schemeClr val="accent1">
                  <a:lumMod val="20000"/>
                  <a:lumOff val="80000"/>
                  <a:alpha val="2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37" name="矩形: 圆角 36">
            <a:extLst>
              <a:ext uri="{FF2B5EF4-FFF2-40B4-BE49-F238E27FC236}">
                <a16:creationId xmlns:a16="http://schemas.microsoft.com/office/drawing/2014/main" id="{1397F86C-98AF-40A2-B0BD-45CA77ADC79B}"/>
              </a:ext>
            </a:extLst>
          </p:cNvPr>
          <p:cNvSpPr/>
          <p:nvPr/>
        </p:nvSpPr>
        <p:spPr>
          <a:xfrm>
            <a:off x="9273805" y="2057400"/>
            <a:ext cx="2348613" cy="4076700"/>
          </a:xfrm>
          <a:prstGeom prst="roundRect">
            <a:avLst>
              <a:gd name="adj" fmla="val 8015"/>
            </a:avLst>
          </a:prstGeom>
          <a:gradFill flip="none" rotWithShape="1">
            <a:gsLst>
              <a:gs pos="0">
                <a:schemeClr val="bg1"/>
              </a:gs>
              <a:gs pos="90000">
                <a:schemeClr val="accent1">
                  <a:lumMod val="20000"/>
                  <a:lumOff val="80000"/>
                  <a:alpha val="2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38" name="矩形: 圆角 37">
            <a:extLst>
              <a:ext uri="{FF2B5EF4-FFF2-40B4-BE49-F238E27FC236}">
                <a16:creationId xmlns:a16="http://schemas.microsoft.com/office/drawing/2014/main" id="{0CD24F2E-257B-427D-9982-6CDBA4E898AC}"/>
              </a:ext>
            </a:extLst>
          </p:cNvPr>
          <p:cNvSpPr/>
          <p:nvPr/>
        </p:nvSpPr>
        <p:spPr>
          <a:xfrm>
            <a:off x="520700" y="2057400"/>
            <a:ext cx="2348613" cy="4076700"/>
          </a:xfrm>
          <a:prstGeom prst="roundRect">
            <a:avLst>
              <a:gd name="adj" fmla="val 8015"/>
            </a:avLst>
          </a:prstGeom>
          <a:gradFill flip="none" rotWithShape="1">
            <a:gsLst>
              <a:gs pos="0">
                <a:schemeClr val="bg1"/>
              </a:gs>
              <a:gs pos="90000">
                <a:schemeClr val="accent1">
                  <a:lumMod val="20000"/>
                  <a:lumOff val="80000"/>
                  <a:alpha val="2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39" name="矩形 38">
            <a:extLst>
              <a:ext uri="{FF2B5EF4-FFF2-40B4-BE49-F238E27FC236}">
                <a16:creationId xmlns:a16="http://schemas.microsoft.com/office/drawing/2014/main" id="{426FCC81-2D3A-44E1-AB20-AC3F0DA704EA}"/>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矩形: 对角圆角 39">
            <a:extLst>
              <a:ext uri="{FF2B5EF4-FFF2-40B4-BE49-F238E27FC236}">
                <a16:creationId xmlns:a16="http://schemas.microsoft.com/office/drawing/2014/main" id="{57728F7A-0BB7-4D91-8B28-04A94F7416A5}"/>
              </a:ext>
            </a:extLst>
          </p:cNvPr>
          <p:cNvSpPr/>
          <p:nvPr/>
        </p:nvSpPr>
        <p:spPr>
          <a:xfrm>
            <a:off x="695326" y="2727891"/>
            <a:ext cx="2016000" cy="720000"/>
          </a:xfrm>
          <a:prstGeom prst="round2DiagRect">
            <a:avLst>
              <a:gd name="adj1" fmla="val 28135"/>
              <a:gd name="adj2"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查阅文献资料</a:t>
            </a:r>
          </a:p>
        </p:txBody>
      </p:sp>
      <p:sp>
        <p:nvSpPr>
          <p:cNvPr id="42" name="矩形: 对角圆角 41">
            <a:extLst>
              <a:ext uri="{FF2B5EF4-FFF2-40B4-BE49-F238E27FC236}">
                <a16:creationId xmlns:a16="http://schemas.microsoft.com/office/drawing/2014/main" id="{F0FCB1BA-329A-4EF3-B02F-06C196EC2F5D}"/>
              </a:ext>
            </a:extLst>
          </p:cNvPr>
          <p:cNvSpPr/>
          <p:nvPr/>
        </p:nvSpPr>
        <p:spPr>
          <a:xfrm>
            <a:off x="695326" y="4438888"/>
            <a:ext cx="2016000" cy="720000"/>
          </a:xfrm>
          <a:prstGeom prst="round2DiagRect">
            <a:avLst>
              <a:gd name="adj1" fmla="val 28135"/>
              <a:gd name="adj2"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建立物理模型</a:t>
            </a:r>
          </a:p>
        </p:txBody>
      </p:sp>
      <p:sp>
        <p:nvSpPr>
          <p:cNvPr id="43" name="矩形: 对角圆角 42">
            <a:extLst>
              <a:ext uri="{FF2B5EF4-FFF2-40B4-BE49-F238E27FC236}">
                <a16:creationId xmlns:a16="http://schemas.microsoft.com/office/drawing/2014/main" id="{ED969677-2662-4895-8E8C-3A2BF4720F80}"/>
              </a:ext>
            </a:extLst>
          </p:cNvPr>
          <p:cNvSpPr/>
          <p:nvPr/>
        </p:nvSpPr>
        <p:spPr>
          <a:xfrm>
            <a:off x="3622282" y="1868289"/>
            <a:ext cx="2016000" cy="720000"/>
          </a:xfrm>
          <a:prstGeom prst="round2DiagRect">
            <a:avLst>
              <a:gd name="adj1" fmla="val 28135"/>
              <a:gd name="adj2"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建立数学模型</a:t>
            </a:r>
          </a:p>
        </p:txBody>
      </p:sp>
      <p:sp>
        <p:nvSpPr>
          <p:cNvPr id="44" name="矩形: 对角圆角 43">
            <a:extLst>
              <a:ext uri="{FF2B5EF4-FFF2-40B4-BE49-F238E27FC236}">
                <a16:creationId xmlns:a16="http://schemas.microsoft.com/office/drawing/2014/main" id="{0675095F-6ACA-4E03-B7A5-3D38E6AC68D2}"/>
              </a:ext>
            </a:extLst>
          </p:cNvPr>
          <p:cNvSpPr/>
          <p:nvPr/>
        </p:nvSpPr>
        <p:spPr>
          <a:xfrm>
            <a:off x="3622282" y="3533803"/>
            <a:ext cx="2016000" cy="720000"/>
          </a:xfrm>
          <a:prstGeom prst="round2DiagRect">
            <a:avLst>
              <a:gd name="adj1" fmla="val 28135"/>
              <a:gd name="adj2"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建立有限单元模型</a:t>
            </a:r>
          </a:p>
        </p:txBody>
      </p:sp>
      <p:sp>
        <p:nvSpPr>
          <p:cNvPr id="45" name="矩形: 对角圆角 44">
            <a:extLst>
              <a:ext uri="{FF2B5EF4-FFF2-40B4-BE49-F238E27FC236}">
                <a16:creationId xmlns:a16="http://schemas.microsoft.com/office/drawing/2014/main" id="{778D1376-BDF9-406B-80B3-C9F4531240EE}"/>
              </a:ext>
            </a:extLst>
          </p:cNvPr>
          <p:cNvSpPr/>
          <p:nvPr/>
        </p:nvSpPr>
        <p:spPr>
          <a:xfrm>
            <a:off x="6549238" y="2727891"/>
            <a:ext cx="2016000" cy="720000"/>
          </a:xfrm>
          <a:prstGeom prst="round2DiagRect">
            <a:avLst>
              <a:gd name="adj1" fmla="val 28135"/>
              <a:gd name="adj2" fmla="val 0"/>
            </a:avLst>
          </a:prstGeom>
          <a:gradFill flip="none" rotWithShape="1">
            <a:gsLst>
              <a:gs pos="38000">
                <a:schemeClr val="accent1">
                  <a:lumMod val="95000"/>
                  <a:lumOff val="5000"/>
                </a:schemeClr>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模型辨识对比验证</a:t>
            </a:r>
          </a:p>
        </p:txBody>
      </p:sp>
      <p:sp>
        <p:nvSpPr>
          <p:cNvPr id="46" name="矩形: 对角圆角 45">
            <a:extLst>
              <a:ext uri="{FF2B5EF4-FFF2-40B4-BE49-F238E27FC236}">
                <a16:creationId xmlns:a16="http://schemas.microsoft.com/office/drawing/2014/main" id="{50DD1B1F-CE0E-4AEE-8B5E-1CD35D691379}"/>
              </a:ext>
            </a:extLst>
          </p:cNvPr>
          <p:cNvSpPr/>
          <p:nvPr/>
        </p:nvSpPr>
        <p:spPr>
          <a:xfrm>
            <a:off x="3622282" y="5279755"/>
            <a:ext cx="2016000" cy="720000"/>
          </a:xfrm>
          <a:prstGeom prst="round2DiagRect">
            <a:avLst>
              <a:gd name="adj1" fmla="val 28135"/>
              <a:gd name="adj2"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建立网络分析模型</a:t>
            </a:r>
          </a:p>
        </p:txBody>
      </p:sp>
      <p:sp>
        <p:nvSpPr>
          <p:cNvPr id="54" name="矩形: 对角圆角 53">
            <a:extLst>
              <a:ext uri="{FF2B5EF4-FFF2-40B4-BE49-F238E27FC236}">
                <a16:creationId xmlns:a16="http://schemas.microsoft.com/office/drawing/2014/main" id="{1CE1364D-8EA8-4AD4-A281-E549A5C7C0E7}"/>
              </a:ext>
            </a:extLst>
          </p:cNvPr>
          <p:cNvSpPr/>
          <p:nvPr/>
        </p:nvSpPr>
        <p:spPr>
          <a:xfrm>
            <a:off x="6549238" y="4438888"/>
            <a:ext cx="2016000" cy="720000"/>
          </a:xfrm>
          <a:prstGeom prst="round2DiagRect">
            <a:avLst>
              <a:gd name="adj1" fmla="val 28135"/>
              <a:gd name="adj2" fmla="val 0"/>
            </a:avLst>
          </a:prstGeom>
          <a:gradFill flip="none" rotWithShape="1">
            <a:gsLst>
              <a:gs pos="38000">
                <a:schemeClr val="accent1">
                  <a:lumMod val="95000"/>
                  <a:lumOff val="5000"/>
                </a:schemeClr>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模型对比分析</a:t>
            </a:r>
          </a:p>
        </p:txBody>
      </p:sp>
      <p:sp>
        <p:nvSpPr>
          <p:cNvPr id="55" name="矩形: 对角圆角 54">
            <a:extLst>
              <a:ext uri="{FF2B5EF4-FFF2-40B4-BE49-F238E27FC236}">
                <a16:creationId xmlns:a16="http://schemas.microsoft.com/office/drawing/2014/main" id="{C3BD649A-CFD8-4147-9556-3A33E117B065}"/>
              </a:ext>
            </a:extLst>
          </p:cNvPr>
          <p:cNvSpPr/>
          <p:nvPr/>
        </p:nvSpPr>
        <p:spPr>
          <a:xfrm>
            <a:off x="9476194" y="3533803"/>
            <a:ext cx="2016000" cy="720000"/>
          </a:xfrm>
          <a:prstGeom prst="round2DiagRect">
            <a:avLst>
              <a:gd name="adj1" fmla="val 28135"/>
              <a:gd name="adj2" fmla="val 0"/>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latin typeface="Arial" panose="020B0604020202020204" pitchFamily="34" charset="0"/>
                <a:ea typeface="微软雅黑" panose="020B0503020204020204" pitchFamily="34" charset="-122"/>
                <a:sym typeface="Arial" panose="020B0604020202020204" pitchFamily="34" charset="0"/>
              </a:rPr>
              <a:t>某地区实际应用分析</a:t>
            </a:r>
          </a:p>
        </p:txBody>
      </p:sp>
      <p:grpSp>
        <p:nvGrpSpPr>
          <p:cNvPr id="56" name="组合 55">
            <a:extLst>
              <a:ext uri="{FF2B5EF4-FFF2-40B4-BE49-F238E27FC236}">
                <a16:creationId xmlns:a16="http://schemas.microsoft.com/office/drawing/2014/main" id="{080AD274-A204-4BA4-BF50-A5A43B80D23D}"/>
              </a:ext>
            </a:extLst>
          </p:cNvPr>
          <p:cNvGrpSpPr/>
          <p:nvPr/>
        </p:nvGrpSpPr>
        <p:grpSpPr>
          <a:xfrm>
            <a:off x="2992480" y="2944909"/>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57" name="箭头: V 形 56">
              <a:extLst>
                <a:ext uri="{FF2B5EF4-FFF2-40B4-BE49-F238E27FC236}">
                  <a16:creationId xmlns:a16="http://schemas.microsoft.com/office/drawing/2014/main" id="{5DA2419B-915B-45C0-A289-5BA9C0DBE621}"/>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58" name="箭头: V 形 57">
              <a:extLst>
                <a:ext uri="{FF2B5EF4-FFF2-40B4-BE49-F238E27FC236}">
                  <a16:creationId xmlns:a16="http://schemas.microsoft.com/office/drawing/2014/main" id="{90D6A68A-35B0-4F07-BA3E-0764E820A8A0}"/>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59" name="箭头: V 形 58">
              <a:extLst>
                <a:ext uri="{FF2B5EF4-FFF2-40B4-BE49-F238E27FC236}">
                  <a16:creationId xmlns:a16="http://schemas.microsoft.com/office/drawing/2014/main" id="{29C5CC24-25AE-49E5-9D7A-2AAF328BA853}"/>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60" name="组合 59">
            <a:extLst>
              <a:ext uri="{FF2B5EF4-FFF2-40B4-BE49-F238E27FC236}">
                <a16:creationId xmlns:a16="http://schemas.microsoft.com/office/drawing/2014/main" id="{0B825F4F-0AF8-45FE-B213-6AC472F1CFA1}"/>
              </a:ext>
            </a:extLst>
          </p:cNvPr>
          <p:cNvGrpSpPr/>
          <p:nvPr/>
        </p:nvGrpSpPr>
        <p:grpSpPr>
          <a:xfrm>
            <a:off x="2992480" y="4655906"/>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61" name="箭头: V 形 60">
              <a:extLst>
                <a:ext uri="{FF2B5EF4-FFF2-40B4-BE49-F238E27FC236}">
                  <a16:creationId xmlns:a16="http://schemas.microsoft.com/office/drawing/2014/main" id="{3763BE49-8ADD-4FCE-BA4A-1842D7C62166}"/>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2" name="箭头: V 形 61">
              <a:extLst>
                <a:ext uri="{FF2B5EF4-FFF2-40B4-BE49-F238E27FC236}">
                  <a16:creationId xmlns:a16="http://schemas.microsoft.com/office/drawing/2014/main" id="{C0227EC4-1332-4CB1-BAB0-C7ED464A92F6}"/>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3" name="箭头: V 形 62">
              <a:extLst>
                <a:ext uri="{FF2B5EF4-FFF2-40B4-BE49-F238E27FC236}">
                  <a16:creationId xmlns:a16="http://schemas.microsoft.com/office/drawing/2014/main" id="{58765DC8-CCA6-4FA7-9136-3B0F6E4F8AFC}"/>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64" name="组合 63">
            <a:extLst>
              <a:ext uri="{FF2B5EF4-FFF2-40B4-BE49-F238E27FC236}">
                <a16:creationId xmlns:a16="http://schemas.microsoft.com/office/drawing/2014/main" id="{1D2AEB09-CE92-4115-8B4A-A3B7F617D155}"/>
              </a:ext>
            </a:extLst>
          </p:cNvPr>
          <p:cNvGrpSpPr/>
          <p:nvPr/>
        </p:nvGrpSpPr>
        <p:grpSpPr>
          <a:xfrm>
            <a:off x="5877730" y="2944909"/>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65" name="箭头: V 形 64">
              <a:extLst>
                <a:ext uri="{FF2B5EF4-FFF2-40B4-BE49-F238E27FC236}">
                  <a16:creationId xmlns:a16="http://schemas.microsoft.com/office/drawing/2014/main" id="{99D17ED3-0B91-4335-B9CF-B5839759E4F8}"/>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6" name="箭头: V 形 65">
              <a:extLst>
                <a:ext uri="{FF2B5EF4-FFF2-40B4-BE49-F238E27FC236}">
                  <a16:creationId xmlns:a16="http://schemas.microsoft.com/office/drawing/2014/main" id="{3773DE54-6ABC-42AA-93A1-C166129E11AC}"/>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67" name="箭头: V 形 66">
              <a:extLst>
                <a:ext uri="{FF2B5EF4-FFF2-40B4-BE49-F238E27FC236}">
                  <a16:creationId xmlns:a16="http://schemas.microsoft.com/office/drawing/2014/main" id="{1A4FB4C2-EAB9-47CE-B8FA-F7168BCAE6DF}"/>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68" name="组合 67">
            <a:extLst>
              <a:ext uri="{FF2B5EF4-FFF2-40B4-BE49-F238E27FC236}">
                <a16:creationId xmlns:a16="http://schemas.microsoft.com/office/drawing/2014/main" id="{DEF91361-3FEA-449C-AE96-FCA4B5DB9CA2}"/>
              </a:ext>
            </a:extLst>
          </p:cNvPr>
          <p:cNvGrpSpPr/>
          <p:nvPr/>
        </p:nvGrpSpPr>
        <p:grpSpPr>
          <a:xfrm>
            <a:off x="5877730" y="4655906"/>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69" name="箭头: V 形 68">
              <a:extLst>
                <a:ext uri="{FF2B5EF4-FFF2-40B4-BE49-F238E27FC236}">
                  <a16:creationId xmlns:a16="http://schemas.microsoft.com/office/drawing/2014/main" id="{DC7E0871-22F4-40D1-B8FF-7A35834D7F07}"/>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0" name="箭头: V 形 69">
              <a:extLst>
                <a:ext uri="{FF2B5EF4-FFF2-40B4-BE49-F238E27FC236}">
                  <a16:creationId xmlns:a16="http://schemas.microsoft.com/office/drawing/2014/main" id="{E3279037-95AD-4F67-8EC2-6B711CC1C11D}"/>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1" name="箭头: V 形 70">
              <a:extLst>
                <a:ext uri="{FF2B5EF4-FFF2-40B4-BE49-F238E27FC236}">
                  <a16:creationId xmlns:a16="http://schemas.microsoft.com/office/drawing/2014/main" id="{6DA3DAF8-C1B5-41B3-A6AF-94D355B2684C}"/>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72" name="组合 71">
            <a:extLst>
              <a:ext uri="{FF2B5EF4-FFF2-40B4-BE49-F238E27FC236}">
                <a16:creationId xmlns:a16="http://schemas.microsoft.com/office/drawing/2014/main" id="{ECE86095-1035-4E9D-BCC0-AFEEEA431976}"/>
              </a:ext>
            </a:extLst>
          </p:cNvPr>
          <p:cNvGrpSpPr/>
          <p:nvPr/>
        </p:nvGrpSpPr>
        <p:grpSpPr>
          <a:xfrm>
            <a:off x="8806097" y="3750821"/>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73" name="箭头: V 形 72">
              <a:extLst>
                <a:ext uri="{FF2B5EF4-FFF2-40B4-BE49-F238E27FC236}">
                  <a16:creationId xmlns:a16="http://schemas.microsoft.com/office/drawing/2014/main" id="{A80F8F85-2C02-4F84-80C7-259C9F5DA59B}"/>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4" name="箭头: V 形 73">
              <a:extLst>
                <a:ext uri="{FF2B5EF4-FFF2-40B4-BE49-F238E27FC236}">
                  <a16:creationId xmlns:a16="http://schemas.microsoft.com/office/drawing/2014/main" id="{30BD7ADC-8AD2-4A10-A0BF-21F26E813D4D}"/>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5" name="箭头: V 形 74">
              <a:extLst>
                <a:ext uri="{FF2B5EF4-FFF2-40B4-BE49-F238E27FC236}">
                  <a16:creationId xmlns:a16="http://schemas.microsoft.com/office/drawing/2014/main" id="{61B5B72A-ABC5-42B6-B99D-D99B33DBD5B3}"/>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76" name="组合 75">
            <a:extLst>
              <a:ext uri="{FF2B5EF4-FFF2-40B4-BE49-F238E27FC236}">
                <a16:creationId xmlns:a16="http://schemas.microsoft.com/office/drawing/2014/main" id="{CFBD3A51-85EC-4EC5-ACE5-8E9B53C3F860}"/>
              </a:ext>
            </a:extLst>
          </p:cNvPr>
          <p:cNvGrpSpPr/>
          <p:nvPr/>
        </p:nvGrpSpPr>
        <p:grpSpPr>
          <a:xfrm rot="5400000">
            <a:off x="4412011" y="2918065"/>
            <a:ext cx="436540" cy="285963"/>
            <a:chOff x="2936167" y="2944909"/>
            <a:chExt cx="436540" cy="285963"/>
          </a:xfrm>
          <a:gradFill flip="none" rotWithShape="1">
            <a:gsLst>
              <a:gs pos="0">
                <a:schemeClr val="accent1">
                  <a:lumMod val="60000"/>
                  <a:lumOff val="40000"/>
                  <a:alpha val="50000"/>
                </a:schemeClr>
              </a:gs>
              <a:gs pos="40000">
                <a:schemeClr val="accent2">
                  <a:lumMod val="75000"/>
                  <a:alpha val="50000"/>
                </a:schemeClr>
              </a:gs>
              <a:gs pos="96000">
                <a:schemeClr val="accent1">
                  <a:lumMod val="90000"/>
                  <a:lumOff val="10000"/>
                  <a:alpha val="50000"/>
                </a:schemeClr>
              </a:gs>
            </a:gsLst>
            <a:lin ang="0" scaled="1"/>
            <a:tileRect/>
          </a:gradFill>
        </p:grpSpPr>
        <p:sp>
          <p:nvSpPr>
            <p:cNvPr id="77" name="箭头: V 形 76">
              <a:extLst>
                <a:ext uri="{FF2B5EF4-FFF2-40B4-BE49-F238E27FC236}">
                  <a16:creationId xmlns:a16="http://schemas.microsoft.com/office/drawing/2014/main" id="{38E12E5A-BB0E-4011-AF5E-7B594C4503DF}"/>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8" name="箭头: V 形 77">
              <a:extLst>
                <a:ext uri="{FF2B5EF4-FFF2-40B4-BE49-F238E27FC236}">
                  <a16:creationId xmlns:a16="http://schemas.microsoft.com/office/drawing/2014/main" id="{A2E22051-081E-4CB6-AEB5-0FD0207AE33E}"/>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9" name="箭头: V 形 78">
              <a:extLst>
                <a:ext uri="{FF2B5EF4-FFF2-40B4-BE49-F238E27FC236}">
                  <a16:creationId xmlns:a16="http://schemas.microsoft.com/office/drawing/2014/main" id="{98B663DC-B20D-4615-994B-295DEFFD6A4F}"/>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80" name="组合 79">
            <a:extLst>
              <a:ext uri="{FF2B5EF4-FFF2-40B4-BE49-F238E27FC236}">
                <a16:creationId xmlns:a16="http://schemas.microsoft.com/office/drawing/2014/main" id="{36193984-0C70-4044-A9D3-6251DA735F2A}"/>
              </a:ext>
            </a:extLst>
          </p:cNvPr>
          <p:cNvGrpSpPr/>
          <p:nvPr/>
        </p:nvGrpSpPr>
        <p:grpSpPr>
          <a:xfrm rot="5400000">
            <a:off x="4412011" y="4655906"/>
            <a:ext cx="436540" cy="285963"/>
            <a:chOff x="2936167" y="2944909"/>
            <a:chExt cx="436540" cy="285963"/>
          </a:xfrm>
          <a:gradFill flip="none" rotWithShape="1">
            <a:gsLst>
              <a:gs pos="0">
                <a:schemeClr val="accent1">
                  <a:lumMod val="60000"/>
                  <a:lumOff val="40000"/>
                  <a:alpha val="50000"/>
                </a:schemeClr>
              </a:gs>
              <a:gs pos="40000">
                <a:schemeClr val="accent2">
                  <a:lumMod val="75000"/>
                  <a:alpha val="50000"/>
                </a:schemeClr>
              </a:gs>
              <a:gs pos="96000">
                <a:schemeClr val="accent1">
                  <a:lumMod val="90000"/>
                  <a:lumOff val="10000"/>
                  <a:alpha val="50000"/>
                </a:schemeClr>
              </a:gs>
            </a:gsLst>
            <a:lin ang="0" scaled="1"/>
            <a:tileRect/>
          </a:gradFill>
        </p:grpSpPr>
        <p:sp>
          <p:nvSpPr>
            <p:cNvPr id="81" name="箭头: V 形 80">
              <a:extLst>
                <a:ext uri="{FF2B5EF4-FFF2-40B4-BE49-F238E27FC236}">
                  <a16:creationId xmlns:a16="http://schemas.microsoft.com/office/drawing/2014/main" id="{4A91A79A-FCF7-424B-9DEE-30BC388C9C3E}"/>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82" name="箭头: V 形 81">
              <a:extLst>
                <a:ext uri="{FF2B5EF4-FFF2-40B4-BE49-F238E27FC236}">
                  <a16:creationId xmlns:a16="http://schemas.microsoft.com/office/drawing/2014/main" id="{FA738392-5E13-4B18-B9D2-2F1D4187A283}"/>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83" name="箭头: V 形 82">
              <a:extLst>
                <a:ext uri="{FF2B5EF4-FFF2-40B4-BE49-F238E27FC236}">
                  <a16:creationId xmlns:a16="http://schemas.microsoft.com/office/drawing/2014/main" id="{C6497A8F-12DC-4370-B584-1139B5650DCC}"/>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84" name="组合 83">
            <a:extLst>
              <a:ext uri="{FF2B5EF4-FFF2-40B4-BE49-F238E27FC236}">
                <a16:creationId xmlns:a16="http://schemas.microsoft.com/office/drawing/2014/main" id="{14790AE3-5246-422D-9721-CD88113E1BBA}"/>
              </a:ext>
            </a:extLst>
          </p:cNvPr>
          <p:cNvGrpSpPr/>
          <p:nvPr/>
        </p:nvGrpSpPr>
        <p:grpSpPr>
          <a:xfrm rot="5400000">
            <a:off x="7324981" y="3773295"/>
            <a:ext cx="436540" cy="285963"/>
            <a:chOff x="2936167" y="2944909"/>
            <a:chExt cx="436540" cy="285963"/>
          </a:xfrm>
          <a:gradFill flip="none" rotWithShape="1">
            <a:gsLst>
              <a:gs pos="0">
                <a:schemeClr val="accent1">
                  <a:lumMod val="60000"/>
                  <a:lumOff val="40000"/>
                  <a:alpha val="50000"/>
                </a:schemeClr>
              </a:gs>
              <a:gs pos="40000">
                <a:schemeClr val="accent2">
                  <a:lumMod val="75000"/>
                  <a:alpha val="50000"/>
                </a:schemeClr>
              </a:gs>
              <a:gs pos="96000">
                <a:schemeClr val="accent1">
                  <a:lumMod val="90000"/>
                  <a:lumOff val="10000"/>
                  <a:alpha val="50000"/>
                </a:schemeClr>
              </a:gs>
            </a:gsLst>
            <a:lin ang="0" scaled="1"/>
            <a:tileRect/>
          </a:gradFill>
        </p:grpSpPr>
        <p:sp>
          <p:nvSpPr>
            <p:cNvPr id="85" name="箭头: V 形 84">
              <a:extLst>
                <a:ext uri="{FF2B5EF4-FFF2-40B4-BE49-F238E27FC236}">
                  <a16:creationId xmlns:a16="http://schemas.microsoft.com/office/drawing/2014/main" id="{7D154B12-8986-4A96-97BE-EB7DAAF9A67B}"/>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86" name="箭头: V 形 85">
              <a:extLst>
                <a:ext uri="{FF2B5EF4-FFF2-40B4-BE49-F238E27FC236}">
                  <a16:creationId xmlns:a16="http://schemas.microsoft.com/office/drawing/2014/main" id="{26A51E3B-8ED2-400F-B43C-434EA63957CE}"/>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87" name="箭头: V 形 86">
              <a:extLst>
                <a:ext uri="{FF2B5EF4-FFF2-40B4-BE49-F238E27FC236}">
                  <a16:creationId xmlns:a16="http://schemas.microsoft.com/office/drawing/2014/main" id="{FE9D9E1D-83D8-489F-BD6E-5474DF0784F1}"/>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Tree>
    <p:extLst>
      <p:ext uri="{BB962C8B-B14F-4D97-AF65-F5344CB8AC3E}">
        <p14:creationId xmlns:p14="http://schemas.microsoft.com/office/powerpoint/2010/main" val="407948658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圆角 52">
            <a:extLst>
              <a:ext uri="{FF2B5EF4-FFF2-40B4-BE49-F238E27FC236}">
                <a16:creationId xmlns:a16="http://schemas.microsoft.com/office/drawing/2014/main" id="{C0971DCA-F26C-4F72-9B87-A44826E2E71E}"/>
              </a:ext>
            </a:extLst>
          </p:cNvPr>
          <p:cNvSpPr/>
          <p:nvPr/>
        </p:nvSpPr>
        <p:spPr>
          <a:xfrm>
            <a:off x="7589395" y="5598494"/>
            <a:ext cx="3816000" cy="540000"/>
          </a:xfrm>
          <a:prstGeom prst="roundRect">
            <a:avLst>
              <a:gd name="adj" fmla="val 50000"/>
            </a:avLst>
          </a:prstGeom>
          <a:gradFill>
            <a:gsLst>
              <a:gs pos="0">
                <a:schemeClr val="accent1">
                  <a:lumMod val="60000"/>
                  <a:lumOff val="40000"/>
                </a:schemeClr>
              </a:gs>
              <a:gs pos="40000">
                <a:schemeClr val="accent2">
                  <a:lumMod val="75000"/>
                </a:schemeClr>
              </a:gs>
              <a:gs pos="96000">
                <a:schemeClr val="accent1">
                  <a:lumMod val="95000"/>
                  <a:lumOff val="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bg1"/>
              </a:solidFill>
            </a:endParaRPr>
          </a:p>
        </p:txBody>
      </p:sp>
      <p:sp>
        <p:nvSpPr>
          <p:cNvPr id="41" name="矩形: 圆角 40">
            <a:extLst>
              <a:ext uri="{FF2B5EF4-FFF2-40B4-BE49-F238E27FC236}">
                <a16:creationId xmlns:a16="http://schemas.microsoft.com/office/drawing/2014/main" id="{4DB42E1C-BF20-4D62-B653-49EF1C965CDF}"/>
              </a:ext>
            </a:extLst>
          </p:cNvPr>
          <p:cNvSpPr/>
          <p:nvPr/>
        </p:nvSpPr>
        <p:spPr>
          <a:xfrm>
            <a:off x="7589395" y="4852302"/>
            <a:ext cx="3816000" cy="540000"/>
          </a:xfrm>
          <a:prstGeom prst="roundRect">
            <a:avLst>
              <a:gd name="adj" fmla="val 50000"/>
            </a:avLst>
          </a:prstGeom>
          <a:gradFill>
            <a:gsLst>
              <a:gs pos="0">
                <a:schemeClr val="accent1">
                  <a:lumMod val="60000"/>
                  <a:lumOff val="40000"/>
                </a:schemeClr>
              </a:gs>
              <a:gs pos="40000">
                <a:schemeClr val="accent2">
                  <a:lumMod val="75000"/>
                </a:schemeClr>
              </a:gs>
              <a:gs pos="96000">
                <a:schemeClr val="accent1">
                  <a:lumMod val="95000"/>
                  <a:lumOff val="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bg1"/>
              </a:solidFill>
            </a:endParaRPr>
          </a:p>
        </p:txBody>
      </p:sp>
      <p:sp>
        <p:nvSpPr>
          <p:cNvPr id="2" name="矩形: 圆角 1">
            <a:extLst>
              <a:ext uri="{FF2B5EF4-FFF2-40B4-BE49-F238E27FC236}">
                <a16:creationId xmlns:a16="http://schemas.microsoft.com/office/drawing/2014/main" id="{DEE9617B-C281-430C-B2C6-B58BD9758F23}"/>
              </a:ext>
            </a:extLst>
          </p:cNvPr>
          <p:cNvSpPr/>
          <p:nvPr/>
        </p:nvSpPr>
        <p:spPr>
          <a:xfrm>
            <a:off x="7589395" y="4132570"/>
            <a:ext cx="3816000" cy="540000"/>
          </a:xfrm>
          <a:prstGeom prst="roundRect">
            <a:avLst>
              <a:gd name="adj" fmla="val 50000"/>
            </a:avLst>
          </a:prstGeom>
          <a:gradFill>
            <a:gsLst>
              <a:gs pos="0">
                <a:schemeClr val="accent1">
                  <a:lumMod val="60000"/>
                  <a:lumOff val="40000"/>
                </a:schemeClr>
              </a:gs>
              <a:gs pos="40000">
                <a:schemeClr val="accent2">
                  <a:lumMod val="75000"/>
                </a:schemeClr>
              </a:gs>
              <a:gs pos="96000">
                <a:schemeClr val="accent1">
                  <a:lumMod val="95000"/>
                  <a:lumOff val="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bg1"/>
              </a:solidFill>
            </a:endParaRPr>
          </a:p>
        </p:txBody>
      </p:sp>
      <p:sp>
        <p:nvSpPr>
          <p:cNvPr id="21" name="矩形: 圆角 20">
            <a:extLst>
              <a:ext uri="{FF2B5EF4-FFF2-40B4-BE49-F238E27FC236}">
                <a16:creationId xmlns:a16="http://schemas.microsoft.com/office/drawing/2014/main" id="{C6AF036D-35E8-4636-9133-C9356CEA83A8}"/>
              </a:ext>
            </a:extLst>
          </p:cNvPr>
          <p:cNvSpPr/>
          <p:nvPr/>
        </p:nvSpPr>
        <p:spPr>
          <a:xfrm>
            <a:off x="5477579" y="366845"/>
            <a:ext cx="1980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7525" y="1365094"/>
            <a:ext cx="4049507" cy="461665"/>
          </a:xfrm>
          <a:prstGeom prst="rect">
            <a:avLst/>
          </a:prstGeom>
          <a:noFill/>
        </p:spPr>
        <p:txBody>
          <a:bodyPr wrap="none" rtlCol="0">
            <a:noAutofit/>
          </a:bodyPr>
          <a:lstStyle/>
          <a:p>
            <a:r>
              <a:rPr lang="zh-CN" altLang="en-US" sz="2400" b="1" dirty="0">
                <a:solidFill>
                  <a:schemeClr val="accent1"/>
                </a:solidFill>
              </a:rPr>
              <a:t>辨识验证成果展示（</a:t>
            </a:r>
            <a:r>
              <a:rPr lang="en-US" altLang="zh-CN" sz="2400" b="1" dirty="0">
                <a:solidFill>
                  <a:schemeClr val="accent1"/>
                </a:solidFill>
              </a:rPr>
              <a:t>4</a:t>
            </a:r>
            <a:r>
              <a:rPr lang="zh-CN" altLang="en-US" sz="2400" b="1" dirty="0">
                <a:solidFill>
                  <a:schemeClr val="accent1"/>
                </a:solidFill>
              </a:rPr>
              <a:t>张图）</a:t>
            </a:r>
          </a:p>
        </p:txBody>
      </p:sp>
      <p:sp>
        <p:nvSpPr>
          <p:cNvPr id="27" name="矩形 26">
            <a:extLst>
              <a:ext uri="{FF2B5EF4-FFF2-40B4-BE49-F238E27FC236}">
                <a16:creationId xmlns:a16="http://schemas.microsoft.com/office/drawing/2014/main" id="{529DC006-068D-48DD-A935-8A54D7364089}"/>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32" name="直接连接符 31">
            <a:extLst>
              <a:ext uri="{FF2B5EF4-FFF2-40B4-BE49-F238E27FC236}">
                <a16:creationId xmlns:a16="http://schemas.microsoft.com/office/drawing/2014/main" id="{2297BE73-FE71-4375-ABA4-DFF5DAADADE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9225B89-0E61-4709-87B1-AFB950F6C2B3}"/>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9CDD3C9-0A65-45FB-A4FC-C8694A187A32}"/>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对角圆角 30">
            <a:extLst>
              <a:ext uri="{FF2B5EF4-FFF2-40B4-BE49-F238E27FC236}">
                <a16:creationId xmlns:a16="http://schemas.microsoft.com/office/drawing/2014/main" id="{599429F8-F5D1-4F68-BA54-E7BD327B116B}"/>
              </a:ext>
            </a:extLst>
          </p:cNvPr>
          <p:cNvSpPr/>
          <p:nvPr/>
        </p:nvSpPr>
        <p:spPr>
          <a:xfrm>
            <a:off x="6096001" y="4132570"/>
            <a:ext cx="1224479" cy="540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模拟</a:t>
            </a:r>
          </a:p>
        </p:txBody>
      </p:sp>
      <p:sp>
        <p:nvSpPr>
          <p:cNvPr id="12" name="矩形 11">
            <a:extLst>
              <a:ext uri="{FF2B5EF4-FFF2-40B4-BE49-F238E27FC236}">
                <a16:creationId xmlns:a16="http://schemas.microsoft.com/office/drawing/2014/main" id="{91C9411E-C1C5-4761-AF76-1ACE437B2337}"/>
              </a:ext>
            </a:extLst>
          </p:cNvPr>
          <p:cNvSpPr/>
          <p:nvPr/>
        </p:nvSpPr>
        <p:spPr>
          <a:xfrm>
            <a:off x="629618" y="4705138"/>
            <a:ext cx="5404827" cy="1497654"/>
          </a:xfrm>
          <a:prstGeom prst="rect">
            <a:avLst/>
          </a:prstGeom>
        </p:spPr>
        <p:txBody>
          <a:bodyPr wrap="square">
            <a:noAutofit/>
          </a:bodyPr>
          <a:lstStyle/>
          <a:p>
            <a:pPr algn="just">
              <a:lnSpc>
                <a:spcPct val="130000"/>
              </a:lnSpc>
            </a:pPr>
            <a:r>
              <a:rPr lang="en-US" altLang="zh-CN" dirty="0">
                <a:solidFill>
                  <a:schemeClr val="accent2">
                    <a:lumMod val="50000"/>
                  </a:schemeClr>
                </a:solidFill>
                <a:latin typeface="+mn-ea"/>
              </a:rPr>
              <a:t>Genetic Algorithm</a:t>
            </a:r>
            <a:r>
              <a:rPr lang="zh-CN" altLang="en-US" dirty="0">
                <a:solidFill>
                  <a:schemeClr val="accent2">
                    <a:lumMod val="50000"/>
                  </a:schemeClr>
                </a:solidFill>
                <a:latin typeface="+mn-ea"/>
              </a:rPr>
              <a:t>，以自然选择和遗传理论的基础上将进化过程中适者生存规则与群体内染色体的随机信息交换机制相结合的高效全局寻优搜索最优遗传个体算法。</a:t>
            </a:r>
          </a:p>
        </p:txBody>
      </p:sp>
      <p:sp>
        <p:nvSpPr>
          <p:cNvPr id="47" name="文本框 46">
            <a:extLst>
              <a:ext uri="{FF2B5EF4-FFF2-40B4-BE49-F238E27FC236}">
                <a16:creationId xmlns:a16="http://schemas.microsoft.com/office/drawing/2014/main" id="{8FD66E38-F3D1-45D8-AB43-933B0E223F22}"/>
              </a:ext>
            </a:extLst>
          </p:cNvPr>
          <p:cNvSpPr txBox="1"/>
          <p:nvPr/>
        </p:nvSpPr>
        <p:spPr>
          <a:xfrm>
            <a:off x="7659976" y="4214666"/>
            <a:ext cx="3816000" cy="375809"/>
          </a:xfrm>
          <a:prstGeom prst="rect">
            <a:avLst/>
          </a:prstGeom>
          <a:noFill/>
        </p:spPr>
        <p:txBody>
          <a:bodyPr wrap="square" rtlCol="0">
            <a:noAutofit/>
          </a:bodyPr>
          <a:lstStyle/>
          <a:p>
            <a:pPr algn="just">
              <a:lnSpc>
                <a:spcPct val="110000"/>
              </a:lnSpc>
            </a:pPr>
            <a:r>
              <a:rPr lang="zh-CN" altLang="en-US" dirty="0">
                <a:solidFill>
                  <a:schemeClr val="bg1"/>
                </a:solidFill>
                <a:latin typeface="+mn-ea"/>
                <a:cs typeface="Arial" pitchFamily="34" charset="0"/>
              </a:rPr>
              <a:t>编程模拟计算最优解。</a:t>
            </a:r>
            <a:r>
              <a:rPr lang="en-US" altLang="zh-CN" dirty="0">
                <a:solidFill>
                  <a:schemeClr val="bg1"/>
                </a:solidFill>
                <a:latin typeface="+mn-ea"/>
                <a:cs typeface="Arial" pitchFamily="34" charset="0"/>
              </a:rPr>
              <a:t> </a:t>
            </a:r>
            <a:endParaRPr lang="zh-CN" altLang="en-US" dirty="0">
              <a:solidFill>
                <a:schemeClr val="bg1"/>
              </a:solidFill>
              <a:latin typeface="+mn-ea"/>
              <a:cs typeface="Arial" pitchFamily="34" charset="0"/>
            </a:endParaRPr>
          </a:p>
        </p:txBody>
      </p:sp>
      <p:sp>
        <p:nvSpPr>
          <p:cNvPr id="48" name="文本框 47">
            <a:extLst>
              <a:ext uri="{FF2B5EF4-FFF2-40B4-BE49-F238E27FC236}">
                <a16:creationId xmlns:a16="http://schemas.microsoft.com/office/drawing/2014/main" id="{9470B5C3-49FE-4171-BCFB-C077A9A165AA}"/>
              </a:ext>
            </a:extLst>
          </p:cNvPr>
          <p:cNvSpPr txBox="1"/>
          <p:nvPr/>
        </p:nvSpPr>
        <p:spPr>
          <a:xfrm>
            <a:off x="7663650" y="4934398"/>
            <a:ext cx="3816000" cy="375809"/>
          </a:xfrm>
          <a:prstGeom prst="rect">
            <a:avLst/>
          </a:prstGeom>
          <a:noFill/>
        </p:spPr>
        <p:txBody>
          <a:bodyPr wrap="square" rtlCol="0">
            <a:noAutofit/>
          </a:bodyPr>
          <a:lstStyle/>
          <a:p>
            <a:pPr algn="just">
              <a:lnSpc>
                <a:spcPct val="110000"/>
              </a:lnSpc>
            </a:pPr>
            <a:r>
              <a:rPr lang="zh-CN" altLang="en-US" dirty="0">
                <a:solidFill>
                  <a:schemeClr val="bg1"/>
                </a:solidFill>
                <a:latin typeface="+mn-ea"/>
                <a:cs typeface="Arial" pitchFamily="34" charset="0"/>
              </a:rPr>
              <a:t>将模拟结果与模型匹配计算。</a:t>
            </a:r>
            <a:r>
              <a:rPr lang="en-US" altLang="zh-CN" dirty="0">
                <a:solidFill>
                  <a:schemeClr val="bg1"/>
                </a:solidFill>
                <a:latin typeface="+mn-ea"/>
                <a:cs typeface="Arial" pitchFamily="34" charset="0"/>
              </a:rPr>
              <a:t> </a:t>
            </a:r>
            <a:endParaRPr lang="zh-CN" altLang="en-US" dirty="0">
              <a:solidFill>
                <a:schemeClr val="bg1"/>
              </a:solidFill>
              <a:latin typeface="+mn-ea"/>
              <a:cs typeface="Arial" pitchFamily="34" charset="0"/>
            </a:endParaRPr>
          </a:p>
        </p:txBody>
      </p:sp>
      <p:sp>
        <p:nvSpPr>
          <p:cNvPr id="49" name="文本框 48">
            <a:extLst>
              <a:ext uri="{FF2B5EF4-FFF2-40B4-BE49-F238E27FC236}">
                <a16:creationId xmlns:a16="http://schemas.microsoft.com/office/drawing/2014/main" id="{F8B7C9AC-6DCC-4044-858A-2A47DC3F2E54}"/>
              </a:ext>
            </a:extLst>
          </p:cNvPr>
          <p:cNvSpPr txBox="1"/>
          <p:nvPr/>
        </p:nvSpPr>
        <p:spPr>
          <a:xfrm>
            <a:off x="7663649" y="5680590"/>
            <a:ext cx="3816000" cy="375809"/>
          </a:xfrm>
          <a:prstGeom prst="rect">
            <a:avLst/>
          </a:prstGeom>
          <a:noFill/>
        </p:spPr>
        <p:txBody>
          <a:bodyPr wrap="square" rtlCol="0">
            <a:noAutofit/>
          </a:bodyPr>
          <a:lstStyle/>
          <a:p>
            <a:pPr algn="just">
              <a:lnSpc>
                <a:spcPct val="110000"/>
              </a:lnSpc>
            </a:pPr>
            <a:r>
              <a:rPr lang="zh-CN" altLang="en-US" dirty="0">
                <a:solidFill>
                  <a:schemeClr val="bg1"/>
                </a:solidFill>
                <a:latin typeface="+mn-ea"/>
                <a:cs typeface="Arial" pitchFamily="34" charset="0"/>
              </a:rPr>
              <a:t>将计算结果进行回归模拟分析。</a:t>
            </a:r>
          </a:p>
        </p:txBody>
      </p:sp>
      <p:sp>
        <p:nvSpPr>
          <p:cNvPr id="50" name="矩形: 对角圆角 49">
            <a:extLst>
              <a:ext uri="{FF2B5EF4-FFF2-40B4-BE49-F238E27FC236}">
                <a16:creationId xmlns:a16="http://schemas.microsoft.com/office/drawing/2014/main" id="{F0C5688D-DCEF-4551-8386-12808BDCC229}"/>
              </a:ext>
            </a:extLst>
          </p:cNvPr>
          <p:cNvSpPr/>
          <p:nvPr/>
        </p:nvSpPr>
        <p:spPr>
          <a:xfrm>
            <a:off x="6096001" y="4852302"/>
            <a:ext cx="1224479" cy="540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辨识</a:t>
            </a:r>
          </a:p>
        </p:txBody>
      </p:sp>
      <p:sp>
        <p:nvSpPr>
          <p:cNvPr id="51" name="矩形: 对角圆角 50">
            <a:extLst>
              <a:ext uri="{FF2B5EF4-FFF2-40B4-BE49-F238E27FC236}">
                <a16:creationId xmlns:a16="http://schemas.microsoft.com/office/drawing/2014/main" id="{1C4C5D3A-77D2-4EE4-929D-7698BC275114}"/>
              </a:ext>
            </a:extLst>
          </p:cNvPr>
          <p:cNvSpPr/>
          <p:nvPr/>
        </p:nvSpPr>
        <p:spPr>
          <a:xfrm>
            <a:off x="6096001" y="5598494"/>
            <a:ext cx="1224479" cy="540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分析</a:t>
            </a:r>
          </a:p>
        </p:txBody>
      </p:sp>
      <p:sp>
        <p:nvSpPr>
          <p:cNvPr id="52" name="矩形: 对角圆角 51">
            <a:extLst>
              <a:ext uri="{FF2B5EF4-FFF2-40B4-BE49-F238E27FC236}">
                <a16:creationId xmlns:a16="http://schemas.microsoft.com/office/drawing/2014/main" id="{53D53281-131B-4D13-9EAB-31242C691433}"/>
              </a:ext>
            </a:extLst>
          </p:cNvPr>
          <p:cNvSpPr/>
          <p:nvPr/>
        </p:nvSpPr>
        <p:spPr>
          <a:xfrm>
            <a:off x="3562815" y="4014475"/>
            <a:ext cx="2160000" cy="57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回归分析</a:t>
            </a:r>
          </a:p>
        </p:txBody>
      </p:sp>
      <p:sp>
        <p:nvSpPr>
          <p:cNvPr id="36" name="矩形: 对角圆角 35">
            <a:extLst>
              <a:ext uri="{FF2B5EF4-FFF2-40B4-BE49-F238E27FC236}">
                <a16:creationId xmlns:a16="http://schemas.microsoft.com/office/drawing/2014/main" id="{31368FDB-5F61-4FC6-B74D-2F3660491370}"/>
              </a:ext>
            </a:extLst>
          </p:cNvPr>
          <p:cNvSpPr/>
          <p:nvPr/>
        </p:nvSpPr>
        <p:spPr>
          <a:xfrm>
            <a:off x="695325" y="4014475"/>
            <a:ext cx="2160000" cy="57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编程模拟</a:t>
            </a:r>
          </a:p>
        </p:txBody>
      </p:sp>
      <p:pic>
        <p:nvPicPr>
          <p:cNvPr id="29" name="图片 28">
            <a:extLst>
              <a:ext uri="{FF2B5EF4-FFF2-40B4-BE49-F238E27FC236}">
                <a16:creationId xmlns:a16="http://schemas.microsoft.com/office/drawing/2014/main" id="{B43C2481-7ABB-4796-B51E-5704F9D62E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576" y="2110309"/>
            <a:ext cx="2664000" cy="1684980"/>
          </a:xfrm>
          <a:prstGeom prst="rect">
            <a:avLst/>
          </a:prstGeom>
        </p:spPr>
      </p:pic>
      <p:pic>
        <p:nvPicPr>
          <p:cNvPr id="37" name="图片 36">
            <a:extLst>
              <a:ext uri="{FF2B5EF4-FFF2-40B4-BE49-F238E27FC236}">
                <a16:creationId xmlns:a16="http://schemas.microsoft.com/office/drawing/2014/main" id="{023CE3F7-7873-41FE-A00D-2849A91CB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2142" y="2110309"/>
            <a:ext cx="2664000" cy="1684980"/>
          </a:xfrm>
          <a:prstGeom prst="rect">
            <a:avLst/>
          </a:prstGeom>
        </p:spPr>
      </p:pic>
      <p:pic>
        <p:nvPicPr>
          <p:cNvPr id="39" name="图片 38">
            <a:extLst>
              <a:ext uri="{FF2B5EF4-FFF2-40B4-BE49-F238E27FC236}">
                <a16:creationId xmlns:a16="http://schemas.microsoft.com/office/drawing/2014/main" id="{109EC74B-68F3-4F33-88D8-E1F98079E7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9905" y="2110309"/>
            <a:ext cx="2659954" cy="1684800"/>
          </a:xfrm>
          <a:prstGeom prst="rect">
            <a:avLst/>
          </a:prstGeom>
        </p:spPr>
      </p:pic>
      <p:pic>
        <p:nvPicPr>
          <p:cNvPr id="40" name="图片 39">
            <a:extLst>
              <a:ext uri="{FF2B5EF4-FFF2-40B4-BE49-F238E27FC236}">
                <a16:creationId xmlns:a16="http://schemas.microsoft.com/office/drawing/2014/main" id="{7D134880-B806-4FBC-BFF3-55AA32E3DF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2470" y="2110309"/>
            <a:ext cx="2659954" cy="1684800"/>
          </a:xfrm>
          <a:prstGeom prst="rect">
            <a:avLst/>
          </a:prstGeom>
        </p:spPr>
      </p:pic>
    </p:spTree>
    <p:extLst>
      <p:ext uri="{BB962C8B-B14F-4D97-AF65-F5344CB8AC3E}">
        <p14:creationId xmlns:p14="http://schemas.microsoft.com/office/powerpoint/2010/main" val="24095136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C6AF036D-35E8-4636-9133-C9356CEA83A8}"/>
              </a:ext>
            </a:extLst>
          </p:cNvPr>
          <p:cNvSpPr/>
          <p:nvPr/>
        </p:nvSpPr>
        <p:spPr>
          <a:xfrm>
            <a:off x="5477579" y="366845"/>
            <a:ext cx="1980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7525" y="1365094"/>
            <a:ext cx="2031325" cy="461665"/>
          </a:xfrm>
          <a:prstGeom prst="rect">
            <a:avLst/>
          </a:prstGeom>
          <a:noFill/>
        </p:spPr>
        <p:txBody>
          <a:bodyPr wrap="none" rtlCol="0">
            <a:noAutofit/>
          </a:bodyPr>
          <a:lstStyle/>
          <a:p>
            <a:r>
              <a:rPr lang="zh-CN" altLang="en-US" sz="2400" b="1" dirty="0">
                <a:solidFill>
                  <a:schemeClr val="accent1"/>
                </a:solidFill>
              </a:rPr>
              <a:t>辨识计算结果</a:t>
            </a:r>
          </a:p>
        </p:txBody>
      </p:sp>
      <p:sp>
        <p:nvSpPr>
          <p:cNvPr id="27" name="矩形 26">
            <a:extLst>
              <a:ext uri="{FF2B5EF4-FFF2-40B4-BE49-F238E27FC236}">
                <a16:creationId xmlns:a16="http://schemas.microsoft.com/office/drawing/2014/main" id="{529DC006-068D-48DD-A935-8A54D7364089}"/>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32" name="直接连接符 31">
            <a:extLst>
              <a:ext uri="{FF2B5EF4-FFF2-40B4-BE49-F238E27FC236}">
                <a16:creationId xmlns:a16="http://schemas.microsoft.com/office/drawing/2014/main" id="{2297BE73-FE71-4375-ABA4-DFF5DAADADE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9225B89-0E61-4709-87B1-AFB950F6C2B3}"/>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9CDD3C9-0A65-45FB-A4FC-C8694A187A32}"/>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矩形 38">
            <a:extLst>
              <a:ext uri="{FF2B5EF4-FFF2-40B4-BE49-F238E27FC236}">
                <a16:creationId xmlns:a16="http://schemas.microsoft.com/office/drawing/2014/main" id="{426FCC81-2D3A-44E1-AB20-AC3F0DA704EA}"/>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aphicFrame>
        <p:nvGraphicFramePr>
          <p:cNvPr id="88" name="表格 87">
            <a:extLst>
              <a:ext uri="{FF2B5EF4-FFF2-40B4-BE49-F238E27FC236}">
                <a16:creationId xmlns:a16="http://schemas.microsoft.com/office/drawing/2014/main" id="{34B93AD7-D792-4435-8CDA-EB37F6D83851}"/>
              </a:ext>
            </a:extLst>
          </p:cNvPr>
          <p:cNvGraphicFramePr>
            <a:graphicFrameLocks noGrp="1"/>
          </p:cNvGraphicFramePr>
          <p:nvPr>
            <p:extLst>
              <p:ext uri="{D42A27DB-BD31-4B8C-83A1-F6EECF244321}">
                <p14:modId xmlns:p14="http://schemas.microsoft.com/office/powerpoint/2010/main" val="3293073257"/>
              </p:ext>
            </p:extLst>
          </p:nvPr>
        </p:nvGraphicFramePr>
        <p:xfrm>
          <a:off x="698500" y="2050475"/>
          <a:ext cx="10798170" cy="4078862"/>
        </p:xfrm>
        <a:graphic>
          <a:graphicData uri="http://schemas.openxmlformats.org/drawingml/2006/table">
            <a:tbl>
              <a:tblPr firstRow="1" firstCol="1" bandRow="1">
                <a:tableStyleId>{69012ECD-51FC-41F1-AA8D-1B2483CD663E}</a:tableStyleId>
              </a:tblPr>
              <a:tblGrid>
                <a:gridCol w="1332638">
                  <a:extLst>
                    <a:ext uri="{9D8B030D-6E8A-4147-A177-3AD203B41FA5}">
                      <a16:colId xmlns:a16="http://schemas.microsoft.com/office/drawing/2014/main" val="20000"/>
                    </a:ext>
                  </a:extLst>
                </a:gridCol>
                <a:gridCol w="1332638">
                  <a:extLst>
                    <a:ext uri="{9D8B030D-6E8A-4147-A177-3AD203B41FA5}">
                      <a16:colId xmlns:a16="http://schemas.microsoft.com/office/drawing/2014/main" val="20001"/>
                    </a:ext>
                  </a:extLst>
                </a:gridCol>
                <a:gridCol w="1332638">
                  <a:extLst>
                    <a:ext uri="{9D8B030D-6E8A-4147-A177-3AD203B41FA5}">
                      <a16:colId xmlns:a16="http://schemas.microsoft.com/office/drawing/2014/main" val="20002"/>
                    </a:ext>
                  </a:extLst>
                </a:gridCol>
                <a:gridCol w="1332638">
                  <a:extLst>
                    <a:ext uri="{9D8B030D-6E8A-4147-A177-3AD203B41FA5}">
                      <a16:colId xmlns:a16="http://schemas.microsoft.com/office/drawing/2014/main" val="20003"/>
                    </a:ext>
                  </a:extLst>
                </a:gridCol>
                <a:gridCol w="1332638">
                  <a:extLst>
                    <a:ext uri="{9D8B030D-6E8A-4147-A177-3AD203B41FA5}">
                      <a16:colId xmlns:a16="http://schemas.microsoft.com/office/drawing/2014/main" val="20004"/>
                    </a:ext>
                  </a:extLst>
                </a:gridCol>
                <a:gridCol w="1332638">
                  <a:extLst>
                    <a:ext uri="{9D8B030D-6E8A-4147-A177-3AD203B41FA5}">
                      <a16:colId xmlns:a16="http://schemas.microsoft.com/office/drawing/2014/main" val="20005"/>
                    </a:ext>
                  </a:extLst>
                </a:gridCol>
                <a:gridCol w="1431373">
                  <a:extLst>
                    <a:ext uri="{9D8B030D-6E8A-4147-A177-3AD203B41FA5}">
                      <a16:colId xmlns:a16="http://schemas.microsoft.com/office/drawing/2014/main" val="20006"/>
                    </a:ext>
                  </a:extLst>
                </a:gridCol>
                <a:gridCol w="1370969">
                  <a:extLst>
                    <a:ext uri="{9D8B030D-6E8A-4147-A177-3AD203B41FA5}">
                      <a16:colId xmlns:a16="http://schemas.microsoft.com/office/drawing/2014/main" val="20007"/>
                    </a:ext>
                  </a:extLst>
                </a:gridCol>
              </a:tblGrid>
              <a:tr h="605252">
                <a:tc rowSpan="2">
                  <a:txBody>
                    <a:bodyPr/>
                    <a:lstStyle/>
                    <a:p>
                      <a:pPr marR="102235" indent="127000" algn="ctr">
                        <a:lnSpc>
                          <a:spcPct val="150000"/>
                        </a:lnSpc>
                        <a:spcAft>
                          <a:spcPts val="0"/>
                        </a:spcAft>
                      </a:pPr>
                      <a:r>
                        <a:rPr lang="zh-CN" sz="1800" kern="100" dirty="0">
                          <a:solidFill>
                            <a:schemeClr val="bg1"/>
                          </a:solidFill>
                          <a:effectLst/>
                          <a:latin typeface="+mn-lt"/>
                          <a:ea typeface="+mn-ea"/>
                        </a:rPr>
                        <a:t>模型</a:t>
                      </a:r>
                      <a:endParaRPr lang="zh-CN" sz="1800" kern="100" dirty="0">
                        <a:solidFill>
                          <a:schemeClr val="bg1"/>
                        </a:solidFill>
                        <a:effectLst/>
                        <a:latin typeface="+mn-lt"/>
                        <a:ea typeface="+mn-ea"/>
                        <a:cs typeface="Times New Roman" panose="02020603050405020304" pitchFamily="18" charset="0"/>
                      </a:endParaRPr>
                    </a:p>
                  </a:txBody>
                  <a:tcPr marL="47817" marR="47817" marT="0" marB="0" anchor="ctr">
                    <a:lnR w="12700" cap="flat" cmpd="sng" algn="ctr">
                      <a:solidFill>
                        <a:schemeClr val="bg1"/>
                      </a:solidFill>
                      <a:prstDash val="solid"/>
                      <a:round/>
                      <a:headEnd type="none" w="med" len="med"/>
                      <a:tailEnd type="none" w="med" len="med"/>
                    </a:lnR>
                    <a:solidFill>
                      <a:schemeClr val="accent1"/>
                    </a:solidFill>
                  </a:tcPr>
                </a:tc>
                <a:tc gridSpan="7">
                  <a:txBody>
                    <a:bodyPr/>
                    <a:lstStyle/>
                    <a:p>
                      <a:pPr marR="102235" indent="127000" algn="ctr">
                        <a:lnSpc>
                          <a:spcPct val="150000"/>
                        </a:lnSpc>
                        <a:spcAft>
                          <a:spcPts val="0"/>
                        </a:spcAft>
                      </a:pPr>
                      <a:r>
                        <a:rPr lang="zh-CN" sz="1800" kern="100" dirty="0">
                          <a:solidFill>
                            <a:schemeClr val="bg1"/>
                          </a:solidFill>
                          <a:effectLst/>
                          <a:latin typeface="+mn-lt"/>
                          <a:ea typeface="+mn-ea"/>
                        </a:rPr>
                        <a:t>参数值：</a:t>
                      </a:r>
                      <a:r>
                        <a:rPr lang="en-US" sz="1800" kern="100" dirty="0">
                          <a:solidFill>
                            <a:schemeClr val="bg1"/>
                          </a:solidFill>
                          <a:effectLst/>
                          <a:latin typeface="+mn-lt"/>
                          <a:ea typeface="+mn-ea"/>
                        </a:rPr>
                        <a:t>R(m</a:t>
                      </a:r>
                      <a:r>
                        <a:rPr lang="en-US" sz="1800" kern="100" baseline="30000" dirty="0">
                          <a:solidFill>
                            <a:schemeClr val="bg1"/>
                          </a:solidFill>
                          <a:effectLst/>
                          <a:latin typeface="+mn-lt"/>
                          <a:ea typeface="+mn-ea"/>
                        </a:rPr>
                        <a:t>2</a:t>
                      </a:r>
                      <a:r>
                        <a:rPr lang="en-US" sz="1800" kern="100" dirty="0">
                          <a:solidFill>
                            <a:schemeClr val="bg1"/>
                          </a:solidFill>
                          <a:effectLst/>
                          <a:latin typeface="+mn-lt"/>
                          <a:ea typeface="+mn-ea"/>
                          <a:sym typeface="Symbol" panose="05050102010706020507" pitchFamily="18" charset="2"/>
                        </a:rPr>
                        <a:t></a:t>
                      </a:r>
                      <a:r>
                        <a:rPr lang="en-US" sz="1800" kern="100" dirty="0">
                          <a:solidFill>
                            <a:schemeClr val="bg1"/>
                          </a:solidFill>
                          <a:effectLst/>
                          <a:latin typeface="+mn-lt"/>
                          <a:ea typeface="+mn-ea"/>
                        </a:rPr>
                        <a:t>K</a:t>
                      </a:r>
                      <a:r>
                        <a:rPr lang="en-US" sz="1800" kern="100" dirty="0">
                          <a:solidFill>
                            <a:schemeClr val="bg1"/>
                          </a:solidFill>
                          <a:effectLst/>
                          <a:latin typeface="+mn-lt"/>
                          <a:ea typeface="+mn-ea"/>
                          <a:sym typeface="Symbol" panose="05050102010706020507" pitchFamily="18" charset="2"/>
                        </a:rPr>
                        <a:t></a:t>
                      </a:r>
                      <a:r>
                        <a:rPr lang="en-US" sz="1800" kern="100" dirty="0">
                          <a:solidFill>
                            <a:schemeClr val="bg1"/>
                          </a:solidFill>
                          <a:effectLst/>
                          <a:latin typeface="+mn-lt"/>
                          <a:ea typeface="+mn-ea"/>
                        </a:rPr>
                        <a:t>W</a:t>
                      </a:r>
                      <a:r>
                        <a:rPr lang="en-US" sz="1800" kern="100" baseline="30000" dirty="0">
                          <a:solidFill>
                            <a:schemeClr val="bg1"/>
                          </a:solidFill>
                          <a:effectLst/>
                          <a:latin typeface="+mn-lt"/>
                          <a:ea typeface="+mn-ea"/>
                        </a:rPr>
                        <a:t>-1</a:t>
                      </a:r>
                      <a:r>
                        <a:rPr lang="en-US" sz="1800" kern="100" dirty="0">
                          <a:solidFill>
                            <a:schemeClr val="bg1"/>
                          </a:solidFill>
                          <a:effectLst/>
                          <a:latin typeface="+mn-lt"/>
                          <a:ea typeface="+mn-ea"/>
                        </a:rPr>
                        <a:t>)</a:t>
                      </a:r>
                      <a:r>
                        <a:rPr lang="zh-CN" altLang="en-US" sz="1800" kern="100" dirty="0">
                          <a:solidFill>
                            <a:schemeClr val="bg1"/>
                          </a:solidFill>
                          <a:effectLst/>
                          <a:latin typeface="+mn-lt"/>
                          <a:ea typeface="+mn-ea"/>
                        </a:rPr>
                        <a:t>、</a:t>
                      </a:r>
                      <a:r>
                        <a:rPr lang="zh-CN" sz="1800" kern="100" dirty="0">
                          <a:solidFill>
                            <a:schemeClr val="bg1"/>
                          </a:solidFill>
                          <a:effectLst/>
                          <a:latin typeface="+mn-lt"/>
                          <a:ea typeface="+mn-ea"/>
                        </a:rPr>
                        <a:t> </a:t>
                      </a:r>
                      <a:r>
                        <a:rPr lang="en-US" sz="1800" kern="100" dirty="0">
                          <a:solidFill>
                            <a:schemeClr val="bg1"/>
                          </a:solidFill>
                          <a:effectLst/>
                          <a:latin typeface="+mn-lt"/>
                          <a:ea typeface="+mn-ea"/>
                        </a:rPr>
                        <a:t>C(J</a:t>
                      </a:r>
                      <a:r>
                        <a:rPr lang="en-US" sz="1800" kern="100" dirty="0">
                          <a:solidFill>
                            <a:schemeClr val="bg1"/>
                          </a:solidFill>
                          <a:effectLst/>
                          <a:latin typeface="+mn-lt"/>
                          <a:ea typeface="+mn-ea"/>
                          <a:sym typeface="Symbol" panose="05050102010706020507" pitchFamily="18" charset="2"/>
                        </a:rPr>
                        <a:t></a:t>
                      </a:r>
                      <a:r>
                        <a:rPr lang="en-US" sz="1800" kern="100" dirty="0">
                          <a:solidFill>
                            <a:schemeClr val="bg1"/>
                          </a:solidFill>
                          <a:effectLst/>
                          <a:latin typeface="+mn-lt"/>
                          <a:ea typeface="+mn-ea"/>
                        </a:rPr>
                        <a:t>m</a:t>
                      </a:r>
                      <a:r>
                        <a:rPr lang="en-US" sz="1800" kern="100" baseline="30000" dirty="0">
                          <a:solidFill>
                            <a:schemeClr val="bg1"/>
                          </a:solidFill>
                          <a:effectLst/>
                          <a:latin typeface="+mn-lt"/>
                          <a:ea typeface="+mn-ea"/>
                        </a:rPr>
                        <a:t>-2</a:t>
                      </a:r>
                      <a:r>
                        <a:rPr lang="en-US" sz="1800" kern="100" dirty="0">
                          <a:solidFill>
                            <a:schemeClr val="bg1"/>
                          </a:solidFill>
                          <a:effectLst/>
                          <a:latin typeface="+mn-lt"/>
                          <a:ea typeface="+mn-ea"/>
                          <a:sym typeface="Symbol" panose="05050102010706020507" pitchFamily="18" charset="2"/>
                        </a:rPr>
                        <a:t></a:t>
                      </a:r>
                      <a:r>
                        <a:rPr lang="en-US" sz="1800" kern="100" dirty="0">
                          <a:solidFill>
                            <a:schemeClr val="bg1"/>
                          </a:solidFill>
                          <a:effectLst/>
                          <a:latin typeface="+mn-lt"/>
                          <a:ea typeface="+mn-ea"/>
                        </a:rPr>
                        <a:t>K</a:t>
                      </a:r>
                      <a:r>
                        <a:rPr lang="en-US" sz="1800" kern="100" baseline="30000" dirty="0">
                          <a:solidFill>
                            <a:schemeClr val="bg1"/>
                          </a:solidFill>
                          <a:effectLst/>
                          <a:latin typeface="+mn-lt"/>
                          <a:ea typeface="+mn-ea"/>
                        </a:rPr>
                        <a:t>-1</a:t>
                      </a:r>
                      <a:r>
                        <a:rPr lang="en-US" sz="1800" kern="100" dirty="0">
                          <a:solidFill>
                            <a:schemeClr val="bg1"/>
                          </a:solidFill>
                          <a:effectLst/>
                          <a:latin typeface="+mn-lt"/>
                          <a:ea typeface="+mn-ea"/>
                        </a:rPr>
                        <a:t>)</a:t>
                      </a:r>
                      <a:endParaRPr lang="zh-CN" sz="1800" kern="100" dirty="0">
                        <a:solidFill>
                          <a:schemeClr val="bg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chemeClr val="accent1"/>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0"/>
                  </a:ext>
                </a:extLst>
              </a:tr>
              <a:tr h="578935">
                <a:tc vMerge="1">
                  <a:txBody>
                    <a:bodyPr/>
                    <a:lstStyle/>
                    <a:p>
                      <a:endParaRPr lang="zh-CN" altLang="en-US"/>
                    </a:p>
                  </a:txBody>
                  <a:tcPr/>
                </a:tc>
                <a:tc>
                  <a:txBody>
                    <a:bodyPr/>
                    <a:lstStyle/>
                    <a:p>
                      <a:pPr marR="102235" indent="127000" algn="ctr">
                        <a:lnSpc>
                          <a:spcPct val="150000"/>
                        </a:lnSpc>
                        <a:spcAft>
                          <a:spcPts val="0"/>
                        </a:spcAft>
                      </a:pPr>
                      <a:r>
                        <a:rPr lang="en-US" sz="2000" kern="100" dirty="0">
                          <a:solidFill>
                            <a:schemeClr val="bg1"/>
                          </a:solidFill>
                          <a:effectLst/>
                          <a:latin typeface="+mn-lt"/>
                          <a:ea typeface="+mn-ea"/>
                        </a:rPr>
                        <a:t>R</a:t>
                      </a:r>
                      <a:r>
                        <a:rPr lang="en-US" sz="2000" kern="100" baseline="-25000" dirty="0">
                          <a:solidFill>
                            <a:schemeClr val="bg1"/>
                          </a:solidFill>
                          <a:effectLst/>
                          <a:latin typeface="+mn-lt"/>
                          <a:ea typeface="+mn-ea"/>
                        </a:rPr>
                        <a:t>1</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R="102235" indent="127000" algn="ctr">
                        <a:lnSpc>
                          <a:spcPct val="150000"/>
                        </a:lnSpc>
                        <a:spcAft>
                          <a:spcPts val="0"/>
                        </a:spcAft>
                      </a:pPr>
                      <a:r>
                        <a:rPr lang="en-US" sz="2000" kern="100" dirty="0">
                          <a:solidFill>
                            <a:schemeClr val="bg1"/>
                          </a:solidFill>
                          <a:effectLst/>
                          <a:latin typeface="+mn-lt"/>
                          <a:ea typeface="+mn-ea"/>
                        </a:rPr>
                        <a:t>R</a:t>
                      </a:r>
                      <a:r>
                        <a:rPr lang="en-US" sz="2000" kern="100" baseline="-25000" dirty="0">
                          <a:solidFill>
                            <a:schemeClr val="bg1"/>
                          </a:solidFill>
                          <a:effectLst/>
                          <a:latin typeface="+mn-lt"/>
                          <a:ea typeface="+mn-ea"/>
                        </a:rPr>
                        <a:t>2</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R="102235" indent="127000" algn="ctr">
                        <a:lnSpc>
                          <a:spcPct val="150000"/>
                        </a:lnSpc>
                        <a:spcAft>
                          <a:spcPts val="0"/>
                        </a:spcAft>
                      </a:pPr>
                      <a:r>
                        <a:rPr lang="en-US" sz="2000" kern="100" dirty="0">
                          <a:solidFill>
                            <a:schemeClr val="bg1"/>
                          </a:solidFill>
                          <a:effectLst/>
                          <a:latin typeface="+mn-lt"/>
                          <a:ea typeface="+mn-ea"/>
                        </a:rPr>
                        <a:t>R</a:t>
                      </a:r>
                      <a:r>
                        <a:rPr lang="en-US" sz="2000" kern="100" baseline="-25000" dirty="0">
                          <a:solidFill>
                            <a:schemeClr val="bg1"/>
                          </a:solidFill>
                          <a:effectLst/>
                          <a:latin typeface="+mn-lt"/>
                          <a:ea typeface="+mn-ea"/>
                        </a:rPr>
                        <a:t>3</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R="102235" indent="127000" algn="ctr">
                        <a:lnSpc>
                          <a:spcPct val="150000"/>
                        </a:lnSpc>
                        <a:spcAft>
                          <a:spcPts val="0"/>
                        </a:spcAft>
                      </a:pPr>
                      <a:r>
                        <a:rPr lang="en-US" sz="2000" kern="100" dirty="0">
                          <a:solidFill>
                            <a:schemeClr val="bg1"/>
                          </a:solidFill>
                          <a:effectLst/>
                          <a:latin typeface="+mn-lt"/>
                          <a:ea typeface="+mn-ea"/>
                        </a:rPr>
                        <a:t>R</a:t>
                      </a:r>
                      <a:r>
                        <a:rPr lang="en-US" sz="2000" kern="100" baseline="-25000" dirty="0">
                          <a:solidFill>
                            <a:schemeClr val="bg1"/>
                          </a:solidFill>
                          <a:effectLst/>
                          <a:latin typeface="+mn-lt"/>
                          <a:ea typeface="+mn-ea"/>
                        </a:rPr>
                        <a:t>7</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R="102235" indent="127000" algn="ctr">
                        <a:lnSpc>
                          <a:spcPct val="150000"/>
                        </a:lnSpc>
                        <a:spcAft>
                          <a:spcPts val="0"/>
                        </a:spcAft>
                      </a:pPr>
                      <a:r>
                        <a:rPr lang="en-US" sz="2000" kern="100" dirty="0">
                          <a:solidFill>
                            <a:schemeClr val="bg1"/>
                          </a:solidFill>
                          <a:effectLst/>
                          <a:latin typeface="+mn-lt"/>
                          <a:ea typeface="+mn-ea"/>
                        </a:rPr>
                        <a:t>R</a:t>
                      </a:r>
                      <a:r>
                        <a:rPr lang="en-US" sz="2000" kern="100" baseline="-25000" dirty="0">
                          <a:solidFill>
                            <a:schemeClr val="bg1"/>
                          </a:solidFill>
                          <a:effectLst/>
                          <a:latin typeface="+mn-lt"/>
                          <a:ea typeface="+mn-ea"/>
                        </a:rPr>
                        <a:t>8</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R="102235" indent="127000" algn="ctr">
                        <a:lnSpc>
                          <a:spcPct val="150000"/>
                        </a:lnSpc>
                        <a:spcAft>
                          <a:spcPts val="0"/>
                        </a:spcAft>
                      </a:pPr>
                      <a:r>
                        <a:rPr lang="en-US" sz="2000" kern="100" dirty="0">
                          <a:solidFill>
                            <a:schemeClr val="bg1"/>
                          </a:solidFill>
                          <a:effectLst/>
                          <a:latin typeface="+mn-lt"/>
                          <a:ea typeface="+mn-ea"/>
                        </a:rPr>
                        <a:t>C</a:t>
                      </a:r>
                      <a:r>
                        <a:rPr lang="en-US" sz="2000" kern="100" baseline="-25000" dirty="0">
                          <a:solidFill>
                            <a:schemeClr val="bg1"/>
                          </a:solidFill>
                          <a:effectLst/>
                          <a:latin typeface="+mn-lt"/>
                          <a:ea typeface="+mn-ea"/>
                        </a:rPr>
                        <a:t>1</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R="102235" indent="127000" algn="ctr">
                        <a:lnSpc>
                          <a:spcPct val="150000"/>
                        </a:lnSpc>
                        <a:spcAft>
                          <a:spcPts val="0"/>
                        </a:spcAft>
                      </a:pPr>
                      <a:r>
                        <a:rPr lang="en-US" sz="2000" kern="100" dirty="0">
                          <a:solidFill>
                            <a:schemeClr val="bg1"/>
                          </a:solidFill>
                          <a:effectLst/>
                          <a:latin typeface="+mn-lt"/>
                          <a:ea typeface="+mn-ea"/>
                        </a:rPr>
                        <a:t>C</a:t>
                      </a:r>
                      <a:r>
                        <a:rPr lang="en-US" sz="2000" kern="100" baseline="-25000" dirty="0">
                          <a:solidFill>
                            <a:schemeClr val="bg1"/>
                          </a:solidFill>
                          <a:effectLst/>
                          <a:latin typeface="+mn-lt"/>
                          <a:ea typeface="+mn-ea"/>
                        </a:rPr>
                        <a:t>2</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578935">
                <a:tc>
                  <a:txBody>
                    <a:bodyPr/>
                    <a:lstStyle/>
                    <a:p>
                      <a:pPr marR="102235" indent="127000" algn="ctr">
                        <a:lnSpc>
                          <a:spcPct val="150000"/>
                        </a:lnSpc>
                        <a:spcAft>
                          <a:spcPts val="0"/>
                        </a:spcAft>
                      </a:pPr>
                      <a:r>
                        <a:rPr lang="zh-CN" altLang="en-US" sz="1800" kern="100" dirty="0">
                          <a:solidFill>
                            <a:schemeClr val="accent1"/>
                          </a:solidFill>
                          <a:effectLst/>
                          <a:latin typeface="+mn-lt"/>
                          <a:ea typeface="+mn-ea"/>
                        </a:rPr>
                        <a:t>非通风</a:t>
                      </a:r>
                      <a:endParaRPr lang="zh-CN" sz="1800" kern="100" dirty="0">
                        <a:solidFill>
                          <a:schemeClr val="accent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tcPr>
                </a:tc>
                <a:tc>
                  <a:txBody>
                    <a:bodyPr/>
                    <a:lstStyle/>
                    <a:p>
                      <a:pPr marL="0" marR="102235" indent="127000" algn="ctr" defTabSz="914400" rtl="0" eaLnBrk="1" latinLnBrk="0" hangingPunct="1">
                        <a:lnSpc>
                          <a:spcPct val="150000"/>
                        </a:lnSpc>
                        <a:spcAft>
                          <a:spcPts val="0"/>
                        </a:spcAft>
                      </a:pPr>
                      <a:r>
                        <a:rPr lang="en-US" sz="2000" kern="100" dirty="0">
                          <a:effectLst/>
                          <a:latin typeface="+mn-lt"/>
                          <a:ea typeface="+mn-ea"/>
                        </a:rPr>
                        <a:t>0.0111</a:t>
                      </a:r>
                      <a:endParaRPr lang="zh-CN" sz="2000" b="1" kern="100" dirty="0">
                        <a:solidFill>
                          <a:schemeClr val="bg1"/>
                        </a:solidFill>
                        <a:effectLst/>
                        <a:latin typeface="+mn-lt"/>
                        <a:ea typeface="+mn-ea"/>
                        <a:cs typeface="+mn-cs"/>
                      </a:endParaRPr>
                    </a:p>
                  </a:txBody>
                  <a:tcPr marL="68580" marR="68580" marT="0" marB="0" anchor="ctr"/>
                </a:tc>
                <a:tc>
                  <a:txBody>
                    <a:bodyPr/>
                    <a:lstStyle/>
                    <a:p>
                      <a:pPr marL="0" marR="102235" indent="127000" algn="ctr" defTabSz="914400" rtl="0" eaLnBrk="1" latinLnBrk="0" hangingPunct="1">
                        <a:lnSpc>
                          <a:spcPct val="150000"/>
                        </a:lnSpc>
                        <a:spcAft>
                          <a:spcPts val="0"/>
                        </a:spcAft>
                      </a:pPr>
                      <a:r>
                        <a:rPr lang="en-US" sz="2000" kern="100" dirty="0">
                          <a:effectLst/>
                          <a:latin typeface="+mn-lt"/>
                          <a:ea typeface="+mn-ea"/>
                        </a:rPr>
                        <a:t>0.0294</a:t>
                      </a:r>
                      <a:endParaRPr lang="zh-CN" sz="2000" b="1" kern="100" dirty="0">
                        <a:solidFill>
                          <a:schemeClr val="bg1"/>
                        </a:solidFill>
                        <a:effectLst/>
                        <a:latin typeface="+mn-lt"/>
                        <a:ea typeface="+mn-ea"/>
                        <a:cs typeface="+mn-cs"/>
                      </a:endParaRPr>
                    </a:p>
                  </a:txBody>
                  <a:tcPr marL="68580" marR="68580" marT="0" marB="0" anchor="ctr"/>
                </a:tc>
                <a:tc>
                  <a:txBody>
                    <a:bodyPr/>
                    <a:lstStyle/>
                    <a:p>
                      <a:pPr marL="0" marR="102235" indent="127000" algn="ctr" defTabSz="914400" rtl="0" eaLnBrk="1" latinLnBrk="0" hangingPunct="1">
                        <a:lnSpc>
                          <a:spcPct val="150000"/>
                        </a:lnSpc>
                        <a:spcAft>
                          <a:spcPts val="0"/>
                        </a:spcAft>
                      </a:pPr>
                      <a:r>
                        <a:rPr lang="en-US" sz="2000" kern="100" dirty="0">
                          <a:effectLst/>
                          <a:latin typeface="+mn-lt"/>
                          <a:ea typeface="+mn-ea"/>
                        </a:rPr>
                        <a:t>0.0006</a:t>
                      </a:r>
                      <a:endParaRPr lang="zh-CN" sz="2000" b="1" kern="100" dirty="0">
                        <a:solidFill>
                          <a:schemeClr val="bg1"/>
                        </a:solidFill>
                        <a:effectLst/>
                        <a:latin typeface="+mn-lt"/>
                        <a:ea typeface="+mn-ea"/>
                        <a:cs typeface="+mn-cs"/>
                      </a:endParaRPr>
                    </a:p>
                  </a:txBody>
                  <a:tcPr marL="68580" marR="68580" marT="0" marB="0" anchor="ctr"/>
                </a:tc>
                <a:tc>
                  <a:txBody>
                    <a:bodyPr/>
                    <a:lstStyle/>
                    <a:p>
                      <a:pPr marL="0" marR="102235" indent="127000" algn="ctr" defTabSz="914400" rtl="0" eaLnBrk="1" latinLnBrk="0" hangingPunct="1">
                        <a:lnSpc>
                          <a:spcPct val="150000"/>
                        </a:lnSpc>
                        <a:spcAft>
                          <a:spcPts val="0"/>
                        </a:spcAft>
                      </a:pPr>
                      <a:r>
                        <a:rPr lang="en-US" sz="2000" kern="100" dirty="0">
                          <a:effectLst/>
                          <a:latin typeface="+mn-lt"/>
                          <a:ea typeface="+mn-ea"/>
                        </a:rPr>
                        <a:t>0.0111</a:t>
                      </a:r>
                      <a:endParaRPr lang="zh-CN" sz="2000" b="1" kern="100" dirty="0">
                        <a:solidFill>
                          <a:schemeClr val="bg1"/>
                        </a:solidFill>
                        <a:effectLst/>
                        <a:latin typeface="+mn-lt"/>
                        <a:ea typeface="+mn-ea"/>
                        <a:cs typeface="+mn-cs"/>
                      </a:endParaRPr>
                    </a:p>
                  </a:txBody>
                  <a:tcPr marL="68580" marR="68580" marT="0" marB="0" anchor="ctr"/>
                </a:tc>
                <a:tc>
                  <a:txBody>
                    <a:bodyPr/>
                    <a:lstStyle/>
                    <a:p>
                      <a:pPr marL="0" marR="102235" indent="127000" algn="ctr" defTabSz="914400" rtl="0" eaLnBrk="1" latinLnBrk="0" hangingPunct="1">
                        <a:lnSpc>
                          <a:spcPct val="150000"/>
                        </a:lnSpc>
                        <a:spcAft>
                          <a:spcPts val="0"/>
                        </a:spcAft>
                      </a:pPr>
                      <a:r>
                        <a:rPr lang="en-US" sz="2000" kern="100">
                          <a:effectLst/>
                          <a:latin typeface="+mn-lt"/>
                          <a:ea typeface="+mn-ea"/>
                        </a:rPr>
                        <a:t>0.0006</a:t>
                      </a:r>
                      <a:endParaRPr lang="zh-CN" sz="2000" b="1" kern="100">
                        <a:solidFill>
                          <a:schemeClr val="bg1"/>
                        </a:solidFill>
                        <a:effectLst/>
                        <a:latin typeface="+mn-lt"/>
                        <a:ea typeface="+mn-ea"/>
                        <a:cs typeface="+mn-cs"/>
                      </a:endParaRPr>
                    </a:p>
                  </a:txBody>
                  <a:tcPr marL="68580" marR="68580" marT="0" marB="0" anchor="ctr"/>
                </a:tc>
                <a:tc>
                  <a:txBody>
                    <a:bodyPr/>
                    <a:lstStyle/>
                    <a:p>
                      <a:pPr marL="0" marR="102235" indent="127000" algn="ctr" defTabSz="914400" rtl="0" eaLnBrk="1" latinLnBrk="0" hangingPunct="1">
                        <a:lnSpc>
                          <a:spcPct val="150000"/>
                        </a:lnSpc>
                        <a:spcAft>
                          <a:spcPts val="0"/>
                        </a:spcAft>
                      </a:pPr>
                      <a:r>
                        <a:rPr lang="en-US" sz="2000" kern="100">
                          <a:effectLst/>
                          <a:latin typeface="+mn-lt"/>
                          <a:ea typeface="+mn-ea"/>
                        </a:rPr>
                        <a:t>103500</a:t>
                      </a:r>
                      <a:endParaRPr lang="zh-CN" sz="2000" b="1" kern="100">
                        <a:solidFill>
                          <a:schemeClr val="bg1"/>
                        </a:solidFill>
                        <a:effectLst/>
                        <a:latin typeface="+mn-lt"/>
                        <a:ea typeface="+mn-ea"/>
                        <a:cs typeface="+mn-cs"/>
                      </a:endParaRPr>
                    </a:p>
                  </a:txBody>
                  <a:tcPr marL="68580" marR="68580" marT="0" marB="0" anchor="ctr"/>
                </a:tc>
                <a:tc>
                  <a:txBody>
                    <a:bodyPr/>
                    <a:lstStyle/>
                    <a:p>
                      <a:pPr marL="0" marR="102235" indent="127000" algn="ctr" defTabSz="914400" rtl="0" eaLnBrk="1" latinLnBrk="0" hangingPunct="1">
                        <a:lnSpc>
                          <a:spcPct val="150000"/>
                        </a:lnSpc>
                        <a:spcAft>
                          <a:spcPts val="0"/>
                        </a:spcAft>
                      </a:pPr>
                      <a:r>
                        <a:rPr lang="en-US" sz="2000" kern="100" dirty="0">
                          <a:effectLst/>
                          <a:latin typeface="+mn-lt"/>
                          <a:ea typeface="+mn-ea"/>
                        </a:rPr>
                        <a:t>76962</a:t>
                      </a:r>
                      <a:endParaRPr lang="zh-CN" sz="2000" b="1" kern="100" dirty="0">
                        <a:solidFill>
                          <a:schemeClr val="bg1"/>
                        </a:solidFill>
                        <a:effectLst/>
                        <a:latin typeface="+mn-lt"/>
                        <a:ea typeface="+mn-ea"/>
                        <a:cs typeface="+mn-cs"/>
                      </a:endParaRPr>
                    </a:p>
                  </a:txBody>
                  <a:tcPr marL="68580" marR="68580"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2"/>
                  </a:ext>
                </a:extLst>
              </a:tr>
              <a:tr h="578935">
                <a:tc>
                  <a:txBody>
                    <a:bodyPr/>
                    <a:lstStyle/>
                    <a:p>
                      <a:pPr marR="102235" indent="127000" algn="ctr">
                        <a:lnSpc>
                          <a:spcPct val="150000"/>
                        </a:lnSpc>
                        <a:spcAft>
                          <a:spcPts val="0"/>
                        </a:spcAft>
                      </a:pPr>
                      <a:r>
                        <a:rPr lang="en-US" sz="1800" kern="100" dirty="0">
                          <a:solidFill>
                            <a:schemeClr val="accent1"/>
                          </a:solidFill>
                          <a:effectLst/>
                          <a:latin typeface="+mn-lt"/>
                          <a:ea typeface="+mn-ea"/>
                        </a:rPr>
                        <a:t>0.5m/s</a:t>
                      </a:r>
                      <a:endParaRPr lang="zh-CN" sz="1800" kern="100" dirty="0">
                        <a:solidFill>
                          <a:schemeClr val="accent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0.0089</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0.0299</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0.0029</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0.0089</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0.0029</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46885</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115885</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R w="1270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3"/>
                  </a:ext>
                </a:extLst>
              </a:tr>
              <a:tr h="578935">
                <a:tc>
                  <a:txBody>
                    <a:bodyPr/>
                    <a:lstStyle/>
                    <a:p>
                      <a:pPr marR="102235" indent="127000" algn="ctr">
                        <a:lnSpc>
                          <a:spcPct val="150000"/>
                        </a:lnSpc>
                        <a:spcAft>
                          <a:spcPts val="0"/>
                        </a:spcAft>
                      </a:pPr>
                      <a:r>
                        <a:rPr lang="en-US" sz="1800" kern="100" dirty="0">
                          <a:solidFill>
                            <a:schemeClr val="accent1"/>
                          </a:solidFill>
                          <a:effectLst/>
                          <a:latin typeface="+mn-lt"/>
                          <a:ea typeface="+mn-ea"/>
                        </a:rPr>
                        <a:t>1m/s</a:t>
                      </a:r>
                      <a:endParaRPr lang="zh-CN" sz="1800" kern="100" dirty="0">
                        <a:solidFill>
                          <a:schemeClr val="accent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tcPr>
                </a:tc>
                <a:tc>
                  <a:txBody>
                    <a:bodyPr/>
                    <a:lstStyle/>
                    <a:p>
                      <a:pPr marR="102235" indent="127000" algn="ctr">
                        <a:lnSpc>
                          <a:spcPct val="150000"/>
                        </a:lnSpc>
                        <a:spcAft>
                          <a:spcPts val="0"/>
                        </a:spcAft>
                      </a:pPr>
                      <a:r>
                        <a:rPr lang="en-US" sz="2000" kern="100">
                          <a:effectLst/>
                          <a:latin typeface="+mn-lt"/>
                          <a:ea typeface="+mn-ea"/>
                        </a:rPr>
                        <a:t>0.0089</a:t>
                      </a:r>
                      <a:endParaRPr lang="zh-CN" sz="2000" b="1" kern="10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a:effectLst/>
                          <a:latin typeface="+mn-lt"/>
                          <a:ea typeface="+mn-ea"/>
                        </a:rPr>
                        <a:t>0.0255</a:t>
                      </a:r>
                      <a:endParaRPr lang="zh-CN" sz="2000" b="1" kern="10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dirty="0">
                          <a:effectLst/>
                          <a:latin typeface="+mn-lt"/>
                          <a:ea typeface="+mn-ea"/>
                        </a:rPr>
                        <a:t>0.0028</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dirty="0">
                          <a:effectLst/>
                          <a:latin typeface="+mn-lt"/>
                          <a:ea typeface="+mn-ea"/>
                        </a:rPr>
                        <a:t>0.0012</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dirty="0">
                          <a:effectLst/>
                          <a:latin typeface="+mn-lt"/>
                          <a:ea typeface="+mn-ea"/>
                        </a:rPr>
                        <a:t>0.0106</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a:effectLst/>
                          <a:latin typeface="+mn-lt"/>
                          <a:ea typeface="+mn-ea"/>
                        </a:rPr>
                        <a:t>56438</a:t>
                      </a:r>
                      <a:endParaRPr lang="zh-CN" sz="2000" b="1" kern="10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dirty="0">
                          <a:effectLst/>
                          <a:latin typeface="+mn-lt"/>
                          <a:ea typeface="+mn-ea"/>
                        </a:rPr>
                        <a:t>106330</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4"/>
                  </a:ext>
                </a:extLst>
              </a:tr>
              <a:tr h="578935">
                <a:tc>
                  <a:txBody>
                    <a:bodyPr/>
                    <a:lstStyle/>
                    <a:p>
                      <a:pPr marR="102235" indent="127000" algn="ctr">
                        <a:lnSpc>
                          <a:spcPct val="150000"/>
                        </a:lnSpc>
                        <a:spcAft>
                          <a:spcPts val="0"/>
                        </a:spcAft>
                      </a:pPr>
                      <a:r>
                        <a:rPr lang="en-US" sz="1800" kern="100" dirty="0">
                          <a:solidFill>
                            <a:schemeClr val="accent1"/>
                          </a:solidFill>
                          <a:effectLst/>
                          <a:latin typeface="+mn-lt"/>
                          <a:ea typeface="+mn-ea"/>
                        </a:rPr>
                        <a:t>2m/s</a:t>
                      </a:r>
                      <a:endParaRPr lang="zh-CN" sz="1800" kern="100" dirty="0">
                        <a:solidFill>
                          <a:schemeClr val="accent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marR="102235" indent="127000" algn="ctr">
                        <a:lnSpc>
                          <a:spcPct val="150000"/>
                        </a:lnSpc>
                        <a:spcAft>
                          <a:spcPts val="0"/>
                        </a:spcAft>
                      </a:pPr>
                      <a:r>
                        <a:rPr lang="en-US" sz="2000" kern="100">
                          <a:effectLst/>
                          <a:latin typeface="+mn-lt"/>
                          <a:ea typeface="+mn-ea"/>
                        </a:rPr>
                        <a:t>0.0094</a:t>
                      </a:r>
                      <a:endParaRPr lang="zh-CN" sz="2000" b="1" kern="10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0.0257</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a:effectLst/>
                          <a:latin typeface="+mn-lt"/>
                          <a:ea typeface="+mn-ea"/>
                        </a:rPr>
                        <a:t>0.0024</a:t>
                      </a:r>
                      <a:endParaRPr lang="zh-CN" sz="2000" b="1" kern="10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0.0019</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0.0098</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65373</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solidFill>
                      <a:schemeClr val="accent1">
                        <a:lumMod val="20000"/>
                        <a:lumOff val="80000"/>
                      </a:schemeClr>
                    </a:solidFill>
                  </a:tcPr>
                </a:tc>
                <a:tc>
                  <a:txBody>
                    <a:bodyPr/>
                    <a:lstStyle/>
                    <a:p>
                      <a:pPr marR="102235" indent="127000" algn="ctr">
                        <a:lnSpc>
                          <a:spcPct val="150000"/>
                        </a:lnSpc>
                        <a:spcAft>
                          <a:spcPts val="0"/>
                        </a:spcAft>
                      </a:pPr>
                      <a:r>
                        <a:rPr lang="en-US" sz="2000" kern="100" dirty="0">
                          <a:effectLst/>
                          <a:latin typeface="+mn-lt"/>
                          <a:ea typeface="+mn-ea"/>
                        </a:rPr>
                        <a:t>97396</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R w="12700" cap="flat" cmpd="sng" algn="ctr">
                      <a:solidFill>
                        <a:schemeClr val="bg1"/>
                      </a:solidFill>
                      <a:prstDash val="solid"/>
                      <a:round/>
                      <a:headEnd type="none" w="med" len="med"/>
                      <a:tailEnd type="none" w="med" len="med"/>
                    </a:lnR>
                    <a:solidFill>
                      <a:schemeClr val="accent1">
                        <a:lumMod val="20000"/>
                        <a:lumOff val="80000"/>
                      </a:schemeClr>
                    </a:solidFill>
                  </a:tcPr>
                </a:tc>
                <a:extLst>
                  <a:ext uri="{0D108BD9-81ED-4DB2-BD59-A6C34878D82A}">
                    <a16:rowId xmlns:a16="http://schemas.microsoft.com/office/drawing/2014/main" val="10005"/>
                  </a:ext>
                </a:extLst>
              </a:tr>
              <a:tr h="578935">
                <a:tc>
                  <a:txBody>
                    <a:bodyPr/>
                    <a:lstStyle/>
                    <a:p>
                      <a:pPr marR="102235" indent="127000" algn="ctr">
                        <a:lnSpc>
                          <a:spcPct val="150000"/>
                        </a:lnSpc>
                        <a:spcAft>
                          <a:spcPts val="0"/>
                        </a:spcAft>
                      </a:pPr>
                      <a:r>
                        <a:rPr lang="en-US" sz="1800" kern="100" dirty="0">
                          <a:solidFill>
                            <a:schemeClr val="accent1"/>
                          </a:solidFill>
                          <a:effectLst/>
                          <a:latin typeface="+mn-lt"/>
                          <a:ea typeface="+mn-ea"/>
                        </a:rPr>
                        <a:t>4m/s</a:t>
                      </a:r>
                      <a:endParaRPr lang="zh-CN" sz="1800" kern="100" dirty="0">
                        <a:solidFill>
                          <a:schemeClr val="accent1"/>
                        </a:solidFill>
                        <a:effectLst/>
                        <a:latin typeface="+mn-lt"/>
                        <a:ea typeface="+mn-ea"/>
                        <a:cs typeface="Times New Roman" panose="02020603050405020304" pitchFamily="18" charset="0"/>
                      </a:endParaRPr>
                    </a:p>
                  </a:txBody>
                  <a:tcPr marL="47817" marR="47817" marT="0" marB="0" anchor="ctr">
                    <a:lnL w="12700" cap="flat" cmpd="sng" algn="ctr">
                      <a:solidFill>
                        <a:schemeClr val="bg1"/>
                      </a:solidFill>
                      <a:prstDash val="solid"/>
                      <a:round/>
                      <a:headEnd type="none" w="med" len="med"/>
                      <a:tailEnd type="none" w="med" len="med"/>
                    </a:lnL>
                  </a:tcPr>
                </a:tc>
                <a:tc>
                  <a:txBody>
                    <a:bodyPr/>
                    <a:lstStyle/>
                    <a:p>
                      <a:pPr marR="102235" indent="127000" algn="ctr">
                        <a:lnSpc>
                          <a:spcPct val="150000"/>
                        </a:lnSpc>
                        <a:spcAft>
                          <a:spcPts val="0"/>
                        </a:spcAft>
                      </a:pPr>
                      <a:r>
                        <a:rPr lang="en-US" sz="2000" kern="100" dirty="0">
                          <a:effectLst/>
                          <a:latin typeface="+mn-lt"/>
                          <a:ea typeface="+mn-ea"/>
                        </a:rPr>
                        <a:t>0.0061</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dirty="0">
                          <a:effectLst/>
                          <a:latin typeface="+mn-lt"/>
                          <a:ea typeface="+mn-ea"/>
                        </a:rPr>
                        <a:t>0.0266</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a:effectLst/>
                          <a:latin typeface="+mn-lt"/>
                          <a:ea typeface="+mn-ea"/>
                        </a:rPr>
                        <a:t>0.0056</a:t>
                      </a:r>
                      <a:endParaRPr lang="zh-CN" sz="2000" b="1" kern="10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a:effectLst/>
                          <a:latin typeface="+mn-lt"/>
                          <a:ea typeface="+mn-ea"/>
                        </a:rPr>
                        <a:t>0.0004</a:t>
                      </a:r>
                      <a:endParaRPr lang="zh-CN" sz="2000" b="1" kern="10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dirty="0">
                          <a:effectLst/>
                          <a:latin typeface="+mn-lt"/>
                          <a:ea typeface="+mn-ea"/>
                        </a:rPr>
                        <a:t>0.0114</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dirty="0">
                          <a:effectLst/>
                          <a:latin typeface="+mn-lt"/>
                          <a:ea typeface="+mn-ea"/>
                        </a:rPr>
                        <a:t>49715</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tc>
                <a:tc>
                  <a:txBody>
                    <a:bodyPr/>
                    <a:lstStyle/>
                    <a:p>
                      <a:pPr marR="102235" indent="127000" algn="ctr">
                        <a:lnSpc>
                          <a:spcPct val="150000"/>
                        </a:lnSpc>
                        <a:spcAft>
                          <a:spcPts val="0"/>
                        </a:spcAft>
                      </a:pPr>
                      <a:r>
                        <a:rPr lang="en-US" sz="2000" kern="100" dirty="0">
                          <a:effectLst/>
                          <a:latin typeface="+mn-lt"/>
                          <a:ea typeface="+mn-ea"/>
                        </a:rPr>
                        <a:t>113053</a:t>
                      </a:r>
                      <a:endParaRPr lang="zh-CN" sz="2000" b="1" kern="100" dirty="0">
                        <a:solidFill>
                          <a:schemeClr val="bg1"/>
                        </a:solidFill>
                        <a:effectLst/>
                        <a:latin typeface="+mn-lt"/>
                        <a:ea typeface="+mn-ea"/>
                        <a:cs typeface="Times New Roman" panose="02020603050405020304" pitchFamily="18" charset="0"/>
                      </a:endParaRPr>
                    </a:p>
                  </a:txBody>
                  <a:tcPr marL="47817" marR="47817" marT="0" marB="0" anchor="ctr">
                    <a:lnR w="12700" cap="flat" cmpd="sng" algn="ctr">
                      <a:solidFill>
                        <a:schemeClr val="bg1"/>
                      </a:solidFill>
                      <a:prstDash val="solid"/>
                      <a:round/>
                      <a:headEnd type="none" w="med" len="med"/>
                      <a:tailEnd type="none" w="med" len="med"/>
                    </a:ln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14623937"/>
      </p:ext>
    </p:extLst>
  </p:cSld>
  <p:clrMapOvr>
    <a:masterClrMapping/>
  </p:clrMapOvr>
  <mc:AlternateContent xmlns:mc="http://schemas.openxmlformats.org/markup-compatibility/2006" xmlns:p14="http://schemas.microsoft.com/office/powerpoint/2010/main">
    <mc:Choice Requires="p14">
      <p:transition p14:dur="10" advClick="0" advTm="3000"/>
    </mc:Choice>
    <mc:Fallback xmlns="">
      <p:transition advClick="0" advTm="3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C6AF036D-35E8-4636-9133-C9356CEA83A8}"/>
              </a:ext>
            </a:extLst>
          </p:cNvPr>
          <p:cNvSpPr/>
          <p:nvPr/>
        </p:nvSpPr>
        <p:spPr>
          <a:xfrm>
            <a:off x="5477579" y="366845"/>
            <a:ext cx="1980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7525" y="1365094"/>
            <a:ext cx="2031325" cy="461665"/>
          </a:xfrm>
          <a:prstGeom prst="rect">
            <a:avLst/>
          </a:prstGeom>
          <a:noFill/>
        </p:spPr>
        <p:txBody>
          <a:bodyPr wrap="none" rtlCol="0">
            <a:noAutofit/>
          </a:bodyPr>
          <a:lstStyle/>
          <a:p>
            <a:r>
              <a:rPr lang="zh-CN" altLang="en-US" sz="2400" b="1" dirty="0">
                <a:solidFill>
                  <a:schemeClr val="accent1"/>
                </a:solidFill>
              </a:rPr>
              <a:t>模型对比分析</a:t>
            </a:r>
          </a:p>
        </p:txBody>
      </p:sp>
      <p:sp>
        <p:nvSpPr>
          <p:cNvPr id="27" name="矩形 26">
            <a:extLst>
              <a:ext uri="{FF2B5EF4-FFF2-40B4-BE49-F238E27FC236}">
                <a16:creationId xmlns:a16="http://schemas.microsoft.com/office/drawing/2014/main" id="{529DC006-068D-48DD-A935-8A54D7364089}"/>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32" name="直接连接符 31">
            <a:extLst>
              <a:ext uri="{FF2B5EF4-FFF2-40B4-BE49-F238E27FC236}">
                <a16:creationId xmlns:a16="http://schemas.microsoft.com/office/drawing/2014/main" id="{2297BE73-FE71-4375-ABA4-DFF5DAADADE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a:extLst>
              <a:ext uri="{FF2B5EF4-FFF2-40B4-BE49-F238E27FC236}">
                <a16:creationId xmlns:a16="http://schemas.microsoft.com/office/drawing/2014/main" id="{29225B89-0E61-4709-87B1-AFB950F6C2B3}"/>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a16="http://schemas.microsoft.com/office/drawing/2014/main" id="{E9CDD3C9-0A65-45FB-A4FC-C8694A187A32}"/>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29" name="图表 28">
            <a:extLst>
              <a:ext uri="{FF2B5EF4-FFF2-40B4-BE49-F238E27FC236}">
                <a16:creationId xmlns:a16="http://schemas.microsoft.com/office/drawing/2014/main" id="{DA1C58AB-42D9-43EE-801A-D83B6C3B01A5}"/>
              </a:ext>
            </a:extLst>
          </p:cNvPr>
          <p:cNvGraphicFramePr/>
          <p:nvPr>
            <p:extLst>
              <p:ext uri="{D42A27DB-BD31-4B8C-83A1-F6EECF244321}">
                <p14:modId xmlns:p14="http://schemas.microsoft.com/office/powerpoint/2010/main" val="3234587480"/>
              </p:ext>
            </p:extLst>
          </p:nvPr>
        </p:nvGraphicFramePr>
        <p:xfrm>
          <a:off x="695325" y="1921397"/>
          <a:ext cx="10801350" cy="4207941"/>
        </p:xfrm>
        <a:graphic>
          <a:graphicData uri="http://schemas.openxmlformats.org/drawingml/2006/chart">
            <c:chart xmlns:c="http://schemas.openxmlformats.org/drawingml/2006/chart" xmlns:r="http://schemas.openxmlformats.org/officeDocument/2006/relationships" r:id="rId3"/>
          </a:graphicData>
        </a:graphic>
      </p:graphicFrame>
      <p:sp>
        <p:nvSpPr>
          <p:cNvPr id="9" name="文本框 8">
            <a:extLst>
              <a:ext uri="{FF2B5EF4-FFF2-40B4-BE49-F238E27FC236}">
                <a16:creationId xmlns:a16="http://schemas.microsoft.com/office/drawing/2014/main" id="{6B570B41-1E74-44EA-8A7B-D9BDD40EF514}"/>
              </a:ext>
            </a:extLst>
          </p:cNvPr>
          <p:cNvSpPr txBox="1"/>
          <p:nvPr/>
        </p:nvSpPr>
        <p:spPr>
          <a:xfrm>
            <a:off x="9491463" y="2540934"/>
            <a:ext cx="1751212" cy="584775"/>
          </a:xfrm>
          <a:prstGeom prst="rect">
            <a:avLst/>
          </a:prstGeom>
          <a:noFill/>
        </p:spPr>
        <p:txBody>
          <a:bodyPr wrap="square" rtlCol="0">
            <a:noAutofit/>
          </a:bodyPr>
          <a:lstStyle/>
          <a:p>
            <a:pPr algn="r"/>
            <a:r>
              <a:rPr lang="en-US" altLang="zh-CN" sz="3200" b="1" dirty="0">
                <a:solidFill>
                  <a:schemeClr val="bg1"/>
                </a:solidFill>
              </a:rPr>
              <a:t>&lt;0.05%</a:t>
            </a:r>
            <a:endParaRPr lang="zh-CN" altLang="en-US" sz="3200" b="1" dirty="0">
              <a:solidFill>
                <a:schemeClr val="bg1"/>
              </a:solidFill>
            </a:endParaRPr>
          </a:p>
        </p:txBody>
      </p:sp>
      <p:sp>
        <p:nvSpPr>
          <p:cNvPr id="37" name="文本框 36">
            <a:extLst>
              <a:ext uri="{FF2B5EF4-FFF2-40B4-BE49-F238E27FC236}">
                <a16:creationId xmlns:a16="http://schemas.microsoft.com/office/drawing/2014/main" id="{05391030-74F3-4DDC-A0D5-B1FBDDB65F97}"/>
              </a:ext>
            </a:extLst>
          </p:cNvPr>
          <p:cNvSpPr txBox="1"/>
          <p:nvPr/>
        </p:nvSpPr>
        <p:spPr>
          <a:xfrm>
            <a:off x="9328378" y="3627060"/>
            <a:ext cx="1914297" cy="584775"/>
          </a:xfrm>
          <a:prstGeom prst="rect">
            <a:avLst/>
          </a:prstGeom>
          <a:noFill/>
        </p:spPr>
        <p:txBody>
          <a:bodyPr wrap="square" rtlCol="0">
            <a:noAutofit/>
          </a:bodyPr>
          <a:lstStyle>
            <a:defPPr>
              <a:defRPr lang="zh-CN"/>
            </a:defPPr>
            <a:lvl1pPr algn="dist">
              <a:defRPr sz="3200" b="1">
                <a:solidFill>
                  <a:schemeClr val="bg1"/>
                </a:solidFill>
              </a:defRPr>
            </a:lvl1pPr>
          </a:lstStyle>
          <a:p>
            <a:pPr algn="r"/>
            <a:r>
              <a:rPr lang="en-US" altLang="zh-CN" dirty="0"/>
              <a:t>&gt;98.88%</a:t>
            </a:r>
            <a:endParaRPr lang="zh-CN" altLang="en-US" dirty="0"/>
          </a:p>
        </p:txBody>
      </p:sp>
      <p:sp>
        <p:nvSpPr>
          <p:cNvPr id="11" name="矩形 10">
            <a:extLst>
              <a:ext uri="{FF2B5EF4-FFF2-40B4-BE49-F238E27FC236}">
                <a16:creationId xmlns:a16="http://schemas.microsoft.com/office/drawing/2014/main" id="{D245127B-AA81-491D-801A-75A033130C60}"/>
              </a:ext>
            </a:extLst>
          </p:cNvPr>
          <p:cNvSpPr/>
          <p:nvPr/>
        </p:nvSpPr>
        <p:spPr>
          <a:xfrm>
            <a:off x="9328378" y="2205038"/>
            <a:ext cx="1914297" cy="369332"/>
          </a:xfrm>
          <a:prstGeom prst="rect">
            <a:avLst/>
          </a:prstGeom>
        </p:spPr>
        <p:txBody>
          <a:bodyPr wrap="square">
            <a:noAutofit/>
          </a:bodyPr>
          <a:lstStyle/>
          <a:p>
            <a:pPr algn="r"/>
            <a:r>
              <a:rPr lang="zh-CN" altLang="en-US" dirty="0">
                <a:solidFill>
                  <a:schemeClr val="bg1"/>
                </a:solidFill>
                <a:latin typeface="+mn-ea"/>
              </a:rPr>
              <a:t>回归误差小于</a:t>
            </a:r>
          </a:p>
        </p:txBody>
      </p:sp>
      <p:sp>
        <p:nvSpPr>
          <p:cNvPr id="13" name="矩形 12">
            <a:extLst>
              <a:ext uri="{FF2B5EF4-FFF2-40B4-BE49-F238E27FC236}">
                <a16:creationId xmlns:a16="http://schemas.microsoft.com/office/drawing/2014/main" id="{86ED8CDD-C170-476E-B2FC-C0244261896B}"/>
              </a:ext>
            </a:extLst>
          </p:cNvPr>
          <p:cNvSpPr/>
          <p:nvPr/>
        </p:nvSpPr>
        <p:spPr>
          <a:xfrm>
            <a:off x="8953500" y="3280135"/>
            <a:ext cx="2289175" cy="369332"/>
          </a:xfrm>
          <a:prstGeom prst="rect">
            <a:avLst/>
          </a:prstGeom>
        </p:spPr>
        <p:txBody>
          <a:bodyPr wrap="square">
            <a:noAutofit/>
          </a:bodyPr>
          <a:lstStyle/>
          <a:p>
            <a:pPr algn="r"/>
            <a:r>
              <a:rPr lang="zh-CN" altLang="en-US" b="1" dirty="0">
                <a:solidFill>
                  <a:schemeClr val="bg1"/>
                </a:solidFill>
                <a:latin typeface="+mn-ea"/>
              </a:rPr>
              <a:t>模拟数据匹配度</a:t>
            </a:r>
            <a:endParaRPr lang="en-US" altLang="zh-CN" b="1" dirty="0">
              <a:solidFill>
                <a:schemeClr val="bg1"/>
              </a:solidFill>
              <a:latin typeface="+mn-ea"/>
            </a:endParaRPr>
          </a:p>
        </p:txBody>
      </p:sp>
      <p:sp>
        <p:nvSpPr>
          <p:cNvPr id="38" name="矩形: 对角圆角 37">
            <a:extLst>
              <a:ext uri="{FF2B5EF4-FFF2-40B4-BE49-F238E27FC236}">
                <a16:creationId xmlns:a16="http://schemas.microsoft.com/office/drawing/2014/main" id="{B071F255-169E-4340-B3A1-9A201ED3B774}"/>
              </a:ext>
            </a:extLst>
          </p:cNvPr>
          <p:cNvSpPr/>
          <p:nvPr/>
        </p:nvSpPr>
        <p:spPr>
          <a:xfrm>
            <a:off x="5016000" y="1595926"/>
            <a:ext cx="2160000" cy="57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2000" dirty="0"/>
              <a:t>回归对比计算</a:t>
            </a:r>
          </a:p>
        </p:txBody>
      </p:sp>
    </p:spTree>
    <p:extLst>
      <p:ext uri="{BB962C8B-B14F-4D97-AF65-F5344CB8AC3E}">
        <p14:creationId xmlns:p14="http://schemas.microsoft.com/office/powerpoint/2010/main" val="12367115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6747054-4ECE-4C1D-AFD0-17C7C01A1559}"/>
              </a:ext>
            </a:extLst>
          </p:cNvPr>
          <p:cNvSpPr txBox="1"/>
          <p:nvPr/>
        </p:nvSpPr>
        <p:spPr>
          <a:xfrm>
            <a:off x="4756925" y="2502344"/>
            <a:ext cx="3365024" cy="769441"/>
          </a:xfrm>
          <a:prstGeom prst="rect">
            <a:avLst/>
          </a:prstGeom>
          <a:noFill/>
        </p:spPr>
        <p:txBody>
          <a:bodyPr wrap="none" rtlCol="0">
            <a:spAutoFit/>
          </a:bodyPr>
          <a:lstStyle/>
          <a:p>
            <a:r>
              <a:rPr lang="en-US" altLang="zh-CN" sz="4400" b="1" dirty="0">
                <a:solidFill>
                  <a:schemeClr val="bg1"/>
                </a:solidFill>
              </a:rPr>
              <a:t>04	</a:t>
            </a:r>
            <a:r>
              <a:rPr lang="zh-CN" altLang="en-US" sz="4400" b="1" dirty="0">
                <a:solidFill>
                  <a:schemeClr val="bg1"/>
                </a:solidFill>
              </a:rPr>
              <a:t>策略分析</a:t>
            </a:r>
          </a:p>
        </p:txBody>
      </p:sp>
    </p:spTree>
    <p:extLst>
      <p:ext uri="{BB962C8B-B14F-4D97-AF65-F5344CB8AC3E}">
        <p14:creationId xmlns:p14="http://schemas.microsoft.com/office/powerpoint/2010/main" val="3567537624"/>
      </p:ext>
    </p:extLst>
  </p:cSld>
  <p:clrMapOvr>
    <a:masterClrMapping/>
  </p:clrMapOvr>
  <p:transition spd="slow" advClick="0" advTm="3000">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B2A4D073-3D34-497F-AB84-45813B4EE3DA}"/>
              </a:ext>
            </a:extLst>
          </p:cNvPr>
          <p:cNvSpPr/>
          <p:nvPr/>
        </p:nvSpPr>
        <p:spPr>
          <a:xfrm>
            <a:off x="7966779" y="366845"/>
            <a:ext cx="1980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矩形 11">
            <a:extLst>
              <a:ext uri="{FF2B5EF4-FFF2-40B4-BE49-F238E27FC236}">
                <a16:creationId xmlns:a16="http://schemas.microsoft.com/office/drawing/2014/main" id="{8A5A6DA0-0B82-49BC-AAFB-1620639FA6C4}"/>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13" name="矩形 12">
            <a:extLst>
              <a:ext uri="{FF2B5EF4-FFF2-40B4-BE49-F238E27FC236}">
                <a16:creationId xmlns:a16="http://schemas.microsoft.com/office/drawing/2014/main" id="{1F3E0643-B9B3-4FDE-9B0E-9332EEFAE064}"/>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14" name="矩形 13">
            <a:extLst>
              <a:ext uri="{FF2B5EF4-FFF2-40B4-BE49-F238E27FC236}">
                <a16:creationId xmlns:a16="http://schemas.microsoft.com/office/drawing/2014/main" id="{1940CD3D-01A4-48E9-B170-9FE4D71ED322}"/>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15" name="矩形 14">
            <a:extLst>
              <a:ext uri="{FF2B5EF4-FFF2-40B4-BE49-F238E27FC236}">
                <a16:creationId xmlns:a16="http://schemas.microsoft.com/office/drawing/2014/main" id="{893F4F3F-DB02-4A9C-AB06-6CB8E6E4536A}"/>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solidFill>
                <a:latin typeface="+mn-ea"/>
              </a:rPr>
              <a:t>策略分析</a:t>
            </a:r>
          </a:p>
        </p:txBody>
      </p:sp>
      <p:sp>
        <p:nvSpPr>
          <p:cNvPr id="16" name="矩形 15">
            <a:extLst>
              <a:ext uri="{FF2B5EF4-FFF2-40B4-BE49-F238E27FC236}">
                <a16:creationId xmlns:a16="http://schemas.microsoft.com/office/drawing/2014/main" id="{58F918C6-A595-431B-9775-DC9C40FDBAD0}"/>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7" name="直接连接符 16">
            <a:extLst>
              <a:ext uri="{FF2B5EF4-FFF2-40B4-BE49-F238E27FC236}">
                <a16:creationId xmlns:a16="http://schemas.microsoft.com/office/drawing/2014/main" id="{A3562E58-C42C-457E-8D5A-8EB8D53190B1}"/>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2DA9B380-2209-439F-A6EF-531755E511F7}"/>
              </a:ext>
            </a:extLst>
          </p:cNvPr>
          <p:cNvSpPr txBox="1"/>
          <p:nvPr/>
        </p:nvSpPr>
        <p:spPr>
          <a:xfrm>
            <a:off x="1217525" y="1365094"/>
            <a:ext cx="2031325" cy="461665"/>
          </a:xfrm>
          <a:prstGeom prst="rect">
            <a:avLst/>
          </a:prstGeom>
          <a:noFill/>
        </p:spPr>
        <p:txBody>
          <a:bodyPr wrap="none" rtlCol="0">
            <a:noAutofit/>
          </a:bodyPr>
          <a:lstStyle/>
          <a:p>
            <a:r>
              <a:rPr lang="zh-CN" altLang="en-US" sz="2400" b="1" dirty="0">
                <a:solidFill>
                  <a:schemeClr val="accent1"/>
                </a:solidFill>
              </a:rPr>
              <a:t>不同工况分析</a:t>
            </a:r>
          </a:p>
        </p:txBody>
      </p:sp>
      <p:sp>
        <p:nvSpPr>
          <p:cNvPr id="19" name="矩形 18">
            <a:extLst>
              <a:ext uri="{FF2B5EF4-FFF2-40B4-BE49-F238E27FC236}">
                <a16:creationId xmlns:a16="http://schemas.microsoft.com/office/drawing/2014/main" id="{268B57F2-9927-4627-B9CF-CEA6D4C74BC2}"/>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9">
            <a:extLst>
              <a:ext uri="{FF2B5EF4-FFF2-40B4-BE49-F238E27FC236}">
                <a16:creationId xmlns:a16="http://schemas.microsoft.com/office/drawing/2014/main" id="{A00D3631-5C2A-4066-86C6-C3008D658137}"/>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21" name="直接连接符 20">
            <a:extLst>
              <a:ext uri="{FF2B5EF4-FFF2-40B4-BE49-F238E27FC236}">
                <a16:creationId xmlns:a16="http://schemas.microsoft.com/office/drawing/2014/main" id="{558C9004-8B93-4594-BD8D-5B15F43E607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3D42CC3-6C27-40F6-AA0C-FAED7CC331EF}"/>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A33F4512-E3A2-4955-B13B-86389782BB40}"/>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FBE496C8-E904-464B-ADE1-5F6818E6C5F5}"/>
              </a:ext>
            </a:extLst>
          </p:cNvPr>
          <p:cNvCxnSpPr>
            <a:cxnSpLocks/>
          </p:cNvCxnSpPr>
          <p:nvPr/>
        </p:nvCxnSpPr>
        <p:spPr>
          <a:xfrm flipH="1" flipV="1">
            <a:off x="828034" y="1986403"/>
            <a:ext cx="8628354" cy="14378"/>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4BB255AE-3965-4934-920E-E5B2FA337C1D}"/>
              </a:ext>
            </a:extLst>
          </p:cNvPr>
          <p:cNvCxnSpPr>
            <a:cxnSpLocks/>
          </p:cNvCxnSpPr>
          <p:nvPr/>
        </p:nvCxnSpPr>
        <p:spPr>
          <a:xfrm flipH="1" flipV="1">
            <a:off x="828034" y="2485539"/>
            <a:ext cx="8628354" cy="14378"/>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56" name="表格 55">
            <a:extLst>
              <a:ext uri="{FF2B5EF4-FFF2-40B4-BE49-F238E27FC236}">
                <a16:creationId xmlns:a16="http://schemas.microsoft.com/office/drawing/2014/main" id="{6E12CB82-6EEB-4753-8CB7-808B2F421ED8}"/>
              </a:ext>
            </a:extLst>
          </p:cNvPr>
          <p:cNvGraphicFramePr>
            <a:graphicFrameLocks noGrp="1"/>
          </p:cNvGraphicFramePr>
          <p:nvPr>
            <p:extLst>
              <p:ext uri="{D42A27DB-BD31-4B8C-83A1-F6EECF244321}">
                <p14:modId xmlns:p14="http://schemas.microsoft.com/office/powerpoint/2010/main" val="1146964648"/>
              </p:ext>
            </p:extLst>
          </p:nvPr>
        </p:nvGraphicFramePr>
        <p:xfrm>
          <a:off x="6096000" y="4061673"/>
          <a:ext cx="5386812" cy="2067665"/>
        </p:xfrm>
        <a:graphic>
          <a:graphicData uri="http://schemas.openxmlformats.org/drawingml/2006/table">
            <a:tbl>
              <a:tblPr firstRow="1" bandRow="1">
                <a:effectLst/>
                <a:tableStyleId>{5C22544A-7EE6-4342-B048-85BDC9FD1C3A}</a:tableStyleId>
              </a:tblPr>
              <a:tblGrid>
                <a:gridCol w="897802">
                  <a:extLst>
                    <a:ext uri="{9D8B030D-6E8A-4147-A177-3AD203B41FA5}">
                      <a16:colId xmlns:a16="http://schemas.microsoft.com/office/drawing/2014/main" val="20000"/>
                    </a:ext>
                  </a:extLst>
                </a:gridCol>
                <a:gridCol w="897802">
                  <a:extLst>
                    <a:ext uri="{9D8B030D-6E8A-4147-A177-3AD203B41FA5}">
                      <a16:colId xmlns:a16="http://schemas.microsoft.com/office/drawing/2014/main" val="20001"/>
                    </a:ext>
                  </a:extLst>
                </a:gridCol>
                <a:gridCol w="897802">
                  <a:extLst>
                    <a:ext uri="{9D8B030D-6E8A-4147-A177-3AD203B41FA5}">
                      <a16:colId xmlns:a16="http://schemas.microsoft.com/office/drawing/2014/main" val="20002"/>
                    </a:ext>
                  </a:extLst>
                </a:gridCol>
                <a:gridCol w="897802">
                  <a:extLst>
                    <a:ext uri="{9D8B030D-6E8A-4147-A177-3AD203B41FA5}">
                      <a16:colId xmlns:a16="http://schemas.microsoft.com/office/drawing/2014/main" val="20003"/>
                    </a:ext>
                  </a:extLst>
                </a:gridCol>
                <a:gridCol w="897802">
                  <a:extLst>
                    <a:ext uri="{9D8B030D-6E8A-4147-A177-3AD203B41FA5}">
                      <a16:colId xmlns:a16="http://schemas.microsoft.com/office/drawing/2014/main" val="20004"/>
                    </a:ext>
                  </a:extLst>
                </a:gridCol>
                <a:gridCol w="897802">
                  <a:extLst>
                    <a:ext uri="{9D8B030D-6E8A-4147-A177-3AD203B41FA5}">
                      <a16:colId xmlns:a16="http://schemas.microsoft.com/office/drawing/2014/main" val="20005"/>
                    </a:ext>
                  </a:extLst>
                </a:gridCol>
              </a:tblGrid>
              <a:tr h="573515">
                <a:tc>
                  <a:txBody>
                    <a:bodyPr/>
                    <a:lstStyle/>
                    <a:p>
                      <a:pPr algn="ctr"/>
                      <a:r>
                        <a:rPr lang="zh-CN" altLang="en-US" sz="1400" b="0" dirty="0">
                          <a:latin typeface="+mn-ea"/>
                          <a:ea typeface="+mn-ea"/>
                        </a:rPr>
                        <a:t>工况</a:t>
                      </a:r>
                      <a:endParaRPr lang="en-US" altLang="zh-CN" sz="1400" b="0" dirty="0">
                        <a:latin typeface="+mn-ea"/>
                        <a:ea typeface="+mn-ea"/>
                      </a:endParaRPr>
                    </a:p>
                    <a:p>
                      <a:pPr algn="ctr"/>
                      <a:r>
                        <a:rPr lang="zh-CN" altLang="en-US" sz="1400" b="0" dirty="0">
                          <a:latin typeface="+mn-ea"/>
                          <a:ea typeface="+mn-ea"/>
                        </a:rPr>
                        <a:t>策略</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400" b="0" dirty="0">
                          <a:latin typeface="+mn-ea"/>
                          <a:ea typeface="+mn-ea"/>
                        </a:rPr>
                        <a:t>值</a:t>
                      </a:r>
                      <a:r>
                        <a:rPr lang="en-US" altLang="zh-CN" sz="1400" b="0" dirty="0">
                          <a:latin typeface="+mn-ea"/>
                          <a:ea typeface="+mn-ea"/>
                        </a:rPr>
                        <a:t>1</a:t>
                      </a:r>
                      <a:r>
                        <a:rPr lang="zh-CN" altLang="en-US" sz="1400" b="0" dirty="0">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400" b="0" dirty="0">
                          <a:latin typeface="+mn-ea"/>
                          <a:ea typeface="+mn-ea"/>
                        </a:rPr>
                        <a:t>值</a:t>
                      </a:r>
                      <a:r>
                        <a:rPr lang="en-US" altLang="zh-CN" sz="1400" b="0" dirty="0">
                          <a:latin typeface="+mn-ea"/>
                          <a:ea typeface="+mn-ea"/>
                        </a:rPr>
                        <a:t>2</a:t>
                      </a:r>
                      <a:r>
                        <a:rPr lang="zh-CN" altLang="en-US" sz="1400" b="0" dirty="0">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400" b="0" dirty="0">
                          <a:latin typeface="+mn-ea"/>
                          <a:ea typeface="+mn-ea"/>
                        </a:rPr>
                        <a:t>值</a:t>
                      </a:r>
                      <a:r>
                        <a:rPr lang="en-US" altLang="zh-CN" sz="1400" b="0" dirty="0">
                          <a:latin typeface="+mn-ea"/>
                          <a:ea typeface="+mn-ea"/>
                        </a:rPr>
                        <a:t>3</a:t>
                      </a:r>
                      <a:endParaRPr lang="zh-CN" altLang="en-US" sz="14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400" b="0" dirty="0">
                          <a:latin typeface="+mn-ea"/>
                          <a:ea typeface="+mn-ea"/>
                        </a:rPr>
                        <a:t>值</a:t>
                      </a:r>
                      <a:r>
                        <a:rPr lang="en-US" altLang="zh-CN" sz="1400" b="0" dirty="0">
                          <a:latin typeface="+mn-ea"/>
                          <a:ea typeface="+mn-ea"/>
                        </a:rPr>
                        <a:t>4</a:t>
                      </a:r>
                      <a:endParaRPr lang="zh-CN" altLang="en-US" sz="1400" b="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zh-CN" altLang="en-US" sz="1400" b="0" dirty="0">
                          <a:latin typeface="+mn-ea"/>
                          <a:ea typeface="+mn-ea"/>
                        </a:rPr>
                        <a:t>值</a:t>
                      </a:r>
                      <a:r>
                        <a:rPr lang="en-US" altLang="zh-CN" sz="1400" b="0" dirty="0">
                          <a:latin typeface="+mn-ea"/>
                          <a:ea typeface="+mn-ea"/>
                        </a:rPr>
                        <a:t>5</a:t>
                      </a:r>
                      <a:endParaRPr lang="zh-CN" altLang="en-US" sz="1400" b="0" baseline="30000"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37362">
                <a:tc>
                  <a:txBody>
                    <a:bodyPr/>
                    <a:lstStyle/>
                    <a:p>
                      <a:pPr algn="ctr"/>
                      <a:r>
                        <a:rPr lang="zh-CN" altLang="en-US" sz="1400" dirty="0">
                          <a:solidFill>
                            <a:schemeClr val="accent1"/>
                          </a:solidFill>
                          <a:latin typeface="+mn-ea"/>
                          <a:ea typeface="+mn-ea"/>
                        </a:rPr>
                        <a:t>工况</a:t>
                      </a:r>
                      <a:r>
                        <a:rPr lang="en-US" altLang="zh-CN" sz="1400" dirty="0">
                          <a:solidFill>
                            <a:schemeClr val="accent1"/>
                          </a:solidFill>
                          <a:latin typeface="+mn-ea"/>
                          <a:ea typeface="+mn-ea"/>
                        </a:rPr>
                        <a:t>1</a:t>
                      </a:r>
                      <a:endParaRPr lang="zh-CN" altLang="en-US" sz="1400" dirty="0">
                        <a:solidFill>
                          <a:schemeClr val="accent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accent1"/>
                          </a:solidFill>
                          <a:latin typeface="+mn-lt"/>
                          <a:ea typeface="+mn-ea"/>
                        </a:rPr>
                        <a:t>43.8</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33.5</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5.67</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5596">
                <a:tc>
                  <a:txBody>
                    <a:bodyPr/>
                    <a:lstStyle/>
                    <a:p>
                      <a:pPr algn="ctr"/>
                      <a:r>
                        <a:rPr lang="zh-CN" altLang="en-US" sz="1400" dirty="0">
                          <a:solidFill>
                            <a:schemeClr val="accent1"/>
                          </a:solidFill>
                          <a:latin typeface="+mn-ea"/>
                          <a:ea typeface="+mn-ea"/>
                        </a:rPr>
                        <a:t>工况</a:t>
                      </a:r>
                      <a:r>
                        <a:rPr lang="en-US" altLang="zh-CN" sz="1400" dirty="0">
                          <a:solidFill>
                            <a:schemeClr val="accent1"/>
                          </a:solidFill>
                          <a:latin typeface="+mn-ea"/>
                          <a:ea typeface="+mn-ea"/>
                        </a:rPr>
                        <a:t>2</a:t>
                      </a:r>
                      <a:endParaRPr lang="zh-CN" altLang="en-US" sz="1400" dirty="0">
                        <a:solidFill>
                          <a:schemeClr val="accent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accent1"/>
                          </a:solidFill>
                          <a:latin typeface="+mn-lt"/>
                          <a:ea typeface="+mn-ea"/>
                        </a:rPr>
                        <a:t>41.2</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32.2</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4.65</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3.81</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47.11</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55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b="1" dirty="0">
                          <a:solidFill>
                            <a:schemeClr val="bg1"/>
                          </a:solidFill>
                          <a:latin typeface="+mn-ea"/>
                          <a:ea typeface="+mn-ea"/>
                        </a:rPr>
                        <a:t>工况</a:t>
                      </a:r>
                      <a:r>
                        <a:rPr lang="en-US" altLang="zh-CN" sz="1400" b="1" dirty="0">
                          <a:solidFill>
                            <a:schemeClr val="bg1"/>
                          </a:solidFill>
                          <a:latin typeface="+mn-ea"/>
                          <a:ea typeface="+mn-ea"/>
                        </a:rPr>
                        <a:t>3</a:t>
                      </a:r>
                      <a:endParaRPr lang="zh-CN" altLang="en-US" sz="1400" b="1" dirty="0">
                        <a:solidFill>
                          <a:schemeClr val="bg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dirty="0">
                          <a:solidFill>
                            <a:schemeClr val="bg1"/>
                          </a:solidFill>
                          <a:latin typeface="+mn-lt"/>
                          <a:ea typeface="+mn-ea"/>
                        </a:rPr>
                        <a:t>41.2</a:t>
                      </a:r>
                      <a:endParaRPr lang="zh-CN" altLang="en-US" sz="1400" b="1" dirty="0">
                        <a:solidFill>
                          <a:schemeClr val="bg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altLang="zh-CN" sz="1400" b="1" dirty="0">
                          <a:solidFill>
                            <a:schemeClr val="bg1"/>
                          </a:solidFill>
                          <a:latin typeface="+mn-lt"/>
                          <a:ea typeface="+mn-ea"/>
                        </a:rPr>
                        <a:t>32.1</a:t>
                      </a:r>
                      <a:endParaRPr lang="zh-CN" altLang="en-US" sz="1400" b="1" dirty="0">
                        <a:solidFill>
                          <a:schemeClr val="bg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altLang="zh-CN" sz="1400" b="1" dirty="0">
                          <a:solidFill>
                            <a:schemeClr val="bg1"/>
                          </a:solidFill>
                          <a:latin typeface="+mn-lt"/>
                          <a:ea typeface="+mn-ea"/>
                        </a:rPr>
                        <a:t>4.59</a:t>
                      </a:r>
                      <a:endParaRPr lang="zh-CN" altLang="en-US" sz="1400" b="1" dirty="0">
                        <a:solidFill>
                          <a:schemeClr val="bg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altLang="zh-CN" sz="1400" b="1" dirty="0">
                          <a:solidFill>
                            <a:schemeClr val="bg1"/>
                          </a:solidFill>
                          <a:latin typeface="+mn-lt"/>
                          <a:ea typeface="+mn-ea"/>
                        </a:rPr>
                        <a:t>4.25</a:t>
                      </a:r>
                      <a:endParaRPr lang="zh-CN" altLang="en-US" sz="1400" b="1" dirty="0">
                        <a:solidFill>
                          <a:schemeClr val="bg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altLang="zh-CN" sz="1400" b="1" dirty="0">
                          <a:solidFill>
                            <a:schemeClr val="bg1"/>
                          </a:solidFill>
                          <a:latin typeface="+mn-lt"/>
                          <a:ea typeface="+mn-ea"/>
                        </a:rPr>
                        <a:t>63.06</a:t>
                      </a:r>
                      <a:endParaRPr lang="zh-CN" altLang="en-US" sz="1400" b="1" dirty="0">
                        <a:solidFill>
                          <a:schemeClr val="bg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0003"/>
                  </a:ext>
                </a:extLst>
              </a:tr>
              <a:tr h="3855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400" dirty="0">
                          <a:solidFill>
                            <a:schemeClr val="accent1"/>
                          </a:solidFill>
                          <a:latin typeface="+mn-ea"/>
                          <a:ea typeface="+mn-ea"/>
                        </a:rPr>
                        <a:t>工况</a:t>
                      </a:r>
                      <a:r>
                        <a:rPr lang="en-US" altLang="zh-CN" sz="1400" dirty="0">
                          <a:solidFill>
                            <a:schemeClr val="accent1"/>
                          </a:solidFill>
                          <a:latin typeface="+mn-ea"/>
                          <a:ea typeface="+mn-ea"/>
                        </a:rPr>
                        <a:t>4</a:t>
                      </a:r>
                      <a:endParaRPr lang="zh-CN" altLang="en-US" sz="1400" dirty="0">
                        <a:solidFill>
                          <a:schemeClr val="accent1"/>
                        </a:solidFill>
                        <a:latin typeface="+mn-ea"/>
                        <a:ea typeface="+mn-ea"/>
                      </a:endParaRP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dirty="0">
                          <a:solidFill>
                            <a:schemeClr val="accent1"/>
                          </a:solidFill>
                          <a:latin typeface="+mn-lt"/>
                          <a:ea typeface="+mn-ea"/>
                        </a:rPr>
                        <a:t>41.2</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32.6</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4.96</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3.79</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CN" sz="1400" dirty="0">
                          <a:solidFill>
                            <a:schemeClr val="accent1"/>
                          </a:solidFill>
                          <a:latin typeface="+mn-lt"/>
                          <a:ea typeface="+mn-ea"/>
                        </a:rPr>
                        <a:t>70.29</a:t>
                      </a:r>
                      <a:endParaRPr lang="zh-CN" altLang="en-US" sz="1400" dirty="0">
                        <a:solidFill>
                          <a:schemeClr val="accent1"/>
                        </a:solidFill>
                        <a:latin typeface="+mn-lt"/>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aphicFrame>
        <p:nvGraphicFramePr>
          <p:cNvPr id="57" name="图表 56">
            <a:extLst>
              <a:ext uri="{FF2B5EF4-FFF2-40B4-BE49-F238E27FC236}">
                <a16:creationId xmlns:a16="http://schemas.microsoft.com/office/drawing/2014/main" id="{92ECC586-379B-42D3-ACE0-EE671742BBCD}"/>
              </a:ext>
            </a:extLst>
          </p:cNvPr>
          <p:cNvGraphicFramePr/>
          <p:nvPr>
            <p:extLst>
              <p:ext uri="{D42A27DB-BD31-4B8C-83A1-F6EECF244321}">
                <p14:modId xmlns:p14="http://schemas.microsoft.com/office/powerpoint/2010/main" val="3589939439"/>
              </p:ext>
            </p:extLst>
          </p:nvPr>
        </p:nvGraphicFramePr>
        <p:xfrm>
          <a:off x="948167" y="4061673"/>
          <a:ext cx="4963203" cy="2058048"/>
        </p:xfrm>
        <a:graphic>
          <a:graphicData uri="http://schemas.openxmlformats.org/drawingml/2006/chart">
            <c:chart xmlns:c="http://schemas.openxmlformats.org/drawingml/2006/chart" xmlns:r="http://schemas.openxmlformats.org/officeDocument/2006/relationships" r:id="rId3"/>
          </a:graphicData>
        </a:graphic>
      </p:graphicFrame>
      <p:sp>
        <p:nvSpPr>
          <p:cNvPr id="44" name="文本框 43">
            <a:extLst>
              <a:ext uri="{FF2B5EF4-FFF2-40B4-BE49-F238E27FC236}">
                <a16:creationId xmlns:a16="http://schemas.microsoft.com/office/drawing/2014/main" id="{7A20FA85-E1E9-4966-87C6-ADA3182919F6}"/>
              </a:ext>
            </a:extLst>
          </p:cNvPr>
          <p:cNvSpPr txBox="1"/>
          <p:nvPr/>
        </p:nvSpPr>
        <p:spPr>
          <a:xfrm>
            <a:off x="948168" y="2909036"/>
            <a:ext cx="1853307" cy="1051991"/>
          </a:xfrm>
          <a:prstGeom prst="roundRect">
            <a:avLst>
              <a:gd name="adj" fmla="val 15752"/>
            </a:avLst>
          </a:prstGeom>
          <a:noFill/>
          <a:ln>
            <a:solidFill>
              <a:schemeClr val="accent1"/>
            </a:solidFill>
          </a:ln>
        </p:spPr>
        <p:txBody>
          <a:bodyPr wrap="square" rtlCol="0">
            <a:noAutofit/>
          </a:bodyPr>
          <a:lstStyle/>
          <a:p>
            <a:pPr algn="just">
              <a:lnSpc>
                <a:spcPct val="130000"/>
              </a:lnSpc>
            </a:pPr>
            <a:r>
              <a:rPr lang="zh-CN" altLang="en-US" sz="1100" dirty="0">
                <a:solidFill>
                  <a:schemeClr val="accent2">
                    <a:lumMod val="50000"/>
                  </a:schemeClr>
                </a:solidFill>
                <a:latin typeface="+mn-ea"/>
              </a:rPr>
              <a:t>华中大，位于湖北省武汉市，中华人民共和国教育部直属位列国家“双一流”计划。</a:t>
            </a:r>
            <a:endParaRPr lang="zh-CN" altLang="en-US" sz="1100" dirty="0">
              <a:solidFill>
                <a:schemeClr val="accent2">
                  <a:lumMod val="50000"/>
                </a:schemeClr>
              </a:solidFill>
            </a:endParaRPr>
          </a:p>
        </p:txBody>
      </p:sp>
      <p:sp>
        <p:nvSpPr>
          <p:cNvPr id="50" name="文本框 49">
            <a:extLst>
              <a:ext uri="{FF2B5EF4-FFF2-40B4-BE49-F238E27FC236}">
                <a16:creationId xmlns:a16="http://schemas.microsoft.com/office/drawing/2014/main" id="{87EBDCC4-4111-42CD-8AAA-037D34E81092}"/>
              </a:ext>
            </a:extLst>
          </p:cNvPr>
          <p:cNvSpPr txBox="1"/>
          <p:nvPr/>
        </p:nvSpPr>
        <p:spPr>
          <a:xfrm>
            <a:off x="1370821" y="2053152"/>
            <a:ext cx="1008000" cy="396000"/>
          </a:xfrm>
          <a:prstGeom prst="roundRect">
            <a:avLst>
              <a:gd name="adj" fmla="val 5000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latin typeface="+mn-ea"/>
              </a:rPr>
              <a:t>0</a:t>
            </a:r>
            <a:r>
              <a:rPr lang="zh-CN" altLang="en-US" sz="1600" dirty="0">
                <a:latin typeface="+mn-ea"/>
              </a:rPr>
              <a:t>小时</a:t>
            </a:r>
          </a:p>
        </p:txBody>
      </p:sp>
      <p:sp>
        <p:nvSpPr>
          <p:cNvPr id="58" name="矩形: 对角圆角 57">
            <a:extLst>
              <a:ext uri="{FF2B5EF4-FFF2-40B4-BE49-F238E27FC236}">
                <a16:creationId xmlns:a16="http://schemas.microsoft.com/office/drawing/2014/main" id="{0BF15857-ACAF-4B88-A867-38D40038A566}"/>
              </a:ext>
            </a:extLst>
          </p:cNvPr>
          <p:cNvSpPr/>
          <p:nvPr/>
        </p:nvSpPr>
        <p:spPr>
          <a:xfrm>
            <a:off x="1370821" y="2585970"/>
            <a:ext cx="1008000"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latin typeface="+mn-ea"/>
              </a:rPr>
              <a:t>工况</a:t>
            </a:r>
            <a:r>
              <a:rPr lang="en-US" altLang="zh-CN" sz="1600" dirty="0">
                <a:latin typeface="+mn-ea"/>
              </a:rPr>
              <a:t>1</a:t>
            </a:r>
            <a:endParaRPr lang="zh-CN" altLang="en-US" sz="1600" dirty="0">
              <a:latin typeface="+mn-ea"/>
            </a:endParaRPr>
          </a:p>
        </p:txBody>
      </p:sp>
      <p:sp>
        <p:nvSpPr>
          <p:cNvPr id="59" name="文本框 58">
            <a:extLst>
              <a:ext uri="{FF2B5EF4-FFF2-40B4-BE49-F238E27FC236}">
                <a16:creationId xmlns:a16="http://schemas.microsoft.com/office/drawing/2014/main" id="{3762843D-9FA1-4BE5-9A0C-5187FFDB3EDA}"/>
              </a:ext>
            </a:extLst>
          </p:cNvPr>
          <p:cNvSpPr txBox="1"/>
          <p:nvPr/>
        </p:nvSpPr>
        <p:spPr>
          <a:xfrm>
            <a:off x="3655442" y="2053152"/>
            <a:ext cx="1008000" cy="396000"/>
          </a:xfrm>
          <a:prstGeom prst="roundRect">
            <a:avLst>
              <a:gd name="adj" fmla="val 5000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latin typeface="+mn-ea"/>
              </a:rPr>
              <a:t>12</a:t>
            </a:r>
            <a:r>
              <a:rPr lang="zh-CN" altLang="en-US" sz="1600" dirty="0">
                <a:latin typeface="+mn-ea"/>
              </a:rPr>
              <a:t>小时</a:t>
            </a:r>
          </a:p>
        </p:txBody>
      </p:sp>
      <p:sp>
        <p:nvSpPr>
          <p:cNvPr id="62" name="文本框 61">
            <a:extLst>
              <a:ext uri="{FF2B5EF4-FFF2-40B4-BE49-F238E27FC236}">
                <a16:creationId xmlns:a16="http://schemas.microsoft.com/office/drawing/2014/main" id="{2AEB558B-0003-4F1A-9CEC-E41A2B0807A3}"/>
              </a:ext>
            </a:extLst>
          </p:cNvPr>
          <p:cNvSpPr txBox="1"/>
          <p:nvPr/>
        </p:nvSpPr>
        <p:spPr>
          <a:xfrm>
            <a:off x="3232789" y="2909036"/>
            <a:ext cx="1853307" cy="1051991"/>
          </a:xfrm>
          <a:prstGeom prst="roundRect">
            <a:avLst>
              <a:gd name="adj" fmla="val 15752"/>
            </a:avLst>
          </a:prstGeom>
          <a:noFill/>
          <a:ln>
            <a:solidFill>
              <a:schemeClr val="accent1"/>
            </a:solidFill>
          </a:ln>
        </p:spPr>
        <p:txBody>
          <a:bodyPr wrap="square" rtlCol="0">
            <a:noAutofit/>
          </a:bodyPr>
          <a:lstStyle/>
          <a:p>
            <a:pPr algn="just">
              <a:lnSpc>
                <a:spcPct val="130000"/>
              </a:lnSpc>
            </a:pPr>
            <a:r>
              <a:rPr lang="zh-CN" altLang="en-US" sz="1100" dirty="0">
                <a:solidFill>
                  <a:schemeClr val="accent2">
                    <a:lumMod val="50000"/>
                  </a:schemeClr>
                </a:solidFill>
                <a:latin typeface="+mn-ea"/>
              </a:rPr>
              <a:t>华中大，位于湖北省武汉市，中华人民共和国教育部直属位列国家“双一流”计划。</a:t>
            </a:r>
            <a:endParaRPr lang="zh-CN" altLang="en-US" sz="1100" dirty="0">
              <a:solidFill>
                <a:schemeClr val="accent2">
                  <a:lumMod val="50000"/>
                </a:schemeClr>
              </a:solidFill>
            </a:endParaRPr>
          </a:p>
        </p:txBody>
      </p:sp>
      <p:sp>
        <p:nvSpPr>
          <p:cNvPr id="63" name="矩形: 对角圆角 62">
            <a:extLst>
              <a:ext uri="{FF2B5EF4-FFF2-40B4-BE49-F238E27FC236}">
                <a16:creationId xmlns:a16="http://schemas.microsoft.com/office/drawing/2014/main" id="{17450985-D016-4FEE-916F-A81DB29872A5}"/>
              </a:ext>
            </a:extLst>
          </p:cNvPr>
          <p:cNvSpPr/>
          <p:nvPr/>
        </p:nvSpPr>
        <p:spPr>
          <a:xfrm>
            <a:off x="3655442" y="2585970"/>
            <a:ext cx="1008000"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latin typeface="+mn-ea"/>
              </a:rPr>
              <a:t>工况</a:t>
            </a:r>
            <a:r>
              <a:rPr lang="en-US" altLang="zh-CN" sz="1600" dirty="0">
                <a:latin typeface="+mn-ea"/>
              </a:rPr>
              <a:t>2</a:t>
            </a:r>
            <a:endParaRPr lang="zh-CN" altLang="en-US" sz="1600" dirty="0">
              <a:latin typeface="+mn-ea"/>
            </a:endParaRPr>
          </a:p>
        </p:txBody>
      </p:sp>
      <p:sp>
        <p:nvSpPr>
          <p:cNvPr id="60" name="文本框 59">
            <a:extLst>
              <a:ext uri="{FF2B5EF4-FFF2-40B4-BE49-F238E27FC236}">
                <a16:creationId xmlns:a16="http://schemas.microsoft.com/office/drawing/2014/main" id="{C439C868-684C-4074-84A7-F6F52B7EA1C4}"/>
              </a:ext>
            </a:extLst>
          </p:cNvPr>
          <p:cNvSpPr txBox="1"/>
          <p:nvPr/>
        </p:nvSpPr>
        <p:spPr>
          <a:xfrm>
            <a:off x="5940063" y="2053152"/>
            <a:ext cx="1008000" cy="396000"/>
          </a:xfrm>
          <a:prstGeom prst="roundRect">
            <a:avLst>
              <a:gd name="adj" fmla="val 5000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latin typeface="+mn-ea"/>
              </a:rPr>
              <a:t>10</a:t>
            </a:r>
            <a:r>
              <a:rPr lang="zh-CN" altLang="en-US" sz="1600" dirty="0">
                <a:latin typeface="+mn-ea"/>
              </a:rPr>
              <a:t>小时</a:t>
            </a:r>
          </a:p>
        </p:txBody>
      </p:sp>
      <p:sp>
        <p:nvSpPr>
          <p:cNvPr id="64" name="文本框 63">
            <a:extLst>
              <a:ext uri="{FF2B5EF4-FFF2-40B4-BE49-F238E27FC236}">
                <a16:creationId xmlns:a16="http://schemas.microsoft.com/office/drawing/2014/main" id="{CDC313FD-7489-4834-9117-3FD228EF2FF3}"/>
              </a:ext>
            </a:extLst>
          </p:cNvPr>
          <p:cNvSpPr txBox="1"/>
          <p:nvPr/>
        </p:nvSpPr>
        <p:spPr>
          <a:xfrm>
            <a:off x="5517410" y="2909036"/>
            <a:ext cx="1853307" cy="1051991"/>
          </a:xfrm>
          <a:prstGeom prst="roundRect">
            <a:avLst>
              <a:gd name="adj" fmla="val 15752"/>
            </a:avLst>
          </a:prstGeom>
          <a:noFill/>
          <a:ln>
            <a:solidFill>
              <a:schemeClr val="accent1"/>
            </a:solidFill>
          </a:ln>
        </p:spPr>
        <p:txBody>
          <a:bodyPr wrap="square" rtlCol="0">
            <a:noAutofit/>
          </a:bodyPr>
          <a:lstStyle/>
          <a:p>
            <a:pPr algn="just">
              <a:lnSpc>
                <a:spcPct val="130000"/>
              </a:lnSpc>
            </a:pPr>
            <a:r>
              <a:rPr lang="zh-CN" altLang="en-US" sz="1100" dirty="0">
                <a:solidFill>
                  <a:schemeClr val="accent2">
                    <a:lumMod val="50000"/>
                  </a:schemeClr>
                </a:solidFill>
                <a:latin typeface="+mn-ea"/>
              </a:rPr>
              <a:t>华中大，位于湖北省武汉市，中华人民共和国教育部直属位列国家“双一流”计划。</a:t>
            </a:r>
            <a:endParaRPr lang="zh-CN" altLang="en-US" sz="1100" dirty="0">
              <a:solidFill>
                <a:schemeClr val="accent2">
                  <a:lumMod val="50000"/>
                </a:schemeClr>
              </a:solidFill>
            </a:endParaRPr>
          </a:p>
        </p:txBody>
      </p:sp>
      <p:sp>
        <p:nvSpPr>
          <p:cNvPr id="65" name="矩形: 对角圆角 64">
            <a:extLst>
              <a:ext uri="{FF2B5EF4-FFF2-40B4-BE49-F238E27FC236}">
                <a16:creationId xmlns:a16="http://schemas.microsoft.com/office/drawing/2014/main" id="{0731FE96-63F3-4F18-AA9B-DB1C1BDB279D}"/>
              </a:ext>
            </a:extLst>
          </p:cNvPr>
          <p:cNvSpPr/>
          <p:nvPr/>
        </p:nvSpPr>
        <p:spPr>
          <a:xfrm>
            <a:off x="5940063" y="2585970"/>
            <a:ext cx="1008000"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latin typeface="+mn-ea"/>
              </a:rPr>
              <a:t>工况</a:t>
            </a:r>
            <a:r>
              <a:rPr lang="en-US" altLang="zh-CN" sz="1600" dirty="0">
                <a:latin typeface="+mn-ea"/>
              </a:rPr>
              <a:t>3</a:t>
            </a:r>
            <a:endParaRPr lang="zh-CN" altLang="en-US" sz="1600" dirty="0">
              <a:latin typeface="+mn-ea"/>
            </a:endParaRPr>
          </a:p>
        </p:txBody>
      </p:sp>
      <p:sp>
        <p:nvSpPr>
          <p:cNvPr id="61" name="文本框 60">
            <a:extLst>
              <a:ext uri="{FF2B5EF4-FFF2-40B4-BE49-F238E27FC236}">
                <a16:creationId xmlns:a16="http://schemas.microsoft.com/office/drawing/2014/main" id="{748FBBF0-3AC8-47C6-869B-1AEB963ED0D5}"/>
              </a:ext>
            </a:extLst>
          </p:cNvPr>
          <p:cNvSpPr txBox="1"/>
          <p:nvPr/>
        </p:nvSpPr>
        <p:spPr>
          <a:xfrm>
            <a:off x="8224684" y="2053152"/>
            <a:ext cx="1008000" cy="396000"/>
          </a:xfrm>
          <a:prstGeom prst="roundRect">
            <a:avLst>
              <a:gd name="adj" fmla="val 5000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ltLang="zh-CN" sz="1600" dirty="0">
                <a:latin typeface="+mn-ea"/>
              </a:rPr>
              <a:t>8</a:t>
            </a:r>
            <a:r>
              <a:rPr lang="zh-CN" altLang="en-US" sz="1600" dirty="0">
                <a:latin typeface="+mn-ea"/>
              </a:rPr>
              <a:t>小时</a:t>
            </a:r>
          </a:p>
        </p:txBody>
      </p:sp>
      <p:sp>
        <p:nvSpPr>
          <p:cNvPr id="66" name="文本框 65">
            <a:extLst>
              <a:ext uri="{FF2B5EF4-FFF2-40B4-BE49-F238E27FC236}">
                <a16:creationId xmlns:a16="http://schemas.microsoft.com/office/drawing/2014/main" id="{8167E004-7706-48ED-A957-9D33E1FFBE68}"/>
              </a:ext>
            </a:extLst>
          </p:cNvPr>
          <p:cNvSpPr txBox="1"/>
          <p:nvPr/>
        </p:nvSpPr>
        <p:spPr>
          <a:xfrm>
            <a:off x="7802031" y="2909036"/>
            <a:ext cx="1853307" cy="1051991"/>
          </a:xfrm>
          <a:prstGeom prst="roundRect">
            <a:avLst>
              <a:gd name="adj" fmla="val 15752"/>
            </a:avLst>
          </a:prstGeom>
          <a:noFill/>
          <a:ln>
            <a:solidFill>
              <a:schemeClr val="accent1"/>
            </a:solidFill>
          </a:ln>
        </p:spPr>
        <p:txBody>
          <a:bodyPr wrap="square" rtlCol="0">
            <a:noAutofit/>
          </a:bodyPr>
          <a:lstStyle/>
          <a:p>
            <a:pPr algn="just">
              <a:lnSpc>
                <a:spcPct val="130000"/>
              </a:lnSpc>
            </a:pPr>
            <a:r>
              <a:rPr lang="zh-CN" altLang="en-US" sz="1100" dirty="0">
                <a:solidFill>
                  <a:schemeClr val="accent2">
                    <a:lumMod val="50000"/>
                  </a:schemeClr>
                </a:solidFill>
                <a:latin typeface="+mn-ea"/>
              </a:rPr>
              <a:t>华中大，位于湖北省武汉市，中华人民共和国教育部直属位列国家“双一流”计划。</a:t>
            </a:r>
            <a:endParaRPr lang="zh-CN" altLang="en-US" sz="1100" dirty="0">
              <a:solidFill>
                <a:schemeClr val="accent2">
                  <a:lumMod val="50000"/>
                </a:schemeClr>
              </a:solidFill>
            </a:endParaRPr>
          </a:p>
        </p:txBody>
      </p:sp>
      <p:sp>
        <p:nvSpPr>
          <p:cNvPr id="67" name="矩形: 对角圆角 66">
            <a:extLst>
              <a:ext uri="{FF2B5EF4-FFF2-40B4-BE49-F238E27FC236}">
                <a16:creationId xmlns:a16="http://schemas.microsoft.com/office/drawing/2014/main" id="{06888E6D-1DAB-4891-A840-3B0624E3E38B}"/>
              </a:ext>
            </a:extLst>
          </p:cNvPr>
          <p:cNvSpPr/>
          <p:nvPr/>
        </p:nvSpPr>
        <p:spPr>
          <a:xfrm>
            <a:off x="8224684" y="2585970"/>
            <a:ext cx="1008000" cy="396000"/>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sz="1600" dirty="0">
                <a:latin typeface="+mn-ea"/>
              </a:rPr>
              <a:t>工况</a:t>
            </a:r>
            <a:r>
              <a:rPr lang="en-US" altLang="zh-CN" sz="1600" dirty="0">
                <a:latin typeface="+mn-ea"/>
              </a:rPr>
              <a:t>4</a:t>
            </a:r>
            <a:endParaRPr lang="zh-CN" altLang="en-US" sz="1600" dirty="0">
              <a:latin typeface="+mn-ea"/>
            </a:endParaRPr>
          </a:p>
        </p:txBody>
      </p:sp>
      <p:sp>
        <p:nvSpPr>
          <p:cNvPr id="68" name="矩形: 圆角 67">
            <a:extLst>
              <a:ext uri="{FF2B5EF4-FFF2-40B4-BE49-F238E27FC236}">
                <a16:creationId xmlns:a16="http://schemas.microsoft.com/office/drawing/2014/main" id="{34D5D5D8-5DD1-4DEF-852D-3AFF5BB49258}"/>
              </a:ext>
            </a:extLst>
          </p:cNvPr>
          <p:cNvSpPr/>
          <p:nvPr/>
        </p:nvSpPr>
        <p:spPr>
          <a:xfrm>
            <a:off x="9757458" y="2053152"/>
            <a:ext cx="1725351" cy="1907875"/>
          </a:xfrm>
          <a:prstGeom prst="roundRect">
            <a:avLst>
              <a:gd name="adj" fmla="val 9958"/>
            </a:avLst>
          </a:prstGeom>
          <a:gradFill flip="none" rotWithShape="1">
            <a:gsLst>
              <a:gs pos="13000">
                <a:schemeClr val="accent2">
                  <a:lumMod val="75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600">
              <a:gradFill>
                <a:gsLst>
                  <a:gs pos="3000">
                    <a:schemeClr val="accent1"/>
                  </a:gs>
                  <a:gs pos="100000">
                    <a:schemeClr val="accent1">
                      <a:lumMod val="50000"/>
                    </a:schemeClr>
                  </a:gs>
                </a:gsLst>
                <a:lin ang="2700000" scaled="1"/>
              </a:gradFill>
              <a:latin typeface="+mn-ea"/>
            </a:endParaRPr>
          </a:p>
        </p:txBody>
      </p:sp>
      <p:sp>
        <p:nvSpPr>
          <p:cNvPr id="69" name="文本框 68">
            <a:extLst>
              <a:ext uri="{FF2B5EF4-FFF2-40B4-BE49-F238E27FC236}">
                <a16:creationId xmlns:a16="http://schemas.microsoft.com/office/drawing/2014/main" id="{DE3F071A-4EC1-47FE-B5AE-37987BCA02C9}"/>
              </a:ext>
            </a:extLst>
          </p:cNvPr>
          <p:cNvSpPr txBox="1"/>
          <p:nvPr/>
        </p:nvSpPr>
        <p:spPr>
          <a:xfrm>
            <a:off x="9825104" y="2566208"/>
            <a:ext cx="981359" cy="461665"/>
          </a:xfrm>
          <a:prstGeom prst="rect">
            <a:avLst/>
          </a:prstGeom>
          <a:noFill/>
        </p:spPr>
        <p:txBody>
          <a:bodyPr wrap="none" rtlCol="0">
            <a:noAutofit/>
          </a:bodyPr>
          <a:lstStyle/>
          <a:p>
            <a:r>
              <a:rPr lang="zh-CN" altLang="en-US" sz="2400" b="1" dirty="0">
                <a:solidFill>
                  <a:schemeClr val="accent1">
                    <a:lumMod val="60000"/>
                    <a:lumOff val="40000"/>
                  </a:schemeClr>
                </a:solidFill>
                <a:latin typeface="+mn-ea"/>
              </a:rPr>
              <a:t>工况</a:t>
            </a:r>
            <a:r>
              <a:rPr lang="en-US" altLang="zh-CN" sz="2400" b="1" dirty="0">
                <a:solidFill>
                  <a:schemeClr val="accent1">
                    <a:lumMod val="60000"/>
                    <a:lumOff val="40000"/>
                  </a:schemeClr>
                </a:solidFill>
                <a:latin typeface="+mn-ea"/>
              </a:rPr>
              <a:t>4</a:t>
            </a:r>
            <a:endParaRPr lang="zh-CN" altLang="en-US" sz="2400" b="1" dirty="0">
              <a:solidFill>
                <a:schemeClr val="accent1">
                  <a:lumMod val="60000"/>
                  <a:lumOff val="40000"/>
                </a:schemeClr>
              </a:solidFill>
              <a:latin typeface="+mn-ea"/>
            </a:endParaRPr>
          </a:p>
        </p:txBody>
      </p:sp>
      <p:sp>
        <p:nvSpPr>
          <p:cNvPr id="70" name="文本框 69">
            <a:extLst>
              <a:ext uri="{FF2B5EF4-FFF2-40B4-BE49-F238E27FC236}">
                <a16:creationId xmlns:a16="http://schemas.microsoft.com/office/drawing/2014/main" id="{0BDD932E-80FD-440D-8E03-C1253131048C}"/>
              </a:ext>
            </a:extLst>
          </p:cNvPr>
          <p:cNvSpPr txBox="1"/>
          <p:nvPr/>
        </p:nvSpPr>
        <p:spPr>
          <a:xfrm>
            <a:off x="9825104" y="2229062"/>
            <a:ext cx="1569660" cy="369332"/>
          </a:xfrm>
          <a:prstGeom prst="rect">
            <a:avLst/>
          </a:prstGeom>
          <a:noFill/>
        </p:spPr>
        <p:txBody>
          <a:bodyPr wrap="none" rtlCol="0">
            <a:noAutofit/>
          </a:bodyPr>
          <a:lstStyle/>
          <a:p>
            <a:r>
              <a:rPr lang="zh-CN" altLang="en-US" b="1" dirty="0">
                <a:gradFill>
                  <a:gsLst>
                    <a:gs pos="37000">
                      <a:schemeClr val="bg1"/>
                    </a:gs>
                    <a:gs pos="100000">
                      <a:schemeClr val="accent1">
                        <a:lumMod val="60000"/>
                        <a:lumOff val="40000"/>
                      </a:schemeClr>
                    </a:gs>
                  </a:gsLst>
                  <a:lin ang="2700000" scaled="1"/>
                </a:gradFill>
              </a:rPr>
              <a:t>模拟效果最佳</a:t>
            </a:r>
          </a:p>
        </p:txBody>
      </p:sp>
      <p:sp>
        <p:nvSpPr>
          <p:cNvPr id="71" name="文本框 70">
            <a:extLst>
              <a:ext uri="{FF2B5EF4-FFF2-40B4-BE49-F238E27FC236}">
                <a16:creationId xmlns:a16="http://schemas.microsoft.com/office/drawing/2014/main" id="{D70B641E-2924-4B93-9128-698E367A5E6A}"/>
              </a:ext>
            </a:extLst>
          </p:cNvPr>
          <p:cNvSpPr txBox="1"/>
          <p:nvPr/>
        </p:nvSpPr>
        <p:spPr>
          <a:xfrm>
            <a:off x="9836679" y="3027873"/>
            <a:ext cx="1338828" cy="369332"/>
          </a:xfrm>
          <a:prstGeom prst="rect">
            <a:avLst/>
          </a:prstGeom>
          <a:noFill/>
        </p:spPr>
        <p:txBody>
          <a:bodyPr wrap="none" rtlCol="0">
            <a:noAutofit/>
          </a:bodyPr>
          <a:lstStyle/>
          <a:p>
            <a:r>
              <a:rPr lang="zh-CN" altLang="en-US" b="1" dirty="0">
                <a:gradFill>
                  <a:gsLst>
                    <a:gs pos="37000">
                      <a:schemeClr val="bg1"/>
                    </a:gs>
                    <a:gs pos="100000">
                      <a:schemeClr val="accent1">
                        <a:lumMod val="60000"/>
                        <a:lumOff val="40000"/>
                      </a:schemeClr>
                    </a:gs>
                  </a:gsLst>
                  <a:lin ang="2700000" scaled="1"/>
                </a:gradFill>
              </a:rPr>
              <a:t>匹配度大于</a:t>
            </a:r>
          </a:p>
        </p:txBody>
      </p:sp>
      <p:sp>
        <p:nvSpPr>
          <p:cNvPr id="72" name="文本框 71">
            <a:extLst>
              <a:ext uri="{FF2B5EF4-FFF2-40B4-BE49-F238E27FC236}">
                <a16:creationId xmlns:a16="http://schemas.microsoft.com/office/drawing/2014/main" id="{3748C4E3-7CE6-4E13-85FC-887D5CAB3762}"/>
              </a:ext>
            </a:extLst>
          </p:cNvPr>
          <p:cNvSpPr txBox="1"/>
          <p:nvPr/>
        </p:nvSpPr>
        <p:spPr>
          <a:xfrm>
            <a:off x="9853024" y="3365019"/>
            <a:ext cx="1316386" cy="461665"/>
          </a:xfrm>
          <a:prstGeom prst="rect">
            <a:avLst/>
          </a:prstGeom>
          <a:noFill/>
        </p:spPr>
        <p:txBody>
          <a:bodyPr wrap="none" rtlCol="0">
            <a:noAutofit/>
          </a:bodyPr>
          <a:lstStyle/>
          <a:p>
            <a:r>
              <a:rPr lang="en-US" altLang="zh-CN" sz="2400" b="1" dirty="0">
                <a:solidFill>
                  <a:schemeClr val="accent1">
                    <a:lumMod val="60000"/>
                    <a:lumOff val="40000"/>
                  </a:schemeClr>
                </a:solidFill>
                <a:latin typeface="+mn-ea"/>
              </a:rPr>
              <a:t>98.88%</a:t>
            </a:r>
            <a:endParaRPr lang="zh-CN" altLang="en-US" sz="2400" b="1" dirty="0">
              <a:solidFill>
                <a:schemeClr val="accent1">
                  <a:lumMod val="60000"/>
                  <a:lumOff val="40000"/>
                </a:schemeClr>
              </a:solidFill>
              <a:latin typeface="+mn-ea"/>
            </a:endParaRPr>
          </a:p>
        </p:txBody>
      </p:sp>
      <p:grpSp>
        <p:nvGrpSpPr>
          <p:cNvPr id="73" name="组合 72">
            <a:extLst>
              <a:ext uri="{FF2B5EF4-FFF2-40B4-BE49-F238E27FC236}">
                <a16:creationId xmlns:a16="http://schemas.microsoft.com/office/drawing/2014/main" id="{7838F954-1D26-46E6-BD88-EF0B851A75EE}"/>
              </a:ext>
            </a:extLst>
          </p:cNvPr>
          <p:cNvGrpSpPr/>
          <p:nvPr/>
        </p:nvGrpSpPr>
        <p:grpSpPr>
          <a:xfrm>
            <a:off x="2805419" y="2323847"/>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74" name="箭头: V 形 73">
              <a:extLst>
                <a:ext uri="{FF2B5EF4-FFF2-40B4-BE49-F238E27FC236}">
                  <a16:creationId xmlns:a16="http://schemas.microsoft.com/office/drawing/2014/main" id="{FC9CB8C5-7808-4041-9EE6-1BFB2A744FF8}"/>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5" name="箭头: V 形 74">
              <a:extLst>
                <a:ext uri="{FF2B5EF4-FFF2-40B4-BE49-F238E27FC236}">
                  <a16:creationId xmlns:a16="http://schemas.microsoft.com/office/drawing/2014/main" id="{DB3AD4C0-DDE3-4F69-BE18-D9FE1FC512FC}"/>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6" name="箭头: V 形 75">
              <a:extLst>
                <a:ext uri="{FF2B5EF4-FFF2-40B4-BE49-F238E27FC236}">
                  <a16:creationId xmlns:a16="http://schemas.microsoft.com/office/drawing/2014/main" id="{72084EA9-F11D-4AEE-B618-E784ACA62650}"/>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77" name="组合 76">
            <a:extLst>
              <a:ext uri="{FF2B5EF4-FFF2-40B4-BE49-F238E27FC236}">
                <a16:creationId xmlns:a16="http://schemas.microsoft.com/office/drawing/2014/main" id="{0D47875D-767C-4117-9452-D62AAA6919C3}"/>
              </a:ext>
            </a:extLst>
          </p:cNvPr>
          <p:cNvGrpSpPr/>
          <p:nvPr/>
        </p:nvGrpSpPr>
        <p:grpSpPr>
          <a:xfrm>
            <a:off x="5086450" y="2323847"/>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78" name="箭头: V 形 77">
              <a:extLst>
                <a:ext uri="{FF2B5EF4-FFF2-40B4-BE49-F238E27FC236}">
                  <a16:creationId xmlns:a16="http://schemas.microsoft.com/office/drawing/2014/main" id="{FF75CD9A-3447-4782-8611-593684A2579B}"/>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79" name="箭头: V 形 78">
              <a:extLst>
                <a:ext uri="{FF2B5EF4-FFF2-40B4-BE49-F238E27FC236}">
                  <a16:creationId xmlns:a16="http://schemas.microsoft.com/office/drawing/2014/main" id="{55DCD2EA-3B0F-40C6-BD8E-E7BCADAF94C9}"/>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80" name="箭头: V 形 79">
              <a:extLst>
                <a:ext uri="{FF2B5EF4-FFF2-40B4-BE49-F238E27FC236}">
                  <a16:creationId xmlns:a16="http://schemas.microsoft.com/office/drawing/2014/main" id="{5BCD8A28-A8CD-4460-BABE-5DAC373AE5A9}"/>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grpSp>
        <p:nvGrpSpPr>
          <p:cNvPr id="81" name="组合 80">
            <a:extLst>
              <a:ext uri="{FF2B5EF4-FFF2-40B4-BE49-F238E27FC236}">
                <a16:creationId xmlns:a16="http://schemas.microsoft.com/office/drawing/2014/main" id="{BBADF37F-D356-4CEA-9421-15291539EAD7}"/>
              </a:ext>
            </a:extLst>
          </p:cNvPr>
          <p:cNvGrpSpPr/>
          <p:nvPr/>
        </p:nvGrpSpPr>
        <p:grpSpPr>
          <a:xfrm>
            <a:off x="7378685" y="2323847"/>
            <a:ext cx="436540" cy="285963"/>
            <a:chOff x="2936167" y="2944909"/>
            <a:chExt cx="436540" cy="285963"/>
          </a:xfrm>
          <a:gradFill flip="none" rotWithShape="1">
            <a:gsLst>
              <a:gs pos="0">
                <a:schemeClr val="accent1">
                  <a:lumMod val="60000"/>
                  <a:lumOff val="40000"/>
                </a:schemeClr>
              </a:gs>
              <a:gs pos="40000">
                <a:schemeClr val="accent2">
                  <a:lumMod val="75000"/>
                </a:schemeClr>
              </a:gs>
              <a:gs pos="96000">
                <a:schemeClr val="accent1">
                  <a:lumMod val="90000"/>
                  <a:lumOff val="10000"/>
                </a:schemeClr>
              </a:gs>
            </a:gsLst>
            <a:lin ang="0" scaled="1"/>
            <a:tileRect/>
          </a:gradFill>
        </p:grpSpPr>
        <p:sp>
          <p:nvSpPr>
            <p:cNvPr id="82" name="箭头: V 形 81">
              <a:extLst>
                <a:ext uri="{FF2B5EF4-FFF2-40B4-BE49-F238E27FC236}">
                  <a16:creationId xmlns:a16="http://schemas.microsoft.com/office/drawing/2014/main" id="{B94C1315-1B9A-4FAB-8439-1AD4A8D5F23D}"/>
                </a:ext>
              </a:extLst>
            </p:cNvPr>
            <p:cNvSpPr/>
            <p:nvPr/>
          </p:nvSpPr>
          <p:spPr>
            <a:xfrm>
              <a:off x="3122862" y="2944909"/>
              <a:ext cx="249845" cy="285963"/>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83" name="箭头: V 形 82">
              <a:extLst>
                <a:ext uri="{FF2B5EF4-FFF2-40B4-BE49-F238E27FC236}">
                  <a16:creationId xmlns:a16="http://schemas.microsoft.com/office/drawing/2014/main" id="{A9EA7795-94AE-4CC4-B1FE-F04C4FC25B1D}"/>
                </a:ext>
              </a:extLst>
            </p:cNvPr>
            <p:cNvSpPr/>
            <p:nvPr/>
          </p:nvSpPr>
          <p:spPr>
            <a:xfrm>
              <a:off x="3047968"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sp>
          <p:nvSpPr>
            <p:cNvPr id="84" name="箭头: V 形 83">
              <a:extLst>
                <a:ext uri="{FF2B5EF4-FFF2-40B4-BE49-F238E27FC236}">
                  <a16:creationId xmlns:a16="http://schemas.microsoft.com/office/drawing/2014/main" id="{696706C8-318E-412B-822C-8395676D493E}"/>
                </a:ext>
              </a:extLst>
            </p:cNvPr>
            <p:cNvSpPr/>
            <p:nvPr/>
          </p:nvSpPr>
          <p:spPr>
            <a:xfrm>
              <a:off x="2936167" y="3002478"/>
              <a:ext cx="149248" cy="170824"/>
            </a:xfrm>
            <a:prstGeom prst="chevron">
              <a:avLst>
                <a:gd name="adj" fmla="val 4820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endParaRPr>
            </a:p>
          </p:txBody>
        </p:sp>
      </p:grpSp>
    </p:spTree>
    <p:extLst>
      <p:ext uri="{BB962C8B-B14F-4D97-AF65-F5344CB8AC3E}">
        <p14:creationId xmlns:p14="http://schemas.microsoft.com/office/powerpoint/2010/main" val="241639291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D690B84-0C69-46E2-A0E3-7C2F66B91046}"/>
              </a:ext>
            </a:extLst>
          </p:cNvPr>
          <p:cNvPicPr>
            <a:picLocks noChangeAspect="1"/>
          </p:cNvPicPr>
          <p:nvPr/>
        </p:nvPicPr>
        <p:blipFill rotWithShape="1">
          <a:blip r:embed="rId2">
            <a:extLst>
              <a:ext uri="{28A0092B-C50C-407E-A947-70E740481C1C}">
                <a14:useLocalDpi xmlns:a14="http://schemas.microsoft.com/office/drawing/2010/main" val="0"/>
              </a:ext>
            </a:extLst>
          </a:blip>
          <a:srcRect b="20494"/>
          <a:stretch/>
        </p:blipFill>
        <p:spPr>
          <a:xfrm>
            <a:off x="0" y="0"/>
            <a:ext cx="12192000" cy="3429000"/>
          </a:xfrm>
          <a:prstGeom prst="rect">
            <a:avLst/>
          </a:prstGeom>
        </p:spPr>
      </p:pic>
      <p:sp>
        <p:nvSpPr>
          <p:cNvPr id="2" name="矩形 1">
            <a:extLst>
              <a:ext uri="{FF2B5EF4-FFF2-40B4-BE49-F238E27FC236}">
                <a16:creationId xmlns:a16="http://schemas.microsoft.com/office/drawing/2014/main" id="{21C75DDD-4F02-40C9-BB18-2E6BF553810C}"/>
              </a:ext>
            </a:extLst>
          </p:cNvPr>
          <p:cNvSpPr/>
          <p:nvPr/>
        </p:nvSpPr>
        <p:spPr>
          <a:xfrm>
            <a:off x="0" y="0"/>
            <a:ext cx="12192000" cy="3429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5" name="文本框 4">
            <a:extLst>
              <a:ext uri="{FF2B5EF4-FFF2-40B4-BE49-F238E27FC236}">
                <a16:creationId xmlns:a16="http://schemas.microsoft.com/office/drawing/2014/main" id="{EF5F93A7-4C4D-47F9-9A48-6E9CA3035566}"/>
              </a:ext>
            </a:extLst>
          </p:cNvPr>
          <p:cNvSpPr txBox="1"/>
          <p:nvPr/>
        </p:nvSpPr>
        <p:spPr>
          <a:xfrm>
            <a:off x="4772560" y="892036"/>
            <a:ext cx="2646878" cy="1569660"/>
          </a:xfrm>
          <a:prstGeom prst="rect">
            <a:avLst/>
          </a:prstGeom>
          <a:noFill/>
        </p:spPr>
        <p:txBody>
          <a:bodyPr wrap="none" rtlCol="0">
            <a:noAutofit/>
          </a:bodyPr>
          <a:lstStyle/>
          <a:p>
            <a:r>
              <a:rPr lang="zh-CN" altLang="en-US" sz="9600" dirty="0">
                <a:solidFill>
                  <a:schemeClr val="bg1"/>
                </a:solidFill>
              </a:rPr>
              <a:t>目录</a:t>
            </a:r>
          </a:p>
        </p:txBody>
      </p:sp>
      <p:sp>
        <p:nvSpPr>
          <p:cNvPr id="6" name="矩形 5">
            <a:extLst>
              <a:ext uri="{FF2B5EF4-FFF2-40B4-BE49-F238E27FC236}">
                <a16:creationId xmlns:a16="http://schemas.microsoft.com/office/drawing/2014/main" id="{4A630FDD-5F9B-422E-8FEE-9B3200F9399C}"/>
              </a:ext>
            </a:extLst>
          </p:cNvPr>
          <p:cNvSpPr/>
          <p:nvPr/>
        </p:nvSpPr>
        <p:spPr>
          <a:xfrm>
            <a:off x="4734088" y="2375939"/>
            <a:ext cx="2723823" cy="646331"/>
          </a:xfrm>
          <a:prstGeom prst="rect">
            <a:avLst/>
          </a:prstGeom>
        </p:spPr>
        <p:txBody>
          <a:bodyPr wrap="none">
            <a:noAutofit/>
          </a:bodyPr>
          <a:lstStyle/>
          <a:p>
            <a:r>
              <a:rPr lang="en-US" altLang="zh-CN" sz="3600" dirty="0">
                <a:solidFill>
                  <a:schemeClr val="bg1"/>
                </a:solidFill>
              </a:rPr>
              <a:t>CONTENTS</a:t>
            </a:r>
          </a:p>
        </p:txBody>
      </p:sp>
      <p:sp>
        <p:nvSpPr>
          <p:cNvPr id="8" name="矩形 7">
            <a:extLst>
              <a:ext uri="{FF2B5EF4-FFF2-40B4-BE49-F238E27FC236}">
                <a16:creationId xmlns:a16="http://schemas.microsoft.com/office/drawing/2014/main" id="{EE3BAB20-36B3-48B1-B000-CEA2EA4590E4}"/>
              </a:ext>
            </a:extLst>
          </p:cNvPr>
          <p:cNvSpPr/>
          <p:nvPr/>
        </p:nvSpPr>
        <p:spPr>
          <a:xfrm>
            <a:off x="682589" y="509285"/>
            <a:ext cx="10836311" cy="3186415"/>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12" name="组合 11">
            <a:extLst>
              <a:ext uri="{FF2B5EF4-FFF2-40B4-BE49-F238E27FC236}">
                <a16:creationId xmlns:a16="http://schemas.microsoft.com/office/drawing/2014/main" id="{AF3C674E-A0C4-4C44-B5B2-7B245FA73548}"/>
              </a:ext>
            </a:extLst>
          </p:cNvPr>
          <p:cNvGrpSpPr/>
          <p:nvPr/>
        </p:nvGrpSpPr>
        <p:grpSpPr>
          <a:xfrm>
            <a:off x="1132114" y="3724518"/>
            <a:ext cx="1255509" cy="769441"/>
            <a:chOff x="1180310" y="3515329"/>
            <a:chExt cx="1255509" cy="769441"/>
          </a:xfrm>
        </p:grpSpPr>
        <p:sp>
          <p:nvSpPr>
            <p:cNvPr id="17" name="矩形 16">
              <a:extLst>
                <a:ext uri="{FF2B5EF4-FFF2-40B4-BE49-F238E27FC236}">
                  <a16:creationId xmlns:a16="http://schemas.microsoft.com/office/drawing/2014/main" id="{2F465947-B290-4761-9417-8C9966CD85AE}"/>
                </a:ext>
              </a:extLst>
            </p:cNvPr>
            <p:cNvSpPr/>
            <p:nvPr/>
          </p:nvSpPr>
          <p:spPr>
            <a:xfrm>
              <a:off x="1180310" y="3515329"/>
              <a:ext cx="1255509" cy="7694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文本框 17">
              <a:extLst>
                <a:ext uri="{FF2B5EF4-FFF2-40B4-BE49-F238E27FC236}">
                  <a16:creationId xmlns:a16="http://schemas.microsoft.com/office/drawing/2014/main" id="{A4CBBB1A-4D8E-4CD2-9EDA-A5211D78CE0B}"/>
                </a:ext>
              </a:extLst>
            </p:cNvPr>
            <p:cNvSpPr txBox="1"/>
            <p:nvPr/>
          </p:nvSpPr>
          <p:spPr>
            <a:xfrm>
              <a:off x="1401543" y="3515329"/>
              <a:ext cx="813043" cy="769441"/>
            </a:xfrm>
            <a:prstGeom prst="rect">
              <a:avLst/>
            </a:prstGeom>
            <a:noFill/>
            <a:ln>
              <a:noFill/>
            </a:ln>
          </p:spPr>
          <p:txBody>
            <a:bodyPr wrap="square" rtlCol="0">
              <a:noAutofit/>
            </a:bodyPr>
            <a:lstStyle/>
            <a:p>
              <a:r>
                <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5" name="矩形 14">
            <a:extLst>
              <a:ext uri="{FF2B5EF4-FFF2-40B4-BE49-F238E27FC236}">
                <a16:creationId xmlns:a16="http://schemas.microsoft.com/office/drawing/2014/main" id="{E1FA2891-2DBD-4582-9BEC-D0C4380F9423}"/>
              </a:ext>
            </a:extLst>
          </p:cNvPr>
          <p:cNvSpPr/>
          <p:nvPr/>
        </p:nvSpPr>
        <p:spPr>
          <a:xfrm>
            <a:off x="2657736" y="3797875"/>
            <a:ext cx="902811" cy="523220"/>
          </a:xfrm>
          <a:prstGeom prst="rect">
            <a:avLst/>
          </a:prstGeom>
        </p:spPr>
        <p:txBody>
          <a:bodyPr wrap="none">
            <a:noAutofit/>
          </a:bodyPr>
          <a:lstStyle/>
          <a:p>
            <a:r>
              <a:rPr lang="zh-CN" altLang="en-US" sz="2800" b="1" dirty="0">
                <a:solidFill>
                  <a:schemeClr val="accent1"/>
                </a:solidFill>
                <a:latin typeface="+mn-ea"/>
              </a:rPr>
              <a:t>绪论</a:t>
            </a:r>
          </a:p>
        </p:txBody>
      </p:sp>
      <p:sp>
        <p:nvSpPr>
          <p:cNvPr id="28" name="矩形 27">
            <a:extLst>
              <a:ext uri="{FF2B5EF4-FFF2-40B4-BE49-F238E27FC236}">
                <a16:creationId xmlns:a16="http://schemas.microsoft.com/office/drawing/2014/main" id="{AA834691-1F64-41EB-A05B-CDAE19C1432B}"/>
              </a:ext>
            </a:extLst>
          </p:cNvPr>
          <p:cNvSpPr/>
          <p:nvPr/>
        </p:nvSpPr>
        <p:spPr>
          <a:xfrm>
            <a:off x="2657736" y="4155405"/>
            <a:ext cx="1654620" cy="338554"/>
          </a:xfrm>
          <a:prstGeom prst="rect">
            <a:avLst/>
          </a:prstGeom>
        </p:spPr>
        <p:txBody>
          <a:bodyPr wrap="none">
            <a:noAutofit/>
          </a:bodyPr>
          <a:lstStyle/>
          <a:p>
            <a:r>
              <a:rPr lang="en-US" altLang="zh-CN" sz="1600" dirty="0">
                <a:solidFill>
                  <a:schemeClr val="bg1">
                    <a:lumMod val="65000"/>
                  </a:schemeClr>
                </a:solidFill>
              </a:rPr>
              <a:t>The introduction</a:t>
            </a:r>
            <a:endParaRPr lang="zh-CN" altLang="en-US" sz="1600" dirty="0">
              <a:solidFill>
                <a:schemeClr val="bg1">
                  <a:lumMod val="65000"/>
                </a:schemeClr>
              </a:solidFill>
            </a:endParaRPr>
          </a:p>
        </p:txBody>
      </p:sp>
      <p:grpSp>
        <p:nvGrpSpPr>
          <p:cNvPr id="13" name="组合 12">
            <a:extLst>
              <a:ext uri="{FF2B5EF4-FFF2-40B4-BE49-F238E27FC236}">
                <a16:creationId xmlns:a16="http://schemas.microsoft.com/office/drawing/2014/main" id="{973DD489-6391-4E49-9115-C243C0D31539}"/>
              </a:ext>
            </a:extLst>
          </p:cNvPr>
          <p:cNvGrpSpPr/>
          <p:nvPr/>
        </p:nvGrpSpPr>
        <p:grpSpPr>
          <a:xfrm>
            <a:off x="1139145" y="4956169"/>
            <a:ext cx="1255509" cy="771409"/>
            <a:chOff x="3972269" y="3513361"/>
            <a:chExt cx="1255509" cy="771409"/>
          </a:xfrm>
        </p:grpSpPr>
        <p:sp>
          <p:nvSpPr>
            <p:cNvPr id="19" name="文本框 18">
              <a:extLst>
                <a:ext uri="{FF2B5EF4-FFF2-40B4-BE49-F238E27FC236}">
                  <a16:creationId xmlns:a16="http://schemas.microsoft.com/office/drawing/2014/main" id="{6DCC6B63-30B6-49CD-A800-83C3BDC49FF3}"/>
                </a:ext>
              </a:extLst>
            </p:cNvPr>
            <p:cNvSpPr txBox="1"/>
            <p:nvPr/>
          </p:nvSpPr>
          <p:spPr>
            <a:xfrm>
              <a:off x="4193502" y="3515329"/>
              <a:ext cx="813043" cy="769441"/>
            </a:xfrm>
            <a:prstGeom prst="rect">
              <a:avLst/>
            </a:prstGeom>
            <a:noFill/>
            <a:ln>
              <a:noFill/>
            </a:ln>
          </p:spPr>
          <p:txBody>
            <a:bodyPr wrap="square" rtlCol="0">
              <a:noAutofit/>
            </a:bodyPr>
            <a:lstStyle/>
            <a:p>
              <a:r>
                <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a:extLst>
                <a:ext uri="{FF2B5EF4-FFF2-40B4-BE49-F238E27FC236}">
                  <a16:creationId xmlns:a16="http://schemas.microsoft.com/office/drawing/2014/main" id="{9F18D9BF-670D-47F8-8B16-0BDB537FB7CB}"/>
                </a:ext>
              </a:extLst>
            </p:cNvPr>
            <p:cNvSpPr/>
            <p:nvPr/>
          </p:nvSpPr>
          <p:spPr>
            <a:xfrm>
              <a:off x="3972269" y="3513361"/>
              <a:ext cx="1255509" cy="7694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4" name="矩形 23">
            <a:extLst>
              <a:ext uri="{FF2B5EF4-FFF2-40B4-BE49-F238E27FC236}">
                <a16:creationId xmlns:a16="http://schemas.microsoft.com/office/drawing/2014/main" id="{836614B8-884C-4409-8575-F6F5918CE306}"/>
              </a:ext>
            </a:extLst>
          </p:cNvPr>
          <p:cNvSpPr/>
          <p:nvPr/>
        </p:nvSpPr>
        <p:spPr>
          <a:xfrm>
            <a:off x="2657736" y="5011133"/>
            <a:ext cx="1980029" cy="523220"/>
          </a:xfrm>
          <a:prstGeom prst="rect">
            <a:avLst/>
          </a:prstGeom>
        </p:spPr>
        <p:txBody>
          <a:bodyPr wrap="none">
            <a:noAutofit/>
          </a:bodyPr>
          <a:lstStyle/>
          <a:p>
            <a:r>
              <a:rPr lang="zh-CN" altLang="en-US" sz="2800" b="1" dirty="0">
                <a:solidFill>
                  <a:schemeClr val="accent1"/>
                </a:solidFill>
                <a:latin typeface="+mn-ea"/>
              </a:rPr>
              <a:t>模型的建立</a:t>
            </a:r>
          </a:p>
        </p:txBody>
      </p:sp>
      <p:sp>
        <p:nvSpPr>
          <p:cNvPr id="29" name="矩形 28">
            <a:extLst>
              <a:ext uri="{FF2B5EF4-FFF2-40B4-BE49-F238E27FC236}">
                <a16:creationId xmlns:a16="http://schemas.microsoft.com/office/drawing/2014/main" id="{EAF6E553-68A3-4178-A2F5-BC84A95B7736}"/>
              </a:ext>
            </a:extLst>
          </p:cNvPr>
          <p:cNvSpPr/>
          <p:nvPr/>
        </p:nvSpPr>
        <p:spPr>
          <a:xfrm>
            <a:off x="2657736" y="5358246"/>
            <a:ext cx="2582758" cy="369332"/>
          </a:xfrm>
          <a:prstGeom prst="rect">
            <a:avLst/>
          </a:prstGeom>
        </p:spPr>
        <p:txBody>
          <a:bodyPr wrap="none">
            <a:noAutofit/>
          </a:bodyPr>
          <a:lstStyle/>
          <a:p>
            <a:r>
              <a:rPr lang="en-US" altLang="zh-CN" dirty="0">
                <a:solidFill>
                  <a:schemeClr val="bg1">
                    <a:lumMod val="65000"/>
                  </a:schemeClr>
                </a:solidFill>
              </a:rPr>
              <a:t>Establishment of model</a:t>
            </a:r>
            <a:endParaRPr lang="zh-CN" altLang="en-US" dirty="0">
              <a:solidFill>
                <a:schemeClr val="bg1">
                  <a:lumMod val="65000"/>
                </a:schemeClr>
              </a:solidFill>
            </a:endParaRPr>
          </a:p>
        </p:txBody>
      </p:sp>
      <p:grpSp>
        <p:nvGrpSpPr>
          <p:cNvPr id="14" name="组合 13">
            <a:extLst>
              <a:ext uri="{FF2B5EF4-FFF2-40B4-BE49-F238E27FC236}">
                <a16:creationId xmlns:a16="http://schemas.microsoft.com/office/drawing/2014/main" id="{9EBEE734-B0DD-4CE4-9826-8BB28ED62579}"/>
              </a:ext>
            </a:extLst>
          </p:cNvPr>
          <p:cNvGrpSpPr/>
          <p:nvPr/>
        </p:nvGrpSpPr>
        <p:grpSpPr>
          <a:xfrm>
            <a:off x="6096000" y="3716279"/>
            <a:ext cx="1255509" cy="771381"/>
            <a:chOff x="6704597" y="3513389"/>
            <a:chExt cx="1255509" cy="771381"/>
          </a:xfrm>
        </p:grpSpPr>
        <p:sp>
          <p:nvSpPr>
            <p:cNvPr id="20" name="文本框 19">
              <a:extLst>
                <a:ext uri="{FF2B5EF4-FFF2-40B4-BE49-F238E27FC236}">
                  <a16:creationId xmlns:a16="http://schemas.microsoft.com/office/drawing/2014/main" id="{D5581D41-4999-454F-817B-C28B2C2BC2E0}"/>
                </a:ext>
              </a:extLst>
            </p:cNvPr>
            <p:cNvSpPr txBox="1"/>
            <p:nvPr/>
          </p:nvSpPr>
          <p:spPr>
            <a:xfrm>
              <a:off x="6925830" y="3515329"/>
              <a:ext cx="813043" cy="769441"/>
            </a:xfrm>
            <a:prstGeom prst="rect">
              <a:avLst/>
            </a:prstGeom>
            <a:noFill/>
            <a:ln>
              <a:noFill/>
            </a:ln>
          </p:spPr>
          <p:txBody>
            <a:bodyPr wrap="none" rtlCol="0">
              <a:noAutofit/>
            </a:bodyPr>
            <a:lstStyle/>
            <a:p>
              <a:r>
                <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a:extLst>
                <a:ext uri="{FF2B5EF4-FFF2-40B4-BE49-F238E27FC236}">
                  <a16:creationId xmlns:a16="http://schemas.microsoft.com/office/drawing/2014/main" id="{4714D117-9218-4152-B424-7F12C1C4AA37}"/>
                </a:ext>
              </a:extLst>
            </p:cNvPr>
            <p:cNvSpPr/>
            <p:nvPr/>
          </p:nvSpPr>
          <p:spPr>
            <a:xfrm>
              <a:off x="6704597" y="3513389"/>
              <a:ext cx="1255509" cy="7694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矩形 24">
            <a:extLst>
              <a:ext uri="{FF2B5EF4-FFF2-40B4-BE49-F238E27FC236}">
                <a16:creationId xmlns:a16="http://schemas.microsoft.com/office/drawing/2014/main" id="{35B9F6A8-79EB-409F-9BFD-6360D42EBD8D}"/>
              </a:ext>
            </a:extLst>
          </p:cNvPr>
          <p:cNvSpPr/>
          <p:nvPr/>
        </p:nvSpPr>
        <p:spPr>
          <a:xfrm>
            <a:off x="7622605" y="3775132"/>
            <a:ext cx="2339102" cy="523220"/>
          </a:xfrm>
          <a:prstGeom prst="rect">
            <a:avLst/>
          </a:prstGeom>
        </p:spPr>
        <p:txBody>
          <a:bodyPr wrap="none">
            <a:noAutofit/>
          </a:bodyPr>
          <a:lstStyle/>
          <a:p>
            <a:r>
              <a:rPr lang="zh-CN" altLang="en-US" sz="2800" b="1" dirty="0">
                <a:solidFill>
                  <a:schemeClr val="accent1"/>
                </a:solidFill>
                <a:latin typeface="+mn-ea"/>
              </a:rPr>
              <a:t>研究特性分析</a:t>
            </a:r>
          </a:p>
        </p:txBody>
      </p:sp>
      <p:sp>
        <p:nvSpPr>
          <p:cNvPr id="30" name="矩形 29">
            <a:extLst>
              <a:ext uri="{FF2B5EF4-FFF2-40B4-BE49-F238E27FC236}">
                <a16:creationId xmlns:a16="http://schemas.microsoft.com/office/drawing/2014/main" id="{DAD8770E-1F7F-4FF3-833E-17C0163BBBD9}"/>
              </a:ext>
            </a:extLst>
          </p:cNvPr>
          <p:cNvSpPr/>
          <p:nvPr/>
        </p:nvSpPr>
        <p:spPr>
          <a:xfrm>
            <a:off x="7622605" y="4118328"/>
            <a:ext cx="3942105" cy="369332"/>
          </a:xfrm>
          <a:prstGeom prst="rect">
            <a:avLst/>
          </a:prstGeom>
        </p:spPr>
        <p:txBody>
          <a:bodyPr wrap="none">
            <a:noAutofit/>
          </a:bodyPr>
          <a:lstStyle/>
          <a:p>
            <a:r>
              <a:rPr lang="en-US" altLang="zh-CN" dirty="0">
                <a:solidFill>
                  <a:schemeClr val="bg1">
                    <a:lumMod val="65000"/>
                  </a:schemeClr>
                </a:solidFill>
              </a:rPr>
              <a:t>Research and characteristic analysis</a:t>
            </a:r>
            <a:endParaRPr lang="zh-CN" altLang="en-US" dirty="0">
              <a:solidFill>
                <a:schemeClr val="bg1">
                  <a:lumMod val="65000"/>
                </a:schemeClr>
              </a:solidFill>
            </a:endParaRPr>
          </a:p>
        </p:txBody>
      </p:sp>
      <p:grpSp>
        <p:nvGrpSpPr>
          <p:cNvPr id="33" name="组合 32">
            <a:extLst>
              <a:ext uri="{FF2B5EF4-FFF2-40B4-BE49-F238E27FC236}">
                <a16:creationId xmlns:a16="http://schemas.microsoft.com/office/drawing/2014/main" id="{28019366-919B-49DE-AE1D-63AAEFCCF39A}"/>
              </a:ext>
            </a:extLst>
          </p:cNvPr>
          <p:cNvGrpSpPr/>
          <p:nvPr/>
        </p:nvGrpSpPr>
        <p:grpSpPr>
          <a:xfrm>
            <a:off x="6111636" y="4956169"/>
            <a:ext cx="1255509" cy="769441"/>
            <a:chOff x="9582009" y="3515329"/>
            <a:chExt cx="1255509" cy="769441"/>
          </a:xfrm>
        </p:grpSpPr>
        <p:sp>
          <p:nvSpPr>
            <p:cNvPr id="16" name="文本框 15">
              <a:extLst>
                <a:ext uri="{FF2B5EF4-FFF2-40B4-BE49-F238E27FC236}">
                  <a16:creationId xmlns:a16="http://schemas.microsoft.com/office/drawing/2014/main" id="{7684EDE2-9437-4808-8737-F51FF4D407C8}"/>
                </a:ext>
              </a:extLst>
            </p:cNvPr>
            <p:cNvSpPr txBox="1"/>
            <p:nvPr/>
          </p:nvSpPr>
          <p:spPr>
            <a:xfrm>
              <a:off x="9803242" y="3515329"/>
              <a:ext cx="813043" cy="769441"/>
            </a:xfrm>
            <a:prstGeom prst="rect">
              <a:avLst/>
            </a:prstGeom>
            <a:noFill/>
            <a:ln>
              <a:noFill/>
            </a:ln>
          </p:spPr>
          <p:txBody>
            <a:bodyPr wrap="none" rtlCol="0">
              <a:noAutofit/>
            </a:bodyPr>
            <a:lstStyle/>
            <a:p>
              <a:r>
                <a:rPr lang="en-US" altLang="zh-CN"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400" b="1"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a:extLst>
                <a:ext uri="{FF2B5EF4-FFF2-40B4-BE49-F238E27FC236}">
                  <a16:creationId xmlns:a16="http://schemas.microsoft.com/office/drawing/2014/main" id="{6969AFEC-B6FE-452B-8D63-DDB34DFD0E3E}"/>
                </a:ext>
              </a:extLst>
            </p:cNvPr>
            <p:cNvSpPr/>
            <p:nvPr/>
          </p:nvSpPr>
          <p:spPr>
            <a:xfrm>
              <a:off x="9582009" y="3515329"/>
              <a:ext cx="1255509" cy="76944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7" name="矩形 26">
            <a:extLst>
              <a:ext uri="{FF2B5EF4-FFF2-40B4-BE49-F238E27FC236}">
                <a16:creationId xmlns:a16="http://schemas.microsoft.com/office/drawing/2014/main" id="{1077B83E-0D74-4BF8-8BC4-9073EE054E1C}"/>
              </a:ext>
            </a:extLst>
          </p:cNvPr>
          <p:cNvSpPr/>
          <p:nvPr/>
        </p:nvSpPr>
        <p:spPr>
          <a:xfrm>
            <a:off x="7622605" y="5028937"/>
            <a:ext cx="902811" cy="523220"/>
          </a:xfrm>
          <a:prstGeom prst="rect">
            <a:avLst/>
          </a:prstGeom>
        </p:spPr>
        <p:txBody>
          <a:bodyPr wrap="none">
            <a:noAutofit/>
          </a:bodyPr>
          <a:lstStyle/>
          <a:p>
            <a:r>
              <a:rPr lang="zh-CN" altLang="en-US" sz="2800" b="1" dirty="0">
                <a:solidFill>
                  <a:schemeClr val="accent1"/>
                </a:solidFill>
                <a:latin typeface="+mn-ea"/>
              </a:rPr>
              <a:t>总结</a:t>
            </a:r>
          </a:p>
        </p:txBody>
      </p:sp>
      <p:sp>
        <p:nvSpPr>
          <p:cNvPr id="32" name="矩形 31">
            <a:extLst>
              <a:ext uri="{FF2B5EF4-FFF2-40B4-BE49-F238E27FC236}">
                <a16:creationId xmlns:a16="http://schemas.microsoft.com/office/drawing/2014/main" id="{F0D9334B-87A5-42F2-9178-4B875212BD9A}"/>
              </a:ext>
            </a:extLst>
          </p:cNvPr>
          <p:cNvSpPr/>
          <p:nvPr/>
        </p:nvSpPr>
        <p:spPr>
          <a:xfrm>
            <a:off x="7622605" y="5356278"/>
            <a:ext cx="2467342" cy="369332"/>
          </a:xfrm>
          <a:prstGeom prst="rect">
            <a:avLst/>
          </a:prstGeom>
        </p:spPr>
        <p:txBody>
          <a:bodyPr wrap="none">
            <a:noAutofit/>
          </a:bodyPr>
          <a:lstStyle/>
          <a:p>
            <a:r>
              <a:rPr lang="en-US" altLang="zh-CN" dirty="0">
                <a:solidFill>
                  <a:schemeClr val="bg1">
                    <a:lumMod val="65000"/>
                  </a:schemeClr>
                </a:solidFill>
              </a:rPr>
              <a:t>Summary of the paper</a:t>
            </a:r>
            <a:endParaRPr lang="zh-CN" altLang="en-US" dirty="0">
              <a:solidFill>
                <a:schemeClr val="bg1">
                  <a:lumMod val="65000"/>
                </a:schemeClr>
              </a:solidFill>
            </a:endParaRPr>
          </a:p>
        </p:txBody>
      </p:sp>
    </p:spTree>
    <p:extLst>
      <p:ext uri="{BB962C8B-B14F-4D97-AF65-F5344CB8AC3E}">
        <p14:creationId xmlns:p14="http://schemas.microsoft.com/office/powerpoint/2010/main" val="26888393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14F8C00-6A8C-458F-8BBD-BAC34482C3B0}"/>
              </a:ext>
            </a:extLst>
          </p:cNvPr>
          <p:cNvSpPr/>
          <p:nvPr/>
        </p:nvSpPr>
        <p:spPr>
          <a:xfrm>
            <a:off x="695325" y="2404205"/>
            <a:ext cx="7182838"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 name="矩形 2">
            <a:extLst>
              <a:ext uri="{FF2B5EF4-FFF2-40B4-BE49-F238E27FC236}">
                <a16:creationId xmlns:a16="http://schemas.microsoft.com/office/drawing/2014/main" id="{1ADC33C7-E131-44D7-8B43-745BC30C2D07}"/>
              </a:ext>
            </a:extLst>
          </p:cNvPr>
          <p:cNvSpPr/>
          <p:nvPr/>
        </p:nvSpPr>
        <p:spPr>
          <a:xfrm>
            <a:off x="842033" y="2688703"/>
            <a:ext cx="6959998" cy="111798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华中科技大学，简称华中大，位于湖北省武汉市，卓越工程师教育培养计划、卓越医生教育培养计划、国家大学生创新性实验计划、国家级大学生创新创业训练计划。</a:t>
            </a:r>
            <a:endParaRPr lang="en-US" altLang="zh-CN" dirty="0">
              <a:solidFill>
                <a:schemeClr val="bg1"/>
              </a:solidFill>
              <a:latin typeface="+mn-ea"/>
            </a:endParaRPr>
          </a:p>
        </p:txBody>
      </p:sp>
      <p:sp>
        <p:nvSpPr>
          <p:cNvPr id="4" name="矩形: 对角圆角 3">
            <a:extLst>
              <a:ext uri="{FF2B5EF4-FFF2-40B4-BE49-F238E27FC236}">
                <a16:creationId xmlns:a16="http://schemas.microsoft.com/office/drawing/2014/main" id="{8184124C-96E6-4AEA-8482-7EE9AD50BD7A}"/>
              </a:ext>
            </a:extLst>
          </p:cNvPr>
          <p:cNvSpPr/>
          <p:nvPr/>
        </p:nvSpPr>
        <p:spPr>
          <a:xfrm>
            <a:off x="979694" y="2075355"/>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策略分析结果</a:t>
            </a:r>
          </a:p>
        </p:txBody>
      </p:sp>
      <p:sp>
        <p:nvSpPr>
          <p:cNvPr id="5" name="矩形 4">
            <a:extLst>
              <a:ext uri="{FF2B5EF4-FFF2-40B4-BE49-F238E27FC236}">
                <a16:creationId xmlns:a16="http://schemas.microsoft.com/office/drawing/2014/main" id="{47E3E4BE-BF18-4736-9B95-913168D8470A}"/>
              </a:ext>
            </a:extLst>
          </p:cNvPr>
          <p:cNvSpPr/>
          <p:nvPr/>
        </p:nvSpPr>
        <p:spPr>
          <a:xfrm>
            <a:off x="677474" y="4548019"/>
            <a:ext cx="3564326"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 name="矩形: 对角圆角 5">
            <a:extLst>
              <a:ext uri="{FF2B5EF4-FFF2-40B4-BE49-F238E27FC236}">
                <a16:creationId xmlns:a16="http://schemas.microsoft.com/office/drawing/2014/main" id="{39379797-A64F-42DD-B9CB-3DC750C1AD9E}"/>
              </a:ext>
            </a:extLst>
          </p:cNvPr>
          <p:cNvSpPr/>
          <p:nvPr/>
        </p:nvSpPr>
        <p:spPr>
          <a:xfrm>
            <a:off x="979694" y="4219169"/>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策略计算原理</a:t>
            </a:r>
          </a:p>
        </p:txBody>
      </p:sp>
      <p:sp>
        <p:nvSpPr>
          <p:cNvPr id="7" name="矩形 6">
            <a:extLst>
              <a:ext uri="{FF2B5EF4-FFF2-40B4-BE49-F238E27FC236}">
                <a16:creationId xmlns:a16="http://schemas.microsoft.com/office/drawing/2014/main" id="{C16EDC69-503E-411C-900B-09C74017BD40}"/>
              </a:ext>
            </a:extLst>
          </p:cNvPr>
          <p:cNvSpPr/>
          <p:nvPr/>
        </p:nvSpPr>
        <p:spPr>
          <a:xfrm>
            <a:off x="842033" y="4796615"/>
            <a:ext cx="3247367" cy="111798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华中科技大学，简称华中大，位于湖北省武汉市，位列国家“双一流”计划。</a:t>
            </a:r>
            <a:endParaRPr lang="en-US" altLang="zh-CN" dirty="0">
              <a:solidFill>
                <a:schemeClr val="bg1"/>
              </a:solidFill>
              <a:latin typeface="+mn-ea"/>
            </a:endParaRPr>
          </a:p>
        </p:txBody>
      </p:sp>
      <p:sp>
        <p:nvSpPr>
          <p:cNvPr id="11" name="矩形: 圆角 10">
            <a:extLst>
              <a:ext uri="{FF2B5EF4-FFF2-40B4-BE49-F238E27FC236}">
                <a16:creationId xmlns:a16="http://schemas.microsoft.com/office/drawing/2014/main" id="{B2A4D073-3D34-497F-AB84-45813B4EE3DA}"/>
              </a:ext>
            </a:extLst>
          </p:cNvPr>
          <p:cNvSpPr/>
          <p:nvPr/>
        </p:nvSpPr>
        <p:spPr>
          <a:xfrm>
            <a:off x="7966779" y="366845"/>
            <a:ext cx="1980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矩形 11">
            <a:extLst>
              <a:ext uri="{FF2B5EF4-FFF2-40B4-BE49-F238E27FC236}">
                <a16:creationId xmlns:a16="http://schemas.microsoft.com/office/drawing/2014/main" id="{8A5A6DA0-0B82-49BC-AAFB-1620639FA6C4}"/>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13" name="矩形 12">
            <a:extLst>
              <a:ext uri="{FF2B5EF4-FFF2-40B4-BE49-F238E27FC236}">
                <a16:creationId xmlns:a16="http://schemas.microsoft.com/office/drawing/2014/main" id="{1F3E0643-B9B3-4FDE-9B0E-9332EEFAE064}"/>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14" name="矩形 13">
            <a:extLst>
              <a:ext uri="{FF2B5EF4-FFF2-40B4-BE49-F238E27FC236}">
                <a16:creationId xmlns:a16="http://schemas.microsoft.com/office/drawing/2014/main" id="{1940CD3D-01A4-48E9-B170-9FE4D71ED322}"/>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15" name="矩形 14">
            <a:extLst>
              <a:ext uri="{FF2B5EF4-FFF2-40B4-BE49-F238E27FC236}">
                <a16:creationId xmlns:a16="http://schemas.microsoft.com/office/drawing/2014/main" id="{893F4F3F-DB02-4A9C-AB06-6CB8E6E4536A}"/>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solidFill>
                <a:latin typeface="+mn-ea"/>
              </a:rPr>
              <a:t>策略分析</a:t>
            </a:r>
          </a:p>
        </p:txBody>
      </p:sp>
      <p:sp>
        <p:nvSpPr>
          <p:cNvPr id="16" name="矩形 15">
            <a:extLst>
              <a:ext uri="{FF2B5EF4-FFF2-40B4-BE49-F238E27FC236}">
                <a16:creationId xmlns:a16="http://schemas.microsoft.com/office/drawing/2014/main" id="{58F918C6-A595-431B-9775-DC9C40FDBAD0}"/>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7" name="直接连接符 16">
            <a:extLst>
              <a:ext uri="{FF2B5EF4-FFF2-40B4-BE49-F238E27FC236}">
                <a16:creationId xmlns:a16="http://schemas.microsoft.com/office/drawing/2014/main" id="{A3562E58-C42C-457E-8D5A-8EB8D53190B1}"/>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2DA9B380-2209-439F-A6EF-531755E511F7}"/>
              </a:ext>
            </a:extLst>
          </p:cNvPr>
          <p:cNvSpPr txBox="1"/>
          <p:nvPr/>
        </p:nvSpPr>
        <p:spPr>
          <a:xfrm>
            <a:off x="1217525" y="1365094"/>
            <a:ext cx="1415772" cy="461665"/>
          </a:xfrm>
          <a:prstGeom prst="rect">
            <a:avLst/>
          </a:prstGeom>
          <a:noFill/>
        </p:spPr>
        <p:txBody>
          <a:bodyPr wrap="none" rtlCol="0">
            <a:noAutofit/>
          </a:bodyPr>
          <a:lstStyle/>
          <a:p>
            <a:r>
              <a:rPr lang="zh-CN" altLang="en-US" sz="2400" b="1" dirty="0">
                <a:solidFill>
                  <a:schemeClr val="accent1"/>
                </a:solidFill>
              </a:rPr>
              <a:t>策略分析</a:t>
            </a:r>
          </a:p>
        </p:txBody>
      </p:sp>
      <p:sp>
        <p:nvSpPr>
          <p:cNvPr id="19" name="矩形 18">
            <a:extLst>
              <a:ext uri="{FF2B5EF4-FFF2-40B4-BE49-F238E27FC236}">
                <a16:creationId xmlns:a16="http://schemas.microsoft.com/office/drawing/2014/main" id="{268B57F2-9927-4627-B9CF-CEA6D4C74BC2}"/>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9">
            <a:extLst>
              <a:ext uri="{FF2B5EF4-FFF2-40B4-BE49-F238E27FC236}">
                <a16:creationId xmlns:a16="http://schemas.microsoft.com/office/drawing/2014/main" id="{A00D3631-5C2A-4066-86C6-C3008D658137}"/>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21" name="直接连接符 20">
            <a:extLst>
              <a:ext uri="{FF2B5EF4-FFF2-40B4-BE49-F238E27FC236}">
                <a16:creationId xmlns:a16="http://schemas.microsoft.com/office/drawing/2014/main" id="{558C9004-8B93-4594-BD8D-5B15F43E607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3D42CC3-6C27-40F6-AA0C-FAED7CC331EF}"/>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A33F4512-E3A2-4955-B13B-86389782BB40}"/>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矩形 23">
            <a:extLst>
              <a:ext uri="{FF2B5EF4-FFF2-40B4-BE49-F238E27FC236}">
                <a16:creationId xmlns:a16="http://schemas.microsoft.com/office/drawing/2014/main" id="{1D5626BD-8198-4D3B-A957-6CD669EEA111}"/>
              </a:ext>
            </a:extLst>
          </p:cNvPr>
          <p:cNvSpPr/>
          <p:nvPr/>
        </p:nvSpPr>
        <p:spPr>
          <a:xfrm>
            <a:off x="4313837" y="4548019"/>
            <a:ext cx="3564326" cy="1586081"/>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矩形: 对角圆角 24">
            <a:extLst>
              <a:ext uri="{FF2B5EF4-FFF2-40B4-BE49-F238E27FC236}">
                <a16:creationId xmlns:a16="http://schemas.microsoft.com/office/drawing/2014/main" id="{26159455-7403-4B35-9580-3659C37F79A9}"/>
              </a:ext>
            </a:extLst>
          </p:cNvPr>
          <p:cNvSpPr/>
          <p:nvPr/>
        </p:nvSpPr>
        <p:spPr>
          <a:xfrm>
            <a:off x="4616057" y="4219169"/>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策略计算公式</a:t>
            </a:r>
          </a:p>
        </p:txBody>
      </p:sp>
      <p:sp>
        <p:nvSpPr>
          <p:cNvPr id="26" name="矩形 25">
            <a:extLst>
              <a:ext uri="{FF2B5EF4-FFF2-40B4-BE49-F238E27FC236}">
                <a16:creationId xmlns:a16="http://schemas.microsoft.com/office/drawing/2014/main" id="{A451CA1C-BB78-46F8-A029-1C682C12B506}"/>
              </a:ext>
            </a:extLst>
          </p:cNvPr>
          <p:cNvSpPr/>
          <p:nvPr/>
        </p:nvSpPr>
        <p:spPr>
          <a:xfrm>
            <a:off x="4478396" y="4796615"/>
            <a:ext cx="3247367" cy="111798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华中科技大学，简称华中大，位于湖北省武汉市，位列国家“双一流”计划。</a:t>
            </a:r>
            <a:endParaRPr lang="en-US" altLang="zh-CN" dirty="0">
              <a:solidFill>
                <a:schemeClr val="bg1"/>
              </a:solidFill>
              <a:latin typeface="+mn-ea"/>
            </a:endParaRPr>
          </a:p>
        </p:txBody>
      </p:sp>
      <p:pic>
        <p:nvPicPr>
          <p:cNvPr id="27" name="图片 26">
            <a:extLst>
              <a:ext uri="{FF2B5EF4-FFF2-40B4-BE49-F238E27FC236}">
                <a16:creationId xmlns:a16="http://schemas.microsoft.com/office/drawing/2014/main" id="{CA226524-37BD-4226-9131-42285155F1AE}"/>
              </a:ext>
            </a:extLst>
          </p:cNvPr>
          <p:cNvPicPr>
            <a:picLocks noChangeAspect="1"/>
          </p:cNvPicPr>
          <p:nvPr/>
        </p:nvPicPr>
        <p:blipFill rotWithShape="1">
          <a:blip r:embed="rId3">
            <a:extLst>
              <a:ext uri="{28A0092B-C50C-407E-A947-70E740481C1C}">
                <a14:useLocalDpi xmlns:a14="http://schemas.microsoft.com/office/drawing/2010/main" val="0"/>
              </a:ext>
            </a:extLst>
          </a:blip>
          <a:srcRect r="39734"/>
          <a:stretch/>
        </p:blipFill>
        <p:spPr>
          <a:xfrm>
            <a:off x="7948740" y="2388496"/>
            <a:ext cx="3564326" cy="3740842"/>
          </a:xfrm>
          <a:prstGeom prst="rect">
            <a:avLst/>
          </a:prstGeom>
        </p:spPr>
      </p:pic>
      <p:sp>
        <p:nvSpPr>
          <p:cNvPr id="28" name="矩形: 对角圆角 27">
            <a:extLst>
              <a:ext uri="{FF2B5EF4-FFF2-40B4-BE49-F238E27FC236}">
                <a16:creationId xmlns:a16="http://schemas.microsoft.com/office/drawing/2014/main" id="{33EC233D-4B60-4515-A45E-1006E14D0008}"/>
              </a:ext>
            </a:extLst>
          </p:cNvPr>
          <p:cNvSpPr/>
          <p:nvPr/>
        </p:nvSpPr>
        <p:spPr>
          <a:xfrm>
            <a:off x="8197212" y="2075355"/>
            <a:ext cx="2086790" cy="532773"/>
          </a:xfrm>
          <a:prstGeom prst="round2DiagRect">
            <a:avLst>
              <a:gd name="adj1" fmla="val 50000"/>
              <a:gd name="adj2" fmla="val 0"/>
            </a:avLst>
          </a:prstGeom>
          <a:gradFill flip="none" rotWithShape="1">
            <a:gsLst>
              <a:gs pos="0">
                <a:schemeClr val="accent1">
                  <a:lumMod val="60000"/>
                  <a:lumOff val="40000"/>
                </a:schemeClr>
              </a:gs>
              <a:gs pos="40000">
                <a:schemeClr val="accent2">
                  <a:lumMod val="75000"/>
                </a:schemeClr>
              </a:gs>
              <a:gs pos="96000">
                <a:schemeClr val="accent1">
                  <a:lumMod val="95000"/>
                  <a:lumOff val="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zh-CN" altLang="en-US" dirty="0"/>
              <a:t>策略结果展示</a:t>
            </a:r>
          </a:p>
        </p:txBody>
      </p:sp>
    </p:spTree>
    <p:extLst>
      <p:ext uri="{BB962C8B-B14F-4D97-AF65-F5344CB8AC3E}">
        <p14:creationId xmlns:p14="http://schemas.microsoft.com/office/powerpoint/2010/main" val="71611580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AED42535-07E3-4918-AE0E-0883B91BB692}"/>
              </a:ext>
            </a:extLst>
          </p:cNvPr>
          <p:cNvSpPr>
            <a:spLocks noGrp="1"/>
          </p:cNvSpPr>
          <p:nvPr>
            <p:ph type="body" sz="quarter" idx="10"/>
          </p:nvPr>
        </p:nvSpPr>
        <p:spPr/>
        <p:txBody>
          <a:bodyPr/>
          <a:lstStyle/>
          <a:p>
            <a:r>
              <a:rPr lang="en-US" altLang="zh-CN" dirty="0"/>
              <a:t>05 </a:t>
            </a:r>
            <a:r>
              <a:rPr lang="zh-CN" altLang="en-US" dirty="0"/>
              <a:t>总结</a:t>
            </a:r>
          </a:p>
        </p:txBody>
      </p:sp>
    </p:spTree>
    <p:extLst>
      <p:ext uri="{BB962C8B-B14F-4D97-AF65-F5344CB8AC3E}">
        <p14:creationId xmlns:p14="http://schemas.microsoft.com/office/powerpoint/2010/main" val="2366875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圆角 10">
            <a:extLst>
              <a:ext uri="{FF2B5EF4-FFF2-40B4-BE49-F238E27FC236}">
                <a16:creationId xmlns:a16="http://schemas.microsoft.com/office/drawing/2014/main" id="{B2A4D073-3D34-497F-AB84-45813B4EE3DA}"/>
              </a:ext>
            </a:extLst>
          </p:cNvPr>
          <p:cNvSpPr/>
          <p:nvPr/>
        </p:nvSpPr>
        <p:spPr>
          <a:xfrm>
            <a:off x="10284001" y="366845"/>
            <a:ext cx="1212673"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矩形 11">
            <a:extLst>
              <a:ext uri="{FF2B5EF4-FFF2-40B4-BE49-F238E27FC236}">
                <a16:creationId xmlns:a16="http://schemas.microsoft.com/office/drawing/2014/main" id="{8A5A6DA0-0B82-49BC-AAFB-1620639FA6C4}"/>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13" name="矩形 12">
            <a:extLst>
              <a:ext uri="{FF2B5EF4-FFF2-40B4-BE49-F238E27FC236}">
                <a16:creationId xmlns:a16="http://schemas.microsoft.com/office/drawing/2014/main" id="{1F3E0643-B9B3-4FDE-9B0E-9332EEFAE064}"/>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14" name="矩形 13">
            <a:extLst>
              <a:ext uri="{FF2B5EF4-FFF2-40B4-BE49-F238E27FC236}">
                <a16:creationId xmlns:a16="http://schemas.microsoft.com/office/drawing/2014/main" id="{1940CD3D-01A4-48E9-B170-9FE4D71ED322}"/>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15" name="矩形 14">
            <a:extLst>
              <a:ext uri="{FF2B5EF4-FFF2-40B4-BE49-F238E27FC236}">
                <a16:creationId xmlns:a16="http://schemas.microsoft.com/office/drawing/2014/main" id="{893F4F3F-DB02-4A9C-AB06-6CB8E6E4536A}"/>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16" name="矩形 15">
            <a:extLst>
              <a:ext uri="{FF2B5EF4-FFF2-40B4-BE49-F238E27FC236}">
                <a16:creationId xmlns:a16="http://schemas.microsoft.com/office/drawing/2014/main" id="{58F918C6-A595-431B-9775-DC9C40FDBAD0}"/>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solidFill>
                <a:latin typeface="+mn-ea"/>
              </a:rPr>
              <a:t>总结</a:t>
            </a:r>
          </a:p>
        </p:txBody>
      </p:sp>
      <p:cxnSp>
        <p:nvCxnSpPr>
          <p:cNvPr id="17" name="直接连接符 16">
            <a:extLst>
              <a:ext uri="{FF2B5EF4-FFF2-40B4-BE49-F238E27FC236}">
                <a16:creationId xmlns:a16="http://schemas.microsoft.com/office/drawing/2014/main" id="{A3562E58-C42C-457E-8D5A-8EB8D53190B1}"/>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2DA9B380-2209-439F-A6EF-531755E511F7}"/>
              </a:ext>
            </a:extLst>
          </p:cNvPr>
          <p:cNvSpPr txBox="1"/>
          <p:nvPr/>
        </p:nvSpPr>
        <p:spPr>
          <a:xfrm>
            <a:off x="1217525" y="1365094"/>
            <a:ext cx="800219" cy="461665"/>
          </a:xfrm>
          <a:prstGeom prst="rect">
            <a:avLst/>
          </a:prstGeom>
          <a:noFill/>
        </p:spPr>
        <p:txBody>
          <a:bodyPr wrap="none" rtlCol="0">
            <a:noAutofit/>
          </a:bodyPr>
          <a:lstStyle/>
          <a:p>
            <a:r>
              <a:rPr lang="zh-CN" altLang="en-US" sz="2400" b="1" dirty="0">
                <a:solidFill>
                  <a:schemeClr val="accent1"/>
                </a:solidFill>
              </a:rPr>
              <a:t>总结</a:t>
            </a:r>
          </a:p>
        </p:txBody>
      </p:sp>
      <p:sp>
        <p:nvSpPr>
          <p:cNvPr id="19" name="矩形 18">
            <a:extLst>
              <a:ext uri="{FF2B5EF4-FFF2-40B4-BE49-F238E27FC236}">
                <a16:creationId xmlns:a16="http://schemas.microsoft.com/office/drawing/2014/main" id="{268B57F2-9927-4627-B9CF-CEA6D4C74BC2}"/>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9">
            <a:extLst>
              <a:ext uri="{FF2B5EF4-FFF2-40B4-BE49-F238E27FC236}">
                <a16:creationId xmlns:a16="http://schemas.microsoft.com/office/drawing/2014/main" id="{A00D3631-5C2A-4066-86C6-C3008D658137}"/>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21" name="直接连接符 20">
            <a:extLst>
              <a:ext uri="{FF2B5EF4-FFF2-40B4-BE49-F238E27FC236}">
                <a16:creationId xmlns:a16="http://schemas.microsoft.com/office/drawing/2014/main" id="{558C9004-8B93-4594-BD8D-5B15F43E607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3D42CC3-6C27-40F6-AA0C-FAED7CC331EF}"/>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A33F4512-E3A2-4955-B13B-86389782BB40}"/>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A21563C6-31E6-4EC6-9461-EB3272DAD758}"/>
              </a:ext>
            </a:extLst>
          </p:cNvPr>
          <p:cNvSpPr/>
          <p:nvPr/>
        </p:nvSpPr>
        <p:spPr>
          <a:xfrm>
            <a:off x="695323" y="2047645"/>
            <a:ext cx="2675852" cy="4198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矩形 29">
            <a:extLst>
              <a:ext uri="{FF2B5EF4-FFF2-40B4-BE49-F238E27FC236}">
                <a16:creationId xmlns:a16="http://schemas.microsoft.com/office/drawing/2014/main" id="{FC45B5ED-3C40-42C2-A578-B2070FC9D80A}"/>
              </a:ext>
            </a:extLst>
          </p:cNvPr>
          <p:cNvSpPr/>
          <p:nvPr/>
        </p:nvSpPr>
        <p:spPr>
          <a:xfrm>
            <a:off x="8857336" y="2047645"/>
            <a:ext cx="2675852" cy="4198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矩形 30">
            <a:extLst>
              <a:ext uri="{FF2B5EF4-FFF2-40B4-BE49-F238E27FC236}">
                <a16:creationId xmlns:a16="http://schemas.microsoft.com/office/drawing/2014/main" id="{87F4B95A-6A34-4592-B3C0-063A8FF5824B}"/>
              </a:ext>
            </a:extLst>
          </p:cNvPr>
          <p:cNvSpPr/>
          <p:nvPr/>
        </p:nvSpPr>
        <p:spPr>
          <a:xfrm>
            <a:off x="738921" y="2137850"/>
            <a:ext cx="2579109" cy="3996250"/>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 </a:t>
            </a:r>
            <a:r>
              <a:rPr lang="en-US" altLang="zh-CN" dirty="0">
                <a:solidFill>
                  <a:schemeClr val="bg1"/>
                </a:solidFill>
                <a:latin typeface="+mn-ea"/>
              </a:rPr>
              <a:t>  “985</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a:t>
            </a:r>
            <a:r>
              <a:rPr lang="en-US" altLang="zh-CN" dirty="0">
                <a:solidFill>
                  <a:schemeClr val="bg1"/>
                </a:solidFill>
                <a:latin typeface="+mn-ea"/>
              </a:rPr>
              <a:t>“211</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、入选</a:t>
            </a:r>
            <a:r>
              <a:rPr lang="en-US" altLang="zh-CN" dirty="0">
                <a:solidFill>
                  <a:schemeClr val="bg1"/>
                </a:solidFill>
                <a:latin typeface="+mn-ea"/>
              </a:rPr>
              <a:t>“</a:t>
            </a:r>
            <a:r>
              <a:rPr lang="zh-CN" altLang="en-US" dirty="0">
                <a:solidFill>
                  <a:schemeClr val="bg1"/>
                </a:solidFill>
                <a:latin typeface="+mn-ea"/>
              </a:rPr>
              <a:t>强基计划</a:t>
            </a:r>
            <a:r>
              <a:rPr lang="en-US" altLang="zh-CN" dirty="0">
                <a:solidFill>
                  <a:schemeClr val="bg1"/>
                </a:solidFill>
                <a:latin typeface="+mn-ea"/>
              </a:rPr>
              <a:t>”</a:t>
            </a:r>
            <a:r>
              <a:rPr lang="zh-CN" altLang="en-US" dirty="0">
                <a:solidFill>
                  <a:schemeClr val="bg1"/>
                </a:solidFill>
                <a:latin typeface="+mn-ea"/>
              </a:rPr>
              <a:t>、</a:t>
            </a:r>
            <a:r>
              <a:rPr lang="en-US" altLang="zh-CN" dirty="0">
                <a:solidFill>
                  <a:schemeClr val="bg1"/>
                </a:solidFill>
                <a:latin typeface="+mn-ea"/>
              </a:rPr>
              <a:t>“111</a:t>
            </a:r>
            <a:r>
              <a:rPr lang="zh-CN" altLang="en-US" dirty="0">
                <a:solidFill>
                  <a:schemeClr val="bg1"/>
                </a:solidFill>
                <a:latin typeface="+mn-ea"/>
              </a:rPr>
              <a:t>计划</a:t>
            </a:r>
            <a:r>
              <a:rPr lang="en-US" altLang="zh-CN" dirty="0">
                <a:solidFill>
                  <a:schemeClr val="bg1"/>
                </a:solidFill>
                <a:latin typeface="+mn-ea"/>
              </a:rPr>
              <a:t>”</a:t>
            </a:r>
            <a:r>
              <a:rPr lang="zh-CN" altLang="en-US" dirty="0">
                <a:solidFill>
                  <a:schemeClr val="bg1"/>
                </a:solidFill>
                <a:latin typeface="+mn-ea"/>
              </a:rPr>
              <a:t>、国家级大学生创新创业训练计划。</a:t>
            </a:r>
            <a:endParaRPr lang="en-US" altLang="zh-CN" dirty="0">
              <a:solidFill>
                <a:schemeClr val="bg1"/>
              </a:solidFill>
              <a:latin typeface="+mn-ea"/>
            </a:endParaRPr>
          </a:p>
        </p:txBody>
      </p:sp>
      <p:sp>
        <p:nvSpPr>
          <p:cNvPr id="32" name="矩形 31">
            <a:extLst>
              <a:ext uri="{FF2B5EF4-FFF2-40B4-BE49-F238E27FC236}">
                <a16:creationId xmlns:a16="http://schemas.microsoft.com/office/drawing/2014/main" id="{10549075-2DB4-4EB8-B4F8-A53D1B77D736}"/>
              </a:ext>
            </a:extLst>
          </p:cNvPr>
          <p:cNvSpPr/>
          <p:nvPr/>
        </p:nvSpPr>
        <p:spPr>
          <a:xfrm>
            <a:off x="8857337" y="2137850"/>
            <a:ext cx="2572664" cy="3996250"/>
          </a:xfrm>
          <a:prstGeom prst="rect">
            <a:avLst/>
          </a:prstGeom>
        </p:spPr>
        <p:txBody>
          <a:bodyPr wrap="square">
            <a:noAutofit/>
          </a:bodyPr>
          <a:lstStyle/>
          <a:p>
            <a:pPr algn="just">
              <a:lnSpc>
                <a:spcPct val="130000"/>
              </a:lnSpc>
            </a:pPr>
            <a:r>
              <a:rPr lang="zh-CN" altLang="en-US" dirty="0">
                <a:solidFill>
                  <a:schemeClr val="bg1"/>
                </a:solidFill>
                <a:latin typeface="+mn-ea"/>
              </a:rPr>
              <a:t>国家建设高水平大学公派研究生项目、国家级新工科研究与实践项目、基础学科拔尖学生培养计划</a:t>
            </a:r>
            <a:r>
              <a:rPr lang="en-US" altLang="zh-CN" dirty="0">
                <a:solidFill>
                  <a:schemeClr val="bg1"/>
                </a:solidFill>
                <a:latin typeface="+mn-ea"/>
              </a:rPr>
              <a:t>2.0</a:t>
            </a:r>
            <a:r>
              <a:rPr lang="zh-CN" altLang="en-US" dirty="0">
                <a:solidFill>
                  <a:schemeClr val="bg1"/>
                </a:solidFill>
                <a:latin typeface="+mn-ea"/>
              </a:rPr>
              <a:t>，是学位授权自主审核单位、国家级大学生创新创业训练计划。全国深化创新创业教育改革示范高校、一流网络安全学院建设示范项目高校、</a:t>
            </a:r>
            <a:endParaRPr lang="en-US" altLang="zh-CN" dirty="0">
              <a:solidFill>
                <a:schemeClr val="bg1"/>
              </a:solidFill>
              <a:latin typeface="+mn-ea"/>
            </a:endParaRPr>
          </a:p>
        </p:txBody>
      </p:sp>
      <p:pic>
        <p:nvPicPr>
          <p:cNvPr id="33" name="图片 32">
            <a:extLst>
              <a:ext uri="{FF2B5EF4-FFF2-40B4-BE49-F238E27FC236}">
                <a16:creationId xmlns:a16="http://schemas.microsoft.com/office/drawing/2014/main" id="{DF42B6E9-EB53-4997-BA59-5BFA44A4B8CB}"/>
              </a:ext>
            </a:extLst>
          </p:cNvPr>
          <p:cNvPicPr>
            <a:picLocks noChangeAspect="1"/>
          </p:cNvPicPr>
          <p:nvPr/>
        </p:nvPicPr>
        <p:blipFill rotWithShape="1">
          <a:blip r:embed="rId3">
            <a:extLst>
              <a:ext uri="{28A0092B-C50C-407E-A947-70E740481C1C}">
                <a14:useLocalDpi xmlns:a14="http://schemas.microsoft.com/office/drawing/2010/main" val="0"/>
              </a:ext>
            </a:extLst>
          </a:blip>
          <a:srcRect l="3631" r="15690"/>
          <a:stretch/>
        </p:blipFill>
        <p:spPr>
          <a:xfrm>
            <a:off x="3454670" y="2047645"/>
            <a:ext cx="5319171" cy="4198760"/>
          </a:xfrm>
          <a:prstGeom prst="rect">
            <a:avLst/>
          </a:prstGeom>
        </p:spPr>
      </p:pic>
    </p:spTree>
    <p:extLst>
      <p:ext uri="{BB962C8B-B14F-4D97-AF65-F5344CB8AC3E}">
        <p14:creationId xmlns:p14="http://schemas.microsoft.com/office/powerpoint/2010/main" val="375072502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D20DBCAC-D3A8-4A7D-B9D5-562C8B56C56A}"/>
              </a:ext>
            </a:extLst>
          </p:cNvPr>
          <p:cNvPicPr>
            <a:picLocks noChangeAspect="1"/>
          </p:cNvPicPr>
          <p:nvPr/>
        </p:nvPicPr>
        <p:blipFill rotWithShape="1">
          <a:blip r:embed="rId3">
            <a:extLst>
              <a:ext uri="{28A0092B-C50C-407E-A947-70E740481C1C}">
                <a14:useLocalDpi xmlns:a14="http://schemas.microsoft.com/office/drawing/2010/main" val="0"/>
              </a:ext>
            </a:extLst>
          </a:blip>
          <a:srcRect t="23987" b="17396"/>
          <a:stretch/>
        </p:blipFill>
        <p:spPr>
          <a:xfrm>
            <a:off x="695323" y="2069588"/>
            <a:ext cx="10801352" cy="4064512"/>
          </a:xfrm>
          <a:prstGeom prst="rect">
            <a:avLst/>
          </a:prstGeom>
        </p:spPr>
      </p:pic>
      <p:sp>
        <p:nvSpPr>
          <p:cNvPr id="11" name="矩形: 圆角 10">
            <a:extLst>
              <a:ext uri="{FF2B5EF4-FFF2-40B4-BE49-F238E27FC236}">
                <a16:creationId xmlns:a16="http://schemas.microsoft.com/office/drawing/2014/main" id="{B2A4D073-3D34-497F-AB84-45813B4EE3DA}"/>
              </a:ext>
            </a:extLst>
          </p:cNvPr>
          <p:cNvSpPr/>
          <p:nvPr/>
        </p:nvSpPr>
        <p:spPr>
          <a:xfrm>
            <a:off x="10284001" y="366845"/>
            <a:ext cx="1212673"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矩形 11">
            <a:extLst>
              <a:ext uri="{FF2B5EF4-FFF2-40B4-BE49-F238E27FC236}">
                <a16:creationId xmlns:a16="http://schemas.microsoft.com/office/drawing/2014/main" id="{8A5A6DA0-0B82-49BC-AAFB-1620639FA6C4}"/>
              </a:ext>
            </a:extLst>
          </p:cNvPr>
          <p:cNvSpPr/>
          <p:nvPr/>
        </p:nvSpPr>
        <p:spPr>
          <a:xfrm>
            <a:off x="1438166" y="446190"/>
            <a:ext cx="697627" cy="400110"/>
          </a:xfrm>
          <a:prstGeom prst="rect">
            <a:avLst/>
          </a:prstGeom>
        </p:spPr>
        <p:txBody>
          <a:bodyPr wrap="none">
            <a:noAutofit/>
          </a:bodyPr>
          <a:lstStyle/>
          <a:p>
            <a:r>
              <a:rPr lang="zh-CN" altLang="en-US" sz="2000" dirty="0">
                <a:solidFill>
                  <a:schemeClr val="bg1">
                    <a:lumMod val="50000"/>
                  </a:schemeClr>
                </a:solidFill>
                <a:latin typeface="+mn-ea"/>
              </a:rPr>
              <a:t>绪论</a:t>
            </a:r>
          </a:p>
        </p:txBody>
      </p:sp>
      <p:sp>
        <p:nvSpPr>
          <p:cNvPr id="13" name="矩形 12">
            <a:extLst>
              <a:ext uri="{FF2B5EF4-FFF2-40B4-BE49-F238E27FC236}">
                <a16:creationId xmlns:a16="http://schemas.microsoft.com/office/drawing/2014/main" id="{1F3E0643-B9B3-4FDE-9B0E-9332EEFAE064}"/>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14" name="矩形 13">
            <a:extLst>
              <a:ext uri="{FF2B5EF4-FFF2-40B4-BE49-F238E27FC236}">
                <a16:creationId xmlns:a16="http://schemas.microsoft.com/office/drawing/2014/main" id="{1940CD3D-01A4-48E9-B170-9FE4D71ED322}"/>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15" name="矩形 14">
            <a:extLst>
              <a:ext uri="{FF2B5EF4-FFF2-40B4-BE49-F238E27FC236}">
                <a16:creationId xmlns:a16="http://schemas.microsoft.com/office/drawing/2014/main" id="{893F4F3F-DB02-4A9C-AB06-6CB8E6E4536A}"/>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16" name="矩形 15">
            <a:extLst>
              <a:ext uri="{FF2B5EF4-FFF2-40B4-BE49-F238E27FC236}">
                <a16:creationId xmlns:a16="http://schemas.microsoft.com/office/drawing/2014/main" id="{58F918C6-A595-431B-9775-DC9C40FDBAD0}"/>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solidFill>
                <a:latin typeface="+mn-ea"/>
              </a:rPr>
              <a:t>总结</a:t>
            </a:r>
          </a:p>
        </p:txBody>
      </p:sp>
      <p:cxnSp>
        <p:nvCxnSpPr>
          <p:cNvPr id="17" name="直接连接符 16">
            <a:extLst>
              <a:ext uri="{FF2B5EF4-FFF2-40B4-BE49-F238E27FC236}">
                <a16:creationId xmlns:a16="http://schemas.microsoft.com/office/drawing/2014/main" id="{A3562E58-C42C-457E-8D5A-8EB8D53190B1}"/>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2DA9B380-2209-439F-A6EF-531755E511F7}"/>
              </a:ext>
            </a:extLst>
          </p:cNvPr>
          <p:cNvSpPr txBox="1"/>
          <p:nvPr/>
        </p:nvSpPr>
        <p:spPr>
          <a:xfrm>
            <a:off x="1217525" y="1365094"/>
            <a:ext cx="800219" cy="461665"/>
          </a:xfrm>
          <a:prstGeom prst="rect">
            <a:avLst/>
          </a:prstGeom>
          <a:noFill/>
        </p:spPr>
        <p:txBody>
          <a:bodyPr wrap="none" rtlCol="0">
            <a:noAutofit/>
          </a:bodyPr>
          <a:lstStyle/>
          <a:p>
            <a:r>
              <a:rPr lang="zh-CN" altLang="en-US" sz="2400" b="1" dirty="0">
                <a:solidFill>
                  <a:schemeClr val="accent1"/>
                </a:solidFill>
              </a:rPr>
              <a:t>总结</a:t>
            </a:r>
          </a:p>
        </p:txBody>
      </p:sp>
      <p:sp>
        <p:nvSpPr>
          <p:cNvPr id="19" name="矩形 18">
            <a:extLst>
              <a:ext uri="{FF2B5EF4-FFF2-40B4-BE49-F238E27FC236}">
                <a16:creationId xmlns:a16="http://schemas.microsoft.com/office/drawing/2014/main" id="{268B57F2-9927-4627-B9CF-CEA6D4C74BC2}"/>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9">
            <a:extLst>
              <a:ext uri="{FF2B5EF4-FFF2-40B4-BE49-F238E27FC236}">
                <a16:creationId xmlns:a16="http://schemas.microsoft.com/office/drawing/2014/main" id="{A00D3631-5C2A-4066-86C6-C3008D658137}"/>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21" name="直接连接符 20">
            <a:extLst>
              <a:ext uri="{FF2B5EF4-FFF2-40B4-BE49-F238E27FC236}">
                <a16:creationId xmlns:a16="http://schemas.microsoft.com/office/drawing/2014/main" id="{558C9004-8B93-4594-BD8D-5B15F43E6075}"/>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3D42CC3-6C27-40F6-AA0C-FAED7CC331EF}"/>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A33F4512-E3A2-4955-B13B-86389782BB40}"/>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A21563C6-31E6-4EC6-9461-EB3272DAD758}"/>
              </a:ext>
            </a:extLst>
          </p:cNvPr>
          <p:cNvSpPr/>
          <p:nvPr/>
        </p:nvSpPr>
        <p:spPr>
          <a:xfrm>
            <a:off x="695323" y="2047645"/>
            <a:ext cx="2700000" cy="408169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9" name="矩形 48">
            <a:extLst>
              <a:ext uri="{FF2B5EF4-FFF2-40B4-BE49-F238E27FC236}">
                <a16:creationId xmlns:a16="http://schemas.microsoft.com/office/drawing/2014/main" id="{B5A661C3-0174-4391-A4AD-A376A0E43DE1}"/>
              </a:ext>
            </a:extLst>
          </p:cNvPr>
          <p:cNvSpPr/>
          <p:nvPr/>
        </p:nvSpPr>
        <p:spPr>
          <a:xfrm>
            <a:off x="3394715" y="2047645"/>
            <a:ext cx="2700000" cy="408169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矩形 49">
            <a:extLst>
              <a:ext uri="{FF2B5EF4-FFF2-40B4-BE49-F238E27FC236}">
                <a16:creationId xmlns:a16="http://schemas.microsoft.com/office/drawing/2014/main" id="{1375E398-A2CD-4D6A-A35C-40124D96AA17}"/>
              </a:ext>
            </a:extLst>
          </p:cNvPr>
          <p:cNvSpPr/>
          <p:nvPr/>
        </p:nvSpPr>
        <p:spPr>
          <a:xfrm>
            <a:off x="6094107" y="2047645"/>
            <a:ext cx="2700000" cy="408169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1" name="矩形 50">
            <a:extLst>
              <a:ext uri="{FF2B5EF4-FFF2-40B4-BE49-F238E27FC236}">
                <a16:creationId xmlns:a16="http://schemas.microsoft.com/office/drawing/2014/main" id="{F14C78D0-A8F8-4042-B206-5EB3A3457901}"/>
              </a:ext>
            </a:extLst>
          </p:cNvPr>
          <p:cNvSpPr/>
          <p:nvPr/>
        </p:nvSpPr>
        <p:spPr>
          <a:xfrm>
            <a:off x="8793500" y="2047645"/>
            <a:ext cx="2700000" cy="4081693"/>
          </a:xfrm>
          <a:prstGeom prst="rect">
            <a:avLst/>
          </a:prstGeom>
          <a:solidFill>
            <a:schemeClr val="accent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矩形 30">
            <a:extLst>
              <a:ext uri="{FF2B5EF4-FFF2-40B4-BE49-F238E27FC236}">
                <a16:creationId xmlns:a16="http://schemas.microsoft.com/office/drawing/2014/main" id="{87F4B95A-6A34-4592-B3C0-063A8FF5824B}"/>
              </a:ext>
            </a:extLst>
          </p:cNvPr>
          <p:cNvSpPr/>
          <p:nvPr/>
        </p:nvSpPr>
        <p:spPr>
          <a:xfrm>
            <a:off x="844039" y="3028104"/>
            <a:ext cx="2347409" cy="2973388"/>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华中科技大学，简称华中大，位于湖北省武汉市，是中华人民共和国教育部直属的综合性研究型全国重点大学入选国家级大学生创新创业训练计划。</a:t>
            </a:r>
            <a:endParaRPr lang="en-US" altLang="zh-CN" dirty="0">
              <a:solidFill>
                <a:schemeClr val="bg1"/>
              </a:solidFill>
              <a:latin typeface="+mn-ea"/>
            </a:endParaRPr>
          </a:p>
        </p:txBody>
      </p:sp>
      <p:sp>
        <p:nvSpPr>
          <p:cNvPr id="2" name="文本框 1">
            <a:extLst>
              <a:ext uri="{FF2B5EF4-FFF2-40B4-BE49-F238E27FC236}">
                <a16:creationId xmlns:a16="http://schemas.microsoft.com/office/drawing/2014/main" id="{765483D6-6769-489C-9D6C-25F5C8ED5EAC}"/>
              </a:ext>
            </a:extLst>
          </p:cNvPr>
          <p:cNvSpPr txBox="1"/>
          <p:nvPr/>
        </p:nvSpPr>
        <p:spPr>
          <a:xfrm>
            <a:off x="1721323" y="2273137"/>
            <a:ext cx="648000" cy="562630"/>
          </a:xfrm>
          <a:prstGeom prst="round2DiagRect">
            <a:avLst>
              <a:gd name="adj1" fmla="val 50000"/>
              <a:gd name="adj2" fmla="val 0"/>
            </a:avLst>
          </a:prstGeom>
          <a:noFill/>
          <a:ln>
            <a:solidFill>
              <a:schemeClr val="bg1"/>
            </a:solidFill>
          </a:ln>
        </p:spPr>
        <p:txBody>
          <a:bodyPr wrap="square" rtlCol="0">
            <a:noAutofit/>
          </a:bodyPr>
          <a:lstStyle/>
          <a:p>
            <a:r>
              <a:rPr lang="en-US" altLang="zh-CN" sz="2000" b="1" dirty="0">
                <a:solidFill>
                  <a:schemeClr val="bg1"/>
                </a:solidFill>
              </a:rPr>
              <a:t>01</a:t>
            </a:r>
            <a:endParaRPr lang="zh-CN" altLang="en-US" sz="2000" b="1" dirty="0">
              <a:solidFill>
                <a:schemeClr val="bg1"/>
              </a:solidFill>
            </a:endParaRPr>
          </a:p>
        </p:txBody>
      </p:sp>
      <p:sp>
        <p:nvSpPr>
          <p:cNvPr id="52" name="文本框 51">
            <a:extLst>
              <a:ext uri="{FF2B5EF4-FFF2-40B4-BE49-F238E27FC236}">
                <a16:creationId xmlns:a16="http://schemas.microsoft.com/office/drawing/2014/main" id="{57088737-09F5-45CA-9672-D11BB57D0B2F}"/>
              </a:ext>
            </a:extLst>
          </p:cNvPr>
          <p:cNvSpPr txBox="1"/>
          <p:nvPr/>
        </p:nvSpPr>
        <p:spPr>
          <a:xfrm>
            <a:off x="4420715" y="2273137"/>
            <a:ext cx="648000" cy="562630"/>
          </a:xfrm>
          <a:prstGeom prst="round2DiagRect">
            <a:avLst>
              <a:gd name="adj1" fmla="val 50000"/>
              <a:gd name="adj2" fmla="val 0"/>
            </a:avLst>
          </a:prstGeom>
          <a:noFill/>
          <a:ln>
            <a:solidFill>
              <a:schemeClr val="bg1"/>
            </a:solidFill>
          </a:ln>
        </p:spPr>
        <p:txBody>
          <a:bodyPr wrap="square" rtlCol="0">
            <a:noAutofit/>
          </a:bodyPr>
          <a:lstStyle/>
          <a:p>
            <a:r>
              <a:rPr lang="en-US" altLang="zh-CN" sz="2000" b="1" dirty="0">
                <a:solidFill>
                  <a:schemeClr val="bg1"/>
                </a:solidFill>
              </a:rPr>
              <a:t>02</a:t>
            </a:r>
            <a:endParaRPr lang="zh-CN" altLang="en-US" sz="2000" b="1" dirty="0">
              <a:solidFill>
                <a:schemeClr val="bg1"/>
              </a:solidFill>
            </a:endParaRPr>
          </a:p>
        </p:txBody>
      </p:sp>
      <p:sp>
        <p:nvSpPr>
          <p:cNvPr id="53" name="文本框 52">
            <a:extLst>
              <a:ext uri="{FF2B5EF4-FFF2-40B4-BE49-F238E27FC236}">
                <a16:creationId xmlns:a16="http://schemas.microsoft.com/office/drawing/2014/main" id="{4A8A033B-5A7D-4B59-B9AA-5C5FE417A6FA}"/>
              </a:ext>
            </a:extLst>
          </p:cNvPr>
          <p:cNvSpPr txBox="1"/>
          <p:nvPr/>
        </p:nvSpPr>
        <p:spPr>
          <a:xfrm>
            <a:off x="7120106" y="2273137"/>
            <a:ext cx="648000" cy="562630"/>
          </a:xfrm>
          <a:prstGeom prst="round2DiagRect">
            <a:avLst>
              <a:gd name="adj1" fmla="val 50000"/>
              <a:gd name="adj2" fmla="val 0"/>
            </a:avLst>
          </a:prstGeom>
          <a:noFill/>
          <a:ln>
            <a:solidFill>
              <a:schemeClr val="bg1"/>
            </a:solidFill>
          </a:ln>
        </p:spPr>
        <p:txBody>
          <a:bodyPr wrap="square" rtlCol="0">
            <a:noAutofit/>
          </a:bodyPr>
          <a:lstStyle/>
          <a:p>
            <a:r>
              <a:rPr lang="en-US" altLang="zh-CN" sz="2000" b="1" dirty="0">
                <a:solidFill>
                  <a:schemeClr val="bg1"/>
                </a:solidFill>
              </a:rPr>
              <a:t>03</a:t>
            </a:r>
            <a:endParaRPr lang="zh-CN" altLang="en-US" sz="2000" b="1" dirty="0">
              <a:solidFill>
                <a:schemeClr val="bg1"/>
              </a:solidFill>
            </a:endParaRPr>
          </a:p>
        </p:txBody>
      </p:sp>
      <p:sp>
        <p:nvSpPr>
          <p:cNvPr id="54" name="文本框 53">
            <a:extLst>
              <a:ext uri="{FF2B5EF4-FFF2-40B4-BE49-F238E27FC236}">
                <a16:creationId xmlns:a16="http://schemas.microsoft.com/office/drawing/2014/main" id="{BCE4A2C4-0F0E-44BB-B509-D8D465A2F611}"/>
              </a:ext>
            </a:extLst>
          </p:cNvPr>
          <p:cNvSpPr txBox="1"/>
          <p:nvPr/>
        </p:nvSpPr>
        <p:spPr>
          <a:xfrm>
            <a:off x="9819500" y="2273137"/>
            <a:ext cx="648000" cy="562630"/>
          </a:xfrm>
          <a:prstGeom prst="round2DiagRect">
            <a:avLst>
              <a:gd name="adj1" fmla="val 50000"/>
              <a:gd name="adj2" fmla="val 0"/>
            </a:avLst>
          </a:prstGeom>
          <a:noFill/>
          <a:ln>
            <a:solidFill>
              <a:schemeClr val="bg1"/>
            </a:solidFill>
          </a:ln>
        </p:spPr>
        <p:txBody>
          <a:bodyPr wrap="square" rtlCol="0">
            <a:noAutofit/>
          </a:bodyPr>
          <a:lstStyle/>
          <a:p>
            <a:r>
              <a:rPr lang="en-US" altLang="zh-CN" sz="2000" b="1" dirty="0">
                <a:solidFill>
                  <a:schemeClr val="bg1"/>
                </a:solidFill>
              </a:rPr>
              <a:t>04</a:t>
            </a:r>
            <a:endParaRPr lang="zh-CN" altLang="en-US" sz="2000" b="1" dirty="0">
              <a:solidFill>
                <a:schemeClr val="bg1"/>
              </a:solidFill>
            </a:endParaRPr>
          </a:p>
        </p:txBody>
      </p:sp>
      <p:sp>
        <p:nvSpPr>
          <p:cNvPr id="55" name="矩形 54">
            <a:extLst>
              <a:ext uri="{FF2B5EF4-FFF2-40B4-BE49-F238E27FC236}">
                <a16:creationId xmlns:a16="http://schemas.microsoft.com/office/drawing/2014/main" id="{49C5DA87-4EAE-40AD-942A-B13C3AC0F0C0}"/>
              </a:ext>
            </a:extLst>
          </p:cNvPr>
          <p:cNvSpPr/>
          <p:nvPr/>
        </p:nvSpPr>
        <p:spPr>
          <a:xfrm>
            <a:off x="3552624" y="3028104"/>
            <a:ext cx="2347409" cy="2973388"/>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华中科技大学，简称华中大，位于湖北省武汉市，是中华人民共和国教育部直属的综合性研究型全国重点大学入选国家级大学生创新创业训练计划。</a:t>
            </a:r>
            <a:endParaRPr lang="en-US" altLang="zh-CN" dirty="0">
              <a:solidFill>
                <a:schemeClr val="bg1"/>
              </a:solidFill>
              <a:latin typeface="+mn-ea"/>
            </a:endParaRPr>
          </a:p>
        </p:txBody>
      </p:sp>
      <p:sp>
        <p:nvSpPr>
          <p:cNvPr id="56" name="矩形 55">
            <a:extLst>
              <a:ext uri="{FF2B5EF4-FFF2-40B4-BE49-F238E27FC236}">
                <a16:creationId xmlns:a16="http://schemas.microsoft.com/office/drawing/2014/main" id="{0539ADB8-3912-470B-8727-E16FFD379368}"/>
              </a:ext>
            </a:extLst>
          </p:cNvPr>
          <p:cNvSpPr/>
          <p:nvPr/>
        </p:nvSpPr>
        <p:spPr>
          <a:xfrm>
            <a:off x="6261209" y="3028104"/>
            <a:ext cx="2347409" cy="2973388"/>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华中科技大学，简称华中大，位于湖北省武汉市，是中华人民共和国教育部直属的综合性研究型全国重点大学入选国家级大学生创新创业训练计划。</a:t>
            </a:r>
            <a:endParaRPr lang="en-US" altLang="zh-CN" dirty="0">
              <a:solidFill>
                <a:schemeClr val="bg1"/>
              </a:solidFill>
              <a:latin typeface="+mn-ea"/>
            </a:endParaRPr>
          </a:p>
        </p:txBody>
      </p:sp>
      <p:sp>
        <p:nvSpPr>
          <p:cNvPr id="57" name="矩形 56">
            <a:extLst>
              <a:ext uri="{FF2B5EF4-FFF2-40B4-BE49-F238E27FC236}">
                <a16:creationId xmlns:a16="http://schemas.microsoft.com/office/drawing/2014/main" id="{1D4E59E7-3414-4249-8BB7-370AA80B8E63}"/>
              </a:ext>
            </a:extLst>
          </p:cNvPr>
          <p:cNvSpPr/>
          <p:nvPr/>
        </p:nvSpPr>
        <p:spPr>
          <a:xfrm>
            <a:off x="8969795" y="3028104"/>
            <a:ext cx="2347409" cy="2973388"/>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华中科技大学，简称华中大，位于湖北省武汉市，是中华人民共和国教育部直属的综合性研究型全国重点大学入选国家级大学生创新创业训练计划。</a:t>
            </a:r>
            <a:endParaRPr lang="en-US" altLang="zh-CN" dirty="0">
              <a:solidFill>
                <a:schemeClr val="bg1"/>
              </a:solidFill>
              <a:latin typeface="+mn-ea"/>
            </a:endParaRPr>
          </a:p>
        </p:txBody>
      </p:sp>
    </p:spTree>
    <p:extLst>
      <p:ext uri="{BB962C8B-B14F-4D97-AF65-F5344CB8AC3E}">
        <p14:creationId xmlns:p14="http://schemas.microsoft.com/office/powerpoint/2010/main" val="83489668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5376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a:t>
            </a:r>
            <a:endParaRPr kumimoji="1" lang="en" altLang="zh-CN" dirty="0"/>
          </a:p>
          <a:p>
            <a:r>
              <a:rPr kumimoji="1" lang="zh-CN" altLang="en-US" dirty="0"/>
              <a:t>英文 </a:t>
            </a:r>
            <a:r>
              <a:rPr kumimoji="1" lang="en" altLang="zh-CN" dirty="0" err="1"/>
              <a:t>Arail</a:t>
            </a:r>
            <a:endParaRPr kumimoji="1" lang="en"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p>
          <a:p>
            <a:r>
              <a:rPr kumimoji="1" lang="en-US" altLang="zh-CN" dirty="0" err="1"/>
              <a:t>pexels</a:t>
            </a:r>
            <a:endParaRPr kumimoji="1" lang="en" altLang="zh-CN" dirty="0"/>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刺猬先生</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F92DFB87-7C11-480D-8EA5-DC5D35397E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3993" y="1123128"/>
            <a:ext cx="7954302" cy="4997836"/>
          </a:xfrm>
          <a:prstGeom prst="rect">
            <a:avLst/>
          </a:prstGeom>
        </p:spPr>
      </p:pic>
      <p:sp>
        <p:nvSpPr>
          <p:cNvPr id="3" name="矩形 2">
            <a:extLst>
              <a:ext uri="{FF2B5EF4-FFF2-40B4-BE49-F238E27FC236}">
                <a16:creationId xmlns:a16="http://schemas.microsoft.com/office/drawing/2014/main" id="{2A0A7A7A-8CA7-4A88-90CA-3DB3CEAF0AEB}"/>
              </a:ext>
            </a:extLst>
          </p:cNvPr>
          <p:cNvSpPr/>
          <p:nvPr/>
        </p:nvSpPr>
        <p:spPr>
          <a:xfrm>
            <a:off x="660400" y="1130300"/>
            <a:ext cx="3095625" cy="5003800"/>
          </a:xfrm>
          <a:prstGeom prst="rect">
            <a:avLst/>
          </a:prstGeom>
          <a:gradFill flip="none" rotWithShape="1">
            <a:gsLst>
              <a:gs pos="46000">
                <a:schemeClr val="accent1"/>
              </a:gs>
              <a:gs pos="0">
                <a:schemeClr val="accent1"/>
              </a:gs>
              <a:gs pos="100000">
                <a:schemeClr val="accent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 name="矩形 3">
            <a:extLst>
              <a:ext uri="{FF2B5EF4-FFF2-40B4-BE49-F238E27FC236}">
                <a16:creationId xmlns:a16="http://schemas.microsoft.com/office/drawing/2014/main" id="{B3C9318A-FE24-44BF-8F56-893286F993B6}"/>
              </a:ext>
            </a:extLst>
          </p:cNvPr>
          <p:cNvSpPr/>
          <p:nvPr/>
        </p:nvSpPr>
        <p:spPr>
          <a:xfrm flipH="1">
            <a:off x="8423275" y="1130300"/>
            <a:ext cx="3095625" cy="5003800"/>
          </a:xfrm>
          <a:prstGeom prst="rect">
            <a:avLst/>
          </a:prstGeom>
          <a:gradFill flip="none" rotWithShape="1">
            <a:gsLst>
              <a:gs pos="46000">
                <a:schemeClr val="accent1"/>
              </a:gs>
              <a:gs pos="0">
                <a:schemeClr val="accent1"/>
              </a:gs>
              <a:gs pos="100000">
                <a:schemeClr val="accent1">
                  <a:lumMod val="85000"/>
                  <a:lumOff val="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 name="矩形 4">
            <a:extLst>
              <a:ext uri="{FF2B5EF4-FFF2-40B4-BE49-F238E27FC236}">
                <a16:creationId xmlns:a16="http://schemas.microsoft.com/office/drawing/2014/main" id="{DF4A4488-1724-43A9-8AA3-007CDD451B48}"/>
              </a:ext>
            </a:extLst>
          </p:cNvPr>
          <p:cNvSpPr/>
          <p:nvPr/>
        </p:nvSpPr>
        <p:spPr>
          <a:xfrm>
            <a:off x="658813" y="1117164"/>
            <a:ext cx="10858500" cy="50038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a:extLst>
              <a:ext uri="{FF2B5EF4-FFF2-40B4-BE49-F238E27FC236}">
                <a16:creationId xmlns:a16="http://schemas.microsoft.com/office/drawing/2014/main" id="{F58FE1E6-A355-4B71-9759-C43AAC87ECDF}"/>
              </a:ext>
            </a:extLst>
          </p:cNvPr>
          <p:cNvGrpSpPr/>
          <p:nvPr/>
        </p:nvGrpSpPr>
        <p:grpSpPr>
          <a:xfrm>
            <a:off x="1986978" y="2425190"/>
            <a:ext cx="1255509" cy="769441"/>
            <a:chOff x="1986978" y="2425190"/>
            <a:chExt cx="1255509" cy="769441"/>
          </a:xfrm>
        </p:grpSpPr>
        <p:sp>
          <p:nvSpPr>
            <p:cNvPr id="9" name="矩形 8">
              <a:extLst>
                <a:ext uri="{FF2B5EF4-FFF2-40B4-BE49-F238E27FC236}">
                  <a16:creationId xmlns:a16="http://schemas.microsoft.com/office/drawing/2014/main" id="{C1FF2046-8802-43AF-8BAB-9CA37D38AA45}"/>
                </a:ext>
              </a:extLst>
            </p:cNvPr>
            <p:cNvSpPr/>
            <p:nvPr/>
          </p:nvSpPr>
          <p:spPr>
            <a:xfrm>
              <a:off x="1986978" y="2425190"/>
              <a:ext cx="1255509" cy="7694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 name="文本框 9">
              <a:extLst>
                <a:ext uri="{FF2B5EF4-FFF2-40B4-BE49-F238E27FC236}">
                  <a16:creationId xmlns:a16="http://schemas.microsoft.com/office/drawing/2014/main" id="{9E998E1F-2B89-4130-AB67-5DADCFC606D9}"/>
                </a:ext>
              </a:extLst>
            </p:cNvPr>
            <p:cNvSpPr txBox="1"/>
            <p:nvPr/>
          </p:nvSpPr>
          <p:spPr>
            <a:xfrm>
              <a:off x="2208212" y="2425190"/>
              <a:ext cx="813043" cy="769441"/>
            </a:xfrm>
            <a:prstGeom prst="rect">
              <a:avLst/>
            </a:prstGeom>
            <a:noFill/>
          </p:spPr>
          <p:txBody>
            <a:bodyPr wrap="square" rtlCol="0">
              <a:noAutofit/>
            </a:bodyPr>
            <a:lstStyle/>
            <a:p>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18" name="文本框 17">
            <a:extLst>
              <a:ext uri="{FF2B5EF4-FFF2-40B4-BE49-F238E27FC236}">
                <a16:creationId xmlns:a16="http://schemas.microsoft.com/office/drawing/2014/main" id="{0FB56290-A59E-4C51-847F-76EB9C50DA03}"/>
              </a:ext>
            </a:extLst>
          </p:cNvPr>
          <p:cNvSpPr txBox="1"/>
          <p:nvPr/>
        </p:nvSpPr>
        <p:spPr>
          <a:xfrm>
            <a:off x="4998295" y="1130300"/>
            <a:ext cx="1891010" cy="455949"/>
          </a:xfrm>
          <a:custGeom>
            <a:avLst/>
            <a:gdLst/>
            <a:ahLst/>
            <a:cxnLst/>
            <a:rect l="l" t="t" r="r" b="b"/>
            <a:pathLst>
              <a:path w="1891010" h="455949">
                <a:moveTo>
                  <a:pt x="126801" y="168413"/>
                </a:moveTo>
                <a:lnTo>
                  <a:pt x="126801" y="271998"/>
                </a:lnTo>
                <a:lnTo>
                  <a:pt x="576857" y="271998"/>
                </a:lnTo>
                <a:lnTo>
                  <a:pt x="576857" y="168413"/>
                </a:lnTo>
                <a:close/>
                <a:moveTo>
                  <a:pt x="1510605" y="34468"/>
                </a:moveTo>
                <a:lnTo>
                  <a:pt x="1510605" y="71080"/>
                </a:lnTo>
                <a:cubicBezTo>
                  <a:pt x="1533227" y="103227"/>
                  <a:pt x="1559123" y="132099"/>
                  <a:pt x="1588293" y="157698"/>
                </a:cubicBezTo>
                <a:cubicBezTo>
                  <a:pt x="1638300" y="123170"/>
                  <a:pt x="1688306" y="82093"/>
                  <a:pt x="1738312" y="34468"/>
                </a:cubicBezTo>
                <a:close/>
                <a:moveTo>
                  <a:pt x="1168598" y="34468"/>
                </a:moveTo>
                <a:cubicBezTo>
                  <a:pt x="1204912" y="61257"/>
                  <a:pt x="1244500" y="92213"/>
                  <a:pt x="1287363" y="127337"/>
                </a:cubicBezTo>
                <a:lnTo>
                  <a:pt x="1214139" y="206811"/>
                </a:lnTo>
                <a:cubicBezTo>
                  <a:pt x="1275457" y="178236"/>
                  <a:pt x="1333500" y="149066"/>
                  <a:pt x="1388268" y="119300"/>
                </a:cubicBezTo>
                <a:lnTo>
                  <a:pt x="1388268" y="34468"/>
                </a:lnTo>
                <a:close/>
                <a:moveTo>
                  <a:pt x="1006971" y="0"/>
                </a:moveTo>
                <a:lnTo>
                  <a:pt x="1889224" y="0"/>
                </a:lnTo>
                <a:lnTo>
                  <a:pt x="1889224" y="34468"/>
                </a:lnTo>
                <a:lnTo>
                  <a:pt x="1748135" y="34468"/>
                </a:lnTo>
                <a:lnTo>
                  <a:pt x="1831181" y="121086"/>
                </a:lnTo>
                <a:cubicBezTo>
                  <a:pt x="1778198" y="156209"/>
                  <a:pt x="1727894" y="190738"/>
                  <a:pt x="1680269" y="224670"/>
                </a:cubicBezTo>
                <a:cubicBezTo>
                  <a:pt x="1740991" y="260389"/>
                  <a:pt x="1811238" y="288071"/>
                  <a:pt x="1891010" y="307716"/>
                </a:cubicBezTo>
                <a:cubicBezTo>
                  <a:pt x="1855291" y="355341"/>
                  <a:pt x="1828800" y="392548"/>
                  <a:pt x="1811535" y="419338"/>
                </a:cubicBezTo>
                <a:cubicBezTo>
                  <a:pt x="1691878" y="376475"/>
                  <a:pt x="1591568" y="308312"/>
                  <a:pt x="1510605" y="214848"/>
                </a:cubicBezTo>
                <a:lnTo>
                  <a:pt x="1510605" y="312181"/>
                </a:lnTo>
                <a:cubicBezTo>
                  <a:pt x="1510605" y="401478"/>
                  <a:pt x="1473398" y="447913"/>
                  <a:pt x="1398984" y="451484"/>
                </a:cubicBezTo>
                <a:cubicBezTo>
                  <a:pt x="1363265" y="453866"/>
                  <a:pt x="1318617" y="455354"/>
                  <a:pt x="1265039" y="455949"/>
                </a:cubicBezTo>
                <a:cubicBezTo>
                  <a:pt x="1256109" y="411301"/>
                  <a:pt x="1247179" y="373201"/>
                  <a:pt x="1238250" y="341649"/>
                </a:cubicBezTo>
                <a:cubicBezTo>
                  <a:pt x="1279921" y="344626"/>
                  <a:pt x="1312068" y="345816"/>
                  <a:pt x="1334690" y="345221"/>
                </a:cubicBezTo>
                <a:cubicBezTo>
                  <a:pt x="1370409" y="345221"/>
                  <a:pt x="1388268" y="326171"/>
                  <a:pt x="1388268" y="288071"/>
                </a:cubicBezTo>
                <a:lnTo>
                  <a:pt x="1388268" y="242530"/>
                </a:lnTo>
                <a:cubicBezTo>
                  <a:pt x="1253728" y="312181"/>
                  <a:pt x="1145083" y="370820"/>
                  <a:pt x="1062335" y="418445"/>
                </a:cubicBezTo>
                <a:lnTo>
                  <a:pt x="1003399" y="300573"/>
                </a:lnTo>
                <a:cubicBezTo>
                  <a:pt x="1074836" y="270807"/>
                  <a:pt x="1142702" y="240744"/>
                  <a:pt x="1206996" y="210383"/>
                </a:cubicBezTo>
                <a:cubicBezTo>
                  <a:pt x="1158180" y="163948"/>
                  <a:pt x="1112936" y="124956"/>
                  <a:pt x="1071264" y="93404"/>
                </a:cubicBezTo>
                <a:lnTo>
                  <a:pt x="1122164" y="34468"/>
                </a:lnTo>
                <a:lnTo>
                  <a:pt x="1006971" y="34468"/>
                </a:lnTo>
                <a:close/>
                <a:moveTo>
                  <a:pt x="0" y="0"/>
                </a:moveTo>
                <a:lnTo>
                  <a:pt x="126801" y="0"/>
                </a:lnTo>
                <a:lnTo>
                  <a:pt x="126801" y="54113"/>
                </a:lnTo>
                <a:lnTo>
                  <a:pt x="576857" y="54113"/>
                </a:lnTo>
                <a:lnTo>
                  <a:pt x="576857" y="0"/>
                </a:lnTo>
                <a:lnTo>
                  <a:pt x="703659" y="0"/>
                </a:lnTo>
                <a:lnTo>
                  <a:pt x="703659" y="450591"/>
                </a:lnTo>
                <a:lnTo>
                  <a:pt x="576857" y="450591"/>
                </a:lnTo>
                <a:lnTo>
                  <a:pt x="576857" y="389870"/>
                </a:lnTo>
                <a:lnTo>
                  <a:pt x="126801" y="389870"/>
                </a:lnTo>
                <a:lnTo>
                  <a:pt x="126801" y="450591"/>
                </a:lnTo>
                <a:lnTo>
                  <a:pt x="0" y="450591"/>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dist"/>
            <a:endParaRPr lang="zh-CN" altLang="en-US" sz="7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文本框 18">
            <a:extLst>
              <a:ext uri="{FF2B5EF4-FFF2-40B4-BE49-F238E27FC236}">
                <a16:creationId xmlns:a16="http://schemas.microsoft.com/office/drawing/2014/main" id="{104AF614-F3C6-4980-A9A0-D67D5AE788ED}"/>
              </a:ext>
            </a:extLst>
          </p:cNvPr>
          <p:cNvSpPr txBox="1"/>
          <p:nvPr/>
        </p:nvSpPr>
        <p:spPr>
          <a:xfrm>
            <a:off x="4888519" y="1576895"/>
            <a:ext cx="2078337" cy="400110"/>
          </a:xfrm>
          <a:prstGeom prst="rect">
            <a:avLst/>
          </a:prstGeom>
          <a:noFill/>
        </p:spPr>
        <p:txBody>
          <a:bodyPr wrap="square" rtlCol="0">
            <a:noAutofit/>
          </a:bodyPr>
          <a:lstStyle/>
          <a:p>
            <a:pPr algn="dist"/>
            <a:r>
              <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文本框 19">
            <a:extLst>
              <a:ext uri="{FF2B5EF4-FFF2-40B4-BE49-F238E27FC236}">
                <a16:creationId xmlns:a16="http://schemas.microsoft.com/office/drawing/2014/main" id="{D1A720A0-9097-4487-8935-13D8F90E8DF1}"/>
              </a:ext>
            </a:extLst>
          </p:cNvPr>
          <p:cNvSpPr txBox="1"/>
          <p:nvPr/>
        </p:nvSpPr>
        <p:spPr>
          <a:xfrm>
            <a:off x="4998295" y="737036"/>
            <a:ext cx="1889224" cy="393264"/>
          </a:xfrm>
          <a:custGeom>
            <a:avLst/>
            <a:gdLst/>
            <a:ahLst/>
            <a:cxnLst/>
            <a:rect l="l" t="t" r="r" b="b"/>
            <a:pathLst>
              <a:path w="1889224" h="393264">
                <a:moveTo>
                  <a:pt x="126801" y="136624"/>
                </a:moveTo>
                <a:lnTo>
                  <a:pt x="126801" y="234851"/>
                </a:lnTo>
                <a:lnTo>
                  <a:pt x="576857" y="234851"/>
                </a:lnTo>
                <a:lnTo>
                  <a:pt x="576857" y="136624"/>
                </a:lnTo>
                <a:close/>
                <a:moveTo>
                  <a:pt x="0" y="18752"/>
                </a:moveTo>
                <a:lnTo>
                  <a:pt x="703659" y="18752"/>
                </a:lnTo>
                <a:lnTo>
                  <a:pt x="703659" y="393264"/>
                </a:lnTo>
                <a:lnTo>
                  <a:pt x="576857" y="393264"/>
                </a:lnTo>
                <a:lnTo>
                  <a:pt x="576857" y="349151"/>
                </a:lnTo>
                <a:lnTo>
                  <a:pt x="126801" y="349151"/>
                </a:lnTo>
                <a:lnTo>
                  <a:pt x="126801" y="393264"/>
                </a:lnTo>
                <a:lnTo>
                  <a:pt x="0" y="393264"/>
                </a:lnTo>
                <a:close/>
                <a:moveTo>
                  <a:pt x="1081087" y="0"/>
                </a:moveTo>
                <a:lnTo>
                  <a:pt x="1765101" y="0"/>
                </a:lnTo>
                <a:lnTo>
                  <a:pt x="1765101" y="323255"/>
                </a:lnTo>
                <a:lnTo>
                  <a:pt x="1889224" y="323255"/>
                </a:lnTo>
                <a:lnTo>
                  <a:pt x="1889224" y="393264"/>
                </a:lnTo>
                <a:lnTo>
                  <a:pt x="1006970" y="393264"/>
                </a:lnTo>
                <a:lnTo>
                  <a:pt x="1006970" y="323255"/>
                </a:lnTo>
                <a:lnTo>
                  <a:pt x="1642764" y="323255"/>
                </a:lnTo>
                <a:lnTo>
                  <a:pt x="1642764" y="263426"/>
                </a:lnTo>
                <a:lnTo>
                  <a:pt x="1112341" y="263426"/>
                </a:lnTo>
                <a:lnTo>
                  <a:pt x="1112341" y="164306"/>
                </a:lnTo>
                <a:lnTo>
                  <a:pt x="1642764" y="164306"/>
                </a:lnTo>
                <a:lnTo>
                  <a:pt x="1642764" y="104477"/>
                </a:lnTo>
                <a:lnTo>
                  <a:pt x="1081087" y="104477"/>
                </a:lnTo>
                <a:close/>
              </a:path>
            </a:pathLst>
          </a:custGeom>
          <a:solidFill>
            <a:schemeClr val="accent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dist"/>
            <a:endParaRPr lang="zh-CN" altLang="en-US" sz="7200" b="1"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 name="组合 5">
            <a:extLst>
              <a:ext uri="{FF2B5EF4-FFF2-40B4-BE49-F238E27FC236}">
                <a16:creationId xmlns:a16="http://schemas.microsoft.com/office/drawing/2014/main" id="{6A949E21-0F17-4DDD-A979-52BB6934AEA0}"/>
              </a:ext>
            </a:extLst>
          </p:cNvPr>
          <p:cNvGrpSpPr/>
          <p:nvPr/>
        </p:nvGrpSpPr>
        <p:grpSpPr>
          <a:xfrm>
            <a:off x="1986978" y="4225855"/>
            <a:ext cx="1255509" cy="769441"/>
            <a:chOff x="1986978" y="4225855"/>
            <a:chExt cx="1255509" cy="769441"/>
          </a:xfrm>
        </p:grpSpPr>
        <p:sp>
          <p:nvSpPr>
            <p:cNvPr id="13" name="文本框 12">
              <a:extLst>
                <a:ext uri="{FF2B5EF4-FFF2-40B4-BE49-F238E27FC236}">
                  <a16:creationId xmlns:a16="http://schemas.microsoft.com/office/drawing/2014/main" id="{87F933EE-9E3C-4DB2-AEF4-3097BCE46B68}"/>
                </a:ext>
              </a:extLst>
            </p:cNvPr>
            <p:cNvSpPr txBox="1"/>
            <p:nvPr/>
          </p:nvSpPr>
          <p:spPr>
            <a:xfrm>
              <a:off x="2208212" y="4225855"/>
              <a:ext cx="813043" cy="769441"/>
            </a:xfrm>
            <a:prstGeom prst="rect">
              <a:avLst/>
            </a:prstGeom>
            <a:noFill/>
          </p:spPr>
          <p:txBody>
            <a:bodyPr wrap="square" rtlCol="0">
              <a:noAutofit/>
            </a:bodyPr>
            <a:lstStyle/>
            <a:p>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矩形 20">
              <a:extLst>
                <a:ext uri="{FF2B5EF4-FFF2-40B4-BE49-F238E27FC236}">
                  <a16:creationId xmlns:a16="http://schemas.microsoft.com/office/drawing/2014/main" id="{0BD4BBF0-B991-47D7-B1C4-2DA61A427109}"/>
                </a:ext>
              </a:extLst>
            </p:cNvPr>
            <p:cNvSpPr/>
            <p:nvPr/>
          </p:nvSpPr>
          <p:spPr>
            <a:xfrm>
              <a:off x="1986978" y="4225855"/>
              <a:ext cx="1255509" cy="7694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4" name="组合 13">
            <a:extLst>
              <a:ext uri="{FF2B5EF4-FFF2-40B4-BE49-F238E27FC236}">
                <a16:creationId xmlns:a16="http://schemas.microsoft.com/office/drawing/2014/main" id="{867B7A37-FBCD-4B73-9C92-6468D9EC86B4}"/>
              </a:ext>
            </a:extLst>
          </p:cNvPr>
          <p:cNvGrpSpPr/>
          <p:nvPr/>
        </p:nvGrpSpPr>
        <p:grpSpPr>
          <a:xfrm>
            <a:off x="6115783" y="4225855"/>
            <a:ext cx="1255509" cy="769441"/>
            <a:chOff x="6115783" y="4225855"/>
            <a:chExt cx="1255509" cy="769441"/>
          </a:xfrm>
        </p:grpSpPr>
        <p:sp>
          <p:nvSpPr>
            <p:cNvPr id="7" name="文本框 6">
              <a:extLst>
                <a:ext uri="{FF2B5EF4-FFF2-40B4-BE49-F238E27FC236}">
                  <a16:creationId xmlns:a16="http://schemas.microsoft.com/office/drawing/2014/main" id="{9C926891-425B-4500-930A-CDE3A893E1A5}"/>
                </a:ext>
              </a:extLst>
            </p:cNvPr>
            <p:cNvSpPr txBox="1"/>
            <p:nvPr/>
          </p:nvSpPr>
          <p:spPr>
            <a:xfrm>
              <a:off x="6311195" y="4225855"/>
              <a:ext cx="813043" cy="769441"/>
            </a:xfrm>
            <a:prstGeom prst="rect">
              <a:avLst/>
            </a:prstGeom>
            <a:noFill/>
          </p:spPr>
          <p:txBody>
            <a:bodyPr wrap="none" rtlCol="0">
              <a:noAutofit/>
            </a:bodyPr>
            <a:lstStyle/>
            <a:p>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矩形 21">
              <a:extLst>
                <a:ext uri="{FF2B5EF4-FFF2-40B4-BE49-F238E27FC236}">
                  <a16:creationId xmlns:a16="http://schemas.microsoft.com/office/drawing/2014/main" id="{A7C29D2E-3B0F-4A94-B3BF-09BBFB715CC7}"/>
                </a:ext>
              </a:extLst>
            </p:cNvPr>
            <p:cNvSpPr/>
            <p:nvPr/>
          </p:nvSpPr>
          <p:spPr>
            <a:xfrm>
              <a:off x="6115783" y="4225855"/>
              <a:ext cx="1255509" cy="7694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 name="组合 7">
            <a:extLst>
              <a:ext uri="{FF2B5EF4-FFF2-40B4-BE49-F238E27FC236}">
                <a16:creationId xmlns:a16="http://schemas.microsoft.com/office/drawing/2014/main" id="{A2ED340D-A234-4007-8FE5-7CF42B3C50F8}"/>
              </a:ext>
            </a:extLst>
          </p:cNvPr>
          <p:cNvGrpSpPr/>
          <p:nvPr/>
        </p:nvGrpSpPr>
        <p:grpSpPr>
          <a:xfrm>
            <a:off x="6115783" y="2425190"/>
            <a:ext cx="1255509" cy="769441"/>
            <a:chOff x="6115783" y="2425190"/>
            <a:chExt cx="1255509" cy="769441"/>
          </a:xfrm>
        </p:grpSpPr>
        <p:sp>
          <p:nvSpPr>
            <p:cNvPr id="16" name="文本框 15">
              <a:extLst>
                <a:ext uri="{FF2B5EF4-FFF2-40B4-BE49-F238E27FC236}">
                  <a16:creationId xmlns:a16="http://schemas.microsoft.com/office/drawing/2014/main" id="{5C8ACDF0-C645-4768-B9DB-37F52BD13B2A}"/>
                </a:ext>
              </a:extLst>
            </p:cNvPr>
            <p:cNvSpPr txBox="1"/>
            <p:nvPr/>
          </p:nvSpPr>
          <p:spPr>
            <a:xfrm>
              <a:off x="6311195" y="2425190"/>
              <a:ext cx="813043" cy="769441"/>
            </a:xfrm>
            <a:prstGeom prst="rect">
              <a:avLst/>
            </a:prstGeom>
            <a:noFill/>
          </p:spPr>
          <p:txBody>
            <a:bodyPr wrap="none" rtlCol="0">
              <a:noAutofit/>
            </a:bodyPr>
            <a:lstStyle/>
            <a:p>
              <a:r>
                <a:rPr lang="en-US" altLang="zh-CN" sz="44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zh-CN" altLang="en-US" sz="44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a:extLst>
                <a:ext uri="{FF2B5EF4-FFF2-40B4-BE49-F238E27FC236}">
                  <a16:creationId xmlns:a16="http://schemas.microsoft.com/office/drawing/2014/main" id="{EF6445B4-7C38-4B05-96E5-E4B551D6EBF2}"/>
                </a:ext>
              </a:extLst>
            </p:cNvPr>
            <p:cNvSpPr/>
            <p:nvPr/>
          </p:nvSpPr>
          <p:spPr>
            <a:xfrm>
              <a:off x="6115783" y="2425190"/>
              <a:ext cx="1255509" cy="7694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3" name="矩形 32">
            <a:extLst>
              <a:ext uri="{FF2B5EF4-FFF2-40B4-BE49-F238E27FC236}">
                <a16:creationId xmlns:a16="http://schemas.microsoft.com/office/drawing/2014/main" id="{10846726-9811-4B7B-A4DA-400A2170A6FA}"/>
              </a:ext>
            </a:extLst>
          </p:cNvPr>
          <p:cNvSpPr/>
          <p:nvPr/>
        </p:nvSpPr>
        <p:spPr>
          <a:xfrm>
            <a:off x="315686" y="368300"/>
            <a:ext cx="11560628" cy="6248400"/>
          </a:xfrm>
          <a:prstGeom prst="rect">
            <a:avLst/>
          </a:prstGeom>
          <a:noFill/>
          <a:ln w="88900">
            <a:gradFill flip="none" rotWithShape="1">
              <a:gsLst>
                <a:gs pos="0">
                  <a:schemeClr val="accent1">
                    <a:lumMod val="60000"/>
                    <a:lumOff val="40000"/>
                  </a:schemeClr>
                </a:gs>
                <a:gs pos="100000">
                  <a:schemeClr val="accent1"/>
                </a:gs>
              </a:gsLst>
              <a:path path="shape">
                <a:fillToRect l="50000" t="50000" r="50000" b="50000"/>
              </a:path>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24" name="组合 23">
            <a:extLst>
              <a:ext uri="{FF2B5EF4-FFF2-40B4-BE49-F238E27FC236}">
                <a16:creationId xmlns:a16="http://schemas.microsoft.com/office/drawing/2014/main" id="{A4010DAD-F78B-4E30-9FED-C3CD054C5D4A}"/>
              </a:ext>
            </a:extLst>
          </p:cNvPr>
          <p:cNvGrpSpPr/>
          <p:nvPr/>
        </p:nvGrpSpPr>
        <p:grpSpPr>
          <a:xfrm>
            <a:off x="3409180" y="2498547"/>
            <a:ext cx="1654620" cy="696084"/>
            <a:chOff x="781199" y="5056716"/>
            <a:chExt cx="1654620" cy="696084"/>
          </a:xfrm>
        </p:grpSpPr>
        <p:sp>
          <p:nvSpPr>
            <p:cNvPr id="26" name="矩形 25">
              <a:extLst>
                <a:ext uri="{FF2B5EF4-FFF2-40B4-BE49-F238E27FC236}">
                  <a16:creationId xmlns:a16="http://schemas.microsoft.com/office/drawing/2014/main" id="{362DF44E-81D3-462F-B135-A5E3D912FF5A}"/>
                </a:ext>
              </a:extLst>
            </p:cNvPr>
            <p:cNvSpPr/>
            <p:nvPr/>
          </p:nvSpPr>
          <p:spPr>
            <a:xfrm>
              <a:off x="781199" y="5056716"/>
              <a:ext cx="902811" cy="523220"/>
            </a:xfrm>
            <a:prstGeom prst="rect">
              <a:avLst/>
            </a:prstGeom>
          </p:spPr>
          <p:txBody>
            <a:bodyPr wrap="none">
              <a:noAutofit/>
            </a:bodyPr>
            <a:lstStyle/>
            <a:p>
              <a:r>
                <a:rPr lang="zh-CN" altLang="en-US" sz="2800" b="1" dirty="0">
                  <a:solidFill>
                    <a:schemeClr val="bg1"/>
                  </a:solidFill>
                  <a:latin typeface="+mn-ea"/>
                </a:rPr>
                <a:t>绪论</a:t>
              </a:r>
            </a:p>
          </p:txBody>
        </p:sp>
        <p:sp>
          <p:nvSpPr>
            <p:cNvPr id="27" name="矩形 26">
              <a:extLst>
                <a:ext uri="{FF2B5EF4-FFF2-40B4-BE49-F238E27FC236}">
                  <a16:creationId xmlns:a16="http://schemas.microsoft.com/office/drawing/2014/main" id="{5B6F37FD-030E-4B92-BDD8-4097403D72BC}"/>
                </a:ext>
              </a:extLst>
            </p:cNvPr>
            <p:cNvSpPr/>
            <p:nvPr/>
          </p:nvSpPr>
          <p:spPr>
            <a:xfrm>
              <a:off x="781199" y="5414246"/>
              <a:ext cx="1654620" cy="338554"/>
            </a:xfrm>
            <a:prstGeom prst="rect">
              <a:avLst/>
            </a:prstGeom>
          </p:spPr>
          <p:txBody>
            <a:bodyPr wrap="none">
              <a:noAutofit/>
            </a:bodyPr>
            <a:lstStyle/>
            <a:p>
              <a:r>
                <a:rPr lang="en-US" altLang="zh-CN" sz="1600" dirty="0">
                  <a:solidFill>
                    <a:schemeClr val="bg1">
                      <a:lumMod val="75000"/>
                    </a:schemeClr>
                  </a:solidFill>
                </a:rPr>
                <a:t>The introduction</a:t>
              </a:r>
              <a:endParaRPr lang="zh-CN" altLang="en-US" sz="1600" dirty="0">
                <a:solidFill>
                  <a:schemeClr val="bg1">
                    <a:lumMod val="75000"/>
                  </a:schemeClr>
                </a:solidFill>
              </a:endParaRPr>
            </a:p>
          </p:txBody>
        </p:sp>
      </p:grpSp>
      <p:grpSp>
        <p:nvGrpSpPr>
          <p:cNvPr id="28" name="组合 27">
            <a:extLst>
              <a:ext uri="{FF2B5EF4-FFF2-40B4-BE49-F238E27FC236}">
                <a16:creationId xmlns:a16="http://schemas.microsoft.com/office/drawing/2014/main" id="{B9FA9760-D55D-4D9A-AD03-97E42EF8E2C1}"/>
              </a:ext>
            </a:extLst>
          </p:cNvPr>
          <p:cNvGrpSpPr/>
          <p:nvPr/>
        </p:nvGrpSpPr>
        <p:grpSpPr>
          <a:xfrm>
            <a:off x="3407527" y="4278851"/>
            <a:ext cx="2582758" cy="716445"/>
            <a:chOff x="8037201" y="4773530"/>
            <a:chExt cx="2582758" cy="716445"/>
          </a:xfrm>
        </p:grpSpPr>
        <p:sp>
          <p:nvSpPr>
            <p:cNvPr id="29" name="矩形 28">
              <a:extLst>
                <a:ext uri="{FF2B5EF4-FFF2-40B4-BE49-F238E27FC236}">
                  <a16:creationId xmlns:a16="http://schemas.microsoft.com/office/drawing/2014/main" id="{EBE1FF49-04ED-46D2-9413-D344FBB4D884}"/>
                </a:ext>
              </a:extLst>
            </p:cNvPr>
            <p:cNvSpPr/>
            <p:nvPr/>
          </p:nvSpPr>
          <p:spPr>
            <a:xfrm>
              <a:off x="8037201" y="4773530"/>
              <a:ext cx="1980029" cy="523220"/>
            </a:xfrm>
            <a:prstGeom prst="rect">
              <a:avLst/>
            </a:prstGeom>
          </p:spPr>
          <p:txBody>
            <a:bodyPr wrap="none">
              <a:noAutofit/>
            </a:bodyPr>
            <a:lstStyle/>
            <a:p>
              <a:r>
                <a:rPr lang="zh-CN" altLang="en-US" sz="2800" b="1" dirty="0">
                  <a:solidFill>
                    <a:schemeClr val="bg1"/>
                  </a:solidFill>
                  <a:latin typeface="+mn-ea"/>
                </a:rPr>
                <a:t>模型的建立</a:t>
              </a:r>
            </a:p>
          </p:txBody>
        </p:sp>
        <p:sp>
          <p:nvSpPr>
            <p:cNvPr id="30" name="矩形 29">
              <a:extLst>
                <a:ext uri="{FF2B5EF4-FFF2-40B4-BE49-F238E27FC236}">
                  <a16:creationId xmlns:a16="http://schemas.microsoft.com/office/drawing/2014/main" id="{FB484D61-F535-4467-A2A0-30044DAC0F2B}"/>
                </a:ext>
              </a:extLst>
            </p:cNvPr>
            <p:cNvSpPr/>
            <p:nvPr/>
          </p:nvSpPr>
          <p:spPr>
            <a:xfrm>
              <a:off x="8037201" y="5120643"/>
              <a:ext cx="2582758" cy="369332"/>
            </a:xfrm>
            <a:prstGeom prst="rect">
              <a:avLst/>
            </a:prstGeom>
          </p:spPr>
          <p:txBody>
            <a:bodyPr wrap="none">
              <a:noAutofit/>
            </a:bodyPr>
            <a:lstStyle/>
            <a:p>
              <a:r>
                <a:rPr lang="en-US" altLang="zh-CN" dirty="0">
                  <a:solidFill>
                    <a:schemeClr val="bg1">
                      <a:lumMod val="75000"/>
                    </a:schemeClr>
                  </a:solidFill>
                </a:rPr>
                <a:t>Establishment of model</a:t>
              </a:r>
              <a:endParaRPr lang="zh-CN" altLang="en-US" dirty="0">
                <a:solidFill>
                  <a:schemeClr val="bg1">
                    <a:lumMod val="75000"/>
                  </a:schemeClr>
                </a:solidFill>
              </a:endParaRPr>
            </a:p>
          </p:txBody>
        </p:sp>
      </p:grpSp>
      <p:grpSp>
        <p:nvGrpSpPr>
          <p:cNvPr id="35" name="组合 34">
            <a:extLst>
              <a:ext uri="{FF2B5EF4-FFF2-40B4-BE49-F238E27FC236}">
                <a16:creationId xmlns:a16="http://schemas.microsoft.com/office/drawing/2014/main" id="{2A709C1F-1C0A-452E-AB5D-2DC27CFD1FD3}"/>
              </a:ext>
            </a:extLst>
          </p:cNvPr>
          <p:cNvGrpSpPr/>
          <p:nvPr/>
        </p:nvGrpSpPr>
        <p:grpSpPr>
          <a:xfrm>
            <a:off x="7526072" y="4298623"/>
            <a:ext cx="2467342" cy="696673"/>
            <a:chOff x="8037201" y="8034936"/>
            <a:chExt cx="2467342" cy="696673"/>
          </a:xfrm>
        </p:grpSpPr>
        <p:sp>
          <p:nvSpPr>
            <p:cNvPr id="36" name="矩形 35">
              <a:extLst>
                <a:ext uri="{FF2B5EF4-FFF2-40B4-BE49-F238E27FC236}">
                  <a16:creationId xmlns:a16="http://schemas.microsoft.com/office/drawing/2014/main" id="{C256AF80-D7A3-49C4-B618-390A203D004F}"/>
                </a:ext>
              </a:extLst>
            </p:cNvPr>
            <p:cNvSpPr/>
            <p:nvPr/>
          </p:nvSpPr>
          <p:spPr>
            <a:xfrm>
              <a:off x="8037201" y="8034936"/>
              <a:ext cx="902811" cy="523220"/>
            </a:xfrm>
            <a:prstGeom prst="rect">
              <a:avLst/>
            </a:prstGeom>
          </p:spPr>
          <p:txBody>
            <a:bodyPr wrap="none">
              <a:noAutofit/>
            </a:bodyPr>
            <a:lstStyle/>
            <a:p>
              <a:r>
                <a:rPr lang="zh-CN" altLang="en-US" sz="2800" b="1" dirty="0">
                  <a:solidFill>
                    <a:schemeClr val="bg1"/>
                  </a:solidFill>
                  <a:latin typeface="+mn-ea"/>
                </a:rPr>
                <a:t>总结</a:t>
              </a:r>
            </a:p>
          </p:txBody>
        </p:sp>
        <p:sp>
          <p:nvSpPr>
            <p:cNvPr id="37" name="矩形 36">
              <a:extLst>
                <a:ext uri="{FF2B5EF4-FFF2-40B4-BE49-F238E27FC236}">
                  <a16:creationId xmlns:a16="http://schemas.microsoft.com/office/drawing/2014/main" id="{43C00CFD-07E3-4F79-A98C-531A27373C5E}"/>
                </a:ext>
              </a:extLst>
            </p:cNvPr>
            <p:cNvSpPr/>
            <p:nvPr/>
          </p:nvSpPr>
          <p:spPr>
            <a:xfrm>
              <a:off x="8037201" y="8362277"/>
              <a:ext cx="2467342" cy="369332"/>
            </a:xfrm>
            <a:prstGeom prst="rect">
              <a:avLst/>
            </a:prstGeom>
          </p:spPr>
          <p:txBody>
            <a:bodyPr wrap="none">
              <a:noAutofit/>
            </a:bodyPr>
            <a:lstStyle/>
            <a:p>
              <a:r>
                <a:rPr lang="en-US" altLang="zh-CN" dirty="0">
                  <a:solidFill>
                    <a:schemeClr val="bg1">
                      <a:lumMod val="75000"/>
                    </a:schemeClr>
                  </a:solidFill>
                </a:rPr>
                <a:t>Summary of the paper</a:t>
              </a:r>
              <a:endParaRPr lang="zh-CN" altLang="en-US" dirty="0">
                <a:solidFill>
                  <a:schemeClr val="bg1">
                    <a:lumMod val="75000"/>
                  </a:schemeClr>
                </a:solidFill>
              </a:endParaRPr>
            </a:p>
          </p:txBody>
        </p:sp>
      </p:grpSp>
      <p:grpSp>
        <p:nvGrpSpPr>
          <p:cNvPr id="38" name="组合 37">
            <a:extLst>
              <a:ext uri="{FF2B5EF4-FFF2-40B4-BE49-F238E27FC236}">
                <a16:creationId xmlns:a16="http://schemas.microsoft.com/office/drawing/2014/main" id="{02A77689-76D2-4AC4-916F-DE2706DFC53A}"/>
              </a:ext>
            </a:extLst>
          </p:cNvPr>
          <p:cNvGrpSpPr/>
          <p:nvPr/>
        </p:nvGrpSpPr>
        <p:grpSpPr>
          <a:xfrm>
            <a:off x="7526072" y="2478259"/>
            <a:ext cx="1941557" cy="716372"/>
            <a:chOff x="5927558" y="4911386"/>
            <a:chExt cx="1941557" cy="716372"/>
          </a:xfrm>
        </p:grpSpPr>
        <p:sp>
          <p:nvSpPr>
            <p:cNvPr id="39" name="矩形 38">
              <a:extLst>
                <a:ext uri="{FF2B5EF4-FFF2-40B4-BE49-F238E27FC236}">
                  <a16:creationId xmlns:a16="http://schemas.microsoft.com/office/drawing/2014/main" id="{BC9EEC5B-9218-4759-AD40-B344D9B33859}"/>
                </a:ext>
              </a:extLst>
            </p:cNvPr>
            <p:cNvSpPr/>
            <p:nvPr/>
          </p:nvSpPr>
          <p:spPr>
            <a:xfrm>
              <a:off x="5927558" y="4911386"/>
              <a:ext cx="1620957" cy="523220"/>
            </a:xfrm>
            <a:prstGeom prst="rect">
              <a:avLst/>
            </a:prstGeom>
          </p:spPr>
          <p:txBody>
            <a:bodyPr wrap="none">
              <a:noAutofit/>
            </a:bodyPr>
            <a:lstStyle/>
            <a:p>
              <a:r>
                <a:rPr lang="zh-CN" altLang="en-US" sz="2800" b="1" dirty="0">
                  <a:solidFill>
                    <a:schemeClr val="bg1"/>
                  </a:solidFill>
                  <a:latin typeface="+mn-ea"/>
                </a:rPr>
                <a:t>策略分析</a:t>
              </a:r>
            </a:p>
          </p:txBody>
        </p:sp>
        <p:sp>
          <p:nvSpPr>
            <p:cNvPr id="40" name="矩形 39">
              <a:extLst>
                <a:ext uri="{FF2B5EF4-FFF2-40B4-BE49-F238E27FC236}">
                  <a16:creationId xmlns:a16="http://schemas.microsoft.com/office/drawing/2014/main" id="{DEF1A4A8-6474-46E8-8470-B5F9BE3893FE}"/>
                </a:ext>
              </a:extLst>
            </p:cNvPr>
            <p:cNvSpPr/>
            <p:nvPr/>
          </p:nvSpPr>
          <p:spPr>
            <a:xfrm>
              <a:off x="5927558" y="5258426"/>
              <a:ext cx="1941557" cy="369332"/>
            </a:xfrm>
            <a:prstGeom prst="rect">
              <a:avLst/>
            </a:prstGeom>
          </p:spPr>
          <p:txBody>
            <a:bodyPr wrap="none">
              <a:noAutofit/>
            </a:bodyPr>
            <a:lstStyle/>
            <a:p>
              <a:r>
                <a:rPr lang="en-US" altLang="zh-CN" dirty="0">
                  <a:solidFill>
                    <a:schemeClr val="bg1">
                      <a:lumMod val="75000"/>
                    </a:schemeClr>
                  </a:solidFill>
                </a:rPr>
                <a:t>Strategy analysis</a:t>
              </a:r>
              <a:endParaRPr lang="zh-CN" altLang="en-US" dirty="0">
                <a:solidFill>
                  <a:schemeClr val="bg1">
                    <a:lumMod val="75000"/>
                  </a:schemeClr>
                </a:solidFill>
              </a:endParaRPr>
            </a:p>
          </p:txBody>
        </p:sp>
      </p:grpSp>
    </p:spTree>
    <p:extLst>
      <p:ext uri="{BB962C8B-B14F-4D97-AF65-F5344CB8AC3E}">
        <p14:creationId xmlns:p14="http://schemas.microsoft.com/office/powerpoint/2010/main" val="227357900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a:extLst>
              <a:ext uri="{FF2B5EF4-FFF2-40B4-BE49-F238E27FC236}">
                <a16:creationId xmlns:a16="http://schemas.microsoft.com/office/drawing/2014/main" id="{5B4A5D80-3A93-4BFE-A68C-6EE605F6B18A}"/>
              </a:ext>
            </a:extLst>
          </p:cNvPr>
          <p:cNvSpPr>
            <a:spLocks noGrp="1"/>
          </p:cNvSpPr>
          <p:nvPr>
            <p:ph type="body" sz="quarter" idx="10"/>
          </p:nvPr>
        </p:nvSpPr>
        <p:spPr/>
        <p:txBody>
          <a:bodyPr>
            <a:noAutofit/>
          </a:bodyPr>
          <a:lstStyle/>
          <a:p>
            <a:r>
              <a:rPr lang="en-US" altLang="zh-CN" dirty="0"/>
              <a:t>01 </a:t>
            </a:r>
            <a:r>
              <a:rPr lang="zh-CN" altLang="en-US" dirty="0"/>
              <a:t>绪论</a:t>
            </a:r>
          </a:p>
        </p:txBody>
      </p:sp>
    </p:spTree>
    <p:extLst>
      <p:ext uri="{BB962C8B-B14F-4D97-AF65-F5344CB8AC3E}">
        <p14:creationId xmlns:p14="http://schemas.microsoft.com/office/powerpoint/2010/main" val="1023151395"/>
      </p:ext>
    </p:extLst>
  </p:cSld>
  <p:clrMapOvr>
    <a:masterClrMapping/>
  </p:clrMapOvr>
  <p:transition spd="slow" advClick="0" advTm="3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64895C58-F7E8-4414-B8CA-6B8F16279106}"/>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8FFAF1F7-D652-4E02-B3DC-E89A0BC73E75}"/>
              </a:ext>
            </a:extLst>
          </p:cNvPr>
          <p:cNvSpPr/>
          <p:nvPr/>
        </p:nvSpPr>
        <p:spPr>
          <a:xfrm>
            <a:off x="593024" y="2168525"/>
            <a:ext cx="10100375" cy="1857753"/>
          </a:xfrm>
          <a:prstGeom prst="rect">
            <a:avLst/>
          </a:prstGeom>
        </p:spPr>
        <p:txBody>
          <a:bodyPr wrap="square">
            <a:noAutofit/>
          </a:bodyPr>
          <a:lstStyle/>
          <a:p>
            <a:pPr algn="just">
              <a:lnSpc>
                <a:spcPct val="130000"/>
              </a:lnSpc>
            </a:pPr>
            <a:r>
              <a:rPr lang="zh-CN" altLang="en-US" dirty="0">
                <a:latin typeface="+mn-ea"/>
              </a:rPr>
              <a:t>华中科技大学（</a:t>
            </a:r>
            <a:r>
              <a:rPr lang="en-US" altLang="zh-CN" dirty="0">
                <a:latin typeface="+mn-ea"/>
              </a:rPr>
              <a:t>Huazhong University of Science and Technology</a:t>
            </a:r>
            <a:r>
              <a:rPr lang="zh-CN" altLang="en-US" dirty="0">
                <a:latin typeface="+mn-ea"/>
              </a:rPr>
              <a:t>），简称华中大，位于湖北省武汉市，是中华人民共和国教育部直属的综合性研究型全国重点大学、位列国家“双一流”、 </a:t>
            </a:r>
            <a:r>
              <a:rPr lang="en-US" altLang="zh-CN" dirty="0">
                <a:latin typeface="+mn-ea"/>
              </a:rPr>
              <a:t>  “985</a:t>
            </a:r>
            <a:r>
              <a:rPr lang="zh-CN" altLang="en-US" dirty="0">
                <a:latin typeface="+mn-ea"/>
              </a:rPr>
              <a:t>工程</a:t>
            </a:r>
            <a:r>
              <a:rPr lang="en-US" altLang="zh-CN" dirty="0">
                <a:latin typeface="+mn-ea"/>
              </a:rPr>
              <a:t>”</a:t>
            </a:r>
            <a:r>
              <a:rPr lang="zh-CN" altLang="en-US" dirty="0">
                <a:latin typeface="+mn-ea"/>
              </a:rPr>
              <a:t>、</a:t>
            </a:r>
            <a:r>
              <a:rPr lang="en-US" altLang="zh-CN" dirty="0">
                <a:latin typeface="+mn-ea"/>
              </a:rPr>
              <a:t>“211</a:t>
            </a:r>
            <a:r>
              <a:rPr lang="zh-CN" altLang="en-US" dirty="0">
                <a:latin typeface="+mn-ea"/>
              </a:rPr>
              <a:t>工程</a:t>
            </a:r>
            <a:r>
              <a:rPr lang="en-US" altLang="zh-CN" dirty="0">
                <a:latin typeface="+mn-ea"/>
              </a:rPr>
              <a:t>”</a:t>
            </a:r>
            <a:r>
              <a:rPr lang="zh-CN" altLang="en-US" dirty="0">
                <a:latin typeface="+mn-ea"/>
              </a:rPr>
              <a:t>、入选</a:t>
            </a:r>
            <a:r>
              <a:rPr lang="en-US" altLang="zh-CN" dirty="0">
                <a:latin typeface="+mn-ea"/>
              </a:rPr>
              <a:t>“</a:t>
            </a:r>
            <a:r>
              <a:rPr lang="zh-CN" altLang="en-US" dirty="0">
                <a:latin typeface="+mn-ea"/>
              </a:rPr>
              <a:t>强基计划</a:t>
            </a:r>
            <a:r>
              <a:rPr lang="en-US" altLang="zh-CN" dirty="0">
                <a:latin typeface="+mn-ea"/>
              </a:rPr>
              <a:t>”</a:t>
            </a:r>
            <a:r>
              <a:rPr lang="zh-CN" altLang="en-US" dirty="0">
                <a:latin typeface="+mn-ea"/>
              </a:rPr>
              <a:t>、</a:t>
            </a:r>
            <a:r>
              <a:rPr lang="en-US" altLang="zh-CN" dirty="0">
                <a:latin typeface="+mn-ea"/>
              </a:rPr>
              <a:t>“111</a:t>
            </a:r>
            <a:r>
              <a:rPr lang="zh-CN" altLang="en-US" dirty="0">
                <a:latin typeface="+mn-ea"/>
              </a:rPr>
              <a:t>计划</a:t>
            </a:r>
            <a:r>
              <a:rPr lang="en-US" altLang="zh-CN" dirty="0">
                <a:latin typeface="+mn-ea"/>
              </a:rPr>
              <a:t>”</a:t>
            </a:r>
            <a:r>
              <a:rPr lang="zh-CN" altLang="en-US" dirty="0">
                <a:latin typeface="+mn-ea"/>
              </a:rPr>
              <a:t>、卓越工程师教育培养计划、卓越医生教育培养计划、湖北省</a:t>
            </a:r>
            <a:r>
              <a:rPr lang="en-US" altLang="zh-CN" dirty="0">
                <a:latin typeface="+mn-ea"/>
              </a:rPr>
              <a:t>2011</a:t>
            </a:r>
            <a:r>
              <a:rPr lang="zh-CN" altLang="en-US" dirty="0">
                <a:latin typeface="+mn-ea"/>
              </a:rPr>
              <a:t>计划、国家大学生创新性实验计划、国家级大学生创新创业训练计划。</a:t>
            </a:r>
            <a:endParaRPr lang="en-US" altLang="zh-CN" dirty="0">
              <a:latin typeface="+mn-ea"/>
            </a:endParaRPr>
          </a:p>
        </p:txBody>
      </p:sp>
      <p:sp>
        <p:nvSpPr>
          <p:cNvPr id="11" name="矩形 10">
            <a:extLst>
              <a:ext uri="{FF2B5EF4-FFF2-40B4-BE49-F238E27FC236}">
                <a16:creationId xmlns:a16="http://schemas.microsoft.com/office/drawing/2014/main" id="{F46FCCEF-201F-4710-828C-3CB88842EE59}"/>
              </a:ext>
            </a:extLst>
          </p:cNvPr>
          <p:cNvSpPr/>
          <p:nvPr/>
        </p:nvSpPr>
        <p:spPr>
          <a:xfrm>
            <a:off x="593025" y="4286671"/>
            <a:ext cx="10100374" cy="1497654"/>
          </a:xfrm>
          <a:prstGeom prst="rect">
            <a:avLst/>
          </a:prstGeom>
        </p:spPr>
        <p:txBody>
          <a:bodyPr wrap="square">
            <a:noAutofit/>
          </a:bodyPr>
          <a:lstStyle/>
          <a:p>
            <a:pPr algn="just">
              <a:lnSpc>
                <a:spcPct val="130000"/>
              </a:lnSpc>
            </a:pPr>
            <a:r>
              <a:rPr lang="zh-CN" altLang="en-US" dirty="0">
                <a:latin typeface="+mn-ea"/>
              </a:rPr>
              <a:t>国家建设高水平大学公派研究生项目、国家级新工科研究与实践项目、基础学科拔尖学生培养计划</a:t>
            </a:r>
            <a:r>
              <a:rPr lang="en-US" altLang="zh-CN" dirty="0">
                <a:latin typeface="+mn-ea"/>
              </a:rPr>
              <a:t>2.0</a:t>
            </a:r>
            <a:r>
              <a:rPr lang="zh-CN" altLang="en-US" dirty="0">
                <a:latin typeface="+mn-ea"/>
              </a:rPr>
              <a:t>，是学位授权自主审核单位、全国深化创新创业教育改革示范高校、一流网络安全学院建设示范项目高校、中国政府奖学金来华留学生接收院校、教育部来华留学示范基地，为中欧工程教育平台成员和医学“双一流”建设联盟、中国人工智能教育联席会理事单位。 </a:t>
            </a:r>
            <a:endParaRPr lang="en-US" altLang="zh-CN" dirty="0">
              <a:latin typeface="+mn-ea"/>
            </a:endParaRPr>
          </a:p>
        </p:txBody>
      </p:sp>
      <p:sp>
        <p:nvSpPr>
          <p:cNvPr id="14" name="文本框 13">
            <a:extLst>
              <a:ext uri="{FF2B5EF4-FFF2-40B4-BE49-F238E27FC236}">
                <a16:creationId xmlns:a16="http://schemas.microsoft.com/office/drawing/2014/main" id="{F3764244-F112-450C-B984-CD93D6D15A46}"/>
              </a:ext>
            </a:extLst>
          </p:cNvPr>
          <p:cNvSpPr txBox="1"/>
          <p:nvPr/>
        </p:nvSpPr>
        <p:spPr>
          <a:xfrm>
            <a:off x="1214350" y="1365094"/>
            <a:ext cx="2390398" cy="461665"/>
          </a:xfrm>
          <a:prstGeom prst="rect">
            <a:avLst/>
          </a:prstGeom>
          <a:noFill/>
        </p:spPr>
        <p:txBody>
          <a:bodyPr wrap="none" rtlCol="0">
            <a:noAutofit/>
          </a:bodyPr>
          <a:lstStyle/>
          <a:p>
            <a:r>
              <a:rPr lang="zh-CN" altLang="en-US" sz="2400" b="1" dirty="0">
                <a:solidFill>
                  <a:schemeClr val="accent1"/>
                </a:solidFill>
              </a:rPr>
              <a:t>论文的研究背景</a:t>
            </a:r>
          </a:p>
        </p:txBody>
      </p:sp>
      <p:sp>
        <p:nvSpPr>
          <p:cNvPr id="27" name="矩形 26">
            <a:extLst>
              <a:ext uri="{FF2B5EF4-FFF2-40B4-BE49-F238E27FC236}">
                <a16:creationId xmlns:a16="http://schemas.microsoft.com/office/drawing/2014/main" id="{529DC006-068D-48DD-A935-8A54D7364089}"/>
              </a:ext>
            </a:extLst>
          </p:cNvPr>
          <p:cNvSpPr/>
          <p:nvPr/>
        </p:nvSpPr>
        <p:spPr>
          <a:xfrm>
            <a:off x="695325"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76958"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cxnSp>
        <p:nvCxnSpPr>
          <p:cNvPr id="29" name="直接连接符 28">
            <a:extLst>
              <a:ext uri="{FF2B5EF4-FFF2-40B4-BE49-F238E27FC236}">
                <a16:creationId xmlns:a16="http://schemas.microsoft.com/office/drawing/2014/main" id="{A80D9854-2587-45E5-85FB-92FD34C3F8D2}"/>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a:extLst>
              <a:ext uri="{FF2B5EF4-FFF2-40B4-BE49-F238E27FC236}">
                <a16:creationId xmlns:a16="http://schemas.microsoft.com/office/drawing/2014/main" id="{B81A1CA2-DDFA-4BD6-A442-4BC2BB71A298}"/>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C55CE289-7DC2-4E4F-8CA3-37DDEBEDD9FA}"/>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66860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a:extLst>
              <a:ext uri="{FF2B5EF4-FFF2-40B4-BE49-F238E27FC236}">
                <a16:creationId xmlns:a16="http://schemas.microsoft.com/office/drawing/2014/main" id="{407976BF-460C-4533-947E-88F3D3AD0968}"/>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矩形 12">
            <a:extLst>
              <a:ext uri="{FF2B5EF4-FFF2-40B4-BE49-F238E27FC236}">
                <a16:creationId xmlns:a16="http://schemas.microsoft.com/office/drawing/2014/main" id="{760AA2E0-DA44-412C-ADB0-C42742B0991A}"/>
              </a:ext>
            </a:extLst>
          </p:cNvPr>
          <p:cNvSpPr/>
          <p:nvPr/>
        </p:nvSpPr>
        <p:spPr>
          <a:xfrm>
            <a:off x="6102763" y="2047645"/>
            <a:ext cx="2675852" cy="4198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矩形 20">
            <a:extLst>
              <a:ext uri="{FF2B5EF4-FFF2-40B4-BE49-F238E27FC236}">
                <a16:creationId xmlns:a16="http://schemas.microsoft.com/office/drawing/2014/main" id="{2086A131-FFBC-4238-9449-3B99B7293F32}"/>
              </a:ext>
            </a:extLst>
          </p:cNvPr>
          <p:cNvSpPr/>
          <p:nvPr/>
        </p:nvSpPr>
        <p:spPr>
          <a:xfrm>
            <a:off x="8857336" y="2047645"/>
            <a:ext cx="2675852" cy="41987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8FFAF1F7-D652-4E02-B3DC-E89A0BC73E75}"/>
              </a:ext>
            </a:extLst>
          </p:cNvPr>
          <p:cNvSpPr/>
          <p:nvPr/>
        </p:nvSpPr>
        <p:spPr>
          <a:xfrm>
            <a:off x="6146361" y="2137850"/>
            <a:ext cx="2579109" cy="3996250"/>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 </a:t>
            </a:r>
            <a:r>
              <a:rPr lang="en-US" altLang="zh-CN" dirty="0">
                <a:solidFill>
                  <a:schemeClr val="bg1"/>
                </a:solidFill>
                <a:latin typeface="+mn-ea"/>
              </a:rPr>
              <a:t>  “985</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a:t>
            </a:r>
            <a:r>
              <a:rPr lang="en-US" altLang="zh-CN" dirty="0">
                <a:solidFill>
                  <a:schemeClr val="bg1"/>
                </a:solidFill>
                <a:latin typeface="+mn-ea"/>
              </a:rPr>
              <a:t>“211</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、入选</a:t>
            </a:r>
            <a:r>
              <a:rPr lang="en-US" altLang="zh-CN" dirty="0">
                <a:solidFill>
                  <a:schemeClr val="bg1"/>
                </a:solidFill>
                <a:latin typeface="+mn-ea"/>
              </a:rPr>
              <a:t>“</a:t>
            </a:r>
            <a:r>
              <a:rPr lang="zh-CN" altLang="en-US" dirty="0">
                <a:solidFill>
                  <a:schemeClr val="bg1"/>
                </a:solidFill>
                <a:latin typeface="+mn-ea"/>
              </a:rPr>
              <a:t>强基计划</a:t>
            </a:r>
            <a:r>
              <a:rPr lang="en-US" altLang="zh-CN" dirty="0">
                <a:solidFill>
                  <a:schemeClr val="bg1"/>
                </a:solidFill>
                <a:latin typeface="+mn-ea"/>
              </a:rPr>
              <a:t>”</a:t>
            </a:r>
            <a:r>
              <a:rPr lang="zh-CN" altLang="en-US" dirty="0">
                <a:solidFill>
                  <a:schemeClr val="bg1"/>
                </a:solidFill>
                <a:latin typeface="+mn-ea"/>
              </a:rPr>
              <a:t>、</a:t>
            </a:r>
            <a:r>
              <a:rPr lang="en-US" altLang="zh-CN" dirty="0">
                <a:solidFill>
                  <a:schemeClr val="bg1"/>
                </a:solidFill>
                <a:latin typeface="+mn-ea"/>
              </a:rPr>
              <a:t>“111</a:t>
            </a:r>
            <a:r>
              <a:rPr lang="zh-CN" altLang="en-US" dirty="0">
                <a:solidFill>
                  <a:schemeClr val="bg1"/>
                </a:solidFill>
                <a:latin typeface="+mn-ea"/>
              </a:rPr>
              <a:t>计划</a:t>
            </a:r>
            <a:r>
              <a:rPr lang="en-US" altLang="zh-CN" dirty="0">
                <a:solidFill>
                  <a:schemeClr val="bg1"/>
                </a:solidFill>
                <a:latin typeface="+mn-ea"/>
              </a:rPr>
              <a:t>”</a:t>
            </a:r>
            <a:r>
              <a:rPr lang="zh-CN" altLang="en-US" dirty="0">
                <a:solidFill>
                  <a:schemeClr val="bg1"/>
                </a:solidFill>
                <a:latin typeface="+mn-ea"/>
              </a:rPr>
              <a:t>、国家级大学生创新创业训练计划。</a:t>
            </a:r>
            <a:endParaRPr lang="en-US" altLang="zh-CN" dirty="0">
              <a:solidFill>
                <a:schemeClr val="bg1"/>
              </a:solidFill>
              <a:latin typeface="+mn-ea"/>
            </a:endParaRPr>
          </a:p>
        </p:txBody>
      </p:sp>
      <p:sp>
        <p:nvSpPr>
          <p:cNvPr id="11" name="矩形 10">
            <a:extLst>
              <a:ext uri="{FF2B5EF4-FFF2-40B4-BE49-F238E27FC236}">
                <a16:creationId xmlns:a16="http://schemas.microsoft.com/office/drawing/2014/main" id="{F46FCCEF-201F-4710-828C-3CB88842EE59}"/>
              </a:ext>
            </a:extLst>
          </p:cNvPr>
          <p:cNvSpPr/>
          <p:nvPr/>
        </p:nvSpPr>
        <p:spPr>
          <a:xfrm>
            <a:off x="8857337" y="2137850"/>
            <a:ext cx="2572664" cy="3996250"/>
          </a:xfrm>
          <a:prstGeom prst="rect">
            <a:avLst/>
          </a:prstGeom>
        </p:spPr>
        <p:txBody>
          <a:bodyPr wrap="square">
            <a:noAutofit/>
          </a:bodyPr>
          <a:lstStyle/>
          <a:p>
            <a:pPr algn="just">
              <a:lnSpc>
                <a:spcPct val="130000"/>
              </a:lnSpc>
            </a:pPr>
            <a:r>
              <a:rPr lang="zh-CN" altLang="en-US" dirty="0">
                <a:solidFill>
                  <a:schemeClr val="bg1"/>
                </a:solidFill>
                <a:latin typeface="+mn-ea"/>
              </a:rPr>
              <a:t>国家建设高水平大学公派研究生项目、国家级新工科研究与实践项目、基础学科拔尖学生培养计划</a:t>
            </a:r>
            <a:r>
              <a:rPr lang="en-US" altLang="zh-CN" dirty="0">
                <a:solidFill>
                  <a:schemeClr val="bg1"/>
                </a:solidFill>
                <a:latin typeface="+mn-ea"/>
              </a:rPr>
              <a:t>2.0</a:t>
            </a:r>
            <a:r>
              <a:rPr lang="zh-CN" altLang="en-US" dirty="0">
                <a:solidFill>
                  <a:schemeClr val="bg1"/>
                </a:solidFill>
                <a:latin typeface="+mn-ea"/>
              </a:rPr>
              <a:t>，是学位授权自主审核单位、国家级大学生创新创业训练计划。全国深化创新创业教育改革示范高校、一流网络安全学院建设示范项目高校、</a:t>
            </a:r>
            <a:endParaRPr lang="en-US" altLang="zh-CN" dirty="0">
              <a:solidFill>
                <a:schemeClr val="bg1"/>
              </a:solidFill>
              <a:latin typeface="+mn-ea"/>
            </a:endParaRPr>
          </a:p>
        </p:txBody>
      </p:sp>
      <p:sp>
        <p:nvSpPr>
          <p:cNvPr id="14" name="文本框 13">
            <a:extLst>
              <a:ext uri="{FF2B5EF4-FFF2-40B4-BE49-F238E27FC236}">
                <a16:creationId xmlns:a16="http://schemas.microsoft.com/office/drawing/2014/main" id="{F3764244-F112-450C-B984-CD93D6D15A46}"/>
              </a:ext>
            </a:extLst>
          </p:cNvPr>
          <p:cNvSpPr txBox="1"/>
          <p:nvPr/>
        </p:nvSpPr>
        <p:spPr>
          <a:xfrm>
            <a:off x="1214350" y="1365094"/>
            <a:ext cx="2390398" cy="461665"/>
          </a:xfrm>
          <a:prstGeom prst="rect">
            <a:avLst/>
          </a:prstGeom>
          <a:noFill/>
        </p:spPr>
        <p:txBody>
          <a:bodyPr wrap="none" rtlCol="0">
            <a:noAutofit/>
          </a:bodyPr>
          <a:lstStyle/>
          <a:p>
            <a:r>
              <a:rPr lang="zh-CN" altLang="en-US" sz="2400" b="1" dirty="0">
                <a:solidFill>
                  <a:schemeClr val="accent1"/>
                </a:solidFill>
              </a:rPr>
              <a:t>论文的研究背景</a:t>
            </a:r>
          </a:p>
        </p:txBody>
      </p:sp>
      <p:sp>
        <p:nvSpPr>
          <p:cNvPr id="27" name="矩形 26">
            <a:extLst>
              <a:ext uri="{FF2B5EF4-FFF2-40B4-BE49-F238E27FC236}">
                <a16:creationId xmlns:a16="http://schemas.microsoft.com/office/drawing/2014/main" id="{529DC006-068D-48DD-A935-8A54D7364089}"/>
              </a:ext>
            </a:extLst>
          </p:cNvPr>
          <p:cNvSpPr/>
          <p:nvPr/>
        </p:nvSpPr>
        <p:spPr>
          <a:xfrm>
            <a:off x="695325"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76958"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12" name="图片 11">
            <a:extLst>
              <a:ext uri="{FF2B5EF4-FFF2-40B4-BE49-F238E27FC236}">
                <a16:creationId xmlns:a16="http://schemas.microsoft.com/office/drawing/2014/main" id="{4048594F-0786-4F16-ADBF-2A4B47E0100D}"/>
              </a:ext>
            </a:extLst>
          </p:cNvPr>
          <p:cNvPicPr>
            <a:picLocks noChangeAspect="1"/>
          </p:cNvPicPr>
          <p:nvPr/>
        </p:nvPicPr>
        <p:blipFill rotWithShape="1">
          <a:blip r:embed="rId2">
            <a:extLst>
              <a:ext uri="{28A0092B-C50C-407E-A947-70E740481C1C}">
                <a14:useLocalDpi xmlns:a14="http://schemas.microsoft.com/office/drawing/2010/main" val="0"/>
              </a:ext>
            </a:extLst>
          </a:blip>
          <a:srcRect l="3631" r="15690"/>
          <a:stretch/>
        </p:blipFill>
        <p:spPr>
          <a:xfrm>
            <a:off x="695324" y="2076271"/>
            <a:ext cx="5319171" cy="4170134"/>
          </a:xfrm>
          <a:prstGeom prst="rect">
            <a:avLst/>
          </a:prstGeom>
        </p:spPr>
      </p:pic>
      <p:cxnSp>
        <p:nvCxnSpPr>
          <p:cNvPr id="23" name="直接连接符 22">
            <a:extLst>
              <a:ext uri="{FF2B5EF4-FFF2-40B4-BE49-F238E27FC236}">
                <a16:creationId xmlns:a16="http://schemas.microsoft.com/office/drawing/2014/main" id="{C109FB5B-5A52-4885-8FB4-B2DB5205812A}"/>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a:extLst>
              <a:ext uri="{FF2B5EF4-FFF2-40B4-BE49-F238E27FC236}">
                <a16:creationId xmlns:a16="http://schemas.microsoft.com/office/drawing/2014/main" id="{2E7D170C-4753-4CBB-A9E7-75B08EE3D670}"/>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A3FCF0F0-75F9-4830-AEBD-C68C52991CCC}"/>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93908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矩形: 圆角 43">
            <a:extLst>
              <a:ext uri="{FF2B5EF4-FFF2-40B4-BE49-F238E27FC236}">
                <a16:creationId xmlns:a16="http://schemas.microsoft.com/office/drawing/2014/main" id="{B1F6A40D-EECC-42FD-A617-5E53E7A6BC3D}"/>
              </a:ext>
            </a:extLst>
          </p:cNvPr>
          <p:cNvSpPr/>
          <p:nvPr/>
        </p:nvSpPr>
        <p:spPr>
          <a:xfrm>
            <a:off x="1244531" y="366845"/>
            <a:ext cx="1044000" cy="558800"/>
          </a:xfrm>
          <a:prstGeom prst="round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 name="矩形 3">
            <a:extLst>
              <a:ext uri="{FF2B5EF4-FFF2-40B4-BE49-F238E27FC236}">
                <a16:creationId xmlns:a16="http://schemas.microsoft.com/office/drawing/2014/main" id="{A4D5F69C-799F-408E-BA84-D6D4280FB990}"/>
              </a:ext>
            </a:extLst>
          </p:cNvPr>
          <p:cNvSpPr/>
          <p:nvPr/>
        </p:nvSpPr>
        <p:spPr>
          <a:xfrm>
            <a:off x="1438166" y="446190"/>
            <a:ext cx="697627" cy="400110"/>
          </a:xfrm>
          <a:prstGeom prst="rect">
            <a:avLst/>
          </a:prstGeom>
        </p:spPr>
        <p:txBody>
          <a:bodyPr wrap="none">
            <a:noAutofit/>
          </a:bodyPr>
          <a:lstStyle/>
          <a:p>
            <a:r>
              <a:rPr lang="zh-CN" altLang="en-US" sz="2000" dirty="0">
                <a:solidFill>
                  <a:schemeClr val="bg1"/>
                </a:solidFill>
                <a:latin typeface="+mn-ea"/>
              </a:rPr>
              <a:t>绪论</a:t>
            </a:r>
          </a:p>
        </p:txBody>
      </p:sp>
      <p:sp>
        <p:nvSpPr>
          <p:cNvPr id="5" name="矩形 4">
            <a:extLst>
              <a:ext uri="{FF2B5EF4-FFF2-40B4-BE49-F238E27FC236}">
                <a16:creationId xmlns:a16="http://schemas.microsoft.com/office/drawing/2014/main" id="{8572D7B1-8B10-4F08-829F-11617607E0E9}"/>
              </a:ext>
            </a:extLst>
          </p:cNvPr>
          <p:cNvSpPr/>
          <p:nvPr/>
        </p:nvSpPr>
        <p:spPr>
          <a:xfrm>
            <a:off x="3122592" y="446190"/>
            <a:ext cx="1467068" cy="400110"/>
          </a:xfrm>
          <a:prstGeom prst="rect">
            <a:avLst/>
          </a:prstGeom>
        </p:spPr>
        <p:txBody>
          <a:bodyPr wrap="none">
            <a:noAutofit/>
          </a:bodyPr>
          <a:lstStyle/>
          <a:p>
            <a:r>
              <a:rPr lang="zh-CN" altLang="en-US" sz="2000" dirty="0">
                <a:solidFill>
                  <a:schemeClr val="bg1">
                    <a:lumMod val="50000"/>
                  </a:schemeClr>
                </a:solidFill>
                <a:latin typeface="+mn-ea"/>
              </a:rPr>
              <a:t>模型的建立</a:t>
            </a:r>
          </a:p>
        </p:txBody>
      </p:sp>
      <p:sp>
        <p:nvSpPr>
          <p:cNvPr id="6" name="矩形 5">
            <a:extLst>
              <a:ext uri="{FF2B5EF4-FFF2-40B4-BE49-F238E27FC236}">
                <a16:creationId xmlns:a16="http://schemas.microsoft.com/office/drawing/2014/main" id="{2BFCAD45-9693-445C-BDC2-C1D513D3DDB5}"/>
              </a:ext>
            </a:extLst>
          </p:cNvPr>
          <p:cNvSpPr/>
          <p:nvPr/>
        </p:nvSpPr>
        <p:spPr>
          <a:xfrm>
            <a:off x="5576459" y="446190"/>
            <a:ext cx="1723549" cy="400110"/>
          </a:xfrm>
          <a:prstGeom prst="rect">
            <a:avLst/>
          </a:prstGeom>
        </p:spPr>
        <p:txBody>
          <a:bodyPr wrap="none">
            <a:noAutofit/>
          </a:bodyPr>
          <a:lstStyle/>
          <a:p>
            <a:r>
              <a:rPr lang="zh-CN" altLang="en-US" sz="2000" dirty="0">
                <a:solidFill>
                  <a:schemeClr val="bg1">
                    <a:lumMod val="50000"/>
                  </a:schemeClr>
                </a:solidFill>
                <a:latin typeface="+mn-ea"/>
              </a:rPr>
              <a:t>研究特性分析</a:t>
            </a:r>
          </a:p>
        </p:txBody>
      </p:sp>
      <p:sp>
        <p:nvSpPr>
          <p:cNvPr id="7" name="矩形 6">
            <a:extLst>
              <a:ext uri="{FF2B5EF4-FFF2-40B4-BE49-F238E27FC236}">
                <a16:creationId xmlns:a16="http://schemas.microsoft.com/office/drawing/2014/main" id="{B7A2AFC3-49F7-4054-882E-3FAD0CCB02A3}"/>
              </a:ext>
            </a:extLst>
          </p:cNvPr>
          <p:cNvSpPr/>
          <p:nvPr/>
        </p:nvSpPr>
        <p:spPr>
          <a:xfrm>
            <a:off x="8286807" y="446190"/>
            <a:ext cx="1210588" cy="400110"/>
          </a:xfrm>
          <a:prstGeom prst="rect">
            <a:avLst/>
          </a:prstGeom>
        </p:spPr>
        <p:txBody>
          <a:bodyPr wrap="none">
            <a:noAutofit/>
          </a:bodyPr>
          <a:lstStyle/>
          <a:p>
            <a:r>
              <a:rPr lang="zh-CN" altLang="en-US" sz="2000" dirty="0">
                <a:solidFill>
                  <a:schemeClr val="bg1">
                    <a:lumMod val="50000"/>
                  </a:schemeClr>
                </a:solidFill>
                <a:latin typeface="+mn-ea"/>
              </a:rPr>
              <a:t>策略分析</a:t>
            </a:r>
          </a:p>
        </p:txBody>
      </p:sp>
      <p:sp>
        <p:nvSpPr>
          <p:cNvPr id="8" name="矩形 7">
            <a:extLst>
              <a:ext uri="{FF2B5EF4-FFF2-40B4-BE49-F238E27FC236}">
                <a16:creationId xmlns:a16="http://schemas.microsoft.com/office/drawing/2014/main" id="{421404AC-4B1C-4124-BB3E-23949759A27E}"/>
              </a:ext>
            </a:extLst>
          </p:cNvPr>
          <p:cNvSpPr/>
          <p:nvPr/>
        </p:nvSpPr>
        <p:spPr>
          <a:xfrm>
            <a:off x="10484194" y="446190"/>
            <a:ext cx="697627" cy="400110"/>
          </a:xfrm>
          <a:prstGeom prst="rect">
            <a:avLst/>
          </a:prstGeom>
        </p:spPr>
        <p:txBody>
          <a:bodyPr wrap="none">
            <a:noAutofit/>
          </a:bodyPr>
          <a:lstStyle/>
          <a:p>
            <a:r>
              <a:rPr lang="zh-CN" altLang="en-US" sz="2000" dirty="0">
                <a:solidFill>
                  <a:schemeClr val="bg1">
                    <a:lumMod val="50000"/>
                  </a:schemeClr>
                </a:solidFill>
                <a:latin typeface="+mn-ea"/>
              </a:rPr>
              <a:t>总结</a:t>
            </a:r>
          </a:p>
        </p:txBody>
      </p:sp>
      <p:cxnSp>
        <p:nvCxnSpPr>
          <p:cNvPr id="10" name="直接连接符 9">
            <a:extLst>
              <a:ext uri="{FF2B5EF4-FFF2-40B4-BE49-F238E27FC236}">
                <a16:creationId xmlns:a16="http://schemas.microsoft.com/office/drawing/2014/main" id="{866F2885-2C11-461F-A2B9-86B9EC5B2833}"/>
              </a:ext>
            </a:extLst>
          </p:cNvPr>
          <p:cNvCxnSpPr/>
          <p:nvPr/>
        </p:nvCxnSpPr>
        <p:spPr>
          <a:xfrm>
            <a:off x="2598660"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a16="http://schemas.microsoft.com/office/drawing/2014/main" id="{F3764244-F112-450C-B984-CD93D6D15A46}"/>
              </a:ext>
            </a:extLst>
          </p:cNvPr>
          <p:cNvSpPr txBox="1"/>
          <p:nvPr/>
        </p:nvSpPr>
        <p:spPr>
          <a:xfrm>
            <a:off x="1217041" y="1365094"/>
            <a:ext cx="2390398" cy="461665"/>
          </a:xfrm>
          <a:prstGeom prst="rect">
            <a:avLst/>
          </a:prstGeom>
          <a:noFill/>
        </p:spPr>
        <p:txBody>
          <a:bodyPr wrap="none" rtlCol="0">
            <a:noAutofit/>
          </a:bodyPr>
          <a:lstStyle/>
          <a:p>
            <a:r>
              <a:rPr lang="zh-CN" altLang="en-US" sz="2400" b="1" dirty="0">
                <a:solidFill>
                  <a:schemeClr val="accent1"/>
                </a:solidFill>
              </a:rPr>
              <a:t>论文的研究背景</a:t>
            </a:r>
          </a:p>
        </p:txBody>
      </p:sp>
      <p:sp>
        <p:nvSpPr>
          <p:cNvPr id="16" name="矩形 15">
            <a:extLst>
              <a:ext uri="{FF2B5EF4-FFF2-40B4-BE49-F238E27FC236}">
                <a16:creationId xmlns:a16="http://schemas.microsoft.com/office/drawing/2014/main" id="{495F6516-87A5-44B6-9C0F-F73A662FC090}"/>
              </a:ext>
            </a:extLst>
          </p:cNvPr>
          <p:cNvSpPr/>
          <p:nvPr/>
        </p:nvSpPr>
        <p:spPr>
          <a:xfrm>
            <a:off x="8968125" y="6307719"/>
            <a:ext cx="2031325" cy="338554"/>
          </a:xfrm>
          <a:prstGeom prst="rect">
            <a:avLst/>
          </a:prstGeom>
        </p:spPr>
        <p:txBody>
          <a:bodyPr wrap="none">
            <a:noAutofit/>
          </a:bodyPr>
          <a:lstStyle/>
          <a:p>
            <a:r>
              <a:rPr lang="zh-CN" altLang="en-US" sz="1600" b="1" dirty="0">
                <a:solidFill>
                  <a:schemeClr val="accent1"/>
                </a:solidFill>
              </a:rPr>
              <a:t>明德厚学，求是创新</a:t>
            </a:r>
          </a:p>
        </p:txBody>
      </p:sp>
      <p:cxnSp>
        <p:nvCxnSpPr>
          <p:cNvPr id="18" name="直接连接符 17">
            <a:extLst>
              <a:ext uri="{FF2B5EF4-FFF2-40B4-BE49-F238E27FC236}">
                <a16:creationId xmlns:a16="http://schemas.microsoft.com/office/drawing/2014/main" id="{10E14B43-DC52-4625-8A6A-8680567C7E40}"/>
              </a:ext>
            </a:extLst>
          </p:cNvPr>
          <p:cNvCxnSpPr/>
          <p:nvPr/>
        </p:nvCxnSpPr>
        <p:spPr>
          <a:xfrm>
            <a:off x="660400" y="6492385"/>
            <a:ext cx="8039100" cy="0"/>
          </a:xfrm>
          <a:prstGeom prst="line">
            <a:avLst/>
          </a:prstGeom>
          <a:ln w="15875">
            <a:tailEnd type="oval"/>
          </a:ln>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862F400B-8697-4CB6-A9AF-39CABD261B04}"/>
              </a:ext>
            </a:extLst>
          </p:cNvPr>
          <p:cNvCxnSpPr>
            <a:cxnSpLocks/>
          </p:cNvCxnSpPr>
          <p:nvPr/>
        </p:nvCxnSpPr>
        <p:spPr>
          <a:xfrm>
            <a:off x="11081657" y="6492385"/>
            <a:ext cx="437243" cy="0"/>
          </a:xfrm>
          <a:prstGeom prst="line">
            <a:avLst/>
          </a:prstGeom>
          <a:ln w="15875">
            <a:headEnd type="oval"/>
          </a:ln>
        </p:spPr>
        <p:style>
          <a:lnRef idx="1">
            <a:schemeClr val="accent1"/>
          </a:lnRef>
          <a:fillRef idx="0">
            <a:schemeClr val="accent1"/>
          </a:fillRef>
          <a:effectRef idx="0">
            <a:schemeClr val="accent1"/>
          </a:effectRef>
          <a:fontRef idx="minor">
            <a:schemeClr val="tx1"/>
          </a:fontRef>
        </p:style>
      </p:cxnSp>
      <p:sp>
        <p:nvSpPr>
          <p:cNvPr id="27" name="矩形 26">
            <a:extLst>
              <a:ext uri="{FF2B5EF4-FFF2-40B4-BE49-F238E27FC236}">
                <a16:creationId xmlns:a16="http://schemas.microsoft.com/office/drawing/2014/main" id="{529DC006-068D-48DD-A935-8A54D7364089}"/>
              </a:ext>
            </a:extLst>
          </p:cNvPr>
          <p:cNvSpPr/>
          <p:nvPr/>
        </p:nvSpPr>
        <p:spPr>
          <a:xfrm>
            <a:off x="698500" y="1365094"/>
            <a:ext cx="136071" cy="4616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矩形 27">
            <a:extLst>
              <a:ext uri="{FF2B5EF4-FFF2-40B4-BE49-F238E27FC236}">
                <a16:creationId xmlns:a16="http://schemas.microsoft.com/office/drawing/2014/main" id="{48844557-B490-48C7-95EA-7E685AEB9618}"/>
              </a:ext>
            </a:extLst>
          </p:cNvPr>
          <p:cNvSpPr/>
          <p:nvPr/>
        </p:nvSpPr>
        <p:spPr>
          <a:xfrm>
            <a:off x="880133" y="1451926"/>
            <a:ext cx="136071" cy="28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矩形 19">
            <a:extLst>
              <a:ext uri="{FF2B5EF4-FFF2-40B4-BE49-F238E27FC236}">
                <a16:creationId xmlns:a16="http://schemas.microsoft.com/office/drawing/2014/main" id="{E233EEFD-5AB3-417D-AD08-F754242C719A}"/>
              </a:ext>
            </a:extLst>
          </p:cNvPr>
          <p:cNvSpPr/>
          <p:nvPr/>
        </p:nvSpPr>
        <p:spPr>
          <a:xfrm>
            <a:off x="695324" y="2168524"/>
            <a:ext cx="3491487" cy="3960000"/>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6" name="矩形 35">
            <a:extLst>
              <a:ext uri="{FF2B5EF4-FFF2-40B4-BE49-F238E27FC236}">
                <a16:creationId xmlns:a16="http://schemas.microsoft.com/office/drawing/2014/main" id="{D1AD04AB-7E8A-49E3-B750-FD06881598BE}"/>
              </a:ext>
            </a:extLst>
          </p:cNvPr>
          <p:cNvSpPr/>
          <p:nvPr/>
        </p:nvSpPr>
        <p:spPr>
          <a:xfrm>
            <a:off x="4328908" y="2168524"/>
            <a:ext cx="3528000" cy="3960000"/>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7" name="矩形 36">
            <a:extLst>
              <a:ext uri="{FF2B5EF4-FFF2-40B4-BE49-F238E27FC236}">
                <a16:creationId xmlns:a16="http://schemas.microsoft.com/office/drawing/2014/main" id="{5491C6BE-07EF-456C-A9D5-4191C56C70BD}"/>
              </a:ext>
            </a:extLst>
          </p:cNvPr>
          <p:cNvSpPr/>
          <p:nvPr/>
        </p:nvSpPr>
        <p:spPr>
          <a:xfrm>
            <a:off x="7999003" y="2168524"/>
            <a:ext cx="3497673" cy="3960000"/>
          </a:xfrm>
          <a:prstGeom prst="rect">
            <a:avLst/>
          </a:prstGeom>
          <a:gradFill flip="none" rotWithShape="1">
            <a:gsLst>
              <a:gs pos="38000">
                <a:schemeClr val="accent1"/>
              </a:gs>
              <a:gs pos="92000">
                <a:schemeClr val="accent1">
                  <a:lumMod val="5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9" name="椭圆 8">
            <a:extLst>
              <a:ext uri="{FF2B5EF4-FFF2-40B4-BE49-F238E27FC236}">
                <a16:creationId xmlns:a16="http://schemas.microsoft.com/office/drawing/2014/main" id="{C7670399-940C-44B4-8636-286FB8BB05BC}"/>
              </a:ext>
            </a:extLst>
          </p:cNvPr>
          <p:cNvSpPr>
            <a:spLocks noChangeAspect="1"/>
          </p:cNvSpPr>
          <p:nvPr/>
        </p:nvSpPr>
        <p:spPr>
          <a:xfrm>
            <a:off x="4085212" y="3881824"/>
            <a:ext cx="360000" cy="360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000" b="1" dirty="0"/>
              <a:t>&gt;</a:t>
            </a:r>
            <a:endParaRPr lang="zh-CN" altLang="en-US" sz="2000" b="1" dirty="0"/>
          </a:p>
        </p:txBody>
      </p:sp>
      <p:sp>
        <p:nvSpPr>
          <p:cNvPr id="40" name="矩形 39">
            <a:extLst>
              <a:ext uri="{FF2B5EF4-FFF2-40B4-BE49-F238E27FC236}">
                <a16:creationId xmlns:a16="http://schemas.microsoft.com/office/drawing/2014/main" id="{5EF9FADA-4384-4A7F-AE63-46D157FDA7CD}"/>
              </a:ext>
            </a:extLst>
          </p:cNvPr>
          <p:cNvSpPr/>
          <p:nvPr/>
        </p:nvSpPr>
        <p:spPr>
          <a:xfrm>
            <a:off x="863426" y="2337834"/>
            <a:ext cx="3022396" cy="362137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a:t>
            </a:r>
            <a:r>
              <a:rPr lang="en-US" altLang="zh-CN" dirty="0">
                <a:solidFill>
                  <a:schemeClr val="bg1"/>
                </a:solidFill>
                <a:latin typeface="+mn-ea"/>
              </a:rPr>
              <a:t>“985</a:t>
            </a:r>
            <a:r>
              <a:rPr lang="zh-CN" altLang="en-US" dirty="0">
                <a:solidFill>
                  <a:schemeClr val="bg1"/>
                </a:solidFill>
                <a:latin typeface="+mn-ea"/>
              </a:rPr>
              <a:t>工程</a:t>
            </a:r>
            <a:r>
              <a:rPr lang="en-US" altLang="zh-CN" dirty="0">
                <a:solidFill>
                  <a:schemeClr val="bg1"/>
                </a:solidFill>
                <a:latin typeface="+mn-ea"/>
              </a:rPr>
              <a:t>”“211</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卓越工程师教育培养计划、卓越医生教育培养、国家大学生创新性实验计划、国家级大学生创新创业训练计划。</a:t>
            </a:r>
            <a:endParaRPr lang="en-US" altLang="zh-CN" dirty="0">
              <a:solidFill>
                <a:schemeClr val="bg1"/>
              </a:solidFill>
              <a:latin typeface="+mn-ea"/>
            </a:endParaRPr>
          </a:p>
        </p:txBody>
      </p:sp>
      <p:sp>
        <p:nvSpPr>
          <p:cNvPr id="41" name="椭圆 40">
            <a:extLst>
              <a:ext uri="{FF2B5EF4-FFF2-40B4-BE49-F238E27FC236}">
                <a16:creationId xmlns:a16="http://schemas.microsoft.com/office/drawing/2014/main" id="{3794D1BA-C8C9-4D1A-8C7D-6AECE0382E5C}"/>
              </a:ext>
            </a:extLst>
          </p:cNvPr>
          <p:cNvSpPr>
            <a:spLocks noChangeAspect="1"/>
          </p:cNvSpPr>
          <p:nvPr/>
        </p:nvSpPr>
        <p:spPr>
          <a:xfrm>
            <a:off x="7765381" y="3881824"/>
            <a:ext cx="360000" cy="360000"/>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2000" b="1" dirty="0"/>
              <a:t>&gt;</a:t>
            </a:r>
            <a:endParaRPr lang="zh-CN" altLang="en-US" sz="2000" b="1" dirty="0"/>
          </a:p>
        </p:txBody>
      </p:sp>
      <p:sp>
        <p:nvSpPr>
          <p:cNvPr id="45" name="矩形 44">
            <a:extLst>
              <a:ext uri="{FF2B5EF4-FFF2-40B4-BE49-F238E27FC236}">
                <a16:creationId xmlns:a16="http://schemas.microsoft.com/office/drawing/2014/main" id="{D4FE7911-B711-4B14-870C-5E53D3F9E3D0}"/>
              </a:ext>
            </a:extLst>
          </p:cNvPr>
          <p:cNvSpPr/>
          <p:nvPr/>
        </p:nvSpPr>
        <p:spPr>
          <a:xfrm>
            <a:off x="4554017" y="2337834"/>
            <a:ext cx="3022396" cy="362137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a:t>
            </a:r>
            <a:r>
              <a:rPr lang="en-US" altLang="zh-CN" dirty="0">
                <a:solidFill>
                  <a:schemeClr val="bg1"/>
                </a:solidFill>
                <a:latin typeface="+mn-ea"/>
              </a:rPr>
              <a:t>“985</a:t>
            </a:r>
            <a:r>
              <a:rPr lang="zh-CN" altLang="en-US" dirty="0">
                <a:solidFill>
                  <a:schemeClr val="bg1"/>
                </a:solidFill>
                <a:latin typeface="+mn-ea"/>
              </a:rPr>
              <a:t>工程</a:t>
            </a:r>
            <a:r>
              <a:rPr lang="en-US" altLang="zh-CN" dirty="0">
                <a:solidFill>
                  <a:schemeClr val="bg1"/>
                </a:solidFill>
                <a:latin typeface="+mn-ea"/>
              </a:rPr>
              <a:t>”“211</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卓越工程师教育培养计划、卓越医生教育培养、国家大学生创新性实验计划、国家级大学生创新创业训练计划。</a:t>
            </a:r>
            <a:endParaRPr lang="en-US" altLang="zh-CN" dirty="0">
              <a:solidFill>
                <a:schemeClr val="bg1"/>
              </a:solidFill>
              <a:latin typeface="+mn-ea"/>
            </a:endParaRPr>
          </a:p>
        </p:txBody>
      </p:sp>
      <p:sp>
        <p:nvSpPr>
          <p:cNvPr id="46" name="矩形 45">
            <a:extLst>
              <a:ext uri="{FF2B5EF4-FFF2-40B4-BE49-F238E27FC236}">
                <a16:creationId xmlns:a16="http://schemas.microsoft.com/office/drawing/2014/main" id="{5EF0E73B-832F-419C-8952-FBE8BEE546FC}"/>
              </a:ext>
            </a:extLst>
          </p:cNvPr>
          <p:cNvSpPr/>
          <p:nvPr/>
        </p:nvSpPr>
        <p:spPr>
          <a:xfrm>
            <a:off x="8286807" y="2337834"/>
            <a:ext cx="3022396" cy="3621379"/>
          </a:xfrm>
          <a:prstGeom prst="rect">
            <a:avLst/>
          </a:prstGeom>
        </p:spPr>
        <p:txBody>
          <a:bodyPr wrap="square">
            <a:noAutofit/>
          </a:bodyPr>
          <a:lstStyle/>
          <a:p>
            <a:pPr algn="just">
              <a:lnSpc>
                <a:spcPct val="130000"/>
              </a:lnSpc>
            </a:pPr>
            <a:r>
              <a:rPr lang="zh-CN" altLang="en-US" dirty="0">
                <a:solidFill>
                  <a:schemeClr val="bg1"/>
                </a:solidFill>
                <a:latin typeface="+mn-ea"/>
              </a:rPr>
              <a:t>华中科技大学，简称华中大，位于湖北省武汉市，是中华人民共和国教育部直属的综合性研究型全国重点大学、位列国家“双一流”</a:t>
            </a:r>
            <a:r>
              <a:rPr lang="en-US" altLang="zh-CN" dirty="0">
                <a:solidFill>
                  <a:schemeClr val="bg1"/>
                </a:solidFill>
                <a:latin typeface="+mn-ea"/>
              </a:rPr>
              <a:t>“985</a:t>
            </a:r>
            <a:r>
              <a:rPr lang="zh-CN" altLang="en-US" dirty="0">
                <a:solidFill>
                  <a:schemeClr val="bg1"/>
                </a:solidFill>
                <a:latin typeface="+mn-ea"/>
              </a:rPr>
              <a:t>工程</a:t>
            </a:r>
            <a:r>
              <a:rPr lang="en-US" altLang="zh-CN" dirty="0">
                <a:solidFill>
                  <a:schemeClr val="bg1"/>
                </a:solidFill>
                <a:latin typeface="+mn-ea"/>
              </a:rPr>
              <a:t>”“211</a:t>
            </a:r>
            <a:r>
              <a:rPr lang="zh-CN" altLang="en-US" dirty="0">
                <a:solidFill>
                  <a:schemeClr val="bg1"/>
                </a:solidFill>
                <a:latin typeface="+mn-ea"/>
              </a:rPr>
              <a:t>工程</a:t>
            </a:r>
            <a:r>
              <a:rPr lang="en-US" altLang="zh-CN" dirty="0">
                <a:solidFill>
                  <a:schemeClr val="bg1"/>
                </a:solidFill>
                <a:latin typeface="+mn-ea"/>
              </a:rPr>
              <a:t>”</a:t>
            </a:r>
            <a:r>
              <a:rPr lang="zh-CN" altLang="en-US" dirty="0">
                <a:solidFill>
                  <a:schemeClr val="bg1"/>
                </a:solidFill>
                <a:latin typeface="+mn-ea"/>
              </a:rPr>
              <a:t>卓越工程师教育培养计划、卓越医生教育培养、国家大学生创新性实验计划、国家级大学生创新创业训练计划。</a:t>
            </a:r>
            <a:endParaRPr lang="en-US" altLang="zh-CN" dirty="0">
              <a:solidFill>
                <a:schemeClr val="bg1"/>
              </a:solidFill>
              <a:latin typeface="+mn-ea"/>
            </a:endParaRPr>
          </a:p>
        </p:txBody>
      </p:sp>
      <p:cxnSp>
        <p:nvCxnSpPr>
          <p:cNvPr id="47" name="直接连接符 46">
            <a:extLst>
              <a:ext uri="{FF2B5EF4-FFF2-40B4-BE49-F238E27FC236}">
                <a16:creationId xmlns:a16="http://schemas.microsoft.com/office/drawing/2014/main" id="{01A3D632-3DB9-4567-BE6B-22504FF91AC0}"/>
              </a:ext>
            </a:extLst>
          </p:cNvPr>
          <p:cNvCxnSpPr/>
          <p:nvPr/>
        </p:nvCxnSpPr>
        <p:spPr>
          <a:xfrm>
            <a:off x="5167688"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5546C6C-DAAB-46A7-BB5F-525C731371DF}"/>
              </a:ext>
            </a:extLst>
          </p:cNvPr>
          <p:cNvCxnSpPr/>
          <p:nvPr/>
        </p:nvCxnSpPr>
        <p:spPr>
          <a:xfrm>
            <a:off x="7802031"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1C8F16E3-1F75-4328-86B5-D5E6CFCD88D8}"/>
              </a:ext>
            </a:extLst>
          </p:cNvPr>
          <p:cNvCxnSpPr/>
          <p:nvPr/>
        </p:nvCxnSpPr>
        <p:spPr>
          <a:xfrm>
            <a:off x="10017274" y="446190"/>
            <a:ext cx="0" cy="40011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28902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GuidesStyle_Normal&quot;,&quot;Name&quot;:&quot;正常&quot;,&quot;Kind&quot;:&quot;System&quot;,&quot;OldGuidesSetting&quot;:{&quot;HeaderHeight&quot;:15.0,&quot;FooterHeight&quot;:9.0,&quot;SideMargin&quot;:5.5,&quot;TopMargin&quot;:0.0,&quot;BottomMargin&quot;:0.0,&quot;IntervalMargin&quot;:1.5}}"/>
</p:tagLst>
</file>

<file path=ppt/tags/tag10.xml><?xml version="1.0" encoding="utf-8"?>
<p:tagLst xmlns:a="http://schemas.openxmlformats.org/drawingml/2006/main" xmlns:r="http://schemas.openxmlformats.org/officeDocument/2006/relationships" xmlns:p="http://schemas.openxmlformats.org/presentationml/2006/main">
  <p:tag name="PA" val="v4.2.4"/>
</p:tagLst>
</file>

<file path=ppt/tags/tag11.xml><?xml version="1.0" encoding="utf-8"?>
<p:tagLst xmlns:a="http://schemas.openxmlformats.org/drawingml/2006/main" xmlns:r="http://schemas.openxmlformats.org/officeDocument/2006/relationships" xmlns:p="http://schemas.openxmlformats.org/presentationml/2006/main">
  <p:tag name="PA" val="v4.2.4"/>
</p:tagLst>
</file>

<file path=ppt/tags/tag12.xml><?xml version="1.0" encoding="utf-8"?>
<p:tagLst xmlns:a="http://schemas.openxmlformats.org/drawingml/2006/main" xmlns:r="http://schemas.openxmlformats.org/officeDocument/2006/relationships" xmlns:p="http://schemas.openxmlformats.org/presentationml/2006/main">
  <p:tag name="PA" val="v4.2.4"/>
</p:tagLst>
</file>

<file path=ppt/tags/tag13.xml><?xml version="1.0" encoding="utf-8"?>
<p:tagLst xmlns:a="http://schemas.openxmlformats.org/drawingml/2006/main" xmlns:r="http://schemas.openxmlformats.org/officeDocument/2006/relationships" xmlns:p="http://schemas.openxmlformats.org/presentationml/2006/main">
  <p:tag name="PA" val="v4.2.4"/>
</p:tagLst>
</file>

<file path=ppt/tags/tag14.xml><?xml version="1.0" encoding="utf-8"?>
<p:tagLst xmlns:a="http://schemas.openxmlformats.org/drawingml/2006/main" xmlns:r="http://schemas.openxmlformats.org/officeDocument/2006/relationships" xmlns:p="http://schemas.openxmlformats.org/presentationml/2006/main">
  <p:tag name="PA" val="v4.2.4"/>
</p:tagLst>
</file>

<file path=ppt/tags/tag15.xml><?xml version="1.0" encoding="utf-8"?>
<p:tagLst xmlns:a="http://schemas.openxmlformats.org/drawingml/2006/main" xmlns:r="http://schemas.openxmlformats.org/officeDocument/2006/relationships" xmlns:p="http://schemas.openxmlformats.org/presentationml/2006/main">
  <p:tag name="PA" val="v4.2.4"/>
</p:tagLst>
</file>

<file path=ppt/tags/tag16.xml><?xml version="1.0" encoding="utf-8"?>
<p:tagLst xmlns:a="http://schemas.openxmlformats.org/drawingml/2006/main" xmlns:r="http://schemas.openxmlformats.org/officeDocument/2006/relationships" xmlns:p="http://schemas.openxmlformats.org/presentationml/2006/main">
  <p:tag name="PA" val="v4.2.4"/>
</p:tagLst>
</file>

<file path=ppt/tags/tag17.xml><?xml version="1.0" encoding="utf-8"?>
<p:tagLst xmlns:a="http://schemas.openxmlformats.org/drawingml/2006/main" xmlns:r="http://schemas.openxmlformats.org/officeDocument/2006/relationships" xmlns:p="http://schemas.openxmlformats.org/presentationml/2006/main">
  <p:tag name="PA" val="v4.2.4"/>
</p:tagLst>
</file>

<file path=ppt/tags/tag18.xml><?xml version="1.0" encoding="utf-8"?>
<p:tagLst xmlns:a="http://schemas.openxmlformats.org/drawingml/2006/main" xmlns:r="http://schemas.openxmlformats.org/officeDocument/2006/relationships" xmlns:p="http://schemas.openxmlformats.org/presentationml/2006/main">
  <p:tag name="PA" val="v4.2.4"/>
</p:tagLst>
</file>

<file path=ppt/tags/tag19.xml><?xml version="1.0" encoding="utf-8"?>
<p:tagLst xmlns:a="http://schemas.openxmlformats.org/drawingml/2006/main" xmlns:r="http://schemas.openxmlformats.org/officeDocument/2006/relationships" xmlns:p="http://schemas.openxmlformats.org/presentationml/2006/main">
  <p:tag name="PA" val="v4.2.4"/>
</p:tagLst>
</file>

<file path=ppt/tags/tag2.xml><?xml version="1.0" encoding="utf-8"?>
<p:tagLst xmlns:a="http://schemas.openxmlformats.org/drawingml/2006/main" xmlns:r="http://schemas.openxmlformats.org/officeDocument/2006/relationships" xmlns:p="http://schemas.openxmlformats.org/presentationml/2006/main">
  <p:tag name="PA" val="v4.2.4"/>
</p:tagLst>
</file>

<file path=ppt/tags/tag20.xml><?xml version="1.0" encoding="utf-8"?>
<p:tagLst xmlns:a="http://schemas.openxmlformats.org/drawingml/2006/main" xmlns:r="http://schemas.openxmlformats.org/officeDocument/2006/relationships" xmlns:p="http://schemas.openxmlformats.org/presentationml/2006/main">
  <p:tag name="PA" val="v4.2.4"/>
</p:tagLst>
</file>

<file path=ppt/tags/tag21.xml><?xml version="1.0" encoding="utf-8"?>
<p:tagLst xmlns:a="http://schemas.openxmlformats.org/drawingml/2006/main" xmlns:r="http://schemas.openxmlformats.org/officeDocument/2006/relationships" xmlns:p="http://schemas.openxmlformats.org/presentationml/2006/main">
  <p:tag name="PA" val="v4.2.4"/>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4.2.4"/>
</p:tagLst>
</file>

<file path=ppt/tags/tag4.xml><?xml version="1.0" encoding="utf-8"?>
<p:tagLst xmlns:a="http://schemas.openxmlformats.org/drawingml/2006/main" xmlns:r="http://schemas.openxmlformats.org/officeDocument/2006/relationships" xmlns:p="http://schemas.openxmlformats.org/presentationml/2006/main">
  <p:tag name="PA" val="v4.2.4"/>
</p:tagLst>
</file>

<file path=ppt/tags/tag5.xml><?xml version="1.0" encoding="utf-8"?>
<p:tagLst xmlns:a="http://schemas.openxmlformats.org/drawingml/2006/main" xmlns:r="http://schemas.openxmlformats.org/officeDocument/2006/relationships" xmlns:p="http://schemas.openxmlformats.org/presentationml/2006/main">
  <p:tag name="PA" val="v4.2.4"/>
</p:tagLst>
</file>

<file path=ppt/tags/tag6.xml><?xml version="1.0" encoding="utf-8"?>
<p:tagLst xmlns:a="http://schemas.openxmlformats.org/drawingml/2006/main" xmlns:r="http://schemas.openxmlformats.org/officeDocument/2006/relationships" xmlns:p="http://schemas.openxmlformats.org/presentationml/2006/main">
  <p:tag name="PA" val="v4.2.4"/>
</p:tagLst>
</file>

<file path=ppt/tags/tag7.xml><?xml version="1.0" encoding="utf-8"?>
<p:tagLst xmlns:a="http://schemas.openxmlformats.org/drawingml/2006/main" xmlns:r="http://schemas.openxmlformats.org/officeDocument/2006/relationships" xmlns:p="http://schemas.openxmlformats.org/presentationml/2006/main">
  <p:tag name="PA" val="v4.2.4"/>
</p:tagLst>
</file>

<file path=ppt/tags/tag8.xml><?xml version="1.0" encoding="utf-8"?>
<p:tagLst xmlns:a="http://schemas.openxmlformats.org/drawingml/2006/main" xmlns:r="http://schemas.openxmlformats.org/officeDocument/2006/relationships" xmlns:p="http://schemas.openxmlformats.org/presentationml/2006/main">
  <p:tag name="PA" val="v4.2.4"/>
</p:tagLst>
</file>

<file path=ppt/tags/tag9.xml><?xml version="1.0" encoding="utf-8"?>
<p:tagLst xmlns:a="http://schemas.openxmlformats.org/drawingml/2006/main" xmlns:r="http://schemas.openxmlformats.org/officeDocument/2006/relationships" xmlns:p="http://schemas.openxmlformats.org/presentationml/2006/main">
  <p:tag name="PA" val="v4.2.4"/>
</p:tagLst>
</file>

<file path=ppt/theme/theme1.xml><?xml version="1.0" encoding="utf-8"?>
<a:theme xmlns:a="http://schemas.openxmlformats.org/drawingml/2006/main" name="毕业论文主题">
  <a:themeElements>
    <a:clrScheme name="红色">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7084</TotalTime>
  <Words>3943</Words>
  <Application>Microsoft Office PowerPoint</Application>
  <PresentationFormat>宽屏</PresentationFormat>
  <Paragraphs>646</Paragraphs>
  <Slides>45</Slides>
  <Notes>24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45</vt:i4>
      </vt:variant>
    </vt:vector>
  </HeadingPairs>
  <TitlesOfParts>
    <vt:vector size="57" baseType="lpstr">
      <vt:lpstr>Lato</vt:lpstr>
      <vt:lpstr>Microsoft YaHei Light</vt:lpstr>
      <vt:lpstr>宋体</vt:lpstr>
      <vt:lpstr>微软雅黑</vt:lpstr>
      <vt:lpstr>微软雅黑</vt:lpstr>
      <vt:lpstr>Arial</vt:lpstr>
      <vt:lpstr>Calibri</vt:lpstr>
      <vt:lpstr>Cambria Math</vt:lpstr>
      <vt:lpstr>Segoe UI Light</vt:lpstr>
      <vt:lpstr>Symbol</vt:lpstr>
      <vt:lpstr>Times New Roman</vt:lpstr>
      <vt:lpstr>毕业论文主题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PPTS</dc:title>
  <dc:subject>PPTS</dc:subject>
  <dc:creator>PPTS</dc:creator>
  <cp:keywords>PPTS</cp:keywords>
  <dc:description>PPTS</dc:description>
  <cp:lastModifiedBy>DWHAKA11.王彪彪</cp:lastModifiedBy>
  <cp:revision>789</cp:revision>
  <dcterms:created xsi:type="dcterms:W3CDTF">2016-04-18T02:22:00Z</dcterms:created>
  <dcterms:modified xsi:type="dcterms:W3CDTF">2022-03-03T06:23:48Z</dcterms:modified>
  <cp:category>PPTS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2052-10.1.0.5603</vt:lpwstr>
  </property>
</Properties>
</file>